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402" r:id="rId2"/>
    <p:sldId id="376" r:id="rId3"/>
    <p:sldId id="395" r:id="rId4"/>
    <p:sldId id="401" r:id="rId5"/>
    <p:sldId id="300" r:id="rId6"/>
    <p:sldId id="403" r:id="rId7"/>
    <p:sldId id="348" r:id="rId8"/>
    <p:sldId id="398" r:id="rId9"/>
    <p:sldId id="377" r:id="rId10"/>
    <p:sldId id="433" r:id="rId11"/>
    <p:sldId id="412" r:id="rId12"/>
    <p:sldId id="405" r:id="rId13"/>
    <p:sldId id="342" r:id="rId14"/>
    <p:sldId id="408" r:id="rId15"/>
    <p:sldId id="414" r:id="rId16"/>
    <p:sldId id="415" r:id="rId17"/>
    <p:sldId id="424" r:id="rId18"/>
    <p:sldId id="420" r:id="rId19"/>
    <p:sldId id="421" r:id="rId20"/>
    <p:sldId id="422" r:id="rId21"/>
    <p:sldId id="423" r:id="rId22"/>
    <p:sldId id="406" r:id="rId23"/>
    <p:sldId id="427" r:id="rId24"/>
    <p:sldId id="346" r:id="rId25"/>
    <p:sldId id="345" r:id="rId26"/>
    <p:sldId id="428" r:id="rId27"/>
    <p:sldId id="332" r:id="rId28"/>
    <p:sldId id="275" r:id="rId29"/>
    <p:sldId id="278" r:id="rId30"/>
    <p:sldId id="277" r:id="rId31"/>
    <p:sldId id="434" r:id="rId32"/>
    <p:sldId id="323" r:id="rId33"/>
    <p:sldId id="324" r:id="rId34"/>
    <p:sldId id="326" r:id="rId35"/>
    <p:sldId id="291" r:id="rId36"/>
    <p:sldId id="308" r:id="rId37"/>
    <p:sldId id="311" r:id="rId38"/>
    <p:sldId id="435" r:id="rId39"/>
    <p:sldId id="371" r:id="rId40"/>
    <p:sldId id="429" r:id="rId41"/>
    <p:sldId id="362" r:id="rId42"/>
    <p:sldId id="440" r:id="rId43"/>
    <p:sldId id="364" r:id="rId44"/>
    <p:sldId id="259" r:id="rId45"/>
    <p:sldId id="265" r:id="rId46"/>
    <p:sldId id="439" r:id="rId47"/>
    <p:sldId id="298"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61FE036-20B7-4794-85AD-A5BE9A0971E8}">
          <p14:sldIdLst>
            <p14:sldId id="402"/>
            <p14:sldId id="376"/>
            <p14:sldId id="395"/>
            <p14:sldId id="401"/>
            <p14:sldId id="300"/>
            <p14:sldId id="403"/>
            <p14:sldId id="348"/>
            <p14:sldId id="398"/>
            <p14:sldId id="377"/>
            <p14:sldId id="433"/>
            <p14:sldId id="412"/>
            <p14:sldId id="405"/>
            <p14:sldId id="342"/>
            <p14:sldId id="408"/>
            <p14:sldId id="414"/>
            <p14:sldId id="415"/>
            <p14:sldId id="424"/>
            <p14:sldId id="420"/>
            <p14:sldId id="421"/>
            <p14:sldId id="422"/>
            <p14:sldId id="423"/>
            <p14:sldId id="406"/>
            <p14:sldId id="427"/>
            <p14:sldId id="346"/>
            <p14:sldId id="345"/>
            <p14:sldId id="428"/>
            <p14:sldId id="332"/>
            <p14:sldId id="275"/>
            <p14:sldId id="278"/>
            <p14:sldId id="277"/>
            <p14:sldId id="434"/>
            <p14:sldId id="323"/>
            <p14:sldId id="324"/>
            <p14:sldId id="326"/>
            <p14:sldId id="291"/>
            <p14:sldId id="308"/>
            <p14:sldId id="311"/>
            <p14:sldId id="435"/>
            <p14:sldId id="371"/>
            <p14:sldId id="429"/>
            <p14:sldId id="362"/>
            <p14:sldId id="440"/>
            <p14:sldId id="364"/>
            <p14:sldId id="259"/>
            <p14:sldId id="265"/>
            <p14:sldId id="439"/>
            <p14:sldId id="298"/>
          </p14:sldIdLst>
        </p14:section>
        <p14:section name="Untitled Section" id="{775D8F1C-C449-4865-AB9C-310AF6EEE4F2}">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55" autoAdjust="0"/>
    <p:restoredTop sz="86435" autoAdjust="0"/>
  </p:normalViewPr>
  <p:slideViewPr>
    <p:cSldViewPr snapToGrid="0">
      <p:cViewPr varScale="1">
        <p:scale>
          <a:sx n="69" d="100"/>
          <a:sy n="69" d="100"/>
        </p:scale>
        <p:origin x="-1780" y="-72"/>
      </p:cViewPr>
      <p:guideLst>
        <p:guide orient="horz" pos="2160"/>
        <p:guide pos="2880"/>
      </p:guideLst>
    </p:cSldViewPr>
  </p:slideViewPr>
  <p:outlineViewPr>
    <p:cViewPr>
      <p:scale>
        <a:sx n="20" d="100"/>
        <a:sy n="20" d="100"/>
      </p:scale>
      <p:origin x="0" y="2976"/>
    </p:cViewPr>
  </p:outlineViewPr>
  <p:notesTextViewPr>
    <p:cViewPr>
      <p:scale>
        <a:sx n="1" d="1"/>
        <a:sy n="1" d="1"/>
      </p:scale>
      <p:origin x="0" y="0"/>
    </p:cViewPr>
  </p:notesTextViewPr>
  <p:sorterViewPr>
    <p:cViewPr>
      <p:scale>
        <a:sx n="20" d="100"/>
        <a:sy n="20" d="100"/>
      </p:scale>
      <p:origin x="0" y="0"/>
    </p:cViewPr>
  </p:sorterViewPr>
  <p:notesViewPr>
    <p:cSldViewPr snapToGrid="0">
      <p:cViewPr varScale="1">
        <p:scale>
          <a:sx n="52" d="100"/>
          <a:sy n="52" d="100"/>
        </p:scale>
        <p:origin x="-2648" y="-6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746870-C7D2-421A-8B2C-ADCD281C7FB6}" type="datetimeFigureOut">
              <a:rPr lang="en-GB" smtClean="0"/>
              <a:t>23/03/2016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581FE8-B170-4673-AE0C-1219406A20FA}" type="slidenum">
              <a:rPr lang="en-GB" smtClean="0"/>
              <a:t>‹#›</a:t>
            </a:fld>
            <a:endParaRPr lang="en-GB"/>
          </a:p>
        </p:txBody>
      </p:sp>
    </p:spTree>
    <p:extLst>
      <p:ext uri="{BB962C8B-B14F-4D97-AF65-F5344CB8AC3E}">
        <p14:creationId xmlns:p14="http://schemas.microsoft.com/office/powerpoint/2010/main" val="1908909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581FE8-B170-4673-AE0C-1219406A20FA}" type="slidenum">
              <a:rPr lang="en-GB" smtClean="0"/>
              <a:t>2</a:t>
            </a:fld>
            <a:endParaRPr lang="en-GB"/>
          </a:p>
        </p:txBody>
      </p:sp>
    </p:spTree>
    <p:extLst>
      <p:ext uri="{BB962C8B-B14F-4D97-AF65-F5344CB8AC3E}">
        <p14:creationId xmlns:p14="http://schemas.microsoft.com/office/powerpoint/2010/main" val="2645294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581FE8-B170-4673-AE0C-1219406A20FA}" type="slidenum">
              <a:rPr lang="en-GB" smtClean="0"/>
              <a:t>3</a:t>
            </a:fld>
            <a:endParaRPr lang="en-GB"/>
          </a:p>
        </p:txBody>
      </p:sp>
    </p:spTree>
    <p:extLst>
      <p:ext uri="{BB962C8B-B14F-4D97-AF65-F5344CB8AC3E}">
        <p14:creationId xmlns:p14="http://schemas.microsoft.com/office/powerpoint/2010/main" val="126895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endParaRPr lang="en-US">
              <a:latin typeface="Times New Roman" charset="0"/>
            </a:endParaRPr>
          </a:p>
        </p:txBody>
      </p:sp>
      <p:sp>
        <p:nvSpPr>
          <p:cNvPr id="18436" name="Slide Number Placeholder 3"/>
          <p:cNvSpPr>
            <a:spLocks noGrp="1"/>
          </p:cNvSpPr>
          <p:nvPr>
            <p:ph type="sldNum" sz="quarter" idx="5"/>
          </p:nvPr>
        </p:nvSpPr>
        <p:spPr>
          <a:noFill/>
        </p:spPr>
        <p:txBody>
          <a:bodyPr/>
          <a:lstStyle/>
          <a:p>
            <a:fld id="{2A9F6569-A591-584D-BED6-F2CA9D27E574}" type="slidenum">
              <a:rPr lang="en-US"/>
              <a:pPr/>
              <a:t>7</a:t>
            </a:fld>
            <a:endParaRPr lang="en-US"/>
          </a:p>
        </p:txBody>
      </p:sp>
    </p:spTree>
    <p:extLst>
      <p:ext uri="{BB962C8B-B14F-4D97-AF65-F5344CB8AC3E}">
        <p14:creationId xmlns:p14="http://schemas.microsoft.com/office/powerpoint/2010/main" val="168953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581FE8-B170-4673-AE0C-1219406A20FA}" type="slidenum">
              <a:rPr lang="en-GB" smtClean="0"/>
              <a:t>8</a:t>
            </a:fld>
            <a:endParaRPr lang="en-GB"/>
          </a:p>
        </p:txBody>
      </p:sp>
    </p:spTree>
    <p:extLst>
      <p:ext uri="{BB962C8B-B14F-4D97-AF65-F5344CB8AC3E}">
        <p14:creationId xmlns:p14="http://schemas.microsoft.com/office/powerpoint/2010/main" val="654894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581FE8-B170-4673-AE0C-1219406A20FA}" type="slidenum">
              <a:rPr lang="en-GB" smtClean="0"/>
              <a:t>22</a:t>
            </a:fld>
            <a:endParaRPr lang="en-GB"/>
          </a:p>
        </p:txBody>
      </p:sp>
    </p:spTree>
    <p:extLst>
      <p:ext uri="{BB962C8B-B14F-4D97-AF65-F5344CB8AC3E}">
        <p14:creationId xmlns:p14="http://schemas.microsoft.com/office/powerpoint/2010/main" val="548747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r>
              <a:rPr lang="en-US" dirty="0" smtClean="0">
                <a:latin typeface="Times New Roman" charset="0"/>
              </a:rPr>
              <a:t>We are not alone in pursuing discovery science via charged lepton flavor violation…  Why?  Well,</a:t>
            </a:r>
            <a:r>
              <a:rPr lang="en-US" baseline="0" dirty="0" smtClean="0">
                <a:latin typeface="Times New Roman" charset="0"/>
              </a:rPr>
              <a:t> we know quarks mix, we know neutrinos mix, so – to me (and many others) – it would be surprising if charged leptons didn’t mix.  It’s a question then of “at what level” do they mix.  These are FCNC, you have to work hard to suppress them.  It turns out that in most BSM models CLFV effects are present at rates that some next generation experiments will be sensitive to.  And in that regard the </a:t>
            </a:r>
            <a:r>
              <a:rPr lang="en-US" baseline="0" dirty="0" err="1" smtClean="0">
                <a:latin typeface="Times New Roman" charset="0"/>
              </a:rPr>
              <a:t>muon</a:t>
            </a:r>
            <a:r>
              <a:rPr lang="en-US" baseline="0" dirty="0" smtClean="0">
                <a:latin typeface="Times New Roman" charset="0"/>
              </a:rPr>
              <a:t> experiments really shine - MEG and </a:t>
            </a:r>
            <a:r>
              <a:rPr lang="en-US" baseline="0" dirty="0" err="1" smtClean="0">
                <a:latin typeface="Times New Roman" charset="0"/>
              </a:rPr>
              <a:t>muon</a:t>
            </a:r>
            <a:r>
              <a:rPr lang="en-US" baseline="0" dirty="0" smtClean="0">
                <a:latin typeface="Times New Roman" charset="0"/>
              </a:rPr>
              <a:t>-to-electron conversion in particular.  MEG is searching for a </a:t>
            </a:r>
            <a:r>
              <a:rPr lang="en-US" baseline="0" dirty="0" err="1" smtClean="0">
                <a:latin typeface="Times New Roman" charset="0"/>
              </a:rPr>
              <a:t>muon</a:t>
            </a:r>
            <a:r>
              <a:rPr lang="en-US" baseline="0" dirty="0" smtClean="0">
                <a:latin typeface="Times New Roman" charset="0"/>
              </a:rPr>
              <a:t> decaying to </a:t>
            </a:r>
            <a:r>
              <a:rPr lang="en-US" baseline="0" dirty="0" err="1" smtClean="0">
                <a:latin typeface="Times New Roman" charset="0"/>
              </a:rPr>
              <a:t>e</a:t>
            </a:r>
            <a:r>
              <a:rPr lang="en-US" baseline="0" dirty="0" smtClean="0">
                <a:latin typeface="Times New Roman" charset="0"/>
              </a:rPr>
              <a:t>/gamma, released a new result last year, and is in the middle of an upgrade to improve another order of magnitude in the next few years.  </a:t>
            </a:r>
            <a:r>
              <a:rPr lang="en-US" baseline="0" dirty="0" err="1" smtClean="0">
                <a:latin typeface="Times New Roman" charset="0"/>
              </a:rPr>
              <a:t>Muon</a:t>
            </a:r>
            <a:r>
              <a:rPr lang="en-US" baseline="0" dirty="0" smtClean="0">
                <a:latin typeface="Times New Roman" charset="0"/>
              </a:rPr>
              <a:t> conversion is being pursued by Mu2e here at Fermilab and a very similar experiment called COMET at JPARC in Japan.</a:t>
            </a:r>
            <a:endParaRPr lang="en-US" dirty="0">
              <a:latin typeface="Times New Roman" charset="0"/>
            </a:endParaRPr>
          </a:p>
        </p:txBody>
      </p:sp>
      <p:sp>
        <p:nvSpPr>
          <p:cNvPr id="18436" name="Slide Number Placeholder 3"/>
          <p:cNvSpPr>
            <a:spLocks noGrp="1"/>
          </p:cNvSpPr>
          <p:nvPr>
            <p:ph type="sldNum" sz="quarter" idx="5"/>
          </p:nvPr>
        </p:nvSpPr>
        <p:spPr>
          <a:noFill/>
        </p:spPr>
        <p:txBody>
          <a:bodyPr/>
          <a:lstStyle/>
          <a:p>
            <a:fld id="{2A9F6569-A591-584D-BED6-F2CA9D27E574}" type="slidenum">
              <a:rPr lang="en-US"/>
              <a:pPr/>
              <a:t>24</a:t>
            </a:fld>
            <a:endParaRPr lang="en-US"/>
          </a:p>
        </p:txBody>
      </p:sp>
    </p:spTree>
    <p:extLst>
      <p:ext uri="{BB962C8B-B14F-4D97-AF65-F5344CB8AC3E}">
        <p14:creationId xmlns:p14="http://schemas.microsoft.com/office/powerpoint/2010/main" val="8908325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B43159B-6BE5-EA44-A94E-8C3644D3C4CE}" type="slidenum">
              <a:rPr lang="en-US"/>
              <a:pPr/>
              <a:t>30</a:t>
            </a:fld>
            <a:endParaRPr lang="en-US"/>
          </a:p>
        </p:txBody>
      </p:sp>
      <p:sp>
        <p:nvSpPr>
          <p:cNvPr id="39939" name="Rectangle 1026"/>
          <p:cNvSpPr>
            <a:spLocks noGrp="1" noRot="1" noChangeAspect="1" noChangeArrowheads="1" noTextEdit="1"/>
          </p:cNvSpPr>
          <p:nvPr>
            <p:ph type="sldImg"/>
          </p:nvPr>
        </p:nvSpPr>
        <p:spPr>
          <a:ln/>
        </p:spPr>
      </p:sp>
      <p:sp>
        <p:nvSpPr>
          <p:cNvPr id="39940" name="Rectangle 1027"/>
          <p:cNvSpPr>
            <a:spLocks noGrp="1" noChangeArrowheads="1"/>
          </p:cNvSpPr>
          <p:nvPr>
            <p:ph type="body" idx="1"/>
          </p:nvPr>
        </p:nvSpPr>
        <p:spPr>
          <a:noFill/>
          <a:ln/>
        </p:spPr>
        <p:txBody>
          <a:bodyPr/>
          <a:lstStyle/>
          <a:p>
            <a:r>
              <a:rPr lang="en-US" dirty="0" smtClean="0"/>
              <a:t>So I advertised</a:t>
            </a:r>
            <a:r>
              <a:rPr lang="en-US" baseline="0" dirty="0" smtClean="0"/>
              <a:t> earlier that Mu2e has a broad sensitivity and this slide is meant to illustrate some of the models to which Mu2e has discovery sensitivity.</a:t>
            </a:r>
            <a:endParaRPr lang="en-US" dirty="0" smtClean="0"/>
          </a:p>
        </p:txBody>
      </p:sp>
    </p:spTree>
    <p:extLst>
      <p:ext uri="{BB962C8B-B14F-4D97-AF65-F5344CB8AC3E}">
        <p14:creationId xmlns:p14="http://schemas.microsoft.com/office/powerpoint/2010/main" val="2141560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581FE8-B170-4673-AE0C-1219406A20FA}" type="slidenum">
              <a:rPr lang="en-GB" smtClean="0"/>
              <a:t>34</a:t>
            </a:fld>
            <a:endParaRPr lang="en-GB"/>
          </a:p>
        </p:txBody>
      </p:sp>
    </p:spTree>
    <p:extLst>
      <p:ext uri="{BB962C8B-B14F-4D97-AF65-F5344CB8AC3E}">
        <p14:creationId xmlns:p14="http://schemas.microsoft.com/office/powerpoint/2010/main" val="100018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fld id="{1B1B222E-9F65-4159-AF91-05D0CC8FF571}" type="slidenum">
              <a:rPr lang="en-US" altLang="en-US" sz="1200"/>
              <a:pPr eaLnBrk="1" hangingPunct="1"/>
              <a:t>46</a:t>
            </a:fld>
            <a:endParaRPr lang="en-US" altLang="en-US" sz="1200"/>
          </a:p>
        </p:txBody>
      </p:sp>
      <p:sp>
        <p:nvSpPr>
          <p:cNvPr id="101379" name="Rectangle 2"/>
          <p:cNvSpPr>
            <a:spLocks noGrp="1" noRot="1" noChangeAspect="1" noChangeArrowheads="1" noTextEdit="1"/>
          </p:cNvSpPr>
          <p:nvPr>
            <p:ph type="sldImg"/>
          </p:nvPr>
        </p:nvSpPr>
        <p:spPr>
          <a:xfrm>
            <a:off x="1338263" y="914400"/>
            <a:ext cx="4179887" cy="3135313"/>
          </a:xfrm>
          <a:solidFill>
            <a:srgbClr val="FFFFFF"/>
          </a:solidFill>
          <a:ln/>
        </p:spPr>
      </p:sp>
      <p:sp>
        <p:nvSpPr>
          <p:cNvPr id="101380" name="Rectangle 3"/>
          <p:cNvSpPr>
            <a:spLocks noGrp="1" noChangeArrowheads="1"/>
          </p:cNvSpPr>
          <p:nvPr>
            <p:ph type="body" idx="1"/>
          </p:nvPr>
        </p:nvSpPr>
        <p:spPr>
          <a:xfrm>
            <a:off x="1046163" y="4352925"/>
            <a:ext cx="4770437" cy="3479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latin typeface="Arial" pitchFamily="34" charset="0"/>
              <a:ea typeface="ＭＳ Ｐゴシック" charset="-128"/>
            </a:endParaRPr>
          </a:p>
        </p:txBody>
      </p:sp>
    </p:spTree>
    <p:extLst>
      <p:ext uri="{BB962C8B-B14F-4D97-AF65-F5344CB8AC3E}">
        <p14:creationId xmlns:p14="http://schemas.microsoft.com/office/powerpoint/2010/main" val="713276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5E12895-4E9D-49EF-BA53-22CA9A278401}" type="datetime1">
              <a:rPr lang="en-GB" smtClean="0"/>
              <a:t>23/03/2016</a:t>
            </a:fld>
            <a:endParaRPr lang="en-GB"/>
          </a:p>
        </p:txBody>
      </p:sp>
      <p:sp>
        <p:nvSpPr>
          <p:cNvPr id="5" name="Footer Placeholder 4"/>
          <p:cNvSpPr>
            <a:spLocks noGrp="1"/>
          </p:cNvSpPr>
          <p:nvPr>
            <p:ph type="ftr" sz="quarter" idx="11"/>
          </p:nvPr>
        </p:nvSpPr>
        <p:spPr/>
        <p:txBody>
          <a:bodyPr/>
          <a:lstStyle/>
          <a:p>
            <a:r>
              <a:rPr lang="en-GB" smtClean="0"/>
              <a:t>IOP Sussex 2016</a:t>
            </a:r>
            <a:endParaRPr lang="en-GB"/>
          </a:p>
        </p:txBody>
      </p:sp>
      <p:sp>
        <p:nvSpPr>
          <p:cNvPr id="6" name="Slide Number Placeholder 5"/>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48946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C1D3DD4-541E-4648-AC83-180B18DD0281}" type="datetime1">
              <a:rPr lang="en-GB" smtClean="0"/>
              <a:t>23/03/2016</a:t>
            </a:fld>
            <a:endParaRPr lang="en-GB"/>
          </a:p>
        </p:txBody>
      </p:sp>
      <p:sp>
        <p:nvSpPr>
          <p:cNvPr id="5" name="Footer Placeholder 4"/>
          <p:cNvSpPr>
            <a:spLocks noGrp="1"/>
          </p:cNvSpPr>
          <p:nvPr>
            <p:ph type="ftr" sz="quarter" idx="11"/>
          </p:nvPr>
        </p:nvSpPr>
        <p:spPr/>
        <p:txBody>
          <a:bodyPr/>
          <a:lstStyle/>
          <a:p>
            <a:r>
              <a:rPr lang="en-GB" smtClean="0"/>
              <a:t>IOP Sussex 2016</a:t>
            </a:r>
            <a:endParaRPr lang="en-GB"/>
          </a:p>
        </p:txBody>
      </p:sp>
      <p:sp>
        <p:nvSpPr>
          <p:cNvPr id="6" name="Slide Number Placeholder 5"/>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4168660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2D22BA-918C-44B0-B10D-B1C8390F9B7B}" type="datetime1">
              <a:rPr lang="en-GB" smtClean="0"/>
              <a:t>23/03/2016</a:t>
            </a:fld>
            <a:endParaRPr lang="en-GB"/>
          </a:p>
        </p:txBody>
      </p:sp>
      <p:sp>
        <p:nvSpPr>
          <p:cNvPr id="5" name="Footer Placeholder 4"/>
          <p:cNvSpPr>
            <a:spLocks noGrp="1"/>
          </p:cNvSpPr>
          <p:nvPr>
            <p:ph type="ftr" sz="quarter" idx="11"/>
          </p:nvPr>
        </p:nvSpPr>
        <p:spPr/>
        <p:txBody>
          <a:bodyPr/>
          <a:lstStyle/>
          <a:p>
            <a:r>
              <a:rPr lang="en-GB" smtClean="0"/>
              <a:t>IOP Sussex 2016</a:t>
            </a:r>
            <a:endParaRPr lang="en-GB"/>
          </a:p>
        </p:txBody>
      </p:sp>
      <p:sp>
        <p:nvSpPr>
          <p:cNvPr id="6" name="Slide Number Placeholder 5"/>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942796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E19783-141C-49DB-9D39-E01A5A48241F}" type="datetime1">
              <a:rPr lang="en-GB" smtClean="0"/>
              <a:t>23/03/2016</a:t>
            </a:fld>
            <a:endParaRPr lang="en-GB"/>
          </a:p>
        </p:txBody>
      </p:sp>
      <p:sp>
        <p:nvSpPr>
          <p:cNvPr id="5" name="Footer Placeholder 4"/>
          <p:cNvSpPr>
            <a:spLocks noGrp="1"/>
          </p:cNvSpPr>
          <p:nvPr>
            <p:ph type="ftr" sz="quarter" idx="11"/>
          </p:nvPr>
        </p:nvSpPr>
        <p:spPr/>
        <p:txBody>
          <a:bodyPr/>
          <a:lstStyle/>
          <a:p>
            <a:r>
              <a:rPr lang="en-GB" smtClean="0"/>
              <a:t>IOP Sussex 2016</a:t>
            </a:r>
            <a:endParaRPr lang="en-GB"/>
          </a:p>
        </p:txBody>
      </p:sp>
      <p:sp>
        <p:nvSpPr>
          <p:cNvPr id="6" name="Slide Number Placeholder 5"/>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2844787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9511A6-6432-4F2B-8D79-A8CD3A7FFD52}" type="datetime1">
              <a:rPr lang="en-GB" smtClean="0"/>
              <a:t>23/03/2016</a:t>
            </a:fld>
            <a:endParaRPr lang="en-GB"/>
          </a:p>
        </p:txBody>
      </p:sp>
      <p:sp>
        <p:nvSpPr>
          <p:cNvPr id="5" name="Footer Placeholder 4"/>
          <p:cNvSpPr>
            <a:spLocks noGrp="1"/>
          </p:cNvSpPr>
          <p:nvPr>
            <p:ph type="ftr" sz="quarter" idx="11"/>
          </p:nvPr>
        </p:nvSpPr>
        <p:spPr/>
        <p:txBody>
          <a:bodyPr/>
          <a:lstStyle/>
          <a:p>
            <a:r>
              <a:rPr lang="en-GB" smtClean="0"/>
              <a:t>IOP Sussex 2016</a:t>
            </a:r>
            <a:endParaRPr lang="en-GB"/>
          </a:p>
        </p:txBody>
      </p:sp>
      <p:sp>
        <p:nvSpPr>
          <p:cNvPr id="6" name="Slide Number Placeholder 5"/>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3239833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92C330F-B712-4864-BA20-954BA6F7DA1E}" type="datetime1">
              <a:rPr lang="en-GB" smtClean="0"/>
              <a:t>23/03/2016</a:t>
            </a:fld>
            <a:endParaRPr lang="en-GB"/>
          </a:p>
        </p:txBody>
      </p:sp>
      <p:sp>
        <p:nvSpPr>
          <p:cNvPr id="6" name="Footer Placeholder 5"/>
          <p:cNvSpPr>
            <a:spLocks noGrp="1"/>
          </p:cNvSpPr>
          <p:nvPr>
            <p:ph type="ftr" sz="quarter" idx="11"/>
          </p:nvPr>
        </p:nvSpPr>
        <p:spPr/>
        <p:txBody>
          <a:bodyPr/>
          <a:lstStyle/>
          <a:p>
            <a:r>
              <a:rPr lang="en-GB" smtClean="0"/>
              <a:t>IOP Sussex 2016</a:t>
            </a:r>
            <a:endParaRPr lang="en-GB"/>
          </a:p>
        </p:txBody>
      </p:sp>
      <p:sp>
        <p:nvSpPr>
          <p:cNvPr id="7" name="Slide Number Placeholder 6"/>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4194748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4FBB764-1021-4E2D-BF8E-BC539DB843D4}" type="datetime1">
              <a:rPr lang="en-GB" smtClean="0"/>
              <a:t>23/03/2016</a:t>
            </a:fld>
            <a:endParaRPr lang="en-GB"/>
          </a:p>
        </p:txBody>
      </p:sp>
      <p:sp>
        <p:nvSpPr>
          <p:cNvPr id="8" name="Footer Placeholder 7"/>
          <p:cNvSpPr>
            <a:spLocks noGrp="1"/>
          </p:cNvSpPr>
          <p:nvPr>
            <p:ph type="ftr" sz="quarter" idx="11"/>
          </p:nvPr>
        </p:nvSpPr>
        <p:spPr/>
        <p:txBody>
          <a:bodyPr/>
          <a:lstStyle/>
          <a:p>
            <a:r>
              <a:rPr lang="en-GB" smtClean="0"/>
              <a:t>IOP Sussex 2016</a:t>
            </a:r>
            <a:endParaRPr lang="en-GB"/>
          </a:p>
        </p:txBody>
      </p:sp>
      <p:sp>
        <p:nvSpPr>
          <p:cNvPr id="9" name="Slide Number Placeholder 8"/>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4031075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0C78635-AC4E-4CBF-AF0D-977835691F18}" type="datetime1">
              <a:rPr lang="en-GB" smtClean="0"/>
              <a:t>23/03/2016</a:t>
            </a:fld>
            <a:endParaRPr lang="en-GB"/>
          </a:p>
        </p:txBody>
      </p:sp>
      <p:sp>
        <p:nvSpPr>
          <p:cNvPr id="4" name="Footer Placeholder 3"/>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732529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B15481-1284-4A56-97E2-B25557DC6942}" type="datetime1">
              <a:rPr lang="en-GB" smtClean="0"/>
              <a:t>23/03/2016</a:t>
            </a:fld>
            <a:endParaRPr lang="en-GB"/>
          </a:p>
        </p:txBody>
      </p:sp>
      <p:sp>
        <p:nvSpPr>
          <p:cNvPr id="3" name="Footer Placeholder 2"/>
          <p:cNvSpPr>
            <a:spLocks noGrp="1"/>
          </p:cNvSpPr>
          <p:nvPr>
            <p:ph type="ftr" sz="quarter" idx="11"/>
          </p:nvPr>
        </p:nvSpPr>
        <p:spPr/>
        <p:txBody>
          <a:bodyPr/>
          <a:lstStyle/>
          <a:p>
            <a:r>
              <a:rPr lang="en-GB" smtClean="0"/>
              <a:t>IOP Sussex 2016</a:t>
            </a:r>
            <a:endParaRPr lang="en-GB"/>
          </a:p>
        </p:txBody>
      </p:sp>
      <p:sp>
        <p:nvSpPr>
          <p:cNvPr id="4" name="Slide Number Placeholder 3"/>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4222811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AFEDB6-D367-4213-9476-B9AB9C3ABA6F}" type="datetime1">
              <a:rPr lang="en-GB" smtClean="0"/>
              <a:t>23/03/2016</a:t>
            </a:fld>
            <a:endParaRPr lang="en-GB"/>
          </a:p>
        </p:txBody>
      </p:sp>
      <p:sp>
        <p:nvSpPr>
          <p:cNvPr id="6" name="Footer Placeholder 5"/>
          <p:cNvSpPr>
            <a:spLocks noGrp="1"/>
          </p:cNvSpPr>
          <p:nvPr>
            <p:ph type="ftr" sz="quarter" idx="11"/>
          </p:nvPr>
        </p:nvSpPr>
        <p:spPr/>
        <p:txBody>
          <a:bodyPr/>
          <a:lstStyle/>
          <a:p>
            <a:r>
              <a:rPr lang="en-GB" smtClean="0"/>
              <a:t>IOP Sussex 2016</a:t>
            </a:r>
            <a:endParaRPr lang="en-GB"/>
          </a:p>
        </p:txBody>
      </p:sp>
      <p:sp>
        <p:nvSpPr>
          <p:cNvPr id="7" name="Slide Number Placeholder 6"/>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3263641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1B8D6F-AF15-462D-8362-213B853100DA}" type="datetime1">
              <a:rPr lang="en-GB" smtClean="0"/>
              <a:t>23/03/2016</a:t>
            </a:fld>
            <a:endParaRPr lang="en-GB"/>
          </a:p>
        </p:txBody>
      </p:sp>
      <p:sp>
        <p:nvSpPr>
          <p:cNvPr id="6" name="Footer Placeholder 5"/>
          <p:cNvSpPr>
            <a:spLocks noGrp="1"/>
          </p:cNvSpPr>
          <p:nvPr>
            <p:ph type="ftr" sz="quarter" idx="11"/>
          </p:nvPr>
        </p:nvSpPr>
        <p:spPr/>
        <p:txBody>
          <a:bodyPr/>
          <a:lstStyle/>
          <a:p>
            <a:r>
              <a:rPr lang="en-GB" smtClean="0"/>
              <a:t>IOP Sussex 2016</a:t>
            </a:r>
            <a:endParaRPr lang="en-GB"/>
          </a:p>
        </p:txBody>
      </p:sp>
      <p:sp>
        <p:nvSpPr>
          <p:cNvPr id="7" name="Slide Number Placeholder 6"/>
          <p:cNvSpPr>
            <a:spLocks noGrp="1"/>
          </p:cNvSpPr>
          <p:nvPr>
            <p:ph type="sldNum" sz="quarter" idx="12"/>
          </p:nvPr>
        </p:nvSpPr>
        <p:spPr/>
        <p:txBody>
          <a:bodyPr/>
          <a:lstStyle/>
          <a:p>
            <a:fld id="{A875CFD1-E451-482B-B1CD-C841D52E3FD2}" type="slidenum">
              <a:rPr lang="en-GB" smtClean="0"/>
              <a:t>‹#›</a:t>
            </a:fld>
            <a:endParaRPr lang="en-GB"/>
          </a:p>
        </p:txBody>
      </p:sp>
    </p:spTree>
    <p:extLst>
      <p:ext uri="{BB962C8B-B14F-4D97-AF65-F5344CB8AC3E}">
        <p14:creationId xmlns:p14="http://schemas.microsoft.com/office/powerpoint/2010/main" val="552638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D3EA0D-4ED4-46D4-9451-F2346EF3E585}" type="datetime1">
              <a:rPr lang="en-GB" smtClean="0"/>
              <a:t>23/03/2016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IOP Sussex 2016</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75CFD1-E451-482B-B1CD-C841D52E3FD2}" type="slidenum">
              <a:rPr lang="en-GB" smtClean="0"/>
              <a:t>‹#›</a:t>
            </a:fld>
            <a:endParaRPr lang="en-GB"/>
          </a:p>
        </p:txBody>
      </p:sp>
    </p:spTree>
    <p:extLst>
      <p:ext uri="{BB962C8B-B14F-4D97-AF65-F5344CB8AC3E}">
        <p14:creationId xmlns:p14="http://schemas.microsoft.com/office/powerpoint/2010/main" val="4124607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3.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28.jpeg"/></Relationships>
</file>

<file path=ppt/slides/_rels/slide31.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image" Target="../media/image41.tiff"/><Relationship Id="rId1" Type="http://schemas.openxmlformats.org/officeDocument/2006/relationships/slideLayout" Target="../slideLayouts/slideLayout2.xml"/><Relationship Id="rId4" Type="http://schemas.openxmlformats.org/officeDocument/2006/relationships/image" Target="../media/image43.tiff"/></Relationships>
</file>

<file path=ppt/slides/_rels/slide3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6.xml"/><Relationship Id="rId4" Type="http://schemas.openxmlformats.org/officeDocument/2006/relationships/image" Target="../media/image50.jpeg"/></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8.tiff"/><Relationship Id="rId2" Type="http://schemas.openxmlformats.org/officeDocument/2006/relationships/image" Target="../media/image57.tif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2.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66.emf"/><Relationship Id="rId4" Type="http://schemas.openxmlformats.org/officeDocument/2006/relationships/image" Target="../media/image65.emf"/></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9.emf"/><Relationship Id="rId7" Type="http://schemas.openxmlformats.org/officeDocument/2006/relationships/image" Target="../media/image70.gi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8.emf"/><Relationship Id="rId5" Type="http://schemas.openxmlformats.org/officeDocument/2006/relationships/oleObject" Target="../embeddings/oleObject1.bin"/><Relationship Id="rId4" Type="http://schemas.openxmlformats.org/officeDocument/2006/relationships/image" Target="../media/image60.png"/></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1.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74.jpe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73.jpeg"/><Relationship Id="rId5" Type="http://schemas.openxmlformats.org/officeDocument/2006/relationships/image" Target="../media/image72.png"/><Relationship Id="rId4" Type="http://schemas.openxmlformats.org/officeDocument/2006/relationships/image" Target="../media/image27.png"/></Relationships>
</file>

<file path=ppt/slides/_rels/slide47.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rxiv.org/abs/1512.07157"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s://www.givingwhatwecan.org/sites/givingwhatwecan.org/files/bright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0275178"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43896" y="169537"/>
            <a:ext cx="6829425" cy="2862322"/>
          </a:xfrm>
          <a:prstGeom prst="rect">
            <a:avLst/>
          </a:prstGeom>
        </p:spPr>
        <p:txBody>
          <a:bodyPr wrap="square">
            <a:spAutoFit/>
          </a:bodyPr>
          <a:lstStyle/>
          <a:p>
            <a:r>
              <a:rPr lang="en-GB" sz="6000" dirty="0">
                <a:solidFill>
                  <a:schemeClr val="bg1"/>
                </a:solidFill>
              </a:rPr>
              <a:t>Quark and Lepton Flavour -probing the </a:t>
            </a:r>
            <a:r>
              <a:rPr lang="en-GB" sz="6000" dirty="0" err="1">
                <a:solidFill>
                  <a:schemeClr val="bg1"/>
                </a:solidFill>
              </a:rPr>
              <a:t>PeV</a:t>
            </a:r>
            <a:r>
              <a:rPr lang="en-GB" sz="6000" dirty="0">
                <a:solidFill>
                  <a:schemeClr val="bg1"/>
                </a:solidFill>
              </a:rPr>
              <a:t> scale</a:t>
            </a:r>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3" name="Slide Number Placeholder 2"/>
          <p:cNvSpPr>
            <a:spLocks noGrp="1"/>
          </p:cNvSpPr>
          <p:nvPr>
            <p:ph type="sldNum" sz="quarter" idx="12"/>
          </p:nvPr>
        </p:nvSpPr>
        <p:spPr/>
        <p:txBody>
          <a:bodyPr/>
          <a:lstStyle/>
          <a:p>
            <a:fld id="{A875CFD1-E451-482B-B1CD-C841D52E3FD2}" type="slidenum">
              <a:rPr lang="en-GB" smtClean="0"/>
              <a:t>1</a:t>
            </a:fld>
            <a:endParaRPr lang="en-GB"/>
          </a:p>
        </p:txBody>
      </p:sp>
      <p:sp>
        <p:nvSpPr>
          <p:cNvPr id="5" name="TextBox 4"/>
          <p:cNvSpPr txBox="1"/>
          <p:nvPr/>
        </p:nvSpPr>
        <p:spPr>
          <a:xfrm>
            <a:off x="176499" y="4553528"/>
            <a:ext cx="3482109" cy="369332"/>
          </a:xfrm>
          <a:prstGeom prst="rect">
            <a:avLst/>
          </a:prstGeom>
          <a:noFill/>
        </p:spPr>
        <p:txBody>
          <a:bodyPr wrap="square" rtlCol="0">
            <a:spAutoFit/>
          </a:bodyPr>
          <a:lstStyle/>
          <a:p>
            <a:r>
              <a:rPr lang="en-GB" dirty="0" smtClean="0">
                <a:solidFill>
                  <a:schemeClr val="bg1"/>
                </a:solidFill>
              </a:rPr>
              <a:t>IOP Sussex 2016</a:t>
            </a:r>
            <a:endParaRPr lang="en-GB" dirty="0">
              <a:solidFill>
                <a:schemeClr val="bg1"/>
              </a:solidFill>
            </a:endParaRPr>
          </a:p>
        </p:txBody>
      </p:sp>
    </p:spTree>
    <p:extLst>
      <p:ext uri="{BB962C8B-B14F-4D97-AF65-F5344CB8AC3E}">
        <p14:creationId xmlns:p14="http://schemas.microsoft.com/office/powerpoint/2010/main" val="3912761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smtClean="0"/>
              <a:t>Overview</a:t>
            </a:r>
            <a:endParaRPr lang="en-GB" dirty="0"/>
          </a:p>
        </p:txBody>
      </p:sp>
      <p:sp>
        <p:nvSpPr>
          <p:cNvPr id="9" name="Content Placeholder 8"/>
          <p:cNvSpPr>
            <a:spLocks noGrp="1"/>
          </p:cNvSpPr>
          <p:nvPr>
            <p:ph idx="1"/>
          </p:nvPr>
        </p:nvSpPr>
        <p:spPr/>
        <p:txBody>
          <a:bodyPr/>
          <a:lstStyle/>
          <a:p>
            <a:r>
              <a:rPr lang="en-GB" dirty="0" smtClean="0"/>
              <a:t>Mixing</a:t>
            </a:r>
          </a:p>
          <a:p>
            <a:r>
              <a:rPr lang="en-GB" dirty="0" smtClean="0"/>
              <a:t>Rare decays </a:t>
            </a:r>
          </a:p>
          <a:p>
            <a:pPr marL="457200" lvl="1" indent="0">
              <a:buNone/>
            </a:pPr>
            <a:r>
              <a:rPr lang="en-GB" sz="2000" i="1" dirty="0" smtClean="0"/>
              <a:t>K</a:t>
            </a:r>
            <a:r>
              <a:rPr lang="en-GB" sz="2000" dirty="0" smtClean="0">
                <a:sym typeface="Wingdings 3"/>
              </a:rPr>
              <a:t></a:t>
            </a:r>
            <a:r>
              <a:rPr lang="en-GB" sz="2000" dirty="0" smtClean="0">
                <a:sym typeface="Symbol"/>
              </a:rPr>
              <a:t></a:t>
            </a:r>
            <a:r>
              <a:rPr lang="en-GB" sz="2000" i="1" dirty="0" err="1" smtClean="0">
                <a:latin typeface="Symbol" panose="05050102010706020507" pitchFamily="18" charset="2"/>
                <a:sym typeface="Symbol"/>
              </a:rPr>
              <a:t>nn</a:t>
            </a:r>
            <a:r>
              <a:rPr lang="en-GB" sz="2000" i="1" dirty="0" smtClean="0">
                <a:sym typeface="Wingdings 3"/>
              </a:rPr>
              <a:t>,</a:t>
            </a:r>
            <a:r>
              <a:rPr lang="en-GB" sz="2000" i="1" dirty="0" smtClean="0">
                <a:latin typeface="Symbol" panose="05050102010706020507" pitchFamily="18" charset="2"/>
                <a:sym typeface="Symbol"/>
              </a:rPr>
              <a:t> </a:t>
            </a:r>
            <a:r>
              <a:rPr lang="en-GB" sz="2000" i="1" dirty="0">
                <a:sym typeface="Symbol"/>
              </a:rPr>
              <a:t>B</a:t>
            </a:r>
            <a:r>
              <a:rPr lang="en-GB" sz="2000" dirty="0" smtClean="0">
                <a:sym typeface="Wingdings 3"/>
              </a:rPr>
              <a:t></a:t>
            </a:r>
            <a:r>
              <a:rPr lang="el-GR" sz="2000" i="1" dirty="0" smtClean="0">
                <a:latin typeface="Calibri"/>
                <a:sym typeface="Wingdings 3"/>
              </a:rPr>
              <a:t>μμ</a:t>
            </a:r>
            <a:r>
              <a:rPr lang="en-GB" sz="2000" i="1" dirty="0" smtClean="0">
                <a:latin typeface="Calibri"/>
                <a:sym typeface="Wingdings 3"/>
              </a:rPr>
              <a:t>, …</a:t>
            </a:r>
            <a:endParaRPr lang="en-GB" sz="2000" i="1" dirty="0"/>
          </a:p>
          <a:p>
            <a:pPr marL="0" indent="0">
              <a:buNone/>
            </a:pPr>
            <a:endParaRPr lang="en-GB" dirty="0"/>
          </a:p>
          <a:p>
            <a:r>
              <a:rPr lang="en-GB" i="1" dirty="0" smtClean="0"/>
              <a:t>R</a:t>
            </a:r>
            <a:r>
              <a:rPr lang="en-GB" i="1" baseline="-25000" dirty="0" smtClean="0"/>
              <a:t>K</a:t>
            </a:r>
            <a:r>
              <a:rPr lang="en-GB" baseline="-25000" dirty="0" smtClean="0"/>
              <a:t>			</a:t>
            </a:r>
            <a:endParaRPr lang="en-GB" sz="1800" dirty="0" smtClean="0"/>
          </a:p>
          <a:p>
            <a:pPr marL="0" indent="0">
              <a:buNone/>
            </a:pPr>
            <a:endParaRPr lang="en-GB" dirty="0" smtClean="0"/>
          </a:p>
          <a:p>
            <a:endParaRPr lang="en-GB" dirty="0"/>
          </a:p>
        </p:txBody>
      </p:sp>
      <p:sp>
        <p:nvSpPr>
          <p:cNvPr id="4" name="Footer Placeholder 3"/>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10</a:t>
            </a:fld>
            <a:endParaRPr lang="en-GB"/>
          </a:p>
        </p:txBody>
      </p:sp>
      <p:sp>
        <p:nvSpPr>
          <p:cNvPr id="6" name="Rectangle 5"/>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a:t> </a:t>
            </a:r>
            <a:r>
              <a:rPr lang="en-GB" sz="3200" dirty="0" smtClean="0"/>
              <a:t>   Quarks:</a:t>
            </a:r>
            <a:r>
              <a:rPr lang="en-GB" sz="3200" i="1" dirty="0"/>
              <a:t> </a:t>
            </a:r>
            <a:r>
              <a:rPr lang="en-GB" sz="3200" i="1" dirty="0" err="1" smtClean="0"/>
              <a:t>b,c,s</a:t>
            </a:r>
            <a:endParaRPr lang="en-GB" sz="3200" dirty="0" smtClean="0"/>
          </a:p>
        </p:txBody>
      </p:sp>
      <p:sp>
        <p:nvSpPr>
          <p:cNvPr id="7" name="TextBox 6"/>
          <p:cNvSpPr txBox="1"/>
          <p:nvPr/>
        </p:nvSpPr>
        <p:spPr>
          <a:xfrm>
            <a:off x="7158200" y="72000"/>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Mixing </a:t>
            </a:r>
            <a:endParaRPr lang="en-GB" sz="2800" dirty="0"/>
          </a:p>
        </p:txBody>
      </p:sp>
      <p:sp>
        <p:nvSpPr>
          <p:cNvPr id="10" name="Right Brace 9"/>
          <p:cNvSpPr/>
          <p:nvPr/>
        </p:nvSpPr>
        <p:spPr>
          <a:xfrm>
            <a:off x="5335730" y="1738106"/>
            <a:ext cx="280554" cy="132721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5621479" y="2026227"/>
            <a:ext cx="2223655" cy="369332"/>
          </a:xfrm>
          <a:prstGeom prst="rect">
            <a:avLst/>
          </a:prstGeom>
          <a:noFill/>
        </p:spPr>
        <p:txBody>
          <a:bodyPr wrap="square" rtlCol="0">
            <a:spAutoFit/>
          </a:bodyPr>
          <a:lstStyle/>
          <a:p>
            <a:r>
              <a:rPr lang="en-GB" dirty="0" smtClean="0"/>
              <a:t>Theory precision high</a:t>
            </a:r>
            <a:endParaRPr lang="en-GB" dirty="0"/>
          </a:p>
        </p:txBody>
      </p:sp>
      <p:sp>
        <p:nvSpPr>
          <p:cNvPr id="12" name="TextBox 11"/>
          <p:cNvSpPr txBox="1"/>
          <p:nvPr/>
        </p:nvSpPr>
        <p:spPr>
          <a:xfrm>
            <a:off x="7158200" y="314878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LUV</a:t>
            </a:r>
            <a:endParaRPr lang="en-GB" sz="2800" dirty="0">
              <a:solidFill>
                <a:schemeClr val="bg1"/>
              </a:solidFill>
            </a:endParaRPr>
          </a:p>
        </p:txBody>
      </p:sp>
      <p:sp>
        <p:nvSpPr>
          <p:cNvPr id="13" name="TextBox 12"/>
          <p:cNvSpPr txBox="1"/>
          <p:nvPr/>
        </p:nvSpPr>
        <p:spPr>
          <a:xfrm>
            <a:off x="7158200" y="626393"/>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Rare </a:t>
            </a:r>
            <a:endParaRPr lang="en-GB" sz="2800" dirty="0"/>
          </a:p>
        </p:txBody>
      </p:sp>
    </p:spTree>
    <p:extLst>
      <p:ext uri="{BB962C8B-B14F-4D97-AF65-F5344CB8AC3E}">
        <p14:creationId xmlns:p14="http://schemas.microsoft.com/office/powerpoint/2010/main" val="6602784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Mixing</a:t>
            </a:r>
            <a:endParaRPr lang="en-GB" dirty="0"/>
          </a:p>
        </p:txBody>
      </p:sp>
      <p:pic>
        <p:nvPicPr>
          <p:cNvPr id="34818"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098550" y="1417638"/>
            <a:ext cx="6743700" cy="4732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a:t> </a:t>
            </a:r>
            <a:r>
              <a:rPr lang="en-GB" sz="3200" dirty="0" smtClean="0"/>
              <a:t>   Quarks: </a:t>
            </a:r>
            <a:r>
              <a:rPr lang="en-GB" sz="3200" i="1" dirty="0" smtClean="0"/>
              <a:t>strange</a:t>
            </a:r>
            <a:endParaRPr lang="en-GB" sz="3200" i="1" dirty="0"/>
          </a:p>
        </p:txBody>
      </p:sp>
      <p:sp>
        <p:nvSpPr>
          <p:cNvPr id="6" name="TextBox 5"/>
          <p:cNvSpPr txBox="1"/>
          <p:nvPr/>
        </p:nvSpPr>
        <p:spPr>
          <a:xfrm>
            <a:off x="7158200" y="72000"/>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Mixing </a:t>
            </a:r>
            <a:endParaRPr lang="en-GB" sz="2800" dirty="0"/>
          </a:p>
        </p:txBody>
      </p:sp>
      <p:sp>
        <p:nvSpPr>
          <p:cNvPr id="3" name="Footer Placeholder 2"/>
          <p:cNvSpPr>
            <a:spLocks noGrp="1"/>
          </p:cNvSpPr>
          <p:nvPr>
            <p:ph type="ftr" sz="quarter" idx="11"/>
          </p:nvPr>
        </p:nvSpPr>
        <p:spPr/>
        <p:txBody>
          <a:bodyPr/>
          <a:lstStyle/>
          <a:p>
            <a:r>
              <a:rPr lang="en-GB" smtClean="0"/>
              <a:t>IOP Sussex 2016</a:t>
            </a:r>
            <a:endParaRPr lang="en-GB"/>
          </a:p>
        </p:txBody>
      </p:sp>
      <p:sp>
        <p:nvSpPr>
          <p:cNvPr id="4" name="Slide Number Placeholder 3"/>
          <p:cNvSpPr>
            <a:spLocks noGrp="1"/>
          </p:cNvSpPr>
          <p:nvPr>
            <p:ph type="sldNum" sz="quarter" idx="12"/>
          </p:nvPr>
        </p:nvSpPr>
        <p:spPr/>
        <p:txBody>
          <a:bodyPr/>
          <a:lstStyle/>
          <a:p>
            <a:fld id="{A875CFD1-E451-482B-B1CD-C841D52E3FD2}" type="slidenum">
              <a:rPr lang="en-GB" smtClean="0"/>
              <a:t>11</a:t>
            </a:fld>
            <a:endParaRPr lang="en-GB"/>
          </a:p>
        </p:txBody>
      </p:sp>
    </p:spTree>
    <p:extLst>
      <p:ext uri="{BB962C8B-B14F-4D97-AF65-F5344CB8AC3E}">
        <p14:creationId xmlns:p14="http://schemas.microsoft.com/office/powerpoint/2010/main" val="28274605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pic>
        <p:nvPicPr>
          <p:cNvPr id="31746"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0" y="1738365"/>
            <a:ext cx="7084088" cy="4867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charm+</a:t>
            </a:r>
            <a:endParaRPr lang="en-GB" sz="3200" i="1" dirty="0"/>
          </a:p>
        </p:txBody>
      </p:sp>
      <p:sp>
        <p:nvSpPr>
          <p:cNvPr id="6" name="Title 1"/>
          <p:cNvSpPr>
            <a:spLocks noGrp="1"/>
          </p:cNvSpPr>
          <p:nvPr>
            <p:ph type="title"/>
          </p:nvPr>
        </p:nvSpPr>
        <p:spPr>
          <a:xfrm>
            <a:off x="457200" y="274638"/>
            <a:ext cx="8229600" cy="1143000"/>
          </a:xfrm>
        </p:spPr>
        <p:txBody>
          <a:bodyPr/>
          <a:lstStyle/>
          <a:p>
            <a:r>
              <a:rPr lang="en-GB" dirty="0" smtClean="0"/>
              <a:t>Mixing</a:t>
            </a:r>
            <a:endParaRPr lang="en-GB" dirty="0"/>
          </a:p>
        </p:txBody>
      </p:sp>
      <p:sp>
        <p:nvSpPr>
          <p:cNvPr id="7" name="TextBox 6"/>
          <p:cNvSpPr txBox="1"/>
          <p:nvPr/>
        </p:nvSpPr>
        <p:spPr>
          <a:xfrm>
            <a:off x="7158200" y="72000"/>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Mixing </a:t>
            </a:r>
            <a:endParaRPr lang="en-GB" sz="2800"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4" name="Slide Number Placeholder 3"/>
          <p:cNvSpPr>
            <a:spLocks noGrp="1"/>
          </p:cNvSpPr>
          <p:nvPr>
            <p:ph type="sldNum" sz="quarter" idx="12"/>
          </p:nvPr>
        </p:nvSpPr>
        <p:spPr/>
        <p:txBody>
          <a:bodyPr/>
          <a:lstStyle/>
          <a:p>
            <a:fld id="{A875CFD1-E451-482B-B1CD-C841D52E3FD2}" type="slidenum">
              <a:rPr lang="en-GB" smtClean="0"/>
              <a:t>12</a:t>
            </a:fld>
            <a:endParaRPr lang="en-GB"/>
          </a:p>
        </p:txBody>
      </p:sp>
    </p:spTree>
    <p:extLst>
      <p:ext uri="{BB962C8B-B14F-4D97-AF65-F5344CB8AC3E}">
        <p14:creationId xmlns:p14="http://schemas.microsoft.com/office/powerpoint/2010/main" val="4502308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23152"/>
          <a:stretch/>
        </p:blipFill>
        <p:spPr bwMode="auto">
          <a:xfrm>
            <a:off x="148282" y="419100"/>
            <a:ext cx="7621984" cy="643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charm+</a:t>
            </a:r>
            <a:endParaRPr lang="en-GB" sz="3200" i="1" dirty="0"/>
          </a:p>
        </p:txBody>
      </p:sp>
      <p:sp>
        <p:nvSpPr>
          <p:cNvPr id="4" name="TextBox 3"/>
          <p:cNvSpPr txBox="1"/>
          <p:nvPr/>
        </p:nvSpPr>
        <p:spPr>
          <a:xfrm>
            <a:off x="7158200" y="72000"/>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Mixing </a:t>
            </a:r>
            <a:endParaRPr lang="en-GB" sz="2800"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13</a:t>
            </a:fld>
            <a:endParaRPr lang="en-GB"/>
          </a:p>
        </p:txBody>
      </p:sp>
      <p:sp>
        <p:nvSpPr>
          <p:cNvPr id="7" name="TextBox 6"/>
          <p:cNvSpPr txBox="1"/>
          <p:nvPr/>
        </p:nvSpPr>
        <p:spPr>
          <a:xfrm>
            <a:off x="374073" y="1417638"/>
            <a:ext cx="1797627" cy="923330"/>
          </a:xfrm>
          <a:prstGeom prst="rect">
            <a:avLst/>
          </a:prstGeom>
          <a:noFill/>
        </p:spPr>
        <p:txBody>
          <a:bodyPr wrap="square" rtlCol="0">
            <a:spAutoFit/>
          </a:bodyPr>
          <a:lstStyle/>
          <a:p>
            <a:r>
              <a:rPr lang="en-GB" dirty="0" err="1" smtClean="0"/>
              <a:t>Altmannshofer</a:t>
            </a:r>
            <a:r>
              <a:rPr lang="en-GB" dirty="0" smtClean="0"/>
              <a:t> et. al.</a:t>
            </a:r>
          </a:p>
          <a:p>
            <a:r>
              <a:rPr lang="en-GB" dirty="0" smtClean="0"/>
              <a:t>1308.3653</a:t>
            </a:r>
            <a:endParaRPr lang="en-GB" dirty="0"/>
          </a:p>
        </p:txBody>
      </p:sp>
      <p:sp>
        <p:nvSpPr>
          <p:cNvPr id="6" name="TextBox 5"/>
          <p:cNvSpPr txBox="1"/>
          <p:nvPr/>
        </p:nvSpPr>
        <p:spPr>
          <a:xfrm>
            <a:off x="295564" y="419100"/>
            <a:ext cx="1616363" cy="369332"/>
          </a:xfrm>
          <a:prstGeom prst="rect">
            <a:avLst/>
          </a:prstGeom>
          <a:noFill/>
        </p:spPr>
        <p:txBody>
          <a:bodyPr wrap="square" rtlCol="0">
            <a:spAutoFit/>
          </a:bodyPr>
          <a:lstStyle/>
          <a:p>
            <a:r>
              <a:rPr lang="en-GB" dirty="0" err="1" smtClean="0"/>
              <a:t>Squark</a:t>
            </a:r>
            <a:r>
              <a:rPr lang="en-GB" dirty="0" smtClean="0"/>
              <a:t> Masses</a:t>
            </a:r>
            <a:endParaRPr lang="en-GB" dirty="0"/>
          </a:p>
        </p:txBody>
      </p:sp>
    </p:spTree>
    <p:extLst>
      <p:ext uri="{BB962C8B-B14F-4D97-AF65-F5344CB8AC3E}">
        <p14:creationId xmlns:p14="http://schemas.microsoft.com/office/powerpoint/2010/main" val="41120244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NP (rare decays)</a:t>
            </a:r>
            <a:endParaRPr lang="en-GB" dirty="0"/>
          </a:p>
        </p:txBody>
      </p:sp>
      <p:pic>
        <p:nvPicPr>
          <p:cNvPr id="29698"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155700" y="1141413"/>
            <a:ext cx="6832600" cy="4984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strange</a:t>
            </a:r>
            <a:endParaRPr lang="en-GB" sz="3200" i="1" dirty="0"/>
          </a:p>
        </p:txBody>
      </p:sp>
      <p:sp>
        <p:nvSpPr>
          <p:cNvPr id="3" name="Footer Placeholder 2"/>
          <p:cNvSpPr>
            <a:spLocks noGrp="1"/>
          </p:cNvSpPr>
          <p:nvPr>
            <p:ph type="ftr" sz="quarter" idx="11"/>
          </p:nvPr>
        </p:nvSpPr>
        <p:spPr/>
        <p:txBody>
          <a:bodyPr/>
          <a:lstStyle/>
          <a:p>
            <a:r>
              <a:rPr lang="en-GB" smtClean="0"/>
              <a:t>IOP Sussex 2016</a:t>
            </a:r>
            <a:endParaRPr lang="en-GB"/>
          </a:p>
        </p:txBody>
      </p:sp>
      <p:sp>
        <p:nvSpPr>
          <p:cNvPr id="4" name="Slide Number Placeholder 3"/>
          <p:cNvSpPr>
            <a:spLocks noGrp="1"/>
          </p:cNvSpPr>
          <p:nvPr>
            <p:ph type="sldNum" sz="quarter" idx="12"/>
          </p:nvPr>
        </p:nvSpPr>
        <p:spPr/>
        <p:txBody>
          <a:bodyPr/>
          <a:lstStyle/>
          <a:p>
            <a:fld id="{A875CFD1-E451-482B-B1CD-C841D52E3FD2}" type="slidenum">
              <a:rPr lang="en-GB" smtClean="0"/>
              <a:t>14</a:t>
            </a:fld>
            <a:endParaRPr lang="en-GB"/>
          </a:p>
        </p:txBody>
      </p:sp>
      <p:sp>
        <p:nvSpPr>
          <p:cNvPr id="7" name="TextBox 6"/>
          <p:cNvSpPr txBox="1"/>
          <p:nvPr/>
        </p:nvSpPr>
        <p:spPr>
          <a:xfrm>
            <a:off x="7158200" y="75670"/>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Rare </a:t>
            </a:r>
            <a:endParaRPr lang="en-GB" sz="2800" dirty="0"/>
          </a:p>
        </p:txBody>
      </p:sp>
    </p:spTree>
    <p:extLst>
      <p:ext uri="{BB962C8B-B14F-4D97-AF65-F5344CB8AC3E}">
        <p14:creationId xmlns:p14="http://schemas.microsoft.com/office/powerpoint/2010/main" val="27801750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 </a:t>
            </a:r>
            <a:r>
              <a:rPr lang="en-GB" dirty="0" smtClean="0">
                <a:sym typeface="Symbol" panose="05050102010706020507" pitchFamily="18" charset="2"/>
              </a:rPr>
              <a:t> s</a:t>
            </a:r>
            <a:endParaRPr lang="en-GB" dirty="0"/>
          </a:p>
        </p:txBody>
      </p:sp>
      <p:sp>
        <p:nvSpPr>
          <p:cNvPr id="3" name="Content Placeholder 2"/>
          <p:cNvSpPr>
            <a:spLocks noGrp="1"/>
          </p:cNvSpPr>
          <p:nvPr>
            <p:ph idx="1"/>
          </p:nvPr>
        </p:nvSpPr>
        <p:spPr/>
        <p:txBody>
          <a:bodyPr/>
          <a:lstStyle/>
          <a:p>
            <a:endParaRPr lang="en-GB"/>
          </a:p>
        </p:txBody>
      </p:sp>
      <p:pic>
        <p:nvPicPr>
          <p:cNvPr id="36866"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785341" y="1169773"/>
            <a:ext cx="6731000" cy="4284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beauty</a:t>
            </a:r>
            <a:endParaRPr lang="en-GB" sz="3200" i="1" dirty="0"/>
          </a:p>
        </p:txBody>
      </p:sp>
      <p:sp>
        <p:nvSpPr>
          <p:cNvPr id="6" name="TextBox 5"/>
          <p:cNvSpPr txBox="1"/>
          <p:nvPr/>
        </p:nvSpPr>
        <p:spPr>
          <a:xfrm>
            <a:off x="7158200" y="72000"/>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FCNC </a:t>
            </a:r>
            <a:endParaRPr lang="en-GB" sz="2800" dirty="0"/>
          </a:p>
        </p:txBody>
      </p:sp>
      <p:sp>
        <p:nvSpPr>
          <p:cNvPr id="4" name="Footer Placeholder 3"/>
          <p:cNvSpPr>
            <a:spLocks noGrp="1"/>
          </p:cNvSpPr>
          <p:nvPr>
            <p:ph type="ftr" sz="quarter" idx="11"/>
          </p:nvPr>
        </p:nvSpPr>
        <p:spPr/>
        <p:txBody>
          <a:bodyPr/>
          <a:lstStyle/>
          <a:p>
            <a:r>
              <a:rPr lang="en-GB" smtClean="0"/>
              <a:t>IOP Sussex 2016</a:t>
            </a:r>
            <a:endParaRPr lang="en-GB"/>
          </a:p>
        </p:txBody>
      </p:sp>
      <p:sp>
        <p:nvSpPr>
          <p:cNvPr id="7" name="Slide Number Placeholder 6"/>
          <p:cNvSpPr>
            <a:spLocks noGrp="1"/>
          </p:cNvSpPr>
          <p:nvPr>
            <p:ph type="sldNum" sz="quarter" idx="12"/>
          </p:nvPr>
        </p:nvSpPr>
        <p:spPr/>
        <p:txBody>
          <a:bodyPr/>
          <a:lstStyle/>
          <a:p>
            <a:fld id="{A875CFD1-E451-482B-B1CD-C841D52E3FD2}" type="slidenum">
              <a:rPr lang="en-GB" smtClean="0"/>
              <a:t>15</a:t>
            </a:fld>
            <a:endParaRPr lang="en-GB"/>
          </a:p>
        </p:txBody>
      </p:sp>
    </p:spTree>
    <p:extLst>
      <p:ext uri="{BB962C8B-B14F-4D97-AF65-F5344CB8AC3E}">
        <p14:creationId xmlns:p14="http://schemas.microsoft.com/office/powerpoint/2010/main" val="31950277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05507" y="133141"/>
            <a:ext cx="3707842" cy="37681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beauty</a:t>
            </a:r>
            <a:endParaRPr lang="en-GB" sz="3200" i="1"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4" name="Slide Number Placeholder 3"/>
          <p:cNvSpPr>
            <a:spLocks noGrp="1"/>
          </p:cNvSpPr>
          <p:nvPr>
            <p:ph type="sldNum" sz="quarter" idx="12"/>
          </p:nvPr>
        </p:nvSpPr>
        <p:spPr/>
        <p:txBody>
          <a:bodyPr/>
          <a:lstStyle/>
          <a:p>
            <a:fld id="{A875CFD1-E451-482B-B1CD-C841D52E3FD2}" type="slidenum">
              <a:rPr lang="en-GB" smtClean="0"/>
              <a:t>16</a:t>
            </a:fld>
            <a:endParaRPr lang="en-GB"/>
          </a:p>
        </p:txBody>
      </p:sp>
    </p:spTree>
    <p:extLst>
      <p:ext uri="{BB962C8B-B14F-4D97-AF65-F5344CB8AC3E}">
        <p14:creationId xmlns:p14="http://schemas.microsoft.com/office/powerpoint/2010/main" val="9324015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181256" y="212843"/>
            <a:ext cx="3681846" cy="3678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beauty</a:t>
            </a:r>
            <a:endParaRPr lang="en-GB" sz="3200" i="1"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17</a:t>
            </a:fld>
            <a:endParaRPr lang="en-GB"/>
          </a:p>
        </p:txBody>
      </p:sp>
    </p:spTree>
    <p:extLst>
      <p:ext uri="{BB962C8B-B14F-4D97-AF65-F5344CB8AC3E}">
        <p14:creationId xmlns:p14="http://schemas.microsoft.com/office/powerpoint/2010/main" val="584879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208559" y="232939"/>
            <a:ext cx="3501737" cy="3636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beauty</a:t>
            </a:r>
            <a:endParaRPr lang="en-GB" sz="3200" i="1"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18</a:t>
            </a:fld>
            <a:endParaRPr lang="en-GB"/>
          </a:p>
        </p:txBody>
      </p:sp>
    </p:spTree>
    <p:extLst>
      <p:ext uri="{BB962C8B-B14F-4D97-AF65-F5344CB8AC3E}">
        <p14:creationId xmlns:p14="http://schemas.microsoft.com/office/powerpoint/2010/main" val="1276380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239069" y="179348"/>
            <a:ext cx="3440715" cy="374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beauty</a:t>
            </a:r>
            <a:endParaRPr lang="en-GB" sz="3200" i="1"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19</a:t>
            </a:fld>
            <a:endParaRPr lang="en-GB"/>
          </a:p>
        </p:txBody>
      </p:sp>
    </p:spTree>
    <p:extLst>
      <p:ext uri="{BB962C8B-B14F-4D97-AF65-F5344CB8AC3E}">
        <p14:creationId xmlns:p14="http://schemas.microsoft.com/office/powerpoint/2010/main" val="14286421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000" dirty="0" smtClean="0"/>
              <a:t>Purpose</a:t>
            </a:r>
            <a:endParaRPr lang="en-GB" sz="8000" dirty="0"/>
          </a:p>
        </p:txBody>
      </p:sp>
      <p:sp>
        <p:nvSpPr>
          <p:cNvPr id="3" name="Content Placeholder 2"/>
          <p:cNvSpPr>
            <a:spLocks noGrp="1"/>
          </p:cNvSpPr>
          <p:nvPr>
            <p:ph idx="1"/>
          </p:nvPr>
        </p:nvSpPr>
        <p:spPr/>
        <p:txBody>
          <a:bodyPr/>
          <a:lstStyle/>
          <a:p>
            <a:pPr marL="0" indent="0">
              <a:buNone/>
            </a:pPr>
            <a:r>
              <a:rPr lang="en-GB" dirty="0" smtClean="0"/>
              <a:t>(New) Physics  up to </a:t>
            </a:r>
            <a:r>
              <a:rPr lang="en-GB" dirty="0" err="1" smtClean="0"/>
              <a:t>PeV</a:t>
            </a:r>
            <a:r>
              <a:rPr lang="en-GB" dirty="0" smtClean="0"/>
              <a:t> Scale</a:t>
            </a:r>
          </a:p>
          <a:p>
            <a:pPr marL="0" indent="0">
              <a:buNone/>
            </a:pPr>
            <a:r>
              <a:rPr lang="en-GB" dirty="0"/>
              <a:t>	</a:t>
            </a:r>
            <a:r>
              <a:rPr lang="en-GB" dirty="0" smtClean="0"/>
              <a:t>(Quarks – well covered)</a:t>
            </a:r>
          </a:p>
          <a:p>
            <a:pPr marL="0" indent="0">
              <a:buNone/>
            </a:pPr>
            <a:r>
              <a:rPr lang="en-GB" dirty="0"/>
              <a:t>	</a:t>
            </a:r>
            <a:r>
              <a:rPr lang="en-GB" dirty="0" smtClean="0"/>
              <a:t>Leptons</a:t>
            </a:r>
          </a:p>
          <a:p>
            <a:pPr marL="0" indent="0">
              <a:buNone/>
            </a:pPr>
            <a:r>
              <a:rPr lang="en-GB" dirty="0" smtClean="0"/>
              <a:t>Charged Leptons </a:t>
            </a:r>
          </a:p>
          <a:p>
            <a:pPr marL="0" indent="0">
              <a:buNone/>
            </a:pPr>
            <a:r>
              <a:rPr lang="en-GB" dirty="0"/>
              <a:t>	</a:t>
            </a:r>
            <a:r>
              <a:rPr lang="en-GB" dirty="0" smtClean="0"/>
              <a:t>EDMs</a:t>
            </a:r>
            <a:endParaRPr lang="en-GB" dirty="0"/>
          </a:p>
        </p:txBody>
      </p:sp>
      <p:sp>
        <p:nvSpPr>
          <p:cNvPr id="4" name="Footer Placeholder 3"/>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2</a:t>
            </a:fld>
            <a:endParaRPr lang="en-GB"/>
          </a:p>
        </p:txBody>
      </p:sp>
      <p:sp>
        <p:nvSpPr>
          <p:cNvPr id="6" name="TextBox 5"/>
          <p:cNvSpPr txBox="1"/>
          <p:nvPr/>
        </p:nvSpPr>
        <p:spPr>
          <a:xfrm rot="18408039">
            <a:off x="4476307" y="2834153"/>
            <a:ext cx="4061637" cy="1569660"/>
          </a:xfrm>
          <a:prstGeom prst="rect">
            <a:avLst/>
          </a:prstGeom>
          <a:noFill/>
        </p:spPr>
        <p:txBody>
          <a:bodyPr wrap="square" rtlCol="0">
            <a:spAutoFit/>
          </a:bodyPr>
          <a:lstStyle/>
          <a:p>
            <a:r>
              <a:rPr lang="en-GB" sz="3200" dirty="0" smtClean="0">
                <a:solidFill>
                  <a:srgbClr val="FF0000"/>
                </a:solidFill>
                <a:latin typeface="Segoe Script" panose="020B0504020000000003" pitchFamily="34" charset="0"/>
              </a:rPr>
              <a:t>Give a taste of the physics that can be done</a:t>
            </a:r>
            <a:endParaRPr lang="en-GB" sz="3200" dirty="0">
              <a:solidFill>
                <a:srgbClr val="FF0000"/>
              </a:solidFill>
              <a:latin typeface="Segoe Script" panose="020B0504020000000003" pitchFamily="34" charset="0"/>
            </a:endParaRPr>
          </a:p>
        </p:txBody>
      </p:sp>
    </p:spTree>
    <p:extLst>
      <p:ext uri="{BB962C8B-B14F-4D97-AF65-F5344CB8AC3E}">
        <p14:creationId xmlns:p14="http://schemas.microsoft.com/office/powerpoint/2010/main" val="30716387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239069" y="179348"/>
            <a:ext cx="3440715" cy="374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beauty</a:t>
            </a:r>
            <a:endParaRPr lang="en-GB" sz="3200" i="1"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20</a:t>
            </a:fld>
            <a:endParaRPr lang="en-GB"/>
          </a:p>
        </p:txBody>
      </p:sp>
    </p:spTree>
    <p:extLst>
      <p:ext uri="{BB962C8B-B14F-4D97-AF65-F5344CB8AC3E}">
        <p14:creationId xmlns:p14="http://schemas.microsoft.com/office/powerpoint/2010/main" val="19512933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185399" y="145062"/>
            <a:ext cx="3756212" cy="3756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beauty</a:t>
            </a:r>
            <a:endParaRPr lang="en-GB" sz="3200" i="1"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r="58819"/>
          <a:stretch/>
        </p:blipFill>
        <p:spPr bwMode="auto">
          <a:xfrm>
            <a:off x="4710733" y="690787"/>
            <a:ext cx="2770533" cy="4504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831809" y="4483809"/>
            <a:ext cx="5069261" cy="1815882"/>
          </a:xfrm>
          <a:prstGeom prst="rect">
            <a:avLst/>
          </a:prstGeom>
          <a:noFill/>
        </p:spPr>
        <p:txBody>
          <a:bodyPr wrap="square" rtlCol="0">
            <a:spAutoFit/>
          </a:bodyPr>
          <a:lstStyle/>
          <a:p>
            <a:r>
              <a:rPr lang="en-GB" sz="2800" dirty="0" smtClean="0">
                <a:solidFill>
                  <a:srgbClr val="FF0000"/>
                </a:solidFill>
                <a:latin typeface="Segoe Script" panose="020B0504020000000003" pitchFamily="34" charset="0"/>
              </a:rPr>
              <a:t>Many experimental improvements: Theoretical uncertainties?</a:t>
            </a:r>
            <a:endParaRPr lang="en-GB" sz="2800" dirty="0">
              <a:solidFill>
                <a:srgbClr val="FF0000"/>
              </a:solidFill>
              <a:latin typeface="Segoe Script" panose="020B0504020000000003" pitchFamily="34" charset="0"/>
            </a:endParaRPr>
          </a:p>
        </p:txBody>
      </p:sp>
      <p:sp>
        <p:nvSpPr>
          <p:cNvPr id="6" name="Footer Placeholder 5"/>
          <p:cNvSpPr>
            <a:spLocks noGrp="1"/>
          </p:cNvSpPr>
          <p:nvPr>
            <p:ph type="ftr" sz="quarter" idx="11"/>
          </p:nvPr>
        </p:nvSpPr>
        <p:spPr/>
        <p:txBody>
          <a:bodyPr/>
          <a:lstStyle/>
          <a:p>
            <a:r>
              <a:rPr lang="en-GB" smtClean="0"/>
              <a:t>IOP Sussex 2016</a:t>
            </a:r>
            <a:endParaRPr lang="en-GB"/>
          </a:p>
        </p:txBody>
      </p:sp>
      <p:sp>
        <p:nvSpPr>
          <p:cNvPr id="7" name="Slide Number Placeholder 6"/>
          <p:cNvSpPr>
            <a:spLocks noGrp="1"/>
          </p:cNvSpPr>
          <p:nvPr>
            <p:ph type="sldNum" sz="quarter" idx="12"/>
          </p:nvPr>
        </p:nvSpPr>
        <p:spPr/>
        <p:txBody>
          <a:bodyPr/>
          <a:lstStyle/>
          <a:p>
            <a:fld id="{A875CFD1-E451-482B-B1CD-C841D52E3FD2}" type="slidenum">
              <a:rPr lang="en-GB" smtClean="0"/>
              <a:t>21</a:t>
            </a:fld>
            <a:endParaRPr lang="en-GB"/>
          </a:p>
        </p:txBody>
      </p:sp>
    </p:spTree>
    <p:extLst>
      <p:ext uri="{BB962C8B-B14F-4D97-AF65-F5344CB8AC3E}">
        <p14:creationId xmlns:p14="http://schemas.microsoft.com/office/powerpoint/2010/main" val="16838647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400" y="675409"/>
            <a:ext cx="8229600" cy="5101936"/>
          </a:xfrm>
        </p:spPr>
        <p:txBody>
          <a:bodyPr>
            <a:normAutofit fontScale="85000" lnSpcReduction="10000"/>
          </a:bodyPr>
          <a:lstStyle/>
          <a:p>
            <a:r>
              <a:rPr lang="en-GB" dirty="0" smtClean="0"/>
              <a:t>FNCN top decays </a:t>
            </a:r>
            <a:r>
              <a:rPr lang="en-GB" sz="1400" dirty="0" smtClean="0"/>
              <a:t>arxiv:1312.419</a:t>
            </a:r>
          </a:p>
          <a:p>
            <a:pPr marL="0" indent="0">
              <a:buNone/>
            </a:pPr>
            <a:r>
              <a:rPr lang="en-GB" dirty="0" smtClean="0"/>
              <a:t>    </a:t>
            </a:r>
            <a:r>
              <a:rPr lang="en-GB" dirty="0" err="1" smtClean="0"/>
              <a:t>t</a:t>
            </a:r>
            <a:r>
              <a:rPr lang="en-GB" dirty="0" err="1" smtClean="0">
                <a:sym typeface="Wingdings 3"/>
              </a:rPr>
              <a:t>qZ</a:t>
            </a:r>
            <a:endParaRPr lang="en-GB" dirty="0" smtClean="0">
              <a:sym typeface="Wingdings 3"/>
            </a:endParaRPr>
          </a:p>
          <a:p>
            <a:pPr marL="0" indent="0">
              <a:buNone/>
            </a:pPr>
            <a:endParaRPr lang="en-GB" dirty="0">
              <a:sym typeface="Wingdings 3"/>
            </a:endParaRPr>
          </a:p>
          <a:p>
            <a:r>
              <a:rPr lang="en-GB" dirty="0" err="1">
                <a:sym typeface="Wingdings 3"/>
              </a:rPr>
              <a:t>Multileptons</a:t>
            </a:r>
            <a:r>
              <a:rPr lang="en-GB" dirty="0">
                <a:sym typeface="Wingdings 3"/>
              </a:rPr>
              <a:t> (CMS)</a:t>
            </a:r>
            <a:r>
              <a:rPr lang="en-GB" dirty="0"/>
              <a:t> PAS TOP-13-017</a:t>
            </a:r>
            <a:endParaRPr lang="en-GB" dirty="0">
              <a:sym typeface="Wingdings 3"/>
            </a:endParaRPr>
          </a:p>
          <a:p>
            <a:pPr marL="0" indent="0">
              <a:buNone/>
            </a:pPr>
            <a:endParaRPr lang="en-GB" dirty="0">
              <a:sym typeface="Wingdings 3"/>
            </a:endParaRPr>
          </a:p>
          <a:p>
            <a:pPr marL="0" indent="0">
              <a:buNone/>
            </a:pPr>
            <a:endParaRPr lang="en-GB" dirty="0" smtClean="0">
              <a:sym typeface="Wingdings 3"/>
            </a:endParaRPr>
          </a:p>
          <a:p>
            <a:pPr marL="0" indent="0">
              <a:buNone/>
            </a:pPr>
            <a:endParaRPr lang="en-GB" dirty="0" smtClean="0"/>
          </a:p>
          <a:p>
            <a:pPr marL="0" indent="0">
              <a:buNone/>
            </a:pPr>
            <a:endParaRPr lang="en-GB" dirty="0" smtClean="0"/>
          </a:p>
          <a:p>
            <a:pPr marL="0" indent="0">
              <a:buNone/>
            </a:pPr>
            <a:endParaRPr lang="en-GB" dirty="0"/>
          </a:p>
          <a:p>
            <a:r>
              <a:rPr lang="en-GB" dirty="0" smtClean="0"/>
              <a:t>Top quark flavour violation can be tensioned against measurements from B&amp;K physics and EDMs</a:t>
            </a:r>
            <a:endParaRPr lang="en-GB" dirty="0"/>
          </a:p>
        </p:txBody>
      </p:sp>
      <p:pic>
        <p:nvPicPr>
          <p:cNvPr id="27650"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046614" y="961879"/>
            <a:ext cx="1365812" cy="902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985640" y="2769653"/>
            <a:ext cx="2291789" cy="19516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27132" y="3205023"/>
            <a:ext cx="4572000" cy="646331"/>
          </a:xfrm>
          <a:prstGeom prst="rect">
            <a:avLst/>
          </a:prstGeom>
        </p:spPr>
        <p:txBody>
          <a:bodyPr>
            <a:spAutoFit/>
          </a:bodyPr>
          <a:lstStyle/>
          <a:p>
            <a:r>
              <a:rPr lang="en-GB" dirty="0" err="1"/>
              <a:t>Cirigliano</a:t>
            </a:r>
            <a:r>
              <a:rPr lang="en-GB" dirty="0"/>
              <a:t> / top quark arxiv.org/pdf/1603.03049.pdf</a:t>
            </a:r>
          </a:p>
        </p:txBody>
      </p:sp>
      <p:sp>
        <p:nvSpPr>
          <p:cNvPr id="7" name="Rectangle 6"/>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Quarks: </a:t>
            </a:r>
            <a:r>
              <a:rPr lang="en-GB" sz="3200" i="1" dirty="0" smtClean="0"/>
              <a:t>top</a:t>
            </a:r>
            <a:endParaRPr lang="en-GB" sz="3200" i="1" dirty="0"/>
          </a:p>
        </p:txBody>
      </p:sp>
      <p:sp>
        <p:nvSpPr>
          <p:cNvPr id="9" name="TextBox 8"/>
          <p:cNvSpPr txBox="1"/>
          <p:nvPr/>
        </p:nvSpPr>
        <p:spPr>
          <a:xfrm>
            <a:off x="7158200" y="72000"/>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FCNC </a:t>
            </a:r>
            <a:endParaRPr lang="en-GB" sz="2800"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22</a:t>
            </a:fld>
            <a:endParaRPr lang="en-GB"/>
          </a:p>
        </p:txBody>
      </p:sp>
    </p:spTree>
    <p:extLst>
      <p:ext uri="{BB962C8B-B14F-4D97-AF65-F5344CB8AC3E}">
        <p14:creationId xmlns:p14="http://schemas.microsoft.com/office/powerpoint/2010/main" val="21142965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Selected topics</a:t>
            </a:r>
            <a:br>
              <a:rPr lang="en-GB" dirty="0" smtClean="0"/>
            </a:br>
            <a:r>
              <a:rPr lang="en-GB" cap="none" dirty="0" smtClean="0">
                <a:latin typeface="Segoe Script" panose="020B0504020000000003" pitchFamily="34" charset="0"/>
              </a:rPr>
              <a:t>another way to reach a </a:t>
            </a:r>
            <a:r>
              <a:rPr lang="en-GB" cap="none" dirty="0" err="1" smtClean="0">
                <a:latin typeface="Segoe Script" panose="020B0504020000000003" pitchFamily="34" charset="0"/>
              </a:rPr>
              <a:t>PeV</a:t>
            </a:r>
            <a:endParaRPr lang="en-GB" cap="none" dirty="0">
              <a:latin typeface="Segoe Script" panose="020B0504020000000003" pitchFamily="34" charset="0"/>
            </a:endParaRPr>
          </a:p>
        </p:txBody>
      </p:sp>
      <p:sp>
        <p:nvSpPr>
          <p:cNvPr id="3" name="Content Placeholder 2"/>
          <p:cNvSpPr>
            <a:spLocks noGrp="1"/>
          </p:cNvSpPr>
          <p:nvPr>
            <p:ph type="body" idx="1"/>
          </p:nvPr>
        </p:nvSpPr>
        <p:spPr/>
        <p:txBody>
          <a:bodyPr>
            <a:normAutofit fontScale="77500" lnSpcReduction="20000"/>
          </a:bodyPr>
          <a:lstStyle/>
          <a:p>
            <a:pPr marL="0" indent="0">
              <a:buNone/>
            </a:pPr>
            <a:r>
              <a:rPr lang="en-GB" sz="13800" dirty="0" smtClean="0">
                <a:latin typeface="+mj-lt"/>
                <a:ea typeface="+mj-ea"/>
                <a:cs typeface="+mj-cs"/>
              </a:rPr>
              <a:t>Leptons</a:t>
            </a:r>
          </a:p>
        </p:txBody>
      </p:sp>
      <p:sp>
        <p:nvSpPr>
          <p:cNvPr id="4" name="Footer Placeholder 3"/>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23</a:t>
            </a:fld>
            <a:endParaRPr lang="en-GB"/>
          </a:p>
        </p:txBody>
      </p:sp>
    </p:spTree>
    <p:extLst>
      <p:ext uri="{BB962C8B-B14F-4D97-AF65-F5344CB8AC3E}">
        <p14:creationId xmlns:p14="http://schemas.microsoft.com/office/powerpoint/2010/main" val="22992786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lide Number Placeholder 4"/>
          <p:cNvSpPr>
            <a:spLocks noGrp="1"/>
          </p:cNvSpPr>
          <p:nvPr>
            <p:ph type="sldNum" sz="quarter" idx="11"/>
          </p:nvPr>
        </p:nvSpPr>
        <p:spPr>
          <a:xfrm>
            <a:off x="152400" y="6381750"/>
            <a:ext cx="457200" cy="323850"/>
          </a:xfrm>
          <a:noFill/>
        </p:spPr>
        <p:txBody>
          <a:bodyPr anchor="t"/>
          <a:lstStyle/>
          <a:p>
            <a:fld id="{DA0EF214-39A2-0449-8DCC-FBF91D1EE7FE}" type="slidenum">
              <a:rPr lang="en-US" b="1"/>
              <a:pPr/>
              <a:t>24</a:t>
            </a:fld>
            <a:endParaRPr lang="en-US" b="1"/>
          </a:p>
          <a:p>
            <a:endParaRPr lang="en-US"/>
          </a:p>
        </p:txBody>
      </p:sp>
      <p:sp>
        <p:nvSpPr>
          <p:cNvPr id="14341" name="Rectangle 3"/>
          <p:cNvSpPr>
            <a:spLocks noGrp="1" noChangeArrowheads="1"/>
          </p:cNvSpPr>
          <p:nvPr>
            <p:ph type="body" idx="1"/>
          </p:nvPr>
        </p:nvSpPr>
        <p:spPr>
          <a:xfrm>
            <a:off x="1009650" y="5486400"/>
            <a:ext cx="7239000" cy="609600"/>
          </a:xfrm>
        </p:spPr>
        <p:txBody>
          <a:bodyPr>
            <a:normAutofit fontScale="92500"/>
          </a:bodyPr>
          <a:lstStyle/>
          <a:p>
            <a:pPr marL="0" indent="0" eaLnBrk="1" hangingPunct="1">
              <a:buNone/>
            </a:pPr>
            <a:r>
              <a:rPr lang="en-US" dirty="0" smtClean="0"/>
              <a:t>The most sensitive CLFV probes use </a:t>
            </a:r>
            <a:r>
              <a:rPr lang="en-US" dirty="0" err="1" smtClean="0"/>
              <a:t>muons</a:t>
            </a:r>
            <a:endParaRPr lang="en-US" dirty="0" smtClean="0"/>
          </a:p>
        </p:txBody>
      </p:sp>
      <p:graphicFrame>
        <p:nvGraphicFramePr>
          <p:cNvPr id="20" name="Group 351"/>
          <p:cNvGraphicFramePr>
            <a:graphicFrameLocks noGrp="1"/>
          </p:cNvGraphicFramePr>
          <p:nvPr>
            <p:extLst>
              <p:ext uri="{D42A27DB-BD31-4B8C-83A1-F6EECF244321}">
                <p14:modId xmlns:p14="http://schemas.microsoft.com/office/powerpoint/2010/main" val="3194989145"/>
              </p:ext>
            </p:extLst>
          </p:nvPr>
        </p:nvGraphicFramePr>
        <p:xfrm>
          <a:off x="1009650" y="1279521"/>
          <a:ext cx="6858000" cy="4064004"/>
        </p:xfrm>
        <a:graphic>
          <a:graphicData uri="http://schemas.openxmlformats.org/drawingml/2006/table">
            <a:tbl>
              <a:tblPr/>
              <a:tblGrid>
                <a:gridCol w="1447800"/>
                <a:gridCol w="2438400"/>
                <a:gridCol w="2971800"/>
              </a:tblGrid>
              <a:tr h="338138">
                <a:tc>
                  <a:txBody>
                    <a:bodyPr/>
                    <a:lstStyle/>
                    <a:p>
                      <a:pPr marL="0" marR="0" lvl="0" indent="0" algn="ctr"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Process</a:t>
                      </a:r>
                    </a:p>
                  </a:txBody>
                  <a:tcPr anchor="ctr" horzOverflow="overflow">
                    <a:lnL cap="flat">
                      <a:noFill/>
                    </a:lnL>
                    <a:lnR w="12700" cap="flat" cmpd="sng" algn="ctr">
                      <a:solidFill>
                        <a:srgbClr val="EEECE1">
                          <a:lumMod val="75000"/>
                        </a:srgbClr>
                      </a:solidFill>
                      <a:prstDash val="solid"/>
                      <a:round/>
                      <a:headEnd type="none" w="med" len="med"/>
                      <a:tailEnd type="none" w="med" len="med"/>
                    </a:lnR>
                    <a:lnT w="12700" cap="flat" cmpd="sng" algn="ctr">
                      <a:solidFill>
                        <a:srgbClr val="EEECE1">
                          <a:lumMod val="75000"/>
                        </a:srgbClr>
                      </a:solidFill>
                      <a:prstDash val="solid"/>
                      <a:round/>
                      <a:headEnd type="none" w="med" len="med"/>
                      <a:tailEnd type="none" w="med" len="med"/>
                    </a:lnT>
                    <a:lnB w="12700" cap="flat" cmpd="sng" algn="ctr">
                      <a:solidFill>
                        <a:srgbClr val="EEECE1">
                          <a:lumMod val="75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Current Limit</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w="12700" cap="flat" cmpd="sng" algn="ctr">
                      <a:solidFill>
                        <a:srgbClr val="EEECE1">
                          <a:lumMod val="75000"/>
                        </a:srgbClr>
                      </a:solidFill>
                      <a:prstDash val="solid"/>
                      <a:round/>
                      <a:headEnd type="none" w="med" len="med"/>
                      <a:tailEnd type="none" w="med" len="med"/>
                    </a:lnT>
                    <a:lnB w="12700" cap="flat" cmpd="sng" algn="ctr">
                      <a:solidFill>
                        <a:srgbClr val="EEECE1">
                          <a:lumMod val="75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Next Generation exp</a:t>
                      </a:r>
                    </a:p>
                  </a:txBody>
                  <a:tcPr anchor="ctr" horzOverflow="overflow">
                    <a:lnL w="12700" cap="flat" cmpd="sng" algn="ctr">
                      <a:solidFill>
                        <a:srgbClr val="EEECE1">
                          <a:lumMod val="75000"/>
                        </a:srgbClr>
                      </a:solidFill>
                      <a:prstDash val="solid"/>
                      <a:round/>
                      <a:headEnd type="none" w="med" len="med"/>
                      <a:tailEnd type="none" w="med" len="med"/>
                    </a:lnL>
                    <a:lnR cap="flat">
                      <a:noFill/>
                    </a:lnR>
                    <a:lnT w="12700" cap="flat" cmpd="sng" algn="ctr">
                      <a:solidFill>
                        <a:srgbClr val="EEECE1">
                          <a:lumMod val="75000"/>
                        </a:srgbClr>
                      </a:solidFill>
                      <a:prstDash val="solid"/>
                      <a:round/>
                      <a:headEnd type="none" w="med" len="med"/>
                      <a:tailEnd type="none" w="med" len="med"/>
                    </a:lnT>
                    <a:lnB w="12700" cap="flat" cmpd="sng" algn="ctr">
                      <a:solidFill>
                        <a:srgbClr val="EEECE1">
                          <a:lumMod val="75000"/>
                        </a:srgbClr>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a:ln>
                            <a:noFill/>
                          </a:ln>
                          <a:solidFill>
                            <a:schemeClr val="tx1"/>
                          </a:solidFill>
                          <a:effectLst/>
                          <a:latin typeface="Symbol" charset="2"/>
                          <a:sym typeface="Symbol" charset="2"/>
                        </a:rPr>
                        <a:t></a:t>
                      </a:r>
                    </a:p>
                  </a:txBody>
                  <a:tcPr anchor="ctr" horzOverflow="overflow">
                    <a:lnL cap="flat">
                      <a:noFill/>
                    </a:lnL>
                    <a:lnR w="12700" cap="flat" cmpd="sng" algn="ctr">
                      <a:solidFill>
                        <a:srgbClr val="EEECE1">
                          <a:lumMod val="75000"/>
                        </a:srgbClr>
                      </a:solidFill>
                      <a:prstDash val="solid"/>
                      <a:round/>
                      <a:headEnd type="none" w="med" len="med"/>
                      <a:tailEnd type="none" w="med" len="med"/>
                    </a:lnR>
                    <a:lnT w="12700" cap="flat" cmpd="sng" algn="ctr">
                      <a:solidFill>
                        <a:srgbClr val="EEECE1">
                          <a:lumMod val="75000"/>
                        </a:srgbClr>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 6.5 E-8</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w="12700" cap="flat" cmpd="sng" algn="ctr">
                      <a:solidFill>
                        <a:srgbClr val="EEECE1">
                          <a:lumMod val="75000"/>
                        </a:srgbClr>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endParaRPr kumimoji="0" lang="en-US" sz="1600" b="0" i="0" u="none" strike="noStrike" cap="none" normalizeH="0" baseline="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cap="flat">
                      <a:noFill/>
                    </a:lnR>
                    <a:lnT w="12700" cap="flat" cmpd="sng" algn="ctr">
                      <a:solidFill>
                        <a:srgbClr val="EEECE1">
                          <a:lumMod val="75000"/>
                        </a:srgbClr>
                      </a:solidFill>
                      <a:prstDash val="solid"/>
                      <a:round/>
                      <a:headEnd type="none" w="med" len="med"/>
                      <a:tailEnd type="none" w="med" len="med"/>
                    </a:lnT>
                    <a:lnB>
                      <a:noFill/>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a:ln>
                            <a:noFill/>
                          </a:ln>
                          <a:solidFill>
                            <a:schemeClr val="tx1"/>
                          </a:solidFill>
                          <a:effectLst/>
                          <a:latin typeface="Symbol" charset="2"/>
                          <a:sym typeface="Symbol" charset="2"/>
                        </a:rPr>
                        <a:t></a:t>
                      </a:r>
                      <a:endParaRPr kumimoji="0" lang="en-US" sz="1600" b="0" i="0" u="none" strike="noStrike" cap="none" normalizeH="0" baseline="0">
                        <a:ln>
                          <a:noFill/>
                        </a:ln>
                        <a:solidFill>
                          <a:schemeClr val="tx1"/>
                        </a:solidFill>
                        <a:effectLst/>
                        <a:latin typeface="Arial" charset="0"/>
                      </a:endParaRPr>
                    </a:p>
                  </a:txBody>
                  <a:tcPr anchor="ctr" horzOverflow="overflow">
                    <a:lnL cap="flat">
                      <a:noFill/>
                    </a:lnL>
                    <a:lnR w="12700" cap="flat" cmpd="sng" algn="ctr">
                      <a:solidFill>
                        <a:srgbClr val="EEECE1">
                          <a:lumMod val="75000"/>
                        </a:srgbClr>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 6.8 E-8</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10</a:t>
                      </a:r>
                      <a:r>
                        <a:rPr kumimoji="0" lang="en-US" sz="1600" b="0" i="0" u="none" strike="noStrike" cap="none" normalizeH="0" baseline="30000" dirty="0">
                          <a:ln>
                            <a:noFill/>
                          </a:ln>
                          <a:solidFill>
                            <a:schemeClr val="tx1"/>
                          </a:solidFill>
                          <a:effectLst/>
                          <a:latin typeface="Arial" charset="0"/>
                        </a:rPr>
                        <a:t>-9</a:t>
                      </a:r>
                      <a:r>
                        <a:rPr kumimoji="0" lang="en-US" sz="1600" b="0" i="0" u="none" strike="noStrike" cap="none" normalizeH="0" baseline="0" dirty="0">
                          <a:ln>
                            <a:noFill/>
                          </a:ln>
                          <a:solidFill>
                            <a:schemeClr val="tx1"/>
                          </a:solidFill>
                          <a:effectLst/>
                          <a:latin typeface="Arial" charset="0"/>
                        </a:rPr>
                        <a:t> - 10</a:t>
                      </a:r>
                      <a:r>
                        <a:rPr kumimoji="0" lang="en-US" sz="1600" b="0" i="0" u="none" strike="noStrike" cap="none" normalizeH="0" baseline="30000" dirty="0">
                          <a:ln>
                            <a:noFill/>
                          </a:ln>
                          <a:solidFill>
                            <a:schemeClr val="tx1"/>
                          </a:solidFill>
                          <a:effectLst/>
                          <a:latin typeface="Arial" charset="0"/>
                        </a:rPr>
                        <a:t>-10</a:t>
                      </a:r>
                      <a:r>
                        <a:rPr kumimoji="0" lang="en-US" sz="1600" b="0" i="0" u="none" strike="noStrike" cap="none" normalizeH="0" baseline="0" dirty="0">
                          <a:ln>
                            <a:noFill/>
                          </a:ln>
                          <a:solidFill>
                            <a:schemeClr val="tx1"/>
                          </a:solidFill>
                          <a:effectLst/>
                          <a:latin typeface="Arial" charset="0"/>
                        </a:rPr>
                        <a:t> </a:t>
                      </a:r>
                      <a:r>
                        <a:rPr kumimoji="0" lang="en-US" sz="1600" b="0" i="0" u="none" strike="noStrike" cap="none" normalizeH="0" baseline="0" dirty="0" smtClean="0">
                          <a:ln>
                            <a:noFill/>
                          </a:ln>
                          <a:solidFill>
                            <a:schemeClr val="tx1"/>
                          </a:solidFill>
                          <a:effectLst/>
                          <a:latin typeface="Arial" charset="0"/>
                        </a:rPr>
                        <a:t>(Belle II)</a:t>
                      </a: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cap="flat">
                      <a:noFill/>
                    </a:lnR>
                    <a:lnT>
                      <a:noFill/>
                    </a:lnT>
                    <a:lnB>
                      <a:noFill/>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a:ln>
                            <a:noFill/>
                          </a:ln>
                          <a:solidFill>
                            <a:schemeClr val="tx1"/>
                          </a:solidFill>
                          <a:effectLst/>
                          <a:latin typeface="Symbol" charset="2"/>
                          <a:sym typeface="Symbol" charset="2"/>
                        </a:rPr>
                        <a:t></a:t>
                      </a:r>
                      <a:endParaRPr kumimoji="0" lang="en-US" sz="1600" b="0" i="0" u="none" strike="noStrike" cap="none" normalizeH="0" baseline="0">
                        <a:ln>
                          <a:noFill/>
                        </a:ln>
                        <a:solidFill>
                          <a:schemeClr val="tx1"/>
                        </a:solidFill>
                        <a:effectLst/>
                        <a:latin typeface="Arial" charset="0"/>
                      </a:endParaRPr>
                    </a:p>
                  </a:txBody>
                  <a:tcPr anchor="ctr" horzOverflow="overflow">
                    <a:lnL cap="flat">
                      <a:noFill/>
                    </a:lnL>
                    <a:lnR w="12700" cap="flat" cmpd="sng" algn="ctr">
                      <a:solidFill>
                        <a:srgbClr val="EEECE1">
                          <a:lumMod val="75000"/>
                        </a:srgbClr>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 3.2 E-8</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cap="flat">
                      <a:noFill/>
                    </a:lnR>
                    <a:lnT>
                      <a:noFill/>
                    </a:lnT>
                    <a:lnB>
                      <a:noFill/>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err="1">
                          <a:ln>
                            <a:noFill/>
                          </a:ln>
                          <a:solidFill>
                            <a:schemeClr val="tx1"/>
                          </a:solidFill>
                          <a:effectLst/>
                          <a:latin typeface="Symbol" charset="2"/>
                          <a:sym typeface="Symbol" charset="2"/>
                        </a:rPr>
                        <a:t></a:t>
                      </a:r>
                      <a:r>
                        <a:rPr kumimoji="0" lang="en-US" sz="1600" b="0" i="0" u="none" strike="noStrike" cap="none" normalizeH="0" baseline="0" dirty="0" err="1">
                          <a:ln>
                            <a:noFill/>
                          </a:ln>
                          <a:solidFill>
                            <a:schemeClr val="tx1"/>
                          </a:solidFill>
                          <a:effectLst/>
                          <a:latin typeface="Arial" charset="0"/>
                        </a:rPr>
                        <a:t>eee</a:t>
                      </a:r>
                      <a:endParaRPr kumimoji="0" lang="en-US" sz="1600" b="0" i="0" u="none" strike="noStrike" cap="none" normalizeH="0" baseline="0" dirty="0">
                        <a:ln>
                          <a:noFill/>
                        </a:ln>
                        <a:solidFill>
                          <a:schemeClr val="tx1"/>
                        </a:solidFill>
                        <a:effectLst/>
                        <a:latin typeface="Symbol" charset="2"/>
                        <a:sym typeface="Symbol" charset="2"/>
                      </a:endParaRPr>
                    </a:p>
                  </a:txBody>
                  <a:tcPr anchor="ctr" horzOverflow="overflow">
                    <a:lnL cap="flat">
                      <a:noFill/>
                    </a:lnL>
                    <a:lnR w="12700" cap="flat" cmpd="sng" algn="ctr">
                      <a:solidFill>
                        <a:srgbClr val="EEECE1">
                          <a:lumMod val="75000"/>
                        </a:srgbClr>
                      </a:solidFill>
                      <a:prstDash val="solid"/>
                      <a:round/>
                      <a:headEnd type="none" w="med" len="med"/>
                      <a:tailEnd type="none" w="med" len="med"/>
                    </a:lnR>
                    <a:lnT>
                      <a:noFill/>
                    </a:lnT>
                    <a:lnB w="19050" cap="flat" cmpd="sng" algn="ctr">
                      <a:solidFill>
                        <a:srgbClr val="EEECE1">
                          <a:lumMod val="75000"/>
                        </a:srgb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 3.6 E-8</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a:noFill/>
                    </a:lnT>
                    <a:lnB w="19050" cap="flat" cmpd="sng" algn="ctr">
                      <a:solidFill>
                        <a:srgbClr val="EEECE1">
                          <a:lumMod val="75000"/>
                        </a:srgb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cap="flat">
                      <a:noFill/>
                    </a:lnR>
                    <a:lnT>
                      <a:noFill/>
                    </a:lnT>
                    <a:lnB w="19050" cap="flat" cmpd="sng" algn="ctr">
                      <a:solidFill>
                        <a:srgbClr val="EEECE1">
                          <a:lumMod val="75000"/>
                        </a:srgbClr>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K</a:t>
                      </a:r>
                      <a:r>
                        <a:rPr kumimoji="0" lang="en-US" sz="1600" b="0" i="0" u="none" strike="noStrike" cap="none" normalizeH="0" baseline="-25000" dirty="0">
                          <a:ln>
                            <a:noFill/>
                          </a:ln>
                          <a:solidFill>
                            <a:schemeClr val="tx1"/>
                          </a:solidFill>
                          <a:effectLst/>
                          <a:latin typeface="Arial" charset="0"/>
                        </a:rPr>
                        <a:t>L</a:t>
                      </a:r>
                      <a:r>
                        <a:rPr kumimoji="0" lang="en-US" sz="1600" b="0" i="0" u="none" strike="noStrike" cap="none" normalizeH="0" baseline="0" dirty="0">
                          <a:ln>
                            <a:noFill/>
                          </a:ln>
                          <a:solidFill>
                            <a:schemeClr val="tx1"/>
                          </a:solidFill>
                          <a:effectLst/>
                          <a:latin typeface="Arial" charset="0"/>
                        </a:rPr>
                        <a:t> --&gt; e</a:t>
                      </a:r>
                      <a:r>
                        <a:rPr kumimoji="0" lang="en-US" sz="1600" b="0" i="0" u="none" strike="noStrike" cap="none" normalizeH="0" baseline="0" dirty="0">
                          <a:ln>
                            <a:noFill/>
                          </a:ln>
                          <a:solidFill>
                            <a:schemeClr val="tx1"/>
                          </a:solidFill>
                          <a:effectLst/>
                          <a:latin typeface="Symbol" charset="2"/>
                          <a:sym typeface="Symbol" charset="2"/>
                        </a:rPr>
                        <a:t></a:t>
                      </a:r>
                      <a:endParaRPr kumimoji="0" lang="en-US" sz="1600" b="0" i="0" u="none" strike="noStrike" cap="none" normalizeH="0" baseline="0" dirty="0">
                        <a:ln>
                          <a:noFill/>
                        </a:ln>
                        <a:solidFill>
                          <a:schemeClr val="tx1"/>
                        </a:solidFill>
                        <a:effectLst/>
                        <a:latin typeface="Arial" charset="0"/>
                      </a:endParaRPr>
                    </a:p>
                  </a:txBody>
                  <a:tcPr anchor="ctr" horzOverflow="overflow">
                    <a:lnL cap="flat">
                      <a:noFill/>
                    </a:lnL>
                    <a:lnR w="12700" cap="flat" cmpd="sng" algn="ctr">
                      <a:solidFill>
                        <a:srgbClr val="EEECE1">
                          <a:lumMod val="75000"/>
                        </a:srgbClr>
                      </a:solidFill>
                      <a:prstDash val="solid"/>
                      <a:round/>
                      <a:headEnd type="none" w="med" len="med"/>
                      <a:tailEnd type="none" w="med" len="med"/>
                    </a:lnR>
                    <a:lnT w="19050" cap="flat" cmpd="sng" algn="ctr">
                      <a:solidFill>
                        <a:srgbClr val="EEECE1">
                          <a:lumMod val="75000"/>
                        </a:srgbClr>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 4.7 E-12</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w="19050" cap="flat" cmpd="sng" algn="ctr">
                      <a:solidFill>
                        <a:srgbClr val="EEECE1">
                          <a:lumMod val="75000"/>
                        </a:srgbClr>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cap="flat">
                      <a:noFill/>
                    </a:lnR>
                    <a:lnT w="19050" cap="flat" cmpd="sng" algn="ctr">
                      <a:solidFill>
                        <a:srgbClr val="EEECE1">
                          <a:lumMod val="75000"/>
                        </a:srgbClr>
                      </a:solidFill>
                      <a:prstDash val="solid"/>
                      <a:round/>
                      <a:headEnd type="none" w="med" len="med"/>
                      <a:tailEnd type="none" w="med" len="med"/>
                    </a:lnT>
                    <a:lnB>
                      <a:noFill/>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K</a:t>
                      </a:r>
                      <a:r>
                        <a:rPr kumimoji="0" lang="en-US" sz="1600" b="0" i="0" u="none" strike="noStrike" cap="none" normalizeH="0" baseline="30000" dirty="0">
                          <a:ln>
                            <a:noFill/>
                          </a:ln>
                          <a:solidFill>
                            <a:schemeClr val="tx1"/>
                          </a:solidFill>
                          <a:effectLst/>
                          <a:latin typeface="Arial" charset="0"/>
                        </a:rPr>
                        <a:t>+</a:t>
                      </a:r>
                      <a:r>
                        <a:rPr kumimoji="0" lang="en-US" sz="1600" b="0" i="0" u="none" strike="noStrike" cap="none" normalizeH="0" baseline="0" dirty="0">
                          <a:ln>
                            <a:noFill/>
                          </a:ln>
                          <a:solidFill>
                            <a:schemeClr val="tx1"/>
                          </a:solidFill>
                          <a:effectLst/>
                          <a:latin typeface="Arial" charset="0"/>
                        </a:rPr>
                        <a:t> --&gt; </a:t>
                      </a:r>
                      <a:r>
                        <a:rPr kumimoji="0" lang="en-US" sz="1600" b="0" i="0" u="none" strike="noStrike" cap="none" normalizeH="0" baseline="0" dirty="0" err="1">
                          <a:ln>
                            <a:noFill/>
                          </a:ln>
                          <a:solidFill>
                            <a:schemeClr val="tx1"/>
                          </a:solidFill>
                          <a:effectLst/>
                          <a:latin typeface="Symbol" charset="2"/>
                          <a:sym typeface="Symbol" charset="2"/>
                        </a:rPr>
                        <a:t></a:t>
                      </a:r>
                      <a:r>
                        <a:rPr kumimoji="0" lang="en-US" sz="1600" b="0" i="0" u="none" strike="noStrike" cap="none" normalizeH="0" baseline="30000" dirty="0" err="1">
                          <a:ln>
                            <a:noFill/>
                          </a:ln>
                          <a:solidFill>
                            <a:schemeClr val="tx1"/>
                          </a:solidFill>
                          <a:effectLst/>
                          <a:latin typeface="Symbol" charset="2"/>
                          <a:sym typeface="Symbol" charset="2"/>
                        </a:rPr>
                        <a:t></a:t>
                      </a:r>
                      <a:r>
                        <a:rPr kumimoji="0" lang="en-US" sz="1600" b="0" i="0" u="none" strike="noStrike" cap="none" normalizeH="0" baseline="0" dirty="0" err="1">
                          <a:ln>
                            <a:noFill/>
                          </a:ln>
                          <a:solidFill>
                            <a:schemeClr val="tx1"/>
                          </a:solidFill>
                          <a:effectLst/>
                          <a:latin typeface="Arial" charset="0"/>
                        </a:rPr>
                        <a:t>e</a:t>
                      </a:r>
                      <a:r>
                        <a:rPr kumimoji="0" lang="en-US" sz="1600" b="0" i="0" u="none" strike="noStrike" cap="none" normalizeH="0" baseline="30000" dirty="0" err="1">
                          <a:ln>
                            <a:noFill/>
                          </a:ln>
                          <a:solidFill>
                            <a:schemeClr val="tx1"/>
                          </a:solidFill>
                          <a:effectLst/>
                          <a:latin typeface="Symbol" charset="2"/>
                          <a:sym typeface="Symbol" charset="2"/>
                        </a:rPr>
                        <a:t></a:t>
                      </a:r>
                      <a:r>
                        <a:rPr kumimoji="0" lang="en-US" sz="1600" b="0" i="0" u="none" strike="noStrike" cap="none" normalizeH="0" baseline="0" dirty="0" err="1">
                          <a:ln>
                            <a:noFill/>
                          </a:ln>
                          <a:solidFill>
                            <a:schemeClr val="tx1"/>
                          </a:solidFill>
                          <a:effectLst/>
                          <a:latin typeface="Symbol" charset="2"/>
                          <a:sym typeface="Symbol" charset="2"/>
                        </a:rPr>
                        <a:t></a:t>
                      </a:r>
                      <a:r>
                        <a:rPr kumimoji="0" lang="en-US" sz="1600" b="0" i="0" u="none" strike="noStrike" cap="none" normalizeH="0" baseline="30000" dirty="0" err="1">
                          <a:ln>
                            <a:noFill/>
                          </a:ln>
                          <a:solidFill>
                            <a:schemeClr val="tx1"/>
                          </a:solidFill>
                          <a:effectLst/>
                          <a:latin typeface="Symbol" charset="2"/>
                          <a:sym typeface="Symbol" charset="2"/>
                        </a:rPr>
                        <a:t></a:t>
                      </a:r>
                      <a:endParaRPr kumimoji="0" lang="en-US" sz="1600" b="0" i="0" u="none" strike="noStrike" cap="none" normalizeH="0" baseline="0" dirty="0">
                        <a:ln>
                          <a:noFill/>
                        </a:ln>
                        <a:solidFill>
                          <a:schemeClr val="tx1"/>
                        </a:solidFill>
                        <a:effectLst/>
                        <a:latin typeface="Arial" charset="0"/>
                      </a:endParaRPr>
                    </a:p>
                  </a:txBody>
                  <a:tcPr anchor="ctr" horzOverflow="overflow">
                    <a:lnL cap="flat">
                      <a:noFill/>
                    </a:lnL>
                    <a:lnR w="12700" cap="flat" cmpd="sng" algn="ctr">
                      <a:solidFill>
                        <a:srgbClr val="EEECE1">
                          <a:lumMod val="75000"/>
                        </a:srgbClr>
                      </a:solidFill>
                      <a:prstDash val="solid"/>
                      <a:round/>
                      <a:headEnd type="none" w="med" len="med"/>
                      <a:tailEnd type="none" w="med" len="med"/>
                    </a:lnR>
                    <a:lnT>
                      <a:noFill/>
                    </a:lnT>
                    <a:lnB w="19050" cap="flat" cmpd="sng" algn="ctr">
                      <a:solidFill>
                        <a:srgbClr val="EEECE1">
                          <a:lumMod val="75000"/>
                        </a:srgb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 1.3 E-11</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a:noFill/>
                    </a:lnT>
                    <a:lnB w="19050" cap="flat" cmpd="sng" algn="ctr">
                      <a:solidFill>
                        <a:srgbClr val="EEECE1">
                          <a:lumMod val="75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smtClean="0">
                          <a:ln>
                            <a:noFill/>
                          </a:ln>
                          <a:solidFill>
                            <a:schemeClr val="tx1"/>
                          </a:solidFill>
                          <a:effectLst/>
                          <a:latin typeface="Arial" charset="0"/>
                        </a:rPr>
                        <a:t>NA62</a:t>
                      </a: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cap="flat">
                      <a:noFill/>
                    </a:lnR>
                    <a:lnT>
                      <a:noFill/>
                    </a:lnT>
                    <a:lnB w="19050" cap="flat" cmpd="sng" algn="ctr">
                      <a:solidFill>
                        <a:srgbClr val="EEECE1">
                          <a:lumMod val="75000"/>
                        </a:srgbClr>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a:ln>
                            <a:noFill/>
                          </a:ln>
                          <a:solidFill>
                            <a:schemeClr val="tx1"/>
                          </a:solidFill>
                          <a:effectLst/>
                          <a:latin typeface="Arial" charset="0"/>
                        </a:rPr>
                        <a:t>B</a:t>
                      </a:r>
                      <a:r>
                        <a:rPr kumimoji="0" lang="en-US" sz="1600" b="0" i="0" u="none" strike="noStrike" cap="none" normalizeH="0" baseline="30000">
                          <a:ln>
                            <a:noFill/>
                          </a:ln>
                          <a:solidFill>
                            <a:schemeClr val="tx1"/>
                          </a:solidFill>
                          <a:effectLst/>
                          <a:latin typeface="Arial" charset="0"/>
                        </a:rPr>
                        <a:t>0</a:t>
                      </a:r>
                      <a:r>
                        <a:rPr kumimoji="0" lang="en-US" sz="1600" b="0" i="0" u="none" strike="noStrike" cap="none" normalizeH="0" baseline="0">
                          <a:ln>
                            <a:noFill/>
                          </a:ln>
                          <a:solidFill>
                            <a:schemeClr val="tx1"/>
                          </a:solidFill>
                          <a:effectLst/>
                          <a:latin typeface="Arial" charset="0"/>
                        </a:rPr>
                        <a:t> --&gt; e</a:t>
                      </a:r>
                      <a:r>
                        <a:rPr kumimoji="0" lang="en-US" sz="1600" b="0" i="0" u="none" strike="noStrike" cap="none" normalizeH="0" baseline="0">
                          <a:ln>
                            <a:noFill/>
                          </a:ln>
                          <a:solidFill>
                            <a:schemeClr val="tx1"/>
                          </a:solidFill>
                          <a:effectLst/>
                          <a:latin typeface="Symbol" charset="2"/>
                          <a:sym typeface="Symbol" charset="2"/>
                        </a:rPr>
                        <a:t></a:t>
                      </a:r>
                      <a:endParaRPr kumimoji="0" lang="en-US" sz="1600" b="0" i="0" u="none" strike="noStrike" cap="none" normalizeH="0" baseline="0">
                        <a:ln>
                          <a:noFill/>
                        </a:ln>
                        <a:solidFill>
                          <a:schemeClr val="tx1"/>
                        </a:solidFill>
                        <a:effectLst/>
                        <a:latin typeface="Arial" charset="0"/>
                      </a:endParaRPr>
                    </a:p>
                  </a:txBody>
                  <a:tcPr anchor="ctr" horzOverflow="overflow">
                    <a:lnL cap="flat">
                      <a:noFill/>
                    </a:lnL>
                    <a:lnR w="12700" cap="flat" cmpd="sng" algn="ctr">
                      <a:solidFill>
                        <a:srgbClr val="EEECE1">
                          <a:lumMod val="75000"/>
                        </a:srgbClr>
                      </a:solidFill>
                      <a:prstDash val="solid"/>
                      <a:round/>
                      <a:headEnd type="none" w="med" len="med"/>
                      <a:tailEnd type="none" w="med" len="med"/>
                    </a:lnR>
                    <a:lnT w="19050" cap="flat" cmpd="sng" algn="ctr">
                      <a:solidFill>
                        <a:srgbClr val="EEECE1">
                          <a:lumMod val="75000"/>
                        </a:srgbClr>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 7.8 E-8</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w="19050" cap="flat" cmpd="sng" algn="ctr">
                      <a:solidFill>
                        <a:srgbClr val="EEECE1">
                          <a:lumMod val="75000"/>
                        </a:srgbClr>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cap="flat">
                      <a:noFill/>
                    </a:lnR>
                    <a:lnT w="19050" cap="flat" cmpd="sng" algn="ctr">
                      <a:solidFill>
                        <a:srgbClr val="EEECE1">
                          <a:lumMod val="75000"/>
                        </a:srgbClr>
                      </a:solidFill>
                      <a:prstDash val="solid"/>
                      <a:round/>
                      <a:headEnd type="none" w="med" len="med"/>
                      <a:tailEnd type="none" w="med" len="med"/>
                    </a:lnT>
                    <a:lnB>
                      <a:noFill/>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B</a:t>
                      </a:r>
                      <a:r>
                        <a:rPr kumimoji="0" lang="en-US" sz="1600" b="0" i="0" u="none" strike="noStrike" cap="none" normalizeH="0" baseline="30000" dirty="0">
                          <a:ln>
                            <a:noFill/>
                          </a:ln>
                          <a:solidFill>
                            <a:schemeClr val="tx1"/>
                          </a:solidFill>
                          <a:effectLst/>
                          <a:latin typeface="Arial" charset="0"/>
                        </a:rPr>
                        <a:t>+</a:t>
                      </a:r>
                      <a:r>
                        <a:rPr kumimoji="0" lang="en-US" sz="1600" b="0" i="0" u="none" strike="noStrike" cap="none" normalizeH="0" baseline="0" dirty="0">
                          <a:ln>
                            <a:noFill/>
                          </a:ln>
                          <a:solidFill>
                            <a:schemeClr val="tx1"/>
                          </a:solidFill>
                          <a:effectLst/>
                          <a:latin typeface="Arial" charset="0"/>
                        </a:rPr>
                        <a:t> --&gt; </a:t>
                      </a:r>
                      <a:r>
                        <a:rPr kumimoji="0" lang="en-US" sz="1600" b="0" i="0" u="none" strike="noStrike" cap="none" normalizeH="0" baseline="0" dirty="0" err="1">
                          <a:ln>
                            <a:noFill/>
                          </a:ln>
                          <a:solidFill>
                            <a:schemeClr val="tx1"/>
                          </a:solidFill>
                          <a:effectLst/>
                          <a:latin typeface="Arial" charset="0"/>
                        </a:rPr>
                        <a:t>K</a:t>
                      </a:r>
                      <a:r>
                        <a:rPr kumimoji="0" lang="en-US" sz="1600" b="0" i="0" u="none" strike="noStrike" cap="none" normalizeH="0" baseline="30000" dirty="0" err="1">
                          <a:ln>
                            <a:noFill/>
                          </a:ln>
                          <a:solidFill>
                            <a:schemeClr val="tx1"/>
                          </a:solidFill>
                          <a:effectLst/>
                          <a:latin typeface="Arial" charset="0"/>
                        </a:rPr>
                        <a:t>+</a:t>
                      </a:r>
                      <a:r>
                        <a:rPr kumimoji="0" lang="en-US" sz="1600" b="0" i="0" u="none" strike="noStrike" cap="none" normalizeH="0" baseline="0" dirty="0" err="1">
                          <a:ln>
                            <a:noFill/>
                          </a:ln>
                          <a:solidFill>
                            <a:schemeClr val="tx1"/>
                          </a:solidFill>
                          <a:effectLst/>
                          <a:latin typeface="Arial" charset="0"/>
                        </a:rPr>
                        <a:t>e</a:t>
                      </a:r>
                      <a:r>
                        <a:rPr kumimoji="0" lang="en-US" sz="1600" b="0" i="0" u="none" strike="noStrike" cap="none" normalizeH="0" baseline="0" dirty="0" err="1">
                          <a:ln>
                            <a:noFill/>
                          </a:ln>
                          <a:solidFill>
                            <a:schemeClr val="tx1"/>
                          </a:solidFill>
                          <a:effectLst/>
                          <a:latin typeface="Symbol" charset="2"/>
                          <a:sym typeface="Symbol" charset="2"/>
                        </a:rPr>
                        <a:t></a:t>
                      </a:r>
                      <a:endParaRPr kumimoji="0" lang="en-US" sz="1600" b="0" i="0" u="none" strike="noStrike" cap="none" normalizeH="0" baseline="0" dirty="0">
                        <a:ln>
                          <a:noFill/>
                        </a:ln>
                        <a:solidFill>
                          <a:schemeClr val="tx1"/>
                        </a:solidFill>
                        <a:effectLst/>
                        <a:latin typeface="Arial" charset="0"/>
                      </a:endParaRPr>
                    </a:p>
                  </a:txBody>
                  <a:tcPr anchor="ctr" horzOverflow="overflow">
                    <a:lnL cap="flat">
                      <a:noFill/>
                    </a:lnL>
                    <a:lnR w="12700" cap="flat" cmpd="sng" algn="ctr">
                      <a:solidFill>
                        <a:srgbClr val="EEECE1">
                          <a:lumMod val="75000"/>
                        </a:srgbClr>
                      </a:solidFill>
                      <a:prstDash val="solid"/>
                      <a:round/>
                      <a:headEnd type="none" w="med" len="med"/>
                      <a:tailEnd type="none" w="med" len="med"/>
                    </a:lnR>
                    <a:lnT>
                      <a:noFill/>
                    </a:lnT>
                    <a:lnB w="19050" cap="flat" cmpd="sng" algn="ctr">
                      <a:solidFill>
                        <a:srgbClr val="C4BD97"/>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 9.1 E-8</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a:noFill/>
                    </a:lnT>
                    <a:lnB w="19050" cap="flat" cmpd="sng" algn="ctr">
                      <a:solidFill>
                        <a:srgbClr val="C4BD97"/>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cap="flat">
                      <a:noFill/>
                    </a:lnR>
                    <a:lnT>
                      <a:noFill/>
                    </a:lnT>
                    <a:lnB w="19050" cap="flat" cmpd="sng" algn="ctr">
                      <a:solidFill>
                        <a:srgbClr val="C4BD97"/>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Symbol" charset="2"/>
                          <a:sym typeface="Symbol" charset="2"/>
                        </a:rPr>
                        <a:t></a:t>
                      </a:r>
                      <a:r>
                        <a:rPr kumimoji="0" lang="en-US" sz="1600" b="0" i="0" u="none" strike="noStrike" cap="none" normalizeH="0" baseline="30000" dirty="0">
                          <a:ln>
                            <a:noFill/>
                          </a:ln>
                          <a:solidFill>
                            <a:schemeClr val="tx1"/>
                          </a:solidFill>
                          <a:effectLst/>
                          <a:latin typeface="Symbol" charset="2"/>
                          <a:sym typeface="Symbol" charset="2"/>
                        </a:rPr>
                        <a:t></a:t>
                      </a:r>
                      <a:r>
                        <a:rPr kumimoji="0" lang="en-US" sz="1600" b="0" i="0" u="none" strike="noStrike" cap="none" normalizeH="0" baseline="0" dirty="0">
                          <a:ln>
                            <a:noFill/>
                          </a:ln>
                          <a:solidFill>
                            <a:schemeClr val="tx1"/>
                          </a:solidFill>
                          <a:effectLst/>
                          <a:latin typeface="Symbol" charset="2"/>
                          <a:sym typeface="Symbol" charset="2"/>
                        </a:rPr>
                        <a:t></a:t>
                      </a:r>
                      <a:r>
                        <a:rPr kumimoji="0" lang="en-US" sz="1600" b="0" i="0" u="none" strike="noStrike" cap="none" normalizeH="0" baseline="0" dirty="0">
                          <a:ln>
                            <a:noFill/>
                          </a:ln>
                          <a:solidFill>
                            <a:schemeClr val="tx1"/>
                          </a:solidFill>
                          <a:effectLst/>
                          <a:latin typeface="Arial" charset="0"/>
                        </a:rPr>
                        <a:t>e</a:t>
                      </a:r>
                      <a:r>
                        <a:rPr kumimoji="0" lang="en-US" sz="1600" b="0" i="0" u="none" strike="noStrike" cap="none" normalizeH="0" baseline="30000" dirty="0">
                          <a:ln>
                            <a:noFill/>
                          </a:ln>
                          <a:solidFill>
                            <a:schemeClr val="tx1"/>
                          </a:solidFill>
                          <a:effectLst/>
                          <a:latin typeface="Arial" charset="0"/>
                        </a:rPr>
                        <a:t>+</a:t>
                      </a:r>
                      <a:r>
                        <a:rPr kumimoji="0" lang="en-US" sz="1600" b="0" i="0" u="none" strike="noStrike" cap="none" normalizeH="0" baseline="0" dirty="0">
                          <a:ln>
                            <a:noFill/>
                          </a:ln>
                          <a:solidFill>
                            <a:schemeClr val="tx1"/>
                          </a:solidFill>
                          <a:effectLst/>
                          <a:latin typeface="Symbol" charset="2"/>
                          <a:sym typeface="Symbol" charset="2"/>
                        </a:rPr>
                        <a:t></a:t>
                      </a:r>
                    </a:p>
                  </a:txBody>
                  <a:tcPr anchor="ctr" horzOverflow="overflow">
                    <a:lnL cap="flat">
                      <a:noFill/>
                    </a:lnL>
                    <a:lnR w="12700" cap="flat" cmpd="sng" algn="ctr">
                      <a:solidFill>
                        <a:srgbClr val="EEECE1">
                          <a:lumMod val="75000"/>
                        </a:srgbClr>
                      </a:solidFill>
                      <a:prstDash val="solid"/>
                      <a:round/>
                      <a:headEnd type="none" w="med" len="med"/>
                      <a:tailEnd type="none" w="med" len="med"/>
                    </a:lnR>
                    <a:lnT w="19050" cap="flat" cmpd="sng" algn="ctr">
                      <a:solidFill>
                        <a:srgbClr val="C4BD97"/>
                      </a:solidFill>
                      <a:prstDash val="solid"/>
                      <a:round/>
                      <a:headEnd type="none" w="med" len="med"/>
                      <a:tailEnd type="none" w="med" len="med"/>
                    </a:lnT>
                    <a:lnB>
                      <a:noFill/>
                    </a:lnB>
                    <a:lnTlToBr>
                      <a:noFill/>
                    </a:lnTlToBr>
                    <a:lnBlToTr>
                      <a:noFill/>
                    </a:lnBlToTr>
                    <a:solidFill>
                      <a:schemeClr val="accent1">
                        <a:alpha val="32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a:t>
                      </a:r>
                      <a:r>
                        <a:rPr kumimoji="0" lang="en-US" sz="1600" b="0" i="0" u="none" strike="noStrike" cap="none" normalizeH="0" baseline="0" dirty="0" smtClean="0">
                          <a:ln>
                            <a:noFill/>
                          </a:ln>
                          <a:solidFill>
                            <a:schemeClr val="tx1"/>
                          </a:solidFill>
                          <a:effectLst/>
                          <a:latin typeface="Arial" charset="0"/>
                        </a:rPr>
                        <a:t> 5.7 </a:t>
                      </a:r>
                      <a:r>
                        <a:rPr kumimoji="0" lang="en-US" sz="1600" b="0" i="0" u="none" strike="noStrike" cap="none" normalizeH="0" baseline="0" dirty="0">
                          <a:ln>
                            <a:noFill/>
                          </a:ln>
                          <a:solidFill>
                            <a:schemeClr val="tx1"/>
                          </a:solidFill>
                          <a:effectLst/>
                          <a:latin typeface="Arial" charset="0"/>
                        </a:rPr>
                        <a:t>E-</a:t>
                      </a:r>
                      <a:r>
                        <a:rPr kumimoji="0" lang="en-US" sz="1600" b="0" i="0" u="none" strike="noStrike" cap="none" normalizeH="0" baseline="0" dirty="0" smtClean="0">
                          <a:ln>
                            <a:noFill/>
                          </a:ln>
                          <a:solidFill>
                            <a:schemeClr val="tx1"/>
                          </a:solidFill>
                          <a:effectLst/>
                          <a:latin typeface="Arial" charset="0"/>
                        </a:rPr>
                        <a:t>13</a:t>
                      </a: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w="19050" cap="flat" cmpd="sng" algn="ctr">
                      <a:solidFill>
                        <a:srgbClr val="C4BD97"/>
                      </a:solidFill>
                      <a:prstDash val="solid"/>
                      <a:round/>
                      <a:headEnd type="none" w="med" len="med"/>
                      <a:tailEnd type="none" w="med" len="med"/>
                    </a:lnT>
                    <a:lnB>
                      <a:noFill/>
                    </a:lnB>
                    <a:lnTlToBr>
                      <a:noFill/>
                    </a:lnTlToBr>
                    <a:lnBlToTr>
                      <a:noFill/>
                    </a:lnBlToTr>
                    <a:solidFill>
                      <a:schemeClr val="accent1">
                        <a:alpha val="32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smtClean="0">
                          <a:ln>
                            <a:noFill/>
                          </a:ln>
                          <a:solidFill>
                            <a:schemeClr val="tx1"/>
                          </a:solidFill>
                          <a:effectLst/>
                          <a:latin typeface="Arial" charset="0"/>
                        </a:rPr>
                        <a:t>10</a:t>
                      </a:r>
                      <a:r>
                        <a:rPr kumimoji="0" lang="en-US" sz="1600" b="0" i="0" u="none" strike="noStrike" cap="none" normalizeH="0" baseline="30000" dirty="0">
                          <a:ln>
                            <a:noFill/>
                          </a:ln>
                          <a:solidFill>
                            <a:schemeClr val="tx1"/>
                          </a:solidFill>
                          <a:effectLst/>
                          <a:latin typeface="Arial" charset="0"/>
                        </a:rPr>
                        <a:t>-14</a:t>
                      </a:r>
                      <a:r>
                        <a:rPr kumimoji="0" lang="en-US" sz="1600" b="0" i="0" u="none" strike="noStrike" cap="none" normalizeH="0" baseline="0" dirty="0">
                          <a:ln>
                            <a:noFill/>
                          </a:ln>
                          <a:solidFill>
                            <a:schemeClr val="tx1"/>
                          </a:solidFill>
                          <a:effectLst/>
                          <a:latin typeface="Arial" charset="0"/>
                        </a:rPr>
                        <a:t> (MEG)</a:t>
                      </a:r>
                    </a:p>
                  </a:txBody>
                  <a:tcPr anchor="ctr" horzOverflow="overflow">
                    <a:lnL w="12700" cap="flat" cmpd="sng" algn="ctr">
                      <a:solidFill>
                        <a:srgbClr val="EEECE1">
                          <a:lumMod val="75000"/>
                        </a:srgbClr>
                      </a:solidFill>
                      <a:prstDash val="solid"/>
                      <a:round/>
                      <a:headEnd type="none" w="med" len="med"/>
                      <a:tailEnd type="none" w="med" len="med"/>
                    </a:lnL>
                    <a:lnR cap="flat">
                      <a:noFill/>
                    </a:lnR>
                    <a:lnT w="19050" cap="flat" cmpd="sng" algn="ctr">
                      <a:solidFill>
                        <a:srgbClr val="C4BD97"/>
                      </a:solidFill>
                      <a:prstDash val="solid"/>
                      <a:round/>
                      <a:headEnd type="none" w="med" len="med"/>
                      <a:tailEnd type="none" w="med" len="med"/>
                    </a:lnT>
                    <a:lnB>
                      <a:noFill/>
                    </a:lnB>
                    <a:lnTlToBr>
                      <a:noFill/>
                    </a:lnTlToBr>
                    <a:lnBlToTr>
                      <a:noFill/>
                    </a:lnBlToTr>
                    <a:solidFill>
                      <a:schemeClr val="accent1">
                        <a:alpha val="32000"/>
                      </a:schemeClr>
                    </a:solid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a:ln>
                            <a:noFill/>
                          </a:ln>
                          <a:solidFill>
                            <a:schemeClr val="tx1"/>
                          </a:solidFill>
                          <a:effectLst/>
                          <a:latin typeface="Symbol" charset="2"/>
                          <a:sym typeface="Symbol" charset="2"/>
                        </a:rPr>
                        <a:t></a:t>
                      </a:r>
                      <a:r>
                        <a:rPr kumimoji="0" lang="en-US" sz="1600" b="0" i="0" u="none" strike="noStrike" cap="none" normalizeH="0" baseline="30000">
                          <a:ln>
                            <a:noFill/>
                          </a:ln>
                          <a:solidFill>
                            <a:schemeClr val="tx1"/>
                          </a:solidFill>
                          <a:effectLst/>
                          <a:latin typeface="Symbol" charset="2"/>
                          <a:sym typeface="Symbol" charset="2"/>
                        </a:rPr>
                        <a:t></a:t>
                      </a:r>
                      <a:r>
                        <a:rPr kumimoji="0" lang="en-US" sz="1600" b="0" i="0" u="none" strike="noStrike" cap="none" normalizeH="0" baseline="0">
                          <a:ln>
                            <a:noFill/>
                          </a:ln>
                          <a:solidFill>
                            <a:schemeClr val="tx1"/>
                          </a:solidFill>
                          <a:effectLst/>
                          <a:latin typeface="Symbol" charset="2"/>
                          <a:sym typeface="Symbol" charset="2"/>
                        </a:rPr>
                        <a:t></a:t>
                      </a:r>
                      <a:r>
                        <a:rPr kumimoji="0" lang="en-US" sz="1600" b="0" i="0" u="none" strike="noStrike" cap="none" normalizeH="0" baseline="0">
                          <a:ln>
                            <a:noFill/>
                          </a:ln>
                          <a:solidFill>
                            <a:schemeClr val="tx1"/>
                          </a:solidFill>
                          <a:effectLst/>
                          <a:latin typeface="Arial" charset="0"/>
                        </a:rPr>
                        <a:t>e</a:t>
                      </a:r>
                      <a:r>
                        <a:rPr kumimoji="0" lang="en-US" sz="1600" b="0" i="0" u="none" strike="noStrike" cap="none" normalizeH="0" baseline="30000">
                          <a:ln>
                            <a:noFill/>
                          </a:ln>
                          <a:solidFill>
                            <a:schemeClr val="tx1"/>
                          </a:solidFill>
                          <a:effectLst/>
                          <a:latin typeface="Arial" charset="0"/>
                        </a:rPr>
                        <a:t>+</a:t>
                      </a:r>
                      <a:r>
                        <a:rPr kumimoji="0" lang="en-US" sz="1600" b="0" i="0" u="none" strike="noStrike" cap="none" normalizeH="0" baseline="0">
                          <a:ln>
                            <a:noFill/>
                          </a:ln>
                          <a:solidFill>
                            <a:schemeClr val="tx1"/>
                          </a:solidFill>
                          <a:effectLst/>
                          <a:latin typeface="Arial" charset="0"/>
                        </a:rPr>
                        <a:t>e</a:t>
                      </a:r>
                      <a:r>
                        <a:rPr kumimoji="0" lang="en-US" sz="1600" b="0" i="0" u="none" strike="noStrike" cap="none" normalizeH="0" baseline="30000">
                          <a:ln>
                            <a:noFill/>
                          </a:ln>
                          <a:solidFill>
                            <a:schemeClr val="tx1"/>
                          </a:solidFill>
                          <a:effectLst/>
                          <a:latin typeface="Arial" charset="0"/>
                        </a:rPr>
                        <a:t>+</a:t>
                      </a:r>
                      <a:r>
                        <a:rPr kumimoji="0" lang="en-US" sz="1600" b="0" i="0" u="none" strike="noStrike" cap="none" normalizeH="0" baseline="0">
                          <a:ln>
                            <a:noFill/>
                          </a:ln>
                          <a:solidFill>
                            <a:schemeClr val="tx1"/>
                          </a:solidFill>
                          <a:effectLst/>
                          <a:latin typeface="Arial" charset="0"/>
                        </a:rPr>
                        <a:t>e</a:t>
                      </a:r>
                      <a:r>
                        <a:rPr kumimoji="0" lang="en-US" sz="1600" b="0" i="0" u="none" strike="noStrike" cap="none" normalizeH="0" baseline="30000">
                          <a:ln>
                            <a:noFill/>
                          </a:ln>
                          <a:solidFill>
                            <a:schemeClr val="tx1"/>
                          </a:solidFill>
                          <a:effectLst/>
                          <a:latin typeface="Arial" charset="0"/>
                        </a:rPr>
                        <a:t>-</a:t>
                      </a:r>
                      <a:endParaRPr kumimoji="0" lang="en-US" sz="1600" b="0" i="0" u="none" strike="noStrike" cap="none" normalizeH="0" baseline="0">
                        <a:ln>
                          <a:noFill/>
                        </a:ln>
                        <a:solidFill>
                          <a:schemeClr val="tx1"/>
                        </a:solidFill>
                        <a:effectLst/>
                        <a:latin typeface="Arial" charset="0"/>
                      </a:endParaRPr>
                    </a:p>
                  </a:txBody>
                  <a:tcPr anchor="ctr" horzOverflow="overflow">
                    <a:lnL cap="flat">
                      <a:noFill/>
                    </a:lnL>
                    <a:lnR w="12700" cap="flat" cmpd="sng" algn="ctr">
                      <a:solidFill>
                        <a:srgbClr val="EEECE1">
                          <a:lumMod val="75000"/>
                        </a:srgbClr>
                      </a:solidFill>
                      <a:prstDash val="solid"/>
                      <a:round/>
                      <a:headEnd type="none" w="med" len="med"/>
                      <a:tailEnd type="none" w="med" len="med"/>
                    </a:lnR>
                    <a:lnT>
                      <a:noFill/>
                    </a:lnT>
                    <a:lnB>
                      <a:noFill/>
                    </a:lnB>
                    <a:lnTlToBr>
                      <a:noFill/>
                    </a:lnTlToBr>
                    <a:lnBlToTr>
                      <a:noFill/>
                    </a:lnBlToTr>
                    <a:solidFill>
                      <a:schemeClr val="accent1">
                        <a:alpha val="32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BR &lt; 1.0 E-12 </a:t>
                      </a: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a:noFill/>
                    </a:lnT>
                    <a:lnB>
                      <a:noFill/>
                    </a:lnB>
                    <a:lnTlToBr>
                      <a:noFill/>
                    </a:lnTlToBr>
                    <a:lnBlToTr>
                      <a:noFill/>
                    </a:lnBlToTr>
                    <a:solidFill>
                      <a:schemeClr val="accent1">
                        <a:alpha val="32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smtClean="0">
                          <a:ln>
                            <a:noFill/>
                          </a:ln>
                          <a:solidFill>
                            <a:schemeClr val="tx1"/>
                          </a:solidFill>
                          <a:effectLst/>
                          <a:latin typeface="Arial" charset="0"/>
                        </a:rPr>
                        <a:t>10</a:t>
                      </a:r>
                      <a:r>
                        <a:rPr kumimoji="0" lang="en-US" sz="1600" b="0" i="0" u="none" strike="noStrike" cap="none" normalizeH="0" baseline="30000" dirty="0" smtClean="0">
                          <a:ln>
                            <a:noFill/>
                          </a:ln>
                          <a:solidFill>
                            <a:schemeClr val="tx1"/>
                          </a:solidFill>
                          <a:effectLst/>
                          <a:latin typeface="Arial" charset="0"/>
                        </a:rPr>
                        <a:t>-16</a:t>
                      </a:r>
                      <a:r>
                        <a:rPr kumimoji="0" lang="en-US" sz="1600" b="0" i="0" u="none" strike="noStrike" cap="none" normalizeH="0" baseline="0" dirty="0" smtClean="0">
                          <a:ln>
                            <a:noFill/>
                          </a:ln>
                          <a:solidFill>
                            <a:schemeClr val="tx1"/>
                          </a:solidFill>
                          <a:effectLst/>
                          <a:latin typeface="Arial" charset="0"/>
                        </a:rPr>
                        <a:t>  (PSI)</a:t>
                      </a: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cap="flat">
                      <a:noFill/>
                    </a:lnR>
                    <a:lnT>
                      <a:noFill/>
                    </a:lnT>
                    <a:lnB>
                      <a:noFill/>
                    </a:lnB>
                    <a:lnTlToBr>
                      <a:noFill/>
                    </a:lnTlToBr>
                    <a:lnBlToTr>
                      <a:noFill/>
                    </a:lnBlToTr>
                    <a:solidFill>
                      <a:schemeClr val="accent1">
                        <a:alpha val="32000"/>
                      </a:schemeClr>
                    </a:solid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Symbol" charset="2"/>
                          <a:sym typeface="Symbol" charset="2"/>
                        </a:rPr>
                        <a:t></a:t>
                      </a:r>
                      <a:r>
                        <a:rPr kumimoji="0" lang="en-US" sz="1600" b="0" i="0" u="none" strike="noStrike" cap="none" normalizeH="0" baseline="0" dirty="0">
                          <a:ln>
                            <a:noFill/>
                          </a:ln>
                          <a:solidFill>
                            <a:schemeClr val="tx1"/>
                          </a:solidFill>
                          <a:effectLst/>
                          <a:latin typeface="Arial" charset="0"/>
                        </a:rPr>
                        <a:t>N --&gt; </a:t>
                      </a:r>
                      <a:r>
                        <a:rPr kumimoji="0" lang="en-US" sz="1600" b="0" i="0" u="none" strike="noStrike" cap="none" normalizeH="0" baseline="0" dirty="0" err="1">
                          <a:ln>
                            <a:noFill/>
                          </a:ln>
                          <a:solidFill>
                            <a:schemeClr val="tx1"/>
                          </a:solidFill>
                          <a:effectLst/>
                          <a:latin typeface="Arial" charset="0"/>
                        </a:rPr>
                        <a:t>eN</a:t>
                      </a:r>
                      <a:endParaRPr kumimoji="0" lang="en-US" sz="1600" b="0" i="0" u="none" strike="noStrike" cap="none" normalizeH="0" baseline="0" dirty="0">
                        <a:ln>
                          <a:noFill/>
                        </a:ln>
                        <a:solidFill>
                          <a:schemeClr val="tx1"/>
                        </a:solidFill>
                        <a:effectLst/>
                        <a:latin typeface="Symbol" charset="2"/>
                        <a:sym typeface="Symbol" charset="2"/>
                      </a:endParaRPr>
                    </a:p>
                  </a:txBody>
                  <a:tcPr anchor="ctr" horzOverflow="overflow">
                    <a:lnL cap="flat">
                      <a:noFill/>
                    </a:lnL>
                    <a:lnR w="12700" cap="flat" cmpd="sng" algn="ctr">
                      <a:solidFill>
                        <a:srgbClr val="EEECE1">
                          <a:lumMod val="75000"/>
                        </a:srgbClr>
                      </a:solidFill>
                      <a:prstDash val="solid"/>
                      <a:round/>
                      <a:headEnd type="none" w="med" len="med"/>
                      <a:tailEnd type="none" w="med" len="med"/>
                    </a:lnR>
                    <a:lnT>
                      <a:noFill/>
                    </a:lnT>
                    <a:lnB w="19050" cap="flat" cmpd="sng" algn="ctr">
                      <a:solidFill>
                        <a:srgbClr val="C4BD97"/>
                      </a:solidFill>
                      <a:prstDash val="solid"/>
                      <a:round/>
                      <a:headEnd type="none" w="med" len="med"/>
                      <a:tailEnd type="none" w="med" len="med"/>
                    </a:lnB>
                    <a:lnTlToBr>
                      <a:noFill/>
                    </a:lnTlToBr>
                    <a:lnBlToTr>
                      <a:noFill/>
                    </a:lnBlToTr>
                    <a:solidFill>
                      <a:schemeClr val="accent1">
                        <a:alpha val="32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       </a:t>
                      </a:r>
                      <a:r>
                        <a:rPr kumimoji="0" lang="en-US" sz="1600" b="0" i="0" u="none" strike="noStrike" cap="none" normalizeH="0" baseline="0" dirty="0" err="1">
                          <a:ln>
                            <a:noFill/>
                          </a:ln>
                          <a:solidFill>
                            <a:schemeClr val="tx1"/>
                          </a:solidFill>
                          <a:effectLst/>
                          <a:latin typeface="Arial" charset="0"/>
                        </a:rPr>
                        <a:t>R</a:t>
                      </a:r>
                      <a:r>
                        <a:rPr kumimoji="0" lang="en-US" sz="1600" b="0" i="0" u="none" strike="noStrike" cap="none" normalizeH="0" baseline="-25000" dirty="0" err="1">
                          <a:ln>
                            <a:noFill/>
                          </a:ln>
                          <a:solidFill>
                            <a:schemeClr val="tx1"/>
                          </a:solidFill>
                          <a:effectLst/>
                          <a:latin typeface="Symbol" charset="2"/>
                          <a:sym typeface="Symbol" charset="2"/>
                        </a:rPr>
                        <a:t></a:t>
                      </a:r>
                      <a:r>
                        <a:rPr kumimoji="0" lang="en-US" sz="1600" b="0" i="0" u="none" strike="noStrike" cap="none" normalizeH="0" baseline="-25000" dirty="0" err="1">
                          <a:ln>
                            <a:noFill/>
                          </a:ln>
                          <a:solidFill>
                            <a:schemeClr val="tx1"/>
                          </a:solidFill>
                          <a:effectLst/>
                          <a:latin typeface="Arial" charset="0"/>
                        </a:rPr>
                        <a:t>e</a:t>
                      </a:r>
                      <a:r>
                        <a:rPr kumimoji="0" lang="en-US" sz="1600" b="0" i="0" u="none" strike="noStrike" cap="none" normalizeH="0" baseline="0" dirty="0">
                          <a:ln>
                            <a:noFill/>
                          </a:ln>
                          <a:solidFill>
                            <a:schemeClr val="tx1"/>
                          </a:solidFill>
                          <a:effectLst/>
                          <a:latin typeface="Arial" charset="0"/>
                        </a:rPr>
                        <a:t> &lt;</a:t>
                      </a:r>
                      <a:r>
                        <a:rPr kumimoji="0" lang="en-US" sz="1600" b="0" i="0" u="none" strike="noStrike" cap="none" normalizeH="0" baseline="0" dirty="0" smtClean="0">
                          <a:ln>
                            <a:noFill/>
                          </a:ln>
                          <a:solidFill>
                            <a:schemeClr val="tx1"/>
                          </a:solidFill>
                          <a:effectLst/>
                          <a:latin typeface="Arial" charset="0"/>
                        </a:rPr>
                        <a:t> 7.0 </a:t>
                      </a:r>
                      <a:r>
                        <a:rPr kumimoji="0" lang="en-US" sz="1600" b="0" i="0" u="none" strike="noStrike" cap="none" normalizeH="0" baseline="0" dirty="0">
                          <a:ln>
                            <a:noFill/>
                          </a:ln>
                          <a:solidFill>
                            <a:schemeClr val="tx1"/>
                          </a:solidFill>
                          <a:effectLst/>
                          <a:latin typeface="Arial" charset="0"/>
                        </a:rPr>
                        <a:t>E-</a:t>
                      </a:r>
                      <a:r>
                        <a:rPr kumimoji="0" lang="en-US" sz="1600" b="0" i="0" u="none" strike="noStrike" cap="none" normalizeH="0" baseline="0" dirty="0" smtClean="0">
                          <a:ln>
                            <a:noFill/>
                          </a:ln>
                          <a:solidFill>
                            <a:schemeClr val="tx1"/>
                          </a:solidFill>
                          <a:effectLst/>
                          <a:latin typeface="Arial" charset="0"/>
                        </a:rPr>
                        <a:t>13</a:t>
                      </a:r>
                      <a:endParaRPr kumimoji="0" lang="en-U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EEECE1">
                          <a:lumMod val="75000"/>
                        </a:srgbClr>
                      </a:solidFill>
                      <a:prstDash val="solid"/>
                      <a:round/>
                      <a:headEnd type="none" w="med" len="med"/>
                      <a:tailEnd type="none" w="med" len="med"/>
                    </a:lnL>
                    <a:lnR w="12700" cap="flat" cmpd="sng" algn="ctr">
                      <a:solidFill>
                        <a:srgbClr val="EEECE1">
                          <a:lumMod val="75000"/>
                        </a:srgbClr>
                      </a:solidFill>
                      <a:prstDash val="solid"/>
                      <a:round/>
                      <a:headEnd type="none" w="med" len="med"/>
                      <a:tailEnd type="none" w="med" len="med"/>
                    </a:lnR>
                    <a:lnT>
                      <a:noFill/>
                    </a:lnT>
                    <a:lnB w="19050" cap="flat" cmpd="sng" algn="ctr">
                      <a:solidFill>
                        <a:srgbClr val="C4BD97"/>
                      </a:solidFill>
                      <a:prstDash val="solid"/>
                      <a:round/>
                      <a:headEnd type="none" w="med" len="med"/>
                      <a:tailEnd type="none" w="med" len="med"/>
                    </a:lnB>
                    <a:lnTlToBr>
                      <a:noFill/>
                    </a:lnTlToBr>
                    <a:lnBlToTr>
                      <a:noFill/>
                    </a:lnBlToTr>
                    <a:solidFill>
                      <a:schemeClr val="accent1">
                        <a:alpha val="32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CCFFFF"/>
                        </a:buClr>
                        <a:buSzPct val="80000"/>
                        <a:buFontTx/>
                        <a:buNone/>
                        <a:tabLst/>
                      </a:pPr>
                      <a:r>
                        <a:rPr kumimoji="0" lang="en-US" sz="1600" b="0" i="0" u="none" strike="noStrike" cap="none" normalizeH="0" baseline="0" dirty="0">
                          <a:ln>
                            <a:noFill/>
                          </a:ln>
                          <a:solidFill>
                            <a:schemeClr val="tx1"/>
                          </a:solidFill>
                          <a:effectLst/>
                          <a:latin typeface="Arial" charset="0"/>
                        </a:rPr>
                        <a:t>10</a:t>
                      </a:r>
                      <a:r>
                        <a:rPr kumimoji="0" lang="en-US" sz="1600" b="0" i="0" u="none" strike="noStrike" cap="none" normalizeH="0" baseline="30000" dirty="0">
                          <a:ln>
                            <a:noFill/>
                          </a:ln>
                          <a:solidFill>
                            <a:schemeClr val="tx1"/>
                          </a:solidFill>
                          <a:effectLst/>
                          <a:latin typeface="Arial" charset="0"/>
                        </a:rPr>
                        <a:t>-</a:t>
                      </a:r>
                      <a:r>
                        <a:rPr kumimoji="0" lang="en-US" sz="1600" b="0" i="0" u="none" strike="noStrike" cap="none" normalizeH="0" baseline="30000" dirty="0" smtClean="0">
                          <a:ln>
                            <a:noFill/>
                          </a:ln>
                          <a:solidFill>
                            <a:schemeClr val="tx1"/>
                          </a:solidFill>
                          <a:effectLst/>
                          <a:latin typeface="Arial" charset="0"/>
                        </a:rPr>
                        <a:t>17</a:t>
                      </a:r>
                      <a:r>
                        <a:rPr kumimoji="0" lang="en-US" sz="1600" b="0" i="0" u="none" strike="noStrike" cap="none" normalizeH="0" baseline="0" dirty="0" smtClean="0">
                          <a:ln>
                            <a:noFill/>
                          </a:ln>
                          <a:solidFill>
                            <a:schemeClr val="tx1"/>
                          </a:solidFill>
                          <a:effectLst/>
                          <a:latin typeface="Arial" charset="0"/>
                        </a:rPr>
                        <a:t> </a:t>
                      </a:r>
                      <a:r>
                        <a:rPr kumimoji="0" lang="en-US" sz="1600" b="0" i="0" u="none" strike="noStrike" cap="none" normalizeH="0" baseline="0" dirty="0">
                          <a:ln>
                            <a:noFill/>
                          </a:ln>
                          <a:solidFill>
                            <a:schemeClr val="tx1"/>
                          </a:solidFill>
                          <a:effectLst/>
                          <a:latin typeface="Arial" charset="0"/>
                        </a:rPr>
                        <a:t>(Mu2e, COMET)</a:t>
                      </a:r>
                    </a:p>
                  </a:txBody>
                  <a:tcPr anchor="ctr" horzOverflow="overflow">
                    <a:lnL w="12700" cap="flat" cmpd="sng" algn="ctr">
                      <a:solidFill>
                        <a:srgbClr val="EEECE1">
                          <a:lumMod val="75000"/>
                        </a:srgbClr>
                      </a:solidFill>
                      <a:prstDash val="solid"/>
                      <a:round/>
                      <a:headEnd type="none" w="med" len="med"/>
                      <a:tailEnd type="none" w="med" len="med"/>
                    </a:lnL>
                    <a:lnR cap="flat">
                      <a:noFill/>
                    </a:lnR>
                    <a:lnT>
                      <a:noFill/>
                    </a:lnT>
                    <a:lnB w="19050" cap="flat" cmpd="sng" algn="ctr">
                      <a:solidFill>
                        <a:srgbClr val="C4BD97"/>
                      </a:solidFill>
                      <a:prstDash val="solid"/>
                      <a:round/>
                      <a:headEnd type="none" w="med" len="med"/>
                      <a:tailEnd type="none" w="med" len="med"/>
                    </a:lnB>
                    <a:lnTlToBr>
                      <a:noFill/>
                    </a:lnTlToBr>
                    <a:lnBlToTr>
                      <a:noFill/>
                    </a:lnBlToTr>
                    <a:solidFill>
                      <a:schemeClr val="accent1">
                        <a:alpha val="32000"/>
                      </a:schemeClr>
                    </a:solidFill>
                  </a:tcPr>
                </a:tc>
              </a:tr>
            </a:tbl>
          </a:graphicData>
        </a:graphic>
      </p:graphicFrame>
      <p:sp>
        <p:nvSpPr>
          <p:cNvPr id="7" name="TextBox 6"/>
          <p:cNvSpPr txBox="1"/>
          <p:nvPr/>
        </p:nvSpPr>
        <p:spPr>
          <a:xfrm>
            <a:off x="5943600" y="3852446"/>
            <a:ext cx="1450537" cy="338554"/>
          </a:xfrm>
          <a:prstGeom prst="rect">
            <a:avLst/>
          </a:prstGeom>
          <a:noFill/>
        </p:spPr>
        <p:txBody>
          <a:bodyPr wrap="none" rtlCol="0">
            <a:spAutoFit/>
          </a:bodyPr>
          <a:lstStyle/>
          <a:p>
            <a:r>
              <a:rPr lang="en-US" sz="1600" dirty="0" smtClean="0"/>
              <a:t>Belle II, </a:t>
            </a:r>
            <a:r>
              <a:rPr lang="en-US" sz="1600" dirty="0" err="1" smtClean="0"/>
              <a:t>LHCb</a:t>
            </a:r>
            <a:endParaRPr lang="en-US" sz="1600" dirty="0"/>
          </a:p>
        </p:txBody>
      </p:sp>
      <p:sp>
        <p:nvSpPr>
          <p:cNvPr id="9" name="Rectangle 8"/>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Leptons</a:t>
            </a:r>
            <a:endParaRPr lang="en-GB" sz="3200" i="1" dirty="0"/>
          </a:p>
        </p:txBody>
      </p:sp>
      <p:sp>
        <p:nvSpPr>
          <p:cNvPr id="11" name="TextBox 10"/>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3" name="TextBox 2"/>
          <p:cNvSpPr txBox="1"/>
          <p:nvPr/>
        </p:nvSpPr>
        <p:spPr>
          <a:xfrm>
            <a:off x="946298" y="333610"/>
            <a:ext cx="5550195" cy="523220"/>
          </a:xfrm>
          <a:prstGeom prst="rect">
            <a:avLst/>
          </a:prstGeom>
          <a:noFill/>
        </p:spPr>
        <p:txBody>
          <a:bodyPr wrap="square" rtlCol="0">
            <a:spAutoFit/>
          </a:bodyPr>
          <a:lstStyle/>
          <a:p>
            <a:r>
              <a:rPr lang="en-GB" sz="2800" dirty="0" smtClean="0"/>
              <a:t>Many tests at different facilities</a:t>
            </a:r>
            <a:endParaRPr lang="en-GB" sz="2800" dirty="0"/>
          </a:p>
        </p:txBody>
      </p:sp>
    </p:spTree>
    <p:extLst>
      <p:ext uri="{BB962C8B-B14F-4D97-AF65-F5344CB8AC3E}">
        <p14:creationId xmlns:p14="http://schemas.microsoft.com/office/powerpoint/2010/main" val="23570631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p:cNvSpPr>
            <a:spLocks noGrp="1" noChangeArrowheads="1"/>
          </p:cNvSpPr>
          <p:nvPr>
            <p:ph type="title"/>
          </p:nvPr>
        </p:nvSpPr>
        <p:spPr/>
        <p:txBody>
          <a:bodyPr/>
          <a:lstStyle/>
          <a:p>
            <a:r>
              <a:rPr lang="en-US" dirty="0" smtClean="0"/>
              <a:t>Neutrino Oscillations and CLFV</a:t>
            </a:r>
            <a:endParaRPr lang="en-US" dirty="0"/>
          </a:p>
        </p:txBody>
      </p:sp>
      <p:sp>
        <p:nvSpPr>
          <p:cNvPr id="5" name="Slide Number Placeholder 4"/>
          <p:cNvSpPr>
            <a:spLocks noGrp="1"/>
          </p:cNvSpPr>
          <p:nvPr>
            <p:ph type="sldNum" sz="quarter" idx="12"/>
          </p:nvPr>
        </p:nvSpPr>
        <p:spPr/>
        <p:txBody>
          <a:bodyPr/>
          <a:lstStyle/>
          <a:p>
            <a:fld id="{E6081DAD-FC7F-D242-86A8-0C6DD84BD6D2}" type="slidenum">
              <a:rPr lang="en-US" smtClean="0"/>
              <a:pPr/>
              <a:t>25</a:t>
            </a:fld>
            <a:endParaRPr lang="en-US" dirty="0"/>
          </a:p>
        </p:txBody>
      </p:sp>
      <p:sp>
        <p:nvSpPr>
          <p:cNvPr id="7" name="Slide Number Placeholder 4"/>
          <p:cNvSpPr txBox="1">
            <a:spLocks/>
          </p:cNvSpPr>
          <p:nvPr/>
        </p:nvSpPr>
        <p:spPr bwMode="auto">
          <a:xfrm>
            <a:off x="381000" y="630555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fld id="{3FB09FE6-CD9E-B048-8DBF-EAD2613A0085}" type="slidenum">
              <a:rPr kumimoji="0" lang="en-US" sz="1200" b="0" i="0" u="none" strike="noStrike" kern="1200" cap="none" spc="0" normalizeH="0" baseline="0" noProof="0" smtClean="0">
                <a:ln>
                  <a:noFill/>
                </a:ln>
                <a:solidFill>
                  <a:srgbClr val="FFFFFF"/>
                </a:solidFill>
                <a:effectLst/>
                <a:uLnTx/>
                <a:uFillTx/>
                <a:latin typeface="Arial" charset="0"/>
                <a:ea typeface="ＭＳ Ｐゴシック" charset="-128"/>
                <a:cs typeface="ＭＳ Ｐゴシック" charset="-128"/>
              </a:rPr>
              <a:pPr marL="0" marR="0" lvl="0" indent="0" algn="l" defTabSz="914400" rtl="0" eaLnBrk="1" fontAlgn="base" latinLnBrk="0" hangingPunct="1">
                <a:lnSpc>
                  <a:spcPct val="100000"/>
                </a:lnSpc>
                <a:spcBef>
                  <a:spcPct val="0"/>
                </a:spcBef>
                <a:spcAft>
                  <a:spcPct val="0"/>
                </a:spcAft>
                <a:buClrTx/>
                <a:buSzTx/>
                <a:buFontTx/>
                <a:buNone/>
                <a:tabLst/>
                <a:defRPr/>
              </a:pPr>
              <a:t>25</a:t>
            </a:fld>
            <a:endParaRPr kumimoji="0" lang="en-US" sz="1200" b="0" i="0" u="none" strike="noStrike" kern="1200" cap="none" spc="0" normalizeH="0" baseline="0" noProof="0" dirty="0">
              <a:ln>
                <a:noFill/>
              </a:ln>
              <a:solidFill>
                <a:srgbClr val="FFFFFF"/>
              </a:solidFill>
              <a:effectLst/>
              <a:uLnTx/>
              <a:uFillTx/>
              <a:latin typeface="Arial" charset="0"/>
              <a:ea typeface="ＭＳ Ｐゴシック" charset="-128"/>
              <a:cs typeface="ＭＳ Ｐゴシック" charset="-128"/>
            </a:endParaRPr>
          </a:p>
        </p:txBody>
      </p:sp>
      <p:sp>
        <p:nvSpPr>
          <p:cNvPr id="9" name="Rectangle 1027"/>
          <p:cNvSpPr txBox="1">
            <a:spLocks noChangeArrowheads="1"/>
          </p:cNvSpPr>
          <p:nvPr/>
        </p:nvSpPr>
        <p:spPr bwMode="auto">
          <a:xfrm>
            <a:off x="381000" y="1295400"/>
            <a:ext cx="8229600" cy="2971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8600" marR="0" lvl="0" indent="-228600" algn="l" defTabSz="914400" rtl="0" eaLnBrk="0" fontAlgn="base" latinLnBrk="0" hangingPunct="0">
              <a:lnSpc>
                <a:spcPct val="100000"/>
              </a:lnSpc>
              <a:spcBef>
                <a:spcPct val="20000"/>
              </a:spcBef>
              <a:spcAft>
                <a:spcPct val="0"/>
              </a:spcAft>
              <a:buSzPct val="80000"/>
              <a:buFont typeface="Arial"/>
              <a:buChar char="•"/>
              <a:tabLst/>
              <a:defRPr/>
            </a:pPr>
            <a:r>
              <a:rPr lang="en-US" kern="0" dirty="0" smtClean="0">
                <a:latin typeface="Arial"/>
                <a:ea typeface="+mn-ea"/>
                <a:cs typeface="Arial"/>
              </a:rPr>
              <a:t>N</a:t>
            </a:r>
            <a:r>
              <a:rPr kumimoji="0" lang="en-US" b="0" i="0" u="none" strike="noStrike" kern="0" cap="none" spc="0" normalizeH="0" baseline="0" noProof="0" dirty="0" err="1" smtClean="0">
                <a:ln>
                  <a:noFill/>
                </a:ln>
                <a:effectLst/>
                <a:uLnTx/>
                <a:uFillTx/>
                <a:latin typeface="Arial"/>
                <a:ea typeface="+mn-ea"/>
                <a:cs typeface="Arial"/>
              </a:rPr>
              <a:t>eutrinos</a:t>
            </a:r>
            <a:r>
              <a:rPr kumimoji="0" lang="en-US" b="0" i="0" u="none" strike="noStrike" kern="0" cap="none" spc="0" normalizeH="0" baseline="0" noProof="0" dirty="0" smtClean="0">
                <a:ln>
                  <a:noFill/>
                </a:ln>
                <a:effectLst/>
                <a:uLnTx/>
                <a:uFillTx/>
                <a:latin typeface="Arial"/>
                <a:ea typeface="+mn-ea"/>
                <a:cs typeface="Arial"/>
              </a:rPr>
              <a:t> oscillate, so lepton flavor is not</a:t>
            </a:r>
            <a:r>
              <a:rPr kumimoji="0" lang="en-US" b="0" i="0" u="none" strike="noStrike" kern="0" cap="none" spc="0" normalizeH="0" noProof="0" dirty="0" smtClean="0">
                <a:ln>
                  <a:noFill/>
                </a:ln>
                <a:effectLst/>
                <a:uLnTx/>
                <a:uFillTx/>
                <a:latin typeface="Arial"/>
                <a:ea typeface="+mn-ea"/>
                <a:cs typeface="Arial"/>
              </a:rPr>
              <a:t> </a:t>
            </a:r>
            <a:r>
              <a:rPr kumimoji="0" lang="en-US" b="0" i="0" u="none" strike="noStrike" kern="0" cap="none" spc="0" normalizeH="0" baseline="0" noProof="0" dirty="0" smtClean="0">
                <a:ln>
                  <a:noFill/>
                </a:ln>
                <a:effectLst/>
                <a:uLnTx/>
                <a:uFillTx/>
                <a:latin typeface="Arial"/>
                <a:ea typeface="+mn-ea"/>
                <a:cs typeface="Arial"/>
              </a:rPr>
              <a:t>conserved.</a:t>
            </a:r>
          </a:p>
          <a:p>
            <a:pPr marL="228600" marR="0" lvl="0" indent="-228600" algn="l" defTabSz="914400" rtl="0" eaLnBrk="0" fontAlgn="base" latinLnBrk="0" hangingPunct="0">
              <a:lnSpc>
                <a:spcPct val="80000"/>
              </a:lnSpc>
              <a:spcBef>
                <a:spcPct val="20000"/>
              </a:spcBef>
              <a:spcAft>
                <a:spcPct val="0"/>
              </a:spcAft>
              <a:buSzPct val="80000"/>
              <a:buFont typeface="Arial"/>
              <a:buChar char="•"/>
              <a:tabLst/>
              <a:defRPr/>
            </a:pPr>
            <a:r>
              <a:rPr kumimoji="0" lang="en-US" b="0" i="0" u="none" strike="noStrike" kern="0" cap="none" spc="0" normalizeH="0" baseline="0" noProof="0" dirty="0" smtClean="0">
                <a:ln>
                  <a:noFill/>
                </a:ln>
                <a:solidFill>
                  <a:srgbClr val="000000"/>
                </a:solidFill>
                <a:effectLst/>
                <a:uLnTx/>
                <a:uFillTx/>
                <a:latin typeface="Arial"/>
                <a:ea typeface="+mn-ea"/>
                <a:cs typeface="Arial"/>
              </a:rPr>
              <a:t>Charged leptons </a:t>
            </a:r>
            <a:r>
              <a:rPr kumimoji="0" lang="en-US" b="0" i="1" u="none" strike="noStrike" kern="0" cap="none" spc="0" normalizeH="0" baseline="0" noProof="0" dirty="0" smtClean="0">
                <a:ln>
                  <a:noFill/>
                </a:ln>
                <a:solidFill>
                  <a:srgbClr val="000000"/>
                </a:solidFill>
                <a:effectLst/>
                <a:uLnTx/>
                <a:uFillTx/>
                <a:latin typeface="Arial"/>
                <a:ea typeface="+mn-ea"/>
                <a:cs typeface="Arial"/>
              </a:rPr>
              <a:t>must</a:t>
            </a:r>
            <a:r>
              <a:rPr kumimoji="0" lang="en-US" b="0" i="0" u="none" strike="noStrike" kern="0" cap="none" spc="0" normalizeH="0" baseline="0" noProof="0" dirty="0" smtClean="0">
                <a:ln>
                  <a:noFill/>
                </a:ln>
                <a:solidFill>
                  <a:srgbClr val="000000"/>
                </a:solidFill>
                <a:effectLst/>
                <a:uLnTx/>
                <a:uFillTx/>
                <a:latin typeface="Arial"/>
                <a:ea typeface="+mn-ea"/>
                <a:cs typeface="Arial"/>
              </a:rPr>
              <a:t> mix through neutrino loops.</a:t>
            </a:r>
          </a:p>
          <a:p>
            <a:pPr marL="685800" marR="0" lvl="1" indent="-228600" algn="l" defTabSz="914400" rtl="0" eaLnBrk="0" fontAlgn="base" latinLnBrk="0" hangingPunct="0">
              <a:lnSpc>
                <a:spcPct val="80000"/>
              </a:lnSpc>
              <a:spcBef>
                <a:spcPct val="20000"/>
              </a:spcBef>
              <a:spcAft>
                <a:spcPct val="0"/>
              </a:spcAft>
              <a:buSzPct val="70000"/>
              <a:buFont typeface="Arial"/>
              <a:buChar char="•"/>
              <a:tabLst/>
              <a:defRPr/>
            </a:pPr>
            <a:r>
              <a:rPr kumimoji="0" lang="en-US" sz="2000" b="0" i="0" u="none" strike="noStrike" kern="0" cap="none" spc="0" normalizeH="0" baseline="0" noProof="0" dirty="0" smtClean="0">
                <a:ln>
                  <a:noFill/>
                </a:ln>
                <a:effectLst/>
                <a:uLnTx/>
                <a:uFillTx/>
                <a:latin typeface="Arial"/>
                <a:ea typeface="ＭＳ Ｐゴシック" charset="-128"/>
                <a:cs typeface="Arial"/>
              </a:rPr>
              <a:t>But the mixing is so small, it’s effectively forbidden.</a:t>
            </a:r>
          </a:p>
          <a:p>
            <a:pPr marL="342900" marR="0" lvl="0" indent="-342900" algn="l" defTabSz="914400" rtl="0" eaLnBrk="0" fontAlgn="base" latinLnBrk="0" hangingPunct="0">
              <a:lnSpc>
                <a:spcPct val="100000"/>
              </a:lnSpc>
              <a:spcBef>
                <a:spcPct val="20000"/>
              </a:spcBef>
              <a:spcAft>
                <a:spcPct val="0"/>
              </a:spcAft>
              <a:buClr>
                <a:srgbClr val="CCFFFF"/>
              </a:buClr>
              <a:buSzPct val="80000"/>
              <a:buFontTx/>
              <a:buChar char="•"/>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pic>
        <p:nvPicPr>
          <p:cNvPr id="13" name="Picture 3" descr="C:\Users\norman\Desktop\neutrino_loop.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4800" y="2667000"/>
            <a:ext cx="5086938" cy="1447800"/>
          </a:xfrm>
          <a:prstGeom prst="rect">
            <a:avLst/>
          </a:prstGeom>
          <a:noFill/>
          <a:ln w="9525">
            <a:noFill/>
            <a:miter lim="800000"/>
            <a:headEnd/>
            <a:tailEnd/>
          </a:ln>
        </p:spPr>
      </p:pic>
      <p:grpSp>
        <p:nvGrpSpPr>
          <p:cNvPr id="19" name="Group 18"/>
          <p:cNvGrpSpPr/>
          <p:nvPr/>
        </p:nvGrpSpPr>
        <p:grpSpPr>
          <a:xfrm>
            <a:off x="1429338" y="4835614"/>
            <a:ext cx="3962400" cy="1295400"/>
            <a:chOff x="5029200" y="3581400"/>
            <a:chExt cx="3962400" cy="1295400"/>
          </a:xfrm>
          <a:solidFill>
            <a:schemeClr val="tx2">
              <a:lumMod val="40000"/>
              <a:lumOff val="60000"/>
            </a:schemeClr>
          </a:solidFill>
          <a:effectLst>
            <a:outerShdw blurRad="50800" dist="165100" dir="2700000" algn="tl" rotWithShape="0">
              <a:srgbClr val="000000">
                <a:alpha val="43000"/>
              </a:srgbClr>
            </a:outerShdw>
          </a:effectLst>
        </p:grpSpPr>
        <p:sp>
          <p:nvSpPr>
            <p:cNvPr id="18" name="Rectangle 17"/>
            <p:cNvSpPr/>
            <p:nvPr/>
          </p:nvSpPr>
          <p:spPr>
            <a:xfrm>
              <a:off x="5029200" y="3581400"/>
              <a:ext cx="3962400" cy="1295400"/>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22" descr="TP_tmp.png"/>
            <p:cNvPicPr>
              <a:picLocks noChangeAspect="1"/>
            </p:cNvPicPr>
            <p:nvPr>
              <p:custDataLst>
                <p:tags r:id="rId1"/>
              </p:custDataLst>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181107" y="3837757"/>
              <a:ext cx="3635989" cy="631043"/>
            </a:xfrm>
            <a:prstGeom prst="rect">
              <a:avLst/>
            </a:prstGeom>
            <a:grpFill/>
            <a:ln w="9525">
              <a:noFill/>
              <a:miter lim="800000"/>
              <a:headEnd/>
              <a:tailEnd/>
            </a:ln>
          </p:spPr>
        </p:pic>
        <p:pic>
          <p:nvPicPr>
            <p:cNvPr id="15" name="Picture 12" descr="TP_tmp.png"/>
            <p:cNvPicPr>
              <a:picLocks noChangeAspect="1"/>
            </p:cNvPicPr>
            <p:nvPr>
              <p:custDataLst>
                <p:tags r:id="rId2"/>
              </p:custDataLst>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493390" y="4516198"/>
              <a:ext cx="820245" cy="256502"/>
            </a:xfrm>
            <a:prstGeom prst="rect">
              <a:avLst/>
            </a:prstGeom>
            <a:grpFill/>
            <a:ln w="9525">
              <a:noFill/>
              <a:miter lim="800000"/>
              <a:headEnd/>
              <a:tailEnd/>
            </a:ln>
          </p:spPr>
        </p:pic>
      </p:grpSp>
      <p:sp>
        <p:nvSpPr>
          <p:cNvPr id="16" name="Text Box 1034"/>
          <p:cNvSpPr txBox="1">
            <a:spLocks noChangeArrowheads="1"/>
          </p:cNvSpPr>
          <p:nvPr/>
        </p:nvSpPr>
        <p:spPr bwMode="auto">
          <a:xfrm>
            <a:off x="381000" y="4343400"/>
            <a:ext cx="8610600" cy="830997"/>
          </a:xfrm>
          <a:prstGeom prst="rect">
            <a:avLst/>
          </a:prstGeom>
          <a:noFill/>
          <a:ln w="9525">
            <a:noFill/>
            <a:miter lim="800000"/>
            <a:headEnd/>
            <a:tailEnd/>
          </a:ln>
        </p:spPr>
        <p:txBody>
          <a:bodyPr wrap="square">
            <a:prstTxWarp prst="textNoShape">
              <a:avLst/>
            </a:prstTxWarp>
            <a:spAutoFit/>
          </a:bodyPr>
          <a:lstStyle/>
          <a:p>
            <a:pPr marL="228600" indent="-228600">
              <a:buFont typeface="Arial"/>
              <a:buChar char="•"/>
            </a:pPr>
            <a:r>
              <a:rPr lang="en-US" dirty="0"/>
              <a:t>No </a:t>
            </a:r>
            <a:r>
              <a:rPr lang="en-US" dirty="0" smtClean="0"/>
              <a:t>Standard </a:t>
            </a:r>
            <a:r>
              <a:rPr lang="en-US" dirty="0"/>
              <a:t>M</a:t>
            </a:r>
            <a:r>
              <a:rPr lang="en-US" dirty="0" smtClean="0"/>
              <a:t>odel </a:t>
            </a:r>
            <a:r>
              <a:rPr lang="en-US" dirty="0">
                <a:solidFill>
                  <a:srgbClr val="000000"/>
                </a:solidFill>
              </a:rPr>
              <a:t>pollution! </a:t>
            </a:r>
            <a:r>
              <a:rPr lang="en-US" dirty="0" smtClean="0">
                <a:solidFill>
                  <a:srgbClr val="000000"/>
                </a:solidFill>
              </a:rPr>
              <a:t> Observation is unambiguous </a:t>
            </a:r>
            <a:r>
              <a:rPr lang="en-US" dirty="0">
                <a:solidFill>
                  <a:srgbClr val="000000"/>
                </a:solidFill>
              </a:rPr>
              <a:t>evidence for new physics</a:t>
            </a:r>
            <a:r>
              <a:rPr lang="en-US" dirty="0" smtClean="0">
                <a:solidFill>
                  <a:srgbClr val="000000"/>
                </a:solidFill>
              </a:rPr>
              <a:t>.</a:t>
            </a:r>
          </a:p>
        </p:txBody>
      </p:sp>
      <p:sp>
        <p:nvSpPr>
          <p:cNvPr id="6" name="Footer Placeholder 5"/>
          <p:cNvSpPr>
            <a:spLocks noGrp="1"/>
          </p:cNvSpPr>
          <p:nvPr>
            <p:ph type="ftr" sz="quarter" idx="11"/>
          </p:nvPr>
        </p:nvSpPr>
        <p:spPr/>
        <p:txBody>
          <a:bodyPr/>
          <a:lstStyle/>
          <a:p>
            <a:r>
              <a:rPr lang="en-US" sz="1200" smtClean="0"/>
              <a:t>IOP Sussex 2016</a:t>
            </a:r>
            <a:endParaRPr lang="en-US" sz="1200"/>
          </a:p>
        </p:txBody>
      </p:sp>
      <p:sp>
        <p:nvSpPr>
          <p:cNvPr id="17" name="Rectangle 16"/>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Leptons</a:t>
            </a:r>
            <a:endParaRPr lang="en-GB" sz="3200" i="1" dirty="0"/>
          </a:p>
        </p:txBody>
      </p:sp>
      <p:sp>
        <p:nvSpPr>
          <p:cNvPr id="20" name="TextBox 19"/>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Tree>
    <p:extLst>
      <p:ext uri="{BB962C8B-B14F-4D97-AF65-F5344CB8AC3E}">
        <p14:creationId xmlns:p14="http://schemas.microsoft.com/office/powerpoint/2010/main" val="34716616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none" dirty="0" smtClean="0">
                <a:latin typeface="Segoe Script" panose="020B0504020000000003" pitchFamily="34" charset="0"/>
              </a:rPr>
              <a:t>mostly</a:t>
            </a:r>
            <a:r>
              <a:rPr lang="en-GB" dirty="0" smtClean="0">
                <a:latin typeface="Segoe Script" panose="020B0504020000000003" pitchFamily="34" charset="0"/>
              </a:rPr>
              <a:t> </a:t>
            </a:r>
            <a:r>
              <a:rPr lang="en-GB" dirty="0" smtClean="0"/>
              <a:t>MUONS AND </a:t>
            </a:r>
            <a:r>
              <a:rPr lang="en-GB" dirty="0" err="1" smtClean="0"/>
              <a:t>edmS</a:t>
            </a:r>
            <a:r>
              <a:rPr lang="en-GB" dirty="0" smtClean="0"/>
              <a:t/>
            </a:r>
            <a:br>
              <a:rPr lang="en-GB" dirty="0" smtClean="0"/>
            </a:br>
            <a:r>
              <a:rPr lang="en-GB" sz="2800" cap="none" dirty="0" smtClean="0"/>
              <a:t>g-2  COMET   MEG   mu2e  mu3e  </a:t>
            </a:r>
            <a:r>
              <a:rPr lang="en-GB" sz="2800" cap="none" dirty="0" err="1" smtClean="0"/>
              <a:t>srEDMs</a:t>
            </a:r>
            <a:endParaRPr lang="en-GB" sz="2800" dirty="0"/>
          </a:p>
        </p:txBody>
      </p:sp>
      <p:sp>
        <p:nvSpPr>
          <p:cNvPr id="3" name="Content Placeholder 2"/>
          <p:cNvSpPr>
            <a:spLocks noGrp="1"/>
          </p:cNvSpPr>
          <p:nvPr>
            <p:ph type="body" idx="1"/>
          </p:nvPr>
        </p:nvSpPr>
        <p:spPr/>
        <p:txBody>
          <a:bodyPr>
            <a:normAutofit fontScale="77500" lnSpcReduction="20000"/>
          </a:bodyPr>
          <a:lstStyle/>
          <a:p>
            <a:pPr marL="0" indent="0">
              <a:buNone/>
            </a:pPr>
            <a:r>
              <a:rPr lang="en-GB" sz="13800" dirty="0" smtClean="0">
                <a:latin typeface="+mj-lt"/>
                <a:ea typeface="+mj-ea"/>
                <a:cs typeface="+mj-cs"/>
              </a:rPr>
              <a:t>Experiments</a:t>
            </a:r>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833187" y="5612119"/>
            <a:ext cx="481263" cy="294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https://meg.web.psi.ch/logo/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2544" y="5496139"/>
            <a:ext cx="607992" cy="52692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Dropbox\Desktop\PPAP\Paul Scherrer Institut (PSI)_files\igp_120_120_Logo_drawing300.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51271" y="5454330"/>
            <a:ext cx="730918" cy="73091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 descr="Picture1"/>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121667" y="5590349"/>
            <a:ext cx="458879" cy="458879"/>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GB" smtClean="0"/>
              <a:t>IOP Sussex 2016</a:t>
            </a:r>
            <a:endParaRPr lang="en-GB"/>
          </a:p>
        </p:txBody>
      </p:sp>
      <p:sp>
        <p:nvSpPr>
          <p:cNvPr id="9" name="Slide Number Placeholder 8"/>
          <p:cNvSpPr>
            <a:spLocks noGrp="1"/>
          </p:cNvSpPr>
          <p:nvPr>
            <p:ph type="sldNum" sz="quarter" idx="12"/>
          </p:nvPr>
        </p:nvSpPr>
        <p:spPr/>
        <p:txBody>
          <a:bodyPr/>
          <a:lstStyle/>
          <a:p>
            <a:fld id="{A875CFD1-E451-482B-B1CD-C841D52E3FD2}" type="slidenum">
              <a:rPr lang="en-GB" smtClean="0"/>
              <a:t>26</a:t>
            </a:fld>
            <a:endParaRPr lang="en-GB"/>
          </a:p>
        </p:txBody>
      </p:sp>
      <p:pic>
        <p:nvPicPr>
          <p:cNvPr id="10" name="Picture 9" descr="TDR-Cover.jpg"/>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3833334" y="5542157"/>
            <a:ext cx="808522" cy="480909"/>
          </a:xfrm>
          <a:prstGeom prst="rect">
            <a:avLst/>
          </a:prstGeom>
        </p:spPr>
      </p:pic>
    </p:spTree>
    <p:extLst>
      <p:ext uri="{BB962C8B-B14F-4D97-AF65-F5344CB8AC3E}">
        <p14:creationId xmlns:p14="http://schemas.microsoft.com/office/powerpoint/2010/main" val="32001375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0242" t="10951" r="8763" b="2664"/>
          <a:stretch/>
        </p:blipFill>
        <p:spPr bwMode="auto">
          <a:xfrm>
            <a:off x="396394" y="1644073"/>
            <a:ext cx="4212377" cy="3327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MEG</a:t>
            </a:r>
            <a:endParaRPr lang="en-GB" sz="3200" i="1" dirty="0"/>
          </a:p>
        </p:txBody>
      </p:sp>
      <p:pic>
        <p:nvPicPr>
          <p:cNvPr id="6" name="Picture 2" descr="https://meg.web.psi.ch/logo/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717" y="144378"/>
            <a:ext cx="1215984" cy="105385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3" name="Slide Number Placeholder 2"/>
          <p:cNvSpPr>
            <a:spLocks noGrp="1"/>
          </p:cNvSpPr>
          <p:nvPr>
            <p:ph type="sldNum" sz="quarter" idx="12"/>
          </p:nvPr>
        </p:nvSpPr>
        <p:spPr/>
        <p:txBody>
          <a:bodyPr/>
          <a:lstStyle/>
          <a:p>
            <a:fld id="{A875CFD1-E451-482B-B1CD-C841D52E3FD2}" type="slidenum">
              <a:rPr lang="en-GB" smtClean="0"/>
              <a:t>27</a:t>
            </a:fld>
            <a:endParaRPr lang="en-GB"/>
          </a:p>
        </p:txBody>
      </p:sp>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20703" t="19465" r="36383" b="6870"/>
          <a:stretch/>
        </p:blipFill>
        <p:spPr bwMode="auto">
          <a:xfrm>
            <a:off x="4839680" y="1759238"/>
            <a:ext cx="3426865" cy="3197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29043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34202" y="1600200"/>
            <a:ext cx="72644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dirty="0"/>
          </a:p>
        </p:txBody>
      </p:sp>
      <p:sp>
        <p:nvSpPr>
          <p:cNvPr id="6" name="Content Placeholder 2"/>
          <p:cNvSpPr txBox="1">
            <a:spLocks/>
          </p:cNvSpPr>
          <p:nvPr/>
        </p:nvSpPr>
        <p:spPr>
          <a:xfrm>
            <a:off x="457200" y="1600200"/>
            <a:ext cx="7618396"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dirty="0" smtClean="0"/>
          </a:p>
        </p:txBody>
      </p:sp>
      <p:sp>
        <p:nvSpPr>
          <p:cNvPr id="2" name="Rectangle 1"/>
          <p:cNvSpPr/>
          <p:nvPr/>
        </p:nvSpPr>
        <p:spPr>
          <a:xfrm>
            <a:off x="367576" y="1063544"/>
            <a:ext cx="7984423" cy="3108543"/>
          </a:xfrm>
          <a:prstGeom prst="rect">
            <a:avLst/>
          </a:prstGeom>
        </p:spPr>
        <p:txBody>
          <a:bodyPr wrap="square">
            <a:spAutoFit/>
          </a:bodyPr>
          <a:lstStyle/>
          <a:p>
            <a:pPr lvl="1"/>
            <a:r>
              <a:rPr lang="en-US" sz="2800" dirty="0" smtClean="0"/>
              <a:t>A </a:t>
            </a:r>
            <a:r>
              <a:rPr lang="en-US" sz="2800" dirty="0"/>
              <a:t>search for Charged-Lepton </a:t>
            </a:r>
            <a:endParaRPr lang="en-US" sz="2800" dirty="0" smtClean="0"/>
          </a:p>
          <a:p>
            <a:pPr lvl="1"/>
            <a:r>
              <a:rPr lang="en-US" sz="2800" dirty="0" smtClean="0"/>
              <a:t>Flavor Violation  </a:t>
            </a:r>
            <a:endParaRPr lang="en-US" sz="2800" b="1" dirty="0" smtClean="0"/>
          </a:p>
          <a:p>
            <a:pPr lvl="1"/>
            <a:r>
              <a:rPr lang="en-US" sz="2800" dirty="0" smtClean="0">
                <a:solidFill>
                  <a:srgbClr val="FF0000"/>
                </a:solidFill>
              </a:rPr>
              <a:t>LFV in the field of a nucleus (see COMET)</a:t>
            </a:r>
          </a:p>
          <a:p>
            <a:pPr lvl="1"/>
            <a:r>
              <a:rPr lang="en-US" sz="2800" dirty="0" smtClean="0"/>
              <a:t>Use </a:t>
            </a:r>
            <a:r>
              <a:rPr lang="en-US" sz="2800" i="1" dirty="0" smtClean="0"/>
              <a:t>current</a:t>
            </a:r>
            <a:r>
              <a:rPr lang="en-US" sz="2800" dirty="0" smtClean="0"/>
              <a:t> </a:t>
            </a:r>
            <a:r>
              <a:rPr lang="en-US" sz="2800" dirty="0" err="1" smtClean="0"/>
              <a:t>Fermilab</a:t>
            </a:r>
            <a:r>
              <a:rPr lang="en-US" sz="2800" dirty="0" smtClean="0"/>
              <a:t> accelerator complex to reach a sensitivity 10 000 better than world’s best </a:t>
            </a:r>
          </a:p>
          <a:p>
            <a:pPr lvl="1"/>
            <a:endParaRPr lang="en-US" sz="2800" dirty="0" smtClean="0">
              <a:solidFill>
                <a:srgbClr val="FF0000"/>
              </a:solidFill>
            </a:endParaRPr>
          </a:p>
          <a:p>
            <a:pPr lvl="1"/>
            <a:r>
              <a:rPr lang="en-US" sz="2800" dirty="0" smtClean="0">
                <a:solidFill>
                  <a:srgbClr val="FF0000"/>
                </a:solidFill>
              </a:rPr>
              <a:t>Data taking 20/21</a:t>
            </a:r>
          </a:p>
        </p:txBody>
      </p:sp>
      <p:sp>
        <p:nvSpPr>
          <p:cNvPr id="8" name="TextBox 7"/>
          <p:cNvSpPr txBox="1"/>
          <p:nvPr/>
        </p:nvSpPr>
        <p:spPr>
          <a:xfrm>
            <a:off x="5394571" y="1154489"/>
            <a:ext cx="2681025" cy="707886"/>
          </a:xfrm>
          <a:prstGeom prst="rect">
            <a:avLst/>
          </a:prstGeom>
          <a:noFill/>
        </p:spPr>
        <p:txBody>
          <a:bodyPr wrap="square" rtlCol="0">
            <a:spAutoFit/>
          </a:bodyPr>
          <a:lstStyle/>
          <a:p>
            <a:r>
              <a:rPr lang="en-US" sz="4000" dirty="0" smtClean="0">
                <a:solidFill>
                  <a:srgbClr val="FF0000"/>
                </a:solidFill>
                <a:latin typeface="Symbol" charset="2"/>
                <a:cs typeface="Symbol" charset="2"/>
              </a:rPr>
              <a:t>m</a:t>
            </a:r>
            <a:r>
              <a:rPr lang="en-US" sz="4000" baseline="30000" dirty="0" smtClean="0">
                <a:solidFill>
                  <a:srgbClr val="FF0000"/>
                </a:solidFill>
                <a:cs typeface="Symbol" charset="2"/>
              </a:rPr>
              <a:t>-</a:t>
            </a:r>
            <a:r>
              <a:rPr lang="en-US" sz="4000" baseline="30000" dirty="0" smtClean="0">
                <a:solidFill>
                  <a:srgbClr val="FF0000"/>
                </a:solidFill>
                <a:latin typeface="Symbol" charset="2"/>
                <a:cs typeface="Symbol" charset="2"/>
              </a:rPr>
              <a:t> </a:t>
            </a:r>
            <a:r>
              <a:rPr lang="en-US" sz="4000" dirty="0" smtClean="0">
                <a:solidFill>
                  <a:srgbClr val="FF0000"/>
                </a:solidFill>
              </a:rPr>
              <a:t>N </a:t>
            </a:r>
            <a:r>
              <a:rPr lang="en-US" sz="4000" dirty="0" smtClean="0">
                <a:solidFill>
                  <a:srgbClr val="FF0000"/>
                </a:solidFill>
                <a:sym typeface="Wingdings 3"/>
              </a:rPr>
              <a:t></a:t>
            </a:r>
            <a:r>
              <a:rPr lang="en-US" sz="4000" dirty="0" smtClean="0">
                <a:solidFill>
                  <a:srgbClr val="FF0000"/>
                </a:solidFill>
                <a:sym typeface="Wingdings"/>
              </a:rPr>
              <a:t> e</a:t>
            </a:r>
            <a:r>
              <a:rPr lang="en-US" sz="4000" baseline="30000" dirty="0" smtClean="0">
                <a:solidFill>
                  <a:srgbClr val="FF0000"/>
                </a:solidFill>
                <a:sym typeface="Wingdings"/>
              </a:rPr>
              <a:t>- </a:t>
            </a:r>
            <a:r>
              <a:rPr lang="en-US" sz="4000" dirty="0" smtClean="0">
                <a:solidFill>
                  <a:srgbClr val="FF0000"/>
                </a:solidFill>
                <a:sym typeface="Wingdings"/>
              </a:rPr>
              <a:t>N</a:t>
            </a:r>
            <a:endParaRPr lang="en-US" sz="4000" dirty="0">
              <a:solidFill>
                <a:srgbClr val="FF0000"/>
              </a:solidFill>
            </a:endParaRPr>
          </a:p>
        </p:txBody>
      </p:sp>
      <p:pic>
        <p:nvPicPr>
          <p:cNvPr id="10" name="Picture 9" descr="TDR-Cover.jpg"/>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20315" y="106586"/>
            <a:ext cx="1617044" cy="961818"/>
          </a:xfrm>
          <a:prstGeom prst="rect">
            <a:avLst/>
          </a:prstGeom>
        </p:spPr>
      </p:pic>
      <p:sp>
        <p:nvSpPr>
          <p:cNvPr id="11" name="Rectangle 10"/>
          <p:cNvSpPr/>
          <p:nvPr/>
        </p:nvSpPr>
        <p:spPr>
          <a:xfrm>
            <a:off x="8352000" y="62375"/>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mu2e</a:t>
            </a:r>
            <a:endParaRPr lang="en-GB" sz="3200" i="1" dirty="0"/>
          </a:p>
        </p:txBody>
      </p:sp>
      <p:sp>
        <p:nvSpPr>
          <p:cNvPr id="12" name="TextBox 11"/>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5" name="Footer Placeholder 4"/>
          <p:cNvSpPr>
            <a:spLocks noGrp="1"/>
          </p:cNvSpPr>
          <p:nvPr>
            <p:ph type="ftr" sz="quarter" idx="11"/>
          </p:nvPr>
        </p:nvSpPr>
        <p:spPr/>
        <p:txBody>
          <a:bodyPr/>
          <a:lstStyle/>
          <a:p>
            <a:r>
              <a:rPr lang="en-GB" smtClean="0"/>
              <a:t>IOP Sussex 2016</a:t>
            </a:r>
            <a:endParaRPr lang="en-GB"/>
          </a:p>
        </p:txBody>
      </p:sp>
      <p:sp>
        <p:nvSpPr>
          <p:cNvPr id="7" name="Slide Number Placeholder 6"/>
          <p:cNvSpPr>
            <a:spLocks noGrp="1"/>
          </p:cNvSpPr>
          <p:nvPr>
            <p:ph type="sldNum" sz="quarter" idx="12"/>
          </p:nvPr>
        </p:nvSpPr>
        <p:spPr/>
        <p:txBody>
          <a:bodyPr/>
          <a:lstStyle/>
          <a:p>
            <a:fld id="{A875CFD1-E451-482B-B1CD-C841D52E3FD2}" type="slidenum">
              <a:rPr lang="en-GB" smtClean="0"/>
              <a:t>28</a:t>
            </a:fld>
            <a:endParaRPr lang="en-GB"/>
          </a:p>
        </p:txBody>
      </p:sp>
      <p:pic>
        <p:nvPicPr>
          <p:cNvPr id="13" name="Picture 12" descr="longviewuphazybeach.jpg"/>
          <p:cNvPicPr>
            <a:picLocks noChangeAspect="1"/>
          </p:cNvPicPr>
          <p:nvPr/>
        </p:nvPicPr>
        <p:blipFill>
          <a:blip r:embed="rId3" cstate="print">
            <a:lum bright="7000" contrast="21000"/>
            <a:extLst>
              <a:ext uri="{28A0092B-C50C-407E-A947-70E740481C1C}">
                <a14:useLocalDpi xmlns:a14="http://schemas.microsoft.com/office/drawing/2010/main"/>
              </a:ext>
            </a:extLst>
          </a:blip>
          <a:srcRect/>
          <a:stretch>
            <a:fillRect/>
          </a:stretch>
        </p:blipFill>
        <p:spPr>
          <a:xfrm>
            <a:off x="973989" y="4106366"/>
            <a:ext cx="3080765" cy="1860015"/>
          </a:xfrm>
          <a:prstGeom prst="rect">
            <a:avLst/>
          </a:prstGeom>
        </p:spPr>
      </p:pic>
      <p:sp>
        <p:nvSpPr>
          <p:cNvPr id="14" name="Rectangle 13"/>
          <p:cNvSpPr/>
          <p:nvPr/>
        </p:nvSpPr>
        <p:spPr>
          <a:xfrm>
            <a:off x="4290291" y="4531222"/>
            <a:ext cx="4572000" cy="1477328"/>
          </a:xfrm>
          <a:prstGeom prst="rect">
            <a:avLst/>
          </a:prstGeom>
        </p:spPr>
        <p:txBody>
          <a:bodyPr>
            <a:spAutoFit/>
          </a:bodyPr>
          <a:lstStyle/>
          <a:p>
            <a:pPr>
              <a:buNone/>
            </a:pPr>
            <a:r>
              <a:rPr lang="en-US" dirty="0"/>
              <a:t>1,000,000,000,000,000,000</a:t>
            </a:r>
          </a:p>
          <a:p>
            <a:pPr>
              <a:buNone/>
            </a:pPr>
            <a:r>
              <a:rPr lang="en-US" dirty="0"/>
              <a:t>				</a:t>
            </a:r>
            <a:r>
              <a:rPr lang="en-US" dirty="0" smtClean="0"/>
              <a:t> =number </a:t>
            </a:r>
            <a:r>
              <a:rPr lang="en-US" dirty="0"/>
              <a:t>of stopped Mu2e muons</a:t>
            </a:r>
          </a:p>
          <a:p>
            <a:pPr>
              <a:buNone/>
            </a:pPr>
            <a:r>
              <a:rPr lang="en-US" dirty="0"/>
              <a:t>		</a:t>
            </a:r>
          </a:p>
          <a:p>
            <a:pPr>
              <a:buNone/>
            </a:pPr>
            <a:r>
              <a:rPr lang="en-US" dirty="0" smtClean="0"/>
              <a:t>= number </a:t>
            </a:r>
            <a:r>
              <a:rPr lang="en-US" dirty="0"/>
              <a:t>of grains of sand on earth’s beaches</a:t>
            </a:r>
          </a:p>
        </p:txBody>
      </p:sp>
      <p:sp>
        <p:nvSpPr>
          <p:cNvPr id="17" name="Rectangle 16"/>
          <p:cNvSpPr/>
          <p:nvPr/>
        </p:nvSpPr>
        <p:spPr>
          <a:xfrm>
            <a:off x="3805382" y="3469346"/>
            <a:ext cx="4572000" cy="923330"/>
          </a:xfrm>
          <a:prstGeom prst="rect">
            <a:avLst/>
          </a:prstGeom>
        </p:spPr>
        <p:txBody>
          <a:bodyPr>
            <a:spAutoFit/>
          </a:bodyPr>
          <a:lstStyle/>
          <a:p>
            <a:pPr lvl="1"/>
            <a:r>
              <a:rPr lang="en-US" dirty="0"/>
              <a:t>Mu2e plans to use aluminum</a:t>
            </a:r>
          </a:p>
          <a:p>
            <a:pPr lvl="1"/>
            <a:r>
              <a:rPr lang="en-US" dirty="0"/>
              <a:t>Sensitivity goal requires ~10</a:t>
            </a:r>
            <a:r>
              <a:rPr lang="en-US" baseline="30000" dirty="0"/>
              <a:t>18</a:t>
            </a:r>
            <a:r>
              <a:rPr lang="en-US" dirty="0"/>
              <a:t> stopped muons</a:t>
            </a:r>
          </a:p>
        </p:txBody>
      </p:sp>
    </p:spTree>
    <p:extLst>
      <p:ext uri="{BB962C8B-B14F-4D97-AF65-F5344CB8AC3E}">
        <p14:creationId xmlns:p14="http://schemas.microsoft.com/office/powerpoint/2010/main" val="40798636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434125" y="341696"/>
            <a:ext cx="5872256" cy="1029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867262" y="1280160"/>
            <a:ext cx="2599241" cy="369332"/>
          </a:xfrm>
          <a:prstGeom prst="rect">
            <a:avLst/>
          </a:prstGeom>
          <a:noFill/>
        </p:spPr>
        <p:txBody>
          <a:bodyPr wrap="square" rtlCol="0">
            <a:spAutoFit/>
          </a:bodyPr>
          <a:lstStyle/>
          <a:p>
            <a:r>
              <a:rPr lang="en-GB" dirty="0" smtClean="0"/>
              <a:t>Magnetic moment op.</a:t>
            </a:r>
            <a:endParaRPr lang="en-GB" dirty="0"/>
          </a:p>
        </p:txBody>
      </p:sp>
      <p:sp>
        <p:nvSpPr>
          <p:cNvPr id="6" name="TextBox 5"/>
          <p:cNvSpPr txBox="1"/>
          <p:nvPr/>
        </p:nvSpPr>
        <p:spPr>
          <a:xfrm>
            <a:off x="4466503" y="1271261"/>
            <a:ext cx="2599241" cy="369332"/>
          </a:xfrm>
          <a:prstGeom prst="rect">
            <a:avLst/>
          </a:prstGeom>
          <a:noFill/>
        </p:spPr>
        <p:txBody>
          <a:bodyPr wrap="square" rtlCol="0">
            <a:spAutoFit/>
          </a:bodyPr>
          <a:lstStyle/>
          <a:p>
            <a:r>
              <a:rPr lang="en-GB" dirty="0"/>
              <a:t>c</a:t>
            </a:r>
            <a:r>
              <a:rPr lang="en-GB" dirty="0" smtClean="0"/>
              <a:t>ontact term</a:t>
            </a:r>
            <a:endParaRPr lang="en-GB" dirty="0"/>
          </a:p>
        </p:txBody>
      </p:sp>
      <p:pic>
        <p:nvPicPr>
          <p:cNvPr id="7" name="Picture 6" descr="kappagamma-apples2apples-TDR-140626 copy.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257987" y="1741777"/>
            <a:ext cx="3831250" cy="4543915"/>
          </a:xfrm>
          <a:prstGeom prst="rect">
            <a:avLst/>
          </a:prstGeom>
        </p:spPr>
      </p:pic>
      <p:sp>
        <p:nvSpPr>
          <p:cNvPr id="8" name="Rectangle 7"/>
          <p:cNvSpPr/>
          <p:nvPr/>
        </p:nvSpPr>
        <p:spPr>
          <a:xfrm>
            <a:off x="5089237" y="2526627"/>
            <a:ext cx="3010562" cy="1938992"/>
          </a:xfrm>
          <a:prstGeom prst="rect">
            <a:avLst/>
          </a:prstGeom>
        </p:spPr>
        <p:txBody>
          <a:bodyPr wrap="square">
            <a:spAutoFit/>
          </a:bodyPr>
          <a:lstStyle/>
          <a:p>
            <a:r>
              <a:rPr lang="en-US" sz="2000" dirty="0" smtClean="0"/>
              <a:t>Mu2e extends beyond </a:t>
            </a:r>
            <a:r>
              <a:rPr lang="en-US" sz="2000" dirty="0" err="1" smtClean="0"/>
              <a:t>exisiting</a:t>
            </a:r>
            <a:r>
              <a:rPr lang="en-US" sz="2000" dirty="0" smtClean="0"/>
              <a:t> MEG for all BSM interaction types</a:t>
            </a:r>
          </a:p>
          <a:p>
            <a:r>
              <a:rPr lang="en-US" sz="2000" dirty="0" smtClean="0"/>
              <a:t>and conversion </a:t>
            </a:r>
            <a:r>
              <a:rPr lang="en-US" sz="2000" dirty="0"/>
              <a:t>process has sensitivity to non-dipole</a:t>
            </a:r>
          </a:p>
          <a:p>
            <a:r>
              <a:rPr lang="en-US" sz="2000" dirty="0"/>
              <a:t>BSM that MEG doesn’t</a:t>
            </a:r>
            <a:r>
              <a:rPr lang="en-US" sz="2000" dirty="0" smtClean="0"/>
              <a:t>.</a:t>
            </a:r>
            <a:endParaRPr lang="en-US" sz="2000" dirty="0"/>
          </a:p>
        </p:txBody>
      </p:sp>
      <p:sp>
        <p:nvSpPr>
          <p:cNvPr id="5" name="Rectangle 4"/>
          <p:cNvSpPr/>
          <p:nvPr/>
        </p:nvSpPr>
        <p:spPr>
          <a:xfrm>
            <a:off x="644893" y="2213811"/>
            <a:ext cx="683393" cy="3599848"/>
          </a:xfrm>
          <a:prstGeom prst="rect">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 wrap="square" lIns="91440" tIns="45720" rIns="91440" bIns="45720" numCol="1" spcCol="0" rtlCol="0" fromWordArt="0" anchor="ctr" anchorCtr="0" forceAA="0" compatLnSpc="1">
            <a:prstTxWarp prst="textNoShape">
              <a:avLst/>
            </a:prstTxWarp>
            <a:noAutofit/>
          </a:bodyPr>
          <a:lstStyle/>
          <a:p>
            <a:pPr algn="ctr"/>
            <a:endParaRPr lang="en-GB" sz="3200" dirty="0" smtClean="0"/>
          </a:p>
        </p:txBody>
      </p:sp>
      <p:sp>
        <p:nvSpPr>
          <p:cNvPr id="10" name="TextBox 9"/>
          <p:cNvSpPr txBox="1"/>
          <p:nvPr/>
        </p:nvSpPr>
        <p:spPr>
          <a:xfrm rot="16200000">
            <a:off x="557946" y="3936197"/>
            <a:ext cx="689512" cy="369332"/>
          </a:xfrm>
          <a:prstGeom prst="rect">
            <a:avLst/>
          </a:prstGeom>
          <a:noFill/>
        </p:spPr>
        <p:txBody>
          <a:bodyPr wrap="square" rtlCol="0">
            <a:spAutoFit/>
          </a:bodyPr>
          <a:lstStyle/>
          <a:p>
            <a:r>
              <a:rPr lang="en-GB" dirty="0" err="1" smtClean="0"/>
              <a:t>TeV</a:t>
            </a:r>
            <a:endParaRPr lang="en-GB" dirty="0"/>
          </a:p>
        </p:txBody>
      </p:sp>
      <p:sp>
        <p:nvSpPr>
          <p:cNvPr id="11" name="TextBox 10"/>
          <p:cNvSpPr txBox="1"/>
          <p:nvPr/>
        </p:nvSpPr>
        <p:spPr>
          <a:xfrm>
            <a:off x="3173612" y="6285692"/>
            <a:ext cx="529389" cy="369332"/>
          </a:xfrm>
          <a:prstGeom prst="rect">
            <a:avLst/>
          </a:prstGeom>
          <a:noFill/>
        </p:spPr>
        <p:txBody>
          <a:bodyPr wrap="square" rtlCol="0">
            <a:spAutoFit/>
          </a:bodyPr>
          <a:lstStyle/>
          <a:p>
            <a:r>
              <a:rPr lang="en-GB" dirty="0">
                <a:sym typeface="Symbol"/>
              </a:rPr>
              <a:t></a:t>
            </a:r>
            <a:endParaRPr lang="en-GB" dirty="0"/>
          </a:p>
        </p:txBody>
      </p:sp>
      <p:pic>
        <p:nvPicPr>
          <p:cNvPr id="13" name="Picture 12" descr="TDR-Cover.jpg"/>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20315" y="116211"/>
            <a:ext cx="1617044" cy="961818"/>
          </a:xfrm>
          <a:prstGeom prst="rect">
            <a:avLst/>
          </a:prstGeom>
        </p:spPr>
      </p:pic>
      <p:sp>
        <p:nvSpPr>
          <p:cNvPr id="12" name="Rectangle 11"/>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mu2e</a:t>
            </a:r>
            <a:endParaRPr lang="en-GB" sz="3200" i="1" dirty="0"/>
          </a:p>
        </p:txBody>
      </p:sp>
      <p:sp>
        <p:nvSpPr>
          <p:cNvPr id="14" name="TextBox 13"/>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3" name="Slide Number Placeholder 2"/>
          <p:cNvSpPr>
            <a:spLocks noGrp="1"/>
          </p:cNvSpPr>
          <p:nvPr>
            <p:ph type="sldNum" sz="quarter" idx="12"/>
          </p:nvPr>
        </p:nvSpPr>
        <p:spPr/>
        <p:txBody>
          <a:bodyPr/>
          <a:lstStyle/>
          <a:p>
            <a:fld id="{A875CFD1-E451-482B-B1CD-C841D52E3FD2}" type="slidenum">
              <a:rPr lang="en-GB" smtClean="0"/>
              <a:t>29</a:t>
            </a:fld>
            <a:endParaRPr lang="en-GB"/>
          </a:p>
        </p:txBody>
      </p:sp>
      <p:sp>
        <p:nvSpPr>
          <p:cNvPr id="15" name="TextBox 14"/>
          <p:cNvSpPr txBox="1"/>
          <p:nvPr/>
        </p:nvSpPr>
        <p:spPr>
          <a:xfrm>
            <a:off x="326341" y="2526627"/>
            <a:ext cx="783389" cy="584775"/>
          </a:xfrm>
          <a:prstGeom prst="rect">
            <a:avLst/>
          </a:prstGeom>
          <a:noFill/>
        </p:spPr>
        <p:txBody>
          <a:bodyPr wrap="square" rtlCol="0">
            <a:spAutoFit/>
          </a:bodyPr>
          <a:lstStyle/>
          <a:p>
            <a:r>
              <a:rPr lang="en-GB" sz="3200" dirty="0" smtClean="0">
                <a:sym typeface="Symbol"/>
              </a:rPr>
              <a:t></a:t>
            </a:r>
            <a:endParaRPr lang="en-GB" sz="3200" dirty="0"/>
          </a:p>
        </p:txBody>
      </p:sp>
    </p:spTree>
    <p:extLst>
      <p:ext uri="{BB962C8B-B14F-4D97-AF65-F5344CB8AC3E}">
        <p14:creationId xmlns:p14="http://schemas.microsoft.com/office/powerpoint/2010/main" val="1337734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000" dirty="0" smtClean="0"/>
              <a:t>Landscape</a:t>
            </a:r>
            <a:endParaRPr lang="en-GB" sz="8000" dirty="0"/>
          </a:p>
        </p:txBody>
      </p:sp>
      <p:sp>
        <p:nvSpPr>
          <p:cNvPr id="3" name="Content Placeholder 2"/>
          <p:cNvSpPr>
            <a:spLocks noGrp="1"/>
          </p:cNvSpPr>
          <p:nvPr>
            <p:ph idx="1"/>
          </p:nvPr>
        </p:nvSpPr>
        <p:spPr>
          <a:xfrm>
            <a:off x="457200" y="1600200"/>
            <a:ext cx="6134100" cy="4525963"/>
          </a:xfrm>
        </p:spPr>
        <p:txBody>
          <a:bodyPr>
            <a:normAutofit fontScale="70000" lnSpcReduction="20000"/>
          </a:bodyPr>
          <a:lstStyle/>
          <a:p>
            <a:pPr marL="0" indent="0">
              <a:buNone/>
            </a:pPr>
            <a:endParaRPr lang="en-GB" dirty="0" smtClean="0"/>
          </a:p>
          <a:p>
            <a:r>
              <a:rPr lang="en-GB" dirty="0" smtClean="0"/>
              <a:t>We have discovered the 125 GeV Higgs</a:t>
            </a:r>
          </a:p>
          <a:p>
            <a:r>
              <a:rPr lang="en-GB" dirty="0" smtClean="0"/>
              <a:t>We know neutrinos oscillate</a:t>
            </a:r>
          </a:p>
          <a:p>
            <a:r>
              <a:rPr lang="en-GB" dirty="0" smtClean="0"/>
              <a:t>Seen gravitational waves</a:t>
            </a:r>
          </a:p>
          <a:p>
            <a:endParaRPr lang="en-GB" dirty="0"/>
          </a:p>
          <a:p>
            <a:r>
              <a:rPr lang="en-GB" dirty="0" smtClean="0"/>
              <a:t>Haven’t yet seen any sign of SUSY</a:t>
            </a:r>
          </a:p>
          <a:p>
            <a:r>
              <a:rPr lang="en-GB" dirty="0" smtClean="0"/>
              <a:t>CP in quark sector not enough for matter and antimatter asymmetry</a:t>
            </a:r>
          </a:p>
          <a:p>
            <a:r>
              <a:rPr lang="en-GB" dirty="0" smtClean="0"/>
              <a:t>No understanding of neutrino mass</a:t>
            </a:r>
          </a:p>
          <a:p>
            <a:endParaRPr lang="en-GB" dirty="0"/>
          </a:p>
          <a:p>
            <a:r>
              <a:rPr lang="en-GB" dirty="0" smtClean="0"/>
              <a:t>Tantalizing hints of NP at HE, energy frontier and at lower energies</a:t>
            </a:r>
          </a:p>
          <a:p>
            <a:pPr lvl="1"/>
            <a:r>
              <a:rPr lang="en-GB" dirty="0" smtClean="0"/>
              <a:t>2TeV, 750 GeV, g-2,…</a:t>
            </a:r>
          </a:p>
          <a:p>
            <a:endParaRPr lang="en-GB" dirty="0"/>
          </a:p>
          <a:p>
            <a:pPr marL="0" indent="0">
              <a:buNone/>
            </a:pPr>
            <a:endParaRPr lang="en-GB" dirty="0" smtClean="0"/>
          </a:p>
          <a:p>
            <a:pPr marL="0" indent="0">
              <a:buNone/>
            </a:pPr>
            <a:endParaRPr lang="en-GB" dirty="0"/>
          </a:p>
        </p:txBody>
      </p:sp>
      <p:pic>
        <p:nvPicPr>
          <p:cNvPr id="27650" name="Picture 2" descr="http://cache2.asset-cache.net/gc/463981301-tantalus-16th-century-ceiling-painting-for-gettyimages.jpg?v=1&amp;c=IWSAsset&amp;k=2&amp;d=GkZZ8bf5zL1ZiijUmxa7QXM%2Fe0btzDd%2B7i08%2BNXsuSxcoZ9J00jaKzwuhpJZcE8pUNw1guUYsmj8gCsMrDirMA%3D%3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43978" y="3681275"/>
            <a:ext cx="2247900" cy="282892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Physics</a:t>
            </a:r>
            <a:endParaRPr lang="en-GB" sz="3200" i="1" dirty="0"/>
          </a:p>
        </p:txBody>
      </p:sp>
      <p:sp>
        <p:nvSpPr>
          <p:cNvPr id="4" name="Footer Placeholder 3"/>
          <p:cNvSpPr>
            <a:spLocks noGrp="1"/>
          </p:cNvSpPr>
          <p:nvPr>
            <p:ph type="ftr" sz="quarter" idx="11"/>
          </p:nvPr>
        </p:nvSpPr>
        <p:spPr/>
        <p:txBody>
          <a:bodyPr/>
          <a:lstStyle/>
          <a:p>
            <a:r>
              <a:rPr lang="en-GB" smtClean="0"/>
              <a:t>IOP Sussex 2016</a:t>
            </a:r>
            <a:endParaRPr lang="en-GB"/>
          </a:p>
        </p:txBody>
      </p:sp>
      <p:sp>
        <p:nvSpPr>
          <p:cNvPr id="6" name="Slide Number Placeholder 5"/>
          <p:cNvSpPr>
            <a:spLocks noGrp="1"/>
          </p:cNvSpPr>
          <p:nvPr>
            <p:ph type="sldNum" sz="quarter" idx="12"/>
          </p:nvPr>
        </p:nvSpPr>
        <p:spPr/>
        <p:txBody>
          <a:bodyPr/>
          <a:lstStyle/>
          <a:p>
            <a:fld id="{A875CFD1-E451-482B-B1CD-C841D52E3FD2}" type="slidenum">
              <a:rPr lang="en-GB" smtClean="0"/>
              <a:t>3</a:t>
            </a:fld>
            <a:endParaRPr lang="en-GB"/>
          </a:p>
        </p:txBody>
      </p:sp>
    </p:spTree>
    <p:extLst>
      <p:ext uri="{BB962C8B-B14F-4D97-AF65-F5344CB8AC3E}">
        <p14:creationId xmlns:p14="http://schemas.microsoft.com/office/powerpoint/2010/main" val="18291837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3"/>
          <p:cNvSpPr>
            <a:spLocks noGrp="1"/>
          </p:cNvSpPr>
          <p:nvPr>
            <p:ph type="ftr" sz="quarter" idx="10"/>
          </p:nvPr>
        </p:nvSpPr>
        <p:spPr>
          <a:xfrm>
            <a:off x="3505200" y="6247371"/>
            <a:ext cx="2133600" cy="365125"/>
          </a:xfrm>
          <a:noFill/>
        </p:spPr>
        <p:txBody>
          <a:bodyPr/>
          <a:lstStyle/>
          <a:p>
            <a:pPr algn="ctr"/>
            <a:r>
              <a:rPr lang="en-US" smtClean="0"/>
              <a:t>IOP Sussex 2016</a:t>
            </a:r>
            <a:endParaRPr lang="en-US" sz="1200" dirty="0" smtClean="0"/>
          </a:p>
        </p:txBody>
      </p:sp>
      <p:sp>
        <p:nvSpPr>
          <p:cNvPr id="38915" name="Slide Number Placeholder 4"/>
          <p:cNvSpPr>
            <a:spLocks noGrp="1"/>
          </p:cNvSpPr>
          <p:nvPr>
            <p:ph type="sldNum" sz="quarter" idx="11"/>
          </p:nvPr>
        </p:nvSpPr>
        <p:spPr>
          <a:xfrm>
            <a:off x="7717787" y="6356350"/>
            <a:ext cx="1223490" cy="365125"/>
          </a:xfrm>
          <a:noFill/>
        </p:spPr>
        <p:txBody>
          <a:bodyPr/>
          <a:lstStyle/>
          <a:p>
            <a:fld id="{76E11302-6F49-B04C-B60A-9D980EBCACEB}" type="slidenum">
              <a:rPr lang="en-US" smtClean="0"/>
              <a:pPr/>
              <a:t>30</a:t>
            </a:fld>
            <a:endParaRPr lang="en-US" dirty="0" smtClean="0"/>
          </a:p>
        </p:txBody>
      </p:sp>
      <p:sp>
        <p:nvSpPr>
          <p:cNvPr id="38916" name="Rectangle 1040"/>
          <p:cNvSpPr>
            <a:spLocks noGrp="1" noChangeArrowheads="1"/>
          </p:cNvSpPr>
          <p:nvPr>
            <p:ph type="title"/>
          </p:nvPr>
        </p:nvSpPr>
        <p:spPr>
          <a:xfrm>
            <a:off x="434182" y="208611"/>
            <a:ext cx="8229600" cy="1143000"/>
          </a:xfrm>
        </p:spPr>
        <p:txBody>
          <a:bodyPr>
            <a:normAutofit/>
          </a:bodyPr>
          <a:lstStyle/>
          <a:p>
            <a:r>
              <a:rPr lang="en-US" dirty="0" smtClean="0">
                <a:cs typeface="Symbol" charset="2"/>
              </a:rPr>
              <a:t>NP &amp; </a:t>
            </a:r>
            <a:r>
              <a:rPr lang="en-US" dirty="0" err="1" smtClean="0">
                <a:latin typeface="Symbol" charset="2"/>
                <a:cs typeface="Symbol" charset="2"/>
              </a:rPr>
              <a:t>m</a:t>
            </a:r>
            <a:r>
              <a:rPr lang="en-US" dirty="0" err="1" smtClean="0"/>
              <a:t>N</a:t>
            </a:r>
            <a:r>
              <a:rPr lang="en-US" dirty="0" smtClean="0">
                <a:solidFill>
                  <a:srgbClr val="FF0000"/>
                </a:solidFill>
                <a:sym typeface="Wingdings 3"/>
              </a:rPr>
              <a:t> </a:t>
            </a:r>
            <a:r>
              <a:rPr lang="en-US" dirty="0" smtClean="0">
                <a:sym typeface="Wingdings 3"/>
              </a:rPr>
              <a:t></a:t>
            </a:r>
            <a:r>
              <a:rPr lang="en-US" dirty="0" smtClean="0">
                <a:solidFill>
                  <a:srgbClr val="FF0000"/>
                </a:solidFill>
                <a:sym typeface="Wingdings 3"/>
              </a:rPr>
              <a:t> </a:t>
            </a:r>
            <a:r>
              <a:rPr lang="en-US" dirty="0" err="1" smtClean="0">
                <a:sym typeface="Wingdings"/>
              </a:rPr>
              <a:t>eN</a:t>
            </a:r>
            <a:endParaRPr lang="en-US" dirty="0" smtClean="0"/>
          </a:p>
        </p:txBody>
      </p:sp>
      <p:sp>
        <p:nvSpPr>
          <p:cNvPr id="38917" name="Rectangle 1041"/>
          <p:cNvSpPr>
            <a:spLocks noGrp="1" noChangeArrowheads="1"/>
          </p:cNvSpPr>
          <p:nvPr>
            <p:ph type="body" idx="1"/>
          </p:nvPr>
        </p:nvSpPr>
        <p:spPr>
          <a:xfrm>
            <a:off x="0" y="5561571"/>
            <a:ext cx="9144000" cy="685800"/>
          </a:xfrm>
          <a:noFill/>
        </p:spPr>
        <p:txBody>
          <a:bodyPr>
            <a:normAutofit fontScale="92500"/>
          </a:bodyPr>
          <a:lstStyle/>
          <a:p>
            <a:pPr algn="ctr">
              <a:buNone/>
            </a:pPr>
            <a:r>
              <a:rPr lang="en-US" dirty="0" smtClean="0">
                <a:latin typeface="Symbol" charset="2"/>
                <a:sym typeface="Symbol" charset="2"/>
              </a:rPr>
              <a:t></a:t>
            </a:r>
            <a:r>
              <a:rPr lang="en-US" dirty="0" smtClean="0"/>
              <a:t>N</a:t>
            </a:r>
            <a:r>
              <a:rPr lang="en-US" dirty="0" smtClean="0">
                <a:sym typeface="Wingdings 3"/>
              </a:rPr>
              <a:t>  </a:t>
            </a:r>
            <a:r>
              <a:rPr lang="en-US" dirty="0" err="1" smtClean="0">
                <a:sym typeface="Wingdings" charset="2"/>
              </a:rPr>
              <a:t>eN</a:t>
            </a:r>
            <a:r>
              <a:rPr lang="en-US" dirty="0" smtClean="0"/>
              <a:t> sensitive to wide array of New Physics models</a:t>
            </a:r>
          </a:p>
        </p:txBody>
      </p:sp>
      <p:sp>
        <p:nvSpPr>
          <p:cNvPr id="16" name="TextBox 15"/>
          <p:cNvSpPr txBox="1">
            <a:spLocks noChangeArrowheads="1"/>
          </p:cNvSpPr>
          <p:nvPr/>
        </p:nvSpPr>
        <p:spPr bwMode="auto">
          <a:xfrm rot="-5400000">
            <a:off x="-104775" y="1551547"/>
            <a:ext cx="1049337" cy="519112"/>
          </a:xfrm>
          <a:prstGeom prst="rect">
            <a:avLst/>
          </a:prstGeom>
          <a:noFill/>
          <a:ln w="9525">
            <a:noFill/>
            <a:miter lim="800000"/>
            <a:headEnd/>
            <a:tailEnd/>
          </a:ln>
        </p:spPr>
        <p:txBody>
          <a:bodyPr wrap="none">
            <a:prstTxWarp prst="textNoShape">
              <a:avLst/>
            </a:prstTxWarp>
            <a:spAutoFit/>
          </a:bodyPr>
          <a:lstStyle/>
          <a:p>
            <a:pPr algn="l">
              <a:spcBef>
                <a:spcPct val="0"/>
              </a:spcBef>
              <a:buClrTx/>
              <a:buSzTx/>
              <a:buFontTx/>
              <a:buNone/>
              <a:defRPr/>
            </a:pPr>
            <a:r>
              <a:rPr lang="en-US" sz="2800" b="1" dirty="0">
                <a:solidFill>
                  <a:srgbClr val="FF0000"/>
                </a:solidFill>
                <a:latin typeface="Calibri" charset="0"/>
                <a:ea typeface="ＭＳ Ｐゴシック" charset="-128"/>
                <a:cs typeface="ＭＳ Ｐゴシック" charset="-128"/>
              </a:rPr>
              <a:t>Loops</a:t>
            </a:r>
          </a:p>
        </p:txBody>
      </p:sp>
      <p:sp>
        <p:nvSpPr>
          <p:cNvPr id="17" name="TextBox 16"/>
          <p:cNvSpPr txBox="1">
            <a:spLocks noChangeArrowheads="1"/>
          </p:cNvSpPr>
          <p:nvPr/>
        </p:nvSpPr>
        <p:spPr bwMode="auto">
          <a:xfrm rot="-5400000">
            <a:off x="-724693" y="3830787"/>
            <a:ext cx="2317750" cy="519113"/>
          </a:xfrm>
          <a:prstGeom prst="rect">
            <a:avLst/>
          </a:prstGeom>
          <a:noFill/>
          <a:ln w="9525">
            <a:noFill/>
            <a:miter lim="800000"/>
            <a:headEnd/>
            <a:tailEnd/>
          </a:ln>
        </p:spPr>
        <p:txBody>
          <a:bodyPr wrap="none">
            <a:prstTxWarp prst="textNoShape">
              <a:avLst/>
            </a:prstTxWarp>
            <a:spAutoFit/>
          </a:bodyPr>
          <a:lstStyle/>
          <a:p>
            <a:pPr algn="l">
              <a:spcBef>
                <a:spcPct val="0"/>
              </a:spcBef>
              <a:buClrTx/>
              <a:buSzTx/>
              <a:buFontTx/>
              <a:buNone/>
              <a:defRPr/>
            </a:pPr>
            <a:r>
              <a:rPr lang="en-US" sz="2800" b="1" dirty="0">
                <a:solidFill>
                  <a:srgbClr val="FF0000"/>
                </a:solidFill>
                <a:latin typeface="Calibri" charset="0"/>
                <a:ea typeface="ＭＳ Ｐゴシック" charset="-128"/>
                <a:cs typeface="ＭＳ Ｐゴシック" charset="-128"/>
              </a:rPr>
              <a:t>Contact Terms</a:t>
            </a:r>
          </a:p>
        </p:txBody>
      </p:sp>
      <p:pic>
        <p:nvPicPr>
          <p:cNvPr id="38920" name="Picture 1047" descr="susyloop"/>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8200" y="1178869"/>
            <a:ext cx="2438400" cy="1325563"/>
          </a:xfrm>
          <a:prstGeom prst="rect">
            <a:avLst/>
          </a:prstGeom>
          <a:solidFill>
            <a:srgbClr val="EFD79D"/>
          </a:solidFill>
          <a:ln w="9525">
            <a:noFill/>
            <a:miter lim="800000"/>
            <a:headEnd/>
            <a:tailEnd/>
          </a:ln>
        </p:spPr>
      </p:pic>
      <p:grpSp>
        <p:nvGrpSpPr>
          <p:cNvPr id="2" name="Group 21"/>
          <p:cNvGrpSpPr>
            <a:grpSpLocks/>
          </p:cNvGrpSpPr>
          <p:nvPr/>
        </p:nvGrpSpPr>
        <p:grpSpPr bwMode="auto">
          <a:xfrm>
            <a:off x="838200" y="1178869"/>
            <a:ext cx="7362524" cy="1752599"/>
            <a:chOff x="838200" y="1187450"/>
            <a:chExt cx="7924800" cy="1784350"/>
          </a:xfrm>
        </p:grpSpPr>
        <p:pic>
          <p:nvPicPr>
            <p:cNvPr id="38929" name="Picture 1044" descr="higgs"/>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248400" y="1187450"/>
              <a:ext cx="2514600" cy="1317625"/>
            </a:xfrm>
            <a:prstGeom prst="rect">
              <a:avLst/>
            </a:prstGeom>
            <a:solidFill>
              <a:srgbClr val="EBD189"/>
            </a:solidFill>
            <a:ln w="9525">
              <a:noFill/>
              <a:miter lim="800000"/>
              <a:headEnd/>
              <a:tailEnd/>
            </a:ln>
          </p:spPr>
        </p:pic>
        <p:pic>
          <p:nvPicPr>
            <p:cNvPr id="38930" name="Picture 1048" descr="heavynu"/>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505200" y="1187450"/>
              <a:ext cx="2514600" cy="1319213"/>
            </a:xfrm>
            <a:prstGeom prst="rect">
              <a:avLst/>
            </a:prstGeom>
            <a:solidFill>
              <a:srgbClr val="EBD189"/>
            </a:solidFill>
            <a:ln w="9525">
              <a:noFill/>
              <a:miter lim="800000"/>
              <a:headEnd/>
              <a:tailEnd/>
            </a:ln>
          </p:spPr>
        </p:pic>
        <p:sp>
          <p:nvSpPr>
            <p:cNvPr id="38931" name="Text Box 1050"/>
            <p:cNvSpPr txBox="1">
              <a:spLocks noChangeArrowheads="1"/>
            </p:cNvSpPr>
            <p:nvPr/>
          </p:nvSpPr>
          <p:spPr bwMode="auto">
            <a:xfrm>
              <a:off x="838200" y="2635250"/>
              <a:ext cx="2438400" cy="336550"/>
            </a:xfrm>
            <a:prstGeom prst="rect">
              <a:avLst/>
            </a:prstGeom>
            <a:noFill/>
            <a:ln w="9525">
              <a:noFill/>
              <a:miter lim="800000"/>
              <a:headEnd/>
              <a:tailEnd/>
            </a:ln>
          </p:spPr>
          <p:txBody>
            <a:bodyPr>
              <a:prstTxWarp prst="textNoShape">
                <a:avLst/>
              </a:prstTxWarp>
              <a:spAutoFit/>
            </a:bodyPr>
            <a:lstStyle/>
            <a:p>
              <a:pPr algn="ctr"/>
              <a:r>
                <a:rPr lang="en-US" sz="1600" dirty="0" err="1">
                  <a:solidFill>
                    <a:schemeClr val="accent6"/>
                  </a:solidFill>
                </a:rPr>
                <a:t>Supersymmetry</a:t>
              </a:r>
              <a:endParaRPr lang="en-US" sz="1600" dirty="0">
                <a:solidFill>
                  <a:schemeClr val="accent6"/>
                </a:solidFill>
              </a:endParaRPr>
            </a:p>
          </p:txBody>
        </p:sp>
        <p:sp>
          <p:nvSpPr>
            <p:cNvPr id="38932" name="Text Box 1052"/>
            <p:cNvSpPr txBox="1">
              <a:spLocks noChangeArrowheads="1"/>
            </p:cNvSpPr>
            <p:nvPr/>
          </p:nvSpPr>
          <p:spPr bwMode="auto">
            <a:xfrm>
              <a:off x="3581400" y="2635250"/>
              <a:ext cx="2438400" cy="336550"/>
            </a:xfrm>
            <a:prstGeom prst="rect">
              <a:avLst/>
            </a:prstGeom>
            <a:noFill/>
            <a:ln w="9525">
              <a:noFill/>
              <a:miter lim="800000"/>
              <a:headEnd/>
              <a:tailEnd/>
            </a:ln>
          </p:spPr>
          <p:txBody>
            <a:bodyPr>
              <a:prstTxWarp prst="textNoShape">
                <a:avLst/>
              </a:prstTxWarp>
              <a:spAutoFit/>
            </a:bodyPr>
            <a:lstStyle/>
            <a:p>
              <a:pPr algn="ctr"/>
              <a:r>
                <a:rPr lang="en-US" sz="1600" dirty="0">
                  <a:solidFill>
                    <a:srgbClr val="F79646"/>
                  </a:solidFill>
                </a:rPr>
                <a:t>Heavy Neutrinos</a:t>
              </a:r>
            </a:p>
          </p:txBody>
        </p:sp>
        <p:sp>
          <p:nvSpPr>
            <p:cNvPr id="38933" name="Text Box 1053"/>
            <p:cNvSpPr txBox="1">
              <a:spLocks noChangeArrowheads="1"/>
            </p:cNvSpPr>
            <p:nvPr/>
          </p:nvSpPr>
          <p:spPr bwMode="auto">
            <a:xfrm>
              <a:off x="6324600" y="2635250"/>
              <a:ext cx="2438400" cy="336550"/>
            </a:xfrm>
            <a:prstGeom prst="rect">
              <a:avLst/>
            </a:prstGeom>
            <a:noFill/>
            <a:ln w="9525">
              <a:noFill/>
              <a:miter lim="800000"/>
              <a:headEnd/>
              <a:tailEnd/>
            </a:ln>
          </p:spPr>
          <p:txBody>
            <a:bodyPr>
              <a:prstTxWarp prst="textNoShape">
                <a:avLst/>
              </a:prstTxWarp>
              <a:spAutoFit/>
            </a:bodyPr>
            <a:lstStyle/>
            <a:p>
              <a:pPr algn="ctr"/>
              <a:r>
                <a:rPr lang="en-US" sz="1600" dirty="0">
                  <a:solidFill>
                    <a:srgbClr val="F79646"/>
                  </a:solidFill>
                </a:rPr>
                <a:t>Two Higgs Doublets</a:t>
              </a:r>
            </a:p>
          </p:txBody>
        </p:sp>
      </p:grpSp>
      <p:grpSp>
        <p:nvGrpSpPr>
          <p:cNvPr id="3" name="Group 22"/>
          <p:cNvGrpSpPr>
            <a:grpSpLocks/>
          </p:cNvGrpSpPr>
          <p:nvPr/>
        </p:nvGrpSpPr>
        <p:grpSpPr bwMode="auto">
          <a:xfrm>
            <a:off x="762000" y="3558532"/>
            <a:ext cx="7438725" cy="1690687"/>
            <a:chOff x="762000" y="3567113"/>
            <a:chExt cx="7924800" cy="1873826"/>
          </a:xfrm>
        </p:grpSpPr>
        <p:pic>
          <p:nvPicPr>
            <p:cNvPr id="38923" name="Picture 1045" descr="pointlike"/>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62000" y="3581400"/>
              <a:ext cx="2438400" cy="1154112"/>
            </a:xfrm>
            <a:prstGeom prst="rect">
              <a:avLst/>
            </a:prstGeom>
            <a:solidFill>
              <a:srgbClr val="EBD189"/>
            </a:solidFill>
            <a:ln w="9525">
              <a:noFill/>
              <a:miter lim="800000"/>
              <a:headEnd/>
              <a:tailEnd/>
            </a:ln>
          </p:spPr>
        </p:pic>
        <p:pic>
          <p:nvPicPr>
            <p:cNvPr id="38924" name="Picture 1046" descr="newz"/>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172200" y="3614738"/>
              <a:ext cx="2514600" cy="1196975"/>
            </a:xfrm>
            <a:prstGeom prst="rect">
              <a:avLst/>
            </a:prstGeom>
            <a:solidFill>
              <a:srgbClr val="EBD189"/>
            </a:solidFill>
            <a:ln w="9525">
              <a:noFill/>
              <a:miter lim="800000"/>
              <a:headEnd/>
              <a:tailEnd/>
            </a:ln>
          </p:spPr>
        </p:pic>
        <p:pic>
          <p:nvPicPr>
            <p:cNvPr id="38925" name="Picture 1049" descr="leptoquark"/>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3429000" y="3567113"/>
              <a:ext cx="2514600" cy="1168400"/>
            </a:xfrm>
            <a:prstGeom prst="rect">
              <a:avLst/>
            </a:prstGeom>
            <a:solidFill>
              <a:srgbClr val="EBD189"/>
            </a:solidFill>
            <a:ln w="9525">
              <a:noFill/>
              <a:miter lim="800000"/>
              <a:headEnd/>
              <a:tailEnd/>
            </a:ln>
          </p:spPr>
        </p:pic>
        <p:sp>
          <p:nvSpPr>
            <p:cNvPr id="38926" name="Text Box 1054"/>
            <p:cNvSpPr txBox="1">
              <a:spLocks noChangeArrowheads="1"/>
            </p:cNvSpPr>
            <p:nvPr/>
          </p:nvSpPr>
          <p:spPr bwMode="auto">
            <a:xfrm>
              <a:off x="3505200" y="4856163"/>
              <a:ext cx="2438400" cy="336550"/>
            </a:xfrm>
            <a:prstGeom prst="rect">
              <a:avLst/>
            </a:prstGeom>
            <a:noFill/>
            <a:ln w="9525">
              <a:noFill/>
              <a:miter lim="800000"/>
              <a:headEnd/>
              <a:tailEnd/>
            </a:ln>
          </p:spPr>
          <p:txBody>
            <a:bodyPr>
              <a:prstTxWarp prst="textNoShape">
                <a:avLst/>
              </a:prstTxWarp>
              <a:spAutoFit/>
            </a:bodyPr>
            <a:lstStyle/>
            <a:p>
              <a:pPr algn="ctr"/>
              <a:r>
                <a:rPr lang="en-US" sz="1600" dirty="0" err="1">
                  <a:solidFill>
                    <a:srgbClr val="F79646"/>
                  </a:solidFill>
                </a:rPr>
                <a:t>Leptoquarks</a:t>
              </a:r>
              <a:endParaRPr lang="en-US" sz="1600" dirty="0">
                <a:solidFill>
                  <a:srgbClr val="F79646"/>
                </a:solidFill>
              </a:endParaRPr>
            </a:p>
          </p:txBody>
        </p:sp>
        <p:sp>
          <p:nvSpPr>
            <p:cNvPr id="38927" name="Text Box 1055"/>
            <p:cNvSpPr txBox="1">
              <a:spLocks noChangeArrowheads="1"/>
            </p:cNvSpPr>
            <p:nvPr/>
          </p:nvSpPr>
          <p:spPr bwMode="auto">
            <a:xfrm>
              <a:off x="762000" y="4856163"/>
              <a:ext cx="2438400" cy="336550"/>
            </a:xfrm>
            <a:prstGeom prst="rect">
              <a:avLst/>
            </a:prstGeom>
            <a:noFill/>
            <a:ln w="9525">
              <a:noFill/>
              <a:miter lim="800000"/>
              <a:headEnd/>
              <a:tailEnd/>
            </a:ln>
          </p:spPr>
          <p:txBody>
            <a:bodyPr>
              <a:prstTxWarp prst="textNoShape">
                <a:avLst/>
              </a:prstTxWarp>
              <a:spAutoFit/>
            </a:bodyPr>
            <a:lstStyle/>
            <a:p>
              <a:pPr algn="ctr"/>
              <a:r>
                <a:rPr lang="en-US" sz="1600" dirty="0">
                  <a:solidFill>
                    <a:srgbClr val="F79646"/>
                  </a:solidFill>
                </a:rPr>
                <a:t>Compositeness</a:t>
              </a:r>
            </a:p>
          </p:txBody>
        </p:sp>
        <p:sp>
          <p:nvSpPr>
            <p:cNvPr id="38928" name="Text Box 1056"/>
            <p:cNvSpPr txBox="1">
              <a:spLocks noChangeArrowheads="1"/>
            </p:cNvSpPr>
            <p:nvPr/>
          </p:nvSpPr>
          <p:spPr bwMode="auto">
            <a:xfrm>
              <a:off x="6248400" y="4856163"/>
              <a:ext cx="2438400" cy="584776"/>
            </a:xfrm>
            <a:prstGeom prst="rect">
              <a:avLst/>
            </a:prstGeom>
            <a:noFill/>
            <a:ln w="9525">
              <a:noFill/>
              <a:miter lim="800000"/>
              <a:headEnd/>
              <a:tailEnd/>
            </a:ln>
          </p:spPr>
          <p:txBody>
            <a:bodyPr>
              <a:prstTxWarp prst="textNoShape">
                <a:avLst/>
              </a:prstTxWarp>
              <a:spAutoFit/>
            </a:bodyPr>
            <a:lstStyle/>
            <a:p>
              <a:pPr algn="ctr"/>
              <a:r>
                <a:rPr lang="en-US" sz="1600" dirty="0">
                  <a:solidFill>
                    <a:srgbClr val="F79646"/>
                  </a:solidFill>
                </a:rPr>
                <a:t>New Heavy Bosons /</a:t>
              </a:r>
            </a:p>
            <a:p>
              <a:pPr algn="ctr"/>
              <a:r>
                <a:rPr lang="en-US" sz="1600" dirty="0">
                  <a:solidFill>
                    <a:srgbClr val="F79646"/>
                  </a:solidFill>
                </a:rPr>
                <a:t>Anomalous Couplings</a:t>
              </a:r>
            </a:p>
          </p:txBody>
        </p:sp>
      </p:grpSp>
      <p:pic>
        <p:nvPicPr>
          <p:cNvPr id="24" name="Picture 23" descr="TDR-Cover.jpg"/>
          <p:cNvPicPr>
            <a:picLocks noChangeAspect="1"/>
          </p:cNvPicPr>
          <p:nvPr/>
        </p:nvPicPr>
        <p:blipFill rotWithShape="1">
          <a:blip r:embed="rId9"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20315" y="116211"/>
            <a:ext cx="1617044" cy="961818"/>
          </a:xfrm>
          <a:prstGeom prst="rect">
            <a:avLst/>
          </a:prstGeom>
        </p:spPr>
      </p:pic>
      <p:sp>
        <p:nvSpPr>
          <p:cNvPr id="25" name="Rectangle 24"/>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mu2e</a:t>
            </a:r>
            <a:endParaRPr lang="en-GB" sz="3200" i="1" dirty="0"/>
          </a:p>
        </p:txBody>
      </p:sp>
      <p:sp>
        <p:nvSpPr>
          <p:cNvPr id="26" name="TextBox 25"/>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Tree>
    <p:extLst>
      <p:ext uri="{BB962C8B-B14F-4D97-AF65-F5344CB8AC3E}">
        <p14:creationId xmlns:p14="http://schemas.microsoft.com/office/powerpoint/2010/main" val="20780333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8545" y="1564218"/>
            <a:ext cx="3369209" cy="1997622"/>
          </a:xfrm>
          <a:prstGeom prst="rect">
            <a:avLst/>
          </a:prstGeom>
        </p:spPr>
      </p:pic>
      <p:sp>
        <p:nvSpPr>
          <p:cNvPr id="3" name="TextBox 2"/>
          <p:cNvSpPr txBox="1"/>
          <p:nvPr/>
        </p:nvSpPr>
        <p:spPr>
          <a:xfrm>
            <a:off x="565667" y="3561840"/>
            <a:ext cx="2942087" cy="369332"/>
          </a:xfrm>
          <a:prstGeom prst="rect">
            <a:avLst/>
          </a:prstGeom>
          <a:solidFill>
            <a:schemeClr val="bg1"/>
          </a:solidFill>
        </p:spPr>
        <p:txBody>
          <a:bodyPr wrap="none" rtlCol="0">
            <a:spAutoFit/>
          </a:bodyPr>
          <a:lstStyle/>
          <a:p>
            <a:r>
              <a:rPr lang="en-US" b="1" dirty="0" smtClean="0"/>
              <a:t>Scalar </a:t>
            </a:r>
            <a:r>
              <a:rPr lang="en-US" b="1" dirty="0" err="1" smtClean="0"/>
              <a:t>leptoquark</a:t>
            </a:r>
            <a:r>
              <a:rPr lang="en-US" b="1" dirty="0" smtClean="0"/>
              <a:t> mass [</a:t>
            </a:r>
            <a:r>
              <a:rPr lang="en-US" b="1" dirty="0" err="1" smtClean="0"/>
              <a:t>TeV</a:t>
            </a:r>
            <a:r>
              <a:rPr lang="en-US" b="1" dirty="0" smtClean="0"/>
              <a:t>]</a:t>
            </a:r>
            <a:endParaRPr lang="en-US" b="1" dirty="0"/>
          </a:p>
        </p:txBody>
      </p:sp>
      <p:sp>
        <p:nvSpPr>
          <p:cNvPr id="5" name="TextBox 4"/>
          <p:cNvSpPr txBox="1"/>
          <p:nvPr/>
        </p:nvSpPr>
        <p:spPr>
          <a:xfrm>
            <a:off x="692120" y="425474"/>
            <a:ext cx="2989536" cy="830997"/>
          </a:xfrm>
          <a:prstGeom prst="rect">
            <a:avLst/>
          </a:prstGeom>
          <a:noFill/>
        </p:spPr>
        <p:txBody>
          <a:bodyPr wrap="none" rtlCol="0">
            <a:spAutoFit/>
          </a:bodyPr>
          <a:lstStyle/>
          <a:p>
            <a:r>
              <a:rPr lang="en-US" sz="2800" b="1" dirty="0" smtClean="0"/>
              <a:t>scalar </a:t>
            </a:r>
            <a:r>
              <a:rPr lang="en-US" sz="2800" b="1" dirty="0" err="1" smtClean="0"/>
              <a:t>leptoquarks</a:t>
            </a:r>
            <a:r>
              <a:rPr lang="en-US" sz="2800" b="1" dirty="0" smtClean="0"/>
              <a:t> </a:t>
            </a:r>
          </a:p>
          <a:p>
            <a:r>
              <a:rPr lang="en-US" sz="2000" dirty="0" smtClean="0"/>
              <a:t>not excluded by LHC</a:t>
            </a:r>
            <a:endParaRPr lang="en-US" sz="2000" dirty="0"/>
          </a:p>
        </p:txBody>
      </p:sp>
      <p:sp>
        <p:nvSpPr>
          <p:cNvPr id="6" name="Rectangle 5"/>
          <p:cNvSpPr/>
          <p:nvPr/>
        </p:nvSpPr>
        <p:spPr>
          <a:xfrm>
            <a:off x="602160" y="1247235"/>
            <a:ext cx="3169457" cy="400110"/>
          </a:xfrm>
          <a:prstGeom prst="rect">
            <a:avLst/>
          </a:prstGeom>
        </p:spPr>
        <p:txBody>
          <a:bodyPr wrap="none">
            <a:spAutoFit/>
          </a:bodyPr>
          <a:lstStyle/>
          <a:p>
            <a:r>
              <a:rPr lang="is-IS" sz="2000" baseline="30000" dirty="0" smtClean="0">
                <a:solidFill>
                  <a:srgbClr val="000000"/>
                </a:solidFill>
                <a:latin typeface="TimesNewRomanPSMT" charset="0"/>
              </a:rPr>
              <a:t>Arnold et al, Phys</a:t>
            </a:r>
            <a:r>
              <a:rPr lang="is-IS" sz="2000" baseline="30000" dirty="0">
                <a:solidFill>
                  <a:srgbClr val="000000"/>
                </a:solidFill>
                <a:latin typeface="TimesNewRomanPSMT" charset="0"/>
              </a:rPr>
              <a:t>. Rev </a:t>
            </a:r>
            <a:r>
              <a:rPr lang="is-IS" sz="2000" b="1" baseline="30000" dirty="0">
                <a:solidFill>
                  <a:srgbClr val="000000"/>
                </a:solidFill>
                <a:latin typeface="TimesNewRomanPSMT" charset="0"/>
              </a:rPr>
              <a:t>D88 </a:t>
            </a:r>
            <a:r>
              <a:rPr lang="is-IS" sz="2000" baseline="30000" dirty="0">
                <a:solidFill>
                  <a:srgbClr val="000000"/>
                </a:solidFill>
                <a:latin typeface="TimesNewRomanPSMT" charset="0"/>
              </a:rPr>
              <a:t>035009 (2013)</a:t>
            </a:r>
            <a:endParaRPr lang="en-US" sz="2000" dirty="0"/>
          </a:p>
        </p:txBody>
      </p:sp>
      <p:sp>
        <p:nvSpPr>
          <p:cNvPr id="7" name="Rectangle 6"/>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mu2e</a:t>
            </a:r>
            <a:endParaRPr lang="en-GB" sz="3200" i="1" dirty="0"/>
          </a:p>
        </p:txBody>
      </p:sp>
      <p:sp>
        <p:nvSpPr>
          <p:cNvPr id="8" name="TextBox 7"/>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4" name="Rectangle 3"/>
          <p:cNvSpPr/>
          <p:nvPr/>
        </p:nvSpPr>
        <p:spPr>
          <a:xfrm>
            <a:off x="477734" y="5885995"/>
            <a:ext cx="3418308" cy="369332"/>
          </a:xfrm>
          <a:prstGeom prst="rect">
            <a:avLst/>
          </a:prstGeom>
        </p:spPr>
        <p:txBody>
          <a:bodyPr wrap="none">
            <a:spAutoFit/>
          </a:bodyPr>
          <a:lstStyle/>
          <a:p>
            <a:r>
              <a:rPr lang="en-US" b="1" dirty="0" err="1"/>
              <a:t>TeV</a:t>
            </a:r>
            <a:r>
              <a:rPr lang="en-US" b="1" dirty="0"/>
              <a:t>-scale Left-right seesaw model</a:t>
            </a:r>
          </a:p>
        </p:txBody>
      </p:sp>
      <p:pic>
        <p:nvPicPr>
          <p:cNvPr id="9" name="Picture 8"/>
          <p:cNvPicPr>
            <a:picLocks noChangeAspect="1"/>
          </p:cNvPicPr>
          <p:nvPr/>
        </p:nvPicPr>
        <p:blipFill>
          <a:blip r:embed="rId3"/>
          <a:stretch>
            <a:fillRect/>
          </a:stretch>
        </p:blipFill>
        <p:spPr>
          <a:xfrm>
            <a:off x="491876" y="4008582"/>
            <a:ext cx="3015878" cy="1898520"/>
          </a:xfrm>
          <a:prstGeom prst="rect">
            <a:avLst/>
          </a:prstGeom>
        </p:spPr>
      </p:pic>
      <p:pic>
        <p:nvPicPr>
          <p:cNvPr id="10" name="Picture 9"/>
          <p:cNvPicPr>
            <a:picLocks noChangeAspect="1"/>
          </p:cNvPicPr>
          <p:nvPr/>
        </p:nvPicPr>
        <p:blipFill rotWithShape="1">
          <a:blip r:embed="rId4"/>
          <a:srcRect r="48514"/>
          <a:stretch/>
        </p:blipFill>
        <p:spPr>
          <a:xfrm>
            <a:off x="4479611" y="1331891"/>
            <a:ext cx="2678589" cy="2462275"/>
          </a:xfrm>
          <a:prstGeom prst="rect">
            <a:avLst/>
          </a:prstGeom>
        </p:spPr>
      </p:pic>
      <p:pic>
        <p:nvPicPr>
          <p:cNvPr id="11" name="Picture 10"/>
          <p:cNvPicPr>
            <a:picLocks noChangeAspect="1"/>
          </p:cNvPicPr>
          <p:nvPr/>
        </p:nvPicPr>
        <p:blipFill rotWithShape="1">
          <a:blip r:embed="rId4"/>
          <a:srcRect l="50000"/>
          <a:stretch/>
        </p:blipFill>
        <p:spPr>
          <a:xfrm>
            <a:off x="4588006" y="3822721"/>
            <a:ext cx="2480262" cy="2347729"/>
          </a:xfrm>
          <a:prstGeom prst="rect">
            <a:avLst/>
          </a:prstGeom>
        </p:spPr>
      </p:pic>
      <p:sp>
        <p:nvSpPr>
          <p:cNvPr id="12" name="Rectangle 11"/>
          <p:cNvSpPr/>
          <p:nvPr/>
        </p:nvSpPr>
        <p:spPr>
          <a:xfrm>
            <a:off x="7042727" y="3653527"/>
            <a:ext cx="2101273" cy="3139321"/>
          </a:xfrm>
          <a:prstGeom prst="rect">
            <a:avLst/>
          </a:prstGeom>
        </p:spPr>
        <p:txBody>
          <a:bodyPr wrap="square">
            <a:spAutoFit/>
          </a:bodyPr>
          <a:lstStyle/>
          <a:p>
            <a:r>
              <a:rPr lang="en-US" dirty="0"/>
              <a:t>Many of the CLFV models have:</a:t>
            </a:r>
          </a:p>
          <a:p>
            <a:r>
              <a:rPr lang="en-US" dirty="0"/>
              <a:t> - effects </a:t>
            </a:r>
            <a:r>
              <a:rPr lang="en-US" dirty="0" smtClean="0"/>
              <a:t>too </a:t>
            </a:r>
            <a:r>
              <a:rPr lang="en-US" dirty="0"/>
              <a:t>weak to see at LHC e.g. non-standard h (e mu) coupling</a:t>
            </a:r>
          </a:p>
          <a:p>
            <a:r>
              <a:rPr lang="en-US" dirty="0"/>
              <a:t> - physics at a scale beyond LHC e.g. </a:t>
            </a:r>
            <a:r>
              <a:rPr lang="en-US" b="1" dirty="0">
                <a:solidFill>
                  <a:srgbClr val="FF0000"/>
                </a:solidFill>
              </a:rPr>
              <a:t>split SUSY </a:t>
            </a:r>
            <a:r>
              <a:rPr lang="en-US" dirty="0"/>
              <a:t>and physics of neutrino </a:t>
            </a:r>
            <a:r>
              <a:rPr lang="en-US" dirty="0" smtClean="0"/>
              <a:t>masses</a:t>
            </a:r>
            <a:endParaRPr lang="en-US" dirty="0"/>
          </a:p>
        </p:txBody>
      </p:sp>
      <p:sp>
        <p:nvSpPr>
          <p:cNvPr id="13" name="TextBox 12"/>
          <p:cNvSpPr txBox="1"/>
          <p:nvPr/>
        </p:nvSpPr>
        <p:spPr>
          <a:xfrm>
            <a:off x="4082471" y="333610"/>
            <a:ext cx="3298321" cy="1508105"/>
          </a:xfrm>
          <a:prstGeom prst="rect">
            <a:avLst/>
          </a:prstGeom>
          <a:noFill/>
        </p:spPr>
        <p:txBody>
          <a:bodyPr wrap="square" rtlCol="0">
            <a:spAutoFit/>
          </a:bodyPr>
          <a:lstStyle/>
          <a:p>
            <a:r>
              <a:rPr lang="en-US" dirty="0">
                <a:solidFill>
                  <a:srgbClr val="FF0000"/>
                </a:solidFill>
              </a:rPr>
              <a:t>Split SUSY </a:t>
            </a:r>
            <a:r>
              <a:rPr lang="en-US" dirty="0"/>
              <a:t>: </a:t>
            </a:r>
            <a:r>
              <a:rPr lang="en-US" dirty="0" smtClean="0"/>
              <a:t>Higgs </a:t>
            </a:r>
            <a:r>
              <a:rPr lang="en-US" dirty="0"/>
              <a:t>mass </a:t>
            </a:r>
          </a:p>
          <a:p>
            <a:r>
              <a:rPr lang="en-US" dirty="0" err="1"/>
              <a:t>Sfermions</a:t>
            </a:r>
            <a:r>
              <a:rPr lang="en-US" dirty="0"/>
              <a:t> not at </a:t>
            </a:r>
            <a:r>
              <a:rPr lang="en-US" dirty="0" err="1"/>
              <a:t>TeV</a:t>
            </a:r>
            <a:r>
              <a:rPr lang="en-US" dirty="0"/>
              <a:t> scale but: </a:t>
            </a:r>
            <a:endParaRPr lang="en-US" dirty="0" smtClean="0"/>
          </a:p>
          <a:p>
            <a:r>
              <a:rPr lang="en-US" dirty="0" smtClean="0"/>
              <a:t>100 </a:t>
            </a:r>
            <a:r>
              <a:rPr lang="en-US" dirty="0"/>
              <a:t>– 1000 </a:t>
            </a:r>
            <a:r>
              <a:rPr lang="en-US" dirty="0" err="1"/>
              <a:t>TeV</a:t>
            </a:r>
            <a:r>
              <a:rPr lang="en-US" dirty="0"/>
              <a:t> with </a:t>
            </a:r>
            <a:r>
              <a:rPr lang="en-US" dirty="0" err="1"/>
              <a:t>gauginos</a:t>
            </a:r>
            <a:r>
              <a:rPr lang="en-US" dirty="0"/>
              <a:t> at a few </a:t>
            </a:r>
            <a:r>
              <a:rPr lang="en-US" dirty="0" err="1"/>
              <a:t>TeV</a:t>
            </a:r>
            <a:endParaRPr lang="en-US" dirty="0"/>
          </a:p>
          <a:p>
            <a:endParaRPr lang="en-US" sz="2000" dirty="0"/>
          </a:p>
        </p:txBody>
      </p:sp>
    </p:spTree>
    <p:extLst>
      <p:ext uri="{BB962C8B-B14F-4D97-AF65-F5344CB8AC3E}">
        <p14:creationId xmlns:p14="http://schemas.microsoft.com/office/powerpoint/2010/main" val="40494465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Shape 1"/>
          <p:cNvSpPr txBox="1"/>
          <p:nvPr/>
        </p:nvSpPr>
        <p:spPr>
          <a:xfrm>
            <a:off x="457498" y="226650"/>
            <a:ext cx="8228763" cy="573484"/>
          </a:xfrm>
          <a:prstGeom prst="rect">
            <a:avLst/>
          </a:prstGeom>
          <a:noFill/>
          <a:ln>
            <a:noFill/>
          </a:ln>
        </p:spPr>
        <p:txBody>
          <a:bodyPr lIns="0" tIns="0" rIns="0" bIns="0" anchor="ctr"/>
          <a:lstStyle/>
          <a:p>
            <a:r>
              <a:rPr lang="en-GB" sz="4000" spc="-1">
                <a:solidFill>
                  <a:srgbClr val="000000"/>
                </a:solidFill>
                <a:uFill>
                  <a:solidFill>
                    <a:srgbClr val="FFFFFF"/>
                  </a:solidFill>
                </a:uFill>
                <a:latin typeface="Arial"/>
              </a:rPr>
              <a:t>COMET</a:t>
            </a:r>
          </a:p>
        </p:txBody>
      </p:sp>
      <p:sp>
        <p:nvSpPr>
          <p:cNvPr id="40" name="TextShape 2"/>
          <p:cNvSpPr txBox="1"/>
          <p:nvPr/>
        </p:nvSpPr>
        <p:spPr>
          <a:xfrm>
            <a:off x="48983" y="734817"/>
            <a:ext cx="9029140" cy="5929159"/>
          </a:xfrm>
          <a:prstGeom prst="rect">
            <a:avLst/>
          </a:prstGeom>
          <a:noFill/>
          <a:ln>
            <a:noFill/>
          </a:ln>
        </p:spPr>
        <p:txBody>
          <a:bodyPr lIns="81639" tIns="40820" rIns="81639" bIns="40820"/>
          <a:lstStyle/>
          <a:p>
            <a:pPr marL="195934" indent="-195934">
              <a:buClr>
                <a:srgbClr val="000000"/>
              </a:buClr>
              <a:buSzPct val="45000"/>
              <a:buFont typeface="Wingdings" charset="2"/>
              <a:buChar char=""/>
            </a:pPr>
            <a:r>
              <a:rPr lang="en-GB" sz="2200" spc="-1" dirty="0">
                <a:solidFill>
                  <a:srgbClr val="000000"/>
                </a:solidFill>
                <a:uFill>
                  <a:solidFill>
                    <a:srgbClr val="FFFFFF"/>
                  </a:solidFill>
                </a:uFill>
                <a:latin typeface="Arial"/>
                <a:ea typeface="VL Gothic"/>
              </a:rPr>
              <a:t>Two-phase approach: 
physics and background
studies with first 90</a:t>
            </a:r>
            <a:r>
              <a:rPr lang="en-GB" sz="2200" spc="-1" dirty="0">
                <a:solidFill>
                  <a:srgbClr val="000000"/>
                </a:solidFill>
                <a:uFill>
                  <a:solidFill>
                    <a:srgbClr val="FFFFFF"/>
                  </a:solidFill>
                </a:uFill>
                <a:latin typeface="Arial"/>
                <a:ea typeface="Arial"/>
              </a:rPr>
              <a:t>° for
Phase-I, full O(10</a:t>
            </a:r>
            <a:r>
              <a:rPr lang="en-GB" sz="2200" spc="-1" baseline="33000" dirty="0">
                <a:solidFill>
                  <a:srgbClr val="000000"/>
                </a:solidFill>
                <a:uFill>
                  <a:solidFill>
                    <a:srgbClr val="FFFFFF"/>
                  </a:solidFill>
                </a:uFill>
                <a:latin typeface="Arial"/>
                <a:ea typeface="Arial"/>
              </a:rPr>
              <a:t>−17</a:t>
            </a:r>
            <a:r>
              <a:rPr lang="en-GB" sz="2200" spc="-1" dirty="0">
                <a:solidFill>
                  <a:srgbClr val="000000"/>
                </a:solidFill>
                <a:uFill>
                  <a:solidFill>
                    <a:srgbClr val="FFFFFF"/>
                  </a:solidFill>
                </a:uFill>
                <a:latin typeface="Arial"/>
                <a:ea typeface="Arial"/>
              </a:rPr>
              <a:t>)
sensitivity for Phase-II
</a:t>
            </a:r>
            <a:r>
              <a:rPr lang="en-GB" sz="2200" spc="-1" dirty="0">
                <a:solidFill>
                  <a:srgbClr val="000000"/>
                </a:solidFill>
                <a:uFill>
                  <a:solidFill>
                    <a:srgbClr val="FFFFFF"/>
                  </a:solidFill>
                </a:uFill>
                <a:latin typeface="Arial"/>
              </a:rPr>
              <a:t> </a:t>
            </a:r>
            <a:endParaRPr lang="en-GB" sz="1600" spc="-1" dirty="0">
              <a:solidFill>
                <a:srgbClr val="000000"/>
              </a:solidFill>
              <a:uFill>
                <a:solidFill>
                  <a:srgbClr val="FFFFFF"/>
                </a:solidFill>
              </a:uFill>
              <a:latin typeface="Arial"/>
            </a:endParaRPr>
          </a:p>
          <a:p>
            <a:pPr marL="195934" indent="-195934">
              <a:buClr>
                <a:srgbClr val="000000"/>
              </a:buClr>
              <a:buSzPct val="45000"/>
              <a:buFont typeface="Wingdings" charset="2"/>
              <a:buChar char=""/>
            </a:pPr>
            <a:r>
              <a:rPr lang="en-GB" sz="2200" spc="-1" dirty="0">
                <a:solidFill>
                  <a:srgbClr val="000000"/>
                </a:solidFill>
                <a:uFill>
                  <a:solidFill>
                    <a:srgbClr val="FFFFFF"/>
                  </a:solidFill>
                </a:uFill>
                <a:latin typeface="Arial"/>
                <a:ea typeface="VL Gothic"/>
              </a:rPr>
              <a:t>Adjustable charge &amp; momentum selection with vertical B-fields</a:t>
            </a:r>
            <a:endParaRPr lang="en-GB" sz="1600" spc="-1" dirty="0">
              <a:solidFill>
                <a:srgbClr val="000000"/>
              </a:solidFill>
              <a:uFill>
                <a:solidFill>
                  <a:srgbClr val="FFFFFF"/>
                </a:solidFill>
              </a:uFill>
              <a:latin typeface="Arial"/>
            </a:endParaRPr>
          </a:p>
          <a:p>
            <a:pPr marL="195934" indent="-195934" algn="r">
              <a:buClr>
                <a:srgbClr val="000000"/>
              </a:buClr>
              <a:buSzPct val="45000"/>
              <a:buFont typeface="Wingdings" charset="2"/>
              <a:buChar char=""/>
            </a:pPr>
            <a:r>
              <a:rPr lang="en-GB" sz="2200" spc="-1" dirty="0">
                <a:solidFill>
                  <a:srgbClr val="000000"/>
                </a:solidFill>
                <a:uFill>
                  <a:solidFill>
                    <a:srgbClr val="FFFFFF"/>
                  </a:solidFill>
                </a:uFill>
                <a:latin typeface="Arial"/>
                <a:ea typeface="VL Gothic"/>
              </a:rPr>
              <a:t>Trajectories
of 105 MeV
electrons
from the
muon-
stopping
target:</a:t>
            </a:r>
            <a:endParaRPr lang="en-GB" sz="1600" spc="-1" dirty="0">
              <a:solidFill>
                <a:srgbClr val="000000"/>
              </a:solidFill>
              <a:uFill>
                <a:solidFill>
                  <a:srgbClr val="FFFFFF"/>
                </a:solidFill>
              </a:uFill>
              <a:latin typeface="Arial"/>
            </a:endParaRPr>
          </a:p>
          <a:p>
            <a:pPr marL="195934" indent="-195934">
              <a:buClr>
                <a:srgbClr val="000000"/>
              </a:buClr>
              <a:buSzPct val="45000"/>
              <a:buFont typeface="Wingdings" charset="2"/>
              <a:buChar char=""/>
            </a:pPr>
            <a:r>
              <a:rPr lang="en-GB" sz="2200" spc="-1" dirty="0">
                <a:solidFill>
                  <a:srgbClr val="000000"/>
                </a:solidFill>
                <a:uFill>
                  <a:solidFill>
                    <a:srgbClr val="FFFFFF"/>
                  </a:solidFill>
                </a:uFill>
                <a:latin typeface="Arial"/>
                <a:ea typeface="VL Gothic"/>
              </a:rPr>
              <a:t>                  similar momentum selection for muon beam (both phases)</a:t>
            </a:r>
            <a:endParaRPr lang="en-GB" sz="1600" spc="-1" dirty="0">
              <a:solidFill>
                <a:srgbClr val="000000"/>
              </a:solidFill>
              <a:uFill>
                <a:solidFill>
                  <a:srgbClr val="FFFFFF"/>
                </a:solidFill>
              </a:uFill>
              <a:latin typeface="Arial"/>
            </a:endParaRPr>
          </a:p>
          <a:p>
            <a:pPr marL="195934" indent="-195934">
              <a:buClr>
                <a:srgbClr val="000000"/>
              </a:buClr>
              <a:buSzPct val="45000"/>
              <a:buFont typeface="Wingdings" charset="2"/>
              <a:buChar char=""/>
            </a:pPr>
            <a:r>
              <a:rPr lang="en-GB" sz="2200" spc="-1" dirty="0">
                <a:solidFill>
                  <a:srgbClr val="000000"/>
                </a:solidFill>
                <a:uFill>
                  <a:solidFill>
                    <a:srgbClr val="FFFFFF"/>
                  </a:solidFill>
                </a:uFill>
                <a:latin typeface="Arial"/>
                <a:ea typeface="VL Gothic"/>
              </a:rPr>
              <a:t>Intense 56 kW beam: full sensitivity after one year</a:t>
            </a:r>
            <a:endParaRPr lang="en-GB" sz="1600" spc="-1" dirty="0">
              <a:solidFill>
                <a:srgbClr val="000000"/>
              </a:solidFill>
              <a:uFill>
                <a:solidFill>
                  <a:srgbClr val="FFFFFF"/>
                </a:solidFill>
              </a:uFill>
              <a:latin typeface="Arial"/>
            </a:endParaRPr>
          </a:p>
        </p:txBody>
      </p:sp>
      <p:pic>
        <p:nvPicPr>
          <p:cNvPr id="41" name="Picture 40"/>
          <p:cNvPicPr/>
          <p:nvPr/>
        </p:nvPicPr>
        <p:blipFill>
          <a:blip r:embed="rId2" cstate="print">
            <a:extLst>
              <a:ext uri="{28A0092B-C50C-407E-A947-70E740481C1C}">
                <a14:useLocalDpi xmlns:a14="http://schemas.microsoft.com/office/drawing/2010/main"/>
              </a:ext>
            </a:extLst>
          </a:blip>
          <a:srcRect/>
          <a:stretch/>
        </p:blipFill>
        <p:spPr>
          <a:xfrm>
            <a:off x="460730" y="3167547"/>
            <a:ext cx="7004196" cy="1060750"/>
          </a:xfrm>
          <a:prstGeom prst="rect">
            <a:avLst/>
          </a:prstGeom>
          <a:ln>
            <a:noFill/>
          </a:ln>
        </p:spPr>
      </p:pic>
      <p:sp>
        <p:nvSpPr>
          <p:cNvPr id="42" name="TextShape 3"/>
          <p:cNvSpPr txBox="1"/>
          <p:nvPr/>
        </p:nvSpPr>
        <p:spPr>
          <a:xfrm>
            <a:off x="1808762" y="3487770"/>
            <a:ext cx="3820975" cy="373940"/>
          </a:xfrm>
          <a:prstGeom prst="rect">
            <a:avLst/>
          </a:prstGeom>
          <a:noFill/>
          <a:ln>
            <a:noFill/>
          </a:ln>
        </p:spPr>
        <p:txBody>
          <a:bodyPr lIns="81639" tIns="40820" rIns="81639" bIns="40820"/>
          <a:lstStyle/>
          <a:p>
            <a:r>
              <a:rPr lang="en-GB" sz="1600" spc="-1" dirty="0">
                <a:solidFill>
                  <a:srgbClr val="000000"/>
                </a:solidFill>
                <a:uFill>
                  <a:solidFill>
                    <a:srgbClr val="FFFFFF"/>
                  </a:solidFill>
                </a:uFill>
                <a:latin typeface="Arial Black"/>
              </a:rPr>
              <a:t>Weak (0.08 T) Vertical Field</a:t>
            </a:r>
            <a:endParaRPr lang="en-GB" sz="1600" spc="-1" dirty="0">
              <a:solidFill>
                <a:srgbClr val="000000"/>
              </a:solidFill>
              <a:uFill>
                <a:solidFill>
                  <a:srgbClr val="FFFFFF"/>
                </a:solidFill>
              </a:uFill>
              <a:latin typeface="Arial"/>
            </a:endParaRPr>
          </a:p>
        </p:txBody>
      </p:sp>
      <p:pic>
        <p:nvPicPr>
          <p:cNvPr id="43" name="Picture 42"/>
          <p:cNvPicPr/>
          <p:nvPr/>
        </p:nvPicPr>
        <p:blipFill>
          <a:blip r:embed="rId3" cstate="print">
            <a:extLst>
              <a:ext uri="{28A0092B-C50C-407E-A947-70E740481C1C}">
                <a14:useLocalDpi xmlns:a14="http://schemas.microsoft.com/office/drawing/2010/main"/>
              </a:ext>
            </a:extLst>
          </a:blip>
          <a:srcRect/>
          <a:stretch/>
        </p:blipFill>
        <p:spPr>
          <a:xfrm>
            <a:off x="460730" y="4392242"/>
            <a:ext cx="7004196" cy="1126393"/>
          </a:xfrm>
          <a:prstGeom prst="rect">
            <a:avLst/>
          </a:prstGeom>
          <a:ln>
            <a:noFill/>
          </a:ln>
        </p:spPr>
      </p:pic>
      <p:sp>
        <p:nvSpPr>
          <p:cNvPr id="44" name="TextShape 4"/>
          <p:cNvSpPr txBox="1"/>
          <p:nvPr/>
        </p:nvSpPr>
        <p:spPr>
          <a:xfrm>
            <a:off x="1808762" y="4770972"/>
            <a:ext cx="3984251" cy="373940"/>
          </a:xfrm>
          <a:prstGeom prst="rect">
            <a:avLst/>
          </a:prstGeom>
          <a:noFill/>
          <a:ln>
            <a:noFill/>
          </a:ln>
        </p:spPr>
        <p:txBody>
          <a:bodyPr lIns="81639" tIns="40820" rIns="81639" bIns="40820"/>
          <a:lstStyle/>
          <a:p>
            <a:r>
              <a:rPr lang="en-GB" sz="1600" spc="-1" dirty="0">
                <a:solidFill>
                  <a:srgbClr val="000000"/>
                </a:solidFill>
                <a:uFill>
                  <a:solidFill>
                    <a:srgbClr val="FFFFFF"/>
                  </a:solidFill>
                </a:uFill>
                <a:latin typeface="Arial Black"/>
              </a:rPr>
              <a:t>Nominal (0.22T) Vertical Field</a:t>
            </a:r>
            <a:endParaRPr lang="en-GB" sz="1600" spc="-1" dirty="0">
              <a:solidFill>
                <a:srgbClr val="000000"/>
              </a:solidFill>
              <a:uFill>
                <a:solidFill>
                  <a:srgbClr val="FFFFFF"/>
                </a:solidFill>
              </a:uFill>
              <a:latin typeface="Arial"/>
            </a:endParaRPr>
          </a:p>
        </p:txBody>
      </p:sp>
      <p:sp>
        <p:nvSpPr>
          <p:cNvPr id="45" name="TextShape 5"/>
          <p:cNvSpPr txBox="1"/>
          <p:nvPr/>
        </p:nvSpPr>
        <p:spPr>
          <a:xfrm>
            <a:off x="411747" y="4146977"/>
            <a:ext cx="7041423" cy="314175"/>
          </a:xfrm>
          <a:prstGeom prst="rect">
            <a:avLst/>
          </a:prstGeom>
          <a:noFill/>
          <a:ln>
            <a:noFill/>
          </a:ln>
        </p:spPr>
        <p:txBody>
          <a:bodyPr lIns="81639" tIns="40820" rIns="81639" bIns="40820"/>
          <a:lstStyle/>
          <a:p>
            <a:r>
              <a:rPr lang="en-GB" sz="1600" b="1" spc="-1" dirty="0">
                <a:solidFill>
                  <a:srgbClr val="FF3333"/>
                </a:solidFill>
                <a:uFill>
                  <a:solidFill>
                    <a:srgbClr val="FFFFFF"/>
                  </a:solidFill>
                </a:uFill>
                <a:latin typeface="Arial"/>
              </a:rPr>
              <a:t>Phase-II Stopping Target    Electron Spectrometer      Detector Section</a:t>
            </a:r>
            <a:endParaRPr lang="en-GB" sz="1600" spc="-1" dirty="0">
              <a:solidFill>
                <a:srgbClr val="000000"/>
              </a:solidFill>
              <a:uFill>
                <a:solidFill>
                  <a:srgbClr val="FFFFFF"/>
                </a:solidFill>
              </a:uFill>
              <a:latin typeface="Arial"/>
            </a:endParaRPr>
          </a:p>
        </p:txBody>
      </p:sp>
      <p:pic>
        <p:nvPicPr>
          <p:cNvPr id="46" name="Picture 45"/>
          <p:cNvPicPr/>
          <p:nvPr/>
        </p:nvPicPr>
        <p:blipFill>
          <a:blip r:embed="rId4" cstate="print">
            <a:extLst>
              <a:ext uri="{28A0092B-C50C-407E-A947-70E740481C1C}">
                <a14:useLocalDpi xmlns:a14="http://schemas.microsoft.com/office/drawing/2010/main"/>
              </a:ext>
            </a:extLst>
          </a:blip>
          <a:stretch/>
        </p:blipFill>
        <p:spPr>
          <a:xfrm>
            <a:off x="6008378" y="637702"/>
            <a:ext cx="1632756" cy="1975352"/>
          </a:xfrm>
          <a:prstGeom prst="rect">
            <a:avLst/>
          </a:prstGeom>
          <a:ln>
            <a:noFill/>
          </a:ln>
        </p:spPr>
      </p:pic>
      <p:pic>
        <p:nvPicPr>
          <p:cNvPr id="47" name="Picture 46"/>
          <p:cNvPicPr/>
          <p:nvPr/>
        </p:nvPicPr>
        <p:blipFill>
          <a:blip r:embed="rId5" cstate="print">
            <a:extLst>
              <a:ext uri="{28A0092B-C50C-407E-A947-70E740481C1C}">
                <a14:useLocalDpi xmlns:a14="http://schemas.microsoft.com/office/drawing/2010/main"/>
              </a:ext>
            </a:extLst>
          </a:blip>
          <a:stretch/>
        </p:blipFill>
        <p:spPr>
          <a:xfrm>
            <a:off x="3386009" y="95036"/>
            <a:ext cx="2393947" cy="2185510"/>
          </a:xfrm>
          <a:prstGeom prst="rect">
            <a:avLst/>
          </a:prstGeom>
          <a:ln>
            <a:noFill/>
          </a:ln>
        </p:spPr>
      </p:pic>
      <p:sp>
        <p:nvSpPr>
          <p:cNvPr id="48" name="TextShape 6"/>
          <p:cNvSpPr txBox="1"/>
          <p:nvPr/>
        </p:nvSpPr>
        <p:spPr>
          <a:xfrm>
            <a:off x="7158200" y="741642"/>
            <a:ext cx="1084476" cy="373940"/>
          </a:xfrm>
          <a:prstGeom prst="rect">
            <a:avLst/>
          </a:prstGeom>
          <a:noFill/>
          <a:ln>
            <a:noFill/>
          </a:ln>
        </p:spPr>
        <p:txBody>
          <a:bodyPr lIns="81639" tIns="40820" rIns="81639" bIns="40820"/>
          <a:lstStyle/>
          <a:p>
            <a:r>
              <a:rPr lang="en-GB" sz="1600" spc="-1" dirty="0">
                <a:solidFill>
                  <a:srgbClr val="000000"/>
                </a:solidFill>
                <a:uFill>
                  <a:solidFill>
                    <a:srgbClr val="FFFFFF"/>
                  </a:solidFill>
                </a:uFill>
                <a:latin typeface="Arial Black"/>
              </a:rPr>
              <a:t>Phase-II</a:t>
            </a:r>
            <a:endParaRPr lang="en-GB" sz="1600" spc="-1" dirty="0">
              <a:solidFill>
                <a:srgbClr val="000000"/>
              </a:solidFill>
              <a:uFill>
                <a:solidFill>
                  <a:srgbClr val="FFFFFF"/>
                </a:solidFill>
              </a:uFill>
              <a:latin typeface="Arial"/>
            </a:endParaRPr>
          </a:p>
        </p:txBody>
      </p:sp>
      <p:sp>
        <p:nvSpPr>
          <p:cNvPr id="49" name="TextShape 7"/>
          <p:cNvSpPr txBox="1"/>
          <p:nvPr/>
        </p:nvSpPr>
        <p:spPr>
          <a:xfrm>
            <a:off x="4376113" y="686156"/>
            <a:ext cx="1004471" cy="373940"/>
          </a:xfrm>
          <a:prstGeom prst="rect">
            <a:avLst/>
          </a:prstGeom>
          <a:noFill/>
          <a:ln>
            <a:noFill/>
          </a:ln>
        </p:spPr>
        <p:txBody>
          <a:bodyPr lIns="81639" tIns="40820" rIns="81639" bIns="40820"/>
          <a:lstStyle/>
          <a:p>
            <a:r>
              <a:rPr lang="en-GB" sz="1600" spc="-1">
                <a:solidFill>
                  <a:srgbClr val="000000"/>
                </a:solidFill>
                <a:uFill>
                  <a:solidFill>
                    <a:srgbClr val="FFFFFF"/>
                  </a:solidFill>
                </a:uFill>
                <a:latin typeface="Arial Black"/>
              </a:rPr>
              <a:t>Phase-I</a:t>
            </a:r>
            <a:endParaRPr lang="en-GB" sz="1600" spc="-1">
              <a:solidFill>
                <a:srgbClr val="000000"/>
              </a:solidFill>
              <a:uFill>
                <a:solidFill>
                  <a:srgbClr val="FFFFFF"/>
                </a:solidFill>
              </a:uFill>
              <a:latin typeface="Arial"/>
            </a:endParaRPr>
          </a:p>
        </p:txBody>
      </p:sp>
      <p:sp>
        <p:nvSpPr>
          <p:cNvPr id="50" name="TextShape 8"/>
          <p:cNvSpPr txBox="1"/>
          <p:nvPr/>
        </p:nvSpPr>
        <p:spPr>
          <a:xfrm>
            <a:off x="4261493" y="1469635"/>
            <a:ext cx="1793746" cy="1242984"/>
          </a:xfrm>
          <a:prstGeom prst="rect">
            <a:avLst/>
          </a:prstGeom>
          <a:noFill/>
          <a:ln>
            <a:noFill/>
          </a:ln>
        </p:spPr>
        <p:txBody>
          <a:bodyPr lIns="81639" tIns="40820" rIns="81639" bIns="40820"/>
          <a:lstStyle/>
          <a:p>
            <a:r>
              <a:rPr lang="en-GB" sz="1600" spc="-1">
                <a:solidFill>
                  <a:srgbClr val="000000"/>
                </a:solidFill>
                <a:uFill>
                  <a:solidFill>
                    <a:srgbClr val="FFFFFF"/>
                  </a:solidFill>
                </a:uFill>
                <a:latin typeface="Arial"/>
              </a:rPr>
              <a:t>Separate</a:t>
            </a:r>
          </a:p>
          <a:p>
            <a:r>
              <a:rPr lang="en-GB" sz="1600" spc="-1">
                <a:solidFill>
                  <a:srgbClr val="000000"/>
                </a:solidFill>
                <a:uFill>
                  <a:solidFill>
                    <a:srgbClr val="FFFFFF"/>
                  </a:solidFill>
                </a:uFill>
                <a:latin typeface="Arial"/>
              </a:rPr>
              <a:t>muon-to-electron</a:t>
            </a:r>
          </a:p>
          <a:p>
            <a:r>
              <a:rPr lang="en-GB" sz="1600" spc="-1">
                <a:solidFill>
                  <a:srgbClr val="000000"/>
                </a:solidFill>
                <a:uFill>
                  <a:solidFill>
                    <a:srgbClr val="FFFFFF"/>
                  </a:solidFill>
                </a:uFill>
                <a:latin typeface="Arial"/>
              </a:rPr>
              <a:t>conversion and </a:t>
            </a:r>
          </a:p>
          <a:p>
            <a:r>
              <a:rPr lang="en-GB" sz="1600" spc="-1">
                <a:solidFill>
                  <a:srgbClr val="000000"/>
                </a:solidFill>
                <a:uFill>
                  <a:solidFill>
                    <a:srgbClr val="FFFFFF"/>
                  </a:solidFill>
                </a:uFill>
                <a:latin typeface="Arial"/>
              </a:rPr>
              <a:t>background study</a:t>
            </a:r>
          </a:p>
          <a:p>
            <a:r>
              <a:rPr lang="en-GB" sz="1600" spc="-1">
                <a:solidFill>
                  <a:srgbClr val="000000"/>
                </a:solidFill>
                <a:uFill>
                  <a:solidFill>
                    <a:srgbClr val="FFFFFF"/>
                  </a:solidFill>
                </a:uFill>
                <a:latin typeface="Arial"/>
              </a:rPr>
              <a:t>detectors</a:t>
            </a:r>
          </a:p>
        </p:txBody>
      </p:sp>
      <p:sp>
        <p:nvSpPr>
          <p:cNvPr id="14" name="Rectangle 13"/>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Comet</a:t>
            </a:r>
            <a:endParaRPr lang="en-GB" sz="3200" i="1" dirty="0"/>
          </a:p>
        </p:txBody>
      </p:sp>
      <p:sp>
        <p:nvSpPr>
          <p:cNvPr id="16" name="TextBox 15"/>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3" name="Slide Number Placeholder 2"/>
          <p:cNvSpPr>
            <a:spLocks noGrp="1"/>
          </p:cNvSpPr>
          <p:nvPr>
            <p:ph type="sldNum" sz="quarter" idx="12"/>
          </p:nvPr>
        </p:nvSpPr>
        <p:spPr/>
        <p:txBody>
          <a:bodyPr/>
          <a:lstStyle/>
          <a:p>
            <a:fld id="{A875CFD1-E451-482B-B1CD-C841D52E3FD2}" type="slidenum">
              <a:rPr lang="en-GB" smtClean="0"/>
              <a:t>32</a:t>
            </a:fld>
            <a:endParaRPr lang="en-GB"/>
          </a:p>
        </p:txBody>
      </p:sp>
    </p:spTree>
    <p:extLst>
      <p:ext uri="{BB962C8B-B14F-4D97-AF65-F5344CB8AC3E}">
        <p14:creationId xmlns:p14="http://schemas.microsoft.com/office/powerpoint/2010/main" val="351067926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Shape 1"/>
          <p:cNvSpPr txBox="1"/>
          <p:nvPr/>
        </p:nvSpPr>
        <p:spPr>
          <a:xfrm>
            <a:off x="457498" y="226650"/>
            <a:ext cx="8228763" cy="573484"/>
          </a:xfrm>
          <a:prstGeom prst="rect">
            <a:avLst/>
          </a:prstGeom>
          <a:noFill/>
          <a:ln>
            <a:noFill/>
          </a:ln>
        </p:spPr>
        <p:txBody>
          <a:bodyPr lIns="0" tIns="0" rIns="0" bIns="0" anchor="ctr"/>
          <a:lstStyle/>
          <a:p>
            <a:r>
              <a:rPr lang="en-GB" sz="4000" spc="-1" dirty="0">
                <a:solidFill>
                  <a:srgbClr val="000000"/>
                </a:solidFill>
                <a:uFill>
                  <a:solidFill>
                    <a:srgbClr val="FFFFFF"/>
                  </a:solidFill>
                </a:uFill>
                <a:latin typeface="Arial"/>
              </a:rPr>
              <a:t>COMET Facility at </a:t>
            </a:r>
            <a:r>
              <a:rPr lang="en-GB" sz="4000" spc="-1" dirty="0" smtClean="0">
                <a:solidFill>
                  <a:srgbClr val="000000"/>
                </a:solidFill>
                <a:uFill>
                  <a:solidFill>
                    <a:srgbClr val="FFFFFF"/>
                  </a:solidFill>
                </a:uFill>
                <a:latin typeface="Arial"/>
              </a:rPr>
              <a:t>J-PARC</a:t>
            </a:r>
            <a:endParaRPr lang="en-GB" sz="4000" spc="-1" dirty="0">
              <a:solidFill>
                <a:srgbClr val="000000"/>
              </a:solidFill>
              <a:uFill>
                <a:solidFill>
                  <a:srgbClr val="FFFFFF"/>
                </a:solidFill>
              </a:uFill>
              <a:latin typeface="Arial"/>
            </a:endParaRPr>
          </a:p>
        </p:txBody>
      </p:sp>
      <p:pic>
        <p:nvPicPr>
          <p:cNvPr id="52" name="Picture 51"/>
          <p:cNvPicPr/>
          <p:nvPr/>
        </p:nvPicPr>
        <p:blipFill>
          <a:blip r:embed="rId2">
            <a:extLst>
              <a:ext uri="{28A0092B-C50C-407E-A947-70E740481C1C}">
                <a14:useLocalDpi xmlns:a14="http://schemas.microsoft.com/office/drawing/2010/main"/>
              </a:ext>
            </a:extLst>
          </a:blip>
          <a:stretch/>
        </p:blipFill>
        <p:spPr>
          <a:xfrm>
            <a:off x="2891284" y="880475"/>
            <a:ext cx="6140142" cy="2238743"/>
          </a:xfrm>
          <a:prstGeom prst="rect">
            <a:avLst/>
          </a:prstGeom>
          <a:ln>
            <a:noFill/>
          </a:ln>
        </p:spPr>
      </p:pic>
      <p:pic>
        <p:nvPicPr>
          <p:cNvPr id="53" name="Picture 52"/>
          <p:cNvPicPr/>
          <p:nvPr/>
        </p:nvPicPr>
        <p:blipFill>
          <a:blip r:embed="rId3">
            <a:extLst>
              <a:ext uri="{28A0092B-C50C-407E-A947-70E740481C1C}">
                <a14:useLocalDpi xmlns:a14="http://schemas.microsoft.com/office/drawing/2010/main"/>
              </a:ext>
            </a:extLst>
          </a:blip>
          <a:stretch/>
        </p:blipFill>
        <p:spPr>
          <a:xfrm>
            <a:off x="112333" y="878515"/>
            <a:ext cx="2724417" cy="2240376"/>
          </a:xfrm>
          <a:prstGeom prst="rect">
            <a:avLst/>
          </a:prstGeom>
          <a:ln>
            <a:noFill/>
          </a:ln>
        </p:spPr>
      </p:pic>
      <p:pic>
        <p:nvPicPr>
          <p:cNvPr id="54" name="Picture 53"/>
          <p:cNvPicPr/>
          <p:nvPr/>
        </p:nvPicPr>
        <p:blipFill>
          <a:blip r:embed="rId4">
            <a:extLst>
              <a:ext uri="{28A0092B-C50C-407E-A947-70E740481C1C}">
                <a14:useLocalDpi xmlns:a14="http://schemas.microsoft.com/office/drawing/2010/main"/>
              </a:ext>
            </a:extLst>
          </a:blip>
          <a:stretch/>
        </p:blipFill>
        <p:spPr>
          <a:xfrm>
            <a:off x="112334" y="3167879"/>
            <a:ext cx="2984678" cy="2240376"/>
          </a:xfrm>
          <a:prstGeom prst="rect">
            <a:avLst/>
          </a:prstGeom>
          <a:ln>
            <a:noFill/>
          </a:ln>
        </p:spPr>
      </p:pic>
      <p:sp>
        <p:nvSpPr>
          <p:cNvPr id="56" name="TextShape 2"/>
          <p:cNvSpPr txBox="1"/>
          <p:nvPr/>
        </p:nvSpPr>
        <p:spPr>
          <a:xfrm>
            <a:off x="112334" y="2744951"/>
            <a:ext cx="1371515" cy="373940"/>
          </a:xfrm>
          <a:prstGeom prst="rect">
            <a:avLst/>
          </a:prstGeom>
          <a:noFill/>
          <a:ln>
            <a:noFill/>
          </a:ln>
        </p:spPr>
        <p:txBody>
          <a:bodyPr lIns="81639" tIns="40820" rIns="81639" bIns="40820"/>
          <a:lstStyle/>
          <a:p>
            <a:r>
              <a:rPr lang="en-GB" sz="1600" spc="-1">
                <a:solidFill>
                  <a:srgbClr val="FFFFFF"/>
                </a:solidFill>
                <a:uFill>
                  <a:solidFill>
                    <a:srgbClr val="FFFFFF"/>
                  </a:solidFill>
                </a:uFill>
                <a:latin typeface="Arial Black"/>
              </a:rPr>
              <a:t>June 2014 </a:t>
            </a:r>
            <a:endParaRPr lang="en-GB" sz="1600" spc="-1">
              <a:solidFill>
                <a:srgbClr val="000000"/>
              </a:solidFill>
              <a:uFill>
                <a:solidFill>
                  <a:srgbClr val="FFFFFF"/>
                </a:solidFill>
              </a:uFill>
              <a:latin typeface="Arial"/>
            </a:endParaRPr>
          </a:p>
        </p:txBody>
      </p:sp>
      <p:sp>
        <p:nvSpPr>
          <p:cNvPr id="57" name="TextShape 3"/>
          <p:cNvSpPr txBox="1"/>
          <p:nvPr/>
        </p:nvSpPr>
        <p:spPr>
          <a:xfrm>
            <a:off x="2891284" y="2745278"/>
            <a:ext cx="2579754" cy="373940"/>
          </a:xfrm>
          <a:prstGeom prst="rect">
            <a:avLst/>
          </a:prstGeom>
          <a:noFill/>
          <a:ln>
            <a:noFill/>
          </a:ln>
        </p:spPr>
        <p:txBody>
          <a:bodyPr lIns="81639" tIns="40820" rIns="81639" bIns="40820"/>
          <a:lstStyle/>
          <a:p>
            <a:r>
              <a:rPr lang="en-GB" sz="1600" spc="-1">
                <a:solidFill>
                  <a:srgbClr val="FFFFFF"/>
                </a:solidFill>
                <a:uFill>
                  <a:solidFill>
                    <a:srgbClr val="FFFFFF"/>
                  </a:solidFill>
                </a:uFill>
                <a:latin typeface="Arial Black"/>
              </a:rPr>
              <a:t>October 2014 </a:t>
            </a:r>
            <a:endParaRPr lang="en-GB" sz="1600" spc="-1">
              <a:solidFill>
                <a:srgbClr val="000000"/>
              </a:solidFill>
              <a:uFill>
                <a:solidFill>
                  <a:srgbClr val="FFFFFF"/>
                </a:solidFill>
              </a:uFill>
              <a:latin typeface="Arial"/>
            </a:endParaRPr>
          </a:p>
        </p:txBody>
      </p:sp>
      <p:sp>
        <p:nvSpPr>
          <p:cNvPr id="58" name="TextShape 4"/>
          <p:cNvSpPr txBox="1"/>
          <p:nvPr/>
        </p:nvSpPr>
        <p:spPr>
          <a:xfrm>
            <a:off x="112334" y="5034315"/>
            <a:ext cx="2516403" cy="373940"/>
          </a:xfrm>
          <a:prstGeom prst="rect">
            <a:avLst/>
          </a:prstGeom>
          <a:noFill/>
          <a:ln>
            <a:noFill/>
          </a:ln>
        </p:spPr>
        <p:txBody>
          <a:bodyPr lIns="81639" tIns="40820" rIns="81639" bIns="40820"/>
          <a:lstStyle/>
          <a:p>
            <a:r>
              <a:rPr lang="en-GB" sz="1600" spc="-1">
                <a:solidFill>
                  <a:srgbClr val="FFFFFF"/>
                </a:solidFill>
                <a:uFill>
                  <a:solidFill>
                    <a:srgbClr val="FFFFFF"/>
                  </a:solidFill>
                </a:uFill>
                <a:latin typeface="Arial Black"/>
              </a:rPr>
              <a:t>January 2015</a:t>
            </a:r>
            <a:endParaRPr lang="en-GB" sz="1600" spc="-1">
              <a:solidFill>
                <a:srgbClr val="000000"/>
              </a:solidFill>
              <a:uFill>
                <a:solidFill>
                  <a:srgbClr val="FFFFFF"/>
                </a:solidFill>
              </a:uFill>
              <a:latin typeface="Arial"/>
            </a:endParaRPr>
          </a:p>
        </p:txBody>
      </p:sp>
      <p:sp>
        <p:nvSpPr>
          <p:cNvPr id="59" name="TextShape 5"/>
          <p:cNvSpPr txBox="1"/>
          <p:nvPr/>
        </p:nvSpPr>
        <p:spPr>
          <a:xfrm>
            <a:off x="3149260" y="5034642"/>
            <a:ext cx="2516403" cy="373940"/>
          </a:xfrm>
          <a:prstGeom prst="rect">
            <a:avLst/>
          </a:prstGeom>
          <a:noFill/>
          <a:ln>
            <a:noFill/>
          </a:ln>
        </p:spPr>
        <p:txBody>
          <a:bodyPr lIns="81639" tIns="40820" rIns="81639" bIns="40820"/>
          <a:lstStyle/>
          <a:p>
            <a:r>
              <a:rPr lang="en-GB" sz="1600" spc="-1">
                <a:solidFill>
                  <a:srgbClr val="FFFFFF"/>
                </a:solidFill>
                <a:uFill>
                  <a:solidFill>
                    <a:srgbClr val="FFFFFF"/>
                  </a:solidFill>
                </a:uFill>
                <a:latin typeface="Arial Black"/>
              </a:rPr>
              <a:t>March 2015</a:t>
            </a:r>
            <a:endParaRPr lang="en-GB" sz="1600" spc="-1">
              <a:solidFill>
                <a:srgbClr val="000000"/>
              </a:solidFill>
              <a:uFill>
                <a:solidFill>
                  <a:srgbClr val="FFFFFF"/>
                </a:solidFill>
              </a:uFill>
              <a:latin typeface="Arial"/>
            </a:endParaRPr>
          </a:p>
        </p:txBody>
      </p:sp>
      <p:sp>
        <p:nvSpPr>
          <p:cNvPr id="60" name="TextShape 6"/>
          <p:cNvSpPr txBox="1"/>
          <p:nvPr/>
        </p:nvSpPr>
        <p:spPr>
          <a:xfrm>
            <a:off x="6578047" y="5034968"/>
            <a:ext cx="2516403" cy="373940"/>
          </a:xfrm>
          <a:prstGeom prst="rect">
            <a:avLst/>
          </a:prstGeom>
          <a:noFill/>
          <a:ln>
            <a:noFill/>
          </a:ln>
        </p:spPr>
        <p:txBody>
          <a:bodyPr lIns="81639" tIns="40820" rIns="81639" bIns="40820"/>
          <a:lstStyle/>
          <a:p>
            <a:r>
              <a:rPr lang="en-GB" sz="1600" spc="-1">
                <a:solidFill>
                  <a:srgbClr val="FFFFFF"/>
                </a:solidFill>
                <a:uFill>
                  <a:solidFill>
                    <a:srgbClr val="FFFFFF"/>
                  </a:solidFill>
                </a:uFill>
                <a:latin typeface="Arial Black"/>
              </a:rPr>
              <a:t>October 2015</a:t>
            </a:r>
            <a:endParaRPr lang="en-GB" sz="1600" spc="-1">
              <a:solidFill>
                <a:srgbClr val="000000"/>
              </a:solidFill>
              <a:uFill>
                <a:solidFill>
                  <a:srgbClr val="FFFFFF"/>
                </a:solidFill>
              </a:uFill>
              <a:latin typeface="Arial"/>
            </a:endParaRPr>
          </a:p>
        </p:txBody>
      </p:sp>
      <p:sp>
        <p:nvSpPr>
          <p:cNvPr id="61" name="TextShape 7"/>
          <p:cNvSpPr txBox="1"/>
          <p:nvPr/>
        </p:nvSpPr>
        <p:spPr>
          <a:xfrm>
            <a:off x="114293" y="5470306"/>
            <a:ext cx="8865865" cy="1315160"/>
          </a:xfrm>
          <a:prstGeom prst="rect">
            <a:avLst/>
          </a:prstGeom>
          <a:noFill/>
          <a:ln>
            <a:noFill/>
          </a:ln>
        </p:spPr>
        <p:txBody>
          <a:bodyPr lIns="81639" tIns="40820" rIns="81639" bIns="40820"/>
          <a:lstStyle/>
          <a:p>
            <a:pPr marL="195934" indent="-195934">
              <a:buClr>
                <a:srgbClr val="000000"/>
              </a:buClr>
              <a:buSzPct val="45000"/>
              <a:buFont typeface="Wingdings" charset="2"/>
              <a:buChar char=""/>
            </a:pPr>
            <a:r>
              <a:rPr lang="en-GB" sz="2200" spc="-1">
                <a:solidFill>
                  <a:srgbClr val="000000"/>
                </a:solidFill>
                <a:uFill>
                  <a:solidFill>
                    <a:srgbClr val="FFFFFF"/>
                  </a:solidFill>
                </a:uFill>
                <a:latin typeface="Arial"/>
              </a:rPr>
              <a:t>COMET Building and Hall, Counting Rooms completed</a:t>
            </a:r>
            <a:endParaRPr lang="en-GB" sz="1600" spc="-1">
              <a:solidFill>
                <a:srgbClr val="000000"/>
              </a:solidFill>
              <a:uFill>
                <a:solidFill>
                  <a:srgbClr val="FFFFFF"/>
                </a:solidFill>
              </a:uFill>
              <a:latin typeface="Arial"/>
            </a:endParaRPr>
          </a:p>
          <a:p>
            <a:pPr marL="195934" indent="-195934">
              <a:buClr>
                <a:srgbClr val="000000"/>
              </a:buClr>
              <a:buSzPct val="45000"/>
              <a:buFont typeface="Wingdings" charset="2"/>
              <a:buChar char=""/>
            </a:pPr>
            <a:r>
              <a:rPr lang="en-GB" sz="2200" spc="-1">
                <a:solidFill>
                  <a:srgbClr val="000000"/>
                </a:solidFill>
                <a:uFill>
                  <a:solidFill>
                    <a:srgbClr val="FFFFFF"/>
                  </a:solidFill>
                </a:uFill>
                <a:latin typeface="Arial"/>
              </a:rPr>
              <a:t>Phase-I Bent Solenoid installed and undergoing testing, detector solenoid almost complete</a:t>
            </a:r>
            <a:endParaRPr lang="en-GB" sz="1600" spc="-1">
              <a:solidFill>
                <a:srgbClr val="000000"/>
              </a:solidFill>
              <a:uFill>
                <a:solidFill>
                  <a:srgbClr val="FFFFFF"/>
                </a:solidFill>
              </a:uFill>
              <a:latin typeface="Arial"/>
            </a:endParaRPr>
          </a:p>
          <a:p>
            <a:pPr marL="195934" indent="-195934">
              <a:buClr>
                <a:srgbClr val="000000"/>
              </a:buClr>
              <a:buSzPct val="45000"/>
              <a:buFont typeface="Wingdings" charset="2"/>
              <a:buChar char=""/>
            </a:pPr>
            <a:r>
              <a:rPr lang="en-GB" sz="2200" spc="-1">
                <a:solidFill>
                  <a:srgbClr val="000000"/>
                </a:solidFill>
                <a:uFill>
                  <a:solidFill>
                    <a:srgbClr val="FFFFFF"/>
                  </a:solidFill>
                </a:uFill>
                <a:latin typeface="Arial"/>
              </a:rPr>
              <a:t>System integration work ongoing</a:t>
            </a:r>
            <a:endParaRPr lang="en-GB" sz="1600" spc="-1">
              <a:solidFill>
                <a:srgbClr val="000000"/>
              </a:solidFill>
              <a:uFill>
                <a:solidFill>
                  <a:srgbClr val="FFFFFF"/>
                </a:solidFill>
              </a:uFill>
              <a:latin typeface="Arial"/>
            </a:endParaRPr>
          </a:p>
        </p:txBody>
      </p:sp>
      <p:sp>
        <p:nvSpPr>
          <p:cNvPr id="12" name="Rectangle 11"/>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Comet</a:t>
            </a:r>
            <a:endParaRPr lang="en-GB" sz="3200" i="1" dirty="0"/>
          </a:p>
        </p:txBody>
      </p:sp>
      <p:sp>
        <p:nvSpPr>
          <p:cNvPr id="13" name="TextBox 12"/>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3" name="Slide Number Placeholder 2"/>
          <p:cNvSpPr>
            <a:spLocks noGrp="1"/>
          </p:cNvSpPr>
          <p:nvPr>
            <p:ph type="sldNum" sz="quarter" idx="12"/>
          </p:nvPr>
        </p:nvSpPr>
        <p:spPr/>
        <p:txBody>
          <a:bodyPr/>
          <a:lstStyle/>
          <a:p>
            <a:fld id="{A875CFD1-E451-482B-B1CD-C841D52E3FD2}" type="slidenum">
              <a:rPr lang="en-GB" smtClean="0"/>
              <a:t>33</a:t>
            </a:fld>
            <a:endParaRPr lang="en-GB"/>
          </a:p>
        </p:txBody>
      </p:sp>
    </p:spTree>
    <p:extLst>
      <p:ext uri="{BB962C8B-B14F-4D97-AF65-F5344CB8AC3E}">
        <p14:creationId xmlns:p14="http://schemas.microsoft.com/office/powerpoint/2010/main" val="371019805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Shape 1"/>
          <p:cNvSpPr txBox="1"/>
          <p:nvPr/>
        </p:nvSpPr>
        <p:spPr>
          <a:xfrm>
            <a:off x="457498" y="226650"/>
            <a:ext cx="8228763" cy="573484"/>
          </a:xfrm>
          <a:prstGeom prst="rect">
            <a:avLst/>
          </a:prstGeom>
          <a:noFill/>
          <a:ln>
            <a:noFill/>
          </a:ln>
        </p:spPr>
        <p:txBody>
          <a:bodyPr lIns="0" tIns="0" rIns="0" bIns="0" anchor="ctr"/>
          <a:lstStyle/>
          <a:p>
            <a:r>
              <a:rPr lang="en-GB" sz="4000" spc="-1" dirty="0">
                <a:solidFill>
                  <a:srgbClr val="000000"/>
                </a:solidFill>
                <a:uFill>
                  <a:solidFill>
                    <a:srgbClr val="FFFFFF"/>
                  </a:solidFill>
                </a:uFill>
                <a:latin typeface="Arial"/>
              </a:rPr>
              <a:t>COMET: </a:t>
            </a:r>
            <a:r>
              <a:rPr lang="en-GB" sz="4000" spc="-1" dirty="0" smtClean="0">
                <a:solidFill>
                  <a:srgbClr val="000000"/>
                </a:solidFill>
                <a:uFill>
                  <a:solidFill>
                    <a:srgbClr val="FFFFFF"/>
                  </a:solidFill>
                </a:uFill>
                <a:latin typeface="Arial"/>
              </a:rPr>
              <a:t>Schedule</a:t>
            </a:r>
            <a:endParaRPr lang="en-GB" sz="4000" spc="-1" dirty="0">
              <a:solidFill>
                <a:srgbClr val="000000"/>
              </a:solidFill>
              <a:uFill>
                <a:solidFill>
                  <a:srgbClr val="FFFFFF"/>
                </a:solidFill>
              </a:uFill>
              <a:latin typeface="Arial"/>
            </a:endParaRPr>
          </a:p>
        </p:txBody>
      </p:sp>
      <p:pic>
        <p:nvPicPr>
          <p:cNvPr id="74" name="Picture 73"/>
          <p:cNvPicPr/>
          <p:nvPr/>
        </p:nvPicPr>
        <p:blipFill>
          <a:blip r:embed="rId3">
            <a:extLst>
              <a:ext uri="{28A0092B-C50C-407E-A947-70E740481C1C}">
                <a14:useLocalDpi xmlns:a14="http://schemas.microsoft.com/office/drawing/2010/main"/>
              </a:ext>
            </a:extLst>
          </a:blip>
          <a:stretch/>
        </p:blipFill>
        <p:spPr>
          <a:xfrm>
            <a:off x="0" y="2475335"/>
            <a:ext cx="7869274" cy="2641135"/>
          </a:xfrm>
          <a:prstGeom prst="rect">
            <a:avLst/>
          </a:prstGeom>
          <a:ln>
            <a:noFill/>
          </a:ln>
        </p:spPr>
      </p:pic>
      <p:sp>
        <p:nvSpPr>
          <p:cNvPr id="75" name="TextShape 2"/>
          <p:cNvSpPr txBox="1"/>
          <p:nvPr/>
        </p:nvSpPr>
        <p:spPr>
          <a:xfrm>
            <a:off x="4555389" y="3249526"/>
            <a:ext cx="3290983" cy="546377"/>
          </a:xfrm>
          <a:prstGeom prst="rect">
            <a:avLst/>
          </a:prstGeom>
          <a:noFill/>
          <a:ln>
            <a:noFill/>
          </a:ln>
        </p:spPr>
        <p:txBody>
          <a:bodyPr lIns="81639" tIns="40820" rIns="81639" bIns="40820"/>
          <a:lstStyle/>
          <a:p>
            <a:pPr algn="ctr"/>
            <a:r>
              <a:rPr lang="en-GB" sz="1600" spc="-1">
                <a:solidFill>
                  <a:srgbClr val="FFFFFF"/>
                </a:solidFill>
                <a:uFill>
                  <a:solidFill>
                    <a:srgbClr val="FFFFFF"/>
                  </a:solidFill>
                </a:uFill>
                <a:latin typeface="Arial"/>
              </a:rPr>
              <a:t>Phase-II construction concurrently</a:t>
            </a:r>
            <a:endParaRPr lang="en-GB" sz="1600" spc="-1">
              <a:solidFill>
                <a:srgbClr val="000000"/>
              </a:solidFill>
              <a:uFill>
                <a:solidFill>
                  <a:srgbClr val="FFFFFF"/>
                </a:solidFill>
              </a:uFill>
              <a:latin typeface="Arial"/>
            </a:endParaRPr>
          </a:p>
          <a:p>
            <a:pPr algn="ctr"/>
            <a:r>
              <a:rPr lang="en-GB" sz="1600" spc="-1">
                <a:solidFill>
                  <a:srgbClr val="FFFFFF"/>
                </a:solidFill>
                <a:uFill>
                  <a:solidFill>
                    <a:srgbClr val="FFFFFF"/>
                  </a:solidFill>
                </a:uFill>
                <a:latin typeface="Arial"/>
              </a:rPr>
              <a:t>with Phase-I running</a:t>
            </a:r>
            <a:endParaRPr lang="en-GB" sz="1600" spc="-1">
              <a:solidFill>
                <a:srgbClr val="000000"/>
              </a:solidFill>
              <a:uFill>
                <a:solidFill>
                  <a:srgbClr val="FFFFFF"/>
                </a:solidFill>
              </a:uFill>
              <a:latin typeface="Arial"/>
            </a:endParaRPr>
          </a:p>
        </p:txBody>
      </p:sp>
      <p:sp>
        <p:nvSpPr>
          <p:cNvPr id="6" name="Rectangle 5"/>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Comet</a:t>
            </a:r>
            <a:endParaRPr lang="en-GB" sz="3200" i="1" dirty="0"/>
          </a:p>
        </p:txBody>
      </p:sp>
      <p:sp>
        <p:nvSpPr>
          <p:cNvPr id="7" name="TextBox 6"/>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3" name="Slide Number Placeholder 2"/>
          <p:cNvSpPr>
            <a:spLocks noGrp="1"/>
          </p:cNvSpPr>
          <p:nvPr>
            <p:ph type="sldNum" sz="quarter" idx="12"/>
          </p:nvPr>
        </p:nvSpPr>
        <p:spPr/>
        <p:txBody>
          <a:bodyPr/>
          <a:lstStyle/>
          <a:p>
            <a:fld id="{A875CFD1-E451-482B-B1CD-C841D52E3FD2}" type="slidenum">
              <a:rPr lang="en-GB" smtClean="0"/>
              <a:t>34</a:t>
            </a:fld>
            <a:endParaRPr lang="en-GB"/>
          </a:p>
        </p:txBody>
      </p:sp>
    </p:spTree>
    <p:extLst>
      <p:ext uri="{BB962C8B-B14F-4D97-AF65-F5344CB8AC3E}">
        <p14:creationId xmlns:p14="http://schemas.microsoft.com/office/powerpoint/2010/main" val="47044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874"/>
            <a:ext cx="8229600" cy="1143000"/>
          </a:xfrm>
        </p:spPr>
        <p:txBody>
          <a:bodyPr/>
          <a:lstStyle/>
          <a:p>
            <a:r>
              <a:rPr lang="en-GB" dirty="0" smtClean="0"/>
              <a:t>mu3e</a:t>
            </a:r>
            <a:endParaRPr lang="en-GB" dirty="0"/>
          </a:p>
        </p:txBody>
      </p:sp>
      <p:sp>
        <p:nvSpPr>
          <p:cNvPr id="3" name="Content Placeholder 2"/>
          <p:cNvSpPr>
            <a:spLocks noGrp="1"/>
          </p:cNvSpPr>
          <p:nvPr>
            <p:ph idx="1"/>
          </p:nvPr>
        </p:nvSpPr>
        <p:spPr>
          <a:xfrm>
            <a:off x="457200" y="1600200"/>
            <a:ext cx="8229600" cy="3895587"/>
          </a:xfrm>
        </p:spPr>
        <p:txBody>
          <a:bodyPr>
            <a:normAutofit/>
          </a:bodyPr>
          <a:lstStyle/>
          <a:p>
            <a:r>
              <a:rPr lang="en-GB" sz="2400" dirty="0"/>
              <a:t>CFLV with </a:t>
            </a:r>
            <a:r>
              <a:rPr lang="en-GB" sz="2400" dirty="0">
                <a:sym typeface="Symbol"/>
              </a:rPr>
              <a:t></a:t>
            </a:r>
            <a:r>
              <a:rPr lang="el-GR" sz="2400" dirty="0">
                <a:sym typeface="Symbol"/>
              </a:rPr>
              <a:t>μ</a:t>
            </a:r>
            <a:r>
              <a:rPr lang="el-GR" sz="2400" dirty="0">
                <a:sym typeface="Wingdings 3"/>
              </a:rPr>
              <a:t></a:t>
            </a:r>
            <a:r>
              <a:rPr lang="en-GB" sz="2400" dirty="0" err="1" smtClean="0">
                <a:sym typeface="Wingdings 3"/>
              </a:rPr>
              <a:t>eee</a:t>
            </a:r>
            <a:endParaRPr lang="en-GB" sz="2400" dirty="0" smtClean="0"/>
          </a:p>
          <a:p>
            <a:r>
              <a:rPr lang="en-GB" sz="2400" dirty="0" smtClean="0"/>
              <a:t>Look at 1 in 10</a:t>
            </a:r>
            <a:r>
              <a:rPr lang="en-GB" sz="2400" baseline="30000" dirty="0" smtClean="0"/>
              <a:t>16 </a:t>
            </a:r>
            <a:r>
              <a:rPr lang="en-GB" sz="2400" dirty="0" smtClean="0"/>
              <a:t>decays </a:t>
            </a:r>
            <a:endParaRPr lang="en-GB" dirty="0">
              <a:latin typeface="Calibri"/>
              <a:sym typeface="Wingdings 3"/>
            </a:endParaRPr>
          </a:p>
          <a:p>
            <a:pPr marL="0" indent="0">
              <a:buNone/>
            </a:pPr>
            <a:endParaRPr lang="en-GB" sz="2800" dirty="0" smtClean="0"/>
          </a:p>
          <a:p>
            <a:pPr marL="0" indent="0">
              <a:buNone/>
            </a:pPr>
            <a:endParaRPr lang="en-GB" sz="2800" dirty="0"/>
          </a:p>
          <a:p>
            <a:pPr marL="0" indent="0">
              <a:buNone/>
            </a:pPr>
            <a:r>
              <a:rPr lang="en-GB" sz="2400" dirty="0"/>
              <a:t>Heavily suppress </a:t>
            </a:r>
            <a:r>
              <a:rPr lang="el-GR" sz="2400" dirty="0">
                <a:sym typeface="Symbol"/>
              </a:rPr>
              <a:t>μ</a:t>
            </a:r>
            <a:r>
              <a:rPr lang="el-GR" sz="2400" dirty="0">
                <a:sym typeface="Wingdings 3"/>
              </a:rPr>
              <a:t></a:t>
            </a:r>
            <a:r>
              <a:rPr lang="en-GB" sz="2400" dirty="0" err="1" smtClean="0">
                <a:sym typeface="Wingdings 3"/>
              </a:rPr>
              <a:t>eee</a:t>
            </a:r>
            <a:r>
              <a:rPr lang="en-GB" sz="2400" dirty="0" err="1" smtClean="0">
                <a:latin typeface="Symbol" panose="05050102010706020507" pitchFamily="18" charset="2"/>
                <a:sym typeface="Wingdings 3"/>
              </a:rPr>
              <a:t>nn</a:t>
            </a:r>
            <a:endParaRPr lang="en-GB" sz="2400" dirty="0" smtClean="0">
              <a:latin typeface="Symbol" panose="05050102010706020507" pitchFamily="18" charset="2"/>
              <a:sym typeface="Wingdings 3"/>
            </a:endParaRPr>
          </a:p>
          <a:p>
            <a:pPr marL="0" indent="0">
              <a:buNone/>
            </a:pPr>
            <a:r>
              <a:rPr lang="en-GB" sz="2400" dirty="0" smtClean="0">
                <a:sym typeface="Wingdings 3"/>
              </a:rPr>
              <a:t> </a:t>
            </a:r>
            <a:r>
              <a:rPr lang="en-GB" sz="2400" dirty="0">
                <a:sym typeface="Wingdings 3"/>
              </a:rPr>
              <a:t>(over 16 orders magnitude </a:t>
            </a:r>
            <a:endParaRPr lang="en-GB" sz="2400" dirty="0" smtClean="0">
              <a:sym typeface="Wingdings 3"/>
            </a:endParaRPr>
          </a:p>
          <a:p>
            <a:pPr marL="0" indent="0">
              <a:buNone/>
            </a:pPr>
            <a:r>
              <a:rPr lang="en-GB" sz="2400" dirty="0" smtClean="0">
                <a:sym typeface="Wingdings 3"/>
              </a:rPr>
              <a:t>with </a:t>
            </a:r>
            <a:r>
              <a:rPr lang="en-GB" sz="2400" dirty="0">
                <a:sym typeface="Wingdings 3"/>
              </a:rPr>
              <a:t>kinematic cuts</a:t>
            </a:r>
            <a:r>
              <a:rPr lang="en-GB" sz="2400" dirty="0" smtClean="0">
                <a:sym typeface="Wingdings 3"/>
              </a:rPr>
              <a:t>)</a:t>
            </a:r>
            <a:endParaRPr lang="en-GB" sz="2800" dirty="0"/>
          </a:p>
        </p:txBody>
      </p:sp>
      <p:pic>
        <p:nvPicPr>
          <p:cNvPr id="4098" name="Picture 2" descr="D:\Dropbox\Desktop\PPAP\Paul Scherrer Institut (PSI)_files\igp_120_120_Logo_drawing300.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2900" y="220178"/>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4515837" y="1972750"/>
            <a:ext cx="3525227" cy="1642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70" name="Picture 6"/>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1089891" y="2283526"/>
            <a:ext cx="2538542" cy="1331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9" name="Rectangle 8"/>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mu3e</a:t>
            </a:r>
            <a:endParaRPr lang="en-GB" sz="3200" i="1" dirty="0"/>
          </a:p>
        </p:txBody>
      </p:sp>
      <p:sp>
        <p:nvSpPr>
          <p:cNvPr id="4" name="Footer Placeholder 3"/>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35</a:t>
            </a:fld>
            <a:endParaRPr lang="en-GB"/>
          </a:p>
        </p:txBody>
      </p:sp>
      <p:pic>
        <p:nvPicPr>
          <p:cNvPr id="11" name="Picture 3"/>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4259810" y="4339937"/>
            <a:ext cx="4221063" cy="2034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74503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t>
            </a:r>
            <a:r>
              <a:rPr lang="en-GB" dirty="0" smtClean="0"/>
              <a:t>u3e v mu2e</a:t>
            </a:r>
            <a:endParaRPr lang="en-GB" dirty="0"/>
          </a:p>
        </p:txBody>
      </p:sp>
      <p:sp>
        <p:nvSpPr>
          <p:cNvPr id="3" name="Content Placeholder 2"/>
          <p:cNvSpPr>
            <a:spLocks noGrp="1"/>
          </p:cNvSpPr>
          <p:nvPr>
            <p:ph idx="1"/>
          </p:nvPr>
        </p:nvSpPr>
        <p:spPr>
          <a:xfrm>
            <a:off x="457200" y="1600201"/>
            <a:ext cx="7172036" cy="4421908"/>
          </a:xfrm>
        </p:spPr>
        <p:txBody>
          <a:bodyPr>
            <a:normAutofit fontScale="92500" lnSpcReduction="20000"/>
          </a:bodyPr>
          <a:lstStyle/>
          <a:p>
            <a:r>
              <a:rPr lang="en-GB" dirty="0" err="1" smtClean="0"/>
              <a:t>leptogenesis</a:t>
            </a:r>
            <a:r>
              <a:rPr lang="en-GB" dirty="0" smtClean="0"/>
              <a:t> </a:t>
            </a:r>
            <a:r>
              <a:rPr lang="en-GB" dirty="0"/>
              <a:t>models </a:t>
            </a:r>
            <a:r>
              <a:rPr lang="en-GB" dirty="0" smtClean="0"/>
              <a:t>(with </a:t>
            </a:r>
            <a:r>
              <a:rPr lang="en-GB" dirty="0" err="1" smtClean="0"/>
              <a:t>cLFV</a:t>
            </a:r>
            <a:r>
              <a:rPr lang="en-GB" dirty="0"/>
              <a:t>)</a:t>
            </a:r>
            <a:r>
              <a:rPr lang="en-GB" dirty="0" smtClean="0"/>
              <a:t> </a:t>
            </a:r>
            <a:r>
              <a:rPr lang="en-GB" dirty="0"/>
              <a:t>there are big variations in the expected rates of the </a:t>
            </a:r>
            <a:r>
              <a:rPr lang="en-GB" dirty="0">
                <a:sym typeface="Symbol"/>
              </a:rPr>
              <a:t></a:t>
            </a:r>
            <a:r>
              <a:rPr lang="en-GB" dirty="0" err="1"/>
              <a:t>N</a:t>
            </a:r>
            <a:r>
              <a:rPr lang="en-GB" dirty="0" err="1">
                <a:sym typeface="Symbol"/>
              </a:rPr>
              <a:t></a:t>
            </a:r>
            <a:r>
              <a:rPr lang="en-GB" dirty="0" err="1"/>
              <a:t>eN</a:t>
            </a:r>
            <a:r>
              <a:rPr lang="en-GB" dirty="0"/>
              <a:t> and the </a:t>
            </a:r>
            <a:r>
              <a:rPr lang="en-GB" dirty="0">
                <a:sym typeface="Symbol"/>
              </a:rPr>
              <a:t></a:t>
            </a:r>
            <a:r>
              <a:rPr lang="en-GB" dirty="0" err="1"/>
              <a:t>eee</a:t>
            </a:r>
            <a:r>
              <a:rPr lang="en-GB" dirty="0"/>
              <a:t> decays. </a:t>
            </a:r>
            <a:endParaRPr lang="en-GB" dirty="0"/>
          </a:p>
          <a:p>
            <a:pPr lvl="1"/>
            <a:r>
              <a:rPr lang="en-GB" dirty="0" smtClean="0"/>
              <a:t>If </a:t>
            </a:r>
            <a:r>
              <a:rPr lang="en-GB" dirty="0" smtClean="0"/>
              <a:t>inverted </a:t>
            </a:r>
            <a:r>
              <a:rPr lang="en-GB" dirty="0"/>
              <a:t>neutrino mass hierarchy </a:t>
            </a:r>
            <a:r>
              <a:rPr lang="en-GB" dirty="0" smtClean="0"/>
              <a:t>enhancement </a:t>
            </a:r>
            <a:r>
              <a:rPr lang="en-GB" dirty="0"/>
              <a:t>of </a:t>
            </a:r>
            <a:r>
              <a:rPr lang="en-GB" dirty="0">
                <a:sym typeface="Symbol"/>
              </a:rPr>
              <a:t></a:t>
            </a:r>
            <a:r>
              <a:rPr lang="en-GB" dirty="0" err="1"/>
              <a:t>eee</a:t>
            </a:r>
            <a:r>
              <a:rPr lang="en-GB" dirty="0"/>
              <a:t> decays </a:t>
            </a:r>
            <a:endParaRPr lang="en-GB" dirty="0" smtClean="0"/>
          </a:p>
          <a:p>
            <a:r>
              <a:rPr lang="en-GB" dirty="0" smtClean="0"/>
              <a:t>If NP </a:t>
            </a:r>
            <a:r>
              <a:rPr lang="en-GB" dirty="0"/>
              <a:t>couples more strongly to leptons than to quarks, mu3e has unique sensitivity</a:t>
            </a:r>
            <a:r>
              <a:rPr lang="en-GB" dirty="0" smtClean="0"/>
              <a:t>.</a:t>
            </a:r>
          </a:p>
          <a:p>
            <a:r>
              <a:rPr lang="en-GB" dirty="0" smtClean="0"/>
              <a:t>More than event counting – if signal</a:t>
            </a:r>
          </a:p>
          <a:p>
            <a:pPr lvl="1"/>
            <a:r>
              <a:rPr lang="en-GB" dirty="0" smtClean="0"/>
              <a:t>Full reconstructed 3 electron state</a:t>
            </a:r>
          </a:p>
          <a:p>
            <a:r>
              <a:rPr lang="en-GB" dirty="0" smtClean="0"/>
              <a:t>Access to dark photons (10 to 100 MeV)</a:t>
            </a:r>
            <a:endParaRPr lang="en-GB" dirty="0"/>
          </a:p>
          <a:p>
            <a:pPr marL="0" indent="0">
              <a:buNone/>
            </a:pPr>
            <a:endParaRPr lang="en-GB" dirty="0"/>
          </a:p>
        </p:txBody>
      </p:sp>
      <p:sp>
        <p:nvSpPr>
          <p:cNvPr id="4" name="TextBox 3"/>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5" name="Rectangle 4"/>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mu3e</a:t>
            </a:r>
            <a:endParaRPr lang="en-GB" sz="3200" i="1" dirty="0"/>
          </a:p>
        </p:txBody>
      </p:sp>
      <p:pic>
        <p:nvPicPr>
          <p:cNvPr id="6" name="Picture 2" descr="D:\Dropbox\Desktop\PPAP\Paul Scherrer Institut (PSI)_files\igp_120_120_Logo_drawing300.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2900" y="200928"/>
            <a:ext cx="1143000" cy="11430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6"/>
          <p:cNvSpPr>
            <a:spLocks noGrp="1"/>
          </p:cNvSpPr>
          <p:nvPr>
            <p:ph type="ftr" sz="quarter" idx="11"/>
          </p:nvPr>
        </p:nvSpPr>
        <p:spPr/>
        <p:txBody>
          <a:bodyPr/>
          <a:lstStyle/>
          <a:p>
            <a:r>
              <a:rPr lang="en-GB" smtClean="0"/>
              <a:t>IOP Sussex 2016</a:t>
            </a:r>
            <a:endParaRPr lang="en-GB"/>
          </a:p>
        </p:txBody>
      </p:sp>
      <p:sp>
        <p:nvSpPr>
          <p:cNvPr id="8" name="Slide Number Placeholder 7"/>
          <p:cNvSpPr>
            <a:spLocks noGrp="1"/>
          </p:cNvSpPr>
          <p:nvPr>
            <p:ph type="sldNum" sz="quarter" idx="12"/>
          </p:nvPr>
        </p:nvSpPr>
        <p:spPr/>
        <p:txBody>
          <a:bodyPr/>
          <a:lstStyle/>
          <a:p>
            <a:fld id="{A875CFD1-E451-482B-B1CD-C841D52E3FD2}" type="slidenum">
              <a:rPr lang="en-GB" smtClean="0"/>
              <a:t>36</a:t>
            </a:fld>
            <a:endParaRPr lang="en-GB"/>
          </a:p>
        </p:txBody>
      </p:sp>
    </p:spTree>
    <p:extLst>
      <p:ext uri="{BB962C8B-B14F-4D97-AF65-F5344CB8AC3E}">
        <p14:creationId xmlns:p14="http://schemas.microsoft.com/office/powerpoint/2010/main" val="7700398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hep.ucl.ac.uk/~markl/mu2e/reach.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7578" y="786943"/>
            <a:ext cx="5266295" cy="511412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75815" y="5725587"/>
            <a:ext cx="7068185" cy="830997"/>
          </a:xfrm>
          <a:prstGeom prst="rect">
            <a:avLst/>
          </a:prstGeom>
        </p:spPr>
        <p:txBody>
          <a:bodyPr wrap="square">
            <a:spAutoFit/>
          </a:bodyPr>
          <a:lstStyle/>
          <a:p>
            <a:r>
              <a:rPr lang="en-GB" sz="2400" dirty="0"/>
              <a:t>If you measure one (</a:t>
            </a:r>
            <a:r>
              <a:rPr lang="en-GB" sz="2400" dirty="0" smtClean="0"/>
              <a:t>meg/</a:t>
            </a:r>
            <a:r>
              <a:rPr lang="en-GB" sz="2400" dirty="0" err="1" smtClean="0"/>
              <a:t>muN-eN</a:t>
            </a:r>
            <a:r>
              <a:rPr lang="en-GB" sz="2400" dirty="0" smtClean="0"/>
              <a:t>), m3e (e.g.) needed  combination </a:t>
            </a:r>
            <a:r>
              <a:rPr lang="en-GB" sz="2400" dirty="0"/>
              <a:t>of </a:t>
            </a:r>
            <a:r>
              <a:rPr lang="en-GB" sz="2400" dirty="0" err="1" smtClean="0">
                <a:latin typeface="Symbol" panose="05050102010706020507" pitchFamily="18" charset="2"/>
              </a:rPr>
              <a:t>l,k</a:t>
            </a:r>
            <a:r>
              <a:rPr lang="en-GB" sz="2400" dirty="0" smtClean="0"/>
              <a:t>. </a:t>
            </a:r>
            <a:r>
              <a:rPr lang="en-GB" sz="2400" i="1" dirty="0"/>
              <a:t>Need to measure </a:t>
            </a:r>
            <a:r>
              <a:rPr lang="en-GB" sz="2400" i="1" dirty="0" smtClean="0"/>
              <a:t>more than one</a:t>
            </a:r>
            <a:endParaRPr lang="en-GB" sz="2400" i="1" dirty="0"/>
          </a:p>
        </p:txBody>
      </p:sp>
      <p:sp>
        <p:nvSpPr>
          <p:cNvPr id="4" name="TextBox 3"/>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3" name="TextBox 2"/>
          <p:cNvSpPr txBox="1"/>
          <p:nvPr/>
        </p:nvSpPr>
        <p:spPr>
          <a:xfrm>
            <a:off x="6693457" y="1553239"/>
            <a:ext cx="633507" cy="369332"/>
          </a:xfrm>
          <a:prstGeom prst="rect">
            <a:avLst/>
          </a:prstGeom>
          <a:noFill/>
        </p:spPr>
        <p:txBody>
          <a:bodyPr wrap="none" rtlCol="0">
            <a:spAutoFit/>
          </a:bodyPr>
          <a:lstStyle/>
          <a:p>
            <a:r>
              <a:rPr lang="en-GB" dirty="0" smtClean="0"/>
              <a:t>Race</a:t>
            </a:r>
            <a:endParaRPr lang="en-GB" dirty="0"/>
          </a:p>
        </p:txBody>
      </p:sp>
      <p:pic>
        <p:nvPicPr>
          <p:cNvPr id="33794" name="Picture 2" descr="https://gforcef1.files.wordpress.com/2010/09/start_vale_2010-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5590" y="2001732"/>
            <a:ext cx="2289242" cy="152616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845876" y="3688834"/>
            <a:ext cx="2444817" cy="369332"/>
          </a:xfrm>
          <a:prstGeom prst="rect">
            <a:avLst/>
          </a:prstGeom>
          <a:noFill/>
        </p:spPr>
        <p:txBody>
          <a:bodyPr wrap="square" rtlCol="0">
            <a:spAutoFit/>
          </a:bodyPr>
          <a:lstStyle/>
          <a:p>
            <a:r>
              <a:rPr lang="en-GB" dirty="0" smtClean="0"/>
              <a:t>We need all the results!</a:t>
            </a:r>
            <a:endParaRPr lang="en-GB" dirty="0"/>
          </a:p>
        </p:txBody>
      </p:sp>
      <p:sp>
        <p:nvSpPr>
          <p:cNvPr id="6" name="Footer Placeholder 5"/>
          <p:cNvSpPr>
            <a:spLocks noGrp="1"/>
          </p:cNvSpPr>
          <p:nvPr>
            <p:ph type="ftr" sz="quarter" idx="11"/>
          </p:nvPr>
        </p:nvSpPr>
        <p:spPr/>
        <p:txBody>
          <a:bodyPr/>
          <a:lstStyle/>
          <a:p>
            <a:r>
              <a:rPr lang="en-GB" dirty="0" smtClean="0"/>
              <a:t>IOP Sussex 2016</a:t>
            </a:r>
            <a:endParaRPr lang="en-GB" dirty="0"/>
          </a:p>
        </p:txBody>
      </p:sp>
      <p:sp>
        <p:nvSpPr>
          <p:cNvPr id="7" name="Slide Number Placeholder 6"/>
          <p:cNvSpPr>
            <a:spLocks noGrp="1"/>
          </p:cNvSpPr>
          <p:nvPr>
            <p:ph type="sldNum" sz="quarter" idx="12"/>
          </p:nvPr>
        </p:nvSpPr>
        <p:spPr/>
        <p:txBody>
          <a:bodyPr/>
          <a:lstStyle/>
          <a:p>
            <a:fld id="{A875CFD1-E451-482B-B1CD-C841D52E3FD2}" type="slidenum">
              <a:rPr lang="en-GB" smtClean="0"/>
              <a:t>37</a:t>
            </a:fld>
            <a:endParaRPr lang="en-GB"/>
          </a:p>
        </p:txBody>
      </p:sp>
      <p:sp>
        <p:nvSpPr>
          <p:cNvPr id="10" name="Rectangle 9"/>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all</a:t>
            </a:r>
            <a:endParaRPr lang="en-GB" sz="3200" i="1" dirty="0"/>
          </a:p>
        </p:txBody>
      </p:sp>
      <p:sp>
        <p:nvSpPr>
          <p:cNvPr id="8" name="TextBox 7"/>
          <p:cNvSpPr txBox="1"/>
          <p:nvPr/>
        </p:nvSpPr>
        <p:spPr>
          <a:xfrm>
            <a:off x="914400" y="333610"/>
            <a:ext cx="4731488" cy="584775"/>
          </a:xfrm>
          <a:prstGeom prst="rect">
            <a:avLst/>
          </a:prstGeom>
          <a:noFill/>
        </p:spPr>
        <p:txBody>
          <a:bodyPr wrap="square" rtlCol="0">
            <a:spAutoFit/>
          </a:bodyPr>
          <a:lstStyle/>
          <a:p>
            <a:r>
              <a:rPr lang="en-GB" sz="3200" dirty="0" smtClean="0"/>
              <a:t>Putting it all together ….</a:t>
            </a:r>
            <a:endParaRPr lang="en-GB" sz="3200" dirty="0"/>
          </a:p>
        </p:txBody>
      </p:sp>
    </p:spTree>
    <p:extLst>
      <p:ext uri="{BB962C8B-B14F-4D97-AF65-F5344CB8AC3E}">
        <p14:creationId xmlns:p14="http://schemas.microsoft.com/office/powerpoint/2010/main" val="35331072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8490" y="395785"/>
            <a:ext cx="6764609" cy="1200329"/>
          </a:xfrm>
          <a:prstGeom prst="rect">
            <a:avLst/>
          </a:prstGeom>
          <a:noFill/>
        </p:spPr>
        <p:txBody>
          <a:bodyPr wrap="none" rtlCol="0">
            <a:spAutoFit/>
          </a:bodyPr>
          <a:lstStyle/>
          <a:p>
            <a:r>
              <a:rPr lang="en-US" sz="2200" dirty="0" smtClean="0"/>
              <a:t>Even sensitivity to </a:t>
            </a:r>
            <a:r>
              <a:rPr lang="en-US" sz="2800" b="1" dirty="0" smtClean="0"/>
              <a:t>non-standard Higgs couplings </a:t>
            </a:r>
            <a:endParaRPr lang="en-US" sz="2200" b="1" dirty="0" smtClean="0"/>
          </a:p>
          <a:p>
            <a:r>
              <a:rPr lang="en-US" sz="2200" dirty="0" smtClean="0"/>
              <a:t>(new Higgs bosons)</a:t>
            </a:r>
          </a:p>
          <a:p>
            <a:r>
              <a:rPr lang="en-US" sz="2200" dirty="0"/>
              <a:t> </a:t>
            </a:r>
          </a:p>
        </p:txBody>
      </p:sp>
      <p:pic>
        <p:nvPicPr>
          <p:cNvPr id="5" name="Picture 4"/>
          <p:cNvPicPr>
            <a:picLocks noChangeAspect="1"/>
          </p:cNvPicPr>
          <p:nvPr/>
        </p:nvPicPr>
        <p:blipFill>
          <a:blip r:embed="rId2"/>
          <a:stretch>
            <a:fillRect/>
          </a:stretch>
        </p:blipFill>
        <p:spPr>
          <a:xfrm>
            <a:off x="1565512" y="1165226"/>
            <a:ext cx="5474185" cy="5087772"/>
          </a:xfrm>
          <a:prstGeom prst="rect">
            <a:avLst/>
          </a:prstGeom>
        </p:spPr>
      </p:pic>
      <p:grpSp>
        <p:nvGrpSpPr>
          <p:cNvPr id="10" name="Group 9"/>
          <p:cNvGrpSpPr/>
          <p:nvPr/>
        </p:nvGrpSpPr>
        <p:grpSpPr>
          <a:xfrm>
            <a:off x="682389" y="6400798"/>
            <a:ext cx="7892097" cy="400110"/>
            <a:chOff x="218364" y="6496334"/>
            <a:chExt cx="7892097" cy="400110"/>
          </a:xfrm>
        </p:grpSpPr>
        <p:sp>
          <p:nvSpPr>
            <p:cNvPr id="6" name="TextBox 5"/>
            <p:cNvSpPr txBox="1"/>
            <p:nvPr/>
          </p:nvSpPr>
          <p:spPr>
            <a:xfrm>
              <a:off x="218364" y="6496334"/>
              <a:ext cx="7892097" cy="400110"/>
            </a:xfrm>
            <a:prstGeom prst="rect">
              <a:avLst/>
            </a:prstGeom>
            <a:noFill/>
          </p:spPr>
          <p:txBody>
            <a:bodyPr wrap="none" rtlCol="0">
              <a:spAutoFit/>
            </a:bodyPr>
            <a:lstStyle/>
            <a:p>
              <a:r>
                <a:rPr lang="en-US" sz="2000" dirty="0" smtClean="0"/>
                <a:t>Sensitive down to BR (                   )  of 10</a:t>
              </a:r>
              <a:r>
                <a:rPr lang="en-US" sz="2000" baseline="30000" dirty="0" smtClean="0"/>
                <a:t>-10 </a:t>
              </a:r>
              <a:r>
                <a:rPr lang="en-US" sz="2000" dirty="0" smtClean="0"/>
                <a:t> (</a:t>
              </a:r>
              <a:r>
                <a:rPr lang="en-US" sz="2000" dirty="0" err="1" smtClean="0"/>
                <a:t>cf</a:t>
              </a:r>
              <a:r>
                <a:rPr lang="en-US" sz="2000" dirty="0" smtClean="0"/>
                <a:t> current LHC limit of 3 x 10</a:t>
              </a:r>
              <a:r>
                <a:rPr lang="en-US" sz="2000" baseline="30000" dirty="0" smtClean="0"/>
                <a:t>-4</a:t>
              </a:r>
              <a:r>
                <a:rPr lang="en-US" sz="2000" dirty="0" smtClean="0"/>
                <a:t>)</a:t>
              </a:r>
              <a:endParaRPr lang="en-US" sz="2000" baseline="30000" dirty="0"/>
            </a:p>
          </p:txBody>
        </p:sp>
        <p:pic>
          <p:nvPicPr>
            <p:cNvPr id="8" name="Picture 7"/>
            <p:cNvPicPr>
              <a:picLocks noChangeAspect="1"/>
            </p:cNvPicPr>
            <p:nvPr/>
          </p:nvPicPr>
          <p:blipFill>
            <a:blip r:embed="rId3"/>
            <a:stretch>
              <a:fillRect/>
            </a:stretch>
          </p:blipFill>
          <p:spPr>
            <a:xfrm>
              <a:off x="2710832" y="6548538"/>
              <a:ext cx="919473" cy="268518"/>
            </a:xfrm>
            <a:prstGeom prst="rect">
              <a:avLst/>
            </a:prstGeom>
          </p:spPr>
        </p:pic>
      </p:grpSp>
      <p:sp>
        <p:nvSpPr>
          <p:cNvPr id="11" name="Rectangle 10"/>
          <p:cNvSpPr/>
          <p:nvPr/>
        </p:nvSpPr>
        <p:spPr>
          <a:xfrm>
            <a:off x="4302604" y="1065861"/>
            <a:ext cx="2302297" cy="400110"/>
          </a:xfrm>
          <a:prstGeom prst="rect">
            <a:avLst/>
          </a:prstGeom>
          <a:solidFill>
            <a:schemeClr val="bg1"/>
          </a:solidFill>
        </p:spPr>
        <p:txBody>
          <a:bodyPr wrap="none">
            <a:spAutoFit/>
          </a:bodyPr>
          <a:lstStyle/>
          <a:p>
            <a:r>
              <a:rPr lang="hr-HR" sz="2000" baseline="30000" dirty="0" err="1" smtClean="0">
                <a:solidFill>
                  <a:srgbClr val="000000"/>
                </a:solidFill>
                <a:latin typeface="TimesNewRomanPSMT" charset="0"/>
              </a:rPr>
              <a:t>Harnik</a:t>
            </a:r>
            <a:r>
              <a:rPr lang="hr-HR" sz="2000" baseline="30000" dirty="0" smtClean="0">
                <a:solidFill>
                  <a:srgbClr val="000000"/>
                </a:solidFill>
                <a:latin typeface="TimesNewRomanPSMT" charset="0"/>
              </a:rPr>
              <a:t> </a:t>
            </a:r>
            <a:r>
              <a:rPr lang="hr-HR" sz="2000" baseline="30000" dirty="0" err="1" smtClean="0">
                <a:solidFill>
                  <a:srgbClr val="000000"/>
                </a:solidFill>
                <a:latin typeface="TimesNewRomanPSMT" charset="0"/>
              </a:rPr>
              <a:t>et</a:t>
            </a:r>
            <a:r>
              <a:rPr lang="hr-HR" sz="2000" baseline="30000" dirty="0" smtClean="0">
                <a:solidFill>
                  <a:srgbClr val="000000"/>
                </a:solidFill>
                <a:latin typeface="TimesNewRomanPSMT" charset="0"/>
              </a:rPr>
              <a:t> </a:t>
            </a:r>
            <a:r>
              <a:rPr lang="hr-HR" sz="2000" baseline="30000" dirty="0" err="1" smtClean="0">
                <a:solidFill>
                  <a:srgbClr val="000000"/>
                </a:solidFill>
                <a:latin typeface="TimesNewRomanPSMT" charset="0"/>
              </a:rPr>
              <a:t>al</a:t>
            </a:r>
            <a:r>
              <a:rPr lang="hr-HR" sz="2000" baseline="30000" dirty="0" smtClean="0">
                <a:solidFill>
                  <a:srgbClr val="000000"/>
                </a:solidFill>
                <a:latin typeface="TimesNewRomanPSMT" charset="0"/>
              </a:rPr>
              <a:t> JHEP </a:t>
            </a:r>
            <a:r>
              <a:rPr lang="hr-HR" sz="2000" b="1" baseline="30000" dirty="0">
                <a:solidFill>
                  <a:srgbClr val="000000"/>
                </a:solidFill>
                <a:latin typeface="TimesNewRomanPSMT" charset="0"/>
              </a:rPr>
              <a:t>3</a:t>
            </a:r>
            <a:r>
              <a:rPr lang="hr-HR" sz="2000" baseline="30000" dirty="0">
                <a:solidFill>
                  <a:srgbClr val="000000"/>
                </a:solidFill>
                <a:latin typeface="TimesNewRomanPSMT" charset="0"/>
              </a:rPr>
              <a:t>, 26 (2013)</a:t>
            </a:r>
            <a:endParaRPr lang="en-US" sz="2000" dirty="0"/>
          </a:p>
        </p:txBody>
      </p:sp>
      <p:sp>
        <p:nvSpPr>
          <p:cNvPr id="9" name="TextBox 8"/>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12" name="Rectangle 11"/>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all</a:t>
            </a:r>
            <a:endParaRPr lang="en-GB" sz="3200" i="1" dirty="0"/>
          </a:p>
        </p:txBody>
      </p:sp>
    </p:spTree>
    <p:extLst>
      <p:ext uri="{BB962C8B-B14F-4D97-AF65-F5344CB8AC3E}">
        <p14:creationId xmlns:p14="http://schemas.microsoft.com/office/powerpoint/2010/main" val="41208456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3"/>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723900" y="1663654"/>
            <a:ext cx="6629158" cy="421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Leptons</a:t>
            </a:r>
            <a:endParaRPr lang="en-GB" sz="3200" i="1" dirty="0"/>
          </a:p>
        </p:txBody>
      </p:sp>
      <p:sp>
        <p:nvSpPr>
          <p:cNvPr id="6" name="TextBox 5"/>
          <p:cNvSpPr txBox="1"/>
          <p:nvPr/>
        </p:nvSpPr>
        <p:spPr>
          <a:xfrm>
            <a:off x="7158200" y="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3" name="Slide Number Placeholder 2"/>
          <p:cNvSpPr>
            <a:spLocks noGrp="1"/>
          </p:cNvSpPr>
          <p:nvPr>
            <p:ph type="sldNum" sz="quarter" idx="12"/>
          </p:nvPr>
        </p:nvSpPr>
        <p:spPr/>
        <p:txBody>
          <a:bodyPr/>
          <a:lstStyle/>
          <a:p>
            <a:fld id="{A875CFD1-E451-482B-B1CD-C841D52E3FD2}" type="slidenum">
              <a:rPr lang="en-GB" smtClean="0"/>
              <a:t>39</a:t>
            </a:fld>
            <a:endParaRPr lang="en-GB"/>
          </a:p>
        </p:txBody>
      </p:sp>
      <p:sp>
        <p:nvSpPr>
          <p:cNvPr id="4" name="TextBox 3"/>
          <p:cNvSpPr txBox="1"/>
          <p:nvPr/>
        </p:nvSpPr>
        <p:spPr>
          <a:xfrm>
            <a:off x="723900" y="333610"/>
            <a:ext cx="6071191" cy="1077218"/>
          </a:xfrm>
          <a:prstGeom prst="rect">
            <a:avLst/>
          </a:prstGeom>
          <a:noFill/>
        </p:spPr>
        <p:txBody>
          <a:bodyPr wrap="square" rtlCol="0">
            <a:spAutoFit/>
          </a:bodyPr>
          <a:lstStyle/>
          <a:p>
            <a:r>
              <a:rPr lang="en-GB" sz="3200" dirty="0" smtClean="0"/>
              <a:t>Many Model Dependent Relationships between observables</a:t>
            </a:r>
            <a:endParaRPr lang="en-GB" sz="3200" dirty="0"/>
          </a:p>
        </p:txBody>
      </p:sp>
    </p:spTree>
    <p:extLst>
      <p:ext uri="{BB962C8B-B14F-4D97-AF65-F5344CB8AC3E}">
        <p14:creationId xmlns:p14="http://schemas.microsoft.com/office/powerpoint/2010/main" val="370057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8000" dirty="0" smtClean="0"/>
              <a:t>Caveat: Scales</a:t>
            </a:r>
            <a:endParaRPr lang="en-GB" sz="8000" dirty="0"/>
          </a:p>
        </p:txBody>
      </p:sp>
      <p:sp>
        <p:nvSpPr>
          <p:cNvPr id="3" name="Content Placeholder 2"/>
          <p:cNvSpPr>
            <a:spLocks noGrp="1"/>
          </p:cNvSpPr>
          <p:nvPr>
            <p:ph idx="1"/>
          </p:nvPr>
        </p:nvSpPr>
        <p:spPr>
          <a:xfrm>
            <a:off x="457200" y="1600200"/>
            <a:ext cx="7721600" cy="4525963"/>
          </a:xfrm>
        </p:spPr>
        <p:txBody>
          <a:bodyPr>
            <a:normAutofit/>
          </a:bodyPr>
          <a:lstStyle/>
          <a:p>
            <a:r>
              <a:rPr lang="en-GB" dirty="0" smtClean="0"/>
              <a:t>Not all “new” experiments tell the same story</a:t>
            </a:r>
          </a:p>
          <a:p>
            <a:pPr lvl="1"/>
            <a:r>
              <a:rPr lang="en-GB" dirty="0" smtClean="0"/>
              <a:t>Explanations for  g-2 probe ~1 TeV models</a:t>
            </a:r>
          </a:p>
          <a:p>
            <a:pPr lvl="2"/>
            <a:r>
              <a:rPr lang="en-GB" i="1" dirty="0" smtClean="0"/>
              <a:t>Useful for SUSY</a:t>
            </a:r>
          </a:p>
          <a:p>
            <a:pPr lvl="1"/>
            <a:r>
              <a:rPr lang="en-GB" dirty="0" err="1" smtClean="0"/>
              <a:t>cLFV</a:t>
            </a:r>
            <a:r>
              <a:rPr lang="en-GB" dirty="0" smtClean="0"/>
              <a:t>/EDMS probe up  PEV &gt; scales</a:t>
            </a:r>
          </a:p>
          <a:p>
            <a:pPr lvl="2"/>
            <a:r>
              <a:rPr lang="en-GB" i="1" dirty="0">
                <a:sym typeface="Symbol"/>
              </a:rPr>
              <a:t>K</a:t>
            </a:r>
            <a:r>
              <a:rPr lang="en-GB" i="1" dirty="0" smtClean="0">
                <a:sym typeface="Symbol"/>
              </a:rPr>
              <a:t>eep probing for SUSY at higher energies </a:t>
            </a:r>
          </a:p>
          <a:p>
            <a:pPr lvl="2"/>
            <a:r>
              <a:rPr lang="en-GB" i="1" dirty="0" smtClean="0"/>
              <a:t>(Split) SUSY </a:t>
            </a:r>
            <a:r>
              <a:rPr lang="en-GB" i="1" dirty="0" err="1" smtClean="0"/>
              <a:t>PeV</a:t>
            </a:r>
            <a:r>
              <a:rPr lang="en-GB" i="1" dirty="0" smtClean="0"/>
              <a:t> </a:t>
            </a:r>
            <a:r>
              <a:rPr lang="en-GB" i="1" dirty="0"/>
              <a:t>Scale </a:t>
            </a:r>
            <a:r>
              <a:rPr lang="en-GB" i="1" dirty="0" smtClean="0"/>
              <a:t>1308.3653</a:t>
            </a:r>
            <a:endParaRPr lang="en-GB" i="1" dirty="0"/>
          </a:p>
          <a:p>
            <a:pPr lvl="1"/>
            <a:r>
              <a:rPr lang="en-GB" dirty="0" smtClean="0"/>
              <a:t>Non zero </a:t>
            </a:r>
            <a:r>
              <a:rPr lang="en-GB" i="1" dirty="0" smtClean="0">
                <a:sym typeface="Symbol"/>
              </a:rPr>
              <a:t></a:t>
            </a:r>
            <a:r>
              <a:rPr lang="en-GB" i="1" baseline="-25000" dirty="0" smtClean="0">
                <a:sym typeface="Symbol"/>
              </a:rPr>
              <a:t>QCD </a:t>
            </a:r>
            <a:r>
              <a:rPr lang="en-GB" dirty="0" smtClean="0">
                <a:sym typeface="Symbol"/>
              </a:rPr>
              <a:t>can hide NP  </a:t>
            </a:r>
          </a:p>
          <a:p>
            <a:pPr lvl="2"/>
            <a:r>
              <a:rPr lang="en-GB" i="1" dirty="0" smtClean="0">
                <a:sym typeface="Symbol"/>
              </a:rPr>
              <a:t>(no energy scale dim 4 operator</a:t>
            </a:r>
            <a:r>
              <a:rPr lang="en-GB" dirty="0" smtClean="0">
                <a:sym typeface="Symbol"/>
              </a:rPr>
              <a:t>) </a:t>
            </a:r>
            <a:endParaRPr lang="en-GB" baseline="-25000" dirty="0" smtClean="0"/>
          </a:p>
        </p:txBody>
      </p:sp>
      <p:pic>
        <p:nvPicPr>
          <p:cNvPr id="4"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5583002" y="4257034"/>
            <a:ext cx="3400426" cy="2219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349631" y="5922834"/>
            <a:ext cx="1746568" cy="369332"/>
          </a:xfrm>
          <a:prstGeom prst="rect">
            <a:avLst/>
          </a:prstGeom>
          <a:noFill/>
        </p:spPr>
        <p:txBody>
          <a:bodyPr wrap="none" rtlCol="0">
            <a:spAutoFit/>
          </a:bodyPr>
          <a:lstStyle/>
          <a:p>
            <a:r>
              <a:rPr lang="en-GB" dirty="0" err="1" smtClean="0"/>
              <a:t>Weiler</a:t>
            </a:r>
            <a:r>
              <a:rPr lang="en-GB" dirty="0" smtClean="0"/>
              <a:t>, EPS 2015</a:t>
            </a:r>
            <a:endParaRPr lang="en-GB" dirty="0"/>
          </a:p>
        </p:txBody>
      </p:sp>
      <p:sp>
        <p:nvSpPr>
          <p:cNvPr id="6" name="Rectangle 5"/>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Physics</a:t>
            </a:r>
            <a:endParaRPr lang="en-GB" sz="3200" i="1" dirty="0"/>
          </a:p>
        </p:txBody>
      </p:sp>
      <p:sp>
        <p:nvSpPr>
          <p:cNvPr id="7" name="Footer Placeholder 6"/>
          <p:cNvSpPr>
            <a:spLocks noGrp="1"/>
          </p:cNvSpPr>
          <p:nvPr>
            <p:ph type="ftr" sz="quarter" idx="11"/>
          </p:nvPr>
        </p:nvSpPr>
        <p:spPr/>
        <p:txBody>
          <a:bodyPr/>
          <a:lstStyle/>
          <a:p>
            <a:r>
              <a:rPr lang="en-GB" smtClean="0"/>
              <a:t>IOP Sussex 2016</a:t>
            </a:r>
            <a:endParaRPr lang="en-GB"/>
          </a:p>
        </p:txBody>
      </p:sp>
      <p:sp>
        <p:nvSpPr>
          <p:cNvPr id="8" name="Slide Number Placeholder 7"/>
          <p:cNvSpPr>
            <a:spLocks noGrp="1"/>
          </p:cNvSpPr>
          <p:nvPr>
            <p:ph type="sldNum" sz="quarter" idx="12"/>
          </p:nvPr>
        </p:nvSpPr>
        <p:spPr/>
        <p:txBody>
          <a:bodyPr/>
          <a:lstStyle/>
          <a:p>
            <a:fld id="{A875CFD1-E451-482B-B1CD-C841D52E3FD2}" type="slidenum">
              <a:rPr lang="en-GB" smtClean="0"/>
              <a:t>4</a:t>
            </a:fld>
            <a:endParaRPr lang="en-GB"/>
          </a:p>
        </p:txBody>
      </p:sp>
    </p:spTree>
    <p:extLst>
      <p:ext uri="{BB962C8B-B14F-4D97-AF65-F5344CB8AC3E}">
        <p14:creationId xmlns:p14="http://schemas.microsoft.com/office/powerpoint/2010/main" val="21538704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g-2</a:t>
            </a:r>
            <a:endParaRPr lang="en-GB" sz="3200" i="1" dirty="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33137" y="363897"/>
            <a:ext cx="1337911" cy="820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3"/>
          <a:stretch>
            <a:fillRect/>
          </a:stretch>
        </p:blipFill>
        <p:spPr>
          <a:xfrm>
            <a:off x="2062273" y="928036"/>
            <a:ext cx="5998501" cy="4797027"/>
          </a:xfrm>
          <a:prstGeom prst="rect">
            <a:avLst/>
          </a:prstGeom>
        </p:spPr>
      </p:pic>
      <p:sp>
        <p:nvSpPr>
          <p:cNvPr id="2" name="Footer Placeholder 1"/>
          <p:cNvSpPr>
            <a:spLocks noGrp="1"/>
          </p:cNvSpPr>
          <p:nvPr>
            <p:ph type="ftr" sz="quarter" idx="11"/>
          </p:nvPr>
        </p:nvSpPr>
        <p:spPr/>
        <p:txBody>
          <a:bodyPr/>
          <a:lstStyle/>
          <a:p>
            <a:r>
              <a:rPr lang="en-GB" smtClean="0"/>
              <a:t>IOP Sussex 2016</a:t>
            </a:r>
            <a:endParaRPr lang="en-GB"/>
          </a:p>
        </p:txBody>
      </p:sp>
      <p:sp>
        <p:nvSpPr>
          <p:cNvPr id="3" name="Slide Number Placeholder 2"/>
          <p:cNvSpPr>
            <a:spLocks noGrp="1"/>
          </p:cNvSpPr>
          <p:nvPr>
            <p:ph type="sldNum" sz="quarter" idx="12"/>
          </p:nvPr>
        </p:nvSpPr>
        <p:spPr/>
        <p:txBody>
          <a:bodyPr/>
          <a:lstStyle/>
          <a:p>
            <a:fld id="{A875CFD1-E451-482B-B1CD-C841D52E3FD2}" type="slidenum">
              <a:rPr lang="en-GB" smtClean="0"/>
              <a:t>40</a:t>
            </a:fld>
            <a:endParaRPr lang="en-GB"/>
          </a:p>
        </p:txBody>
      </p:sp>
    </p:spTree>
    <p:extLst>
      <p:ext uri="{BB962C8B-B14F-4D97-AF65-F5344CB8AC3E}">
        <p14:creationId xmlns:p14="http://schemas.microsoft.com/office/powerpoint/2010/main" val="8057653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NP</a:t>
            </a:r>
            <a:endParaRPr lang="en-GB" dirty="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33137" y="363897"/>
            <a:ext cx="1337911" cy="820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52450" y="5362575"/>
            <a:ext cx="7972425" cy="1200329"/>
          </a:xfrm>
          <a:prstGeom prst="rect">
            <a:avLst/>
          </a:prstGeom>
          <a:noFill/>
        </p:spPr>
        <p:txBody>
          <a:bodyPr wrap="square" rtlCol="0">
            <a:spAutoFit/>
          </a:bodyPr>
          <a:lstStyle/>
          <a:p>
            <a:r>
              <a:rPr lang="en-GB" dirty="0" smtClean="0"/>
              <a:t>By 2019 (First Data 2017)</a:t>
            </a:r>
          </a:p>
          <a:p>
            <a:r>
              <a:rPr lang="en-GB" dirty="0" smtClean="0"/>
              <a:t>5.5σ </a:t>
            </a:r>
            <a:r>
              <a:rPr lang="en-GB" dirty="0"/>
              <a:t>significance from the experimental improvement becomes 9.7</a:t>
            </a:r>
            <a:r>
              <a:rPr lang="el-GR" dirty="0"/>
              <a:t>σ</a:t>
            </a:r>
            <a:r>
              <a:rPr lang="en-GB" dirty="0"/>
              <a:t> evidence of </a:t>
            </a:r>
            <a:r>
              <a:rPr lang="en-GB" dirty="0" smtClean="0"/>
              <a:t>NP</a:t>
            </a:r>
            <a:endParaRPr lang="en-GB" dirty="0"/>
          </a:p>
          <a:p>
            <a:endParaRPr lang="en-GB" dirty="0"/>
          </a:p>
        </p:txBody>
      </p:sp>
      <p:sp>
        <p:nvSpPr>
          <p:cNvPr id="8" name="Rectangle 7"/>
          <p:cNvSpPr/>
          <p:nvPr/>
        </p:nvSpPr>
        <p:spPr>
          <a:xfrm>
            <a:off x="695604" y="1266457"/>
            <a:ext cx="7000875" cy="923330"/>
          </a:xfrm>
          <a:prstGeom prst="rect">
            <a:avLst/>
          </a:prstGeom>
        </p:spPr>
        <p:txBody>
          <a:bodyPr wrap="square">
            <a:spAutoFit/>
          </a:bodyPr>
          <a:lstStyle/>
          <a:p>
            <a:r>
              <a:rPr lang="en-GB" dirty="0"/>
              <a:t>g-2 </a:t>
            </a:r>
            <a:r>
              <a:rPr lang="en-GB" dirty="0" smtClean="0"/>
              <a:t>does not </a:t>
            </a:r>
            <a:r>
              <a:rPr lang="en-GB" dirty="0"/>
              <a:t>probe flavour changing </a:t>
            </a:r>
            <a:r>
              <a:rPr lang="en-GB" dirty="0" smtClean="0"/>
              <a:t>interactions but NP in loops….</a:t>
            </a:r>
          </a:p>
          <a:p>
            <a:endParaRPr lang="en-GB" dirty="0"/>
          </a:p>
          <a:p>
            <a:r>
              <a:rPr lang="en-GB" dirty="0" smtClean="0"/>
              <a:t>Can address models:  </a:t>
            </a:r>
            <a:r>
              <a:rPr lang="en-GB" dirty="0" err="1" smtClean="0"/>
              <a:t>technicolor</a:t>
            </a:r>
            <a:r>
              <a:rPr lang="en-GB" dirty="0" smtClean="0"/>
              <a:t>, SUSY, 2HDM, LHT, W’, Z’ (TeV range)</a:t>
            </a:r>
            <a:endParaRPr lang="en-GB" dirty="0"/>
          </a:p>
        </p:txBody>
      </p:sp>
      <p:sp>
        <p:nvSpPr>
          <p:cNvPr id="6" name="Footer Placeholder 5"/>
          <p:cNvSpPr>
            <a:spLocks noGrp="1"/>
          </p:cNvSpPr>
          <p:nvPr>
            <p:ph type="ftr" sz="quarter" idx="11"/>
          </p:nvPr>
        </p:nvSpPr>
        <p:spPr/>
        <p:txBody>
          <a:bodyPr/>
          <a:lstStyle/>
          <a:p>
            <a:r>
              <a:rPr lang="en-GB" smtClean="0"/>
              <a:t>IOP Sussex 2016</a:t>
            </a:r>
            <a:endParaRPr lang="en-GB"/>
          </a:p>
        </p:txBody>
      </p:sp>
      <p:sp>
        <p:nvSpPr>
          <p:cNvPr id="9" name="Slide Number Placeholder 8"/>
          <p:cNvSpPr>
            <a:spLocks noGrp="1"/>
          </p:cNvSpPr>
          <p:nvPr>
            <p:ph type="sldNum" sz="quarter" idx="12"/>
          </p:nvPr>
        </p:nvSpPr>
        <p:spPr/>
        <p:txBody>
          <a:bodyPr/>
          <a:lstStyle/>
          <a:p>
            <a:fld id="{A875CFD1-E451-482B-B1CD-C841D52E3FD2}" type="slidenum">
              <a:rPr lang="en-GB" smtClean="0"/>
              <a:t>41</a:t>
            </a:fld>
            <a:endParaRPr lang="en-GB"/>
          </a:p>
        </p:txBody>
      </p:sp>
      <p:pic>
        <p:nvPicPr>
          <p:cNvPr id="11"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433137" y="2377682"/>
            <a:ext cx="3786078" cy="2588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6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37282" y="2438873"/>
            <a:ext cx="2348734" cy="2277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6373091" y="4451927"/>
            <a:ext cx="617861" cy="369332"/>
          </a:xfrm>
          <a:prstGeom prst="rect">
            <a:avLst/>
          </a:prstGeom>
          <a:noFill/>
        </p:spPr>
        <p:txBody>
          <a:bodyPr wrap="none" rtlCol="0">
            <a:spAutoFit/>
          </a:bodyPr>
          <a:lstStyle/>
          <a:p>
            <a:r>
              <a:rPr lang="en-GB" dirty="0" smtClean="0"/>
              <a:t>tan</a:t>
            </a:r>
            <a:r>
              <a:rPr lang="en-GB" dirty="0" smtClean="0">
                <a:sym typeface="Symbol"/>
              </a:rPr>
              <a:t></a:t>
            </a:r>
            <a:endParaRPr lang="en-GB" dirty="0"/>
          </a:p>
        </p:txBody>
      </p:sp>
      <p:sp>
        <p:nvSpPr>
          <p:cNvPr id="12" name="TextBox 11"/>
          <p:cNvSpPr txBox="1"/>
          <p:nvPr/>
        </p:nvSpPr>
        <p:spPr>
          <a:xfrm>
            <a:off x="4540321" y="4100959"/>
            <a:ext cx="1030865" cy="923330"/>
          </a:xfrm>
          <a:prstGeom prst="rect">
            <a:avLst/>
          </a:prstGeom>
          <a:noFill/>
        </p:spPr>
        <p:txBody>
          <a:bodyPr wrap="square" rtlCol="0">
            <a:spAutoFit/>
          </a:bodyPr>
          <a:lstStyle/>
          <a:p>
            <a:r>
              <a:rPr lang="en-GB" dirty="0" err="1" smtClean="0"/>
              <a:t>Smuon</a:t>
            </a:r>
            <a:r>
              <a:rPr lang="en-GB" dirty="0" smtClean="0"/>
              <a:t> mass (</a:t>
            </a:r>
            <a:r>
              <a:rPr lang="en-GB" dirty="0" err="1" smtClean="0"/>
              <a:t>Gev</a:t>
            </a:r>
            <a:r>
              <a:rPr lang="en-GB" dirty="0" smtClean="0"/>
              <a:t>)</a:t>
            </a:r>
            <a:endParaRPr lang="en-GB" dirty="0"/>
          </a:p>
        </p:txBody>
      </p:sp>
      <p:sp>
        <p:nvSpPr>
          <p:cNvPr id="13" name="TextBox 12"/>
          <p:cNvSpPr txBox="1"/>
          <p:nvPr/>
        </p:nvSpPr>
        <p:spPr>
          <a:xfrm>
            <a:off x="4839835" y="2189787"/>
            <a:ext cx="2728696" cy="369332"/>
          </a:xfrm>
          <a:prstGeom prst="rect">
            <a:avLst/>
          </a:prstGeom>
          <a:noFill/>
        </p:spPr>
        <p:txBody>
          <a:bodyPr wrap="none" rtlCol="0">
            <a:spAutoFit/>
          </a:bodyPr>
          <a:lstStyle/>
          <a:p>
            <a:r>
              <a:rPr lang="en-GB" dirty="0" err="1" smtClean="0"/>
              <a:t>Neutralino</a:t>
            </a:r>
            <a:r>
              <a:rPr lang="en-GB" dirty="0" smtClean="0"/>
              <a:t> mass = 500 GeV</a:t>
            </a:r>
            <a:endParaRPr lang="en-GB" dirty="0"/>
          </a:p>
        </p:txBody>
      </p:sp>
      <p:sp>
        <p:nvSpPr>
          <p:cNvPr id="16" name="Rectangle 15"/>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g-2</a:t>
            </a:r>
            <a:endParaRPr lang="en-GB" sz="3200" i="1" dirty="0"/>
          </a:p>
        </p:txBody>
      </p:sp>
    </p:spTree>
    <p:extLst>
      <p:ext uri="{BB962C8B-B14F-4D97-AF65-F5344CB8AC3E}">
        <p14:creationId xmlns:p14="http://schemas.microsoft.com/office/powerpoint/2010/main" val="40023347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sz="2400" dirty="0" smtClean="0"/>
              <a:t>Improvements from BNL</a:t>
            </a:r>
          </a:p>
          <a:p>
            <a:pPr lvl="1"/>
            <a:r>
              <a:rPr lang="en-GB" sz="2000" dirty="0" smtClean="0"/>
              <a:t>More muons/proton, less pions</a:t>
            </a:r>
          </a:p>
          <a:p>
            <a:pPr lvl="1"/>
            <a:r>
              <a:rPr lang="en-GB" sz="2000" dirty="0" smtClean="0"/>
              <a:t>Improved detectors (3 trackers, Calorimeters)</a:t>
            </a:r>
          </a:p>
          <a:p>
            <a:pPr lvl="1"/>
            <a:r>
              <a:rPr lang="en-GB" sz="2000" dirty="0" smtClean="0"/>
              <a:t>Better beam dynamics</a:t>
            </a:r>
          </a:p>
          <a:p>
            <a:pPr lvl="1"/>
            <a:r>
              <a:rPr lang="en-GB" sz="2000" dirty="0" smtClean="0"/>
              <a:t>Improved field uniformity</a:t>
            </a:r>
          </a:p>
          <a:p>
            <a:pPr lvl="1"/>
            <a:r>
              <a:rPr lang="en-GB" sz="2000" dirty="0" smtClean="0"/>
              <a:t>Improved modelling</a:t>
            </a:r>
          </a:p>
        </p:txBody>
      </p:sp>
      <p:sp>
        <p:nvSpPr>
          <p:cNvPr id="4" name="Rectangle 3"/>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g-2</a:t>
            </a:r>
            <a:endParaRPr lang="en-GB" sz="3200" i="1" dirty="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33137" y="363897"/>
            <a:ext cx="1337911" cy="820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3"/>
          <a:stretch>
            <a:fillRect/>
          </a:stretch>
        </p:blipFill>
        <p:spPr>
          <a:xfrm>
            <a:off x="4806900" y="2935945"/>
            <a:ext cx="3079800" cy="1687013"/>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749022" y="4622959"/>
            <a:ext cx="3171550" cy="1919498"/>
          </a:xfrm>
          <a:prstGeom prst="rect">
            <a:avLst/>
          </a:prstGeom>
        </p:spPr>
      </p:pic>
      <p:pic>
        <p:nvPicPr>
          <p:cNvPr id="8" name="Picture 7"/>
          <p:cNvPicPr>
            <a:picLocks noChangeAspect="1"/>
          </p:cNvPicPr>
          <p:nvPr/>
        </p:nvPicPr>
        <p:blipFill>
          <a:blip r:embed="rId5"/>
          <a:stretch>
            <a:fillRect/>
          </a:stretch>
        </p:blipFill>
        <p:spPr>
          <a:xfrm>
            <a:off x="1947177" y="4572000"/>
            <a:ext cx="2624824" cy="1970456"/>
          </a:xfrm>
          <a:prstGeom prst="rect">
            <a:avLst/>
          </a:prstGeom>
        </p:spPr>
      </p:pic>
      <p:sp>
        <p:nvSpPr>
          <p:cNvPr id="2" name="Footer Placeholder 1"/>
          <p:cNvSpPr>
            <a:spLocks noGrp="1"/>
          </p:cNvSpPr>
          <p:nvPr>
            <p:ph type="ftr" sz="quarter" idx="11"/>
          </p:nvPr>
        </p:nvSpPr>
        <p:spPr/>
        <p:txBody>
          <a:bodyPr/>
          <a:lstStyle/>
          <a:p>
            <a:r>
              <a:rPr lang="en-GB" smtClean="0"/>
              <a:t>IOP Sussex 2016</a:t>
            </a:r>
            <a:endParaRPr lang="en-GB"/>
          </a:p>
        </p:txBody>
      </p:sp>
      <p:sp>
        <p:nvSpPr>
          <p:cNvPr id="9" name="Slide Number Placeholder 8"/>
          <p:cNvSpPr>
            <a:spLocks noGrp="1"/>
          </p:cNvSpPr>
          <p:nvPr>
            <p:ph type="sldNum" sz="quarter" idx="12"/>
          </p:nvPr>
        </p:nvSpPr>
        <p:spPr/>
        <p:txBody>
          <a:bodyPr/>
          <a:lstStyle/>
          <a:p>
            <a:fld id="{A875CFD1-E451-482B-B1CD-C841D52E3FD2}" type="slidenum">
              <a:rPr lang="en-GB" smtClean="0"/>
              <a:t>42</a:t>
            </a:fld>
            <a:endParaRPr lang="en-GB"/>
          </a:p>
        </p:txBody>
      </p:sp>
    </p:spTree>
    <p:extLst>
      <p:ext uri="{BB962C8B-B14F-4D97-AF65-F5344CB8AC3E}">
        <p14:creationId xmlns:p14="http://schemas.microsoft.com/office/powerpoint/2010/main" val="3129985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6000" dirty="0" err="1" smtClean="0"/>
              <a:t>muEDM</a:t>
            </a:r>
            <a:endParaRPr lang="en-GB" sz="6000" dirty="0"/>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1839" y="2216727"/>
            <a:ext cx="3091078" cy="2966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433137" y="363897"/>
            <a:ext cx="1337911" cy="820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g-2</a:t>
            </a:r>
            <a:endParaRPr lang="en-GB" sz="3200" i="1" dirty="0"/>
          </a:p>
        </p:txBody>
      </p:sp>
      <p:sp>
        <p:nvSpPr>
          <p:cNvPr id="10" name="TextBox 9"/>
          <p:cNvSpPr txBox="1"/>
          <p:nvPr/>
        </p:nvSpPr>
        <p:spPr>
          <a:xfrm>
            <a:off x="7158200" y="72000"/>
            <a:ext cx="1193800" cy="523220"/>
          </a:xfrm>
          <a:prstGeom prst="rect">
            <a:avLst/>
          </a:prstGeom>
          <a:solidFill>
            <a:schemeClr val="accent2">
              <a:lumMod val="75000"/>
            </a:schemeClr>
          </a:solidFill>
        </p:spPr>
        <p:txBody>
          <a:bodyPr wrap="square" rtlCol="0">
            <a:spAutoFit/>
          </a:bodyPr>
          <a:lstStyle/>
          <a:p>
            <a:pPr algn="ctr"/>
            <a:r>
              <a:rPr lang="en-GB" sz="2800" dirty="0" smtClean="0">
                <a:solidFill>
                  <a:schemeClr val="bg1"/>
                </a:solidFill>
              </a:rPr>
              <a:t>EDM</a:t>
            </a:r>
            <a:r>
              <a:rPr lang="en-GB" sz="2800" dirty="0" smtClean="0"/>
              <a:t> </a:t>
            </a:r>
            <a:endParaRPr lang="en-GB" sz="2800" dirty="0"/>
          </a:p>
        </p:txBody>
      </p:sp>
      <p:sp>
        <p:nvSpPr>
          <p:cNvPr id="3" name="Footer Placeholder 2"/>
          <p:cNvSpPr>
            <a:spLocks noGrp="1"/>
          </p:cNvSpPr>
          <p:nvPr>
            <p:ph type="ftr" sz="quarter" idx="11"/>
          </p:nvPr>
        </p:nvSpPr>
        <p:spPr/>
        <p:txBody>
          <a:bodyPr/>
          <a:lstStyle/>
          <a:p>
            <a:r>
              <a:rPr lang="en-GB" smtClean="0"/>
              <a:t>IOP Sussex 2016</a:t>
            </a:r>
            <a:endParaRPr lang="en-GB"/>
          </a:p>
        </p:txBody>
      </p:sp>
      <p:sp>
        <p:nvSpPr>
          <p:cNvPr id="4" name="Slide Number Placeholder 3"/>
          <p:cNvSpPr>
            <a:spLocks noGrp="1"/>
          </p:cNvSpPr>
          <p:nvPr>
            <p:ph type="sldNum" sz="quarter" idx="12"/>
          </p:nvPr>
        </p:nvSpPr>
        <p:spPr/>
        <p:txBody>
          <a:bodyPr/>
          <a:lstStyle/>
          <a:p>
            <a:fld id="{A875CFD1-E451-482B-B1CD-C841D52E3FD2}" type="slidenum">
              <a:rPr lang="en-GB" smtClean="0"/>
              <a:t>43</a:t>
            </a:fld>
            <a:endParaRPr lang="en-GB"/>
          </a:p>
        </p:txBody>
      </p:sp>
      <p:sp>
        <p:nvSpPr>
          <p:cNvPr id="11" name="Content Placeholder 2"/>
          <p:cNvSpPr>
            <a:spLocks noGrp="1"/>
          </p:cNvSpPr>
          <p:nvPr>
            <p:ph idx="1"/>
          </p:nvPr>
        </p:nvSpPr>
        <p:spPr>
          <a:xfrm>
            <a:off x="3740726" y="1437047"/>
            <a:ext cx="4438073" cy="4525963"/>
          </a:xfrm>
        </p:spPr>
        <p:txBody>
          <a:bodyPr>
            <a:normAutofit fontScale="77500" lnSpcReduction="20000"/>
          </a:bodyPr>
          <a:lstStyle/>
          <a:p>
            <a:r>
              <a:rPr lang="en-GB" dirty="0" smtClean="0"/>
              <a:t>Phase-I Part of g-2 experiment (first measurement)</a:t>
            </a:r>
          </a:p>
          <a:p>
            <a:r>
              <a:rPr lang="en-GB" dirty="0" smtClean="0"/>
              <a:t>see anything in muons, sign of new physics</a:t>
            </a:r>
          </a:p>
          <a:p>
            <a:r>
              <a:rPr lang="en-GB" dirty="0" smtClean="0"/>
              <a:t>|</a:t>
            </a:r>
            <a:r>
              <a:rPr lang="en-GB" i="1" dirty="0"/>
              <a:t>d</a:t>
            </a:r>
            <a:r>
              <a:rPr lang="en-GB" i="1" baseline="-25000" dirty="0"/>
              <a:t>e</a:t>
            </a:r>
            <a:r>
              <a:rPr lang="en-GB" dirty="0"/>
              <a:t>| &lt; 10</a:t>
            </a:r>
            <a:r>
              <a:rPr lang="en-GB" baseline="30000" dirty="0"/>
              <a:t>-29</a:t>
            </a:r>
            <a:r>
              <a:rPr lang="en-GB" dirty="0"/>
              <a:t> e cm, the current </a:t>
            </a:r>
            <a:r>
              <a:rPr lang="en-GB" dirty="0" smtClean="0"/>
              <a:t>results, for 2</a:t>
            </a:r>
            <a:r>
              <a:rPr lang="en-GB" baseline="30000" dirty="0" smtClean="0"/>
              <a:t>nd</a:t>
            </a:r>
            <a:r>
              <a:rPr lang="en-GB" dirty="0" smtClean="0"/>
              <a:t> generation muons </a:t>
            </a:r>
            <a:r>
              <a:rPr lang="en-GB" dirty="0"/>
              <a:t>10 orders of magnitude worse, |</a:t>
            </a:r>
            <a:r>
              <a:rPr lang="en-GB" i="1" dirty="0"/>
              <a:t>d</a:t>
            </a:r>
            <a:r>
              <a:rPr lang="en-GB" i="1" baseline="-25000" dirty="0">
                <a:sym typeface="Symbol"/>
              </a:rPr>
              <a:t></a:t>
            </a:r>
            <a:r>
              <a:rPr lang="en-GB" dirty="0"/>
              <a:t>| &lt; 1.8 </a:t>
            </a:r>
            <a:r>
              <a:rPr lang="en-GB" dirty="0">
                <a:sym typeface="Symbol"/>
              </a:rPr>
              <a:t></a:t>
            </a:r>
            <a:r>
              <a:rPr lang="en-GB" dirty="0"/>
              <a:t> 10</a:t>
            </a:r>
            <a:r>
              <a:rPr lang="en-GB" baseline="30000" dirty="0"/>
              <a:t>-19</a:t>
            </a:r>
            <a:r>
              <a:rPr lang="en-GB" dirty="0"/>
              <a:t> e </a:t>
            </a:r>
            <a:r>
              <a:rPr lang="en-GB" dirty="0" smtClean="0"/>
              <a:t>cm</a:t>
            </a:r>
          </a:p>
          <a:p>
            <a:r>
              <a:rPr lang="en-GB" i="1" dirty="0">
                <a:solidFill>
                  <a:srgbClr val="FF0000"/>
                </a:solidFill>
              </a:rPr>
              <a:t>g</a:t>
            </a:r>
            <a:r>
              <a:rPr lang="en-GB" i="1" dirty="0" smtClean="0">
                <a:solidFill>
                  <a:srgbClr val="FF0000"/>
                </a:solidFill>
              </a:rPr>
              <a:t>-2@FNAL will get improve this by two orders of magnitude</a:t>
            </a:r>
          </a:p>
        </p:txBody>
      </p:sp>
    </p:spTree>
    <p:extLst>
      <p:ext uri="{BB962C8B-B14F-4D97-AF65-F5344CB8AC3E}">
        <p14:creationId xmlns:p14="http://schemas.microsoft.com/office/powerpoint/2010/main" val="33197479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a:ext>
            </a:extLst>
          </a:blip>
          <a:srcRect b="31816"/>
          <a:stretch>
            <a:fillRect/>
          </a:stretch>
        </p:blipFill>
        <p:spPr bwMode="auto">
          <a:xfrm>
            <a:off x="4583054" y="888327"/>
            <a:ext cx="3672438" cy="1929840"/>
          </a:xfrm>
          <a:prstGeom prst="rect">
            <a:avLst/>
          </a:prstGeom>
          <a:noFill/>
          <a:ln>
            <a:noFill/>
          </a:ln>
        </p:spPr>
      </p:pic>
      <p:sp>
        <p:nvSpPr>
          <p:cNvPr id="5" name="Rectangle 4"/>
          <p:cNvSpPr/>
          <p:nvPr/>
        </p:nvSpPr>
        <p:spPr>
          <a:xfrm>
            <a:off x="4285671" y="2784579"/>
            <a:ext cx="3899855" cy="1569660"/>
          </a:xfrm>
          <a:prstGeom prst="rect">
            <a:avLst/>
          </a:prstGeom>
        </p:spPr>
        <p:txBody>
          <a:bodyPr wrap="square">
            <a:spAutoFit/>
          </a:bodyPr>
          <a:lstStyle/>
          <a:p>
            <a:r>
              <a:rPr lang="en-GB" dirty="0"/>
              <a:t>Examples of a 4-loop diagram, </a:t>
            </a:r>
            <a:r>
              <a:rPr lang="en-GB" sz="2400" dirty="0">
                <a:effectLst>
                  <a:outerShdw blurRad="38100" dist="38100" dir="2700000" algn="tl">
                    <a:srgbClr val="000000">
                      <a:alpha val="43137"/>
                    </a:srgbClr>
                  </a:outerShdw>
                </a:effectLst>
              </a:rPr>
              <a:t>the lowest order contributing to lepton EDMs in the Standard Model</a:t>
            </a:r>
            <a:r>
              <a:rPr lang="en-GB" dirty="0"/>
              <a:t>, and 5-loop diagram</a:t>
            </a: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33137" y="363897"/>
            <a:ext cx="1337911" cy="820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g-2</a:t>
            </a:r>
            <a:endParaRPr lang="en-GB" sz="3200" i="1" dirty="0"/>
          </a:p>
        </p:txBody>
      </p:sp>
      <p:sp>
        <p:nvSpPr>
          <p:cNvPr id="11" name="TextBox 10"/>
          <p:cNvSpPr txBox="1"/>
          <p:nvPr/>
        </p:nvSpPr>
        <p:spPr>
          <a:xfrm>
            <a:off x="7158200" y="72000"/>
            <a:ext cx="1193800" cy="523220"/>
          </a:xfrm>
          <a:prstGeom prst="rect">
            <a:avLst/>
          </a:prstGeom>
          <a:solidFill>
            <a:schemeClr val="accent2">
              <a:lumMod val="75000"/>
            </a:schemeClr>
          </a:solidFill>
        </p:spPr>
        <p:txBody>
          <a:bodyPr wrap="square" rtlCol="0">
            <a:spAutoFit/>
          </a:bodyPr>
          <a:lstStyle/>
          <a:p>
            <a:pPr algn="ctr"/>
            <a:r>
              <a:rPr lang="en-GB" sz="2800" dirty="0" smtClean="0">
                <a:solidFill>
                  <a:schemeClr val="bg1"/>
                </a:solidFill>
              </a:rPr>
              <a:t>EDM</a:t>
            </a:r>
            <a:r>
              <a:rPr lang="en-GB" sz="2800" dirty="0" smtClean="0"/>
              <a:t> </a:t>
            </a:r>
            <a:endParaRPr lang="en-GB" sz="2800"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3" name="Slide Number Placeholder 2"/>
          <p:cNvSpPr>
            <a:spLocks noGrp="1"/>
          </p:cNvSpPr>
          <p:nvPr>
            <p:ph type="sldNum" sz="quarter" idx="12"/>
          </p:nvPr>
        </p:nvSpPr>
        <p:spPr/>
        <p:txBody>
          <a:bodyPr/>
          <a:lstStyle/>
          <a:p>
            <a:fld id="{A875CFD1-E451-482B-B1CD-C841D52E3FD2}" type="slidenum">
              <a:rPr lang="en-GB" smtClean="0"/>
              <a:t>44</a:t>
            </a:fld>
            <a:endParaRPr lang="en-GB"/>
          </a:p>
        </p:txBody>
      </p:sp>
      <p:graphicFrame>
        <p:nvGraphicFramePr>
          <p:cNvPr id="9" name="Object 8"/>
          <p:cNvGraphicFramePr>
            <a:graphicFrameLocks noChangeAspect="1"/>
          </p:cNvGraphicFramePr>
          <p:nvPr>
            <p:extLst>
              <p:ext uri="{D42A27DB-BD31-4B8C-83A1-F6EECF244321}">
                <p14:modId xmlns:p14="http://schemas.microsoft.com/office/powerpoint/2010/main" val="85599180"/>
              </p:ext>
            </p:extLst>
          </p:nvPr>
        </p:nvGraphicFramePr>
        <p:xfrm>
          <a:off x="4483929" y="4354239"/>
          <a:ext cx="2990617" cy="2086656"/>
        </p:xfrm>
        <a:graphic>
          <a:graphicData uri="http://schemas.openxmlformats.org/presentationml/2006/ole">
            <mc:AlternateContent xmlns:mc="http://schemas.openxmlformats.org/markup-compatibility/2006">
              <mc:Choice xmlns:v="urn:schemas-microsoft-com:vml" Requires="v">
                <p:oleObj spid="_x0000_s28687" r:id="rId5" imgW="5753021" imgH="4257630" progId="SigmaPlotGraphicObject.11">
                  <p:embed/>
                </p:oleObj>
              </mc:Choice>
              <mc:Fallback>
                <p:oleObj r:id="rId5" imgW="5753021" imgH="4257630" progId="SigmaPlotGraphicObject.11">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83929" y="4354239"/>
                        <a:ext cx="2990617" cy="2086656"/>
                      </a:xfrm>
                      <a:prstGeom prst="rect">
                        <a:avLst/>
                      </a:prstGeom>
                      <a:noFill/>
                      <a:ln>
                        <a:noFill/>
                      </a:ln>
                    </p:spPr>
                  </p:pic>
                </p:oleObj>
              </mc:Fallback>
            </mc:AlternateContent>
          </a:graphicData>
        </a:graphic>
      </p:graphicFrame>
      <p:pic>
        <p:nvPicPr>
          <p:cNvPr id="13" name="Picture 12"/>
          <p:cNvPicPr/>
          <p:nvPr/>
        </p:nvPicPr>
        <p:blipFill>
          <a:blip r:embed="rId7">
            <a:extLst>
              <a:ext uri="{28A0092B-C50C-407E-A947-70E740481C1C}">
                <a14:useLocalDpi xmlns:a14="http://schemas.microsoft.com/office/drawing/2010/main"/>
              </a:ext>
            </a:extLst>
          </a:blip>
          <a:stretch>
            <a:fillRect/>
          </a:stretch>
        </p:blipFill>
        <p:spPr>
          <a:xfrm>
            <a:off x="433137" y="1376218"/>
            <a:ext cx="3762500" cy="4791720"/>
          </a:xfrm>
          <a:prstGeom prst="rect">
            <a:avLst/>
          </a:prstGeom>
        </p:spPr>
      </p:pic>
    </p:spTree>
    <p:extLst>
      <p:ext uri="{BB962C8B-B14F-4D97-AF65-F5344CB8AC3E}">
        <p14:creationId xmlns:p14="http://schemas.microsoft.com/office/powerpoint/2010/main" val="3764185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e(p)EDM</a:t>
            </a:r>
            <a:endParaRPr lang="en-GB" dirty="0"/>
          </a:p>
        </p:txBody>
      </p:sp>
      <p:sp>
        <p:nvSpPr>
          <p:cNvPr id="3" name="Content Placeholder 2"/>
          <p:cNvSpPr>
            <a:spLocks noGrp="1"/>
          </p:cNvSpPr>
          <p:nvPr>
            <p:ph idx="1"/>
          </p:nvPr>
        </p:nvSpPr>
        <p:spPr>
          <a:xfrm>
            <a:off x="457200" y="1600201"/>
            <a:ext cx="6925377" cy="3000676"/>
          </a:xfrm>
        </p:spPr>
        <p:txBody>
          <a:bodyPr>
            <a:normAutofit lnSpcReduction="10000"/>
          </a:bodyPr>
          <a:lstStyle/>
          <a:p>
            <a:pPr marL="0" indent="0">
              <a:buNone/>
            </a:pPr>
            <a:endParaRPr lang="en-GB" dirty="0" smtClean="0"/>
          </a:p>
          <a:p>
            <a:r>
              <a:rPr lang="en-GB" dirty="0" smtClean="0"/>
              <a:t>Ideas from same original g-2 team</a:t>
            </a:r>
          </a:p>
          <a:p>
            <a:r>
              <a:rPr lang="en-GB" dirty="0" err="1" smtClean="0"/>
              <a:t>pEDM</a:t>
            </a:r>
            <a:r>
              <a:rPr lang="en-GB" dirty="0" smtClean="0"/>
              <a:t> “like” g-2 but ALL electric</a:t>
            </a:r>
          </a:p>
          <a:p>
            <a:pPr lvl="1"/>
            <a:r>
              <a:rPr lang="en-GB" dirty="0" smtClean="0"/>
              <a:t>Counter rotating beams enable huge cancellation of systematics</a:t>
            </a:r>
          </a:p>
          <a:p>
            <a:pPr lvl="1"/>
            <a:r>
              <a:rPr lang="en-GB" dirty="0" smtClean="0"/>
              <a:t>Study polarization of protons</a:t>
            </a:r>
          </a:p>
        </p:txBody>
      </p:sp>
      <p:sp>
        <p:nvSpPr>
          <p:cNvPr id="4" name="Rectangle 3"/>
          <p:cNvSpPr/>
          <p:nvPr/>
        </p:nvSpPr>
        <p:spPr>
          <a:xfrm>
            <a:off x="8352000" y="72000"/>
            <a:ext cx="720000" cy="3600000"/>
          </a:xfrm>
          <a:prstGeom prst="rect">
            <a:avLst/>
          </a:prstGeom>
          <a:pattFill prst="ltUpDiag">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GB" sz="3200" dirty="0" smtClean="0">
                <a:solidFill>
                  <a:schemeClr val="tx1"/>
                </a:solidFill>
              </a:rPr>
              <a:t>Detector</a:t>
            </a:r>
            <a:endParaRPr lang="en-GB" sz="3200" dirty="0">
              <a:solidFill>
                <a:schemeClr val="tx1"/>
              </a:solidFill>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59141" y="4196982"/>
            <a:ext cx="3754990" cy="2395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64695" y="5109501"/>
            <a:ext cx="4817444" cy="830997"/>
          </a:xfrm>
          <a:prstGeom prst="rect">
            <a:avLst/>
          </a:prstGeom>
        </p:spPr>
        <p:txBody>
          <a:bodyPr wrap="square">
            <a:spAutoFit/>
          </a:bodyPr>
          <a:lstStyle/>
          <a:p>
            <a:r>
              <a:rPr lang="en-GB" sz="2400" dirty="0" smtClean="0"/>
              <a:t>2014 received P5 support under all scenarios</a:t>
            </a:r>
          </a:p>
        </p:txBody>
      </p:sp>
      <p:grpSp>
        <p:nvGrpSpPr>
          <p:cNvPr id="12" name="Group 11"/>
          <p:cNvGrpSpPr/>
          <p:nvPr/>
        </p:nvGrpSpPr>
        <p:grpSpPr>
          <a:xfrm>
            <a:off x="423511" y="433387"/>
            <a:ext cx="1835150" cy="733425"/>
            <a:chOff x="0" y="457200"/>
            <a:chExt cx="1835150" cy="733425"/>
          </a:xfrm>
        </p:grpSpPr>
        <p:pic>
          <p:nvPicPr>
            <p:cNvPr id="5121" name="Picture 1" descr="Picture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457200"/>
              <a:ext cx="685800" cy="685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2"/>
            <p:cNvSpPr txBox="1">
              <a:spLocks noChangeArrowheads="1"/>
            </p:cNvSpPr>
            <p:nvPr/>
          </p:nvSpPr>
          <p:spPr bwMode="auto">
            <a:xfrm>
              <a:off x="696913" y="457200"/>
              <a:ext cx="1138237" cy="733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Black" pitchFamily="34" charset="0"/>
                  <a:ea typeface="Calibri" pitchFamily="34" charset="0"/>
                  <a:cs typeface="Times New Roman" pitchFamily="18" charset="0"/>
                </a:rPr>
                <a:t>proton</a:t>
              </a:r>
              <a:endParaRPr kumimoji="0" lang="en-GB"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Black" pitchFamily="34" charset="0"/>
                  <a:ea typeface="Calibri" pitchFamily="34" charset="0"/>
                  <a:cs typeface="Times New Roman" pitchFamily="18" charset="0"/>
                </a:rPr>
                <a:t>storage ring</a:t>
              </a:r>
              <a:endParaRPr kumimoji="0" lang="en-GB"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Black" pitchFamily="34" charset="0"/>
                  <a:ea typeface="Calibri" pitchFamily="34" charset="0"/>
                  <a:cs typeface="Times New Roman" pitchFamily="18" charset="0"/>
                </a:rPr>
                <a:t>EDM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9"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4"/>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5"/>
          <p:cNvSpPr>
            <a:spLocks noChangeArrowheads="1"/>
          </p:cNvSpPr>
          <p:nvPr/>
        </p:nvSpPr>
        <p:spPr bwMode="auto">
          <a:xfrm>
            <a:off x="0" y="1143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Box 12"/>
          <p:cNvSpPr txBox="1"/>
          <p:nvPr/>
        </p:nvSpPr>
        <p:spPr>
          <a:xfrm>
            <a:off x="7158200" y="72000"/>
            <a:ext cx="1193800" cy="523220"/>
          </a:xfrm>
          <a:prstGeom prst="rect">
            <a:avLst/>
          </a:prstGeom>
          <a:solidFill>
            <a:schemeClr val="accent2">
              <a:lumMod val="75000"/>
            </a:schemeClr>
          </a:solidFill>
        </p:spPr>
        <p:txBody>
          <a:bodyPr wrap="square" rtlCol="0">
            <a:spAutoFit/>
          </a:bodyPr>
          <a:lstStyle/>
          <a:p>
            <a:pPr algn="ctr"/>
            <a:r>
              <a:rPr lang="en-GB" sz="2800" dirty="0" smtClean="0">
                <a:solidFill>
                  <a:schemeClr val="bg1"/>
                </a:solidFill>
              </a:rPr>
              <a:t>EDM</a:t>
            </a:r>
            <a:r>
              <a:rPr lang="en-GB" sz="2800" dirty="0" smtClean="0"/>
              <a:t> </a:t>
            </a:r>
            <a:endParaRPr lang="en-GB" sz="2800" dirty="0"/>
          </a:p>
        </p:txBody>
      </p:sp>
      <p:sp>
        <p:nvSpPr>
          <p:cNvPr id="14" name="Rectangle 13"/>
          <p:cNvSpPr/>
          <p:nvPr/>
        </p:nvSpPr>
        <p:spPr>
          <a:xfrm>
            <a:off x="8352000" y="72000"/>
            <a:ext cx="720000" cy="3801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Experiment: </a:t>
            </a:r>
            <a:r>
              <a:rPr lang="en-GB" sz="3200" dirty="0" err="1" smtClean="0"/>
              <a:t>srEDM</a:t>
            </a:r>
            <a:endParaRPr lang="en-GB" sz="3200" i="1" dirty="0"/>
          </a:p>
        </p:txBody>
      </p:sp>
      <p:sp>
        <p:nvSpPr>
          <p:cNvPr id="8" name="Footer Placeholder 7"/>
          <p:cNvSpPr>
            <a:spLocks noGrp="1"/>
          </p:cNvSpPr>
          <p:nvPr>
            <p:ph type="ftr" sz="quarter" idx="11"/>
          </p:nvPr>
        </p:nvSpPr>
        <p:spPr/>
        <p:txBody>
          <a:bodyPr/>
          <a:lstStyle/>
          <a:p>
            <a:r>
              <a:rPr lang="en-GB" smtClean="0"/>
              <a:t>IOP Sussex 2016</a:t>
            </a:r>
            <a:endParaRPr lang="en-GB"/>
          </a:p>
        </p:txBody>
      </p:sp>
      <p:sp>
        <p:nvSpPr>
          <p:cNvPr id="15" name="Slide Number Placeholder 14"/>
          <p:cNvSpPr>
            <a:spLocks noGrp="1"/>
          </p:cNvSpPr>
          <p:nvPr>
            <p:ph type="sldNum" sz="quarter" idx="12"/>
          </p:nvPr>
        </p:nvSpPr>
        <p:spPr/>
        <p:txBody>
          <a:bodyPr/>
          <a:lstStyle/>
          <a:p>
            <a:fld id="{A875CFD1-E451-482B-B1CD-C841D52E3FD2}" type="slidenum">
              <a:rPr lang="en-GB" smtClean="0"/>
              <a:t>45</a:t>
            </a:fld>
            <a:endParaRPr lang="en-GB"/>
          </a:p>
        </p:txBody>
      </p:sp>
    </p:spTree>
    <p:extLst>
      <p:ext uri="{BB962C8B-B14F-4D97-AF65-F5344CB8AC3E}">
        <p14:creationId xmlns:p14="http://schemas.microsoft.com/office/powerpoint/2010/main" val="24023791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423511" y="433387"/>
            <a:ext cx="1835150" cy="733425"/>
            <a:chOff x="0" y="457200"/>
            <a:chExt cx="1835150" cy="733425"/>
          </a:xfrm>
        </p:grpSpPr>
        <p:pic>
          <p:nvPicPr>
            <p:cNvPr id="47" name="Picture 1"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57200"/>
              <a:ext cx="685800" cy="685800"/>
            </a:xfrm>
            <a:prstGeom prst="rect">
              <a:avLst/>
            </a:prstGeom>
            <a:noFill/>
            <a:extLst>
              <a:ext uri="{909E8E84-426E-40DD-AFC4-6F175D3DCCD1}">
                <a14:hiddenFill xmlns:a14="http://schemas.microsoft.com/office/drawing/2010/main">
                  <a:solidFill>
                    <a:srgbClr val="FFFFFF"/>
                  </a:solidFill>
                </a14:hiddenFill>
              </a:ext>
            </a:extLst>
          </p:spPr>
        </p:pic>
        <p:sp>
          <p:nvSpPr>
            <p:cNvPr id="48" name="Text Box 2"/>
            <p:cNvSpPr txBox="1">
              <a:spLocks noChangeArrowheads="1"/>
            </p:cNvSpPr>
            <p:nvPr/>
          </p:nvSpPr>
          <p:spPr bwMode="auto">
            <a:xfrm>
              <a:off x="696913" y="457200"/>
              <a:ext cx="1138237" cy="733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Black" pitchFamily="34" charset="0"/>
                  <a:ea typeface="Calibri" pitchFamily="34" charset="0"/>
                  <a:cs typeface="Times New Roman" pitchFamily="18" charset="0"/>
                </a:rPr>
                <a:t>proton</a:t>
              </a:r>
              <a:endParaRPr kumimoji="0" lang="en-GB"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Black" pitchFamily="34" charset="0"/>
                  <a:ea typeface="Calibri" pitchFamily="34" charset="0"/>
                  <a:cs typeface="Times New Roman" pitchFamily="18" charset="0"/>
                </a:rPr>
                <a:t>storage ring</a:t>
              </a:r>
              <a:endParaRPr kumimoji="0" lang="en-GB"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Black" pitchFamily="34" charset="0"/>
                  <a:ea typeface="Calibri" pitchFamily="34" charset="0"/>
                  <a:cs typeface="Times New Roman" pitchFamily="18" charset="0"/>
                </a:rPr>
                <a:t>EDM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00353" name="Group 2"/>
          <p:cNvGrpSpPr>
            <a:grpSpLocks/>
          </p:cNvGrpSpPr>
          <p:nvPr/>
        </p:nvGrpSpPr>
        <p:grpSpPr bwMode="auto">
          <a:xfrm>
            <a:off x="1155700" y="355600"/>
            <a:ext cx="6477000" cy="4978400"/>
            <a:chOff x="528" y="512"/>
            <a:chExt cx="4560" cy="3664"/>
          </a:xfrm>
        </p:grpSpPr>
        <p:pic>
          <p:nvPicPr>
            <p:cNvPr id="100388" name="Picture 3" descr="scan11"/>
            <p:cNvPicPr preferRelativeResize="0">
              <a:picLocks noChangeAspect="1" noChangeArrowheads="1"/>
            </p:cNvPicPr>
            <p:nvPr/>
          </p:nvPicPr>
          <p:blipFill>
            <a:blip r:embed="rId5" cstate="print">
              <a:extLst>
                <a:ext uri="{28A0092B-C50C-407E-A947-70E740481C1C}">
                  <a14:useLocalDpi xmlns:a14="http://schemas.microsoft.com/office/drawing/2010/main" val="0"/>
                </a:ext>
              </a:extLst>
            </a:blip>
            <a:srcRect b="20786"/>
            <a:stretch>
              <a:fillRect/>
            </a:stretch>
          </p:blipFill>
          <p:spPr bwMode="auto">
            <a:xfrm>
              <a:off x="528" y="512"/>
              <a:ext cx="3881" cy="3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89" name="Freeform 4"/>
            <p:cNvSpPr>
              <a:spLocks noChangeAspect="1"/>
            </p:cNvSpPr>
            <p:nvPr/>
          </p:nvSpPr>
          <p:spPr bwMode="auto">
            <a:xfrm>
              <a:off x="4433" y="2160"/>
              <a:ext cx="127" cy="841"/>
            </a:xfrm>
            <a:custGeom>
              <a:avLst/>
              <a:gdLst>
                <a:gd name="T0" fmla="*/ 308 w 101"/>
                <a:gd name="T1" fmla="*/ 0 h 671"/>
                <a:gd name="T2" fmla="*/ 0 w 101"/>
                <a:gd name="T3" fmla="*/ 1204 h 671"/>
                <a:gd name="T4" fmla="*/ 308 w 101"/>
                <a:gd name="T5" fmla="*/ 24369 h 671"/>
                <a:gd name="T6" fmla="*/ 612 w 101"/>
                <a:gd name="T7" fmla="*/ 22877 h 671"/>
                <a:gd name="T8" fmla="*/ 1222 w 101"/>
                <a:gd name="T9" fmla="*/ 19858 h 671"/>
                <a:gd name="T10" fmla="*/ 3761 w 101"/>
                <a:gd name="T11" fmla="*/ 9947 h 671"/>
                <a:gd name="T12" fmla="*/ 2500 w 101"/>
                <a:gd name="T13" fmla="*/ 4221 h 671"/>
                <a:gd name="T14" fmla="*/ 308 w 101"/>
                <a:gd name="T15" fmla="*/ 0 h 671"/>
                <a:gd name="T16" fmla="*/ 0 60000 65536"/>
                <a:gd name="T17" fmla="*/ 0 60000 65536"/>
                <a:gd name="T18" fmla="*/ 0 60000 65536"/>
                <a:gd name="T19" fmla="*/ 0 60000 65536"/>
                <a:gd name="T20" fmla="*/ 0 60000 65536"/>
                <a:gd name="T21" fmla="*/ 0 60000 65536"/>
                <a:gd name="T22" fmla="*/ 0 60000 65536"/>
                <a:gd name="T23" fmla="*/ 0 60000 65536"/>
                <a:gd name="T24" fmla="*/ 0 w 101"/>
                <a:gd name="T25" fmla="*/ 0 h 671"/>
                <a:gd name="T26" fmla="*/ 101 w 101"/>
                <a:gd name="T27" fmla="*/ 671 h 6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1" h="671">
                  <a:moveTo>
                    <a:pt x="8" y="0"/>
                  </a:moveTo>
                  <a:cubicBezTo>
                    <a:pt x="5" y="11"/>
                    <a:pt x="0" y="22"/>
                    <a:pt x="0" y="33"/>
                  </a:cubicBezTo>
                  <a:cubicBezTo>
                    <a:pt x="0" y="241"/>
                    <a:pt x="2" y="449"/>
                    <a:pt x="8" y="657"/>
                  </a:cubicBezTo>
                  <a:cubicBezTo>
                    <a:pt x="8" y="671"/>
                    <a:pt x="14" y="630"/>
                    <a:pt x="16" y="617"/>
                  </a:cubicBezTo>
                  <a:cubicBezTo>
                    <a:pt x="22" y="581"/>
                    <a:pt x="22" y="567"/>
                    <a:pt x="32" y="535"/>
                  </a:cubicBezTo>
                  <a:cubicBezTo>
                    <a:pt x="59" y="445"/>
                    <a:pt x="78" y="361"/>
                    <a:pt x="97" y="268"/>
                  </a:cubicBezTo>
                  <a:cubicBezTo>
                    <a:pt x="91" y="194"/>
                    <a:pt x="101" y="166"/>
                    <a:pt x="64" y="114"/>
                  </a:cubicBezTo>
                  <a:cubicBezTo>
                    <a:pt x="51" y="74"/>
                    <a:pt x="21" y="42"/>
                    <a:pt x="8" y="0"/>
                  </a:cubicBezTo>
                  <a:close/>
                </a:path>
              </a:pathLst>
            </a:custGeom>
            <a:solidFill>
              <a:schemeClr val="tx1"/>
            </a:solidFill>
            <a:ln w="9525">
              <a:solidFill>
                <a:schemeClr val="tx1"/>
              </a:solidFill>
              <a:round/>
              <a:headEnd/>
              <a:tailEnd/>
            </a:ln>
          </p:spPr>
          <p:txBody>
            <a:bodyPr wrap="none" anchor="ctr"/>
            <a:lstStyle/>
            <a:p>
              <a:endParaRPr lang="en-GB"/>
            </a:p>
          </p:txBody>
        </p:sp>
        <p:sp>
          <p:nvSpPr>
            <p:cNvPr id="100390" name="Freeform 5"/>
            <p:cNvSpPr>
              <a:spLocks noChangeAspect="1"/>
            </p:cNvSpPr>
            <p:nvPr/>
          </p:nvSpPr>
          <p:spPr bwMode="auto">
            <a:xfrm>
              <a:off x="4961" y="2160"/>
              <a:ext cx="127" cy="841"/>
            </a:xfrm>
            <a:custGeom>
              <a:avLst/>
              <a:gdLst>
                <a:gd name="T0" fmla="*/ 308 w 101"/>
                <a:gd name="T1" fmla="*/ 0 h 671"/>
                <a:gd name="T2" fmla="*/ 0 w 101"/>
                <a:gd name="T3" fmla="*/ 1204 h 671"/>
                <a:gd name="T4" fmla="*/ 308 w 101"/>
                <a:gd name="T5" fmla="*/ 24369 h 671"/>
                <a:gd name="T6" fmla="*/ 612 w 101"/>
                <a:gd name="T7" fmla="*/ 22877 h 671"/>
                <a:gd name="T8" fmla="*/ 1222 w 101"/>
                <a:gd name="T9" fmla="*/ 19858 h 671"/>
                <a:gd name="T10" fmla="*/ 3761 w 101"/>
                <a:gd name="T11" fmla="*/ 9947 h 671"/>
                <a:gd name="T12" fmla="*/ 2500 w 101"/>
                <a:gd name="T13" fmla="*/ 4221 h 671"/>
                <a:gd name="T14" fmla="*/ 308 w 101"/>
                <a:gd name="T15" fmla="*/ 0 h 671"/>
                <a:gd name="T16" fmla="*/ 0 60000 65536"/>
                <a:gd name="T17" fmla="*/ 0 60000 65536"/>
                <a:gd name="T18" fmla="*/ 0 60000 65536"/>
                <a:gd name="T19" fmla="*/ 0 60000 65536"/>
                <a:gd name="T20" fmla="*/ 0 60000 65536"/>
                <a:gd name="T21" fmla="*/ 0 60000 65536"/>
                <a:gd name="T22" fmla="*/ 0 60000 65536"/>
                <a:gd name="T23" fmla="*/ 0 60000 65536"/>
                <a:gd name="T24" fmla="*/ 0 w 101"/>
                <a:gd name="T25" fmla="*/ 0 h 671"/>
                <a:gd name="T26" fmla="*/ 101 w 101"/>
                <a:gd name="T27" fmla="*/ 671 h 6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1" h="671">
                  <a:moveTo>
                    <a:pt x="8" y="0"/>
                  </a:moveTo>
                  <a:cubicBezTo>
                    <a:pt x="5" y="11"/>
                    <a:pt x="0" y="22"/>
                    <a:pt x="0" y="33"/>
                  </a:cubicBezTo>
                  <a:cubicBezTo>
                    <a:pt x="0" y="241"/>
                    <a:pt x="2" y="449"/>
                    <a:pt x="8" y="657"/>
                  </a:cubicBezTo>
                  <a:cubicBezTo>
                    <a:pt x="8" y="671"/>
                    <a:pt x="14" y="630"/>
                    <a:pt x="16" y="617"/>
                  </a:cubicBezTo>
                  <a:cubicBezTo>
                    <a:pt x="22" y="581"/>
                    <a:pt x="22" y="567"/>
                    <a:pt x="32" y="535"/>
                  </a:cubicBezTo>
                  <a:cubicBezTo>
                    <a:pt x="59" y="445"/>
                    <a:pt x="78" y="361"/>
                    <a:pt x="97" y="268"/>
                  </a:cubicBezTo>
                  <a:cubicBezTo>
                    <a:pt x="91" y="194"/>
                    <a:pt x="101" y="166"/>
                    <a:pt x="64" y="114"/>
                  </a:cubicBezTo>
                  <a:cubicBezTo>
                    <a:pt x="51" y="74"/>
                    <a:pt x="21" y="42"/>
                    <a:pt x="8" y="0"/>
                  </a:cubicBezTo>
                  <a:close/>
                </a:path>
              </a:pathLst>
            </a:custGeom>
            <a:solidFill>
              <a:schemeClr val="tx1"/>
            </a:solidFill>
            <a:ln w="9525">
              <a:solidFill>
                <a:schemeClr val="tx1"/>
              </a:solidFill>
              <a:round/>
              <a:headEnd/>
              <a:tailEnd/>
            </a:ln>
          </p:spPr>
          <p:txBody>
            <a:bodyPr wrap="none" anchor="ctr"/>
            <a:lstStyle/>
            <a:p>
              <a:endParaRPr lang="en-GB"/>
            </a:p>
          </p:txBody>
        </p:sp>
        <p:sp>
          <p:nvSpPr>
            <p:cNvPr id="100391" name="Text Box 6"/>
            <p:cNvSpPr txBox="1">
              <a:spLocks noChangeArrowheads="1"/>
            </p:cNvSpPr>
            <p:nvPr/>
          </p:nvSpPr>
          <p:spPr bwMode="auto">
            <a:xfrm rot="5471936">
              <a:off x="4428" y="2370"/>
              <a:ext cx="741"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r>
                <a:rPr lang="en-US" altLang="en-US" sz="1200">
                  <a:latin typeface="Times New Roman" pitchFamily="18" charset="0"/>
                </a:rPr>
                <a:t>Electroweak</a:t>
              </a:r>
            </a:p>
            <a:p>
              <a:r>
                <a:rPr lang="en-US" altLang="en-US" sz="1200">
                  <a:latin typeface="Times New Roman" pitchFamily="18" charset="0"/>
                </a:rPr>
                <a:t>Baryogenises</a:t>
              </a:r>
              <a:endParaRPr lang="en-US" altLang="en-US">
                <a:latin typeface="Times New Roman" pitchFamily="18" charset="0"/>
              </a:endParaRPr>
            </a:p>
          </p:txBody>
        </p:sp>
        <p:sp>
          <p:nvSpPr>
            <p:cNvPr id="100392" name="Text Box 7"/>
            <p:cNvSpPr txBox="1">
              <a:spLocks noChangeArrowheads="1"/>
            </p:cNvSpPr>
            <p:nvPr/>
          </p:nvSpPr>
          <p:spPr bwMode="auto">
            <a:xfrm rot="5471879">
              <a:off x="3977" y="2451"/>
              <a:ext cx="679"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r>
                <a:rPr lang="en-US" altLang="en-US" sz="1200">
                  <a:latin typeface="Times New Roman" pitchFamily="18" charset="0"/>
                </a:rPr>
                <a:t>GUT SUSY</a:t>
              </a:r>
              <a:endParaRPr lang="en-US" altLang="en-US">
                <a:latin typeface="Times New Roman" pitchFamily="18" charset="0"/>
              </a:endParaRPr>
            </a:p>
          </p:txBody>
        </p:sp>
        <p:sp>
          <p:nvSpPr>
            <p:cNvPr id="100393" name="Oval 8"/>
            <p:cNvSpPr>
              <a:spLocks noChangeArrowheads="1"/>
            </p:cNvSpPr>
            <p:nvPr/>
          </p:nvSpPr>
          <p:spPr bwMode="auto">
            <a:xfrm>
              <a:off x="2352" y="1808"/>
              <a:ext cx="48" cy="4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endParaRPr lang="en-US" altLang="en-US" sz="1800"/>
            </a:p>
          </p:txBody>
        </p:sp>
      </p:grpSp>
      <p:pic>
        <p:nvPicPr>
          <p:cNvPr id="100354" name="Picture 9"/>
          <p:cNvPicPr>
            <a:picLocks noChangeAspect="1" noChangeArrowheads="1"/>
          </p:cNvPicPr>
          <p:nvPr/>
        </p:nvPicPr>
        <p:blipFill>
          <a:blip r:embed="rId6">
            <a:extLst>
              <a:ext uri="{28A0092B-C50C-407E-A947-70E740481C1C}">
                <a14:useLocalDpi xmlns:a14="http://schemas.microsoft.com/office/drawing/2010/main" val="0"/>
              </a:ext>
            </a:extLst>
          </a:blip>
          <a:srcRect r="38513"/>
          <a:stretch>
            <a:fillRect/>
          </a:stretch>
        </p:blipFill>
        <p:spPr bwMode="auto">
          <a:xfrm>
            <a:off x="1458913" y="330200"/>
            <a:ext cx="3043237" cy="622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5" name="Picture 10"/>
          <p:cNvPicPr>
            <a:picLocks noChangeAspect="1" noChangeArrowheads="1"/>
          </p:cNvPicPr>
          <p:nvPr/>
        </p:nvPicPr>
        <p:blipFill>
          <a:blip r:embed="rId7">
            <a:extLst>
              <a:ext uri="{28A0092B-C50C-407E-A947-70E740481C1C}">
                <a14:useLocalDpi xmlns:a14="http://schemas.microsoft.com/office/drawing/2010/main" val="0"/>
              </a:ext>
            </a:extLst>
          </a:blip>
          <a:srcRect l="61497"/>
          <a:stretch>
            <a:fillRect/>
          </a:stretch>
        </p:blipFill>
        <p:spPr bwMode="auto">
          <a:xfrm>
            <a:off x="4495800" y="330200"/>
            <a:ext cx="1905000" cy="622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6" name="AutoShape 11"/>
          <p:cNvSpPr>
            <a:spLocks noChangeArrowheads="1"/>
          </p:cNvSpPr>
          <p:nvPr/>
        </p:nvSpPr>
        <p:spPr bwMode="auto">
          <a:xfrm>
            <a:off x="4905375" y="6556375"/>
            <a:ext cx="4238625" cy="301625"/>
          </a:xfrm>
          <a:prstGeom prst="roundRect">
            <a:avLst>
              <a:gd name="adj" fmla="val 51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2452" rIns="81639" bIns="42452">
            <a:spAutoFit/>
          </a:bodyPr>
          <a:lstStyle>
            <a:lvl1pPr defTabSz="828675" eaLnBrk="0" hangingPunct="0">
              <a:tabLst>
                <a:tab pos="657225" algn="l"/>
                <a:tab pos="1312863" algn="l"/>
                <a:tab pos="1970088" algn="l"/>
                <a:tab pos="2627313" algn="l"/>
                <a:tab pos="3282950" algn="l"/>
              </a:tabLst>
              <a:defRPr sz="2400">
                <a:solidFill>
                  <a:schemeClr val="tx1"/>
                </a:solidFill>
                <a:latin typeface="Arial" pitchFamily="34" charset="0"/>
                <a:ea typeface="ＭＳ Ｐゴシック" charset="-128"/>
              </a:defRPr>
            </a:lvl1pPr>
            <a:lvl2pPr marL="742950" indent="-285750" defTabSz="828675" eaLnBrk="0" hangingPunct="0">
              <a:tabLst>
                <a:tab pos="657225" algn="l"/>
                <a:tab pos="1312863" algn="l"/>
                <a:tab pos="1970088" algn="l"/>
                <a:tab pos="2627313" algn="l"/>
                <a:tab pos="3282950" algn="l"/>
              </a:tabLst>
              <a:defRPr sz="2400">
                <a:solidFill>
                  <a:schemeClr val="tx1"/>
                </a:solidFill>
                <a:latin typeface="Arial" pitchFamily="34" charset="0"/>
                <a:ea typeface="ＭＳ Ｐゴシック" charset="-128"/>
              </a:defRPr>
            </a:lvl2pPr>
            <a:lvl3pPr marL="1143000" indent="-228600" defTabSz="828675" eaLnBrk="0" hangingPunct="0">
              <a:tabLst>
                <a:tab pos="657225" algn="l"/>
                <a:tab pos="1312863" algn="l"/>
                <a:tab pos="1970088" algn="l"/>
                <a:tab pos="2627313" algn="l"/>
                <a:tab pos="3282950" algn="l"/>
              </a:tabLst>
              <a:defRPr sz="2400">
                <a:solidFill>
                  <a:schemeClr val="tx1"/>
                </a:solidFill>
                <a:latin typeface="Arial" pitchFamily="34" charset="0"/>
                <a:ea typeface="ＭＳ Ｐゴシック" charset="-128"/>
              </a:defRPr>
            </a:lvl3pPr>
            <a:lvl4pPr marL="1600200" indent="-228600" defTabSz="828675" eaLnBrk="0" hangingPunct="0">
              <a:tabLst>
                <a:tab pos="657225" algn="l"/>
                <a:tab pos="1312863" algn="l"/>
                <a:tab pos="1970088" algn="l"/>
                <a:tab pos="2627313" algn="l"/>
                <a:tab pos="3282950" algn="l"/>
              </a:tabLst>
              <a:defRPr sz="2400">
                <a:solidFill>
                  <a:schemeClr val="tx1"/>
                </a:solidFill>
                <a:latin typeface="Arial" pitchFamily="34" charset="0"/>
                <a:ea typeface="ＭＳ Ｐゴシック" charset="-128"/>
              </a:defRPr>
            </a:lvl4pPr>
            <a:lvl5pPr marL="2057400" indent="-228600" defTabSz="828675" eaLnBrk="0" hangingPunct="0">
              <a:tabLst>
                <a:tab pos="657225" algn="l"/>
                <a:tab pos="1312863" algn="l"/>
                <a:tab pos="1970088" algn="l"/>
                <a:tab pos="2627313" algn="l"/>
                <a:tab pos="3282950" algn="l"/>
              </a:tabLst>
              <a:defRPr sz="2400">
                <a:solidFill>
                  <a:schemeClr val="tx1"/>
                </a:solidFill>
                <a:latin typeface="Arial" pitchFamily="34" charset="0"/>
                <a:ea typeface="ＭＳ Ｐゴシック" charset="-128"/>
              </a:defRPr>
            </a:lvl5pPr>
            <a:lvl6pPr marL="2514600" indent="-228600" defTabSz="828675" eaLnBrk="0" fontAlgn="base" hangingPunct="0">
              <a:spcBef>
                <a:spcPct val="0"/>
              </a:spcBef>
              <a:spcAft>
                <a:spcPct val="0"/>
              </a:spcAft>
              <a:tabLst>
                <a:tab pos="657225" algn="l"/>
                <a:tab pos="1312863" algn="l"/>
                <a:tab pos="1970088" algn="l"/>
                <a:tab pos="2627313" algn="l"/>
                <a:tab pos="3282950" algn="l"/>
              </a:tabLst>
              <a:defRPr sz="2400">
                <a:solidFill>
                  <a:schemeClr val="tx1"/>
                </a:solidFill>
                <a:latin typeface="Arial" pitchFamily="34" charset="0"/>
                <a:ea typeface="ＭＳ Ｐゴシック" charset="-128"/>
              </a:defRPr>
            </a:lvl6pPr>
            <a:lvl7pPr marL="2971800" indent="-228600" defTabSz="828675" eaLnBrk="0" fontAlgn="base" hangingPunct="0">
              <a:spcBef>
                <a:spcPct val="0"/>
              </a:spcBef>
              <a:spcAft>
                <a:spcPct val="0"/>
              </a:spcAft>
              <a:tabLst>
                <a:tab pos="657225" algn="l"/>
                <a:tab pos="1312863" algn="l"/>
                <a:tab pos="1970088" algn="l"/>
                <a:tab pos="2627313" algn="l"/>
                <a:tab pos="3282950" algn="l"/>
              </a:tabLst>
              <a:defRPr sz="2400">
                <a:solidFill>
                  <a:schemeClr val="tx1"/>
                </a:solidFill>
                <a:latin typeface="Arial" pitchFamily="34" charset="0"/>
                <a:ea typeface="ＭＳ Ｐゴシック" charset="-128"/>
              </a:defRPr>
            </a:lvl7pPr>
            <a:lvl8pPr marL="3429000" indent="-228600" defTabSz="828675" eaLnBrk="0" fontAlgn="base" hangingPunct="0">
              <a:spcBef>
                <a:spcPct val="0"/>
              </a:spcBef>
              <a:spcAft>
                <a:spcPct val="0"/>
              </a:spcAft>
              <a:tabLst>
                <a:tab pos="657225" algn="l"/>
                <a:tab pos="1312863" algn="l"/>
                <a:tab pos="1970088" algn="l"/>
                <a:tab pos="2627313" algn="l"/>
                <a:tab pos="3282950" algn="l"/>
              </a:tabLst>
              <a:defRPr sz="2400">
                <a:solidFill>
                  <a:schemeClr val="tx1"/>
                </a:solidFill>
                <a:latin typeface="Arial" pitchFamily="34" charset="0"/>
                <a:ea typeface="ＭＳ Ｐゴシック" charset="-128"/>
              </a:defRPr>
            </a:lvl8pPr>
            <a:lvl9pPr marL="3886200" indent="-228600" defTabSz="828675" eaLnBrk="0" fontAlgn="base" hangingPunct="0">
              <a:spcBef>
                <a:spcPct val="0"/>
              </a:spcBef>
              <a:spcAft>
                <a:spcPct val="0"/>
              </a:spcAft>
              <a:tabLst>
                <a:tab pos="657225" algn="l"/>
                <a:tab pos="1312863" algn="l"/>
                <a:tab pos="1970088" algn="l"/>
                <a:tab pos="2627313" algn="l"/>
                <a:tab pos="3282950" algn="l"/>
              </a:tabLst>
              <a:defRPr sz="2400">
                <a:solidFill>
                  <a:schemeClr val="tx1"/>
                </a:solidFill>
                <a:latin typeface="Arial" pitchFamily="34" charset="0"/>
                <a:ea typeface="ＭＳ Ｐゴシック" charset="-128"/>
              </a:defRPr>
            </a:lvl9pPr>
          </a:lstStyle>
          <a:p>
            <a:pPr eaLnBrk="1">
              <a:buClr>
                <a:srgbClr val="0B9E12"/>
              </a:buClr>
              <a:buSzPct val="100000"/>
              <a:buFont typeface="Times" charset="0"/>
              <a:buNone/>
            </a:pPr>
            <a:r>
              <a:rPr lang="en-GB" altLang="en-US" sz="1400">
                <a:solidFill>
                  <a:srgbClr val="C00000"/>
                </a:solidFill>
                <a:latin typeface="Cambria" pitchFamily="18" charset="0"/>
                <a:cs typeface="Arial" pitchFamily="34" charset="0"/>
              </a:rPr>
              <a:t>J.M.Pendlebury and E.A. Hinds, NIMA 440 (2000) 471</a:t>
            </a:r>
          </a:p>
        </p:txBody>
      </p:sp>
      <p:sp>
        <p:nvSpPr>
          <p:cNvPr id="100357" name="AutoShape 12"/>
          <p:cNvSpPr>
            <a:spLocks noChangeArrowheads="1"/>
          </p:cNvSpPr>
          <p:nvPr/>
        </p:nvSpPr>
        <p:spPr bwMode="auto">
          <a:xfrm>
            <a:off x="4311650" y="6316663"/>
            <a:ext cx="750888" cy="423862"/>
          </a:xfrm>
          <a:prstGeom prst="roundRect">
            <a:avLst>
              <a:gd name="adj" fmla="val 34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2452" rIns="81639" bIns="42452">
            <a:spAutoFit/>
          </a:bodyPr>
          <a:lstStyle>
            <a:lvl1pPr defTabSz="828675" eaLnBrk="0" hangingPunct="0">
              <a:tabLst>
                <a:tab pos="657225" algn="l"/>
              </a:tabLst>
              <a:defRPr sz="2400">
                <a:solidFill>
                  <a:schemeClr val="tx1"/>
                </a:solidFill>
                <a:latin typeface="Arial" pitchFamily="34" charset="0"/>
                <a:ea typeface="ＭＳ Ｐゴシック" charset="-128"/>
              </a:defRPr>
            </a:lvl1pPr>
            <a:lvl2pPr marL="742950" indent="-285750" defTabSz="828675" eaLnBrk="0" hangingPunct="0">
              <a:tabLst>
                <a:tab pos="657225" algn="l"/>
              </a:tabLst>
              <a:defRPr sz="2400">
                <a:solidFill>
                  <a:schemeClr val="tx1"/>
                </a:solidFill>
                <a:latin typeface="Arial" pitchFamily="34" charset="0"/>
                <a:ea typeface="ＭＳ Ｐゴシック" charset="-128"/>
              </a:defRPr>
            </a:lvl2pPr>
            <a:lvl3pPr marL="1143000" indent="-228600" defTabSz="828675" eaLnBrk="0" hangingPunct="0">
              <a:tabLst>
                <a:tab pos="657225" algn="l"/>
              </a:tabLst>
              <a:defRPr sz="2400">
                <a:solidFill>
                  <a:schemeClr val="tx1"/>
                </a:solidFill>
                <a:latin typeface="Arial" pitchFamily="34" charset="0"/>
                <a:ea typeface="ＭＳ Ｐゴシック" charset="-128"/>
              </a:defRPr>
            </a:lvl3pPr>
            <a:lvl4pPr marL="1600200" indent="-228600" defTabSz="828675" eaLnBrk="0" hangingPunct="0">
              <a:tabLst>
                <a:tab pos="657225" algn="l"/>
              </a:tabLst>
              <a:defRPr sz="2400">
                <a:solidFill>
                  <a:schemeClr val="tx1"/>
                </a:solidFill>
                <a:latin typeface="Arial" pitchFamily="34" charset="0"/>
                <a:ea typeface="ＭＳ Ｐゴシック" charset="-128"/>
              </a:defRPr>
            </a:lvl4pPr>
            <a:lvl5pPr marL="2057400" indent="-228600" defTabSz="828675" eaLnBrk="0" hangingPunct="0">
              <a:tabLst>
                <a:tab pos="657225" algn="l"/>
              </a:tabLst>
              <a:defRPr sz="2400">
                <a:solidFill>
                  <a:schemeClr val="tx1"/>
                </a:solidFill>
                <a:latin typeface="Arial" pitchFamily="34" charset="0"/>
                <a:ea typeface="ＭＳ Ｐゴシック" charset="-128"/>
              </a:defRPr>
            </a:lvl5pPr>
            <a:lvl6pPr marL="2514600" indent="-228600" defTabSz="828675" eaLnBrk="0" fontAlgn="base" hangingPunct="0">
              <a:spcBef>
                <a:spcPct val="0"/>
              </a:spcBef>
              <a:spcAft>
                <a:spcPct val="0"/>
              </a:spcAft>
              <a:tabLst>
                <a:tab pos="657225" algn="l"/>
              </a:tabLst>
              <a:defRPr sz="2400">
                <a:solidFill>
                  <a:schemeClr val="tx1"/>
                </a:solidFill>
                <a:latin typeface="Arial" pitchFamily="34" charset="0"/>
                <a:ea typeface="ＭＳ Ｐゴシック" charset="-128"/>
              </a:defRPr>
            </a:lvl6pPr>
            <a:lvl7pPr marL="2971800" indent="-228600" defTabSz="828675" eaLnBrk="0" fontAlgn="base" hangingPunct="0">
              <a:spcBef>
                <a:spcPct val="0"/>
              </a:spcBef>
              <a:spcAft>
                <a:spcPct val="0"/>
              </a:spcAft>
              <a:tabLst>
                <a:tab pos="657225" algn="l"/>
              </a:tabLst>
              <a:defRPr sz="2400">
                <a:solidFill>
                  <a:schemeClr val="tx1"/>
                </a:solidFill>
                <a:latin typeface="Arial" pitchFamily="34" charset="0"/>
                <a:ea typeface="ＭＳ Ｐゴシック" charset="-128"/>
              </a:defRPr>
            </a:lvl7pPr>
            <a:lvl8pPr marL="3429000" indent="-228600" defTabSz="828675" eaLnBrk="0" fontAlgn="base" hangingPunct="0">
              <a:spcBef>
                <a:spcPct val="0"/>
              </a:spcBef>
              <a:spcAft>
                <a:spcPct val="0"/>
              </a:spcAft>
              <a:tabLst>
                <a:tab pos="657225" algn="l"/>
              </a:tabLst>
              <a:defRPr sz="2400">
                <a:solidFill>
                  <a:schemeClr val="tx1"/>
                </a:solidFill>
                <a:latin typeface="Arial" pitchFamily="34" charset="0"/>
                <a:ea typeface="ＭＳ Ｐゴシック" charset="-128"/>
              </a:defRPr>
            </a:lvl8pPr>
            <a:lvl9pPr marL="3886200" indent="-228600" defTabSz="828675" eaLnBrk="0" fontAlgn="base" hangingPunct="0">
              <a:spcBef>
                <a:spcPct val="0"/>
              </a:spcBef>
              <a:spcAft>
                <a:spcPct val="0"/>
              </a:spcAft>
              <a:tabLst>
                <a:tab pos="657225" algn="l"/>
              </a:tabLst>
              <a:defRPr sz="2400">
                <a:solidFill>
                  <a:schemeClr val="tx1"/>
                </a:solidFill>
                <a:latin typeface="Arial" pitchFamily="34" charset="0"/>
                <a:ea typeface="ＭＳ Ｐゴシック" charset="-128"/>
              </a:defRPr>
            </a:lvl9pPr>
          </a:lstStyle>
          <a:p>
            <a:pPr eaLnBrk="1">
              <a:buClr>
                <a:srgbClr val="000000"/>
              </a:buClr>
              <a:buSzPct val="45000"/>
              <a:buFont typeface="StarSymbol" charset="0"/>
              <a:buNone/>
            </a:pPr>
            <a:r>
              <a:rPr lang="en-GB" altLang="en-US" sz="2200" i="1">
                <a:solidFill>
                  <a:srgbClr val="000000"/>
                </a:solidFill>
                <a:latin typeface="Times New Roman" pitchFamily="18" charset="0"/>
              </a:rPr>
              <a:t>e</a:t>
            </a:r>
            <a:r>
              <a:rPr lang="en-GB" altLang="en-US" sz="2200">
                <a:solidFill>
                  <a:srgbClr val="000000"/>
                </a:solidFill>
                <a:latin typeface="Times New Roman" pitchFamily="18" charset="0"/>
              </a:rPr>
              <a:t>-cm</a:t>
            </a:r>
          </a:p>
        </p:txBody>
      </p:sp>
      <p:sp>
        <p:nvSpPr>
          <p:cNvPr id="100358" name="AutoShape 13"/>
          <p:cNvSpPr>
            <a:spLocks noChangeArrowheads="1"/>
          </p:cNvSpPr>
          <p:nvPr/>
        </p:nvSpPr>
        <p:spPr bwMode="auto">
          <a:xfrm>
            <a:off x="6702341" y="617538"/>
            <a:ext cx="1295400" cy="547687"/>
          </a:xfrm>
          <a:prstGeom prst="roundRect">
            <a:avLst>
              <a:gd name="adj" fmla="val 273"/>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2452" rIns="81639" bIns="42452">
            <a:spAutoFit/>
          </a:bodyPr>
          <a:lstStyle>
            <a:lvl1pPr defTabSz="828675" eaLnBrk="0" hangingPunct="0">
              <a:tabLst>
                <a:tab pos="657225" algn="l"/>
              </a:tabLst>
              <a:defRPr sz="2400">
                <a:solidFill>
                  <a:schemeClr val="tx1"/>
                </a:solidFill>
                <a:latin typeface="Arial" pitchFamily="34" charset="0"/>
                <a:ea typeface="ＭＳ Ｐゴシック" charset="-128"/>
              </a:defRPr>
            </a:lvl1pPr>
            <a:lvl2pPr marL="742950" indent="-285750" defTabSz="828675" eaLnBrk="0" hangingPunct="0">
              <a:tabLst>
                <a:tab pos="657225" algn="l"/>
              </a:tabLst>
              <a:defRPr sz="2400">
                <a:solidFill>
                  <a:schemeClr val="tx1"/>
                </a:solidFill>
                <a:latin typeface="Arial" pitchFamily="34" charset="0"/>
                <a:ea typeface="ＭＳ Ｐゴシック" charset="-128"/>
              </a:defRPr>
            </a:lvl2pPr>
            <a:lvl3pPr marL="1143000" indent="-228600" defTabSz="828675" eaLnBrk="0" hangingPunct="0">
              <a:tabLst>
                <a:tab pos="657225" algn="l"/>
              </a:tabLst>
              <a:defRPr sz="2400">
                <a:solidFill>
                  <a:schemeClr val="tx1"/>
                </a:solidFill>
                <a:latin typeface="Arial" pitchFamily="34" charset="0"/>
                <a:ea typeface="ＭＳ Ｐゴシック" charset="-128"/>
              </a:defRPr>
            </a:lvl3pPr>
            <a:lvl4pPr marL="1600200" indent="-228600" defTabSz="828675" eaLnBrk="0" hangingPunct="0">
              <a:tabLst>
                <a:tab pos="657225" algn="l"/>
              </a:tabLst>
              <a:defRPr sz="2400">
                <a:solidFill>
                  <a:schemeClr val="tx1"/>
                </a:solidFill>
                <a:latin typeface="Arial" pitchFamily="34" charset="0"/>
                <a:ea typeface="ＭＳ Ｐゴシック" charset="-128"/>
              </a:defRPr>
            </a:lvl4pPr>
            <a:lvl5pPr marL="2057400" indent="-228600" defTabSz="828675" eaLnBrk="0" hangingPunct="0">
              <a:tabLst>
                <a:tab pos="657225" algn="l"/>
              </a:tabLst>
              <a:defRPr sz="2400">
                <a:solidFill>
                  <a:schemeClr val="tx1"/>
                </a:solidFill>
                <a:latin typeface="Arial" pitchFamily="34" charset="0"/>
                <a:ea typeface="ＭＳ Ｐゴシック" charset="-128"/>
              </a:defRPr>
            </a:lvl5pPr>
            <a:lvl6pPr marL="2514600" indent="-228600" defTabSz="828675" eaLnBrk="0" fontAlgn="base" hangingPunct="0">
              <a:spcBef>
                <a:spcPct val="0"/>
              </a:spcBef>
              <a:spcAft>
                <a:spcPct val="0"/>
              </a:spcAft>
              <a:tabLst>
                <a:tab pos="657225" algn="l"/>
              </a:tabLst>
              <a:defRPr sz="2400">
                <a:solidFill>
                  <a:schemeClr val="tx1"/>
                </a:solidFill>
                <a:latin typeface="Arial" pitchFamily="34" charset="0"/>
                <a:ea typeface="ＭＳ Ｐゴシック" charset="-128"/>
              </a:defRPr>
            </a:lvl6pPr>
            <a:lvl7pPr marL="2971800" indent="-228600" defTabSz="828675" eaLnBrk="0" fontAlgn="base" hangingPunct="0">
              <a:spcBef>
                <a:spcPct val="0"/>
              </a:spcBef>
              <a:spcAft>
                <a:spcPct val="0"/>
              </a:spcAft>
              <a:tabLst>
                <a:tab pos="657225" algn="l"/>
              </a:tabLst>
              <a:defRPr sz="2400">
                <a:solidFill>
                  <a:schemeClr val="tx1"/>
                </a:solidFill>
                <a:latin typeface="Arial" pitchFamily="34" charset="0"/>
                <a:ea typeface="ＭＳ Ｐゴシック" charset="-128"/>
              </a:defRPr>
            </a:lvl7pPr>
            <a:lvl8pPr marL="3429000" indent="-228600" defTabSz="828675" eaLnBrk="0" fontAlgn="base" hangingPunct="0">
              <a:spcBef>
                <a:spcPct val="0"/>
              </a:spcBef>
              <a:spcAft>
                <a:spcPct val="0"/>
              </a:spcAft>
              <a:tabLst>
                <a:tab pos="657225" algn="l"/>
              </a:tabLst>
              <a:defRPr sz="2400">
                <a:solidFill>
                  <a:schemeClr val="tx1"/>
                </a:solidFill>
                <a:latin typeface="Arial" pitchFamily="34" charset="0"/>
                <a:ea typeface="ＭＳ Ｐゴシック" charset="-128"/>
              </a:defRPr>
            </a:lvl8pPr>
            <a:lvl9pPr marL="3886200" indent="-228600" defTabSz="828675" eaLnBrk="0" fontAlgn="base" hangingPunct="0">
              <a:spcBef>
                <a:spcPct val="0"/>
              </a:spcBef>
              <a:spcAft>
                <a:spcPct val="0"/>
              </a:spcAft>
              <a:tabLst>
                <a:tab pos="657225" algn="l"/>
              </a:tabLst>
              <a:defRPr sz="2400">
                <a:solidFill>
                  <a:schemeClr val="tx1"/>
                </a:solidFill>
                <a:latin typeface="Arial" pitchFamily="34" charset="0"/>
                <a:ea typeface="ＭＳ Ｐゴシック" charset="-128"/>
              </a:defRPr>
            </a:lvl9pPr>
          </a:lstStyle>
          <a:p>
            <a:pPr eaLnBrk="1">
              <a:buClr>
                <a:srgbClr val="000000"/>
              </a:buClr>
              <a:buSzPct val="45000"/>
              <a:buFont typeface="StarSymbol" charset="0"/>
              <a:buNone/>
            </a:pPr>
            <a:r>
              <a:rPr lang="en-GB" altLang="en-US" sz="1500" i="1" dirty="0" err="1">
                <a:solidFill>
                  <a:srgbClr val="000000"/>
                </a:solidFill>
                <a:latin typeface="Cambria" pitchFamily="18" charset="0"/>
              </a:rPr>
              <a:t>Gray</a:t>
            </a:r>
            <a:r>
              <a:rPr lang="en-GB" altLang="en-US" sz="1500" i="1" dirty="0">
                <a:solidFill>
                  <a:srgbClr val="000000"/>
                </a:solidFill>
                <a:latin typeface="Cambria" pitchFamily="18" charset="0"/>
              </a:rPr>
              <a:t>: Neutron</a:t>
            </a:r>
          </a:p>
          <a:p>
            <a:pPr eaLnBrk="1">
              <a:buClr>
                <a:srgbClr val="000000"/>
              </a:buClr>
              <a:buSzPct val="45000"/>
              <a:buFont typeface="StarSymbol" charset="0"/>
              <a:buNone/>
            </a:pPr>
            <a:r>
              <a:rPr lang="en-GB" altLang="en-US" sz="1500" i="1" dirty="0">
                <a:solidFill>
                  <a:srgbClr val="C00000"/>
                </a:solidFill>
                <a:latin typeface="Cambria" pitchFamily="18" charset="0"/>
              </a:rPr>
              <a:t>Red: Electron</a:t>
            </a:r>
          </a:p>
        </p:txBody>
      </p:sp>
      <p:sp>
        <p:nvSpPr>
          <p:cNvPr id="90128" name="Text Box 16"/>
          <p:cNvSpPr txBox="1">
            <a:spLocks noChangeArrowheads="1"/>
          </p:cNvSpPr>
          <p:nvPr/>
        </p:nvSpPr>
        <p:spPr bwMode="auto">
          <a:xfrm>
            <a:off x="528638" y="2330450"/>
            <a:ext cx="995362" cy="338138"/>
          </a:xfrm>
          <a:prstGeom prst="rect">
            <a:avLst/>
          </a:prstGeom>
          <a:noFill/>
          <a:ln w="9525">
            <a:noFill/>
            <a:miter lim="800000"/>
            <a:headEnd/>
            <a:tailEnd/>
          </a:ln>
        </p:spPr>
        <p:txBody>
          <a:bodyPr wrap="none">
            <a:spAutoFit/>
          </a:bodyPr>
          <a:lstStyle/>
          <a:p>
            <a:pPr eaLnBrk="0" hangingPunct="0">
              <a:defRPr/>
            </a:pPr>
            <a:r>
              <a:rPr lang="en-US" sz="1600" dirty="0" err="1">
                <a:solidFill>
                  <a:schemeClr val="accent4">
                    <a:lumMod val="10000"/>
                  </a:schemeClr>
                </a:solidFill>
                <a:latin typeface="Cambria" pitchFamily="18" charset="0"/>
                <a:ea typeface="ＭＳ Ｐゴシック" charset="0"/>
                <a:cs typeface="ＭＳ Ｐゴシック" charset="0"/>
              </a:rPr>
              <a:t>n</a:t>
            </a:r>
            <a:r>
              <a:rPr lang="en-US" sz="1600" dirty="0">
                <a:solidFill>
                  <a:schemeClr val="accent4">
                    <a:lumMod val="10000"/>
                  </a:schemeClr>
                </a:solidFill>
                <a:latin typeface="Cambria" pitchFamily="18" charset="0"/>
                <a:ea typeface="ＭＳ Ｐゴシック" charset="0"/>
                <a:cs typeface="ＭＳ Ｐゴシック" charset="0"/>
              </a:rPr>
              <a:t> current</a:t>
            </a:r>
          </a:p>
        </p:txBody>
      </p:sp>
      <p:sp>
        <p:nvSpPr>
          <p:cNvPr id="90129" name="Text Box 17"/>
          <p:cNvSpPr txBox="1">
            <a:spLocks noChangeArrowheads="1"/>
          </p:cNvSpPr>
          <p:nvPr/>
        </p:nvSpPr>
        <p:spPr bwMode="auto">
          <a:xfrm>
            <a:off x="363538" y="3022600"/>
            <a:ext cx="1109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r>
              <a:rPr lang="en-US" altLang="en-US" sz="2000" i="1">
                <a:solidFill>
                  <a:srgbClr val="161616"/>
                </a:solidFill>
                <a:latin typeface="Cambria" pitchFamily="18" charset="0"/>
              </a:rPr>
              <a:t>n target</a:t>
            </a:r>
          </a:p>
        </p:txBody>
      </p:sp>
      <p:sp>
        <p:nvSpPr>
          <p:cNvPr id="100361" name="Rectangle 18"/>
          <p:cNvSpPr>
            <a:spLocks noChangeArrowheads="1"/>
          </p:cNvSpPr>
          <p:nvPr/>
        </p:nvSpPr>
        <p:spPr bwMode="auto">
          <a:xfrm>
            <a:off x="1257300" y="4203700"/>
            <a:ext cx="4318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endParaRPr lang="en-US" altLang="en-US" sz="1800"/>
          </a:p>
        </p:txBody>
      </p:sp>
      <p:sp>
        <p:nvSpPr>
          <p:cNvPr id="100362" name="Rectangle 19"/>
          <p:cNvSpPr>
            <a:spLocks noChangeArrowheads="1"/>
          </p:cNvSpPr>
          <p:nvPr/>
        </p:nvSpPr>
        <p:spPr bwMode="auto">
          <a:xfrm>
            <a:off x="6223000" y="1714500"/>
            <a:ext cx="4318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endParaRPr lang="en-US" altLang="en-US" sz="1800"/>
          </a:p>
        </p:txBody>
      </p:sp>
      <p:sp>
        <p:nvSpPr>
          <p:cNvPr id="100363" name="Text Box 20"/>
          <p:cNvSpPr txBox="1">
            <a:spLocks noChangeArrowheads="1"/>
          </p:cNvSpPr>
          <p:nvPr/>
        </p:nvSpPr>
        <p:spPr bwMode="auto">
          <a:xfrm>
            <a:off x="1524000" y="0"/>
            <a:ext cx="7010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r>
              <a:rPr lang="en-US" altLang="en-US" sz="2800">
                <a:solidFill>
                  <a:srgbClr val="0000FF"/>
                </a:solidFill>
              </a:rPr>
              <a:t>Sensitivity to Rule on Several New Models</a:t>
            </a:r>
          </a:p>
        </p:txBody>
      </p:sp>
      <p:sp>
        <p:nvSpPr>
          <p:cNvPr id="22" name="Line 15"/>
          <p:cNvSpPr>
            <a:spLocks noChangeShapeType="1"/>
          </p:cNvSpPr>
          <p:nvPr/>
        </p:nvSpPr>
        <p:spPr bwMode="auto">
          <a:xfrm>
            <a:off x="1460500" y="3884613"/>
            <a:ext cx="5867400" cy="0"/>
          </a:xfrm>
          <a:prstGeom prst="line">
            <a:avLst/>
          </a:prstGeom>
          <a:noFill/>
          <a:ln w="25400">
            <a:solidFill>
              <a:srgbClr val="FF0728"/>
            </a:solidFill>
            <a:prstDash val="sysDash"/>
            <a:round/>
            <a:headEnd/>
            <a:tailEnd/>
          </a:ln>
          <a:extLst>
            <a:ext uri="{909E8E84-426E-40DD-AFC4-6F175D3DCCD1}">
              <a14:hiddenFill xmlns:a14="http://schemas.microsoft.com/office/drawing/2010/main">
                <a:noFill/>
              </a14:hiddenFill>
            </a:ext>
          </a:extLst>
        </p:spPr>
        <p:txBody>
          <a:bodyPr/>
          <a:lstStyle/>
          <a:p>
            <a:endParaRPr lang="en-GB"/>
          </a:p>
        </p:txBody>
      </p:sp>
      <p:sp>
        <p:nvSpPr>
          <p:cNvPr id="23" name="Text Box 16"/>
          <p:cNvSpPr txBox="1">
            <a:spLocks noChangeArrowheads="1"/>
          </p:cNvSpPr>
          <p:nvPr/>
        </p:nvSpPr>
        <p:spPr bwMode="auto">
          <a:xfrm>
            <a:off x="528638" y="2667000"/>
            <a:ext cx="9810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r>
              <a:rPr lang="en-US" altLang="en-US" sz="1600">
                <a:solidFill>
                  <a:srgbClr val="FF0000"/>
                </a:solidFill>
                <a:latin typeface="Cambria" pitchFamily="18" charset="0"/>
              </a:rPr>
              <a:t>e current</a:t>
            </a:r>
          </a:p>
        </p:txBody>
      </p:sp>
      <p:sp>
        <p:nvSpPr>
          <p:cNvPr id="24" name="Text Box 17"/>
          <p:cNvSpPr txBox="1">
            <a:spLocks noChangeArrowheads="1"/>
          </p:cNvSpPr>
          <p:nvPr/>
        </p:nvSpPr>
        <p:spPr bwMode="auto">
          <a:xfrm>
            <a:off x="252413" y="3675063"/>
            <a:ext cx="1089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r>
              <a:rPr lang="en-US" altLang="en-US" sz="2000" i="1">
                <a:solidFill>
                  <a:srgbClr val="FF0728"/>
                </a:solidFill>
                <a:latin typeface="Cambria" pitchFamily="18" charset="0"/>
              </a:rPr>
              <a:t>e target</a:t>
            </a:r>
          </a:p>
        </p:txBody>
      </p:sp>
      <p:sp>
        <p:nvSpPr>
          <p:cNvPr id="26" name="Line 15"/>
          <p:cNvSpPr>
            <a:spLocks noChangeShapeType="1"/>
          </p:cNvSpPr>
          <p:nvPr/>
        </p:nvSpPr>
        <p:spPr bwMode="auto">
          <a:xfrm>
            <a:off x="1460500" y="3549650"/>
            <a:ext cx="5867400" cy="0"/>
          </a:xfrm>
          <a:prstGeom prst="line">
            <a:avLst/>
          </a:prstGeom>
          <a:noFill/>
          <a:ln w="25400">
            <a:solidFill>
              <a:srgbClr val="009900"/>
            </a:solidFill>
            <a:prstDash val="sysDash"/>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Text Box 17"/>
          <p:cNvSpPr txBox="1">
            <a:spLocks noChangeArrowheads="1"/>
          </p:cNvSpPr>
          <p:nvPr/>
        </p:nvSpPr>
        <p:spPr bwMode="auto">
          <a:xfrm>
            <a:off x="192088" y="3325813"/>
            <a:ext cx="1349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r>
              <a:rPr lang="en-US" altLang="en-US" sz="2000" i="1">
                <a:solidFill>
                  <a:srgbClr val="009900"/>
                </a:solidFill>
                <a:latin typeface="Cambria" pitchFamily="18" charset="0"/>
              </a:rPr>
              <a:t>p, d target</a:t>
            </a:r>
          </a:p>
        </p:txBody>
      </p:sp>
      <p:sp>
        <p:nvSpPr>
          <p:cNvPr id="30" name="Oval 29"/>
          <p:cNvSpPr>
            <a:spLocks noChangeArrowheads="1"/>
          </p:cNvSpPr>
          <p:nvPr/>
        </p:nvSpPr>
        <p:spPr bwMode="auto">
          <a:xfrm>
            <a:off x="4724400" y="2438400"/>
            <a:ext cx="241300" cy="215900"/>
          </a:xfrm>
          <a:prstGeom prst="ellipse">
            <a:avLst/>
          </a:prstGeom>
          <a:solidFill>
            <a:srgbClr val="000000"/>
          </a:solid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a typeface="+mn-ea"/>
              <a:cs typeface="ＭＳ Ｐゴシック" charset="0"/>
            </a:endParaRPr>
          </a:p>
        </p:txBody>
      </p:sp>
      <p:sp>
        <p:nvSpPr>
          <p:cNvPr id="33" name="Oval 32"/>
          <p:cNvSpPr>
            <a:spLocks noChangeArrowheads="1"/>
          </p:cNvSpPr>
          <p:nvPr/>
        </p:nvSpPr>
        <p:spPr bwMode="auto">
          <a:xfrm>
            <a:off x="4529138" y="2814638"/>
            <a:ext cx="169862" cy="149225"/>
          </a:xfrm>
          <a:prstGeom prst="ellipse">
            <a:avLst/>
          </a:prstGeom>
          <a:solidFill>
            <a:srgbClr val="FF0728"/>
          </a:solidFill>
          <a:ln w="9525">
            <a:solidFill>
              <a:srgbClr val="FF0728"/>
            </a:solidFill>
            <a:round/>
            <a:headEnd/>
            <a:tailEnd/>
          </a:ln>
          <a:effectLst/>
        </p:spPr>
        <p:txBody>
          <a:bodyPr anchor="ctr"/>
          <a:lstStyle/>
          <a:p>
            <a:pPr algn="ctr">
              <a:defRPr/>
            </a:pPr>
            <a:endParaRPr lang="en-US">
              <a:solidFill>
                <a:schemeClr val="lt1"/>
              </a:solidFill>
              <a:latin typeface="+mn-lt"/>
              <a:ea typeface="+mn-ea"/>
              <a:cs typeface="ＭＳ Ｐゴシック" charset="0"/>
            </a:endParaRPr>
          </a:p>
        </p:txBody>
      </p:sp>
      <p:sp>
        <p:nvSpPr>
          <p:cNvPr id="34" name="Oval 33"/>
          <p:cNvSpPr>
            <a:spLocks noChangeArrowheads="1"/>
          </p:cNvSpPr>
          <p:nvPr/>
        </p:nvSpPr>
        <p:spPr bwMode="auto">
          <a:xfrm>
            <a:off x="5511800" y="3019425"/>
            <a:ext cx="241300" cy="215900"/>
          </a:xfrm>
          <a:prstGeom prst="ellipse">
            <a:avLst/>
          </a:prstGeom>
          <a:gradFill flip="none" rotWithShape="1">
            <a:gsLst>
              <a:gs pos="43000">
                <a:schemeClr val="accent4">
                  <a:lumMod val="10000"/>
                  <a:alpha val="76000"/>
                </a:schemeClr>
              </a:gs>
              <a:gs pos="50000">
                <a:schemeClr val="accent1">
                  <a:tint val="44500"/>
                  <a:satMod val="160000"/>
                </a:schemeClr>
              </a:gs>
              <a:gs pos="100000">
                <a:schemeClr val="accent1">
                  <a:tint val="23500"/>
                  <a:satMod val="160000"/>
                </a:schemeClr>
              </a:gs>
            </a:gsLst>
            <a:path path="shape">
              <a:fillToRect l="50000" t="50000" r="50000" b="50000"/>
            </a:path>
            <a:tileRect/>
          </a:gradFill>
          <a:ln w="9525">
            <a:solidFill>
              <a:srgbClr val="161616"/>
            </a:solidFill>
            <a:prstDash val="dash"/>
            <a:round/>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a typeface="+mn-ea"/>
              <a:cs typeface="ＭＳ Ｐゴシック" charset="0"/>
            </a:endParaRPr>
          </a:p>
        </p:txBody>
      </p:sp>
      <p:sp>
        <p:nvSpPr>
          <p:cNvPr id="36" name="Rounded Rectangle 35"/>
          <p:cNvSpPr>
            <a:spLocks noChangeArrowheads="1"/>
          </p:cNvSpPr>
          <p:nvPr/>
        </p:nvSpPr>
        <p:spPr bwMode="auto">
          <a:xfrm>
            <a:off x="5397500" y="3530600"/>
            <a:ext cx="711200" cy="635000"/>
          </a:xfrm>
          <a:prstGeom prst="roundRect">
            <a:avLst>
              <a:gd name="adj" fmla="val 16667"/>
            </a:avLst>
          </a:prstGeom>
          <a:gradFill flip="none" rotWithShape="1">
            <a:gsLst>
              <a:gs pos="0">
                <a:srgbClr val="FFF200"/>
              </a:gs>
              <a:gs pos="45000">
                <a:srgbClr val="FF7A00"/>
              </a:gs>
              <a:gs pos="70000">
                <a:srgbClr val="FF0300"/>
              </a:gs>
              <a:gs pos="100000">
                <a:srgbClr val="4D0808"/>
              </a:gs>
            </a:gsLst>
            <a:path path="circle">
              <a:fillToRect l="50000" t="50000" r="50000" b="50000"/>
            </a:path>
            <a:tileRect/>
          </a:gradFill>
          <a:ln w="9525">
            <a:solidFill>
              <a:srgbClr val="FF0728">
                <a:alpha val="94901"/>
              </a:srgbClr>
            </a:solidFill>
            <a:round/>
            <a:headEnd/>
            <a:tailEnd/>
          </a:ln>
          <a:effectLst>
            <a:outerShdw dist="23000" dir="5400000" rotWithShape="0">
              <a:srgbClr val="808080">
                <a:alpha val="34998"/>
              </a:srgbClr>
            </a:outerShdw>
          </a:effectLst>
        </p:spPr>
        <p:txBody>
          <a:bodyPr anchor="ctr"/>
          <a:lstStyle/>
          <a:p>
            <a:pPr algn="ctr">
              <a:defRPr/>
            </a:pPr>
            <a:endParaRPr lang="en-US" dirty="0">
              <a:solidFill>
                <a:schemeClr val="lt1"/>
              </a:solidFill>
              <a:latin typeface="+mn-lt"/>
              <a:ea typeface="+mn-ea"/>
              <a:cs typeface="ＭＳ Ｐゴシック" charset="0"/>
            </a:endParaRPr>
          </a:p>
        </p:txBody>
      </p:sp>
      <p:sp>
        <p:nvSpPr>
          <p:cNvPr id="35" name="Oval 34"/>
          <p:cNvSpPr>
            <a:spLocks noChangeArrowheads="1"/>
          </p:cNvSpPr>
          <p:nvPr/>
        </p:nvSpPr>
        <p:spPr bwMode="auto">
          <a:xfrm>
            <a:off x="5695950" y="3479800"/>
            <a:ext cx="482600" cy="152400"/>
          </a:xfrm>
          <a:prstGeom prst="ellipse">
            <a:avLst/>
          </a:prstGeom>
          <a:gradFill flip="none" rotWithShape="1">
            <a:gsLst>
              <a:gs pos="38000">
                <a:srgbClr val="DDEBCF"/>
              </a:gs>
              <a:gs pos="50000">
                <a:srgbClr val="9CB86E"/>
              </a:gs>
              <a:gs pos="100000">
                <a:srgbClr val="156B13"/>
              </a:gs>
            </a:gsLst>
            <a:path path="shape">
              <a:fillToRect l="50000" t="50000" r="50000" b="50000"/>
            </a:path>
            <a:tileRect/>
          </a:gradFill>
          <a:ln w="9525">
            <a:solidFill>
              <a:srgbClr val="009900"/>
            </a:solidFill>
            <a:round/>
            <a:headEnd/>
            <a:tailEnd/>
          </a:ln>
          <a:effectLst/>
        </p:spPr>
        <p:txBody>
          <a:bodyPr anchor="ctr"/>
          <a:lstStyle/>
          <a:p>
            <a:pPr algn="ctr">
              <a:defRPr/>
            </a:pPr>
            <a:endParaRPr lang="en-US">
              <a:solidFill>
                <a:schemeClr val="lt1"/>
              </a:solidFill>
              <a:latin typeface="+mn-lt"/>
              <a:ea typeface="+mn-ea"/>
              <a:cs typeface="ＭＳ Ｐゴシック" charset="0"/>
            </a:endParaRPr>
          </a:p>
        </p:txBody>
      </p:sp>
      <p:sp>
        <p:nvSpPr>
          <p:cNvPr id="37" name="Line 15"/>
          <p:cNvSpPr>
            <a:spLocks noChangeShapeType="1"/>
          </p:cNvSpPr>
          <p:nvPr/>
        </p:nvSpPr>
        <p:spPr bwMode="auto">
          <a:xfrm>
            <a:off x="1536700" y="3155950"/>
            <a:ext cx="5867400" cy="0"/>
          </a:xfrm>
          <a:prstGeom prst="line">
            <a:avLst/>
          </a:prstGeom>
          <a:noFill/>
          <a:ln w="25400">
            <a:solidFill>
              <a:srgbClr val="161616"/>
            </a:solidFill>
            <a:prstDash val="sysDash"/>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TextBox 30"/>
          <p:cNvSpPr txBox="1">
            <a:spLocks noChangeArrowheads="1"/>
          </p:cNvSpPr>
          <p:nvPr/>
        </p:nvSpPr>
        <p:spPr bwMode="auto">
          <a:xfrm>
            <a:off x="4938714" y="1165225"/>
            <a:ext cx="3281262" cy="1200329"/>
          </a:xfrm>
          <a:prstGeom prst="rect">
            <a:avLst/>
          </a:prstGeom>
          <a:gradFill rotWithShape="1">
            <a:gsLst>
              <a:gs pos="0">
                <a:srgbClr val="E8E8FA">
                  <a:alpha val="34000"/>
                </a:srgbClr>
              </a:gs>
              <a:gs pos="64999">
                <a:srgbClr val="C3C3EF">
                  <a:alpha val="34000"/>
                </a:srgbClr>
              </a:gs>
              <a:gs pos="100000">
                <a:srgbClr val="A8A8EA">
                  <a:alpha val="34000"/>
                </a:srgbClr>
              </a:gs>
            </a:gsLst>
            <a:lin ang="5400000" scaled="1"/>
          </a:gradFill>
          <a:ln w="9525">
            <a:solidFill>
              <a:srgbClr val="2F2F98"/>
            </a:solidFill>
            <a:miter lim="800000"/>
            <a:headEnd/>
            <a:tailEnd/>
          </a:ln>
          <a:effectLst>
            <a:outerShdw blurRad="40000" dist="20000" dir="5400000" rotWithShape="0">
              <a:srgbClr val="808080">
                <a:alpha val="37999"/>
              </a:srgbClr>
            </a:outerShdw>
          </a:effectLst>
        </p:spPr>
        <p:txBody>
          <a:bodyPr wrap="square">
            <a:spAutoFit/>
          </a:bodyPr>
          <a:lstStyle/>
          <a:p>
            <a:pPr>
              <a:defRPr/>
            </a:pPr>
            <a:r>
              <a:rPr lang="en-US" sz="2400" b="1" dirty="0">
                <a:solidFill>
                  <a:srgbClr val="009900"/>
                </a:solidFill>
                <a:latin typeface="+mn-lt"/>
                <a:ea typeface="+mn-ea"/>
              </a:rPr>
              <a:t>If found it could explain</a:t>
            </a:r>
          </a:p>
          <a:p>
            <a:pPr>
              <a:defRPr/>
            </a:pPr>
            <a:r>
              <a:rPr lang="en-US" sz="2400" b="1" dirty="0" err="1">
                <a:solidFill>
                  <a:srgbClr val="009900"/>
                </a:solidFill>
                <a:latin typeface="+mn-lt"/>
                <a:ea typeface="+mn-ea"/>
              </a:rPr>
              <a:t>Baryogenesis</a:t>
            </a:r>
            <a:r>
              <a:rPr lang="en-US" sz="2400" b="1" dirty="0">
                <a:solidFill>
                  <a:srgbClr val="009900"/>
                </a:solidFill>
                <a:latin typeface="+mn-lt"/>
                <a:ea typeface="+mn-ea"/>
              </a:rPr>
              <a:t> (p, d, n, </a:t>
            </a:r>
            <a:r>
              <a:rPr lang="en-US" sz="2400" b="1" baseline="30000" dirty="0">
                <a:solidFill>
                  <a:srgbClr val="009900"/>
                </a:solidFill>
                <a:latin typeface="+mn-lt"/>
                <a:ea typeface="+mn-ea"/>
              </a:rPr>
              <a:t>3</a:t>
            </a:r>
            <a:r>
              <a:rPr lang="en-US" sz="2400" b="1" dirty="0">
                <a:solidFill>
                  <a:srgbClr val="009900"/>
                </a:solidFill>
                <a:latin typeface="+mn-lt"/>
                <a:ea typeface="+mn-ea"/>
              </a:rPr>
              <a:t>He)</a:t>
            </a:r>
          </a:p>
        </p:txBody>
      </p:sp>
      <p:sp>
        <p:nvSpPr>
          <p:cNvPr id="32" name="TextBox 31"/>
          <p:cNvSpPr txBox="1">
            <a:spLocks noChangeArrowheads="1"/>
          </p:cNvSpPr>
          <p:nvPr/>
        </p:nvSpPr>
        <p:spPr bwMode="auto">
          <a:xfrm>
            <a:off x="0" y="5575300"/>
            <a:ext cx="3203569" cy="830997"/>
          </a:xfrm>
          <a:prstGeom prst="rect">
            <a:avLst/>
          </a:prstGeom>
          <a:gradFill rotWithShape="1">
            <a:gsLst>
              <a:gs pos="0">
                <a:srgbClr val="E8E8FA">
                  <a:alpha val="34000"/>
                </a:srgbClr>
              </a:gs>
              <a:gs pos="64999">
                <a:srgbClr val="C3C3EF">
                  <a:alpha val="34000"/>
                </a:srgbClr>
              </a:gs>
              <a:gs pos="100000">
                <a:srgbClr val="A8A8EA">
                  <a:alpha val="34000"/>
                </a:srgbClr>
              </a:gs>
            </a:gsLst>
            <a:lin ang="5400000" scaled="1"/>
          </a:gradFill>
          <a:ln w="9525">
            <a:solidFill>
              <a:srgbClr val="2F2F98"/>
            </a:solidFill>
            <a:miter lim="800000"/>
            <a:headEnd/>
            <a:tailEnd/>
          </a:ln>
          <a:effectLst>
            <a:outerShdw blurRad="40000" dist="20000" dir="5400000" rotWithShape="0">
              <a:srgbClr val="808080">
                <a:alpha val="37999"/>
              </a:srgbClr>
            </a:outerShdw>
          </a:effectLst>
        </p:spPr>
        <p:txBody>
          <a:bodyPr wrap="none">
            <a:spAutoFit/>
          </a:bodyPr>
          <a:lstStyle/>
          <a:p>
            <a:pPr>
              <a:defRPr/>
            </a:pPr>
            <a:r>
              <a:rPr lang="en-US" sz="2400" b="1" dirty="0" smtClean="0">
                <a:solidFill>
                  <a:srgbClr val="009900"/>
                </a:solidFill>
                <a:latin typeface="+mn-lt"/>
                <a:ea typeface="+mn-ea"/>
              </a:rPr>
              <a:t>high </a:t>
            </a:r>
            <a:r>
              <a:rPr lang="en-US" sz="2400" b="1" dirty="0">
                <a:solidFill>
                  <a:srgbClr val="009900"/>
                </a:solidFill>
                <a:latin typeface="+mn-lt"/>
                <a:ea typeface="+mn-ea"/>
              </a:rPr>
              <a:t>physics reach</a:t>
            </a:r>
          </a:p>
          <a:p>
            <a:pPr>
              <a:defRPr/>
            </a:pPr>
            <a:r>
              <a:rPr lang="en-US" sz="2400" b="1" dirty="0" smtClean="0">
                <a:solidFill>
                  <a:srgbClr val="009900"/>
                </a:solidFill>
                <a:latin typeface="+mn-lt"/>
                <a:ea typeface="+mn-ea"/>
              </a:rPr>
              <a:t>Complementary to LHC </a:t>
            </a:r>
            <a:endParaRPr lang="en-US" sz="2400" b="1" dirty="0">
              <a:solidFill>
                <a:srgbClr val="009900"/>
              </a:solidFill>
              <a:latin typeface="+mn-lt"/>
              <a:ea typeface="+mn-ea"/>
            </a:endParaRPr>
          </a:p>
        </p:txBody>
      </p:sp>
      <p:sp>
        <p:nvSpPr>
          <p:cNvPr id="38" name="TextBox 37"/>
          <p:cNvSpPr txBox="1">
            <a:spLocks noChangeArrowheads="1"/>
          </p:cNvSpPr>
          <p:nvPr/>
        </p:nvSpPr>
        <p:spPr bwMode="auto">
          <a:xfrm>
            <a:off x="5697538" y="4622800"/>
            <a:ext cx="34464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r>
              <a:rPr lang="en-US" altLang="en-US" sz="3200" b="1"/>
              <a:t>Statistics limited</a:t>
            </a:r>
          </a:p>
        </p:txBody>
      </p:sp>
      <p:sp>
        <p:nvSpPr>
          <p:cNvPr id="41" name="Oval 40"/>
          <p:cNvSpPr>
            <a:spLocks noChangeArrowheads="1"/>
          </p:cNvSpPr>
          <p:nvPr/>
        </p:nvSpPr>
        <p:spPr bwMode="auto">
          <a:xfrm>
            <a:off x="6273800" y="3810000"/>
            <a:ext cx="482600" cy="152400"/>
          </a:xfrm>
          <a:prstGeom prst="ellipse">
            <a:avLst/>
          </a:prstGeom>
          <a:gradFill>
            <a:gsLst>
              <a:gs pos="38000">
                <a:srgbClr val="DDEBCF"/>
              </a:gs>
              <a:gs pos="50000">
                <a:srgbClr val="9CB86E"/>
              </a:gs>
              <a:gs pos="100000">
                <a:srgbClr val="156B13"/>
              </a:gs>
            </a:gsLst>
            <a:path path="shape">
              <a:fillToRect l="50000" t="50000" r="50000" b="50000"/>
            </a:path>
          </a:gradFill>
          <a:ln w="9525">
            <a:solidFill>
              <a:srgbClr val="009900"/>
            </a:solidFill>
            <a:round/>
            <a:headEnd/>
            <a:tailEnd/>
          </a:ln>
          <a:effectLst/>
        </p:spPr>
        <p:txBody>
          <a:bodyPr anchor="ctr"/>
          <a:lstStyle/>
          <a:p>
            <a:pPr algn="ctr">
              <a:defRPr/>
            </a:pPr>
            <a:endParaRPr lang="en-US">
              <a:solidFill>
                <a:schemeClr val="lt1"/>
              </a:solidFill>
              <a:latin typeface="+mn-lt"/>
              <a:ea typeface="+mn-ea"/>
              <a:cs typeface="ＭＳ Ｐゴシック" charset="0"/>
            </a:endParaRPr>
          </a:p>
        </p:txBody>
      </p:sp>
      <p:sp>
        <p:nvSpPr>
          <p:cNvPr id="42" name="TextBox 41"/>
          <p:cNvSpPr txBox="1">
            <a:spLocks noChangeArrowheads="1"/>
          </p:cNvSpPr>
          <p:nvPr/>
        </p:nvSpPr>
        <p:spPr bwMode="auto">
          <a:xfrm>
            <a:off x="6627813" y="3987800"/>
            <a:ext cx="18383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r>
              <a:rPr lang="en-US" altLang="en-US" b="1">
                <a:solidFill>
                  <a:srgbClr val="009900"/>
                </a:solidFill>
              </a:rPr>
              <a:t>1</a:t>
            </a:r>
            <a:r>
              <a:rPr lang="en-US" altLang="en-US" b="1" baseline="30000">
                <a:solidFill>
                  <a:srgbClr val="009900"/>
                </a:solidFill>
              </a:rPr>
              <a:t>st</a:t>
            </a:r>
            <a:r>
              <a:rPr lang="en-US" altLang="en-US" b="1">
                <a:solidFill>
                  <a:srgbClr val="009900"/>
                </a:solidFill>
              </a:rPr>
              <a:t> upgrade</a:t>
            </a:r>
          </a:p>
        </p:txBody>
      </p:sp>
      <p:sp>
        <p:nvSpPr>
          <p:cNvPr id="43" name="Line 15"/>
          <p:cNvSpPr>
            <a:spLocks noChangeShapeType="1"/>
          </p:cNvSpPr>
          <p:nvPr/>
        </p:nvSpPr>
        <p:spPr bwMode="auto">
          <a:xfrm>
            <a:off x="1638300" y="3879850"/>
            <a:ext cx="5867400" cy="0"/>
          </a:xfrm>
          <a:prstGeom prst="line">
            <a:avLst/>
          </a:prstGeom>
          <a:noFill/>
          <a:ln w="25400">
            <a:solidFill>
              <a:srgbClr val="009900"/>
            </a:solidFill>
            <a:prstDash val="sysDash"/>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Text Box 16"/>
          <p:cNvSpPr txBox="1">
            <a:spLocks noChangeArrowheads="1"/>
          </p:cNvSpPr>
          <p:nvPr/>
        </p:nvSpPr>
        <p:spPr bwMode="auto">
          <a:xfrm>
            <a:off x="130175" y="4967288"/>
            <a:ext cx="38147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r>
              <a:rPr lang="en-US" altLang="en-US" sz="1600">
                <a:solidFill>
                  <a:srgbClr val="FF0000"/>
                </a:solidFill>
                <a:latin typeface="Cambria" pitchFamily="18" charset="0"/>
              </a:rPr>
              <a:t>Electron EDM new physics reach: 1-3 TeV</a:t>
            </a:r>
          </a:p>
        </p:txBody>
      </p:sp>
      <p:sp>
        <p:nvSpPr>
          <p:cNvPr id="44" name="Oval 43"/>
          <p:cNvSpPr>
            <a:spLocks noChangeArrowheads="1"/>
          </p:cNvSpPr>
          <p:nvPr/>
        </p:nvSpPr>
        <p:spPr bwMode="auto">
          <a:xfrm>
            <a:off x="5010150" y="2882900"/>
            <a:ext cx="169863" cy="147638"/>
          </a:xfrm>
          <a:prstGeom prst="ellipse">
            <a:avLst/>
          </a:prstGeom>
          <a:solidFill>
            <a:srgbClr val="FF0728"/>
          </a:solidFill>
          <a:ln w="9525">
            <a:solidFill>
              <a:srgbClr val="FF0728"/>
            </a:solidFill>
            <a:round/>
            <a:headEnd/>
            <a:tailEnd/>
          </a:ln>
          <a:effectLst/>
        </p:spPr>
        <p:txBody>
          <a:bodyPr anchor="ctr"/>
          <a:lstStyle/>
          <a:p>
            <a:pPr algn="ctr">
              <a:defRPr/>
            </a:pPr>
            <a:endParaRPr lang="en-US">
              <a:solidFill>
                <a:schemeClr val="lt1"/>
              </a:solidFill>
              <a:latin typeface="+mn-lt"/>
              <a:ea typeface="+mn-ea"/>
              <a:cs typeface="ＭＳ Ｐゴシック" charset="0"/>
            </a:endParaRPr>
          </a:p>
        </p:txBody>
      </p:sp>
      <p:sp>
        <p:nvSpPr>
          <p:cNvPr id="45" name="Oval 44"/>
          <p:cNvSpPr>
            <a:spLocks noChangeArrowheads="1"/>
          </p:cNvSpPr>
          <p:nvPr/>
        </p:nvSpPr>
        <p:spPr bwMode="auto">
          <a:xfrm>
            <a:off x="5200650" y="3200400"/>
            <a:ext cx="169863" cy="147638"/>
          </a:xfrm>
          <a:prstGeom prst="ellipse">
            <a:avLst/>
          </a:prstGeom>
          <a:solidFill>
            <a:srgbClr val="FF0728"/>
          </a:solidFill>
          <a:ln w="9525">
            <a:solidFill>
              <a:srgbClr val="FF0728"/>
            </a:solidFill>
            <a:round/>
            <a:headEnd/>
            <a:tailEnd/>
          </a:ln>
          <a:effectLst/>
        </p:spPr>
        <p:txBody>
          <a:bodyPr anchor="ctr"/>
          <a:lstStyle/>
          <a:p>
            <a:pPr algn="ctr">
              <a:defRPr/>
            </a:pPr>
            <a:endParaRPr lang="en-US">
              <a:solidFill>
                <a:schemeClr val="lt1"/>
              </a:solidFill>
              <a:latin typeface="+mn-lt"/>
              <a:ea typeface="+mn-ea"/>
              <a:cs typeface="ＭＳ Ｐゴシック" charset="0"/>
            </a:endParaRPr>
          </a:p>
        </p:txBody>
      </p:sp>
      <p:sp>
        <p:nvSpPr>
          <p:cNvPr id="39" name="Rectangle 38"/>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GB" sz="3200" dirty="0" smtClean="0"/>
              <a:t>Physics</a:t>
            </a:r>
            <a:endParaRPr lang="en-GB" sz="3200" dirty="0"/>
          </a:p>
        </p:txBody>
      </p:sp>
    </p:spTree>
    <p:custDataLst>
      <p:tags r:id="rId1"/>
    </p:custDataLst>
    <p:extLst>
      <p:ext uri="{BB962C8B-B14F-4D97-AF65-F5344CB8AC3E}">
        <p14:creationId xmlns:p14="http://schemas.microsoft.com/office/powerpoint/2010/main" val="901813542"/>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1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01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par>
                                <p:cTn id="55" presetID="1" presetClass="entr" presetSubtype="0" fill="hold" grpId="1" nodeType="withEffect">
                                  <p:stCondLst>
                                    <p:cond delay="0"/>
                                  </p:stCondLst>
                                  <p:childTnLst>
                                    <p:set>
                                      <p:cBhvr>
                                        <p:cTn id="56" dur="1" fill="hold">
                                          <p:stCondLst>
                                            <p:cond delay="0"/>
                                          </p:stCondLst>
                                        </p:cTn>
                                        <p:tgtEl>
                                          <p:spTgt spid="4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8" grpId="0"/>
      <p:bldP spid="90129" grpId="0"/>
      <p:bldP spid="22" grpId="0" animBg="1"/>
      <p:bldP spid="23" grpId="0"/>
      <p:bldP spid="24" grpId="0"/>
      <p:bldP spid="26" grpId="0" animBg="1"/>
      <p:bldP spid="28" grpId="0"/>
      <p:bldP spid="30" grpId="0" animBg="1"/>
      <p:bldP spid="33" grpId="0" animBg="1"/>
      <p:bldP spid="35" grpId="0" animBg="1"/>
      <p:bldP spid="37" grpId="0" animBg="1"/>
      <p:bldP spid="31" grpId="0" animBg="1"/>
      <p:bldP spid="32" grpId="0" animBg="1"/>
      <p:bldP spid="38" grpId="0"/>
      <p:bldP spid="41" grpId="0" animBg="1"/>
      <p:bldP spid="42" grpId="0"/>
      <p:bldP spid="43" grpId="0" animBg="1"/>
      <p:bldP spid="43" grpId="1" animBg="1"/>
      <p:bldP spid="40" grpId="0"/>
      <p:bldP spid="44" grpId="0" animBg="1"/>
      <p:bldP spid="4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47</a:t>
            </a:fld>
            <a:endParaRPr lang="en-GB"/>
          </a:p>
        </p:txBody>
      </p:sp>
      <p:pic>
        <p:nvPicPr>
          <p:cNvPr id="31746" name="Picture 2" descr="http://i.telegraph.co.uk/multimedia/archive/02472/brighton_2472753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651" y="132193"/>
            <a:ext cx="5905500" cy="3695701"/>
          </a:xfrm>
          <a:prstGeom prst="rect">
            <a:avLst/>
          </a:prstGeom>
          <a:noFill/>
          <a:effectLst>
            <a:outerShdw blurRad="177800" dist="88900" dir="2460000" algn="ctr" rotWithShape="0">
              <a:srgbClr val="000000">
                <a:alpha val="69000"/>
              </a:srgbClr>
            </a:outerShdw>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61926" y="132193"/>
            <a:ext cx="5823527" cy="1143000"/>
          </a:xfrm>
        </p:spPr>
        <p:txBody>
          <a:bodyPr>
            <a:noAutofit/>
          </a:bodyPr>
          <a:lstStyle/>
          <a:p>
            <a:pPr algn="l"/>
            <a:r>
              <a:rPr lang="en-GB" sz="7200" dirty="0" smtClean="0"/>
              <a:t>Summary</a:t>
            </a:r>
            <a:endParaRPr lang="en-GB" sz="7200" dirty="0"/>
          </a:p>
        </p:txBody>
      </p:sp>
      <p:pic>
        <p:nvPicPr>
          <p:cNvPr id="31748" name="Picture 4" descr="Image result for stamp image"/>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4879545" y="132193"/>
            <a:ext cx="1160606" cy="116060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2908662" y="2481691"/>
            <a:ext cx="5878225" cy="3695701"/>
          </a:xfrm>
          <a:solidFill>
            <a:schemeClr val="bg1"/>
          </a:solidFill>
          <a:effectLst>
            <a:outerShdw blurRad="177800" dist="76200" dir="2700000" algn="ctr" rotWithShape="0">
              <a:srgbClr val="000000">
                <a:alpha val="69000"/>
              </a:srgbClr>
            </a:outerShdw>
          </a:effectLst>
        </p:spPr>
        <p:txBody>
          <a:bodyPr>
            <a:normAutofit fontScale="70000" lnSpcReduction="20000"/>
          </a:bodyPr>
          <a:lstStyle/>
          <a:p>
            <a:r>
              <a:rPr lang="en-GB" dirty="0" smtClean="0"/>
              <a:t>Flavour (quark and lepton) provides wide vista onto possible NP up to </a:t>
            </a:r>
            <a:r>
              <a:rPr lang="en-GB" dirty="0" err="1" smtClean="0"/>
              <a:t>PeV</a:t>
            </a:r>
            <a:r>
              <a:rPr lang="en-GB" dirty="0" smtClean="0"/>
              <a:t> scale</a:t>
            </a:r>
          </a:p>
          <a:p>
            <a:r>
              <a:rPr lang="en-GB" dirty="0" smtClean="0"/>
              <a:t>Charged leptons provide especially clean signals for NP</a:t>
            </a:r>
          </a:p>
          <a:p>
            <a:pPr lvl="1"/>
            <a:r>
              <a:rPr lang="en-GB" dirty="0" smtClean="0"/>
              <a:t>Need multiple experiments to interpret signals </a:t>
            </a:r>
          </a:p>
          <a:p>
            <a:r>
              <a:rPr lang="en-GB" dirty="0" smtClean="0"/>
              <a:t>Fertile ground for theory</a:t>
            </a:r>
          </a:p>
          <a:p>
            <a:r>
              <a:rPr lang="en-GB" dirty="0" smtClean="0"/>
              <a:t>Involvement for all: specialized experiments to GPD</a:t>
            </a:r>
          </a:p>
          <a:p>
            <a:pPr lvl="1"/>
            <a:r>
              <a:rPr lang="en-GB" dirty="0" smtClean="0"/>
              <a:t>Think creatively – its inspirational</a:t>
            </a:r>
          </a:p>
          <a:p>
            <a:r>
              <a:rPr lang="en-GB" dirty="0" smtClean="0"/>
              <a:t>Exciting time competition to find new physics</a:t>
            </a:r>
          </a:p>
        </p:txBody>
      </p:sp>
      <p:sp>
        <p:nvSpPr>
          <p:cNvPr id="6" name="TextBox 5"/>
          <p:cNvSpPr txBox="1"/>
          <p:nvPr/>
        </p:nvSpPr>
        <p:spPr>
          <a:xfrm>
            <a:off x="6834909" y="5717309"/>
            <a:ext cx="1939636" cy="369332"/>
          </a:xfrm>
          <a:prstGeom prst="rect">
            <a:avLst/>
          </a:prstGeom>
          <a:noFill/>
        </p:spPr>
        <p:txBody>
          <a:bodyPr wrap="square" rtlCol="0">
            <a:spAutoFit/>
          </a:bodyPr>
          <a:lstStyle/>
          <a:p>
            <a:r>
              <a:rPr lang="en-GB" dirty="0" smtClean="0">
                <a:latin typeface="Segoe Script" panose="020B0504020000000003" pitchFamily="34" charset="0"/>
              </a:rPr>
              <a:t>Thanks…</a:t>
            </a:r>
            <a:endParaRPr lang="en-GB" dirty="0">
              <a:latin typeface="Segoe Script" panose="020B0504020000000003" pitchFamily="34" charset="0"/>
            </a:endParaRPr>
          </a:p>
        </p:txBody>
      </p:sp>
    </p:spTree>
    <p:extLst>
      <p:ext uri="{BB962C8B-B14F-4D97-AF65-F5344CB8AC3E}">
        <p14:creationId xmlns:p14="http://schemas.microsoft.com/office/powerpoint/2010/main" val="11394717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939" y="1552492"/>
            <a:ext cx="8754035" cy="5135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1"/>
          <p:cNvSpPr>
            <a:spLocks noGrp="1"/>
          </p:cNvSpPr>
          <p:nvPr>
            <p:ph type="title"/>
          </p:nvPr>
        </p:nvSpPr>
        <p:spPr>
          <a:xfrm>
            <a:off x="457200" y="274638"/>
            <a:ext cx="8229600" cy="1143000"/>
          </a:xfrm>
        </p:spPr>
        <p:txBody>
          <a:bodyPr>
            <a:noAutofit/>
          </a:bodyPr>
          <a:lstStyle/>
          <a:p>
            <a:r>
              <a:rPr lang="en-GB" sz="8000" dirty="0" smtClean="0"/>
              <a:t>Anomalies</a:t>
            </a:r>
            <a:endParaRPr lang="en-GB" sz="8000" dirty="0"/>
          </a:p>
        </p:txBody>
      </p:sp>
      <p:sp>
        <p:nvSpPr>
          <p:cNvPr id="4" name="Rectangle 3"/>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Physics</a:t>
            </a:r>
            <a:endParaRPr lang="en-GB" sz="3200" i="1" dirty="0"/>
          </a:p>
        </p:txBody>
      </p:sp>
      <p:sp>
        <p:nvSpPr>
          <p:cNvPr id="2" name="Rectangle 1"/>
          <p:cNvSpPr/>
          <p:nvPr/>
        </p:nvSpPr>
        <p:spPr>
          <a:xfrm>
            <a:off x="7405589" y="4541966"/>
            <a:ext cx="1348446" cy="369332"/>
          </a:xfrm>
          <a:prstGeom prst="rect">
            <a:avLst/>
          </a:prstGeom>
        </p:spPr>
        <p:txBody>
          <a:bodyPr wrap="none">
            <a:spAutoFit/>
          </a:bodyPr>
          <a:lstStyle/>
          <a:p>
            <a:r>
              <a:rPr lang="en-GB" dirty="0">
                <a:hlinkClick r:id="rId3" tooltip="Abstract"/>
              </a:rPr>
              <a:t>1512.07157</a:t>
            </a:r>
            <a:r>
              <a:rPr lang="en-GB" dirty="0"/>
              <a:t> </a:t>
            </a:r>
          </a:p>
        </p:txBody>
      </p:sp>
      <p:sp>
        <p:nvSpPr>
          <p:cNvPr id="6" name="TextBox 5"/>
          <p:cNvSpPr txBox="1"/>
          <p:nvPr/>
        </p:nvSpPr>
        <p:spPr>
          <a:xfrm>
            <a:off x="7370618" y="4034134"/>
            <a:ext cx="1701382" cy="646331"/>
          </a:xfrm>
          <a:prstGeom prst="rect">
            <a:avLst/>
          </a:prstGeom>
          <a:noFill/>
        </p:spPr>
        <p:txBody>
          <a:bodyPr wrap="square" rtlCol="0">
            <a:spAutoFit/>
          </a:bodyPr>
          <a:lstStyle/>
          <a:p>
            <a:r>
              <a:rPr lang="en-GB" dirty="0" err="1" smtClean="0"/>
              <a:t>Silvestrini</a:t>
            </a:r>
            <a:r>
              <a:rPr lang="en-GB" dirty="0" smtClean="0"/>
              <a:t>:  QCD?</a:t>
            </a:r>
            <a:endParaRPr lang="en-GB" dirty="0"/>
          </a:p>
        </p:txBody>
      </p:sp>
      <p:cxnSp>
        <p:nvCxnSpPr>
          <p:cNvPr id="8" name="Straight Arrow Connector 7"/>
          <p:cNvCxnSpPr/>
          <p:nvPr/>
        </p:nvCxnSpPr>
        <p:spPr>
          <a:xfrm>
            <a:off x="6169891" y="4375771"/>
            <a:ext cx="923636" cy="1846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11"/>
          </p:nvPr>
        </p:nvSpPr>
        <p:spPr/>
        <p:txBody>
          <a:bodyPr/>
          <a:lstStyle/>
          <a:p>
            <a:r>
              <a:rPr lang="en-GB" smtClean="0"/>
              <a:t>IOP Sussex 2016</a:t>
            </a:r>
            <a:endParaRPr lang="en-GB"/>
          </a:p>
        </p:txBody>
      </p:sp>
      <p:sp>
        <p:nvSpPr>
          <p:cNvPr id="7" name="Slide Number Placeholder 6"/>
          <p:cNvSpPr>
            <a:spLocks noGrp="1"/>
          </p:cNvSpPr>
          <p:nvPr>
            <p:ph type="sldNum" sz="quarter" idx="12"/>
          </p:nvPr>
        </p:nvSpPr>
        <p:spPr/>
        <p:txBody>
          <a:bodyPr/>
          <a:lstStyle/>
          <a:p>
            <a:fld id="{A875CFD1-E451-482B-B1CD-C841D52E3FD2}" type="slidenum">
              <a:rPr lang="en-GB" smtClean="0"/>
              <a:t>5</a:t>
            </a:fld>
            <a:endParaRPr lang="en-GB"/>
          </a:p>
        </p:txBody>
      </p:sp>
    </p:spTree>
    <p:extLst>
      <p:ext uri="{BB962C8B-B14F-4D97-AF65-F5344CB8AC3E}">
        <p14:creationId xmlns:p14="http://schemas.microsoft.com/office/powerpoint/2010/main" val="146434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624012" y="1417638"/>
            <a:ext cx="5895975" cy="5070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a:spLocks noGrp="1"/>
          </p:cNvSpPr>
          <p:nvPr>
            <p:ph type="title"/>
          </p:nvPr>
        </p:nvSpPr>
        <p:spPr>
          <a:xfrm>
            <a:off x="457200" y="274638"/>
            <a:ext cx="8229600" cy="1143000"/>
          </a:xfrm>
        </p:spPr>
        <p:txBody>
          <a:bodyPr>
            <a:noAutofit/>
          </a:bodyPr>
          <a:lstStyle/>
          <a:p>
            <a:r>
              <a:rPr lang="en-GB" sz="8000" dirty="0" smtClean="0"/>
              <a:t>SUSY to </a:t>
            </a:r>
            <a:r>
              <a:rPr lang="en-GB" sz="8000" dirty="0" err="1" smtClean="0"/>
              <a:t>PeV</a:t>
            </a:r>
            <a:endParaRPr lang="en-GB" sz="8000" dirty="0"/>
          </a:p>
        </p:txBody>
      </p:sp>
      <p:sp>
        <p:nvSpPr>
          <p:cNvPr id="6" name="Rectangle 5"/>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Physics</a:t>
            </a:r>
            <a:endParaRPr lang="en-GB" sz="3200" i="1" dirty="0"/>
          </a:p>
        </p:txBody>
      </p:sp>
      <p:sp>
        <p:nvSpPr>
          <p:cNvPr id="2" name="Footer Placeholder 1"/>
          <p:cNvSpPr>
            <a:spLocks noGrp="1"/>
          </p:cNvSpPr>
          <p:nvPr>
            <p:ph type="ftr" sz="quarter" idx="11"/>
          </p:nvPr>
        </p:nvSpPr>
        <p:spPr/>
        <p:txBody>
          <a:bodyPr/>
          <a:lstStyle/>
          <a:p>
            <a:r>
              <a:rPr lang="en-GB" smtClean="0"/>
              <a:t>IOP Sussex 2016</a:t>
            </a:r>
            <a:endParaRPr lang="en-GB"/>
          </a:p>
        </p:txBody>
      </p:sp>
      <p:sp>
        <p:nvSpPr>
          <p:cNvPr id="7" name="Slide Number Placeholder 6"/>
          <p:cNvSpPr>
            <a:spLocks noGrp="1"/>
          </p:cNvSpPr>
          <p:nvPr>
            <p:ph type="sldNum" sz="quarter" idx="12"/>
          </p:nvPr>
        </p:nvSpPr>
        <p:spPr/>
        <p:txBody>
          <a:bodyPr/>
          <a:lstStyle/>
          <a:p>
            <a:fld id="{A875CFD1-E451-482B-B1CD-C841D52E3FD2}" type="slidenum">
              <a:rPr lang="en-GB" smtClean="0"/>
              <a:t>6</a:t>
            </a:fld>
            <a:endParaRPr lang="en-GB"/>
          </a:p>
        </p:txBody>
      </p:sp>
      <p:sp>
        <p:nvSpPr>
          <p:cNvPr id="8" name="TextBox 7"/>
          <p:cNvSpPr txBox="1"/>
          <p:nvPr/>
        </p:nvSpPr>
        <p:spPr>
          <a:xfrm>
            <a:off x="374073" y="1417638"/>
            <a:ext cx="1797627" cy="923330"/>
          </a:xfrm>
          <a:prstGeom prst="rect">
            <a:avLst/>
          </a:prstGeom>
          <a:noFill/>
        </p:spPr>
        <p:txBody>
          <a:bodyPr wrap="square" rtlCol="0">
            <a:spAutoFit/>
          </a:bodyPr>
          <a:lstStyle/>
          <a:p>
            <a:r>
              <a:rPr lang="en-GB" dirty="0" err="1" smtClean="0"/>
              <a:t>Altmannshofer</a:t>
            </a:r>
            <a:r>
              <a:rPr lang="en-GB" dirty="0" smtClean="0"/>
              <a:t> et. al.</a:t>
            </a:r>
          </a:p>
          <a:p>
            <a:r>
              <a:rPr lang="en-GB" dirty="0" smtClean="0"/>
              <a:t>1308.3653</a:t>
            </a:r>
            <a:endParaRPr lang="en-GB" dirty="0"/>
          </a:p>
        </p:txBody>
      </p:sp>
    </p:spTree>
    <p:extLst>
      <p:ext uri="{BB962C8B-B14F-4D97-AF65-F5344CB8AC3E}">
        <p14:creationId xmlns:p14="http://schemas.microsoft.com/office/powerpoint/2010/main" val="1237270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4-01-29 at 4.40.19 PM   Jan 29.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0075" y="1507279"/>
            <a:ext cx="4876800" cy="4724400"/>
          </a:xfrm>
          <a:prstGeom prst="rect">
            <a:avLst/>
          </a:prstGeom>
        </p:spPr>
      </p:pic>
      <p:sp>
        <p:nvSpPr>
          <p:cNvPr id="22" name="TextBox 21"/>
          <p:cNvSpPr txBox="1"/>
          <p:nvPr/>
        </p:nvSpPr>
        <p:spPr>
          <a:xfrm rot="5400000">
            <a:off x="4439384" y="4363049"/>
            <a:ext cx="2074982" cy="307338"/>
          </a:xfrm>
          <a:prstGeom prst="rect">
            <a:avLst/>
          </a:prstGeom>
          <a:noFill/>
        </p:spPr>
        <p:txBody>
          <a:bodyPr wrap="none" rtlCol="0">
            <a:spAutoFit/>
          </a:bodyPr>
          <a:lstStyle/>
          <a:p>
            <a:r>
              <a:rPr lang="en-US" sz="1200" dirty="0" smtClean="0"/>
              <a:t>arXiv:0909.1333[hep-ph]</a:t>
            </a:r>
            <a:endParaRPr lang="en-US" sz="1200" dirty="0"/>
          </a:p>
        </p:txBody>
      </p:sp>
      <p:sp>
        <p:nvSpPr>
          <p:cNvPr id="23" name="TextBox 22"/>
          <p:cNvSpPr txBox="1"/>
          <p:nvPr/>
        </p:nvSpPr>
        <p:spPr>
          <a:xfrm>
            <a:off x="402024" y="6240258"/>
            <a:ext cx="5003037" cy="307338"/>
          </a:xfrm>
          <a:prstGeom prst="rect">
            <a:avLst/>
          </a:prstGeom>
          <a:solidFill>
            <a:schemeClr val="bg1"/>
          </a:solidFill>
        </p:spPr>
        <p:txBody>
          <a:bodyPr wrap="square" rtlCol="0">
            <a:spAutoFit/>
          </a:bodyPr>
          <a:lstStyle/>
          <a:p>
            <a:pPr algn="ctr"/>
            <a:r>
              <a:rPr lang="en-US" sz="1200" dirty="0" smtClean="0"/>
              <a:t>W. </a:t>
            </a:r>
            <a:r>
              <a:rPr lang="en-US" sz="1200" dirty="0" err="1" smtClean="0"/>
              <a:t>Altmannshofer</a:t>
            </a:r>
            <a:r>
              <a:rPr lang="en-US" sz="1200" dirty="0" smtClean="0"/>
              <a:t>, </a:t>
            </a:r>
            <a:r>
              <a:rPr lang="en-US" sz="1200" dirty="0" err="1" smtClean="0"/>
              <a:t>A.J.Buras</a:t>
            </a:r>
            <a:r>
              <a:rPr lang="en-US" sz="1200" dirty="0" smtClean="0"/>
              <a:t>, </a:t>
            </a:r>
            <a:r>
              <a:rPr lang="en-US" sz="1200" dirty="0" err="1" smtClean="0"/>
              <a:t>S.Gori</a:t>
            </a:r>
            <a:r>
              <a:rPr lang="en-US" sz="1200" dirty="0" smtClean="0"/>
              <a:t>, </a:t>
            </a:r>
            <a:r>
              <a:rPr lang="en-US" sz="1200" dirty="0" err="1" smtClean="0"/>
              <a:t>P.Paradisi</a:t>
            </a:r>
            <a:r>
              <a:rPr lang="en-US" sz="1200" dirty="0" smtClean="0"/>
              <a:t>, </a:t>
            </a:r>
            <a:r>
              <a:rPr lang="en-US" sz="1200" dirty="0" err="1" smtClean="0"/>
              <a:t>D.M.Straub</a:t>
            </a:r>
            <a:endParaRPr lang="en-US" sz="1200" dirty="0"/>
          </a:p>
        </p:txBody>
      </p:sp>
      <p:sp>
        <p:nvSpPr>
          <p:cNvPr id="14339" name="Slide Number Placeholder 4"/>
          <p:cNvSpPr>
            <a:spLocks noGrp="1"/>
          </p:cNvSpPr>
          <p:nvPr>
            <p:ph type="sldNum" sz="quarter" idx="11"/>
          </p:nvPr>
        </p:nvSpPr>
        <p:spPr>
          <a:xfrm>
            <a:off x="152400" y="6381750"/>
            <a:ext cx="457200" cy="323850"/>
          </a:xfrm>
          <a:noFill/>
        </p:spPr>
        <p:txBody>
          <a:bodyPr anchor="t"/>
          <a:lstStyle/>
          <a:p>
            <a:fld id="{DA0EF214-39A2-0449-8DCC-FBF91D1EE7FE}" type="slidenum">
              <a:rPr lang="en-US" b="1"/>
              <a:pPr/>
              <a:t>7</a:t>
            </a:fld>
            <a:endParaRPr lang="en-US" b="1"/>
          </a:p>
          <a:p>
            <a:endParaRPr lang="en-US"/>
          </a:p>
        </p:txBody>
      </p:sp>
      <p:grpSp>
        <p:nvGrpSpPr>
          <p:cNvPr id="24" name="Group 15"/>
          <p:cNvGrpSpPr/>
          <p:nvPr/>
        </p:nvGrpSpPr>
        <p:grpSpPr>
          <a:xfrm rot="16200000">
            <a:off x="-775755" y="3459284"/>
            <a:ext cx="2556815" cy="338554"/>
            <a:chOff x="457200" y="1814958"/>
            <a:chExt cx="2556815" cy="338554"/>
          </a:xfrm>
        </p:grpSpPr>
        <p:sp>
          <p:nvSpPr>
            <p:cNvPr id="25" name="5-Point Star 24"/>
            <p:cNvSpPr/>
            <p:nvPr/>
          </p:nvSpPr>
          <p:spPr>
            <a:xfrm>
              <a:off x="457200" y="1887722"/>
              <a:ext cx="203528" cy="197352"/>
            </a:xfrm>
            <a:prstGeom prst="star5">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5-Point Star 25"/>
            <p:cNvSpPr/>
            <p:nvPr/>
          </p:nvSpPr>
          <p:spPr>
            <a:xfrm>
              <a:off x="643924" y="1885664"/>
              <a:ext cx="203528" cy="197352"/>
            </a:xfrm>
            <a:prstGeom prst="star5">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5-Point Star 26"/>
            <p:cNvSpPr/>
            <p:nvPr/>
          </p:nvSpPr>
          <p:spPr>
            <a:xfrm>
              <a:off x="839229" y="1883606"/>
              <a:ext cx="203528" cy="197352"/>
            </a:xfrm>
            <a:prstGeom prst="star5">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982690" y="1814958"/>
              <a:ext cx="2031325" cy="338554"/>
            </a:xfrm>
            <a:prstGeom prst="rect">
              <a:avLst/>
            </a:prstGeom>
            <a:noFill/>
          </p:spPr>
          <p:txBody>
            <a:bodyPr wrap="none" rtlCol="0">
              <a:spAutoFit/>
            </a:bodyPr>
            <a:lstStyle/>
            <a:p>
              <a:r>
                <a:rPr lang="en-US" sz="1600" dirty="0" smtClean="0">
                  <a:solidFill>
                    <a:srgbClr val="FF0000"/>
                  </a:solidFill>
                </a:rPr>
                <a:t>= Discovery Sensitivity</a:t>
              </a:r>
              <a:endParaRPr lang="en-US" sz="1600" dirty="0">
                <a:solidFill>
                  <a:srgbClr val="FF0000"/>
                </a:solidFill>
              </a:endParaRPr>
            </a:p>
          </p:txBody>
        </p:sp>
      </p:grpSp>
      <p:sp>
        <p:nvSpPr>
          <p:cNvPr id="5" name="TextBox 4"/>
          <p:cNvSpPr txBox="1"/>
          <p:nvPr/>
        </p:nvSpPr>
        <p:spPr>
          <a:xfrm>
            <a:off x="5476875" y="1660948"/>
            <a:ext cx="3600449" cy="2169825"/>
          </a:xfrm>
          <a:prstGeom prst="rect">
            <a:avLst/>
          </a:prstGeom>
          <a:noFill/>
        </p:spPr>
        <p:txBody>
          <a:bodyPr wrap="square" rtlCol="0">
            <a:spAutoFit/>
          </a:bodyPr>
          <a:lstStyle/>
          <a:p>
            <a:r>
              <a:rPr lang="en-GB" sz="1100" dirty="0" smtClean="0"/>
              <a:t>RH Currents</a:t>
            </a:r>
          </a:p>
          <a:p>
            <a:r>
              <a:rPr lang="en-GB" sz="1100" dirty="0" smtClean="0"/>
              <a:t>AC      =     </a:t>
            </a:r>
            <a:r>
              <a:rPr lang="en-GB" sz="1100" i="1" dirty="0" err="1" smtClean="0"/>
              <a:t>Agashe</a:t>
            </a:r>
            <a:r>
              <a:rPr lang="en-GB" sz="1100" i="1" dirty="0" smtClean="0"/>
              <a:t> , </a:t>
            </a:r>
            <a:r>
              <a:rPr lang="en-GB" sz="1100" i="1" dirty="0" err="1" smtClean="0"/>
              <a:t>Carone</a:t>
            </a:r>
            <a:r>
              <a:rPr lang="en-GB" sz="1100" i="1" dirty="0" smtClean="0"/>
              <a:t> </a:t>
            </a:r>
            <a:r>
              <a:rPr lang="en-GB" sz="1100" dirty="0" smtClean="0"/>
              <a:t>hep-</a:t>
            </a:r>
            <a:r>
              <a:rPr lang="en-GB" sz="1100" dirty="0" err="1" smtClean="0"/>
              <a:t>ph</a:t>
            </a:r>
            <a:r>
              <a:rPr lang="en-GB" sz="1100" dirty="0" smtClean="0"/>
              <a:t>/0304229          (Abelian)</a:t>
            </a:r>
          </a:p>
          <a:p>
            <a:r>
              <a:rPr lang="en-GB" sz="1100" dirty="0" smtClean="0"/>
              <a:t>RVV2 =    </a:t>
            </a:r>
            <a:r>
              <a:rPr lang="en-GB" sz="1100" i="1" dirty="0"/>
              <a:t> </a:t>
            </a:r>
            <a:r>
              <a:rPr lang="en-GB" sz="1100" i="1" dirty="0" err="1" smtClean="0"/>
              <a:t>Calibbi</a:t>
            </a:r>
            <a:r>
              <a:rPr lang="en-GB" sz="1100" i="1" dirty="0" smtClean="0"/>
              <a:t> </a:t>
            </a:r>
            <a:r>
              <a:rPr lang="en-GB" sz="1100" i="1" dirty="0"/>
              <a:t>et al</a:t>
            </a:r>
            <a:r>
              <a:rPr lang="en-GB" sz="1100" dirty="0"/>
              <a:t>. </a:t>
            </a:r>
            <a:r>
              <a:rPr lang="en-GB" sz="1100" dirty="0" smtClean="0"/>
              <a:t>0907.4069                    (non-Abelian)</a:t>
            </a:r>
          </a:p>
          <a:p>
            <a:r>
              <a:rPr lang="en-GB" sz="1100" dirty="0" smtClean="0"/>
              <a:t>AKM  =     </a:t>
            </a:r>
            <a:r>
              <a:rPr lang="en-GB" sz="1100" i="1" dirty="0" err="1" smtClean="0"/>
              <a:t>Antusch</a:t>
            </a:r>
            <a:r>
              <a:rPr lang="en-GB" sz="1100" i="1" dirty="0" smtClean="0"/>
              <a:t> et al.</a:t>
            </a:r>
            <a:r>
              <a:rPr lang="en-GB" sz="1100" dirty="0"/>
              <a:t> </a:t>
            </a:r>
            <a:r>
              <a:rPr lang="en-GB" sz="1100" dirty="0" smtClean="0"/>
              <a:t>0708.128           (flavour symmetry)</a:t>
            </a:r>
          </a:p>
          <a:p>
            <a:endParaRPr lang="en-GB" sz="1100" dirty="0" smtClean="0"/>
          </a:p>
          <a:p>
            <a:r>
              <a:rPr lang="en-GB" sz="1100" dirty="0" smtClean="0">
                <a:sym typeface="Symbol"/>
              </a:rPr>
              <a:t>LL =		                (CKM LH currents)</a:t>
            </a:r>
            <a:endParaRPr lang="en-GB" sz="1100" dirty="0" smtClean="0"/>
          </a:p>
          <a:p>
            <a:r>
              <a:rPr lang="en-GB" sz="1100" dirty="0" smtClean="0"/>
              <a:t>FBMSSM =</a:t>
            </a:r>
            <a:r>
              <a:rPr lang="en-GB" sz="1100" dirty="0"/>
              <a:t>	</a:t>
            </a:r>
            <a:r>
              <a:rPr lang="en-GB" sz="1100" dirty="0" smtClean="0"/>
              <a:t>	           (flavour blind MSSM)</a:t>
            </a:r>
          </a:p>
          <a:p>
            <a:r>
              <a:rPr lang="en-GB" sz="1100" dirty="0" smtClean="0"/>
              <a:t>LHT          =		   (Little Higgs with T parity)</a:t>
            </a:r>
          </a:p>
          <a:p>
            <a:r>
              <a:rPr lang="en-GB" sz="1100" dirty="0" smtClean="0"/>
              <a:t>RS            =                                                      (Randall-</a:t>
            </a:r>
            <a:r>
              <a:rPr lang="en-GB" sz="1100" dirty="0" err="1" smtClean="0"/>
              <a:t>Sundrum</a:t>
            </a:r>
            <a:r>
              <a:rPr lang="en-GB" sz="1100" dirty="0" smtClean="0"/>
              <a:t>)</a:t>
            </a:r>
          </a:p>
          <a:p>
            <a:endParaRPr lang="en-GB" dirty="0"/>
          </a:p>
          <a:p>
            <a:r>
              <a:rPr lang="en-GB" dirty="0" smtClean="0"/>
              <a:t> </a:t>
            </a:r>
            <a:endParaRPr lang="en-GB" dirty="0"/>
          </a:p>
        </p:txBody>
      </p:sp>
      <p:sp>
        <p:nvSpPr>
          <p:cNvPr id="6" name="Title 5"/>
          <p:cNvSpPr>
            <a:spLocks noGrp="1"/>
          </p:cNvSpPr>
          <p:nvPr>
            <p:ph type="title"/>
          </p:nvPr>
        </p:nvSpPr>
        <p:spPr/>
        <p:txBody>
          <a:bodyPr>
            <a:noAutofit/>
          </a:bodyPr>
          <a:lstStyle/>
          <a:p>
            <a:r>
              <a:rPr lang="en-GB" sz="8000" dirty="0"/>
              <a:t>Probes for NP</a:t>
            </a:r>
          </a:p>
        </p:txBody>
      </p:sp>
      <p:pic>
        <p:nvPicPr>
          <p:cNvPr id="14" name="Picture 2"/>
          <p:cNvPicPr>
            <a:picLocks noChangeAspect="1" noChangeArrowheads="1"/>
          </p:cNvPicPr>
          <p:nvPr/>
        </p:nvPicPr>
        <p:blipFill rotWithShape="1">
          <a:blip r:embed="rId4" cstate="print">
            <a:duotone>
              <a:prstClr val="black"/>
              <a:schemeClr val="accent3">
                <a:tint val="45000"/>
                <a:satMod val="400000"/>
              </a:schemeClr>
            </a:duotone>
            <a:extLst>
              <a:ext uri="{28A0092B-C50C-407E-A947-70E740481C1C}">
                <a14:useLocalDpi xmlns:a14="http://schemas.microsoft.com/office/drawing/2010/main"/>
              </a:ext>
            </a:extLst>
          </a:blip>
          <a:srcRect/>
          <a:stretch/>
        </p:blipFill>
        <p:spPr bwMode="auto">
          <a:xfrm>
            <a:off x="6201409" y="3479227"/>
            <a:ext cx="2151381" cy="2545394"/>
          </a:xfrm>
          <a:prstGeom prst="rect">
            <a:avLst/>
          </a:prstGeom>
          <a:solidFill>
            <a:schemeClr val="accent2">
              <a:lumMod val="20000"/>
              <a:lumOff val="80000"/>
              <a:alpha val="27000"/>
            </a:schemeClr>
          </a:solidFill>
          <a:ln>
            <a:noFill/>
          </a:ln>
          <a:extLst/>
        </p:spPr>
      </p:pic>
      <p:sp>
        <p:nvSpPr>
          <p:cNvPr id="2" name="Footer Placeholder 1"/>
          <p:cNvSpPr>
            <a:spLocks noGrp="1"/>
          </p:cNvSpPr>
          <p:nvPr>
            <p:ph type="ftr" sz="quarter" idx="11"/>
          </p:nvPr>
        </p:nvSpPr>
        <p:spPr/>
        <p:txBody>
          <a:bodyPr/>
          <a:lstStyle/>
          <a:p>
            <a:r>
              <a:rPr lang="en-GB" smtClean="0"/>
              <a:t>IOP Sussex 2016</a:t>
            </a:r>
            <a:endParaRPr lang="en-GB"/>
          </a:p>
        </p:txBody>
      </p:sp>
      <p:sp>
        <p:nvSpPr>
          <p:cNvPr id="3" name="Rectangle 2"/>
          <p:cNvSpPr/>
          <p:nvPr/>
        </p:nvSpPr>
        <p:spPr>
          <a:xfrm>
            <a:off x="718110" y="4321412"/>
            <a:ext cx="4565088" cy="1322006"/>
          </a:xfrm>
          <a:prstGeom prst="rect">
            <a:avLst/>
          </a:prstGeom>
          <a:solidFill>
            <a:srgbClr val="92D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GB" sz="3200" dirty="0" smtClean="0"/>
          </a:p>
        </p:txBody>
      </p:sp>
    </p:spTree>
    <p:extLst>
      <p:ext uri="{BB962C8B-B14F-4D97-AF65-F5344CB8AC3E}">
        <p14:creationId xmlns:p14="http://schemas.microsoft.com/office/powerpoint/2010/main" val="562648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236538"/>
            <a:ext cx="8229600" cy="1143000"/>
          </a:xfrm>
        </p:spPr>
        <p:txBody>
          <a:bodyPr>
            <a:normAutofit/>
          </a:bodyPr>
          <a:lstStyle/>
          <a:p>
            <a:r>
              <a:rPr lang="en-GB" sz="6000" dirty="0" smtClean="0"/>
              <a:t>Probes for NP</a:t>
            </a:r>
            <a:endParaRPr lang="en-GB" sz="6000" dirty="0"/>
          </a:p>
        </p:txBody>
      </p:sp>
      <p:sp>
        <p:nvSpPr>
          <p:cNvPr id="12" name="TextBox 11"/>
          <p:cNvSpPr txBox="1"/>
          <p:nvPr/>
        </p:nvSpPr>
        <p:spPr>
          <a:xfrm>
            <a:off x="4171904" y="2508118"/>
            <a:ext cx="2046196" cy="584775"/>
          </a:xfrm>
          <a:prstGeom prst="rect">
            <a:avLst/>
          </a:prstGeom>
          <a:noFill/>
        </p:spPr>
        <p:txBody>
          <a:bodyPr wrap="square" rtlCol="0">
            <a:spAutoFit/>
          </a:bodyPr>
          <a:lstStyle/>
          <a:p>
            <a:r>
              <a:rPr lang="en-GB" sz="3200" i="1" dirty="0" smtClean="0">
                <a:solidFill>
                  <a:srgbClr val="00B050"/>
                </a:solidFill>
              </a:rPr>
              <a:t>Neutrinos</a:t>
            </a:r>
            <a:endParaRPr lang="en-GB" sz="3200" i="1" dirty="0">
              <a:solidFill>
                <a:srgbClr val="00B050"/>
              </a:solidFill>
            </a:endParaRPr>
          </a:p>
        </p:txBody>
      </p:sp>
      <p:sp>
        <p:nvSpPr>
          <p:cNvPr id="16" name="TextBox 15"/>
          <p:cNvSpPr txBox="1"/>
          <p:nvPr/>
        </p:nvSpPr>
        <p:spPr>
          <a:xfrm>
            <a:off x="4479902" y="3985999"/>
            <a:ext cx="1430200" cy="954107"/>
          </a:xfrm>
          <a:prstGeom prst="rect">
            <a:avLst/>
          </a:prstGeom>
          <a:noFill/>
        </p:spPr>
        <p:txBody>
          <a:bodyPr wrap="none" rtlCol="0">
            <a:spAutoFit/>
          </a:bodyPr>
          <a:lstStyle/>
          <a:p>
            <a:r>
              <a:rPr lang="en-GB" sz="2800" b="1" i="1" dirty="0" smtClean="0">
                <a:solidFill>
                  <a:srgbClr val="FF0000"/>
                </a:solidFill>
              </a:rPr>
              <a:t>Charged</a:t>
            </a:r>
          </a:p>
          <a:p>
            <a:r>
              <a:rPr lang="en-GB" sz="2800" b="1" i="1" dirty="0" smtClean="0">
                <a:solidFill>
                  <a:srgbClr val="FF0000"/>
                </a:solidFill>
              </a:rPr>
              <a:t>Leptons</a:t>
            </a:r>
            <a:endParaRPr lang="en-GB" sz="2800" b="1" i="1" dirty="0">
              <a:solidFill>
                <a:srgbClr val="FF0000"/>
              </a:solidFill>
            </a:endParaRPr>
          </a:p>
        </p:txBody>
      </p:sp>
      <p:sp>
        <p:nvSpPr>
          <p:cNvPr id="17" name="TextBox 16"/>
          <p:cNvSpPr txBox="1"/>
          <p:nvPr/>
        </p:nvSpPr>
        <p:spPr>
          <a:xfrm>
            <a:off x="6221616" y="1872000"/>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LNV</a:t>
            </a:r>
            <a:endParaRPr lang="en-GB" sz="2800" dirty="0">
              <a:solidFill>
                <a:schemeClr val="bg1"/>
              </a:solidFill>
            </a:endParaRPr>
          </a:p>
        </p:txBody>
      </p:sp>
      <p:sp>
        <p:nvSpPr>
          <p:cNvPr id="23" name="TextBox 22"/>
          <p:cNvSpPr txBox="1"/>
          <p:nvPr/>
        </p:nvSpPr>
        <p:spPr>
          <a:xfrm>
            <a:off x="2832100" y="3092893"/>
            <a:ext cx="1590516" cy="584775"/>
          </a:xfrm>
          <a:prstGeom prst="rect">
            <a:avLst/>
          </a:prstGeom>
          <a:noFill/>
        </p:spPr>
        <p:txBody>
          <a:bodyPr wrap="square" rtlCol="0">
            <a:spAutoFit/>
          </a:bodyPr>
          <a:lstStyle/>
          <a:p>
            <a:r>
              <a:rPr lang="en-GB" sz="3200" i="1" dirty="0" smtClean="0"/>
              <a:t>Quarks</a:t>
            </a:r>
            <a:endParaRPr lang="en-GB" sz="3200" i="1" dirty="0"/>
          </a:p>
        </p:txBody>
      </p:sp>
      <p:sp>
        <p:nvSpPr>
          <p:cNvPr id="25" name="TextBox 24"/>
          <p:cNvSpPr txBox="1"/>
          <p:nvPr/>
        </p:nvSpPr>
        <p:spPr>
          <a:xfrm>
            <a:off x="7480300" y="5933539"/>
            <a:ext cx="1829436" cy="800219"/>
          </a:xfrm>
          <a:prstGeom prst="rect">
            <a:avLst/>
          </a:prstGeom>
          <a:noFill/>
        </p:spPr>
        <p:txBody>
          <a:bodyPr wrap="square" rtlCol="0">
            <a:spAutoFit/>
          </a:bodyPr>
          <a:lstStyle/>
          <a:p>
            <a:r>
              <a:rPr lang="en-GB" dirty="0" smtClean="0"/>
              <a:t>Universality</a:t>
            </a:r>
          </a:p>
          <a:p>
            <a:r>
              <a:rPr lang="en-GB" sz="2800" dirty="0"/>
              <a:t>	</a:t>
            </a:r>
            <a:r>
              <a:rPr lang="en-GB" sz="2800" dirty="0" smtClean="0"/>
              <a:t> </a:t>
            </a:r>
            <a:endParaRPr lang="en-GB" sz="2800" dirty="0"/>
          </a:p>
        </p:txBody>
      </p:sp>
      <p:sp>
        <p:nvSpPr>
          <p:cNvPr id="15" name="TextBox 14"/>
          <p:cNvSpPr txBox="1"/>
          <p:nvPr/>
        </p:nvSpPr>
        <p:spPr>
          <a:xfrm>
            <a:off x="6672800" y="3313062"/>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LFV</a:t>
            </a:r>
            <a:endParaRPr lang="en-GB" sz="2800" dirty="0">
              <a:solidFill>
                <a:schemeClr val="bg1"/>
              </a:solidFill>
            </a:endParaRPr>
          </a:p>
        </p:txBody>
      </p:sp>
      <p:sp>
        <p:nvSpPr>
          <p:cNvPr id="19" name="TextBox 18"/>
          <p:cNvSpPr txBox="1"/>
          <p:nvPr/>
        </p:nvSpPr>
        <p:spPr>
          <a:xfrm>
            <a:off x="6218100" y="4761738"/>
            <a:ext cx="1193800" cy="523220"/>
          </a:xfrm>
          <a:prstGeom prst="rect">
            <a:avLst/>
          </a:prstGeom>
          <a:solidFill>
            <a:schemeClr val="tx2">
              <a:lumMod val="75000"/>
            </a:schemeClr>
          </a:solidFill>
        </p:spPr>
        <p:txBody>
          <a:bodyPr wrap="square" rtlCol="0">
            <a:spAutoFit/>
          </a:bodyPr>
          <a:lstStyle/>
          <a:p>
            <a:pPr algn="ctr"/>
            <a:r>
              <a:rPr lang="en-GB" sz="2800" dirty="0" smtClean="0">
                <a:solidFill>
                  <a:schemeClr val="bg1"/>
                </a:solidFill>
              </a:rPr>
              <a:t>LUV</a:t>
            </a:r>
            <a:endParaRPr lang="en-GB" sz="2800" dirty="0">
              <a:solidFill>
                <a:schemeClr val="bg1"/>
              </a:solidFill>
            </a:endParaRPr>
          </a:p>
        </p:txBody>
      </p:sp>
      <p:sp>
        <p:nvSpPr>
          <p:cNvPr id="20" name="TextBox 19"/>
          <p:cNvSpPr txBox="1"/>
          <p:nvPr/>
        </p:nvSpPr>
        <p:spPr>
          <a:xfrm>
            <a:off x="1907807" y="4769837"/>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Mixing </a:t>
            </a:r>
            <a:endParaRPr lang="en-GB" sz="2800" dirty="0"/>
          </a:p>
        </p:txBody>
      </p:sp>
      <p:sp>
        <p:nvSpPr>
          <p:cNvPr id="21" name="Rectangle 20"/>
          <p:cNvSpPr/>
          <p:nvPr/>
        </p:nvSpPr>
        <p:spPr>
          <a:xfrm>
            <a:off x="8352000" y="72000"/>
            <a:ext cx="720000" cy="360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3200" dirty="0" smtClean="0"/>
              <a:t>    Physics</a:t>
            </a:r>
            <a:endParaRPr lang="en-GB" sz="3200" i="1" dirty="0"/>
          </a:p>
        </p:txBody>
      </p:sp>
      <p:sp>
        <p:nvSpPr>
          <p:cNvPr id="18" name="TextBox 17"/>
          <p:cNvSpPr txBox="1"/>
          <p:nvPr/>
        </p:nvSpPr>
        <p:spPr>
          <a:xfrm>
            <a:off x="4171904" y="5551461"/>
            <a:ext cx="1193800" cy="523220"/>
          </a:xfrm>
          <a:prstGeom prst="rect">
            <a:avLst/>
          </a:prstGeom>
          <a:solidFill>
            <a:schemeClr val="accent2">
              <a:lumMod val="75000"/>
            </a:schemeClr>
          </a:solidFill>
        </p:spPr>
        <p:txBody>
          <a:bodyPr wrap="square" rtlCol="0">
            <a:spAutoFit/>
          </a:bodyPr>
          <a:lstStyle/>
          <a:p>
            <a:pPr algn="ctr"/>
            <a:r>
              <a:rPr lang="en-GB" sz="2800" dirty="0" smtClean="0">
                <a:solidFill>
                  <a:schemeClr val="bg1"/>
                </a:solidFill>
              </a:rPr>
              <a:t>EDM</a:t>
            </a:r>
            <a:r>
              <a:rPr lang="en-GB" sz="2800" dirty="0" smtClean="0"/>
              <a:t> </a:t>
            </a:r>
            <a:endParaRPr lang="en-GB" sz="2800" dirty="0"/>
          </a:p>
        </p:txBody>
      </p:sp>
      <p:sp>
        <p:nvSpPr>
          <p:cNvPr id="4" name="Oval 3"/>
          <p:cNvSpPr/>
          <p:nvPr/>
        </p:nvSpPr>
        <p:spPr>
          <a:xfrm>
            <a:off x="2712429" y="1639904"/>
            <a:ext cx="3869536" cy="3869536"/>
          </a:xfrm>
          <a:prstGeom prst="ellipse">
            <a:avLst/>
          </a:prstGeom>
          <a:solidFill>
            <a:schemeClr val="bg2">
              <a:lumMod val="75000"/>
              <a:alpha val="55000"/>
            </a:schemeClr>
          </a:solidFill>
          <a:ln>
            <a:solidFill>
              <a:schemeClr val="accent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GB" sz="3200" dirty="0" smtClean="0"/>
          </a:p>
        </p:txBody>
      </p:sp>
      <p:sp>
        <p:nvSpPr>
          <p:cNvPr id="3" name="Footer Placeholder 2"/>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8</a:t>
            </a:fld>
            <a:endParaRPr lang="en-GB"/>
          </a:p>
        </p:txBody>
      </p:sp>
      <p:sp>
        <p:nvSpPr>
          <p:cNvPr id="24" name="TextBox 23"/>
          <p:cNvSpPr txBox="1"/>
          <p:nvPr/>
        </p:nvSpPr>
        <p:spPr>
          <a:xfrm>
            <a:off x="1396247" y="3724389"/>
            <a:ext cx="1193800" cy="523220"/>
          </a:xfrm>
          <a:prstGeom prst="rect">
            <a:avLst/>
          </a:prstGeom>
          <a:solidFill>
            <a:schemeClr val="tx2">
              <a:lumMod val="60000"/>
              <a:lumOff val="40000"/>
            </a:schemeClr>
          </a:solidFill>
        </p:spPr>
        <p:txBody>
          <a:bodyPr wrap="square" rtlCol="0">
            <a:spAutoFit/>
          </a:bodyPr>
          <a:lstStyle/>
          <a:p>
            <a:pPr algn="ctr"/>
            <a:r>
              <a:rPr lang="en-GB" sz="2800" dirty="0" smtClean="0"/>
              <a:t>Rare  </a:t>
            </a:r>
            <a:endParaRPr lang="en-GB" sz="2800" dirty="0"/>
          </a:p>
        </p:txBody>
      </p:sp>
    </p:spTree>
    <p:extLst>
      <p:ext uri="{BB962C8B-B14F-4D97-AF65-F5344CB8AC3E}">
        <p14:creationId xmlns:p14="http://schemas.microsoft.com/office/powerpoint/2010/main" val="17764468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none" dirty="0" smtClean="0">
                <a:latin typeface="Segoe Script" panose="020B0504020000000003" pitchFamily="34" charset="0"/>
              </a:rPr>
              <a:t>very</a:t>
            </a:r>
            <a:r>
              <a:rPr lang="en-GB" dirty="0" smtClean="0">
                <a:latin typeface="Segoe Script" panose="020B0504020000000003" pitchFamily="34" charset="0"/>
              </a:rPr>
              <a:t> </a:t>
            </a:r>
            <a:r>
              <a:rPr lang="en-GB" dirty="0" smtClean="0"/>
              <a:t>Selected topics</a:t>
            </a:r>
            <a:endParaRPr lang="en-GB" dirty="0"/>
          </a:p>
        </p:txBody>
      </p:sp>
      <p:sp>
        <p:nvSpPr>
          <p:cNvPr id="3" name="Content Placeholder 2"/>
          <p:cNvSpPr>
            <a:spLocks noGrp="1"/>
          </p:cNvSpPr>
          <p:nvPr>
            <p:ph type="body" idx="1"/>
          </p:nvPr>
        </p:nvSpPr>
        <p:spPr/>
        <p:txBody>
          <a:bodyPr>
            <a:normAutofit fontScale="77500" lnSpcReduction="20000"/>
          </a:bodyPr>
          <a:lstStyle/>
          <a:p>
            <a:pPr marL="0" indent="0">
              <a:buNone/>
            </a:pPr>
            <a:r>
              <a:rPr lang="en-GB" sz="13800" dirty="0" smtClean="0">
                <a:latin typeface="+mj-lt"/>
                <a:ea typeface="+mj-ea"/>
                <a:cs typeface="+mj-cs"/>
              </a:rPr>
              <a:t>Quarks</a:t>
            </a:r>
          </a:p>
        </p:txBody>
      </p:sp>
      <p:sp>
        <p:nvSpPr>
          <p:cNvPr id="4" name="Footer Placeholder 3"/>
          <p:cNvSpPr>
            <a:spLocks noGrp="1"/>
          </p:cNvSpPr>
          <p:nvPr>
            <p:ph type="ftr" sz="quarter" idx="11"/>
          </p:nvPr>
        </p:nvSpPr>
        <p:spPr/>
        <p:txBody>
          <a:bodyPr/>
          <a:lstStyle/>
          <a:p>
            <a:r>
              <a:rPr lang="en-GB" smtClean="0"/>
              <a:t>IOP Sussex 2016</a:t>
            </a:r>
            <a:endParaRPr lang="en-GB"/>
          </a:p>
        </p:txBody>
      </p:sp>
      <p:sp>
        <p:nvSpPr>
          <p:cNvPr id="5" name="Slide Number Placeholder 4"/>
          <p:cNvSpPr>
            <a:spLocks noGrp="1"/>
          </p:cNvSpPr>
          <p:nvPr>
            <p:ph type="sldNum" sz="quarter" idx="12"/>
          </p:nvPr>
        </p:nvSpPr>
        <p:spPr/>
        <p:txBody>
          <a:bodyPr/>
          <a:lstStyle/>
          <a:p>
            <a:fld id="{A875CFD1-E451-482B-B1CD-C841D52E3FD2}" type="slidenum">
              <a:rPr lang="en-GB" smtClean="0"/>
              <a:t>9</a:t>
            </a:fld>
            <a:endParaRPr lang="en-GB"/>
          </a:p>
        </p:txBody>
      </p:sp>
    </p:spTree>
    <p:extLst>
      <p:ext uri="{BB962C8B-B14F-4D97-AF65-F5344CB8AC3E}">
        <p14:creationId xmlns:p14="http://schemas.microsoft.com/office/powerpoint/2010/main" val="114762784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EXPOINT" val="template"/>
  <p:tag name="SOURCE" val="TPT1  equation Br(\mu\rightarrow e \gamma) = \frac{3\alpha}{32 \pi} \left| \sum_\ell V_{\mu \ell}^\star V_{e \ell} \frac{m_{\nu_\ell}^2}{M_W^2}   \right|^2  template TPT1  env TPENV1  fore 0  back 16777215  eqnno 2"/>
  <p:tag name="FILENAME" val="TP_tmp"/>
  <p:tag name="ORIGWIDTH" val="155"/>
  <p:tag name="PICTUREFILESIZE" val="16071"/>
</p:tagLst>
</file>

<file path=ppt/tags/tag2.xml><?xml version="1.0" encoding="utf-8"?>
<p:tagLst xmlns:a="http://schemas.openxmlformats.org/drawingml/2006/main" xmlns:r="http://schemas.openxmlformats.org/officeDocument/2006/relationships" xmlns:p="http://schemas.openxmlformats.org/presentationml/2006/main">
  <p:tag name="TEXPOINT" val="template"/>
  <p:tag name="SOURCE" val="TPT1  equation \leq 10^{-54}  template TPT1  env TPENV1  fore 0  back 16777215  eqnno 3"/>
  <p:tag name="FILENAME" val="TP_tmp"/>
  <p:tag name="ORIGWIDTH" val="35"/>
  <p:tag name="PICTUREFILESIZE" val="2403"/>
</p:tagLst>
</file>

<file path=ppt/tags/tag3.xml><?xml version="1.0" encoding="utf-8"?>
<p:tagLst xmlns:a="http://schemas.openxmlformats.org/drawingml/2006/main" xmlns:r="http://schemas.openxmlformats.org/officeDocument/2006/relationships" xmlns:p="http://schemas.openxmlformats.org/presentationml/2006/main">
  <p:tag name="TIMING" val="|11.3|4.9|3.8|3.1|4.1|3.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alpha val="55000"/>
          </a:schemeClr>
        </a:solidFill>
        <a:ln>
          <a:noFill/>
        </a:ln>
      </a:spPr>
      <a:bodyPr vert="vert" rtlCol="0" anchor="ctr"/>
      <a:lstStyle>
        <a:defPPr algn="ctr">
          <a:defRPr sz="32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10497</TotalTime>
  <Words>1882</Words>
  <Application>Microsoft Office PowerPoint</Application>
  <PresentationFormat>On-screen Show (4:3)</PresentationFormat>
  <Paragraphs>463</Paragraphs>
  <Slides>47</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49" baseType="lpstr">
      <vt:lpstr>Office Theme</vt:lpstr>
      <vt:lpstr>SigmaPlotGraphicObject.11</vt:lpstr>
      <vt:lpstr>PowerPoint Presentation</vt:lpstr>
      <vt:lpstr>Purpose</vt:lpstr>
      <vt:lpstr>Landscape</vt:lpstr>
      <vt:lpstr>Caveat: Scales</vt:lpstr>
      <vt:lpstr>Anomalies</vt:lpstr>
      <vt:lpstr>SUSY to PeV</vt:lpstr>
      <vt:lpstr>Probes for NP</vt:lpstr>
      <vt:lpstr>Probes for NP</vt:lpstr>
      <vt:lpstr>very Selected topics</vt:lpstr>
      <vt:lpstr>Overview</vt:lpstr>
      <vt:lpstr>Mixing</vt:lpstr>
      <vt:lpstr>Mixing</vt:lpstr>
      <vt:lpstr>PowerPoint Presentation</vt:lpstr>
      <vt:lpstr>NP (rare decays)</vt:lpstr>
      <vt:lpstr>b  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Selected topics another way to reach a PeV</vt:lpstr>
      <vt:lpstr>PowerPoint Presentation</vt:lpstr>
      <vt:lpstr>Neutrino Oscillations and CLFV</vt:lpstr>
      <vt:lpstr>mostly MUONS AND edmS g-2  COMET   MEG   mu2e  mu3e  srEDMs</vt:lpstr>
      <vt:lpstr>PowerPoint Presentation</vt:lpstr>
      <vt:lpstr>PowerPoint Presentation</vt:lpstr>
      <vt:lpstr>PowerPoint Presentation</vt:lpstr>
      <vt:lpstr>NP &amp; mN  eN</vt:lpstr>
      <vt:lpstr>PowerPoint Presentation</vt:lpstr>
      <vt:lpstr>PowerPoint Presentation</vt:lpstr>
      <vt:lpstr>PowerPoint Presentation</vt:lpstr>
      <vt:lpstr>PowerPoint Presentation</vt:lpstr>
      <vt:lpstr>mu3e</vt:lpstr>
      <vt:lpstr>mu3e v mu2e</vt:lpstr>
      <vt:lpstr>PowerPoint Presentation</vt:lpstr>
      <vt:lpstr>PowerPoint Presentation</vt:lpstr>
      <vt:lpstr>PowerPoint Presentation</vt:lpstr>
      <vt:lpstr>PowerPoint Presentation</vt:lpstr>
      <vt:lpstr>NP</vt:lpstr>
      <vt:lpstr>PowerPoint Presentation</vt:lpstr>
      <vt:lpstr>muEDM</vt:lpstr>
      <vt:lpstr>PowerPoint Presentation</vt:lpstr>
      <vt:lpstr>e(p)EDM</vt:lpstr>
      <vt:lpstr>PowerPoint Presentation</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Precision Lepton Measurements</dc:title>
  <dc:creator>Themis Bowcock</dc:creator>
  <cp:lastModifiedBy>Themis Bowcock</cp:lastModifiedBy>
  <cp:revision>149</cp:revision>
  <dcterms:created xsi:type="dcterms:W3CDTF">2015-09-24T19:12:14Z</dcterms:created>
  <dcterms:modified xsi:type="dcterms:W3CDTF">2016-03-23T08:08:46Z</dcterms:modified>
</cp:coreProperties>
</file>