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2"/>
  </p:notesMasterIdLst>
  <p:sldIdLst>
    <p:sldId id="256" r:id="rId2"/>
    <p:sldId id="278" r:id="rId3"/>
    <p:sldId id="301" r:id="rId4"/>
    <p:sldId id="302" r:id="rId5"/>
    <p:sldId id="309" r:id="rId6"/>
    <p:sldId id="304" r:id="rId7"/>
    <p:sldId id="316" r:id="rId8"/>
    <p:sldId id="311" r:id="rId9"/>
    <p:sldId id="306" r:id="rId10"/>
    <p:sldId id="282" r:id="rId11"/>
    <p:sldId id="291" r:id="rId12"/>
    <p:sldId id="313" r:id="rId13"/>
    <p:sldId id="314" r:id="rId14"/>
    <p:sldId id="295" r:id="rId15"/>
    <p:sldId id="320" r:id="rId16"/>
    <p:sldId id="319" r:id="rId17"/>
    <p:sldId id="307" r:id="rId18"/>
    <p:sldId id="292" r:id="rId19"/>
    <p:sldId id="294" r:id="rId20"/>
    <p:sldId id="318" r:id="rId21"/>
    <p:sldId id="321" r:id="rId22"/>
    <p:sldId id="285" r:id="rId23"/>
    <p:sldId id="322" r:id="rId24"/>
    <p:sldId id="323" r:id="rId25"/>
    <p:sldId id="298" r:id="rId26"/>
    <p:sldId id="325" r:id="rId27"/>
    <p:sldId id="326" r:id="rId28"/>
    <p:sldId id="287" r:id="rId29"/>
    <p:sldId id="310" r:id="rId30"/>
    <p:sldId id="288" r:id="rId31"/>
  </p:sldIdLst>
  <p:sldSz cx="9906000" cy="6858000" type="A4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F3F"/>
    <a:srgbClr val="0000FF"/>
    <a:srgbClr val="FF6600"/>
    <a:srgbClr val="FFFF99"/>
    <a:srgbClr val="FFFFCC"/>
    <a:srgbClr val="990099"/>
    <a:srgbClr val="3366FF"/>
    <a:srgbClr val="339966"/>
    <a:srgbClr val="339933"/>
    <a:srgbClr val="4092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23" autoAdjust="0"/>
    <p:restoredTop sz="94652" autoAdjust="0"/>
  </p:normalViewPr>
  <p:slideViewPr>
    <p:cSldViewPr snapToGrid="0">
      <p:cViewPr varScale="1">
        <p:scale>
          <a:sx n="61" d="100"/>
          <a:sy n="61" d="100"/>
        </p:scale>
        <p:origin x="-125" y="-77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A80EF2-53AC-4753-99B8-F06374000D46}" type="datetimeFigureOut">
              <a:rPr lang="en-GB" smtClean="0"/>
              <a:t>22/03/2016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BFDF01-01BE-45C6-A8D9-66A1BF9675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238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alpha_s</a:t>
            </a:r>
            <a:r>
              <a:rPr lang="en-GB" dirty="0" smtClean="0"/>
              <a:t> blows up at low energies (or at large distances)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75B940-C607-4D9C-9B9C-15B188B8400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765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Different models. Different predictions. SM value very</a:t>
            </a:r>
            <a:r>
              <a:rPr lang="en-GB" baseline="0" dirty="0" smtClean="0"/>
              <a:t> small, clear indication of new physics.  In order to achieve this we need 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75B940-C607-4D9C-9B9C-15B188B8400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225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0273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66688" y="682388"/>
            <a:ext cx="9621889" cy="5850638"/>
          </a:xfrm>
          <a:prstGeom prst="rect">
            <a:avLst/>
          </a:prstGeom>
          <a:ln w="28575">
            <a:noFill/>
            <a:miter lim="800000"/>
          </a:ln>
        </p:spPr>
        <p:txBody>
          <a:bodyPr/>
          <a:lstStyle>
            <a:lvl1pPr marL="342900" indent="-342900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670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412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>
                <a:gamma/>
                <a:shade val="46275"/>
                <a:invGamma/>
              </a:schemeClr>
            </a:gs>
            <a:gs pos="50000">
              <a:schemeClr val="accent2"/>
            </a:gs>
            <a:gs pos="100000">
              <a:schemeClr val="accent2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8308314" y="6557719"/>
            <a:ext cx="1325959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 anchor="ctr"/>
          <a:lstStyle/>
          <a:p>
            <a:pPr>
              <a:spcBef>
                <a:spcPct val="50000"/>
              </a:spcBef>
            </a:pPr>
            <a:r>
              <a:rPr lang="en-GB" sz="1400" b="1" dirty="0">
                <a:solidFill>
                  <a:srgbClr val="3366FF"/>
                </a:solidFill>
                <a:latin typeface="+mj-lt"/>
              </a:rPr>
              <a:t>Page</a:t>
            </a:r>
            <a:r>
              <a:rPr lang="en-GB" sz="1800" b="1" dirty="0">
                <a:solidFill>
                  <a:srgbClr val="3366FF"/>
                </a:solidFill>
                <a:latin typeface="+mj-lt"/>
              </a:rPr>
              <a:t> </a:t>
            </a:r>
            <a:fld id="{6A8C8EF0-AE2C-43AB-BE17-B921CDDA06A1}" type="slidenum">
              <a:rPr lang="en-GB" sz="1400" b="1">
                <a:solidFill>
                  <a:srgbClr val="3366FF"/>
                </a:solidFill>
                <a:latin typeface="+mj-lt"/>
              </a:rPr>
              <a:pPr>
                <a:spcBef>
                  <a:spcPct val="50000"/>
                </a:spcBef>
              </a:pPr>
              <a:t>‹#›</a:t>
            </a:fld>
            <a:endParaRPr lang="en-GB" sz="1400" b="1" dirty="0">
              <a:solidFill>
                <a:srgbClr val="3366FF"/>
              </a:solidFill>
              <a:latin typeface="+mj-lt"/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166688" y="0"/>
            <a:ext cx="8915400" cy="5483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2789885" y="6557159"/>
            <a:ext cx="4339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IOP HEPP Conference 23</a:t>
            </a:r>
            <a:r>
              <a:rPr kumimoji="0" lang="en-GB" sz="1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rd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March 2016</a:t>
            </a:r>
            <a:endParaRPr lang="en-GB" sz="1400" dirty="0" smtClean="0">
              <a:solidFill>
                <a:srgbClr val="3366FF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2498" y="6559717"/>
            <a:ext cx="1179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Ajit Kurup</a:t>
            </a:r>
            <a:endParaRPr lang="en-GB" sz="1400" dirty="0" smtClean="0">
              <a:solidFill>
                <a:srgbClr val="3366FF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56460" y="606054"/>
            <a:ext cx="9797226" cy="0"/>
          </a:xfrm>
          <a:prstGeom prst="line">
            <a:avLst/>
          </a:prstGeom>
          <a:noFill/>
          <a:ln w="57150" cap="rnd" cmpd="sng" algn="ctr">
            <a:gradFill flip="none" rotWithShape="1">
              <a:gsLst>
                <a:gs pos="0">
                  <a:srgbClr val="FF6600"/>
                </a:gs>
                <a:gs pos="87000">
                  <a:srgbClr val="FF7F3F"/>
                </a:gs>
                <a:gs pos="100000">
                  <a:srgbClr val="FFFF99">
                    <a:alpha val="84706"/>
                  </a:srgbClr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61" r:id="rId3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6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accent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accent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accent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0.jpe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8.png"/><Relationship Id="rId7" Type="http://schemas.openxmlformats.org/officeDocument/2006/relationships/image" Target="../media/image11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6.png"/><Relationship Id="rId5" Type="http://schemas.openxmlformats.org/officeDocument/2006/relationships/image" Target="../media/image8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Relationship Id="rId1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18" Type="http://schemas.openxmlformats.org/officeDocument/2006/relationships/image" Target="../media/image3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17" Type="http://schemas.openxmlformats.org/officeDocument/2006/relationships/image" Target="../media/image31.jpeg"/><Relationship Id="rId2" Type="http://schemas.openxmlformats.org/officeDocument/2006/relationships/image" Target="../media/image16.jpeg"/><Relationship Id="rId16" Type="http://schemas.openxmlformats.org/officeDocument/2006/relationships/image" Target="../media/image3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5" Type="http://schemas.openxmlformats.org/officeDocument/2006/relationships/image" Target="../media/image29.jpeg"/><Relationship Id="rId10" Type="http://schemas.openxmlformats.org/officeDocument/2006/relationships/image" Target="../media/image24.jpeg"/><Relationship Id="rId19" Type="http://schemas.openxmlformats.org/officeDocument/2006/relationships/image" Target="../media/image33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4" name="Picture 46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190" y="5817715"/>
            <a:ext cx="2207073" cy="727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079321" y="876232"/>
            <a:ext cx="7550942" cy="1077218"/>
          </a:xfrm>
          <a:prstGeom prst="rect">
            <a:avLst/>
          </a:prstGeom>
          <a:noFill/>
          <a:ln w="8255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b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dirty="0" smtClean="0">
                <a:solidFill>
                  <a:schemeClr val="accent1"/>
                </a:solidFill>
                <a:uFill>
                  <a:solidFill>
                    <a:srgbClr val="990099"/>
                  </a:solidFill>
                </a:uFill>
                <a:latin typeface="Arial Black" pitchFamily="34" charset="0"/>
              </a:rPr>
              <a:t>The </a:t>
            </a:r>
            <a:r>
              <a:rPr lang="en-GB" sz="3200" dirty="0" err="1" smtClean="0">
                <a:solidFill>
                  <a:schemeClr val="accent1"/>
                </a:solidFill>
                <a:uFill>
                  <a:solidFill>
                    <a:srgbClr val="990099"/>
                  </a:solidFill>
                </a:uFill>
                <a:latin typeface="Arial Black" pitchFamily="34" charset="0"/>
              </a:rPr>
              <a:t>COherent</a:t>
            </a:r>
            <a:r>
              <a:rPr lang="en-GB" sz="3200" dirty="0" smtClean="0">
                <a:solidFill>
                  <a:schemeClr val="accent1"/>
                </a:solidFill>
                <a:uFill>
                  <a:solidFill>
                    <a:srgbClr val="990099"/>
                  </a:solidFill>
                </a:uFill>
                <a:latin typeface="Arial Black" pitchFamily="34" charset="0"/>
              </a:rPr>
              <a:t> Muon to Electron Transition (COMET) Experiment</a:t>
            </a:r>
            <a:endParaRPr lang="en-GB" sz="3200" dirty="0">
              <a:solidFill>
                <a:schemeClr val="accent1"/>
              </a:solidFill>
              <a:uFill>
                <a:solidFill>
                  <a:srgbClr val="990099"/>
                </a:solidFill>
              </a:uFill>
              <a:latin typeface="Arial Black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52400" y="2408900"/>
            <a:ext cx="9631680" cy="0"/>
          </a:xfrm>
          <a:prstGeom prst="line">
            <a:avLst/>
          </a:prstGeom>
          <a:noFill/>
          <a:ln w="127000" cap="rnd" cmpd="sng" algn="ctr">
            <a:gradFill flip="none" rotWithShape="1">
              <a:gsLst>
                <a:gs pos="0">
                  <a:srgbClr val="FF6600"/>
                </a:gs>
                <a:gs pos="87000">
                  <a:srgbClr val="FF7F3F"/>
                </a:gs>
                <a:gs pos="100000">
                  <a:srgbClr val="FFFF99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277454" y="5488699"/>
            <a:ext cx="60356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000" dirty="0" err="1">
                <a:solidFill>
                  <a:srgbClr val="BBE0E3"/>
                </a:solidFill>
                <a:latin typeface="Arial Black" pitchFamily="34" charset="0"/>
              </a:rPr>
              <a:t>Ajit</a:t>
            </a:r>
            <a:r>
              <a:rPr lang="en-GB" sz="2000" dirty="0">
                <a:solidFill>
                  <a:srgbClr val="BBE0E3"/>
                </a:solidFill>
                <a:latin typeface="Arial Black" pitchFamily="34" charset="0"/>
              </a:rPr>
              <a:t> </a:t>
            </a:r>
            <a:r>
              <a:rPr lang="en-GB" sz="2000" dirty="0" smtClean="0">
                <a:solidFill>
                  <a:srgbClr val="BBE0E3"/>
                </a:solidFill>
                <a:latin typeface="Arial Black" pitchFamily="34" charset="0"/>
              </a:rPr>
              <a:t>Kurup for the COMET Collaboration</a:t>
            </a:r>
            <a:endParaRPr lang="en-GB" sz="2000" dirty="0">
              <a:solidFill>
                <a:srgbClr val="BBE0E3"/>
              </a:solidFill>
              <a:latin typeface="Arial Black" pitchFamily="34" charset="0"/>
            </a:endParaRPr>
          </a:p>
          <a:p>
            <a:pPr lvl="0"/>
            <a:endParaRPr lang="en-GB" sz="2000" dirty="0">
              <a:solidFill>
                <a:srgbClr val="BBE0E3"/>
              </a:solidFill>
              <a:latin typeface="Arial Black" pitchFamily="34" charset="0"/>
            </a:endParaRPr>
          </a:p>
          <a:p>
            <a:pPr lvl="0"/>
            <a:r>
              <a:rPr lang="en-GB" sz="2000" dirty="0" smtClean="0">
                <a:solidFill>
                  <a:srgbClr val="BBE0E3"/>
                </a:solidFill>
                <a:latin typeface="Arial Black" pitchFamily="34" charset="0"/>
              </a:rPr>
              <a:t>23</a:t>
            </a:r>
            <a:r>
              <a:rPr lang="en-GB" sz="2000" baseline="30000" dirty="0" smtClean="0">
                <a:solidFill>
                  <a:srgbClr val="BBE0E3"/>
                </a:solidFill>
                <a:latin typeface="Arial Black" pitchFamily="34" charset="0"/>
              </a:rPr>
              <a:t>rd</a:t>
            </a:r>
            <a:r>
              <a:rPr lang="en-GB" sz="2000" dirty="0" smtClean="0">
                <a:solidFill>
                  <a:srgbClr val="BBE0E3"/>
                </a:solidFill>
                <a:latin typeface="Arial Black" pitchFamily="34" charset="0"/>
              </a:rPr>
              <a:t> March 2016</a:t>
            </a:r>
            <a:endParaRPr lang="en-GB" sz="2000" dirty="0">
              <a:solidFill>
                <a:srgbClr val="BBE0E3"/>
              </a:solidFill>
              <a:latin typeface="Arial Black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277454" y="2967883"/>
            <a:ext cx="888083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1750">
                <a:solidFill>
                  <a:srgbClr val="99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3200" dirty="0" smtClean="0">
                <a:solidFill>
                  <a:schemeClr val="accent1"/>
                </a:solidFill>
                <a:latin typeface="Arial Black" pitchFamily="34" charset="0"/>
              </a:rPr>
              <a:t>IOP HEPP Conference</a:t>
            </a:r>
            <a:endParaRPr lang="en-GB" sz="40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pic>
        <p:nvPicPr>
          <p:cNvPr id="1026" name="Picture 2" descr="F:\docs\comet\images\logo\DesignCompanyOptions\Design-C-cropp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83794"/>
            <a:ext cx="1863031" cy="174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66688" y="657336"/>
            <a:ext cx="9621889" cy="5850638"/>
          </a:xfrm>
        </p:spPr>
        <p:txBody>
          <a:bodyPr/>
          <a:lstStyle/>
          <a:p>
            <a:r>
              <a:rPr lang="en-GB" sz="2400" dirty="0" smtClean="0"/>
              <a:t>Allows beam characterisation.</a:t>
            </a:r>
          </a:p>
          <a:p>
            <a:pPr lvl="1"/>
            <a:r>
              <a:rPr lang="en-GB" sz="2000" dirty="0" smtClean="0"/>
              <a:t>COMET has a long continuous solenoid channel with little space for beam diagnostic devices.</a:t>
            </a:r>
          </a:p>
          <a:p>
            <a:pPr lvl="2"/>
            <a:r>
              <a:rPr lang="en-GB" sz="2000" dirty="0" smtClean="0"/>
              <a:t>Beam emittance.</a:t>
            </a:r>
          </a:p>
          <a:p>
            <a:pPr lvl="2"/>
            <a:r>
              <a:rPr lang="en-GB" sz="2000" dirty="0" smtClean="0"/>
              <a:t>Particle composition is very important for understanding backgrounds. </a:t>
            </a:r>
          </a:p>
          <a:p>
            <a:pPr lvl="1"/>
            <a:r>
              <a:rPr lang="en-GB" sz="2000" dirty="0" smtClean="0"/>
              <a:t>Potential field bumps can lead to late arriving particles.</a:t>
            </a:r>
          </a:p>
          <a:p>
            <a:pPr lvl="2"/>
            <a:r>
              <a:rPr lang="en-GB" sz="2000" dirty="0" smtClean="0"/>
              <a:t>Look at arrival time distribution.</a:t>
            </a:r>
            <a:endParaRPr lang="en-GB" sz="1600" dirty="0" smtClean="0"/>
          </a:p>
          <a:p>
            <a:endParaRPr lang="en-GB" sz="1100" dirty="0" smtClean="0"/>
          </a:p>
          <a:p>
            <a:r>
              <a:rPr lang="en-GB" sz="2400" dirty="0" smtClean="0"/>
              <a:t>Simulation validation.</a:t>
            </a:r>
          </a:p>
          <a:p>
            <a:pPr lvl="1"/>
            <a:r>
              <a:rPr lang="en-GB" sz="2000" dirty="0" smtClean="0"/>
              <a:t>Large variations of the pion and muon yield depending on hadron production model.</a:t>
            </a:r>
          </a:p>
          <a:p>
            <a:pPr lvl="1"/>
            <a:r>
              <a:rPr lang="en-GB" sz="2000" dirty="0" smtClean="0"/>
              <a:t>Field map tracking.</a:t>
            </a:r>
          </a:p>
          <a:p>
            <a:pPr lvl="2"/>
            <a:r>
              <a:rPr lang="en-GB" sz="2000" dirty="0" smtClean="0"/>
              <a:t>Compare tracking field maps with measurements</a:t>
            </a:r>
          </a:p>
          <a:p>
            <a:pPr lvl="3"/>
            <a:r>
              <a:rPr lang="en-GB" sz="1800" dirty="0" smtClean="0"/>
              <a:t>Effect of adjusting fields on beam composition.</a:t>
            </a:r>
          </a:p>
          <a:p>
            <a:endParaRPr lang="en-GB" sz="1100" dirty="0" smtClean="0"/>
          </a:p>
          <a:p>
            <a:r>
              <a:rPr lang="en-GB" sz="2400" dirty="0" smtClean="0"/>
              <a:t>Detector prototype testing with high intensity, large emittance muon beam.</a:t>
            </a:r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Two Stage approach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130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COMET </a:t>
            </a:r>
            <a:r>
              <a:rPr lang="en-GB" dirty="0" smtClean="0"/>
              <a:t>Phase-I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 bwMode="auto">
          <a:xfrm>
            <a:off x="758138" y="778544"/>
            <a:ext cx="8389724" cy="570355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D:\docs\comet\images\COMET-v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473"/>
          <a:stretch/>
        </p:blipFill>
        <p:spPr bwMode="auto">
          <a:xfrm>
            <a:off x="758138" y="778545"/>
            <a:ext cx="7264109" cy="174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53000" y="777761"/>
            <a:ext cx="419486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400" dirty="0" smtClean="0"/>
              <a:t>3kW, 8GeV proton beam. Graphite target.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400" dirty="0" smtClean="0"/>
              <a:t>Allows </a:t>
            </a:r>
            <a:r>
              <a:rPr lang="en-GB" sz="2400" dirty="0" smtClean="0"/>
              <a:t>for testing experimental method.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400" dirty="0"/>
              <a:t>Sensitivity of 3x10</a:t>
            </a:r>
            <a:r>
              <a:rPr lang="en-GB" sz="2400" baseline="30000" dirty="0"/>
              <a:t>-15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2400" dirty="0"/>
              <a:t>90 days running.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sz="1600" dirty="0"/>
          </a:p>
          <a:p>
            <a:endParaRPr lang="en-GB" sz="2400" dirty="0" smtClean="0"/>
          </a:p>
        </p:txBody>
      </p:sp>
      <p:pic>
        <p:nvPicPr>
          <p:cNvPr id="13" name="Picture 3" descr="D:\docs\comet\images\COMET-v3-plai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72490" r="25000"/>
          <a:stretch/>
        </p:blipFill>
        <p:spPr bwMode="auto">
          <a:xfrm rot="16200000">
            <a:off x="952158" y="2597903"/>
            <a:ext cx="1150346" cy="993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73406" y="3034402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Detector</a:t>
            </a:r>
            <a:endParaRPr lang="en-GB" sz="1800" dirty="0"/>
          </a:p>
        </p:txBody>
      </p:sp>
      <p:pic>
        <p:nvPicPr>
          <p:cNvPr id="4100" name="Picture 4" descr="F:\docs\comet\images\Event Display\Images\ForEwen\150326_CyDet_solid_noLines_noLightBelow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095" y="3664313"/>
            <a:ext cx="5614788" cy="2702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02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COMET </a:t>
            </a:r>
            <a:r>
              <a:rPr lang="en-GB" dirty="0" smtClean="0"/>
              <a:t>Phase-I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 bwMode="auto">
          <a:xfrm>
            <a:off x="758138" y="778544"/>
            <a:ext cx="8389724" cy="570355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D:\docs\comet\images\COMET-v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473"/>
          <a:stretch/>
        </p:blipFill>
        <p:spPr bwMode="auto">
          <a:xfrm>
            <a:off x="758138" y="778545"/>
            <a:ext cx="7264109" cy="174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15422" y="978177"/>
            <a:ext cx="41948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400" dirty="0" smtClean="0"/>
              <a:t>Muon to electron conversion search using a cylindrical drift chamber.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endParaRPr lang="en-GB" sz="2400" dirty="0" smtClean="0"/>
          </a:p>
        </p:txBody>
      </p:sp>
      <p:pic>
        <p:nvPicPr>
          <p:cNvPr id="13" name="Picture 3" descr="D:\docs\comet\images\COMET-v3-plai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72490" r="25000"/>
          <a:stretch/>
        </p:blipFill>
        <p:spPr bwMode="auto">
          <a:xfrm rot="16200000">
            <a:off x="952158" y="2597903"/>
            <a:ext cx="1150346" cy="993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73406" y="3034402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Detector</a:t>
            </a:r>
            <a:endParaRPr lang="en-GB" sz="1800" dirty="0"/>
          </a:p>
        </p:txBody>
      </p:sp>
      <p:pic>
        <p:nvPicPr>
          <p:cNvPr id="5122" name="Picture 2" descr="F:\docs\comet\images\Event Display\Images\iced_demo_ajit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5"/>
          <a:stretch/>
        </p:blipFill>
        <p:spPr bwMode="auto">
          <a:xfrm>
            <a:off x="3056352" y="2481989"/>
            <a:ext cx="5999966" cy="3789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796092" y="5426754"/>
            <a:ext cx="172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Cylindrical drift chamber</a:t>
            </a:r>
            <a:endParaRPr lang="en-GB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3883774" y="4079263"/>
            <a:ext cx="1159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Stopping </a:t>
            </a:r>
          </a:p>
          <a:p>
            <a:r>
              <a:rPr lang="en-GB" sz="1800" dirty="0" smtClean="0"/>
              <a:t>target</a:t>
            </a:r>
            <a:endParaRPr lang="en-GB" sz="180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5423770" y="5160723"/>
            <a:ext cx="926926" cy="400833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>
            <a:off x="4935254" y="4264050"/>
            <a:ext cx="663880" cy="9500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7833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COMET </a:t>
            </a:r>
            <a:r>
              <a:rPr lang="en-GB" dirty="0" smtClean="0"/>
              <a:t>Phase-I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 bwMode="auto">
          <a:xfrm>
            <a:off x="758138" y="778544"/>
            <a:ext cx="8389724" cy="570355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D:\docs\comet\images\COMET-v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473"/>
          <a:stretch/>
        </p:blipFill>
        <p:spPr bwMode="auto">
          <a:xfrm>
            <a:off x="758138" y="778545"/>
            <a:ext cx="7264109" cy="174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15422" y="903021"/>
            <a:ext cx="4194863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400" dirty="0" smtClean="0"/>
              <a:t>Straw tracker and calorimeter (Phase-II detector) test.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400" dirty="0" smtClean="0"/>
              <a:t>Beam characterisation.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endParaRPr lang="en-GB" sz="2400" dirty="0" smtClean="0"/>
          </a:p>
        </p:txBody>
      </p:sp>
      <p:pic>
        <p:nvPicPr>
          <p:cNvPr id="13" name="Picture 3" descr="D:\docs\comet\images\COMET-v3-plai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72490" r="25000"/>
          <a:stretch/>
        </p:blipFill>
        <p:spPr bwMode="auto">
          <a:xfrm rot="16200000">
            <a:off x="952158" y="2597903"/>
            <a:ext cx="1150346" cy="993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73406" y="3034402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Detector</a:t>
            </a:r>
            <a:endParaRPr lang="en-GB" sz="1800" dirty="0"/>
          </a:p>
        </p:txBody>
      </p:sp>
      <p:pic>
        <p:nvPicPr>
          <p:cNvPr id="6146" name="Picture 2" descr="F:\docs\comet\images\Event Display\Images\iced_demo_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106" y="2770192"/>
            <a:ext cx="6068957" cy="3593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781639" y="3306765"/>
            <a:ext cx="15440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Straw tracker</a:t>
            </a:r>
          </a:p>
          <a:p>
            <a:r>
              <a:rPr lang="en-GB" sz="1800" dirty="0" smtClean="0"/>
              <a:t>plane</a:t>
            </a:r>
            <a:endParaRPr lang="en-GB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2962788" y="4168384"/>
            <a:ext cx="1377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Crystal</a:t>
            </a:r>
          </a:p>
          <a:p>
            <a:r>
              <a:rPr lang="en-GB" sz="1800" dirty="0" smtClean="0"/>
              <a:t>Calorimeter</a:t>
            </a:r>
            <a:endParaRPr lang="en-GB" sz="180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5348614" y="3876513"/>
            <a:ext cx="92297" cy="36702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3651438" y="4814715"/>
            <a:ext cx="281735" cy="15811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9340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COMET </a:t>
            </a:r>
            <a:r>
              <a:rPr lang="en-GB" dirty="0" smtClean="0"/>
              <a:t>Phase-II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 bwMode="auto">
          <a:xfrm>
            <a:off x="295835" y="778544"/>
            <a:ext cx="9305365" cy="570355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D:\docs\comet\images\COMET-v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138" y="778544"/>
            <a:ext cx="7264109" cy="5703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53001" y="777761"/>
            <a:ext cx="419486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800" dirty="0" smtClean="0"/>
              <a:t>56kW, 8GeV proton beam. Tungsten target.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800" dirty="0"/>
              <a:t>Sensitivity of </a:t>
            </a:r>
            <a:r>
              <a:rPr lang="en-GB" sz="2800" dirty="0" smtClean="0"/>
              <a:t>2.6x10</a:t>
            </a:r>
            <a:r>
              <a:rPr lang="en-GB" sz="2800" baseline="30000" dirty="0" smtClean="0"/>
              <a:t>-17</a:t>
            </a:r>
            <a:endParaRPr lang="en-GB" sz="28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2800" dirty="0" smtClean="0"/>
              <a:t>2x10</a:t>
            </a:r>
            <a:r>
              <a:rPr lang="en-GB" sz="2800" baseline="30000" dirty="0" smtClean="0"/>
              <a:t>7</a:t>
            </a:r>
            <a:r>
              <a:rPr lang="en-GB" sz="2800" dirty="0" smtClean="0"/>
              <a:t>s running.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endParaRPr lang="en-GB" sz="28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248597" y="4662080"/>
            <a:ext cx="448476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800" dirty="0" smtClean="0"/>
              <a:t>Longer transport channel reduces pion rate.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8" name="Rectangle 7"/>
          <p:cNvSpPr/>
          <p:nvPr/>
        </p:nvSpPr>
        <p:spPr>
          <a:xfrm>
            <a:off x="7153690" y="4472562"/>
            <a:ext cx="272989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</a:rPr>
              <a:t>Electron </a:t>
            </a:r>
            <a:r>
              <a:rPr lang="en-GB" sz="2400" dirty="0" smtClean="0">
                <a:solidFill>
                  <a:srgbClr val="000000"/>
                </a:solidFill>
              </a:rPr>
              <a:t>spectrometer reduces rate in the detectors.</a:t>
            </a:r>
            <a:endParaRPr lang="en-GB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17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324518" y="1720840"/>
            <a:ext cx="9256964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1750">
                <a:solidFill>
                  <a:srgbClr val="99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sz="7200" dirty="0" smtClean="0">
                <a:solidFill>
                  <a:schemeClr val="accent1"/>
                </a:solidFill>
                <a:latin typeface="Arial Black" pitchFamily="34" charset="0"/>
              </a:rPr>
              <a:t>Backgrounds and How They are Minimised</a:t>
            </a:r>
          </a:p>
        </p:txBody>
      </p:sp>
    </p:spTree>
    <p:extLst>
      <p:ext uri="{BB962C8B-B14F-4D97-AF65-F5344CB8AC3E}">
        <p14:creationId xmlns:p14="http://schemas.microsoft.com/office/powerpoint/2010/main" val="370588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66688" y="644810"/>
            <a:ext cx="9621889" cy="5850638"/>
          </a:xfrm>
        </p:spPr>
        <p:txBody>
          <a:bodyPr/>
          <a:lstStyle/>
          <a:p>
            <a:r>
              <a:rPr lang="en-GB" sz="2400" dirty="0" smtClean="0">
                <a:sym typeface="Symbol" pitchFamily="18" charset="2"/>
              </a:rPr>
              <a:t>Intrinsic backgrounds</a:t>
            </a:r>
          </a:p>
          <a:p>
            <a:pPr lvl="1"/>
            <a:r>
              <a:rPr lang="en-GB" sz="2200" dirty="0" smtClean="0">
                <a:sym typeface="Symbol" pitchFamily="18" charset="2"/>
              </a:rPr>
              <a:t>Muon </a:t>
            </a:r>
            <a:r>
              <a:rPr lang="en-GB" sz="2200" dirty="0">
                <a:sym typeface="Symbol" pitchFamily="18" charset="2"/>
              </a:rPr>
              <a:t>decay in orbit.</a:t>
            </a:r>
          </a:p>
          <a:p>
            <a:pPr lvl="2"/>
            <a:r>
              <a:rPr lang="en-GB" sz="1800" dirty="0">
                <a:sym typeface="Symbol" pitchFamily="18" charset="2"/>
              </a:rPr>
              <a:t>Electron recoil off nucleus </a:t>
            </a:r>
            <a:r>
              <a:rPr lang="en-GB" sz="1800" dirty="0">
                <a:sym typeface="Wingdings" pitchFamily="2" charset="2"/>
              </a:rPr>
              <a:t> </a:t>
            </a:r>
            <a:r>
              <a:rPr lang="en-GB" sz="1800" dirty="0">
                <a:sym typeface="Symbol" pitchFamily="18" charset="2"/>
              </a:rPr>
              <a:t>endpoint is near 105MeV.</a:t>
            </a:r>
          </a:p>
          <a:p>
            <a:pPr lvl="1"/>
            <a:r>
              <a:rPr lang="en-GB" sz="2000" dirty="0">
                <a:sym typeface="Symbol" pitchFamily="18" charset="2"/>
              </a:rPr>
              <a:t>Radiative muon capture</a:t>
            </a:r>
          </a:p>
          <a:p>
            <a:pPr lvl="2"/>
            <a:r>
              <a:rPr lang="en-GB" sz="1800" dirty="0">
                <a:sym typeface="Symbol" pitchFamily="18" charset="2"/>
              </a:rPr>
              <a:t>- </a:t>
            </a:r>
            <a:r>
              <a:rPr lang="en-GB" sz="1800" dirty="0" smtClean="0">
                <a:sym typeface="Symbol" pitchFamily="18" charset="2"/>
              </a:rPr>
              <a:t>+A </a:t>
            </a:r>
            <a:r>
              <a:rPr lang="en-GB" sz="1800" dirty="0">
                <a:sym typeface="Symbol" pitchFamily="18" charset="2"/>
              </a:rPr>
              <a:t> </a:t>
            </a:r>
            <a:r>
              <a:rPr lang="en-GB" sz="1800" dirty="0" smtClean="0">
                <a:sym typeface="Symbol" pitchFamily="18" charset="2"/>
              </a:rPr>
              <a:t>A’ + </a:t>
            </a:r>
            <a:r>
              <a:rPr lang="en-GB" sz="1800" dirty="0">
                <a:sym typeface="Symbol" pitchFamily="18" charset="2"/>
              </a:rPr>
              <a:t> </a:t>
            </a:r>
            <a:r>
              <a:rPr lang="en-GB" sz="1800" dirty="0" smtClean="0">
                <a:sym typeface="Symbol" pitchFamily="18" charset="2"/>
              </a:rPr>
              <a:t>+  </a:t>
            </a:r>
          </a:p>
          <a:p>
            <a:pPr lvl="2"/>
            <a:r>
              <a:rPr lang="en-GB" sz="1800" dirty="0" smtClean="0">
                <a:sym typeface="Symbol" pitchFamily="18" charset="2"/>
              </a:rPr>
              <a:t></a:t>
            </a:r>
            <a:r>
              <a:rPr lang="en-GB" sz="1800" dirty="0">
                <a:sym typeface="Symbol" pitchFamily="18" charset="2"/>
              </a:rPr>
              <a:t>- </a:t>
            </a:r>
            <a:r>
              <a:rPr lang="en-GB" sz="1800" dirty="0" smtClean="0">
                <a:sym typeface="Symbol" pitchFamily="18" charset="2"/>
              </a:rPr>
              <a:t>+A </a:t>
            </a:r>
            <a:r>
              <a:rPr lang="en-GB" sz="1800" dirty="0">
                <a:sym typeface="Symbol" pitchFamily="18" charset="2"/>
              </a:rPr>
              <a:t> </a:t>
            </a:r>
            <a:r>
              <a:rPr lang="en-GB" sz="1800" dirty="0" smtClean="0">
                <a:sym typeface="Symbol" pitchFamily="18" charset="2"/>
              </a:rPr>
              <a:t>A’ + </a:t>
            </a:r>
            <a:r>
              <a:rPr lang="en-GB" sz="1800" dirty="0">
                <a:sym typeface="Symbol" pitchFamily="18" charset="2"/>
              </a:rPr>
              <a:t> </a:t>
            </a:r>
            <a:r>
              <a:rPr lang="en-GB" sz="1800" dirty="0" smtClean="0">
                <a:sym typeface="Symbol" pitchFamily="18" charset="2"/>
              </a:rPr>
              <a:t>+ </a:t>
            </a:r>
            <a:r>
              <a:rPr lang="en-GB" sz="1800" i="1" dirty="0" smtClean="0">
                <a:sym typeface="Symbol" pitchFamily="18" charset="2"/>
              </a:rPr>
              <a:t>n</a:t>
            </a:r>
            <a:endParaRPr lang="en-GB" sz="1800" i="1" dirty="0">
              <a:sym typeface="Symbol" pitchFamily="18" charset="2"/>
            </a:endParaRPr>
          </a:p>
          <a:p>
            <a:pPr lvl="2"/>
            <a:r>
              <a:rPr lang="en-GB" sz="1800" dirty="0">
                <a:sym typeface="Symbol" pitchFamily="18" charset="2"/>
              </a:rPr>
              <a:t>- </a:t>
            </a:r>
            <a:r>
              <a:rPr lang="en-GB" sz="1800" dirty="0" smtClean="0">
                <a:sym typeface="Symbol" pitchFamily="18" charset="2"/>
              </a:rPr>
              <a:t>+A </a:t>
            </a:r>
            <a:r>
              <a:rPr lang="en-GB" sz="1800" dirty="0">
                <a:sym typeface="Symbol" pitchFamily="18" charset="2"/>
              </a:rPr>
              <a:t> </a:t>
            </a:r>
            <a:r>
              <a:rPr lang="en-GB" sz="1800" dirty="0" smtClean="0">
                <a:sym typeface="Symbol" pitchFamily="18" charset="2"/>
              </a:rPr>
              <a:t>A’ +   + </a:t>
            </a:r>
            <a:r>
              <a:rPr lang="en-GB" sz="1800" i="1" dirty="0" smtClean="0">
                <a:sym typeface="Symbol" pitchFamily="18" charset="2"/>
              </a:rPr>
              <a:t>p</a:t>
            </a:r>
            <a:endParaRPr lang="en-GB" sz="2000" dirty="0" smtClean="0">
              <a:sym typeface="Symbol" pitchFamily="18" charset="2"/>
            </a:endParaRPr>
          </a:p>
          <a:p>
            <a:endParaRPr lang="en-GB" sz="1100" dirty="0" smtClean="0">
              <a:sym typeface="Symbol" pitchFamily="18" charset="2"/>
            </a:endParaRPr>
          </a:p>
          <a:p>
            <a:r>
              <a:rPr lang="en-GB" sz="2400" dirty="0" smtClean="0">
                <a:sym typeface="Symbol" pitchFamily="18" charset="2"/>
              </a:rPr>
              <a:t>Prompt, </a:t>
            </a:r>
            <a:r>
              <a:rPr lang="en-GB" sz="2400" dirty="0">
                <a:sym typeface="Symbol" pitchFamily="18" charset="2"/>
              </a:rPr>
              <a:t>beam related backgrounds.</a:t>
            </a:r>
          </a:p>
          <a:p>
            <a:pPr lvl="1"/>
            <a:r>
              <a:rPr lang="en-GB" sz="2000" dirty="0">
                <a:sym typeface="Symbol" pitchFamily="18" charset="2"/>
              </a:rPr>
              <a:t>Muon decay in flight.</a:t>
            </a:r>
          </a:p>
          <a:p>
            <a:pPr lvl="2"/>
            <a:r>
              <a:rPr lang="en-GB" sz="1800" dirty="0">
                <a:sym typeface="Symbol" pitchFamily="18" charset="2"/>
              </a:rPr>
              <a:t>If P&gt;75MeV/c can yield signal like electron</a:t>
            </a:r>
            <a:r>
              <a:rPr lang="en-GB" sz="1800" dirty="0" smtClean="0">
                <a:sym typeface="Symbol" pitchFamily="18" charset="2"/>
              </a:rPr>
              <a:t>.</a:t>
            </a:r>
            <a:endParaRPr lang="en-GB" sz="1800" dirty="0">
              <a:sym typeface="Symbol" pitchFamily="18" charset="2"/>
            </a:endParaRPr>
          </a:p>
          <a:p>
            <a:pPr lvl="1"/>
            <a:r>
              <a:rPr lang="en-GB" sz="2000" dirty="0">
                <a:sym typeface="Symbol" pitchFamily="18" charset="2"/>
              </a:rPr>
              <a:t>Radiative pion capture</a:t>
            </a:r>
          </a:p>
          <a:p>
            <a:pPr lvl="2"/>
            <a:r>
              <a:rPr lang="en-GB" sz="1800" dirty="0">
                <a:sym typeface="Symbol" pitchFamily="18" charset="2"/>
              </a:rPr>
              <a:t>- </a:t>
            </a:r>
            <a:r>
              <a:rPr lang="en-GB" sz="1800" dirty="0" smtClean="0">
                <a:sym typeface="Symbol" pitchFamily="18" charset="2"/>
              </a:rPr>
              <a:t>+ A </a:t>
            </a:r>
            <a:r>
              <a:rPr lang="en-GB" sz="1800" dirty="0">
                <a:sym typeface="Symbol" pitchFamily="18" charset="2"/>
              </a:rPr>
              <a:t> </a:t>
            </a:r>
            <a:r>
              <a:rPr lang="en-GB" sz="1800" dirty="0" smtClean="0">
                <a:sym typeface="Symbol" pitchFamily="18" charset="2"/>
              </a:rPr>
              <a:t>A’ + </a:t>
            </a:r>
          </a:p>
          <a:p>
            <a:pPr lvl="1"/>
            <a:r>
              <a:rPr lang="en-GB" sz="2000" dirty="0" smtClean="0">
                <a:sym typeface="Symbol" pitchFamily="18" charset="2"/>
              </a:rPr>
              <a:t>Electrons, neutrons, anti-protons.</a:t>
            </a:r>
          </a:p>
          <a:p>
            <a:pPr lvl="2"/>
            <a:endParaRPr lang="en-GB" sz="1100" dirty="0" smtClean="0">
              <a:sym typeface="Symbol" pitchFamily="18" charset="2"/>
            </a:endParaRPr>
          </a:p>
          <a:p>
            <a:r>
              <a:rPr lang="en-GB" sz="2400" dirty="0" smtClean="0">
                <a:sym typeface="Symbol" pitchFamily="18" charset="2"/>
              </a:rPr>
              <a:t>Scattered </a:t>
            </a:r>
            <a:r>
              <a:rPr lang="en-GB" sz="2400" dirty="0">
                <a:sym typeface="Symbol" pitchFamily="18" charset="2"/>
              </a:rPr>
              <a:t>electrons, cosmic rays and neutron induced backgrounds.</a:t>
            </a:r>
          </a:p>
          <a:p>
            <a:endParaRPr lang="en-GB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Background Sources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367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Pulsed Proton Beam</a:t>
            </a: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5348613" y="692889"/>
            <a:ext cx="4512881" cy="3855239"/>
            <a:chOff x="4851149" y="1263878"/>
            <a:chExt cx="4902200" cy="4187825"/>
          </a:xfrm>
        </p:grpSpPr>
        <p:pic>
          <p:nvPicPr>
            <p:cNvPr id="130121" name="Picture 7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149" y="1263878"/>
              <a:ext cx="4902200" cy="4187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0122" name="Line 74"/>
            <p:cNvSpPr>
              <a:spLocks noChangeShapeType="1"/>
            </p:cNvSpPr>
            <p:nvPr/>
          </p:nvSpPr>
          <p:spPr bwMode="auto">
            <a:xfrm>
              <a:off x="5464684" y="1851849"/>
              <a:ext cx="279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0123" name="Text Box 75"/>
            <p:cNvSpPr txBox="1">
              <a:spLocks noChangeArrowheads="1"/>
            </p:cNvSpPr>
            <p:nvPr/>
          </p:nvSpPr>
          <p:spPr bwMode="auto">
            <a:xfrm>
              <a:off x="5280534" y="1463118"/>
              <a:ext cx="7302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800" dirty="0">
                  <a:latin typeface="Times New Roman" pitchFamily="18" charset="0"/>
                </a:rPr>
                <a:t>100ns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51"/>
              <p:cNvSpPr>
                <a:spLocks noChangeArrowheads="1"/>
              </p:cNvSpPr>
              <p:nvPr/>
            </p:nvSpPr>
            <p:spPr bwMode="auto">
              <a:xfrm>
                <a:off x="70521" y="750326"/>
                <a:ext cx="4810124" cy="53156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28575">
                    <a:solidFill>
                      <a:srgbClr val="990099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ct val="20000"/>
                  </a:spcBef>
                  <a:buClr>
                    <a:srgbClr val="FF7F3F"/>
                  </a:buClr>
                  <a:buFontTx/>
                  <a:buChar char="•"/>
                </a:pPr>
                <a:r>
                  <a:rPr lang="en-GB" sz="1800" dirty="0" smtClean="0">
                    <a:solidFill>
                      <a:schemeClr val="accent1"/>
                    </a:solidFill>
                  </a:rPr>
                  <a:t>Pulse structure mainly determined by muonic </a:t>
                </a:r>
                <a:r>
                  <a:rPr lang="en-GB" sz="1800" dirty="0">
                    <a:solidFill>
                      <a:schemeClr val="accent1"/>
                    </a:solidFill>
                  </a:rPr>
                  <a:t>lifetime </a:t>
                </a:r>
                <a:r>
                  <a:rPr lang="en-GB" sz="1800" dirty="0" smtClean="0">
                    <a:solidFill>
                      <a:schemeClr val="accent1"/>
                    </a:solidFill>
                  </a:rPr>
                  <a:t>which is </a:t>
                </a:r>
                <a:r>
                  <a:rPr lang="en-GB" sz="1800" dirty="0">
                    <a:solidFill>
                      <a:schemeClr val="accent1"/>
                    </a:solidFill>
                  </a:rPr>
                  <a:t>dependent on </a:t>
                </a:r>
                <a:r>
                  <a:rPr lang="en-GB" sz="1800" dirty="0" smtClean="0">
                    <a:solidFill>
                      <a:schemeClr val="accent1"/>
                    </a:solidFill>
                  </a:rPr>
                  <a:t>the stopping target </a:t>
                </a:r>
                <a:r>
                  <a:rPr lang="en-GB" sz="1800" dirty="0">
                    <a:solidFill>
                      <a:schemeClr val="accent1"/>
                    </a:solidFill>
                  </a:rPr>
                  <a:t>Z.  For Al lifetime is </a:t>
                </a:r>
                <a:r>
                  <a:rPr lang="en-GB" sz="1800" dirty="0" smtClean="0">
                    <a:solidFill>
                      <a:schemeClr val="accent1"/>
                    </a:solidFill>
                  </a:rPr>
                  <a:t>864ns.</a:t>
                </a:r>
              </a:p>
              <a:p>
                <a:pPr marL="342900" indent="-342900">
                  <a:spcBef>
                    <a:spcPct val="20000"/>
                  </a:spcBef>
                  <a:buClr>
                    <a:srgbClr val="FF7F3F"/>
                  </a:buClr>
                  <a:buFontTx/>
                  <a:buChar char="•"/>
                </a:pPr>
                <a:endParaRPr lang="en-GB" dirty="0" smtClean="0">
                  <a:solidFill>
                    <a:schemeClr val="accent1"/>
                  </a:solidFill>
                </a:endParaRPr>
              </a:p>
              <a:p>
                <a:pPr marL="342900" indent="-342900">
                  <a:spcBef>
                    <a:spcPct val="20000"/>
                  </a:spcBef>
                  <a:buClr>
                    <a:srgbClr val="FF7F3F"/>
                  </a:buClr>
                  <a:buFontTx/>
                  <a:buChar char="•"/>
                </a:pPr>
                <a:r>
                  <a:rPr lang="en-GB" sz="1800" dirty="0">
                    <a:solidFill>
                      <a:schemeClr val="accent1"/>
                    </a:solidFill>
                  </a:rPr>
                  <a:t>Background rate needs to be low in order to achieve sensitivity of &lt;10</a:t>
                </a:r>
                <a:r>
                  <a:rPr lang="en-GB" sz="1800" baseline="30000" dirty="0">
                    <a:solidFill>
                      <a:schemeClr val="accent1"/>
                    </a:solidFill>
                  </a:rPr>
                  <a:t>-16</a:t>
                </a:r>
                <a:r>
                  <a:rPr lang="en-GB" sz="1800" dirty="0">
                    <a:solidFill>
                      <a:schemeClr val="accent1"/>
                    </a:solidFill>
                  </a:rPr>
                  <a:t>.</a:t>
                </a:r>
              </a:p>
              <a:p>
                <a:pPr marL="342900" indent="-342900">
                  <a:spcBef>
                    <a:spcPct val="20000"/>
                  </a:spcBef>
                  <a:buClr>
                    <a:srgbClr val="FF7F3F"/>
                  </a:buClr>
                  <a:buFontTx/>
                  <a:buChar char="•"/>
                </a:pPr>
                <a:endParaRPr lang="en-GB" b="0" i="0" dirty="0" smtClean="0">
                  <a:solidFill>
                    <a:schemeClr val="accent1"/>
                  </a:solidFill>
                  <a:latin typeface="Cambria Math"/>
                </a:endParaRPr>
              </a:p>
              <a:p>
                <a:pPr marL="342900" indent="-342900">
                  <a:spcBef>
                    <a:spcPct val="20000"/>
                  </a:spcBef>
                  <a:buClr>
                    <a:srgbClr val="FF7F3F"/>
                  </a:buClr>
                  <a:buFontTx/>
                  <a:buChar char="•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1600" b="0" i="0" smtClean="0">
                        <a:solidFill>
                          <a:schemeClr val="accent1"/>
                        </a:solidFill>
                        <a:latin typeface="Cambria Math"/>
                      </a:rPr>
                      <m:t>Extinction</m:t>
                    </m:r>
                    <m:r>
                      <m:rPr>
                        <m:nor/>
                      </m:rPr>
                      <a:rPr lang="en-GB" sz="1600" b="0" i="0" smtClean="0">
                        <a:solidFill>
                          <a:schemeClr val="accent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1600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Number</m:t>
                        </m:r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of</m:t>
                        </m:r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protons</m:t>
                        </m:r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between</m:t>
                        </m:r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bunches</m:t>
                        </m:r>
                      </m:num>
                      <m:den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Number</m:t>
                        </m:r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of</m:t>
                        </m:r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protons</m:t>
                        </m:r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in</m:t>
                        </m:r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bunch</m:t>
                        </m:r>
                      </m:den>
                    </m:f>
                  </m:oMath>
                </a14:m>
                <a:endParaRPr lang="en-GB" sz="1800" dirty="0">
                  <a:solidFill>
                    <a:schemeClr val="accent1"/>
                  </a:solidFill>
                </a:endParaRPr>
              </a:p>
              <a:p>
                <a:pPr marL="342900" indent="-342900">
                  <a:spcBef>
                    <a:spcPct val="20000"/>
                  </a:spcBef>
                  <a:buClr>
                    <a:srgbClr val="FF7F3F"/>
                  </a:buClr>
                  <a:buFontTx/>
                  <a:buChar char="•"/>
                </a:pPr>
                <a:endParaRPr lang="en-GB" dirty="0" smtClean="0">
                  <a:solidFill>
                    <a:schemeClr val="accent1"/>
                  </a:solidFill>
                </a:endParaRPr>
              </a:p>
              <a:p>
                <a:pPr marL="342900" indent="-342900">
                  <a:spcBef>
                    <a:spcPct val="20000"/>
                  </a:spcBef>
                  <a:buClr>
                    <a:srgbClr val="FF7F3F"/>
                  </a:buClr>
                  <a:buFontTx/>
                  <a:buChar char="•"/>
                </a:pPr>
                <a:r>
                  <a:rPr lang="en-GB" sz="1800" dirty="0" smtClean="0">
                    <a:solidFill>
                      <a:schemeClr val="accent1"/>
                    </a:solidFill>
                  </a:rPr>
                  <a:t>Without sufficient extinction, all processes in the prompt background category could become a problem.</a:t>
                </a:r>
              </a:p>
              <a:p>
                <a:pPr marL="800100" lvl="1" indent="-342900">
                  <a:spcBef>
                    <a:spcPct val="20000"/>
                  </a:spcBef>
                  <a:buClr>
                    <a:srgbClr val="FF7F3F"/>
                  </a:buClr>
                  <a:buFontTx/>
                  <a:buChar char="•"/>
                </a:pPr>
                <a:r>
                  <a:rPr lang="en-GB" sz="1600" dirty="0" smtClean="0">
                    <a:solidFill>
                      <a:schemeClr val="accent1"/>
                    </a:solidFill>
                  </a:rPr>
                  <a:t>Needs to be &lt;10</a:t>
                </a:r>
                <a:r>
                  <a:rPr lang="en-GB" sz="1600" baseline="30000" dirty="0" smtClean="0">
                    <a:solidFill>
                      <a:schemeClr val="accent1"/>
                    </a:solidFill>
                  </a:rPr>
                  <a:t>-9</a:t>
                </a:r>
                <a:endParaRPr lang="en-GB" sz="1600" dirty="0" smtClean="0">
                  <a:solidFill>
                    <a:schemeClr val="accent1"/>
                  </a:solidFill>
                </a:endParaRPr>
              </a:p>
              <a:p>
                <a:pPr marL="342900" indent="-342900">
                  <a:spcBef>
                    <a:spcPct val="20000"/>
                  </a:spcBef>
                  <a:buClr>
                    <a:srgbClr val="FF7F3F"/>
                  </a:buClr>
                  <a:buFontTx/>
                  <a:buChar char="•"/>
                </a:pPr>
                <a:endParaRPr lang="en-GB" dirty="0" smtClean="0">
                  <a:solidFill>
                    <a:schemeClr val="accent1"/>
                  </a:solidFill>
                </a:endParaRPr>
              </a:p>
              <a:p>
                <a:pPr marL="342900" indent="-342900">
                  <a:spcBef>
                    <a:spcPct val="20000"/>
                  </a:spcBef>
                  <a:buClr>
                    <a:srgbClr val="FF7F3F"/>
                  </a:buClr>
                  <a:buFontTx/>
                  <a:buChar char="•"/>
                </a:pPr>
                <a:r>
                  <a:rPr lang="en-GB" sz="1800" dirty="0" smtClean="0">
                    <a:solidFill>
                      <a:schemeClr val="accent1"/>
                    </a:solidFill>
                  </a:rPr>
                  <a:t>Intrinsic </a:t>
                </a:r>
                <a:r>
                  <a:rPr lang="en-GB" sz="1800" dirty="0">
                    <a:solidFill>
                      <a:schemeClr val="accent1"/>
                    </a:solidFill>
                  </a:rPr>
                  <a:t>extinction of J-PARC’s main ring has been measured be 10</a:t>
                </a:r>
                <a:r>
                  <a:rPr lang="en-GB" sz="1800" baseline="30000" dirty="0">
                    <a:solidFill>
                      <a:schemeClr val="accent1"/>
                    </a:solidFill>
                  </a:rPr>
                  <a:t>-12</a:t>
                </a:r>
                <a:r>
                  <a:rPr lang="en-GB" sz="1800" dirty="0">
                    <a:solidFill>
                      <a:schemeClr val="accent1"/>
                    </a:solidFill>
                  </a:rPr>
                  <a:t> with an 8GeV beam!</a:t>
                </a:r>
              </a:p>
              <a:p>
                <a:pPr marL="342900" indent="-342900">
                  <a:spcBef>
                    <a:spcPct val="20000"/>
                  </a:spcBef>
                  <a:buClr>
                    <a:srgbClr val="FF7F3F"/>
                  </a:buClr>
                  <a:buFontTx/>
                  <a:buChar char="•"/>
                </a:pPr>
                <a:endParaRPr lang="en-GB" dirty="0" smtClean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2" name="Rectangle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21" y="750326"/>
                <a:ext cx="4810124" cy="5315686"/>
              </a:xfrm>
              <a:prstGeom prst="rect">
                <a:avLst/>
              </a:prstGeom>
              <a:blipFill rotWithShape="1">
                <a:blip r:embed="rId3"/>
                <a:stretch>
                  <a:fillRect l="-887" t="-573" r="-139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990099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852" y="4434213"/>
            <a:ext cx="3340585" cy="2132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131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3885" y="778545"/>
            <a:ext cx="9100910" cy="320361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Placeholder 9"/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183621" y="3735653"/>
                <a:ext cx="9621889" cy="3031543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en-GB" sz="2000" dirty="0" smtClean="0"/>
              </a:p>
              <a:p>
                <a:r>
                  <a:rPr lang="en-GB" dirty="0" smtClean="0"/>
                  <a:t>Continuous </a:t>
                </a:r>
                <a:r>
                  <a:rPr lang="en-GB" dirty="0"/>
                  <a:t>superconducting solenoid channel from 5T to 1T</a:t>
                </a:r>
                <a:r>
                  <a:rPr lang="en-GB" dirty="0" smtClean="0"/>
                  <a:t>.</a:t>
                </a:r>
              </a:p>
              <a:p>
                <a:r>
                  <a:rPr lang="en-GB" dirty="0" smtClean="0"/>
                  <a:t>Bent solenoid allows selection of charge and momentum.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/>
                        </a:rPr>
                        <m:t>𝑑𝑟𝑖𝑓𝑡</m:t>
                      </m:r>
                      <m:r>
                        <a:rPr lang="en-GB" sz="3200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GB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32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3200" b="0" i="1" smtClean="0">
                              <a:latin typeface="Cambria Math"/>
                            </a:rPr>
                            <m:t>𝑞𝐵</m:t>
                          </m:r>
                        </m:den>
                      </m:f>
                      <m:d>
                        <m:dPr>
                          <m:ctrlPr>
                            <a:rPr lang="en-GB" sz="3200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32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sz="3200" b="0" i="1" smtClean="0">
                                  <a:latin typeface="Cambria Math"/>
                                </a:rPr>
                                <m:t>𝑠</m:t>
                              </m:r>
                            </m:num>
                            <m:den>
                              <m:r>
                                <a:rPr lang="en-GB" sz="3200" b="0" i="1" smtClean="0">
                                  <a:latin typeface="Cambria Math"/>
                                </a:rPr>
                                <m:t>𝑅</m:t>
                              </m:r>
                            </m:den>
                          </m:f>
                        </m:e>
                      </m:d>
                      <m:f>
                        <m:fPr>
                          <m:ctrlPr>
                            <a:rPr lang="en-GB" sz="3200" b="0" i="1" smtClean="0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sz="32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GB" sz="32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3200" i="1">
                                  <a:latin typeface="Cambria Math"/>
                                </a:rPr>
                                <m:t>𝐿</m:t>
                              </m:r>
                            </m:sub>
                            <m:sup>
                              <m:r>
                                <a:rPr lang="en-GB" sz="32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sz="3200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GB" sz="32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sz="32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32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sSubSup>
                            <m:sSubSupPr>
                              <m:ctrlPr>
                                <a:rPr lang="en-GB" sz="32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GB" sz="32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3200" i="1">
                                  <a:latin typeface="Cambria Math"/>
                                </a:rPr>
                                <m:t>𝑇</m:t>
                              </m:r>
                            </m:sub>
                            <m:sup>
                              <m:r>
                                <a:rPr lang="en-GB" sz="32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GB" sz="32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32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3200" i="1">
                                  <a:latin typeface="Cambria Math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3200" dirty="0" smtClean="0"/>
              </a:p>
              <a:p>
                <a:endParaRPr lang="en-GB" sz="28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0" name="Text Placeholder 9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183621" y="3735653"/>
                <a:ext cx="9621889" cy="3031543"/>
              </a:xfrm>
              <a:blipFill rotWithShape="1">
                <a:blip r:embed="rId3"/>
                <a:stretch>
                  <a:fillRect l="-9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Charge and Momentum Selection</a:t>
            </a:r>
            <a:endParaRPr lang="en-GB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380" y="778544"/>
            <a:ext cx="6566017" cy="3203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62" y="1178793"/>
            <a:ext cx="3106453" cy="2320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 bwMode="auto">
          <a:xfrm>
            <a:off x="3908121" y="3732756"/>
            <a:ext cx="977030" cy="0"/>
          </a:xfrm>
          <a:prstGeom prst="straightConnector1">
            <a:avLst/>
          </a:prstGeom>
          <a:noFill/>
          <a:ln w="57150" cap="flat" cmpd="sng" algn="ctr">
            <a:solidFill>
              <a:srgbClr val="FF66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6989523" y="3732756"/>
            <a:ext cx="803754" cy="2087"/>
          </a:xfrm>
          <a:prstGeom prst="straightConnector1">
            <a:avLst/>
          </a:prstGeom>
          <a:noFill/>
          <a:ln w="57150" cap="flat" cmpd="sng" algn="ctr">
            <a:solidFill>
              <a:srgbClr val="FF66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9091727" y="3734843"/>
            <a:ext cx="488515" cy="0"/>
          </a:xfrm>
          <a:prstGeom prst="straightConnector1">
            <a:avLst/>
          </a:prstGeom>
          <a:noFill/>
          <a:ln w="57150" cap="flat" cmpd="sng" algn="ctr">
            <a:solidFill>
              <a:srgbClr val="FF66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4910203" y="3734843"/>
            <a:ext cx="2079320" cy="0"/>
          </a:xfrm>
          <a:prstGeom prst="straightConnector1">
            <a:avLst/>
          </a:prstGeom>
          <a:noFill/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7793277" y="3732756"/>
            <a:ext cx="1298450" cy="0"/>
          </a:xfrm>
          <a:prstGeom prst="straightConnector1">
            <a:avLst/>
          </a:prstGeom>
          <a:noFill/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77382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3885" y="778545"/>
            <a:ext cx="9100910" cy="320361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Placeholder 9"/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183621" y="682388"/>
                <a:ext cx="9621889" cy="5850638"/>
              </a:xfrm>
            </p:spPr>
            <p:txBody>
              <a:bodyPr/>
              <a:lstStyle/>
              <a:p>
                <a:endParaRPr lang="en-GB" sz="2800" dirty="0" smtClean="0"/>
              </a:p>
              <a:p>
                <a:endParaRPr lang="en-GB" sz="2800" dirty="0"/>
              </a:p>
              <a:p>
                <a:endParaRPr lang="en-GB" sz="2800" dirty="0" smtClean="0"/>
              </a:p>
              <a:p>
                <a:endParaRPr lang="en-GB" sz="2800" dirty="0"/>
              </a:p>
              <a:p>
                <a:endParaRPr lang="en-GB" sz="2800" dirty="0" smtClean="0"/>
              </a:p>
              <a:p>
                <a:pPr marL="0" indent="0">
                  <a:buNone/>
                </a:pPr>
                <a:endParaRPr lang="en-GB" sz="2800" dirty="0" smtClean="0"/>
              </a:p>
              <a:p>
                <a:pPr marL="0" indent="0">
                  <a:buNone/>
                </a:pPr>
                <a:endParaRPr lang="en-GB" sz="2000" dirty="0" smtClean="0"/>
              </a:p>
              <a:p>
                <a:r>
                  <a:rPr lang="en-GB" dirty="0" smtClean="0"/>
                  <a:t>Use a vertical dipole field to keep </a:t>
                </a:r>
                <a:r>
                  <a:rPr lang="en-GB" i="1" dirty="0" smtClean="0"/>
                  <a:t>P</a:t>
                </a:r>
                <a:r>
                  <a:rPr lang="en-GB" dirty="0" smtClean="0"/>
                  <a:t>=40MeV/c muons on axis.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/>
                            </a:rPr>
                            <m:t>𝑐𝑜𝑚𝑝</m:t>
                          </m:r>
                        </m:sub>
                      </m:sSub>
                      <m:r>
                        <a:rPr lang="en-GB" sz="3200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GB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32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3200" b="0" i="1" smtClean="0">
                              <a:latin typeface="Cambria Math"/>
                            </a:rPr>
                            <m:t>𝑞𝑅</m:t>
                          </m:r>
                        </m:den>
                      </m:f>
                      <m:f>
                        <m:fPr>
                          <m:ctrlPr>
                            <a:rPr lang="en-GB" sz="3200" b="0" i="1" smtClean="0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sz="32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GB" sz="32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3200" i="1">
                                  <a:latin typeface="Cambria Math"/>
                                </a:rPr>
                                <m:t>𝐿</m:t>
                              </m:r>
                            </m:sub>
                            <m:sup>
                              <m:r>
                                <a:rPr lang="en-GB" sz="32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sz="3200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GB" sz="32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sz="32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32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sSubSup>
                            <m:sSubSupPr>
                              <m:ctrlPr>
                                <a:rPr lang="en-GB" sz="32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GB" sz="32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3200" i="1">
                                  <a:latin typeface="Cambria Math"/>
                                </a:rPr>
                                <m:t>𝑇</m:t>
                              </m:r>
                            </m:sub>
                            <m:sup>
                              <m:r>
                                <a:rPr lang="en-GB" sz="32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GB" sz="32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32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3200" i="1">
                                  <a:latin typeface="Cambria Math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3200" dirty="0" smtClean="0"/>
              </a:p>
              <a:p>
                <a:endParaRPr lang="en-GB" sz="28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0" name="Text Placeholder 9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183621" y="682388"/>
                <a:ext cx="9621889" cy="5850638"/>
              </a:xfrm>
              <a:blipFill rotWithShape="1">
                <a:blip r:embed="rId2"/>
                <a:stretch>
                  <a:fillRect l="-9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Charge and Momentum Selection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070" y="778545"/>
            <a:ext cx="6649285" cy="320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62" y="1178793"/>
            <a:ext cx="3106453" cy="2320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 bwMode="auto">
          <a:xfrm>
            <a:off x="3933173" y="3745282"/>
            <a:ext cx="977030" cy="0"/>
          </a:xfrm>
          <a:prstGeom prst="straightConnector1">
            <a:avLst/>
          </a:prstGeom>
          <a:noFill/>
          <a:ln w="57150" cap="flat" cmpd="sng" algn="ctr">
            <a:solidFill>
              <a:srgbClr val="FF66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7014575" y="3745282"/>
            <a:ext cx="803754" cy="2087"/>
          </a:xfrm>
          <a:prstGeom prst="straightConnector1">
            <a:avLst/>
          </a:prstGeom>
          <a:noFill/>
          <a:ln w="57150" cap="flat" cmpd="sng" algn="ctr">
            <a:solidFill>
              <a:srgbClr val="FF66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9116779" y="3747369"/>
            <a:ext cx="488515" cy="0"/>
          </a:xfrm>
          <a:prstGeom prst="straightConnector1">
            <a:avLst/>
          </a:prstGeom>
          <a:noFill/>
          <a:ln w="57150" cap="flat" cmpd="sng" algn="ctr">
            <a:solidFill>
              <a:srgbClr val="FF66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4935255" y="3747369"/>
            <a:ext cx="2079320" cy="0"/>
          </a:xfrm>
          <a:prstGeom prst="straightConnector1">
            <a:avLst/>
          </a:prstGeom>
          <a:noFill/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7818329" y="3745282"/>
            <a:ext cx="1298450" cy="0"/>
          </a:xfrm>
          <a:prstGeom prst="straightConnector1">
            <a:avLst/>
          </a:prstGeom>
          <a:noFill/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43293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2"/>
              </p:nvPr>
            </p:nvSpPr>
            <p:spPr/>
            <p:txBody>
              <a:bodyPr/>
              <a:lstStyle/>
              <a:p>
                <a:r>
                  <a:rPr lang="en-GB" dirty="0" smtClean="0"/>
                  <a:t>COMET aims to search for muon to electron conversion with a single event sensitivity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2</m:t>
                    </m:r>
                    <m:r>
                      <a:rPr lang="en-GB" b="0" i="1" dirty="0" smtClean="0">
                        <a:latin typeface="Cambria Math"/>
                      </a:rPr>
                      <m:t>.6</m:t>
                    </m:r>
                    <m:r>
                      <a:rPr lang="en-GB" i="1">
                        <a:latin typeface="Cambria Math"/>
                      </a:rPr>
                      <m:t>×</m:t>
                    </m:r>
                    <m:sSup>
                      <m:sSupPr>
                        <m:ctrlPr>
                          <a:rPr lang="en-GB" i="1">
                            <a:latin typeface="Cambria Math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latin typeface="Cambria Math"/>
                          </a:rPr>
                          <m:t>−1</m:t>
                        </m:r>
                        <m:r>
                          <a:rPr lang="en-GB" b="0" i="1" smtClean="0">
                            <a:latin typeface="Cambria Math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GB" dirty="0" smtClean="0"/>
                  <a:t>. </a:t>
                </a:r>
                <a:endParaRPr lang="en-GB" sz="1600" dirty="0" smtClean="0"/>
              </a:p>
              <a:p>
                <a:pPr lvl="1"/>
                <a:r>
                  <a:rPr lang="en-GB" dirty="0" smtClean="0"/>
                  <a:t>Previous limit set by the SINDRUM-II experiment is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7×</m:t>
                    </m:r>
                    <m:sSup>
                      <m:sSupPr>
                        <m:ctrlPr>
                          <a:rPr lang="en-GB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/>
                          </a:rPr>
                          <m:t>−13</m:t>
                        </m:r>
                      </m:sup>
                    </m:sSup>
                  </m:oMath>
                </a14:m>
                <a:r>
                  <a:rPr lang="en-GB" dirty="0" smtClean="0"/>
                  <a:t>.</a:t>
                </a:r>
              </a:p>
              <a:p>
                <a:pPr lvl="1"/>
                <a:r>
                  <a:rPr lang="en-GB" dirty="0" smtClean="0"/>
                  <a:t>4 orders of magnitude expected improvement!</a:t>
                </a:r>
              </a:p>
              <a:p>
                <a:endParaRPr lang="en-GB" dirty="0" smtClean="0"/>
              </a:p>
              <a:p>
                <a:r>
                  <a:rPr lang="en-GB" dirty="0" smtClean="0"/>
                  <a:t>Very brief history and physics </a:t>
                </a:r>
                <a:r>
                  <a:rPr lang="en-GB" dirty="0"/>
                  <a:t>motivation for muon to electron conversion searches</a:t>
                </a:r>
                <a:r>
                  <a:rPr lang="en-GB" dirty="0" smtClean="0"/>
                  <a:t>.</a:t>
                </a:r>
              </a:p>
              <a:p>
                <a:endParaRPr lang="en-GB" dirty="0" smtClean="0"/>
              </a:p>
              <a:p>
                <a:r>
                  <a:rPr lang="en-GB" dirty="0" smtClean="0"/>
                  <a:t>Overview of the COMET experiment. </a:t>
                </a:r>
              </a:p>
              <a:p>
                <a:pPr marL="0" indent="0">
                  <a:buNone/>
                </a:pPr>
                <a:endParaRPr lang="en-GB" dirty="0" smtClean="0"/>
              </a:p>
              <a:p>
                <a:r>
                  <a:rPr lang="en-GB" dirty="0" smtClean="0"/>
                  <a:t>Schedule, facility, detector construction status.</a:t>
                </a:r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blipFill rotWithShape="1">
                <a:blip r:embed="rId2"/>
                <a:stretch>
                  <a:fillRect l="-950" t="-938" r="-5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954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Charge and Momentum Selection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32" y="1214303"/>
            <a:ext cx="6348885" cy="470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6747366" y="693099"/>
            <a:ext cx="2959210" cy="2821819"/>
            <a:chOff x="2286000" y="885825"/>
            <a:chExt cx="5334000" cy="5086350"/>
          </a:xfrm>
        </p:grpSpPr>
        <p:pic>
          <p:nvPicPr>
            <p:cNvPr id="9220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0" y="885825"/>
              <a:ext cx="5334000" cy="508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2676778" y="889853"/>
              <a:ext cx="4701671" cy="49929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At the entrance of the bent solenoid</a:t>
              </a:r>
              <a:endParaRPr lang="en-GB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753604" y="3566434"/>
            <a:ext cx="2959211" cy="2821819"/>
            <a:chOff x="4572000" y="1639474"/>
            <a:chExt cx="5334000" cy="5086350"/>
          </a:xfrm>
        </p:grpSpPr>
        <p:pic>
          <p:nvPicPr>
            <p:cNvPr id="9221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1639474"/>
              <a:ext cx="5334000" cy="508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5240361" y="1652000"/>
              <a:ext cx="4057331" cy="49929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At the exit of the bent solenoid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24937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Charge and Momentum Selection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050" y="825891"/>
            <a:ext cx="7581900" cy="560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600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236348" y="3945691"/>
                <a:ext cx="5861579" cy="2321633"/>
              </a:xfrm>
            </p:spPr>
            <p:txBody>
              <a:bodyPr/>
              <a:lstStyle/>
              <a:p>
                <a:pPr>
                  <a:buFontTx/>
                  <a:buChar char="•"/>
                </a:pPr>
                <a:r>
                  <a:rPr lang="en-GB" sz="2400" dirty="0" smtClean="0"/>
                  <a:t>180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°</m:t>
                    </m:r>
                  </m:oMath>
                </a14:m>
                <a:r>
                  <a:rPr lang="en-GB" sz="2400" dirty="0" smtClean="0"/>
                  <a:t> bent 1T </a:t>
                </a:r>
                <a:r>
                  <a:rPr lang="en-GB" sz="2400" dirty="0"/>
                  <a:t>solenoid with </a:t>
                </a:r>
                <a:r>
                  <a:rPr lang="en-GB" sz="2400" dirty="0" smtClean="0"/>
                  <a:t>a </a:t>
                </a:r>
                <a:r>
                  <a:rPr lang="en-GB" sz="2400" dirty="0"/>
                  <a:t>0.17T dipole field.</a:t>
                </a:r>
              </a:p>
              <a:p>
                <a:pPr>
                  <a:buFontTx/>
                  <a:buChar char="•"/>
                </a:pPr>
                <a:r>
                  <a:rPr lang="en-GB" sz="2400" dirty="0"/>
                  <a:t>Vertical dispersion of </a:t>
                </a:r>
                <a:r>
                  <a:rPr lang="en-GB" sz="2400" dirty="0" err="1"/>
                  <a:t>toroidal</a:t>
                </a:r>
                <a:r>
                  <a:rPr lang="en-GB" sz="2400" dirty="0"/>
                  <a:t> field allows electrons with P&lt;60MeV/c to be removed.</a:t>
                </a:r>
              </a:p>
              <a:p>
                <a:pPr lvl="1"/>
                <a:r>
                  <a:rPr lang="en-GB" sz="2000" dirty="0"/>
                  <a:t> reduces </a:t>
                </a:r>
                <a:r>
                  <a:rPr lang="en-GB" sz="2000" dirty="0" smtClean="0"/>
                  <a:t>trigger rate to </a:t>
                </a:r>
                <a:r>
                  <a:rPr lang="en-GB" sz="2000" dirty="0"/>
                  <a:t>~1kHz</a:t>
                </a:r>
                <a:r>
                  <a:rPr lang="en-GB" sz="2000" dirty="0" smtClean="0"/>
                  <a:t>.</a:t>
                </a:r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236348" y="3945691"/>
                <a:ext cx="5861579" cy="2321633"/>
              </a:xfrm>
              <a:blipFill rotWithShape="1">
                <a:blip r:embed="rId2"/>
                <a:stretch>
                  <a:fillRect l="-1457" t="-1837" r="-1249" b="-65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Electron Spectrometer</a:t>
            </a:r>
            <a:endParaRPr lang="en-GB" dirty="0"/>
          </a:p>
        </p:txBody>
      </p:sp>
      <p:pic>
        <p:nvPicPr>
          <p:cNvPr id="4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77" y="787821"/>
            <a:ext cx="3441101" cy="3167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1067" y="4134557"/>
            <a:ext cx="4190330" cy="2106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724" y="778630"/>
            <a:ext cx="2934815" cy="3176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430" y="1056120"/>
            <a:ext cx="3385757" cy="2467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3913094" y="1331259"/>
            <a:ext cx="1657973" cy="1949823"/>
          </a:xfrm>
          <a:prstGeom prst="rect">
            <a:avLst/>
          </a:prstGeom>
          <a:solidFill>
            <a:schemeClr val="bg2">
              <a:alpha val="59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91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Electron Spectrometer</a:t>
            </a:r>
            <a:endParaRPr lang="en-GB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609" y="694281"/>
            <a:ext cx="7871869" cy="5888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205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324518" y="1166843"/>
            <a:ext cx="9256964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1750">
                <a:solidFill>
                  <a:srgbClr val="99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sz="7200" dirty="0">
                <a:solidFill>
                  <a:schemeClr val="accent1"/>
                </a:solidFill>
                <a:latin typeface="Arial Black" pitchFamily="34" charset="0"/>
              </a:rPr>
              <a:t>Facility and Detector Construction Status</a:t>
            </a:r>
            <a:endParaRPr lang="en-GB" sz="7200" dirty="0" smtClean="0">
              <a:solidFill>
                <a:schemeClr val="accent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846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6687" y="0"/>
            <a:ext cx="9465827" cy="54832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Schedule</a:t>
            </a:r>
            <a:endParaRPr lang="en-GB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09" y="721398"/>
            <a:ext cx="9427157" cy="5726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421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6687" y="0"/>
            <a:ext cx="9465827" cy="54832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Facility and Magnet Construction</a:t>
            </a:r>
            <a:endParaRPr lang="en-GB" dirty="0"/>
          </a:p>
        </p:txBody>
      </p:sp>
      <p:pic>
        <p:nvPicPr>
          <p:cNvPr id="13315" name="Picture 3" descr="F:\docs\comet\images\photos\Construction\20140820-DSCN01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85" y="801688"/>
            <a:ext cx="3059851" cy="2294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16899" y="826004"/>
            <a:ext cx="13772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AUGUST 2014</a:t>
            </a:r>
            <a:endParaRPr lang="en-GB" sz="1400" b="1" dirty="0">
              <a:solidFill>
                <a:schemeClr val="bg1"/>
              </a:solidFill>
            </a:endParaRP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030" y="808763"/>
            <a:ext cx="3052305" cy="228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4"/>
          <a:stretch/>
        </p:blipFill>
        <p:spPr bwMode="auto">
          <a:xfrm>
            <a:off x="134285" y="3227316"/>
            <a:ext cx="5108875" cy="3243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84030" y="2788799"/>
            <a:ext cx="1490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JANUARY 2015</a:t>
            </a:r>
            <a:endParaRPr lang="en-GB" sz="1400" b="1" dirty="0">
              <a:solidFill>
                <a:schemeClr val="bg1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2660" y="826005"/>
            <a:ext cx="3383187" cy="2257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429421" y="826005"/>
            <a:ext cx="1300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MARCH 2015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4" name="AutoShape 4" descr="https://kds.kek.jp/indico/event/19615/material/0/0.jpg"/>
          <p:cNvSpPr>
            <a:spLocks noChangeAspect="1" noChangeArrowheads="1"/>
          </p:cNvSpPr>
          <p:nvPr/>
        </p:nvSpPr>
        <p:spPr bwMode="auto">
          <a:xfrm>
            <a:off x="155575" y="-2971800"/>
            <a:ext cx="9277350" cy="619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6" descr="https://kds.kek.jp/indico/event/19615/material/0/0.jpg"/>
          <p:cNvSpPr>
            <a:spLocks noChangeAspect="1" noChangeArrowheads="1"/>
          </p:cNvSpPr>
          <p:nvPr/>
        </p:nvSpPr>
        <p:spPr bwMode="auto">
          <a:xfrm>
            <a:off x="63500" y="-136525"/>
            <a:ext cx="9277350" cy="619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5367" name="Picture 7" descr="F:\docs\comet\images\photos\Construction\151021-2027_0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134" y="3210447"/>
            <a:ext cx="4368872" cy="2914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024233" y="6164718"/>
            <a:ext cx="321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Integration Workshop October 2015</a:t>
            </a:r>
            <a:endParaRPr lang="en-GB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8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Straw Tracker Prototyping and Testing</a:t>
            </a:r>
            <a:endParaRPr lang="en-GB" sz="3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9" t="23116"/>
          <a:stretch/>
        </p:blipFill>
        <p:spPr bwMode="auto">
          <a:xfrm>
            <a:off x="386366" y="3864994"/>
            <a:ext cx="1988051" cy="2302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14235" y="6214413"/>
            <a:ext cx="3058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1"/>
                </a:solidFill>
              </a:rPr>
              <a:t>Prototype tests in December 2015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004" y="3695699"/>
            <a:ext cx="1422082" cy="946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6271" y="3881360"/>
            <a:ext cx="3021650" cy="233305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366018" y="3886302"/>
                <a:ext cx="4029384" cy="24314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Clr>
                    <a:srgbClr val="FF7F3F"/>
                  </a:buClr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solidFill>
                      <a:schemeClr val="accent1"/>
                    </a:solidFill>
                  </a:rPr>
                  <a:t>Mass production of straws completed for Phase-I.</a:t>
                </a:r>
              </a:p>
              <a:p>
                <a:pPr marL="342900" indent="-342900">
                  <a:buClr>
                    <a:srgbClr val="FF7F3F"/>
                  </a:buClr>
                  <a:buFont typeface="Arial" panose="020B0604020202020204" pitchFamily="34" charset="0"/>
                  <a:buChar char="•"/>
                </a:pPr>
                <a:endParaRPr lang="en-GB" sz="1600" dirty="0" smtClean="0">
                  <a:solidFill>
                    <a:schemeClr val="accent1"/>
                  </a:solidFill>
                </a:endParaRPr>
              </a:p>
              <a:p>
                <a:pPr marL="342900" indent="-342900">
                  <a:buClr>
                    <a:srgbClr val="FF7F3F"/>
                  </a:buClr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solidFill>
                      <a:schemeClr val="accent1"/>
                    </a:solidFill>
                  </a:rPr>
                  <a:t>2700 tubes 20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accent1"/>
                        </a:solidFill>
                        <a:latin typeface="Cambria Math"/>
                      </a:rPr>
                      <m:t>𝜇</m:t>
                    </m:r>
                  </m:oMath>
                </a14:m>
                <a:r>
                  <a:rPr lang="en-GB" sz="2000" dirty="0" smtClean="0">
                    <a:solidFill>
                      <a:schemeClr val="accent1"/>
                    </a:solidFill>
                  </a:rPr>
                  <a:t>m thick Al-</a:t>
                </a:r>
                <a:r>
                  <a:rPr lang="en-GB" sz="2000" dirty="0" err="1" smtClean="0">
                    <a:solidFill>
                      <a:schemeClr val="accent1"/>
                    </a:solidFill>
                  </a:rPr>
                  <a:t>mylar</a:t>
                </a:r>
                <a:r>
                  <a:rPr lang="en-GB" sz="2000" dirty="0" smtClean="0">
                    <a:solidFill>
                      <a:schemeClr val="accent1"/>
                    </a:solidFill>
                  </a:rPr>
                  <a:t>.</a:t>
                </a:r>
              </a:p>
              <a:p>
                <a:pPr marL="342900" indent="-342900">
                  <a:buClr>
                    <a:srgbClr val="FF7F3F"/>
                  </a:buClr>
                  <a:buFont typeface="Arial" panose="020B0604020202020204" pitchFamily="34" charset="0"/>
                  <a:buChar char="•"/>
                </a:pPr>
                <a:endParaRPr lang="en-GB" sz="1600" dirty="0" smtClean="0">
                  <a:solidFill>
                    <a:schemeClr val="accent1"/>
                  </a:solidFill>
                </a:endParaRPr>
              </a:p>
              <a:p>
                <a:pPr marL="342900" indent="-342900">
                  <a:buClr>
                    <a:srgbClr val="FF7F3F"/>
                  </a:buClr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solidFill>
                      <a:schemeClr val="accent1"/>
                    </a:solidFill>
                  </a:rPr>
                  <a:t>1.6m length and 9.8mm diameter.</a:t>
                </a:r>
                <a:endParaRPr lang="en-GB" sz="20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6018" y="3886302"/>
                <a:ext cx="4029384" cy="2431435"/>
              </a:xfrm>
              <a:prstGeom prst="rect">
                <a:avLst/>
              </a:prstGeom>
              <a:blipFill rotWithShape="1">
                <a:blip r:embed="rId5"/>
                <a:stretch>
                  <a:fillRect l="-1210" t="-1005" b="-40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3" r="-5596"/>
          <a:stretch/>
        </p:blipFill>
        <p:spPr bwMode="auto">
          <a:xfrm>
            <a:off x="167246" y="704891"/>
            <a:ext cx="3789450" cy="277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8" r="23082" b="23298"/>
          <a:stretch/>
        </p:blipFill>
        <p:spPr bwMode="auto">
          <a:xfrm>
            <a:off x="2039336" y="2054523"/>
            <a:ext cx="1627094" cy="13645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0" name="Text Placeholder 1"/>
          <p:cNvSpPr txBox="1">
            <a:spLocks/>
          </p:cNvSpPr>
          <p:nvPr/>
        </p:nvSpPr>
        <p:spPr>
          <a:xfrm>
            <a:off x="3774861" y="704891"/>
            <a:ext cx="6131139" cy="3171639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6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accent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accent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9pPr>
          </a:lstStyle>
          <a:p>
            <a:pPr>
              <a:buClr>
                <a:srgbClr val="FF7F3F"/>
              </a:buClr>
            </a:pPr>
            <a:r>
              <a:rPr lang="en-GB" sz="1800" kern="0" dirty="0" smtClean="0"/>
              <a:t>Requirements</a:t>
            </a:r>
          </a:p>
          <a:p>
            <a:pPr lvl="1">
              <a:buClr>
                <a:srgbClr val="FF7F3F"/>
              </a:buClr>
            </a:pPr>
            <a:r>
              <a:rPr lang="en-GB" sz="1600" kern="0" dirty="0"/>
              <a:t>operate in a 1T solenoid field.</a:t>
            </a:r>
          </a:p>
          <a:p>
            <a:pPr lvl="1">
              <a:buClr>
                <a:srgbClr val="FF7F3F"/>
              </a:buClr>
            </a:pPr>
            <a:r>
              <a:rPr lang="en-GB" sz="1600" kern="0" dirty="0"/>
              <a:t>operate in vacuum (to reduce multiple scattering of electrons).</a:t>
            </a:r>
          </a:p>
          <a:p>
            <a:pPr lvl="1">
              <a:buClr>
                <a:srgbClr val="FF7F3F"/>
              </a:buClr>
            </a:pPr>
            <a:r>
              <a:rPr lang="en-GB" sz="1600" kern="0" dirty="0"/>
              <a:t>800kHz charged particle rate and 8MHz gamma </a:t>
            </a:r>
            <a:r>
              <a:rPr lang="en-GB" sz="1600" kern="0" dirty="0" smtClean="0"/>
              <a:t>rates.</a:t>
            </a:r>
            <a:endParaRPr lang="en-GB" sz="1600" kern="0" dirty="0"/>
          </a:p>
          <a:p>
            <a:pPr lvl="1">
              <a:buClr>
                <a:srgbClr val="FF7F3F"/>
              </a:buClr>
            </a:pPr>
            <a:r>
              <a:rPr lang="en-GB" sz="1600" kern="0" dirty="0"/>
              <a:t>0.4% momentum and 700</a:t>
            </a:r>
            <a:r>
              <a:rPr lang="en-GB" sz="1600" kern="0" dirty="0">
                <a:sym typeface="Symbol" pitchFamily="18" charset="2"/>
              </a:rPr>
              <a:t>m</a:t>
            </a:r>
            <a:r>
              <a:rPr lang="en-GB" sz="1600" kern="0" dirty="0"/>
              <a:t> spatial resolution.</a:t>
            </a:r>
          </a:p>
          <a:p>
            <a:pPr>
              <a:buClr>
                <a:srgbClr val="FF7F3F"/>
              </a:buClr>
            </a:pPr>
            <a:r>
              <a:rPr lang="en-GB" sz="1800" kern="0" dirty="0" smtClean="0"/>
              <a:t>5 </a:t>
            </a:r>
            <a:r>
              <a:rPr lang="en-GB" sz="1800" kern="0" dirty="0"/>
              <a:t>planes 48cm apart with 2 views (x and y) per plane and 2 layers per view </a:t>
            </a:r>
            <a:r>
              <a:rPr lang="en-GB" sz="1800" kern="0" dirty="0" smtClean="0"/>
              <a:t>(staggered by one straw radius</a:t>
            </a:r>
            <a:r>
              <a:rPr lang="en-US" sz="1800" kern="0" dirty="0" smtClean="0">
                <a:cs typeface="Arial" pitchFamily="34" charset="0"/>
              </a:rPr>
              <a:t>)</a:t>
            </a:r>
            <a:r>
              <a:rPr lang="en-GB" sz="1800" kern="0" dirty="0" smtClean="0"/>
              <a:t>.</a:t>
            </a:r>
          </a:p>
          <a:p>
            <a:pPr>
              <a:buClr>
                <a:srgbClr val="FF7F3F"/>
              </a:buClr>
            </a:pPr>
            <a:r>
              <a:rPr lang="en-GB" sz="1800" kern="0" dirty="0" smtClean="0"/>
              <a:t>Gas filled straw tubes made from </a:t>
            </a:r>
            <a:r>
              <a:rPr lang="en-GB" sz="1800" kern="0" dirty="0" err="1" smtClean="0"/>
              <a:t>metalised</a:t>
            </a:r>
            <a:r>
              <a:rPr lang="en-GB" sz="1800" kern="0" dirty="0" smtClean="0"/>
              <a:t> </a:t>
            </a:r>
            <a:r>
              <a:rPr lang="en-GB" sz="1800" kern="0" dirty="0"/>
              <a:t>polyimide </a:t>
            </a:r>
            <a:r>
              <a:rPr lang="en-GB" sz="1800" kern="0" dirty="0" smtClean="0"/>
              <a:t>with a gold coated tungsten anode wire.</a:t>
            </a:r>
          </a:p>
          <a:p>
            <a:pPr>
              <a:buClr>
                <a:srgbClr val="FF7F3F"/>
              </a:buClr>
            </a:pPr>
            <a:endParaRPr lang="en-GB" sz="1800" kern="0" dirty="0"/>
          </a:p>
        </p:txBody>
      </p:sp>
    </p:spTree>
    <p:extLst>
      <p:ext uri="{BB962C8B-B14F-4D97-AF65-F5344CB8AC3E}">
        <p14:creationId xmlns:p14="http://schemas.microsoft.com/office/powerpoint/2010/main" val="301709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66688" y="2895574"/>
            <a:ext cx="6234111" cy="3329862"/>
          </a:xfrm>
        </p:spPr>
        <p:txBody>
          <a:bodyPr/>
          <a:lstStyle/>
          <a:p>
            <a:pPr>
              <a:buFontTx/>
              <a:buChar char="•"/>
            </a:pPr>
            <a:r>
              <a:rPr lang="en-GB" sz="1800" dirty="0" smtClean="0"/>
              <a:t>Requirements</a:t>
            </a:r>
          </a:p>
          <a:p>
            <a:pPr lvl="1"/>
            <a:r>
              <a:rPr lang="en-GB" sz="1600" dirty="0" smtClean="0"/>
              <a:t>Measure </a:t>
            </a:r>
            <a:r>
              <a:rPr lang="en-GB" sz="1600" dirty="0"/>
              <a:t>energy, PID  and give additional position information. Can be used to make a trigger decision.</a:t>
            </a:r>
          </a:p>
          <a:p>
            <a:pPr lvl="1"/>
            <a:r>
              <a:rPr lang="en-GB" sz="1600" dirty="0"/>
              <a:t>5% energy and 1cm spatial resolution at </a:t>
            </a:r>
            <a:r>
              <a:rPr lang="en-GB" sz="1600" dirty="0" smtClean="0"/>
              <a:t>100MeV.</a:t>
            </a:r>
            <a:endParaRPr lang="en-GB" sz="1600" dirty="0"/>
          </a:p>
          <a:p>
            <a:pPr lvl="1"/>
            <a:r>
              <a:rPr lang="en-GB" sz="1600" dirty="0" smtClean="0"/>
              <a:t>Operation in 1T magnetic field.</a:t>
            </a:r>
            <a:endParaRPr lang="en-GB" sz="1600" dirty="0"/>
          </a:p>
          <a:p>
            <a:pPr>
              <a:buFontTx/>
              <a:buChar char="•"/>
            </a:pPr>
            <a:r>
              <a:rPr lang="en-GB" sz="1800" dirty="0" smtClean="0"/>
              <a:t>Inorganic </a:t>
            </a:r>
            <a:r>
              <a:rPr lang="en-GB" sz="1800" dirty="0"/>
              <a:t>scintillator </a:t>
            </a:r>
            <a:r>
              <a:rPr lang="en-GB" sz="1800" dirty="0" smtClean="0"/>
              <a:t>Lutetium </a:t>
            </a:r>
            <a:r>
              <a:rPr lang="en-GB" sz="1800" dirty="0"/>
              <a:t>Yttrium </a:t>
            </a:r>
            <a:r>
              <a:rPr lang="en-GB" sz="1800" dirty="0" err="1"/>
              <a:t>Orthosilicate</a:t>
            </a:r>
            <a:r>
              <a:rPr lang="en-GB" sz="1800" dirty="0"/>
              <a:t> (LYSO</a:t>
            </a:r>
            <a:r>
              <a:rPr lang="en-GB" sz="1800" dirty="0" smtClean="0"/>
              <a:t>).</a:t>
            </a:r>
            <a:endParaRPr lang="en-GB" sz="1800" dirty="0"/>
          </a:p>
          <a:p>
            <a:pPr>
              <a:buFontTx/>
              <a:buChar char="•"/>
            </a:pPr>
            <a:r>
              <a:rPr lang="en-GB" sz="1800" dirty="0" smtClean="0"/>
              <a:t>APD photo detector with a custom pre-amp.</a:t>
            </a:r>
          </a:p>
          <a:p>
            <a:pPr>
              <a:buFontTx/>
              <a:buChar char="•"/>
            </a:pPr>
            <a:r>
              <a:rPr lang="en-GB" sz="1800" dirty="0"/>
              <a:t>Beam tests in Tohoku March 2014</a:t>
            </a:r>
            <a:r>
              <a:rPr lang="en-GB" sz="1800" dirty="0" smtClean="0"/>
              <a:t>.</a:t>
            </a:r>
          </a:p>
          <a:p>
            <a:r>
              <a:rPr lang="en-GB" sz="1800" dirty="0"/>
              <a:t>Prototype module built including vacuum vessel and feedthroughs for readout.</a:t>
            </a:r>
          </a:p>
          <a:p>
            <a:r>
              <a:rPr lang="en-GB" sz="1800" dirty="0"/>
              <a:t>Integrated beam test with the straw tracker March 2016. </a:t>
            </a:r>
          </a:p>
          <a:p>
            <a:pPr>
              <a:buFontTx/>
              <a:buChar char="•"/>
            </a:pPr>
            <a:endParaRPr lang="en-GB" sz="1600" dirty="0"/>
          </a:p>
          <a:p>
            <a:pPr>
              <a:buFontTx/>
              <a:buChar char="•"/>
            </a:pPr>
            <a:endParaRPr lang="en-GB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Calorimeter</a:t>
            </a:r>
            <a:endParaRPr lang="en-GB" dirty="0"/>
          </a:p>
        </p:txBody>
      </p:sp>
      <p:pic>
        <p:nvPicPr>
          <p:cNvPr id="13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143" y="825715"/>
            <a:ext cx="1164759" cy="1137556"/>
          </a:xfrm>
          <a:prstGeom prst="rect">
            <a:avLst/>
          </a:prstGeom>
        </p:spPr>
      </p:pic>
      <p:sp>
        <p:nvSpPr>
          <p:cNvPr id="14" name="Rectangle 22"/>
          <p:cNvSpPr>
            <a:spLocks noChangeArrowheads="1"/>
          </p:cNvSpPr>
          <p:nvPr/>
        </p:nvSpPr>
        <p:spPr bwMode="auto">
          <a:xfrm>
            <a:off x="3131143" y="1999610"/>
            <a:ext cx="131502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99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1800" dirty="0" smtClean="0">
                <a:solidFill>
                  <a:schemeClr val="accent1"/>
                </a:solidFill>
              </a:rPr>
              <a:t>2x2 crystal module</a:t>
            </a:r>
            <a:endParaRPr lang="en-GB" sz="1800" dirty="0">
              <a:solidFill>
                <a:schemeClr val="accent1"/>
              </a:solidFill>
            </a:endParaRPr>
          </a:p>
        </p:txBody>
      </p:sp>
      <p:pic>
        <p:nvPicPr>
          <p:cNvPr id="15" name="Picture 2" descr="F:\calorimeter_modular 2x2.jpg"/>
          <p:cNvPicPr>
            <a:picLocks noChangeAspect="1" noChangeArrowheads="1"/>
          </p:cNvPicPr>
          <p:nvPr/>
        </p:nvPicPr>
        <p:blipFill>
          <a:blip r:embed="rId3" cstate="print"/>
          <a:srcRect l="7170" t="7692" r="9662" b="6410"/>
          <a:stretch>
            <a:fillRect/>
          </a:stretch>
        </p:blipFill>
        <p:spPr bwMode="auto">
          <a:xfrm>
            <a:off x="833715" y="734691"/>
            <a:ext cx="1909485" cy="2205785"/>
          </a:xfrm>
          <a:prstGeom prst="rect">
            <a:avLst/>
          </a:prstGeom>
          <a:noFill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743" y="734690"/>
            <a:ext cx="269557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22"/>
          <p:cNvSpPr>
            <a:spLocks noChangeArrowheads="1"/>
          </p:cNvSpPr>
          <p:nvPr/>
        </p:nvSpPr>
        <p:spPr bwMode="auto">
          <a:xfrm>
            <a:off x="7430341" y="1232854"/>
            <a:ext cx="240110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99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1800" dirty="0" smtClean="0">
                <a:solidFill>
                  <a:schemeClr val="accent1"/>
                </a:solidFill>
              </a:rPr>
              <a:t>Prototype 2x2 crystal module wrapped with </a:t>
            </a:r>
            <a:r>
              <a:rPr lang="en-GB" sz="1800" dirty="0" err="1" smtClean="0">
                <a:solidFill>
                  <a:schemeClr val="accent1"/>
                </a:solidFill>
              </a:rPr>
              <a:t>teflon</a:t>
            </a:r>
            <a:r>
              <a:rPr lang="en-GB" sz="1800" dirty="0" smtClean="0">
                <a:solidFill>
                  <a:schemeClr val="accent1"/>
                </a:solidFill>
              </a:rPr>
              <a:t> and Al-</a:t>
            </a:r>
            <a:r>
              <a:rPr lang="en-GB" sz="1800" dirty="0" err="1" smtClean="0">
                <a:solidFill>
                  <a:schemeClr val="accent1"/>
                </a:solidFill>
              </a:rPr>
              <a:t>mylar</a:t>
            </a:r>
            <a:r>
              <a:rPr lang="en-GB" sz="1800" dirty="0" smtClean="0">
                <a:solidFill>
                  <a:schemeClr val="accent1"/>
                </a:solidFill>
              </a:rPr>
              <a:t> and 4 APDs.</a:t>
            </a:r>
            <a:endParaRPr lang="en-GB" sz="1800" dirty="0">
              <a:solidFill>
                <a:schemeClr val="accent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964917" y="3381343"/>
            <a:ext cx="3956236" cy="2478543"/>
            <a:chOff x="559379" y="936633"/>
            <a:chExt cx="5231504" cy="3277479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379" y="1159000"/>
              <a:ext cx="5113337" cy="3055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22"/>
            <p:cNvSpPr>
              <a:spLocks noChangeArrowheads="1"/>
            </p:cNvSpPr>
            <p:nvPr/>
          </p:nvSpPr>
          <p:spPr bwMode="auto">
            <a:xfrm>
              <a:off x="3416748" y="1022757"/>
              <a:ext cx="1955002" cy="6104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9900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GB" sz="2400" dirty="0" smtClean="0">
                  <a:solidFill>
                    <a:schemeClr val="accent1"/>
                  </a:solidFill>
                </a:rPr>
                <a:t>Crystals</a:t>
              </a:r>
              <a:endParaRPr lang="en-GB" sz="2400" dirty="0">
                <a:solidFill>
                  <a:schemeClr val="accent1"/>
                </a:solidFill>
              </a:endParaRPr>
            </a:p>
          </p:txBody>
        </p:sp>
        <p:sp>
          <p:nvSpPr>
            <p:cNvPr id="18" name="Rectangle 22"/>
            <p:cNvSpPr>
              <a:spLocks noChangeArrowheads="1"/>
            </p:cNvSpPr>
            <p:nvPr/>
          </p:nvSpPr>
          <p:spPr bwMode="auto">
            <a:xfrm>
              <a:off x="4051340" y="1669299"/>
              <a:ext cx="1388532" cy="6104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9900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GB" sz="2400" dirty="0" smtClean="0">
                  <a:solidFill>
                    <a:schemeClr val="accent1"/>
                  </a:solidFill>
                </a:rPr>
                <a:t>APDs</a:t>
              </a:r>
              <a:endParaRPr lang="en-GB" sz="2400" dirty="0">
                <a:solidFill>
                  <a:schemeClr val="accent1"/>
                </a:solidFill>
              </a:endParaRPr>
            </a:p>
          </p:txBody>
        </p:sp>
        <p:sp>
          <p:nvSpPr>
            <p:cNvPr id="19" name="Rectangle 22"/>
            <p:cNvSpPr>
              <a:spLocks noChangeArrowheads="1"/>
            </p:cNvSpPr>
            <p:nvPr/>
          </p:nvSpPr>
          <p:spPr bwMode="auto">
            <a:xfrm>
              <a:off x="3835881" y="2279777"/>
              <a:ext cx="1955002" cy="6104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9900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GB" sz="2400" dirty="0" err="1" smtClean="0">
                  <a:solidFill>
                    <a:schemeClr val="accent1"/>
                  </a:solidFill>
                </a:rPr>
                <a:t>PreAmps</a:t>
              </a:r>
              <a:endParaRPr lang="en-GB" sz="2400" dirty="0">
                <a:solidFill>
                  <a:schemeClr val="accent1"/>
                </a:solidFill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 bwMode="auto">
            <a:xfrm>
              <a:off x="1058531" y="1600265"/>
              <a:ext cx="1039055" cy="807027"/>
            </a:xfrm>
            <a:prstGeom prst="straightConnector1">
              <a:avLst/>
            </a:prstGeom>
            <a:noFill/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1" name="TextBox 20"/>
            <p:cNvSpPr txBox="1"/>
            <p:nvPr/>
          </p:nvSpPr>
          <p:spPr>
            <a:xfrm>
              <a:off x="1222999" y="936633"/>
              <a:ext cx="824996" cy="1017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400" dirty="0" smtClean="0">
                  <a:solidFill>
                    <a:srgbClr val="FF0000"/>
                  </a:solidFill>
                </a:rPr>
                <a:t>e</a:t>
              </a:r>
              <a:r>
                <a:rPr lang="en-GB" sz="4400" baseline="30000" dirty="0" smtClean="0">
                  <a:solidFill>
                    <a:srgbClr val="FF0000"/>
                  </a:solidFill>
                </a:rPr>
                <a:t>-</a:t>
              </a:r>
              <a:endParaRPr lang="en-GB" sz="4400" dirty="0">
                <a:solidFill>
                  <a:srgbClr val="FF0000"/>
                </a:solidFill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2645277" y="1443278"/>
              <a:ext cx="868747" cy="1201234"/>
            </a:xfrm>
            <a:prstGeom prst="straightConnector1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Straight Arrow Connector 22"/>
            <p:cNvCxnSpPr/>
            <p:nvPr/>
          </p:nvCxnSpPr>
          <p:spPr bwMode="auto">
            <a:xfrm flipH="1">
              <a:off x="3514024" y="2914203"/>
              <a:ext cx="590207" cy="329186"/>
            </a:xfrm>
            <a:prstGeom prst="straightConnector1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" name="Straight Arrow Connector 23"/>
            <p:cNvCxnSpPr/>
            <p:nvPr/>
          </p:nvCxnSpPr>
          <p:spPr bwMode="auto">
            <a:xfrm flipH="1">
              <a:off x="2911846" y="2043895"/>
              <a:ext cx="1139494" cy="716629"/>
            </a:xfrm>
            <a:prstGeom prst="straightConnector1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84082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66689" y="4631122"/>
            <a:ext cx="6737520" cy="1400864"/>
          </a:xfrm>
        </p:spPr>
        <p:txBody>
          <a:bodyPr/>
          <a:lstStyle/>
          <a:p>
            <a:r>
              <a:rPr lang="en-GB" dirty="0" smtClean="0"/>
              <a:t>Stringing complete.</a:t>
            </a:r>
          </a:p>
          <a:p>
            <a:r>
              <a:rPr lang="en-GB" dirty="0" smtClean="0"/>
              <a:t>Tensioning </a:t>
            </a:r>
            <a:r>
              <a:rPr lang="en-GB" dirty="0" smtClean="0"/>
              <a:t>tests ongoing</a:t>
            </a:r>
            <a:r>
              <a:rPr lang="en-GB" dirty="0" smtClean="0"/>
              <a:t>.</a:t>
            </a:r>
          </a:p>
          <a:p>
            <a:r>
              <a:rPr lang="en-GB" dirty="0"/>
              <a:t>Mass production of the front-end boards completed.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CDC Construction</a:t>
            </a:r>
            <a:endParaRPr lang="en-GB" dirty="0"/>
          </a:p>
        </p:txBody>
      </p:sp>
      <p:pic>
        <p:nvPicPr>
          <p:cNvPr id="14339" name="Picture 3" descr="F:\docs\comet\images\photos\20151217_1842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744871" y="1713394"/>
            <a:ext cx="3675053" cy="2067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954975" y="4276753"/>
            <a:ext cx="16610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DECEMBER 2015</a:t>
            </a:r>
            <a:endParaRPr lang="en-GB" sz="1400" b="1" dirty="0">
              <a:solidFill>
                <a:schemeClr val="bg1"/>
              </a:solidFill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862" y="909476"/>
            <a:ext cx="2753278" cy="3675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26" y="1072312"/>
            <a:ext cx="4229622" cy="3172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36"/>
          <a:stretch/>
        </p:blipFill>
        <p:spPr bwMode="auto">
          <a:xfrm>
            <a:off x="6904209" y="4649521"/>
            <a:ext cx="1678188" cy="193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882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572" y="69697"/>
            <a:ext cx="8915400" cy="549275"/>
          </a:xfrm>
        </p:spPr>
        <p:txBody>
          <a:bodyPr/>
          <a:lstStyle/>
          <a:p>
            <a:r>
              <a:rPr lang="en-GB" sz="3000" dirty="0"/>
              <a:t>Why Charged Lepton Flavour Violation?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45195" y="902506"/>
            <a:ext cx="9312579" cy="5185952"/>
          </a:xfrm>
          <a:prstGeom prst="rect">
            <a:avLst/>
          </a:prstGeom>
          <a:ln/>
        </p:spPr>
        <p:txBody>
          <a:bodyPr/>
          <a:lstStyle/>
          <a:p>
            <a:pPr>
              <a:buClr>
                <a:srgbClr val="FF7F3F"/>
              </a:buClr>
            </a:pPr>
            <a:r>
              <a:rPr lang="en-GB" sz="2000" dirty="0"/>
              <a:t>We know the SM is at best incomplete.</a:t>
            </a:r>
          </a:p>
          <a:p>
            <a:pPr lvl="1">
              <a:buClr>
                <a:srgbClr val="FF7F3F"/>
              </a:buClr>
            </a:pPr>
            <a:r>
              <a:rPr lang="en-GB" sz="1800" dirty="0"/>
              <a:t>Does not include gravity.</a:t>
            </a:r>
          </a:p>
          <a:p>
            <a:pPr lvl="1">
              <a:buClr>
                <a:srgbClr val="FF7F3F"/>
              </a:buClr>
            </a:pPr>
            <a:r>
              <a:rPr lang="en-GB" sz="1800" dirty="0"/>
              <a:t>Certain predictions diverge with </a:t>
            </a:r>
            <a:r>
              <a:rPr lang="en-GB" sz="1800" dirty="0" smtClean="0"/>
              <a:t>energy</a:t>
            </a:r>
            <a:r>
              <a:rPr lang="en-GB" sz="1800" dirty="0"/>
              <a:t>.</a:t>
            </a:r>
          </a:p>
          <a:p>
            <a:pPr>
              <a:buClr>
                <a:srgbClr val="FF7F3F"/>
              </a:buClr>
            </a:pPr>
            <a:endParaRPr lang="en-GB" sz="1400" dirty="0" smtClean="0"/>
          </a:p>
          <a:p>
            <a:pPr>
              <a:buClr>
                <a:srgbClr val="FF7F3F"/>
              </a:buClr>
            </a:pPr>
            <a:r>
              <a:rPr lang="en-GB" sz="2000" dirty="0" smtClean="0"/>
              <a:t>Neutrinos </a:t>
            </a:r>
            <a:r>
              <a:rPr lang="en-GB" sz="2000" dirty="0"/>
              <a:t>in the SM are massless but observation of neutrino oscillations is direct evidence that neutrinos have mass.</a:t>
            </a:r>
          </a:p>
          <a:p>
            <a:pPr lvl="1">
              <a:buClr>
                <a:srgbClr val="FF7F3F"/>
              </a:buClr>
            </a:pPr>
            <a:r>
              <a:rPr lang="en-GB" sz="1800" dirty="0"/>
              <a:t>First observation from Super </a:t>
            </a:r>
            <a:r>
              <a:rPr lang="en-GB" sz="1800" dirty="0" err="1" smtClean="0"/>
              <a:t>Kamiokande</a:t>
            </a:r>
            <a:r>
              <a:rPr lang="en-GB" sz="1800" dirty="0" smtClean="0"/>
              <a:t>, proof of </a:t>
            </a:r>
          </a:p>
          <a:p>
            <a:pPr marL="457200" lvl="1" indent="0">
              <a:buClr>
                <a:srgbClr val="FF7F3F"/>
              </a:buClr>
              <a:buNone/>
            </a:pPr>
            <a:r>
              <a:rPr lang="en-GB" sz="1800" dirty="0"/>
              <a:t>	</a:t>
            </a:r>
            <a:r>
              <a:rPr lang="en-GB" sz="1800" dirty="0" smtClean="0"/>
              <a:t>non-conservation of neutral lepton flavour number.</a:t>
            </a:r>
            <a:endParaRPr lang="en-GB" sz="1800" dirty="0"/>
          </a:p>
          <a:p>
            <a:pPr lvl="1">
              <a:buClr>
                <a:srgbClr val="FF7F3F"/>
              </a:buClr>
              <a:buFontTx/>
              <a:buNone/>
            </a:pPr>
            <a:r>
              <a:rPr lang="en-GB" sz="1800" dirty="0">
                <a:sym typeface="Wingdings" pitchFamily="2" charset="2"/>
              </a:rPr>
              <a:t> </a:t>
            </a:r>
            <a:r>
              <a:rPr lang="en-GB" sz="1800" dirty="0"/>
              <a:t>Possibility of Charged Lepton Flavour Violation.</a:t>
            </a:r>
          </a:p>
          <a:p>
            <a:pPr>
              <a:buClr>
                <a:srgbClr val="FF7F3F"/>
              </a:buClr>
            </a:pPr>
            <a:endParaRPr lang="en-GB" sz="1400" dirty="0"/>
          </a:p>
          <a:p>
            <a:pPr>
              <a:buClr>
                <a:srgbClr val="FF7F3F"/>
              </a:buClr>
            </a:pPr>
            <a:r>
              <a:rPr lang="en-GB" sz="2000" dirty="0" smtClean="0"/>
              <a:t>Some </a:t>
            </a:r>
            <a:r>
              <a:rPr lang="en-GB" sz="2000" dirty="0"/>
              <a:t>muon processes that could be studied</a:t>
            </a:r>
          </a:p>
          <a:p>
            <a:pPr lvl="1">
              <a:buClr>
                <a:srgbClr val="FF7F3F"/>
              </a:buClr>
            </a:pPr>
            <a:r>
              <a:rPr lang="en-GB" dirty="0">
                <a:sym typeface="Symbol" pitchFamily="18" charset="2"/>
              </a:rPr>
              <a:t></a:t>
            </a:r>
            <a:r>
              <a:rPr lang="en-GB" baseline="30000" dirty="0">
                <a:sym typeface="Symbol" pitchFamily="18" charset="2"/>
              </a:rPr>
              <a:t>-</a:t>
            </a:r>
            <a:r>
              <a:rPr lang="en-GB" dirty="0">
                <a:sym typeface="Symbol" pitchFamily="18" charset="2"/>
              </a:rPr>
              <a:t>  </a:t>
            </a:r>
            <a:r>
              <a:rPr lang="en-GB" i="1" dirty="0">
                <a:latin typeface="Times New Roman" pitchFamily="18" charset="0"/>
                <a:sym typeface="Wingdings" pitchFamily="2" charset="2"/>
              </a:rPr>
              <a:t>e</a:t>
            </a:r>
            <a:r>
              <a:rPr lang="en-GB" baseline="30000" dirty="0">
                <a:sym typeface="Wingdings" pitchFamily="2" charset="2"/>
              </a:rPr>
              <a:t>-</a:t>
            </a:r>
            <a:r>
              <a:rPr lang="en-GB" dirty="0">
                <a:sym typeface="Wingdings" pitchFamily="2" charset="2"/>
              </a:rPr>
              <a:t> </a:t>
            </a:r>
            <a:r>
              <a:rPr lang="en-GB" dirty="0">
                <a:sym typeface="Symbol" pitchFamily="18" charset="2"/>
              </a:rPr>
              <a:t></a:t>
            </a:r>
          </a:p>
          <a:p>
            <a:pPr lvl="1">
              <a:buClr>
                <a:srgbClr val="FF7F3F"/>
              </a:buClr>
            </a:pPr>
            <a:r>
              <a:rPr lang="en-GB" dirty="0">
                <a:sym typeface="Symbol" pitchFamily="18" charset="2"/>
              </a:rPr>
              <a:t></a:t>
            </a:r>
            <a:r>
              <a:rPr lang="en-GB" baseline="30000" dirty="0">
                <a:sym typeface="Symbol" pitchFamily="18" charset="2"/>
              </a:rPr>
              <a:t>-</a:t>
            </a:r>
            <a:r>
              <a:rPr lang="en-GB" dirty="0">
                <a:sym typeface="Symbol" pitchFamily="18" charset="2"/>
              </a:rPr>
              <a:t> </a:t>
            </a:r>
            <a:r>
              <a:rPr lang="en-GB" dirty="0">
                <a:sym typeface="Wingdings" pitchFamily="2" charset="2"/>
              </a:rPr>
              <a:t> </a:t>
            </a:r>
            <a:r>
              <a:rPr lang="en-GB" i="1" dirty="0">
                <a:latin typeface="Times New Roman" pitchFamily="18" charset="0"/>
                <a:sym typeface="Wingdings" pitchFamily="2" charset="2"/>
              </a:rPr>
              <a:t>e</a:t>
            </a:r>
            <a:r>
              <a:rPr lang="en-GB" i="1" baseline="30000" dirty="0">
                <a:latin typeface="Times New Roman" pitchFamily="18" charset="0"/>
                <a:sym typeface="Wingdings" pitchFamily="2" charset="2"/>
              </a:rPr>
              <a:t>- </a:t>
            </a:r>
            <a:r>
              <a:rPr lang="en-GB" i="1" dirty="0">
                <a:latin typeface="Times New Roman" pitchFamily="18" charset="0"/>
                <a:sym typeface="Wingdings" pitchFamily="2" charset="2"/>
              </a:rPr>
              <a:t>e</a:t>
            </a:r>
            <a:r>
              <a:rPr lang="en-GB" i="1" baseline="30000" dirty="0">
                <a:latin typeface="Times New Roman" pitchFamily="18" charset="0"/>
                <a:sym typeface="Wingdings" pitchFamily="2" charset="2"/>
              </a:rPr>
              <a:t>+ </a:t>
            </a:r>
            <a:r>
              <a:rPr lang="en-GB" i="1" dirty="0">
                <a:latin typeface="Times New Roman" pitchFamily="18" charset="0"/>
                <a:sym typeface="Wingdings" pitchFamily="2" charset="2"/>
              </a:rPr>
              <a:t>e</a:t>
            </a:r>
            <a:r>
              <a:rPr lang="en-GB" i="1" baseline="30000" dirty="0">
                <a:latin typeface="Times New Roman" pitchFamily="18" charset="0"/>
                <a:sym typeface="Wingdings" pitchFamily="2" charset="2"/>
              </a:rPr>
              <a:t>-</a:t>
            </a:r>
            <a:endParaRPr lang="en-GB" i="1" dirty="0">
              <a:latin typeface="Times New Roman" pitchFamily="18" charset="0"/>
              <a:sym typeface="Symbol" pitchFamily="18" charset="2"/>
            </a:endParaRPr>
          </a:p>
          <a:p>
            <a:pPr lvl="1">
              <a:buClr>
                <a:srgbClr val="FF7F3F"/>
              </a:buClr>
            </a:pPr>
            <a:r>
              <a:rPr lang="en-GB" dirty="0">
                <a:sym typeface="Symbol" pitchFamily="18" charset="2"/>
              </a:rPr>
              <a:t></a:t>
            </a:r>
            <a:r>
              <a:rPr lang="en-GB" baseline="30000" dirty="0">
                <a:sym typeface="Symbol" pitchFamily="18" charset="2"/>
              </a:rPr>
              <a:t>-</a:t>
            </a:r>
            <a:r>
              <a:rPr lang="en-GB" dirty="0">
                <a:sym typeface="Symbol" pitchFamily="18" charset="2"/>
              </a:rPr>
              <a:t> </a:t>
            </a:r>
            <a:r>
              <a:rPr lang="en-GB" sz="1800" dirty="0">
                <a:sym typeface="Symbol" pitchFamily="18" charset="2"/>
              </a:rPr>
              <a:t>(A,Z)</a:t>
            </a:r>
            <a:r>
              <a:rPr lang="en-GB" dirty="0">
                <a:sym typeface="Symbol" pitchFamily="18" charset="2"/>
              </a:rPr>
              <a:t> </a:t>
            </a:r>
            <a:r>
              <a:rPr lang="en-GB" dirty="0">
                <a:sym typeface="Wingdings" pitchFamily="2" charset="2"/>
              </a:rPr>
              <a:t> </a:t>
            </a:r>
            <a:r>
              <a:rPr lang="en-GB" i="1" dirty="0">
                <a:latin typeface="Times New Roman" pitchFamily="18" charset="0"/>
                <a:sym typeface="Wingdings" pitchFamily="2" charset="2"/>
              </a:rPr>
              <a:t>e</a:t>
            </a:r>
            <a:r>
              <a:rPr lang="en-GB" baseline="30000" dirty="0">
                <a:sym typeface="Wingdings" pitchFamily="2" charset="2"/>
              </a:rPr>
              <a:t>-</a:t>
            </a:r>
            <a:r>
              <a:rPr lang="en-GB" dirty="0">
                <a:sym typeface="Wingdings" pitchFamily="2" charset="2"/>
              </a:rPr>
              <a:t> </a:t>
            </a:r>
            <a:r>
              <a:rPr lang="en-GB" sz="1800" dirty="0">
                <a:sym typeface="Wingdings" pitchFamily="2" charset="2"/>
              </a:rPr>
              <a:t>(A,Z</a:t>
            </a:r>
            <a:r>
              <a:rPr lang="en-GB" sz="1800" dirty="0" smtClean="0">
                <a:sym typeface="Wingdings" pitchFamily="2" charset="2"/>
              </a:rPr>
              <a:t>)</a:t>
            </a:r>
          </a:p>
          <a:p>
            <a:pPr lvl="1">
              <a:buClr>
                <a:srgbClr val="FF7F3F"/>
              </a:buClr>
            </a:pPr>
            <a:endParaRPr lang="en-GB" sz="1400" dirty="0" smtClean="0">
              <a:sym typeface="Wingdings" pitchFamily="2" charset="2"/>
            </a:endParaRPr>
          </a:p>
          <a:p>
            <a:pPr>
              <a:buClr>
                <a:srgbClr val="FF7F3F"/>
              </a:buClr>
            </a:pPr>
            <a:r>
              <a:rPr lang="en-GB" sz="2000" dirty="0" smtClean="0">
                <a:sym typeface="Wingdings" pitchFamily="2" charset="2"/>
              </a:rPr>
              <a:t>Single </a:t>
            </a:r>
            <a:r>
              <a:rPr lang="en-GB" sz="2000" dirty="0">
                <a:sym typeface="Wingdings" pitchFamily="2" charset="2"/>
              </a:rPr>
              <a:t>particle final state can make best use of high intensity muon beams</a:t>
            </a:r>
            <a:r>
              <a:rPr lang="en-GB" sz="2000" dirty="0" smtClean="0">
                <a:sym typeface="Wingdings" pitchFamily="2" charset="2"/>
              </a:rPr>
              <a:t>.</a:t>
            </a:r>
            <a:endParaRPr lang="en-GB" sz="2400" dirty="0">
              <a:sym typeface="Symbol" pitchFamily="18" charset="2"/>
            </a:endParaRPr>
          </a:p>
        </p:txBody>
      </p:sp>
      <p:grpSp>
        <p:nvGrpSpPr>
          <p:cNvPr id="162821" name="Group 5"/>
          <p:cNvGrpSpPr>
            <a:grpSpLocks/>
          </p:cNvGrpSpPr>
          <p:nvPr/>
        </p:nvGrpSpPr>
        <p:grpSpPr bwMode="auto">
          <a:xfrm>
            <a:off x="6925371" y="2662571"/>
            <a:ext cx="2754120" cy="832078"/>
            <a:chOff x="3625" y="1861"/>
            <a:chExt cx="1262" cy="413"/>
          </a:xfrm>
        </p:grpSpPr>
        <p:pic>
          <p:nvPicPr>
            <p:cNvPr id="162822" name="Picture 6" descr="_41136526_standard_model2_41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03" t="46124" r="34737" b="36667"/>
            <a:stretch>
              <a:fillRect/>
            </a:stretch>
          </p:blipFill>
          <p:spPr bwMode="auto">
            <a:xfrm>
              <a:off x="3625" y="1861"/>
              <a:ext cx="1262" cy="4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2823" name="Line 7"/>
            <p:cNvSpPr>
              <a:spLocks noChangeShapeType="1"/>
            </p:cNvSpPr>
            <p:nvPr/>
          </p:nvSpPr>
          <p:spPr bwMode="auto">
            <a:xfrm>
              <a:off x="3903" y="1996"/>
              <a:ext cx="260" cy="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round/>
              <a:headEnd type="triangl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2824" name="Line 8"/>
            <p:cNvSpPr>
              <a:spLocks noChangeShapeType="1"/>
            </p:cNvSpPr>
            <p:nvPr/>
          </p:nvSpPr>
          <p:spPr bwMode="auto">
            <a:xfrm>
              <a:off x="4332" y="1997"/>
              <a:ext cx="260" cy="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round/>
              <a:headEnd type="triangl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pic>
        <p:nvPicPr>
          <p:cNvPr id="162826" name="Picture 10" descr="_41136526_standard_model2_4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3" t="63126" r="34737" b="19333"/>
          <a:stretch>
            <a:fillRect/>
          </a:stretch>
        </p:blipFill>
        <p:spPr bwMode="auto">
          <a:xfrm>
            <a:off x="6925371" y="3322971"/>
            <a:ext cx="2754121" cy="848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7521308" y="3589869"/>
            <a:ext cx="1503638" cy="529265"/>
            <a:chOff x="7458678" y="3448050"/>
            <a:chExt cx="1184792" cy="417034"/>
          </a:xfrm>
        </p:grpSpPr>
        <p:sp>
          <p:nvSpPr>
            <p:cNvPr id="162827" name="Line 11"/>
            <p:cNvSpPr>
              <a:spLocks noChangeShapeType="1"/>
            </p:cNvSpPr>
            <p:nvPr/>
          </p:nvSpPr>
          <p:spPr bwMode="auto">
            <a:xfrm>
              <a:off x="7458678" y="3484563"/>
              <a:ext cx="447091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 type="triangl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2800"/>
            </a:p>
          </p:txBody>
        </p:sp>
        <p:sp>
          <p:nvSpPr>
            <p:cNvPr id="162828" name="Line 12"/>
            <p:cNvSpPr>
              <a:spLocks noChangeShapeType="1"/>
            </p:cNvSpPr>
            <p:nvPr/>
          </p:nvSpPr>
          <p:spPr bwMode="auto">
            <a:xfrm>
              <a:off x="8196379" y="3486150"/>
              <a:ext cx="447091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 type="triangl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2800"/>
            </a:p>
          </p:txBody>
        </p:sp>
        <p:sp>
          <p:nvSpPr>
            <p:cNvPr id="162829" name="Text Box 13"/>
            <p:cNvSpPr txBox="1">
              <a:spLocks noChangeArrowheads="1"/>
            </p:cNvSpPr>
            <p:nvPr/>
          </p:nvSpPr>
          <p:spPr bwMode="auto">
            <a:xfrm>
              <a:off x="7549816" y="3452813"/>
              <a:ext cx="303394" cy="412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2800" dirty="0">
                  <a:solidFill>
                    <a:srgbClr val="FF0000"/>
                  </a:solidFill>
                </a:rPr>
                <a:t>?</a:t>
              </a:r>
            </a:p>
          </p:txBody>
        </p:sp>
        <p:sp>
          <p:nvSpPr>
            <p:cNvPr id="162830" name="Text Box 14"/>
            <p:cNvSpPr txBox="1">
              <a:spLocks noChangeArrowheads="1"/>
            </p:cNvSpPr>
            <p:nvPr/>
          </p:nvSpPr>
          <p:spPr bwMode="auto">
            <a:xfrm>
              <a:off x="8280638" y="3448050"/>
              <a:ext cx="303394" cy="412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2800" dirty="0">
                  <a:solidFill>
                    <a:srgbClr val="FF0000"/>
                  </a:solidFill>
                </a:rPr>
                <a:t>?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18426" y="5361155"/>
            <a:ext cx="9405367" cy="591674"/>
            <a:chOff x="943894" y="5339247"/>
            <a:chExt cx="6740049" cy="424003"/>
          </a:xfrm>
        </p:grpSpPr>
        <p:sp>
          <p:nvSpPr>
            <p:cNvPr id="3" name="Rectangle 2"/>
            <p:cNvSpPr/>
            <p:nvPr/>
          </p:nvSpPr>
          <p:spPr>
            <a:xfrm>
              <a:off x="4396412" y="5393918"/>
              <a:ext cx="328753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/>
              <a:r>
                <a:rPr lang="en-GB" sz="1800" dirty="0" smtClean="0">
                  <a:solidFill>
                    <a:schemeClr val="accent1"/>
                  </a:solidFill>
                  <a:sym typeface="Wingdings" pitchFamily="2" charset="2"/>
                </a:rPr>
                <a:t>Muon </a:t>
              </a:r>
              <a:r>
                <a:rPr lang="en-GB" sz="1800" dirty="0">
                  <a:solidFill>
                    <a:schemeClr val="accent1"/>
                  </a:solidFill>
                  <a:sym typeface="Wingdings" pitchFamily="2" charset="2"/>
                </a:rPr>
                <a:t>to electron </a:t>
              </a:r>
              <a:r>
                <a:rPr lang="en-GB" sz="1800" dirty="0" smtClean="0">
                  <a:solidFill>
                    <a:schemeClr val="accent1"/>
                  </a:solidFill>
                  <a:sym typeface="Wingdings" pitchFamily="2" charset="2"/>
                </a:rPr>
                <a:t>conversion.</a:t>
              </a:r>
              <a:endParaRPr lang="en-GB" sz="1800" dirty="0">
                <a:solidFill>
                  <a:schemeClr val="accent1"/>
                </a:solidFill>
                <a:sym typeface="Wingdings" pitchFamily="2" charset="2"/>
              </a:endParaRPr>
            </a:p>
          </p:txBody>
        </p:sp>
        <p:sp>
          <p:nvSpPr>
            <p:cNvPr id="4" name="Oval 3"/>
            <p:cNvSpPr/>
            <p:nvPr/>
          </p:nvSpPr>
          <p:spPr bwMode="auto">
            <a:xfrm>
              <a:off x="943894" y="5339247"/>
              <a:ext cx="2521977" cy="376084"/>
            </a:xfrm>
            <a:prstGeom prst="ellipse">
              <a:avLst/>
            </a:prstGeom>
            <a:noFill/>
            <a:ln w="38100" cap="flat" cmpd="sng" algn="ctr">
              <a:solidFill>
                <a:srgbClr val="FF7F3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 bwMode="auto">
            <a:xfrm>
              <a:off x="3465871" y="5527289"/>
              <a:ext cx="929148" cy="0"/>
            </a:xfrm>
            <a:prstGeom prst="line">
              <a:avLst/>
            </a:prstGeom>
            <a:noFill/>
            <a:ln w="38100" cap="flat" cmpd="sng" algn="ctr">
              <a:solidFill>
                <a:srgbClr val="FF7F3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4212002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66688" y="644810"/>
            <a:ext cx="9621889" cy="5850638"/>
          </a:xfrm>
        </p:spPr>
        <p:txBody>
          <a:bodyPr/>
          <a:lstStyle/>
          <a:p>
            <a:r>
              <a:rPr lang="en-GB" dirty="0" smtClean="0"/>
              <a:t>COMET will search for muon to electron conversion with a single event sensitivity 10</a:t>
            </a:r>
            <a:r>
              <a:rPr lang="en-GB" baseline="30000" dirty="0" smtClean="0"/>
              <a:t>4</a:t>
            </a:r>
            <a:r>
              <a:rPr lang="en-GB" dirty="0" smtClean="0"/>
              <a:t> better than the current limit!</a:t>
            </a:r>
          </a:p>
          <a:p>
            <a:pPr lvl="1"/>
            <a:r>
              <a:rPr lang="en-GB" dirty="0" smtClean="0"/>
              <a:t>Model independent probe of BSM physics.</a:t>
            </a:r>
          </a:p>
          <a:p>
            <a:pPr lvl="1"/>
            <a:endParaRPr lang="en-GB" sz="2000" dirty="0" smtClean="0"/>
          </a:p>
          <a:p>
            <a:r>
              <a:rPr lang="en-GB" dirty="0" smtClean="0"/>
              <a:t>The COMET facility and detector construction is well underway with data taking to start in 2018.</a:t>
            </a:r>
          </a:p>
          <a:p>
            <a:pPr lvl="1"/>
            <a:r>
              <a:rPr lang="en-GB" dirty="0" smtClean="0"/>
              <a:t>Phase-I will search for muon to electron conversion with a single event sensitivity of 3x10</a:t>
            </a:r>
            <a:r>
              <a:rPr lang="en-GB" baseline="30000" dirty="0" smtClean="0"/>
              <a:t>-15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Phase-I will be </a:t>
            </a:r>
            <a:r>
              <a:rPr lang="en-GB" dirty="0"/>
              <a:t>the World’s most intense muon beam </a:t>
            </a:r>
            <a:r>
              <a:rPr lang="en-GB" dirty="0" smtClean="0"/>
              <a:t>facility and is the best place to test the Phase-II </a:t>
            </a:r>
            <a:r>
              <a:rPr lang="en-GB" dirty="0"/>
              <a:t>detector </a:t>
            </a:r>
            <a:r>
              <a:rPr lang="en-GB" dirty="0" smtClean="0"/>
              <a:t>prototypes.</a:t>
            </a:r>
          </a:p>
          <a:p>
            <a:pPr lvl="1"/>
            <a:r>
              <a:rPr lang="en-GB" dirty="0" smtClean="0"/>
              <a:t>Experience with Phase-I (especially beam and beam line characterisation) will be used to fine tune Phase-II (if needed!).</a:t>
            </a:r>
          </a:p>
          <a:p>
            <a:pPr lvl="1"/>
            <a:r>
              <a:rPr lang="en-GB" dirty="0" smtClean="0"/>
              <a:t>Phase-II will start data taking in 2021.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883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6688" y="0"/>
            <a:ext cx="8915400" cy="548322"/>
          </a:xfrm>
        </p:spPr>
        <p:txBody>
          <a:bodyPr>
            <a:noAutofit/>
          </a:bodyPr>
          <a:lstStyle/>
          <a:p>
            <a:r>
              <a:rPr lang="en-GB" sz="3200" dirty="0" smtClean="0"/>
              <a:t>Brief History of CLFV Searches</a:t>
            </a:r>
            <a:endParaRPr lang="en-GB" sz="32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75"/>
          <a:stretch/>
        </p:blipFill>
        <p:spPr bwMode="auto">
          <a:xfrm>
            <a:off x="111539" y="776615"/>
            <a:ext cx="4312977" cy="4783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32901" y="4026276"/>
            <a:ext cx="43316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World’s best limit on the muon to electron conversion branching ratio is 7x10</a:t>
            </a:r>
            <a:r>
              <a:rPr lang="en-GB" baseline="30000" dirty="0"/>
              <a:t>-13</a:t>
            </a:r>
            <a:r>
              <a:rPr lang="en-GB" dirty="0"/>
              <a:t> by the SINDRUM II collaboration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432901" y="5696000"/>
            <a:ext cx="36237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Single event sensitivity of COMET is </a:t>
            </a:r>
            <a:r>
              <a:rPr lang="en-GB" dirty="0" smtClean="0"/>
              <a:t>2.6x10</a:t>
            </a:r>
            <a:r>
              <a:rPr lang="en-GB" baseline="30000" dirty="0" smtClean="0"/>
              <a:t>-17</a:t>
            </a:r>
            <a:r>
              <a:rPr lang="en-GB" dirty="0"/>
              <a:t>.</a:t>
            </a:r>
          </a:p>
        </p:txBody>
      </p:sp>
      <p:sp>
        <p:nvSpPr>
          <p:cNvPr id="25" name="Isosceles Triangle 24"/>
          <p:cNvSpPr/>
          <p:nvPr/>
        </p:nvSpPr>
        <p:spPr bwMode="auto">
          <a:xfrm>
            <a:off x="4975793" y="5910320"/>
            <a:ext cx="149208" cy="151074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5432901" y="1064178"/>
                <a:ext cx="4331693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 smtClean="0">
                    <a:solidFill>
                      <a:schemeClr val="accent1"/>
                    </a:solidFill>
                  </a:rPr>
                  <a:t>First CLFV search by Hincks and </a:t>
                </a:r>
                <a:r>
                  <a:rPr lang="en-GB" sz="2400" dirty="0" err="1" smtClean="0">
                    <a:solidFill>
                      <a:schemeClr val="accent1"/>
                    </a:solidFill>
                  </a:rPr>
                  <a:t>Pontecorvo</a:t>
                </a:r>
                <a:r>
                  <a:rPr lang="en-GB" sz="2400" dirty="0" smtClean="0">
                    <a:solidFill>
                      <a:schemeClr val="accent1"/>
                    </a:solidFill>
                  </a:rPr>
                  <a:t> in 1947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𝜇</m:t>
                        </m:r>
                      </m:e>
                      <m:sup>
                        <m:r>
                          <a:rPr lang="en-GB" sz="2400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+</m:t>
                        </m:r>
                      </m:sup>
                    </m:sSup>
                    <m:r>
                      <a:rPr lang="en-GB" sz="2400" b="0" i="1" smtClean="0">
                        <a:solidFill>
                          <a:schemeClr val="accent1"/>
                        </a:solidFill>
                        <a:latin typeface="Cambria Math"/>
                      </a:rPr>
                      <m:t>→</m:t>
                    </m:r>
                    <m:sSup>
                      <m:sSupPr>
                        <m:ctrlPr>
                          <a:rPr lang="en-GB" sz="2400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GB" sz="2400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+</m:t>
                        </m:r>
                      </m:sup>
                    </m:sSup>
                    <m:r>
                      <a:rPr lang="en-GB" sz="2400" b="0" i="1" smtClean="0">
                        <a:solidFill>
                          <a:schemeClr val="accent1"/>
                        </a:solidFill>
                        <a:latin typeface="Cambria Math"/>
                      </a:rPr>
                      <m:t>+</m:t>
                    </m:r>
                    <m:r>
                      <a:rPr lang="en-GB" sz="2400" b="0" i="1" smtClean="0">
                        <a:solidFill>
                          <a:schemeClr val="accent1"/>
                        </a:solidFill>
                        <a:latin typeface="Cambria Math"/>
                      </a:rPr>
                      <m:t>𝛾</m:t>
                    </m:r>
                  </m:oMath>
                </a14:m>
                <a:endParaRPr lang="en-GB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2901" y="1064178"/>
                <a:ext cx="4331693" cy="1200329"/>
              </a:xfrm>
              <a:prstGeom prst="rect">
                <a:avLst/>
              </a:prstGeom>
              <a:blipFill rotWithShape="1">
                <a:blip r:embed="rId3"/>
                <a:stretch>
                  <a:fillRect l="-2110" t="-3571" b="-40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10"/>
          <p:cNvSpPr/>
          <p:nvPr/>
        </p:nvSpPr>
        <p:spPr bwMode="auto">
          <a:xfrm>
            <a:off x="3695178" y="4709786"/>
            <a:ext cx="237995" cy="225469"/>
          </a:xfrm>
          <a:prstGeom prst="ellipse">
            <a:avLst/>
          </a:prstGeom>
          <a:noFill/>
          <a:ln w="9525" cap="flat" cmpd="sng" algn="ctr">
            <a:solidFill>
              <a:srgbClr val="FF7F3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3933173" y="4824743"/>
            <a:ext cx="1499728" cy="0"/>
          </a:xfrm>
          <a:prstGeom prst="line">
            <a:avLst/>
          </a:prstGeom>
          <a:noFill/>
          <a:ln w="9525" cap="flat" cmpd="sng" algn="ctr">
            <a:solidFill>
              <a:srgbClr val="FF7F3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Oval 15"/>
          <p:cNvSpPr/>
          <p:nvPr/>
        </p:nvSpPr>
        <p:spPr bwMode="auto">
          <a:xfrm>
            <a:off x="914400" y="1240076"/>
            <a:ext cx="237995" cy="225469"/>
          </a:xfrm>
          <a:prstGeom prst="ellipse">
            <a:avLst/>
          </a:prstGeom>
          <a:noFill/>
          <a:ln w="9525" cap="flat" cmpd="sng" algn="ctr">
            <a:solidFill>
              <a:srgbClr val="FF7F3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7" name="Straight Connector 16"/>
          <p:cNvCxnSpPr>
            <a:stCxn id="16" idx="6"/>
          </p:cNvCxnSpPr>
          <p:nvPr/>
        </p:nvCxnSpPr>
        <p:spPr bwMode="auto">
          <a:xfrm>
            <a:off x="1152395" y="1352811"/>
            <a:ext cx="4280506" cy="0"/>
          </a:xfrm>
          <a:prstGeom prst="line">
            <a:avLst/>
          </a:prstGeom>
          <a:noFill/>
          <a:ln w="9525" cap="flat" cmpd="sng" algn="ctr">
            <a:solidFill>
              <a:srgbClr val="FF7F3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296840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66688" y="682388"/>
            <a:ext cx="9621889" cy="1817925"/>
          </a:xfrm>
        </p:spPr>
        <p:txBody>
          <a:bodyPr>
            <a:normAutofit fontScale="62500" lnSpcReduction="20000"/>
          </a:bodyPr>
          <a:lstStyle/>
          <a:p>
            <a:r>
              <a:rPr lang="en-GB" sz="2800" dirty="0"/>
              <a:t>Look for neutrino-less conversion of a muon into an electron in the presence of a </a:t>
            </a:r>
            <a:r>
              <a:rPr lang="en-GB" sz="2800" dirty="0" smtClean="0"/>
              <a:t>nucleus. </a:t>
            </a:r>
            <a:endParaRPr lang="en-GB" dirty="0" smtClean="0"/>
          </a:p>
          <a:p>
            <a:r>
              <a:rPr lang="en-GB" sz="2900" dirty="0" smtClean="0"/>
              <a:t>Stop muons in </a:t>
            </a:r>
            <a:r>
              <a:rPr lang="en-GB" sz="2900" dirty="0"/>
              <a:t>a </a:t>
            </a:r>
            <a:r>
              <a:rPr lang="en-GB" sz="2900" dirty="0" smtClean="0"/>
              <a:t>Al target </a:t>
            </a:r>
            <a:r>
              <a:rPr lang="en-GB" sz="2900" dirty="0" smtClean="0">
                <a:sym typeface="Wingdings" panose="05000000000000000000" pitchFamily="2" charset="2"/>
              </a:rPr>
              <a:t></a:t>
            </a:r>
            <a:r>
              <a:rPr lang="en-GB" sz="2900" dirty="0" smtClean="0"/>
              <a:t> </a:t>
            </a:r>
            <a:r>
              <a:rPr lang="en-GB" sz="2900" dirty="0" err="1" smtClean="0"/>
              <a:t>muonic</a:t>
            </a:r>
            <a:r>
              <a:rPr lang="en-GB" sz="2900" dirty="0" smtClean="0"/>
              <a:t> atoms.</a:t>
            </a:r>
            <a:endParaRPr lang="en-GB" sz="2900" dirty="0"/>
          </a:p>
          <a:p>
            <a:pPr lvl="1"/>
            <a:r>
              <a:rPr lang="en-GB" dirty="0" smtClean="0"/>
              <a:t>Bound muon lifetime depends on Z (for Al 864ns)</a:t>
            </a:r>
          </a:p>
          <a:p>
            <a:pPr lvl="1"/>
            <a:r>
              <a:rPr lang="en-GB" dirty="0" smtClean="0"/>
              <a:t>SM processes produce intrinsic backgrounds.</a:t>
            </a:r>
          </a:p>
          <a:p>
            <a:pPr lvl="1"/>
            <a:r>
              <a:rPr lang="en-GB" dirty="0">
                <a:sym typeface="Wingdings" pitchFamily="2" charset="2"/>
              </a:rPr>
              <a:t>Nucleus coherently recoils off outgoing electron, no breakup</a:t>
            </a:r>
            <a:r>
              <a:rPr lang="en-GB" dirty="0" smtClean="0">
                <a:sym typeface="Wingdings" pitchFamily="2" charset="2"/>
              </a:rPr>
              <a:t>.</a:t>
            </a:r>
            <a:endParaRPr lang="en-GB" dirty="0" smtClean="0"/>
          </a:p>
          <a:p>
            <a:pPr lvl="1"/>
            <a:r>
              <a:rPr lang="en-GB" dirty="0" smtClean="0"/>
              <a:t>BSM processes can lead to</a:t>
            </a:r>
            <a:r>
              <a:rPr lang="en-GB" dirty="0" smtClean="0">
                <a:sym typeface="Wingdings" panose="05000000000000000000" pitchFamily="2" charset="2"/>
              </a:rPr>
              <a:t> conversion.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Electron energy depends on Z (for Al, </a:t>
            </a:r>
            <a:r>
              <a:rPr lang="en-GB" dirty="0" err="1">
                <a:sym typeface="Wingdings" panose="05000000000000000000" pitchFamily="2" charset="2"/>
              </a:rPr>
              <a:t>E</a:t>
            </a:r>
            <a:r>
              <a:rPr lang="en-GB" i="1" baseline="-25000" dirty="0" err="1">
                <a:latin typeface="Times New Roman" pitchFamily="18" charset="0"/>
                <a:sym typeface="Wingdings" pitchFamily="2" charset="2"/>
              </a:rPr>
              <a:t>e</a:t>
            </a:r>
            <a:r>
              <a:rPr lang="en-GB" dirty="0">
                <a:sym typeface="Wingdings" pitchFamily="2" charset="2"/>
              </a:rPr>
              <a:t> = 105 MeV)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1636" y="0"/>
            <a:ext cx="9739312" cy="548322"/>
          </a:xfrm>
        </p:spPr>
        <p:txBody>
          <a:bodyPr>
            <a:normAutofit fontScale="90000"/>
          </a:bodyPr>
          <a:lstStyle/>
          <a:p>
            <a:r>
              <a:rPr lang="en-GB" dirty="0"/>
              <a:t>Searching for Muon to Electron Conversion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5782" y="3517909"/>
            <a:ext cx="2178535" cy="1003772"/>
            <a:chOff x="1144000" y="5249703"/>
            <a:chExt cx="1388693" cy="639848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9030" y="5403776"/>
              <a:ext cx="485775" cy="485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Arc 7"/>
            <p:cNvSpPr/>
            <p:nvPr/>
          </p:nvSpPr>
          <p:spPr bwMode="auto">
            <a:xfrm rot="19933910">
              <a:off x="1144000" y="5531887"/>
              <a:ext cx="1023636" cy="244133"/>
            </a:xfrm>
            <a:prstGeom prst="arc">
              <a:avLst>
                <a:gd name="adj1" fmla="val 19960197"/>
                <a:gd name="adj2" fmla="val 13385947"/>
              </a:avLst>
            </a:prstGeom>
            <a:noFill/>
            <a:ln w="28575" cap="flat" cmpd="sng" algn="ctr">
              <a:solidFill>
                <a:srgbClr val="FFFF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61493" y="5443465"/>
              <a:ext cx="350690" cy="3727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Al</a:t>
              </a:r>
              <a:endParaRPr lang="en-GB" sz="3200" dirty="0">
                <a:solidFill>
                  <a:schemeClr val="accent1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1982936" y="5457024"/>
              <a:ext cx="119135" cy="119135"/>
            </a:xfrm>
            <a:prstGeom prst="ellipse">
              <a:avLst/>
            </a:prstGeom>
            <a:solidFill>
              <a:srgbClr val="00B050"/>
            </a:solidFill>
            <a:ln w="3175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2042503" y="5249703"/>
                  <a:ext cx="490190" cy="37276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3200" b="0" i="1" dirty="0" smtClean="0">
                                <a:solidFill>
                                  <a:schemeClr val="accent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sz="3200" b="0" i="1" dirty="0" smtClean="0">
                                <a:solidFill>
                                  <a:schemeClr val="accent1"/>
                                </a:solidFill>
                                <a:latin typeface="Cambria Math"/>
                              </a:rPr>
                              <m:t>𝜇</m:t>
                            </m:r>
                          </m:e>
                          <m:sup>
                            <m:r>
                              <a:rPr lang="en-GB" sz="3200" b="0" i="1" dirty="0" smtClean="0">
                                <a:solidFill>
                                  <a:schemeClr val="accent1"/>
                                </a:solidFill>
                                <a:latin typeface="Cambria Math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GB" sz="32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42503" y="5249703"/>
                  <a:ext cx="477630" cy="338554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178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Group 15"/>
          <p:cNvGrpSpPr/>
          <p:nvPr/>
        </p:nvGrpSpPr>
        <p:grpSpPr>
          <a:xfrm>
            <a:off x="3126860" y="5168988"/>
            <a:ext cx="881973" cy="824165"/>
            <a:chOff x="1424532" y="5403776"/>
            <a:chExt cx="519848" cy="485775"/>
          </a:xfrm>
        </p:grpSpPr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9030" y="5403776"/>
              <a:ext cx="485775" cy="485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1424532" y="5461120"/>
              <a:ext cx="519848" cy="3446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Mg</a:t>
              </a:r>
              <a:r>
                <a:rPr lang="en-GB" sz="3200" b="1" baseline="30000" dirty="0" smtClean="0">
                  <a:solidFill>
                    <a:schemeClr val="accent1"/>
                  </a:solidFill>
                </a:rPr>
                <a:t>*</a:t>
              </a:r>
              <a:endParaRPr lang="en-GB" sz="32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1262900" y="5504948"/>
            <a:ext cx="1933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chemeClr val="accent1"/>
                </a:solidFill>
              </a:rPr>
              <a:t>Nuclear capture</a:t>
            </a:r>
          </a:p>
          <a:p>
            <a:r>
              <a:rPr lang="en-GB" sz="1800" dirty="0" smtClean="0">
                <a:solidFill>
                  <a:schemeClr val="accent1"/>
                </a:solidFill>
              </a:rPr>
              <a:t>BR~ 60%</a:t>
            </a:r>
            <a:endParaRPr lang="en-GB" sz="1800" dirty="0">
              <a:solidFill>
                <a:schemeClr val="accent1"/>
              </a:solidFill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3271131" y="2462784"/>
            <a:ext cx="824165" cy="824165"/>
            <a:chOff x="3907807" y="5895902"/>
            <a:chExt cx="485775" cy="485775"/>
          </a:xfrm>
        </p:grpSpPr>
        <p:pic>
          <p:nvPicPr>
            <p:cNvPr id="32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7807" y="5895902"/>
              <a:ext cx="485775" cy="485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3966777" y="5935591"/>
              <a:ext cx="324267" cy="3446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Al</a:t>
              </a:r>
              <a:endParaRPr lang="en-GB" sz="32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35" name="Oval 34"/>
          <p:cNvSpPr/>
          <p:nvPr/>
        </p:nvSpPr>
        <p:spPr bwMode="auto">
          <a:xfrm>
            <a:off x="5013466" y="2493073"/>
            <a:ext cx="202125" cy="202125"/>
          </a:xfrm>
          <a:prstGeom prst="ellipse">
            <a:avLst/>
          </a:prstGeom>
          <a:solidFill>
            <a:srgbClr val="00B050"/>
          </a:solidFill>
          <a:ln w="31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5148161" y="2200686"/>
                <a:ext cx="80338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3200" b="0" i="1" dirty="0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sz="3200" b="0" i="1" dirty="0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sz="3200" b="0" i="1" dirty="0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 sz="32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161" y="2200686"/>
                <a:ext cx="803385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Oval 57"/>
          <p:cNvSpPr/>
          <p:nvPr/>
        </p:nvSpPr>
        <p:spPr bwMode="auto">
          <a:xfrm>
            <a:off x="4757192" y="3125602"/>
            <a:ext cx="202125" cy="202125"/>
          </a:xfrm>
          <a:prstGeom prst="ellipse">
            <a:avLst/>
          </a:prstGeom>
          <a:solidFill>
            <a:srgbClr val="FFC000"/>
          </a:solidFill>
          <a:ln w="31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4814733" y="3128390"/>
                <a:ext cx="73463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GB" sz="3200" b="0" i="1" smtClean="0">
                                  <a:solidFill>
                                    <a:schemeClr val="accent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GB" sz="3200" b="0" i="1" smtClean="0">
                                  <a:solidFill>
                                    <a:schemeClr val="accent1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GB" sz="3200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 sz="32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4733" y="3128390"/>
                <a:ext cx="734632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5116852" y="2637398"/>
                <a:ext cx="744642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GB" sz="3200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GB" sz="32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6852" y="2637398"/>
                <a:ext cx="744642" cy="62433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Oval 62"/>
          <p:cNvSpPr/>
          <p:nvPr/>
        </p:nvSpPr>
        <p:spPr bwMode="auto">
          <a:xfrm>
            <a:off x="5029440" y="2869870"/>
            <a:ext cx="202125" cy="202125"/>
          </a:xfrm>
          <a:prstGeom prst="ellipse">
            <a:avLst/>
          </a:prstGeom>
          <a:solidFill>
            <a:srgbClr val="FFC000"/>
          </a:solidFill>
          <a:ln w="31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508772" y="2742650"/>
            <a:ext cx="1722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chemeClr val="accent1"/>
                </a:solidFill>
              </a:rPr>
              <a:t>Decay in orbit</a:t>
            </a:r>
          </a:p>
          <a:p>
            <a:r>
              <a:rPr lang="en-GB" sz="1800" dirty="0" smtClean="0">
                <a:solidFill>
                  <a:schemeClr val="accent1"/>
                </a:solidFill>
              </a:rPr>
              <a:t>BR~40%</a:t>
            </a:r>
            <a:endParaRPr lang="en-GB" sz="1800" dirty="0">
              <a:solidFill>
                <a:schemeClr val="accent1"/>
              </a:solidFill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4174035" y="3697516"/>
            <a:ext cx="824165" cy="824165"/>
            <a:chOff x="3907807" y="5895902"/>
            <a:chExt cx="485775" cy="485775"/>
          </a:xfrm>
        </p:grpSpPr>
        <p:pic>
          <p:nvPicPr>
            <p:cNvPr id="6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7807" y="5895902"/>
              <a:ext cx="485775" cy="485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8" name="TextBox 67"/>
            <p:cNvSpPr txBox="1"/>
            <p:nvPr/>
          </p:nvSpPr>
          <p:spPr>
            <a:xfrm>
              <a:off x="3975612" y="5953261"/>
              <a:ext cx="324267" cy="3446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Al</a:t>
              </a:r>
              <a:endParaRPr lang="en-GB" sz="32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69" name="Oval 68"/>
          <p:cNvSpPr/>
          <p:nvPr/>
        </p:nvSpPr>
        <p:spPr bwMode="auto">
          <a:xfrm>
            <a:off x="5567404" y="4065049"/>
            <a:ext cx="202125" cy="202125"/>
          </a:xfrm>
          <a:prstGeom prst="ellipse">
            <a:avLst/>
          </a:prstGeom>
          <a:solidFill>
            <a:srgbClr val="00B050"/>
          </a:solidFill>
          <a:ln w="31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/>
              <p:cNvSpPr txBox="1"/>
              <p:nvPr/>
            </p:nvSpPr>
            <p:spPr>
              <a:xfrm>
                <a:off x="5747510" y="3759406"/>
                <a:ext cx="55125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3200" b="0" i="1" dirty="0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sz="3200" b="0" i="1" dirty="0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sz="3200" b="0" i="1" dirty="0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 sz="32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70" name="Text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7510" y="3759406"/>
                <a:ext cx="551258" cy="58477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TextBox 70"/>
          <p:cNvSpPr txBox="1"/>
          <p:nvPr/>
        </p:nvSpPr>
        <p:spPr>
          <a:xfrm>
            <a:off x="2074579" y="4079279"/>
            <a:ext cx="2467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chemeClr val="accent1"/>
                </a:solidFill>
              </a:rPr>
              <a:t>Muon to electron conversion. BR&lt;10</a:t>
            </a:r>
            <a:r>
              <a:rPr lang="en-GB" sz="1800" baseline="30000" dirty="0" smtClean="0">
                <a:solidFill>
                  <a:schemeClr val="accent1"/>
                </a:solidFill>
              </a:rPr>
              <a:t>-13</a:t>
            </a:r>
            <a:endParaRPr lang="en-GB" sz="1800" dirty="0">
              <a:solidFill>
                <a:schemeClr val="accent1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429" y="1193152"/>
            <a:ext cx="3244679" cy="236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429" y="3930197"/>
            <a:ext cx="3285258" cy="237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6"/>
          <p:cNvSpPr/>
          <p:nvPr/>
        </p:nvSpPr>
        <p:spPr bwMode="auto">
          <a:xfrm>
            <a:off x="8622007" y="4417938"/>
            <a:ext cx="992006" cy="1679527"/>
          </a:xfrm>
          <a:custGeom>
            <a:avLst/>
            <a:gdLst>
              <a:gd name="connsiteX0" fmla="*/ 0 w 3807502"/>
              <a:gd name="connsiteY0" fmla="*/ 725404 h 797645"/>
              <a:gd name="connsiteX1" fmla="*/ 1169233 w 3807502"/>
              <a:gd name="connsiteY1" fmla="*/ 680433 h 797645"/>
              <a:gd name="connsiteX2" fmla="*/ 1663908 w 3807502"/>
              <a:gd name="connsiteY2" fmla="*/ 260709 h 797645"/>
              <a:gd name="connsiteX3" fmla="*/ 1948721 w 3807502"/>
              <a:gd name="connsiteY3" fmla="*/ 5876 h 797645"/>
              <a:gd name="connsiteX4" fmla="*/ 2173574 w 3807502"/>
              <a:gd name="connsiteY4" fmla="*/ 125797 h 797645"/>
              <a:gd name="connsiteX5" fmla="*/ 2323475 w 3807502"/>
              <a:gd name="connsiteY5" fmla="*/ 605482 h 797645"/>
              <a:gd name="connsiteX6" fmla="*/ 2848131 w 3807502"/>
              <a:gd name="connsiteY6" fmla="*/ 785364 h 797645"/>
              <a:gd name="connsiteX7" fmla="*/ 3807502 w 3807502"/>
              <a:gd name="connsiteY7" fmla="*/ 785364 h 797645"/>
              <a:gd name="connsiteX0" fmla="*/ 0 w 3807502"/>
              <a:gd name="connsiteY0" fmla="*/ 726308 h 798549"/>
              <a:gd name="connsiteX1" fmla="*/ 1169233 w 3807502"/>
              <a:gd name="connsiteY1" fmla="*/ 681337 h 798549"/>
              <a:gd name="connsiteX2" fmla="*/ 1648918 w 3807502"/>
              <a:gd name="connsiteY2" fmla="*/ 276604 h 798549"/>
              <a:gd name="connsiteX3" fmla="*/ 1948721 w 3807502"/>
              <a:gd name="connsiteY3" fmla="*/ 6780 h 798549"/>
              <a:gd name="connsiteX4" fmla="*/ 2173574 w 3807502"/>
              <a:gd name="connsiteY4" fmla="*/ 126701 h 798549"/>
              <a:gd name="connsiteX5" fmla="*/ 2323475 w 3807502"/>
              <a:gd name="connsiteY5" fmla="*/ 606386 h 798549"/>
              <a:gd name="connsiteX6" fmla="*/ 2848131 w 3807502"/>
              <a:gd name="connsiteY6" fmla="*/ 786268 h 798549"/>
              <a:gd name="connsiteX7" fmla="*/ 3807502 w 3807502"/>
              <a:gd name="connsiteY7" fmla="*/ 786268 h 798549"/>
              <a:gd name="connsiteX0" fmla="*/ 0 w 3807502"/>
              <a:gd name="connsiteY0" fmla="*/ 726308 h 798549"/>
              <a:gd name="connsiteX1" fmla="*/ 1169233 w 3807502"/>
              <a:gd name="connsiteY1" fmla="*/ 681337 h 798549"/>
              <a:gd name="connsiteX2" fmla="*/ 1648918 w 3807502"/>
              <a:gd name="connsiteY2" fmla="*/ 276604 h 798549"/>
              <a:gd name="connsiteX3" fmla="*/ 1813810 w 3807502"/>
              <a:gd name="connsiteY3" fmla="*/ 6780 h 798549"/>
              <a:gd name="connsiteX4" fmla="*/ 2173574 w 3807502"/>
              <a:gd name="connsiteY4" fmla="*/ 126701 h 798549"/>
              <a:gd name="connsiteX5" fmla="*/ 2323475 w 3807502"/>
              <a:gd name="connsiteY5" fmla="*/ 606386 h 798549"/>
              <a:gd name="connsiteX6" fmla="*/ 2848131 w 3807502"/>
              <a:gd name="connsiteY6" fmla="*/ 786268 h 798549"/>
              <a:gd name="connsiteX7" fmla="*/ 3807502 w 3807502"/>
              <a:gd name="connsiteY7" fmla="*/ 786268 h 798549"/>
              <a:gd name="connsiteX0" fmla="*/ 0 w 3807502"/>
              <a:gd name="connsiteY0" fmla="*/ 726308 h 798549"/>
              <a:gd name="connsiteX1" fmla="*/ 1169233 w 3807502"/>
              <a:gd name="connsiteY1" fmla="*/ 681337 h 798549"/>
              <a:gd name="connsiteX2" fmla="*/ 1648918 w 3807502"/>
              <a:gd name="connsiteY2" fmla="*/ 276604 h 798549"/>
              <a:gd name="connsiteX3" fmla="*/ 1813810 w 3807502"/>
              <a:gd name="connsiteY3" fmla="*/ 6780 h 798549"/>
              <a:gd name="connsiteX4" fmla="*/ 2128603 w 3807502"/>
              <a:gd name="connsiteY4" fmla="*/ 126701 h 798549"/>
              <a:gd name="connsiteX5" fmla="*/ 2323475 w 3807502"/>
              <a:gd name="connsiteY5" fmla="*/ 606386 h 798549"/>
              <a:gd name="connsiteX6" fmla="*/ 2848131 w 3807502"/>
              <a:gd name="connsiteY6" fmla="*/ 786268 h 798549"/>
              <a:gd name="connsiteX7" fmla="*/ 3807502 w 3807502"/>
              <a:gd name="connsiteY7" fmla="*/ 786268 h 798549"/>
              <a:gd name="connsiteX0" fmla="*/ 0 w 3807502"/>
              <a:gd name="connsiteY0" fmla="*/ 726308 h 798549"/>
              <a:gd name="connsiteX1" fmla="*/ 1139253 w 3807502"/>
              <a:gd name="connsiteY1" fmla="*/ 658498 h 798549"/>
              <a:gd name="connsiteX2" fmla="*/ 1648918 w 3807502"/>
              <a:gd name="connsiteY2" fmla="*/ 276604 h 798549"/>
              <a:gd name="connsiteX3" fmla="*/ 1813810 w 3807502"/>
              <a:gd name="connsiteY3" fmla="*/ 6780 h 798549"/>
              <a:gd name="connsiteX4" fmla="*/ 2128603 w 3807502"/>
              <a:gd name="connsiteY4" fmla="*/ 126701 h 798549"/>
              <a:gd name="connsiteX5" fmla="*/ 2323475 w 3807502"/>
              <a:gd name="connsiteY5" fmla="*/ 606386 h 798549"/>
              <a:gd name="connsiteX6" fmla="*/ 2848131 w 3807502"/>
              <a:gd name="connsiteY6" fmla="*/ 786268 h 798549"/>
              <a:gd name="connsiteX7" fmla="*/ 3807502 w 3807502"/>
              <a:gd name="connsiteY7" fmla="*/ 786268 h 798549"/>
              <a:gd name="connsiteX0" fmla="*/ 0 w 3807502"/>
              <a:gd name="connsiteY0" fmla="*/ 726308 h 798549"/>
              <a:gd name="connsiteX1" fmla="*/ 1139253 w 3807502"/>
              <a:gd name="connsiteY1" fmla="*/ 658498 h 798549"/>
              <a:gd name="connsiteX2" fmla="*/ 1648918 w 3807502"/>
              <a:gd name="connsiteY2" fmla="*/ 276604 h 798549"/>
              <a:gd name="connsiteX3" fmla="*/ 1813810 w 3807502"/>
              <a:gd name="connsiteY3" fmla="*/ 6780 h 798549"/>
              <a:gd name="connsiteX4" fmla="*/ 2128603 w 3807502"/>
              <a:gd name="connsiteY4" fmla="*/ 126701 h 798549"/>
              <a:gd name="connsiteX5" fmla="*/ 2323475 w 3807502"/>
              <a:gd name="connsiteY5" fmla="*/ 606386 h 798549"/>
              <a:gd name="connsiteX6" fmla="*/ 2848131 w 3807502"/>
              <a:gd name="connsiteY6" fmla="*/ 786268 h 798549"/>
              <a:gd name="connsiteX7" fmla="*/ 3807502 w 3807502"/>
              <a:gd name="connsiteY7" fmla="*/ 786268 h 798549"/>
              <a:gd name="connsiteX0" fmla="*/ 0 w 3807502"/>
              <a:gd name="connsiteY0" fmla="*/ 759267 h 831508"/>
              <a:gd name="connsiteX1" fmla="*/ 1139253 w 3807502"/>
              <a:gd name="connsiteY1" fmla="*/ 691457 h 831508"/>
              <a:gd name="connsiteX2" fmla="*/ 1648918 w 3807502"/>
              <a:gd name="connsiteY2" fmla="*/ 309563 h 831508"/>
              <a:gd name="connsiteX3" fmla="*/ 1813810 w 3807502"/>
              <a:gd name="connsiteY3" fmla="*/ 39739 h 831508"/>
              <a:gd name="connsiteX4" fmla="*/ 2128603 w 3807502"/>
              <a:gd name="connsiteY4" fmla="*/ 159660 h 831508"/>
              <a:gd name="connsiteX5" fmla="*/ 2323475 w 3807502"/>
              <a:gd name="connsiteY5" fmla="*/ 639345 h 831508"/>
              <a:gd name="connsiteX6" fmla="*/ 2848131 w 3807502"/>
              <a:gd name="connsiteY6" fmla="*/ 819227 h 831508"/>
              <a:gd name="connsiteX7" fmla="*/ 3807502 w 3807502"/>
              <a:gd name="connsiteY7" fmla="*/ 819227 h 831508"/>
              <a:gd name="connsiteX0" fmla="*/ 0 w 3807502"/>
              <a:gd name="connsiteY0" fmla="*/ 783909 h 856150"/>
              <a:gd name="connsiteX1" fmla="*/ 1139253 w 3807502"/>
              <a:gd name="connsiteY1" fmla="*/ 716099 h 856150"/>
              <a:gd name="connsiteX2" fmla="*/ 1648918 w 3807502"/>
              <a:gd name="connsiteY2" fmla="*/ 334205 h 856150"/>
              <a:gd name="connsiteX3" fmla="*/ 1888760 w 3807502"/>
              <a:gd name="connsiteY3" fmla="*/ 35832 h 856150"/>
              <a:gd name="connsiteX4" fmla="*/ 2128603 w 3807502"/>
              <a:gd name="connsiteY4" fmla="*/ 184302 h 856150"/>
              <a:gd name="connsiteX5" fmla="*/ 2323475 w 3807502"/>
              <a:gd name="connsiteY5" fmla="*/ 663987 h 856150"/>
              <a:gd name="connsiteX6" fmla="*/ 2848131 w 3807502"/>
              <a:gd name="connsiteY6" fmla="*/ 843869 h 856150"/>
              <a:gd name="connsiteX7" fmla="*/ 3807502 w 3807502"/>
              <a:gd name="connsiteY7" fmla="*/ 843869 h 856150"/>
              <a:gd name="connsiteX0" fmla="*/ 0 w 3807502"/>
              <a:gd name="connsiteY0" fmla="*/ 748398 h 820639"/>
              <a:gd name="connsiteX1" fmla="*/ 1139253 w 3807502"/>
              <a:gd name="connsiteY1" fmla="*/ 680588 h 820639"/>
              <a:gd name="connsiteX2" fmla="*/ 1648918 w 3807502"/>
              <a:gd name="connsiteY2" fmla="*/ 298694 h 820639"/>
              <a:gd name="connsiteX3" fmla="*/ 1888760 w 3807502"/>
              <a:gd name="connsiteY3" fmla="*/ 321 h 820639"/>
              <a:gd name="connsiteX4" fmla="*/ 2128603 w 3807502"/>
              <a:gd name="connsiteY4" fmla="*/ 148791 h 820639"/>
              <a:gd name="connsiteX5" fmla="*/ 2323475 w 3807502"/>
              <a:gd name="connsiteY5" fmla="*/ 628476 h 820639"/>
              <a:gd name="connsiteX6" fmla="*/ 2848131 w 3807502"/>
              <a:gd name="connsiteY6" fmla="*/ 808358 h 820639"/>
              <a:gd name="connsiteX7" fmla="*/ 3807502 w 3807502"/>
              <a:gd name="connsiteY7" fmla="*/ 808358 h 820639"/>
              <a:gd name="connsiteX0" fmla="*/ 0 w 3807502"/>
              <a:gd name="connsiteY0" fmla="*/ 775513 h 847754"/>
              <a:gd name="connsiteX1" fmla="*/ 1139253 w 3807502"/>
              <a:gd name="connsiteY1" fmla="*/ 707703 h 847754"/>
              <a:gd name="connsiteX2" fmla="*/ 1648918 w 3807502"/>
              <a:gd name="connsiteY2" fmla="*/ 325809 h 847754"/>
              <a:gd name="connsiteX3" fmla="*/ 1888760 w 3807502"/>
              <a:gd name="connsiteY3" fmla="*/ 27436 h 847754"/>
              <a:gd name="connsiteX4" fmla="*/ 2188564 w 3807502"/>
              <a:gd name="connsiteY4" fmla="*/ 84549 h 847754"/>
              <a:gd name="connsiteX5" fmla="*/ 2323475 w 3807502"/>
              <a:gd name="connsiteY5" fmla="*/ 655591 h 847754"/>
              <a:gd name="connsiteX6" fmla="*/ 2848131 w 3807502"/>
              <a:gd name="connsiteY6" fmla="*/ 835473 h 847754"/>
              <a:gd name="connsiteX7" fmla="*/ 3807502 w 3807502"/>
              <a:gd name="connsiteY7" fmla="*/ 835473 h 847754"/>
              <a:gd name="connsiteX0" fmla="*/ 0 w 3807502"/>
              <a:gd name="connsiteY0" fmla="*/ 775233 h 847895"/>
              <a:gd name="connsiteX1" fmla="*/ 1139253 w 3807502"/>
              <a:gd name="connsiteY1" fmla="*/ 707423 h 847895"/>
              <a:gd name="connsiteX2" fmla="*/ 1648918 w 3807502"/>
              <a:gd name="connsiteY2" fmla="*/ 325529 h 847895"/>
              <a:gd name="connsiteX3" fmla="*/ 1888760 w 3807502"/>
              <a:gd name="connsiteY3" fmla="*/ 27156 h 847895"/>
              <a:gd name="connsiteX4" fmla="*/ 2188564 w 3807502"/>
              <a:gd name="connsiteY4" fmla="*/ 84269 h 847895"/>
              <a:gd name="connsiteX5" fmla="*/ 2473377 w 3807502"/>
              <a:gd name="connsiteY5" fmla="*/ 649601 h 847895"/>
              <a:gd name="connsiteX6" fmla="*/ 2848131 w 3807502"/>
              <a:gd name="connsiteY6" fmla="*/ 835193 h 847895"/>
              <a:gd name="connsiteX7" fmla="*/ 3807502 w 3807502"/>
              <a:gd name="connsiteY7" fmla="*/ 835193 h 847895"/>
              <a:gd name="connsiteX0" fmla="*/ 0 w 3807502"/>
              <a:gd name="connsiteY0" fmla="*/ 775233 h 863742"/>
              <a:gd name="connsiteX1" fmla="*/ 1139253 w 3807502"/>
              <a:gd name="connsiteY1" fmla="*/ 707423 h 863742"/>
              <a:gd name="connsiteX2" fmla="*/ 1648918 w 3807502"/>
              <a:gd name="connsiteY2" fmla="*/ 325529 h 863742"/>
              <a:gd name="connsiteX3" fmla="*/ 1888760 w 3807502"/>
              <a:gd name="connsiteY3" fmla="*/ 27156 h 863742"/>
              <a:gd name="connsiteX4" fmla="*/ 2188564 w 3807502"/>
              <a:gd name="connsiteY4" fmla="*/ 84269 h 863742"/>
              <a:gd name="connsiteX5" fmla="*/ 2473377 w 3807502"/>
              <a:gd name="connsiteY5" fmla="*/ 649601 h 863742"/>
              <a:gd name="connsiteX6" fmla="*/ 2848131 w 3807502"/>
              <a:gd name="connsiteY6" fmla="*/ 835193 h 863742"/>
              <a:gd name="connsiteX7" fmla="*/ 3807502 w 3807502"/>
              <a:gd name="connsiteY7" fmla="*/ 863742 h 863742"/>
              <a:gd name="connsiteX0" fmla="*/ 0 w 3807502"/>
              <a:gd name="connsiteY0" fmla="*/ 775233 h 863742"/>
              <a:gd name="connsiteX1" fmla="*/ 1139254 w 3807502"/>
              <a:gd name="connsiteY1" fmla="*/ 794999 h 863742"/>
              <a:gd name="connsiteX2" fmla="*/ 1648918 w 3807502"/>
              <a:gd name="connsiteY2" fmla="*/ 325529 h 863742"/>
              <a:gd name="connsiteX3" fmla="*/ 1888760 w 3807502"/>
              <a:gd name="connsiteY3" fmla="*/ 27156 h 863742"/>
              <a:gd name="connsiteX4" fmla="*/ 2188564 w 3807502"/>
              <a:gd name="connsiteY4" fmla="*/ 84269 h 863742"/>
              <a:gd name="connsiteX5" fmla="*/ 2473377 w 3807502"/>
              <a:gd name="connsiteY5" fmla="*/ 649601 h 863742"/>
              <a:gd name="connsiteX6" fmla="*/ 2848131 w 3807502"/>
              <a:gd name="connsiteY6" fmla="*/ 835193 h 863742"/>
              <a:gd name="connsiteX7" fmla="*/ 3807502 w 3807502"/>
              <a:gd name="connsiteY7" fmla="*/ 863742 h 863742"/>
              <a:gd name="connsiteX0" fmla="*/ 0 w 3807502"/>
              <a:gd name="connsiteY0" fmla="*/ 882271 h 882271"/>
              <a:gd name="connsiteX1" fmla="*/ 1139254 w 3807502"/>
              <a:gd name="connsiteY1" fmla="*/ 794999 h 882271"/>
              <a:gd name="connsiteX2" fmla="*/ 1648918 w 3807502"/>
              <a:gd name="connsiteY2" fmla="*/ 325529 h 882271"/>
              <a:gd name="connsiteX3" fmla="*/ 1888760 w 3807502"/>
              <a:gd name="connsiteY3" fmla="*/ 27156 h 882271"/>
              <a:gd name="connsiteX4" fmla="*/ 2188564 w 3807502"/>
              <a:gd name="connsiteY4" fmla="*/ 84269 h 882271"/>
              <a:gd name="connsiteX5" fmla="*/ 2473377 w 3807502"/>
              <a:gd name="connsiteY5" fmla="*/ 649601 h 882271"/>
              <a:gd name="connsiteX6" fmla="*/ 2848131 w 3807502"/>
              <a:gd name="connsiteY6" fmla="*/ 835193 h 882271"/>
              <a:gd name="connsiteX7" fmla="*/ 3807502 w 3807502"/>
              <a:gd name="connsiteY7" fmla="*/ 863742 h 882271"/>
              <a:gd name="connsiteX0" fmla="*/ 0 w 3807502"/>
              <a:gd name="connsiteY0" fmla="*/ 860287 h 863742"/>
              <a:gd name="connsiteX1" fmla="*/ 1139254 w 3807502"/>
              <a:gd name="connsiteY1" fmla="*/ 794999 h 863742"/>
              <a:gd name="connsiteX2" fmla="*/ 1648918 w 3807502"/>
              <a:gd name="connsiteY2" fmla="*/ 325529 h 863742"/>
              <a:gd name="connsiteX3" fmla="*/ 1888760 w 3807502"/>
              <a:gd name="connsiteY3" fmla="*/ 27156 h 863742"/>
              <a:gd name="connsiteX4" fmla="*/ 2188564 w 3807502"/>
              <a:gd name="connsiteY4" fmla="*/ 84269 h 863742"/>
              <a:gd name="connsiteX5" fmla="*/ 2473377 w 3807502"/>
              <a:gd name="connsiteY5" fmla="*/ 649601 h 863742"/>
              <a:gd name="connsiteX6" fmla="*/ 2848131 w 3807502"/>
              <a:gd name="connsiteY6" fmla="*/ 835193 h 863742"/>
              <a:gd name="connsiteX7" fmla="*/ 3807502 w 3807502"/>
              <a:gd name="connsiteY7" fmla="*/ 863742 h 863742"/>
              <a:gd name="connsiteX0" fmla="*/ 0 w 3325057"/>
              <a:gd name="connsiteY0" fmla="*/ 860287 h 863742"/>
              <a:gd name="connsiteX1" fmla="*/ 1139254 w 3325057"/>
              <a:gd name="connsiteY1" fmla="*/ 794999 h 863742"/>
              <a:gd name="connsiteX2" fmla="*/ 1648918 w 3325057"/>
              <a:gd name="connsiteY2" fmla="*/ 325529 h 863742"/>
              <a:gd name="connsiteX3" fmla="*/ 1888760 w 3325057"/>
              <a:gd name="connsiteY3" fmla="*/ 27156 h 863742"/>
              <a:gd name="connsiteX4" fmla="*/ 2188564 w 3325057"/>
              <a:gd name="connsiteY4" fmla="*/ 84269 h 863742"/>
              <a:gd name="connsiteX5" fmla="*/ 2473377 w 3325057"/>
              <a:gd name="connsiteY5" fmla="*/ 649601 h 863742"/>
              <a:gd name="connsiteX6" fmla="*/ 2848131 w 3325057"/>
              <a:gd name="connsiteY6" fmla="*/ 835193 h 863742"/>
              <a:gd name="connsiteX7" fmla="*/ 3325057 w 3325057"/>
              <a:gd name="connsiteY7" fmla="*/ 863742 h 863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25057" h="863742">
                <a:moveTo>
                  <a:pt x="0" y="860287"/>
                </a:moveTo>
                <a:cubicBezTo>
                  <a:pt x="379751" y="837684"/>
                  <a:pt x="864434" y="884125"/>
                  <a:pt x="1139254" y="794999"/>
                </a:cubicBezTo>
                <a:cubicBezTo>
                  <a:pt x="1414074" y="705873"/>
                  <a:pt x="1524000" y="453503"/>
                  <a:pt x="1648918" y="325529"/>
                </a:cubicBezTo>
                <a:cubicBezTo>
                  <a:pt x="1773836" y="197555"/>
                  <a:pt x="1798819" y="67366"/>
                  <a:pt x="1888760" y="27156"/>
                </a:cubicBezTo>
                <a:cubicBezTo>
                  <a:pt x="1978701" y="-13054"/>
                  <a:pt x="2091128" y="-19472"/>
                  <a:pt x="2188564" y="84269"/>
                </a:cubicBezTo>
                <a:cubicBezTo>
                  <a:pt x="2286000" y="188010"/>
                  <a:pt x="2363449" y="524447"/>
                  <a:pt x="2473377" y="649601"/>
                </a:cubicBezTo>
                <a:cubicBezTo>
                  <a:pt x="2583305" y="774755"/>
                  <a:pt x="2706184" y="799503"/>
                  <a:pt x="2848131" y="835193"/>
                </a:cubicBezTo>
                <a:cubicBezTo>
                  <a:pt x="2990078" y="870883"/>
                  <a:pt x="3222624" y="858745"/>
                  <a:pt x="3325057" y="863742"/>
                </a:cubicBezTo>
              </a:path>
            </a:pathLst>
          </a:cu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6281518" y="3751763"/>
            <a:ext cx="3489572" cy="2694008"/>
          </a:xfrm>
          <a:prstGeom prst="roundRect">
            <a:avLst/>
          </a:prstGeom>
          <a:noFill/>
          <a:ln w="38100" cap="flat" cmpd="sng" algn="ctr">
            <a:solidFill>
              <a:srgbClr val="FF7F3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8" name="Straight Arrow Connector 17"/>
          <p:cNvCxnSpPr>
            <a:endCxn id="21" idx="3"/>
          </p:cNvCxnSpPr>
          <p:nvPr/>
        </p:nvCxnSpPr>
        <p:spPr bwMode="auto">
          <a:xfrm flipV="1">
            <a:off x="8612749" y="3430571"/>
            <a:ext cx="955313" cy="321192"/>
          </a:xfrm>
          <a:prstGeom prst="straightConnector1">
            <a:avLst/>
          </a:prstGeom>
          <a:noFill/>
          <a:ln w="38100" cap="flat" cmpd="sng" algn="ctr">
            <a:solidFill>
              <a:srgbClr val="FF7F3F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Oval 20"/>
          <p:cNvSpPr/>
          <p:nvPr/>
        </p:nvSpPr>
        <p:spPr bwMode="auto">
          <a:xfrm>
            <a:off x="9512713" y="3107973"/>
            <a:ext cx="377947" cy="377947"/>
          </a:xfrm>
          <a:prstGeom prst="ellipse">
            <a:avLst/>
          </a:prstGeom>
          <a:noFill/>
          <a:ln w="38100" cap="flat" cmpd="sng" algn="ctr">
            <a:solidFill>
              <a:srgbClr val="FF7F3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" name="Right Arrow 28"/>
          <p:cNvSpPr/>
          <p:nvPr/>
        </p:nvSpPr>
        <p:spPr bwMode="auto">
          <a:xfrm rot="20171595">
            <a:off x="2123719" y="3235699"/>
            <a:ext cx="1002763" cy="307289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3" name="Right Arrow 52"/>
          <p:cNvSpPr/>
          <p:nvPr/>
        </p:nvSpPr>
        <p:spPr bwMode="auto">
          <a:xfrm>
            <a:off x="2199307" y="3885227"/>
            <a:ext cx="1498896" cy="28399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4" name="Right Arrow 53"/>
          <p:cNvSpPr/>
          <p:nvPr/>
        </p:nvSpPr>
        <p:spPr bwMode="auto">
          <a:xfrm rot="2070131">
            <a:off x="1948548" y="4935627"/>
            <a:ext cx="1201108" cy="319437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82" name="Straight Arrow Connector 81"/>
          <p:cNvCxnSpPr/>
          <p:nvPr/>
        </p:nvCxnSpPr>
        <p:spPr bwMode="auto">
          <a:xfrm flipV="1">
            <a:off x="4095296" y="2637398"/>
            <a:ext cx="864021" cy="148063"/>
          </a:xfrm>
          <a:prstGeom prst="straightConnector1">
            <a:avLst/>
          </a:prstGeom>
          <a:noFill/>
          <a:ln w="28575" cap="flat" cmpd="sng" algn="ctr">
            <a:solidFill>
              <a:srgbClr val="FFFF99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Arrow Connector 85"/>
          <p:cNvCxnSpPr>
            <a:endCxn id="63" idx="2"/>
          </p:cNvCxnSpPr>
          <p:nvPr/>
        </p:nvCxnSpPr>
        <p:spPr bwMode="auto">
          <a:xfrm>
            <a:off x="4095296" y="2785461"/>
            <a:ext cx="934144" cy="185472"/>
          </a:xfrm>
          <a:prstGeom prst="straightConnector1">
            <a:avLst/>
          </a:prstGeom>
          <a:noFill/>
          <a:ln w="28575" cap="flat" cmpd="sng" algn="ctr">
            <a:solidFill>
              <a:srgbClr val="FFFF99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9" name="Straight Arrow Connector 88"/>
          <p:cNvCxnSpPr/>
          <p:nvPr/>
        </p:nvCxnSpPr>
        <p:spPr bwMode="auto">
          <a:xfrm>
            <a:off x="4133993" y="2795630"/>
            <a:ext cx="612758" cy="374563"/>
          </a:xfrm>
          <a:prstGeom prst="straightConnector1">
            <a:avLst/>
          </a:prstGeom>
          <a:noFill/>
          <a:ln w="28575" cap="flat" cmpd="sng" algn="ctr">
            <a:solidFill>
              <a:srgbClr val="FFFF99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" name="Straight Arrow Connector 91"/>
          <p:cNvCxnSpPr/>
          <p:nvPr/>
        </p:nvCxnSpPr>
        <p:spPr bwMode="auto">
          <a:xfrm>
            <a:off x="5008859" y="4106187"/>
            <a:ext cx="486129" cy="34075"/>
          </a:xfrm>
          <a:prstGeom prst="straightConnector1">
            <a:avLst/>
          </a:prstGeom>
          <a:noFill/>
          <a:ln w="28575" cap="flat" cmpd="sng" algn="ctr">
            <a:solidFill>
              <a:srgbClr val="FFFF99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8446" name="Group 18445"/>
          <p:cNvGrpSpPr/>
          <p:nvPr/>
        </p:nvGrpSpPr>
        <p:grpSpPr>
          <a:xfrm>
            <a:off x="4008833" y="4604114"/>
            <a:ext cx="1556866" cy="1427674"/>
            <a:chOff x="4008833" y="4858944"/>
            <a:chExt cx="1556866" cy="1427674"/>
          </a:xfrm>
        </p:grpSpPr>
        <p:grpSp>
          <p:nvGrpSpPr>
            <p:cNvPr id="18433" name="Group 18432"/>
            <p:cNvGrpSpPr/>
            <p:nvPr/>
          </p:nvGrpSpPr>
          <p:grpSpPr>
            <a:xfrm>
              <a:off x="4781098" y="4858944"/>
              <a:ext cx="784601" cy="1427674"/>
              <a:chOff x="4781098" y="4769004"/>
              <a:chExt cx="784601" cy="1427674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4998200" y="4769004"/>
                <a:ext cx="567499" cy="1427674"/>
                <a:chOff x="4264696" y="4543695"/>
                <a:chExt cx="334493" cy="841490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2" name="TextBox 21"/>
                    <p:cNvSpPr txBox="1"/>
                    <p:nvPr/>
                  </p:nvSpPr>
                  <p:spPr>
                    <a:xfrm>
                      <a:off x="4280250" y="4800937"/>
                      <a:ext cx="318939" cy="34467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GB" sz="3200" b="0" i="1" dirty="0" smtClean="0">
                                <a:solidFill>
                                  <a:schemeClr val="accent1"/>
                                </a:solidFill>
                                <a:latin typeface="Cambria Math"/>
                              </a:rPr>
                              <m:t>𝑛</m:t>
                            </m:r>
                          </m:oMath>
                        </m:oMathPara>
                      </a14:m>
                      <a:endParaRPr lang="en-GB" sz="3200" dirty="0">
                        <a:solidFill>
                          <a:schemeClr val="accent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22" name="TextBox 21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280250" y="4800937"/>
                      <a:ext cx="318939" cy="344675"/>
                    </a:xfrm>
                    <a:prstGeom prst="rect">
                      <a:avLst/>
                    </a:prstGeom>
                    <a:blipFill rotWithShape="1">
                      <a:blip r:embed="rId11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3" name="TextBox 22"/>
                    <p:cNvSpPr txBox="1"/>
                    <p:nvPr/>
                  </p:nvSpPr>
                  <p:spPr>
                    <a:xfrm>
                      <a:off x="4264696" y="5040510"/>
                      <a:ext cx="313988" cy="34467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GB" sz="3200" b="0" i="1" smtClean="0">
                                <a:solidFill>
                                  <a:schemeClr val="accent1"/>
                                </a:solidFill>
                                <a:latin typeface="Cambria Math"/>
                              </a:rPr>
                              <m:t>𝑝</m:t>
                            </m:r>
                          </m:oMath>
                        </m:oMathPara>
                      </a14:m>
                      <a:endParaRPr lang="en-GB" sz="3200" dirty="0">
                        <a:solidFill>
                          <a:schemeClr val="accent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23" name="TextBox 2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264696" y="5040510"/>
                      <a:ext cx="313988" cy="344675"/>
                    </a:xfrm>
                    <a:prstGeom prst="rect">
                      <a:avLst/>
                    </a:prstGeom>
                    <a:blipFill rotWithShape="1">
                      <a:blip r:embed="rId1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4" name="TextBox 23"/>
                    <p:cNvSpPr txBox="1"/>
                    <p:nvPr/>
                  </p:nvSpPr>
                  <p:spPr>
                    <a:xfrm>
                      <a:off x="4280250" y="4543695"/>
                      <a:ext cx="309981" cy="34467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GB" sz="3200" b="0" i="1" dirty="0" smtClean="0">
                                <a:solidFill>
                                  <a:schemeClr val="accent1"/>
                                </a:solidFill>
                                <a:latin typeface="Cambria Math"/>
                              </a:rPr>
                              <m:t>𝛾</m:t>
                            </m:r>
                          </m:oMath>
                        </m:oMathPara>
                      </a14:m>
                      <a:endParaRPr lang="en-GB" sz="3200" dirty="0">
                        <a:solidFill>
                          <a:schemeClr val="accent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24" name="TextBox 2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280250" y="4543695"/>
                      <a:ext cx="309981" cy="344675"/>
                    </a:xfrm>
                    <a:prstGeom prst="rect">
                      <a:avLst/>
                    </a:prstGeom>
                    <a:blipFill rotWithShape="1">
                      <a:blip r:embed="rId1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26" name="Oval 25"/>
              <p:cNvSpPr/>
              <p:nvPr/>
            </p:nvSpPr>
            <p:spPr bwMode="auto">
              <a:xfrm>
                <a:off x="4785496" y="5419484"/>
                <a:ext cx="202125" cy="202125"/>
              </a:xfrm>
              <a:prstGeom prst="ellipse">
                <a:avLst/>
              </a:prstGeom>
              <a:solidFill>
                <a:srgbClr val="FF0000"/>
              </a:solidFill>
              <a:ln w="31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 bwMode="auto">
              <a:xfrm>
                <a:off x="4785496" y="5838348"/>
                <a:ext cx="202125" cy="202125"/>
              </a:xfrm>
              <a:prstGeom prst="ellipse">
                <a:avLst/>
              </a:prstGeom>
              <a:solidFill>
                <a:srgbClr val="0202DC"/>
              </a:solidFill>
              <a:ln w="317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8" name="Oval 27"/>
              <p:cNvSpPr/>
              <p:nvPr/>
            </p:nvSpPr>
            <p:spPr bwMode="auto">
              <a:xfrm>
                <a:off x="4781098" y="5055576"/>
                <a:ext cx="202125" cy="202125"/>
              </a:xfrm>
              <a:prstGeom prst="ellipse">
                <a:avLst/>
              </a:prstGeom>
              <a:solidFill>
                <a:srgbClr val="FFFF99"/>
              </a:solidFill>
              <a:ln w="3175" cap="flat" cmpd="sng" algn="ctr">
                <a:solidFill>
                  <a:srgbClr val="FFFF99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18432" name="Straight Arrow Connector 18431"/>
            <p:cNvCxnSpPr/>
            <p:nvPr/>
          </p:nvCxnSpPr>
          <p:spPr bwMode="auto">
            <a:xfrm>
              <a:off x="4008833" y="5611902"/>
              <a:ext cx="713072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FFFF99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437" name="Elbow Connector 18436"/>
            <p:cNvCxnSpPr/>
            <p:nvPr/>
          </p:nvCxnSpPr>
          <p:spPr bwMode="auto">
            <a:xfrm rot="16200000" flipH="1">
              <a:off x="4312706" y="5656436"/>
              <a:ext cx="441583" cy="352516"/>
            </a:xfrm>
            <a:prstGeom prst="bentConnector2">
              <a:avLst/>
            </a:prstGeom>
            <a:noFill/>
            <a:ln w="28575" cap="flat" cmpd="sng" algn="ctr">
              <a:solidFill>
                <a:srgbClr val="FFFF99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8" name="Elbow Connector 107"/>
            <p:cNvCxnSpPr/>
            <p:nvPr/>
          </p:nvCxnSpPr>
          <p:spPr bwMode="auto">
            <a:xfrm rot="5400000" flipH="1" flipV="1">
              <a:off x="4312707" y="5287059"/>
              <a:ext cx="441583" cy="352516"/>
            </a:xfrm>
            <a:prstGeom prst="bentConnector2">
              <a:avLst/>
            </a:prstGeom>
            <a:noFill/>
            <a:ln w="28575" cap="flat" cmpd="sng" algn="ctr">
              <a:solidFill>
                <a:srgbClr val="FFFF99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8444" name="TextBox 18443"/>
          <p:cNvSpPr txBox="1"/>
          <p:nvPr/>
        </p:nvSpPr>
        <p:spPr>
          <a:xfrm>
            <a:off x="8053387" y="3873489"/>
            <a:ext cx="1468063" cy="47990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</a:rPr>
              <a:t>CONVERSION</a:t>
            </a:r>
          </a:p>
          <a:p>
            <a:r>
              <a:rPr lang="en-GB" sz="1600" b="1" dirty="0" smtClean="0">
                <a:solidFill>
                  <a:srgbClr val="00B050"/>
                </a:solidFill>
              </a:rPr>
              <a:t>SIGNAL</a:t>
            </a:r>
            <a:endParaRPr lang="en-GB" sz="1600" b="1" dirty="0">
              <a:solidFill>
                <a:srgbClr val="00B050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7561432" y="2583887"/>
            <a:ext cx="1384418" cy="688256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DECAY IN</a:t>
            </a:r>
          </a:p>
          <a:p>
            <a:r>
              <a:rPr lang="en-GB" sz="2000" b="1" dirty="0" smtClean="0">
                <a:solidFill>
                  <a:srgbClr val="FF0000"/>
                </a:solidFill>
              </a:rPr>
              <a:t>ORBIT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6984191" y="5032011"/>
            <a:ext cx="1384418" cy="688256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DECAY IN</a:t>
            </a:r>
          </a:p>
          <a:p>
            <a:r>
              <a:rPr lang="en-GB" sz="2000" b="1" dirty="0" smtClean="0">
                <a:solidFill>
                  <a:srgbClr val="FF0000"/>
                </a:solidFill>
              </a:rPr>
              <a:t>ORBIT</a:t>
            </a:r>
            <a:endParaRPr lang="en-GB" sz="20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TextBox 112"/>
              <p:cNvSpPr txBox="1"/>
              <p:nvPr/>
            </p:nvSpPr>
            <p:spPr>
              <a:xfrm>
                <a:off x="4670583" y="5955092"/>
                <a:ext cx="744642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GB" sz="3200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GB" sz="32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13" name="TextBox 1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0583" y="5955092"/>
                <a:ext cx="744642" cy="624338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4" name="Oval 113"/>
          <p:cNvSpPr/>
          <p:nvPr/>
        </p:nvSpPr>
        <p:spPr bwMode="auto">
          <a:xfrm>
            <a:off x="4583171" y="6187564"/>
            <a:ext cx="202125" cy="202125"/>
          </a:xfrm>
          <a:prstGeom prst="ellipse">
            <a:avLst/>
          </a:prstGeom>
          <a:solidFill>
            <a:srgbClr val="FFC000"/>
          </a:solidFill>
          <a:ln w="31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15" name="Straight Arrow Connector 114"/>
          <p:cNvCxnSpPr>
            <a:endCxn id="114" idx="2"/>
          </p:cNvCxnSpPr>
          <p:nvPr/>
        </p:nvCxnSpPr>
        <p:spPr bwMode="auto">
          <a:xfrm>
            <a:off x="4008833" y="5904290"/>
            <a:ext cx="574338" cy="384337"/>
          </a:xfrm>
          <a:prstGeom prst="straightConnector1">
            <a:avLst/>
          </a:prstGeom>
          <a:noFill/>
          <a:ln w="28575" cap="flat" cmpd="sng" algn="ctr">
            <a:solidFill>
              <a:srgbClr val="FFFF99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04421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169623" y="4175"/>
            <a:ext cx="8915400" cy="579438"/>
          </a:xfrm>
        </p:spPr>
        <p:txBody>
          <a:bodyPr/>
          <a:lstStyle/>
          <a:p>
            <a:r>
              <a:rPr lang="en-GB" sz="3200" dirty="0"/>
              <a:t>Sensitivity to Different Mechanisms</a:t>
            </a:r>
          </a:p>
        </p:txBody>
      </p:sp>
      <p:pic>
        <p:nvPicPr>
          <p:cNvPr id="126992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5" t="14227" r="12251"/>
          <a:stretch>
            <a:fillRect/>
          </a:stretch>
        </p:blipFill>
        <p:spPr bwMode="auto">
          <a:xfrm>
            <a:off x="208601" y="1716066"/>
            <a:ext cx="6881132" cy="484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Placeholder 3"/>
          <p:cNvSpPr>
            <a:spLocks noGrp="1" noChangeArrowheads="1"/>
          </p:cNvSpPr>
          <p:nvPr>
            <p:ph type="body" idx="4294967295"/>
          </p:nvPr>
        </p:nvSpPr>
        <p:spPr>
          <a:xfrm>
            <a:off x="473075" y="689563"/>
            <a:ext cx="8915400" cy="1890799"/>
          </a:xfrm>
          <a:prstGeom prst="rect">
            <a:avLst/>
          </a:prstGeom>
          <a:ln/>
        </p:spPr>
        <p:txBody>
          <a:bodyPr/>
          <a:lstStyle/>
          <a:p>
            <a:pPr>
              <a:buClr>
                <a:srgbClr val="FF6600"/>
              </a:buClr>
            </a:pPr>
            <a:r>
              <a:rPr lang="en-GB" sz="2000" dirty="0" smtClean="0">
                <a:sym typeface="Wingdings" pitchFamily="2" charset="2"/>
              </a:rPr>
              <a:t>If </a:t>
            </a:r>
            <a:r>
              <a:rPr lang="en-GB" sz="2000" dirty="0">
                <a:sym typeface="Wingdings" pitchFamily="2" charset="2"/>
              </a:rPr>
              <a:t>we include neutrino mixing in the SM, the probability for muon to electron conversion is &lt;10</a:t>
            </a:r>
            <a:r>
              <a:rPr lang="en-GB" sz="2000" baseline="30000" dirty="0">
                <a:sym typeface="Wingdings" pitchFamily="2" charset="2"/>
              </a:rPr>
              <a:t>-52</a:t>
            </a:r>
            <a:endParaRPr lang="en-GB" sz="2000" dirty="0">
              <a:sym typeface="Wingdings" pitchFamily="2" charset="2"/>
            </a:endParaRPr>
          </a:p>
          <a:p>
            <a:pPr lvl="1"/>
            <a:r>
              <a:rPr lang="en-GB" sz="1800" dirty="0">
                <a:sym typeface="Wingdings" pitchFamily="2" charset="2"/>
              </a:rPr>
              <a:t>Sensitive to physics beyond the SM. </a:t>
            </a: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229846" y="1036072"/>
            <a:ext cx="2587625" cy="1209675"/>
            <a:chOff x="5426" y="3251"/>
            <a:chExt cx="1504" cy="762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5426" y="3261"/>
              <a:ext cx="1504" cy="6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i="1">
                <a:latin typeface="Times New Roman" pitchFamily="18" charset="0"/>
              </a:endParaRPr>
            </a:p>
          </p:txBody>
        </p:sp>
        <p:sp>
          <p:nvSpPr>
            <p:cNvPr id="7" name="Text Box 10"/>
            <p:cNvSpPr txBox="1">
              <a:spLocks noChangeArrowheads="1"/>
            </p:cNvSpPr>
            <p:nvPr/>
          </p:nvSpPr>
          <p:spPr bwMode="auto">
            <a:xfrm>
              <a:off x="6091" y="3288"/>
              <a:ext cx="534" cy="1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72000" bIns="0">
              <a:spAutoFit/>
            </a:bodyPr>
            <a:lstStyle/>
            <a:p>
              <a:r>
                <a:rPr lang="en-US" sz="1600">
                  <a:latin typeface="Symath" pitchFamily="2" charset="0"/>
                  <a:cs typeface="Symath" pitchFamily="2" charset="0"/>
                </a:rPr>
                <a:t>Q</a:t>
              </a:r>
              <a:r>
                <a:rPr lang="en-US" sz="1400">
                  <a:latin typeface="Times New Roman" pitchFamily="18" charset="0"/>
                  <a:cs typeface="Symath" pitchFamily="2" charset="0"/>
                </a:rPr>
                <a:t>(</a:t>
              </a:r>
              <a:r>
                <a:rPr lang="en-US" sz="1400" i="1">
                  <a:latin typeface="Times New Roman" pitchFamily="18" charset="0"/>
                  <a:cs typeface="Symath" pitchFamily="2" charset="0"/>
                </a:rPr>
                <a:t>m</a:t>
              </a:r>
              <a:r>
                <a:rPr lang="en-US" sz="1400" baseline="-25000">
                  <a:latin typeface="Times New Roman" pitchFamily="18" charset="0"/>
                  <a:cs typeface="Symath" pitchFamily="2" charset="0"/>
                  <a:sym typeface="Symbol" pitchFamily="18" charset="2"/>
                </a:rPr>
                <a:t></a:t>
              </a:r>
              <a:r>
                <a:rPr lang="en-US" sz="1400" i="1" baseline="-25000">
                  <a:latin typeface="Times New Roman" pitchFamily="18" charset="0"/>
                  <a:cs typeface="Symath" pitchFamily="2" charset="0"/>
                  <a:sym typeface="Symbol" pitchFamily="18" charset="2"/>
                </a:rPr>
                <a:t> </a:t>
              </a:r>
              <a:r>
                <a:rPr lang="en-US" sz="1400">
                  <a:latin typeface="Times New Roman" pitchFamily="18" charset="0"/>
                  <a:cs typeface="Symath" pitchFamily="2" charset="0"/>
                  <a:sym typeface="Symbol" pitchFamily="18" charset="2"/>
                </a:rPr>
                <a:t>/</a:t>
              </a:r>
              <a:r>
                <a:rPr lang="en-US" sz="1400" i="1">
                  <a:latin typeface="Times New Roman" pitchFamily="18" charset="0"/>
                  <a:cs typeface="Symath" pitchFamily="2" charset="0"/>
                  <a:sym typeface="Symbol" pitchFamily="18" charset="2"/>
                </a:rPr>
                <a:t>m</a:t>
              </a:r>
              <a:r>
                <a:rPr lang="en-US" sz="1400" i="1" baseline="-25000">
                  <a:latin typeface="Times New Roman" pitchFamily="18" charset="0"/>
                  <a:cs typeface="Symath" pitchFamily="2" charset="0"/>
                  <a:sym typeface="Symbol" pitchFamily="18" charset="2"/>
                </a:rPr>
                <a:t>W</a:t>
              </a:r>
              <a:r>
                <a:rPr lang="en-US" sz="1400">
                  <a:latin typeface="Times New Roman" pitchFamily="18" charset="0"/>
                  <a:cs typeface="Symath" pitchFamily="2" charset="0"/>
                  <a:sym typeface="Symbol" pitchFamily="18" charset="2"/>
                </a:rPr>
                <a:t>)</a:t>
              </a:r>
              <a:r>
                <a:rPr lang="en-US" sz="1400" baseline="30000">
                  <a:latin typeface="Times New Roman" pitchFamily="18" charset="0"/>
                  <a:cs typeface="Symath" pitchFamily="2" charset="0"/>
                  <a:sym typeface="Symbol" pitchFamily="18" charset="2"/>
                </a:rPr>
                <a:t>4</a:t>
              </a:r>
              <a:endParaRPr lang="en-US" sz="1400" baseline="-25000">
                <a:latin typeface="Symath" pitchFamily="2" charset="0"/>
                <a:cs typeface="Symath" pitchFamily="2" charset="0"/>
                <a:sym typeface="Symbol" pitchFamily="18" charset="2"/>
              </a:endParaRPr>
            </a:p>
          </p:txBody>
        </p:sp>
        <p:sp>
          <p:nvSpPr>
            <p:cNvPr id="8" name="Arc 11"/>
            <p:cNvSpPr>
              <a:spLocks/>
            </p:cNvSpPr>
            <p:nvPr/>
          </p:nvSpPr>
          <p:spPr bwMode="auto">
            <a:xfrm>
              <a:off x="5820" y="3517"/>
              <a:ext cx="635" cy="318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43200"/>
                <a:gd name="T1" fmla="*/ 21630 h 21630"/>
                <a:gd name="T2" fmla="*/ 43200 w 43200"/>
                <a:gd name="T3" fmla="*/ 21600 h 21630"/>
                <a:gd name="T4" fmla="*/ 21600 w 43200"/>
                <a:gd name="T5" fmla="*/ 21600 h 2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21630" fill="none" extrusionOk="0">
                  <a:moveTo>
                    <a:pt x="0" y="21629"/>
                  </a:moveTo>
                  <a:cubicBezTo>
                    <a:pt x="0" y="21619"/>
                    <a:pt x="0" y="2160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1630" stroke="0" extrusionOk="0">
                  <a:moveTo>
                    <a:pt x="0" y="21629"/>
                  </a:moveTo>
                  <a:cubicBezTo>
                    <a:pt x="0" y="21619"/>
                    <a:pt x="0" y="2160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Line 12"/>
            <p:cNvSpPr>
              <a:spLocks noChangeShapeType="1"/>
            </p:cNvSpPr>
            <p:nvPr/>
          </p:nvSpPr>
          <p:spPr bwMode="auto">
            <a:xfrm>
              <a:off x="5819" y="383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>
              <a:off x="6453" y="3836"/>
              <a:ext cx="4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Line 14"/>
            <p:cNvSpPr>
              <a:spLocks noChangeShapeType="1"/>
            </p:cNvSpPr>
            <p:nvPr/>
          </p:nvSpPr>
          <p:spPr bwMode="auto">
            <a:xfrm>
              <a:off x="5474" y="3836"/>
              <a:ext cx="34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6014" y="3782"/>
              <a:ext cx="21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800" i="1">
                  <a:latin typeface="Times New Roman" pitchFamily="18" charset="0"/>
                </a:rPr>
                <a:t>W</a:t>
              </a:r>
            </a:p>
          </p:txBody>
        </p:sp>
        <p:sp>
          <p:nvSpPr>
            <p:cNvPr id="13" name="Text Box 16"/>
            <p:cNvSpPr txBox="1">
              <a:spLocks noChangeArrowheads="1"/>
            </p:cNvSpPr>
            <p:nvPr/>
          </p:nvSpPr>
          <p:spPr bwMode="auto">
            <a:xfrm>
              <a:off x="6737" y="3612"/>
              <a:ext cx="16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800" i="1">
                  <a:latin typeface="Times New Roman" pitchFamily="18" charset="0"/>
                </a:rPr>
                <a:t>e</a:t>
              </a:r>
            </a:p>
          </p:txBody>
        </p:sp>
        <p:sp>
          <p:nvSpPr>
            <p:cNvPr id="14" name="Text Box 17"/>
            <p:cNvSpPr txBox="1">
              <a:spLocks noChangeArrowheads="1"/>
            </p:cNvSpPr>
            <p:nvPr/>
          </p:nvSpPr>
          <p:spPr bwMode="auto">
            <a:xfrm>
              <a:off x="5444" y="3608"/>
              <a:ext cx="18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800" i="1">
                  <a:latin typeface="Times New Roman" pitchFamily="18" charset="0"/>
                  <a:sym typeface="Symbol" pitchFamily="18" charset="2"/>
                </a:rPr>
                <a:t></a:t>
              </a:r>
            </a:p>
          </p:txBody>
        </p:sp>
        <p:sp>
          <p:nvSpPr>
            <p:cNvPr id="15" name="Text Box 18"/>
            <p:cNvSpPr txBox="1">
              <a:spLocks noChangeArrowheads="1"/>
            </p:cNvSpPr>
            <p:nvPr/>
          </p:nvSpPr>
          <p:spPr bwMode="auto">
            <a:xfrm>
              <a:off x="5709" y="3390"/>
              <a:ext cx="22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800" i="1">
                  <a:latin typeface="Times New Roman" pitchFamily="18" charset="0"/>
                  <a:sym typeface="Symbol" pitchFamily="18" charset="2"/>
                </a:rPr>
                <a:t></a:t>
              </a:r>
              <a:r>
                <a:rPr lang="en-GB" sz="1800" i="1" baseline="-25000">
                  <a:sym typeface="Symbol" pitchFamily="18" charset="2"/>
                </a:rPr>
                <a:t></a:t>
              </a:r>
            </a:p>
          </p:txBody>
        </p:sp>
        <p:sp>
          <p:nvSpPr>
            <p:cNvPr id="16" name="Text Box 19"/>
            <p:cNvSpPr txBox="1">
              <a:spLocks noChangeArrowheads="1"/>
            </p:cNvSpPr>
            <p:nvPr/>
          </p:nvSpPr>
          <p:spPr bwMode="auto">
            <a:xfrm>
              <a:off x="6320" y="3389"/>
              <a:ext cx="21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800" i="1">
                  <a:latin typeface="Times New Roman" pitchFamily="18" charset="0"/>
                  <a:sym typeface="Symbol" pitchFamily="18" charset="2"/>
                </a:rPr>
                <a:t></a:t>
              </a:r>
              <a:r>
                <a:rPr lang="en-GB" sz="1800" i="1" baseline="-25000">
                  <a:latin typeface="Times New Roman" pitchFamily="18" charset="0"/>
                  <a:sym typeface="Symbol" pitchFamily="18" charset="2"/>
                </a:rPr>
                <a:t>e</a:t>
              </a:r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6055" y="3445"/>
              <a:ext cx="162" cy="162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Text Box 21"/>
            <p:cNvSpPr txBox="1">
              <a:spLocks noChangeArrowheads="1"/>
            </p:cNvSpPr>
            <p:nvPr/>
          </p:nvSpPr>
          <p:spPr bwMode="auto">
            <a:xfrm>
              <a:off x="5741" y="3251"/>
              <a:ext cx="361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/>
                <a:t>mixing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096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324518" y="1351508"/>
            <a:ext cx="9256964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1750">
                <a:solidFill>
                  <a:srgbClr val="99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sz="6600" dirty="0" smtClean="0">
                <a:solidFill>
                  <a:schemeClr val="accent1"/>
                </a:solidFill>
                <a:latin typeface="Arial Black" pitchFamily="34" charset="0"/>
              </a:rPr>
              <a:t>The </a:t>
            </a:r>
            <a:r>
              <a:rPr lang="en-GB" sz="6600" dirty="0" err="1" smtClean="0">
                <a:solidFill>
                  <a:schemeClr val="accent1"/>
                </a:solidFill>
                <a:latin typeface="Arial Black" pitchFamily="34" charset="0"/>
              </a:rPr>
              <a:t>COherent</a:t>
            </a:r>
            <a:r>
              <a:rPr lang="en-GB" sz="6600" dirty="0" smtClean="0">
                <a:solidFill>
                  <a:schemeClr val="accent1"/>
                </a:solidFill>
                <a:latin typeface="Arial Black" pitchFamily="34" charset="0"/>
              </a:rPr>
              <a:t> Muon to Electron Transition (COMET) Experiment</a:t>
            </a:r>
          </a:p>
        </p:txBody>
      </p:sp>
    </p:spTree>
    <p:extLst>
      <p:ext uri="{BB962C8B-B14F-4D97-AF65-F5344CB8AC3E}">
        <p14:creationId xmlns:p14="http://schemas.microsoft.com/office/powerpoint/2010/main" val="3619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COMET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68977" y="734097"/>
            <a:ext cx="9746870" cy="5769735"/>
            <a:chOff x="94735" y="643944"/>
            <a:chExt cx="9746870" cy="5769735"/>
          </a:xfrm>
        </p:grpSpPr>
        <p:sp>
          <p:nvSpPr>
            <p:cNvPr id="9" name="Rectangle 8"/>
            <p:cNvSpPr/>
            <p:nvPr/>
          </p:nvSpPr>
          <p:spPr bwMode="auto">
            <a:xfrm>
              <a:off x="94735" y="643944"/>
              <a:ext cx="9746870" cy="57697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67174" y="5658732"/>
              <a:ext cx="7120742" cy="707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itchFamily="34" charset="0"/>
                <a:buChar char="•"/>
              </a:pPr>
              <a:r>
                <a:rPr lang="en-GB" sz="2000" dirty="0" smtClean="0"/>
                <a:t>Based at J-PARC, Japan.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GB" sz="2000" dirty="0" smtClean="0"/>
                <a:t>176 Collaborators, 33 Institutes, 15 Countries.</a:t>
              </a:r>
            </a:p>
          </p:txBody>
        </p:sp>
        <p:pic>
          <p:nvPicPr>
            <p:cNvPr id="7189" name="Picture 21" descr="F:\docs\images\flagsoftheworld\Belarus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5231" y="748746"/>
              <a:ext cx="1051138" cy="52556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90" name="Picture 22" descr="F:\docs\images\flagsoftheworld\Canad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6227" y="749741"/>
              <a:ext cx="1051138" cy="52556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91" name="Picture 23" descr="F:\docs\images\flagsoftheworld\China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13298" y="1422572"/>
              <a:ext cx="1051139" cy="70024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92" name="Picture 24" descr="F:\docs\images\flagsoftheworld\Czech_Republic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6653" y="1438649"/>
              <a:ext cx="1051139" cy="70024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93" name="Picture 25" descr="F:\docs\images\flagsoftheworld\France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44556" y="2271073"/>
              <a:ext cx="1051139" cy="70024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94" name="Picture 26" descr="F:\docs\images\flagsoftheworld\Georgia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6654" y="2302232"/>
              <a:ext cx="1051139" cy="70024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95" name="Picture 27" descr="F:\docs\images\flagsoftheworld\Germany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44556" y="3119574"/>
              <a:ext cx="1051138" cy="63068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96" name="Picture 28" descr="F:\docs\images\flagsoftheworld\India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6226" y="3119574"/>
              <a:ext cx="1051139" cy="70024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97" name="Picture 29" descr="F:\docs\images\flagsoftheworld\Japan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13298" y="3898514"/>
              <a:ext cx="1051139" cy="70024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98" name="Picture 30" descr="F:\docs\images\flagsoftheworld\Malaysia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6226" y="3966243"/>
              <a:ext cx="1051138" cy="52556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99" name="Picture 31" descr="F:\docs\images\flagsoftheworld\Russia.jp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13298" y="4747015"/>
              <a:ext cx="1051139" cy="70024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00" name="Picture 32" descr="F:\docs\images\flagsoftheworld\Saudi_Arabia.jp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09128" y="4747015"/>
              <a:ext cx="1051139" cy="70024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01" name="Picture 33" descr="F:\docs\images\flagsoftheworld\South_Korea.jp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8430" y="5595518"/>
              <a:ext cx="1051139" cy="70024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02" name="Picture 34" descr="F:\docs\images\flagsoftheworld\United_Kingdom.jp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24262" y="5682855"/>
              <a:ext cx="1051138" cy="52556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03" name="Picture 35" descr="F:\docs\images\flagsoftheworld\Vietnam.jpg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09128" y="5595517"/>
              <a:ext cx="1051139" cy="70024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Group 10"/>
          <p:cNvGrpSpPr/>
          <p:nvPr/>
        </p:nvGrpSpPr>
        <p:grpSpPr>
          <a:xfrm>
            <a:off x="272356" y="901529"/>
            <a:ext cx="6216126" cy="5054038"/>
            <a:chOff x="3923331" y="1416768"/>
            <a:chExt cx="6216126" cy="5054038"/>
          </a:xfrm>
        </p:grpSpPr>
        <p:pic>
          <p:nvPicPr>
            <p:cNvPr id="45" name="Picture 38" descr="jparc-090716-04_m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331" y="1520825"/>
              <a:ext cx="6216126" cy="4303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AutoShape 39"/>
            <p:cNvSpPr>
              <a:spLocks noChangeArrowheads="1"/>
            </p:cNvSpPr>
            <p:nvPr/>
          </p:nvSpPr>
          <p:spPr bwMode="auto">
            <a:xfrm>
              <a:off x="5159297" y="5838549"/>
              <a:ext cx="2625725" cy="298450"/>
            </a:xfrm>
            <a:prstGeom prst="wedgeRoundRectCallout">
              <a:avLst>
                <a:gd name="adj1" fmla="val 39662"/>
                <a:gd name="adj2" fmla="val -271810"/>
                <a:gd name="adj3" fmla="val 16667"/>
              </a:avLst>
            </a:prstGeom>
            <a:solidFill>
              <a:schemeClr val="accent2">
                <a:alpha val="75999"/>
              </a:schemeClr>
            </a:solidFill>
            <a:ln w="381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en-GB">
                  <a:solidFill>
                    <a:schemeClr val="accent1"/>
                  </a:solidFill>
                </a:rPr>
                <a:t>Hadron Experimental Facility</a:t>
              </a:r>
            </a:p>
          </p:txBody>
        </p:sp>
        <p:sp>
          <p:nvSpPr>
            <p:cNvPr id="47" name="AutoShape 40"/>
            <p:cNvSpPr>
              <a:spLocks noChangeArrowheads="1"/>
            </p:cNvSpPr>
            <p:nvPr/>
          </p:nvSpPr>
          <p:spPr bwMode="auto">
            <a:xfrm>
              <a:off x="8254031" y="3708400"/>
              <a:ext cx="1519237" cy="488950"/>
            </a:xfrm>
            <a:prstGeom prst="wedgeRoundRectCallout">
              <a:avLst>
                <a:gd name="adj1" fmla="val -118417"/>
                <a:gd name="adj2" fmla="val -20624"/>
                <a:gd name="adj3" fmla="val 16667"/>
              </a:avLst>
            </a:prstGeom>
            <a:solidFill>
              <a:schemeClr val="accent2">
                <a:alpha val="75999"/>
              </a:schemeClr>
            </a:solidFill>
            <a:ln w="381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/>
            <a:lstStyle/>
            <a:p>
              <a:pPr algn="ctr"/>
              <a:r>
                <a:rPr lang="en-GB">
                  <a:solidFill>
                    <a:schemeClr val="accent1"/>
                  </a:solidFill>
                </a:rPr>
                <a:t>Materials and Life Science Facility</a:t>
              </a:r>
            </a:p>
          </p:txBody>
        </p:sp>
        <p:sp>
          <p:nvSpPr>
            <p:cNvPr id="48" name="AutoShape 41"/>
            <p:cNvSpPr>
              <a:spLocks noChangeArrowheads="1"/>
            </p:cNvSpPr>
            <p:nvPr/>
          </p:nvSpPr>
          <p:spPr bwMode="auto">
            <a:xfrm>
              <a:off x="8044893" y="2839168"/>
              <a:ext cx="1879600" cy="298450"/>
            </a:xfrm>
            <a:prstGeom prst="wedgeRoundRectCallout">
              <a:avLst>
                <a:gd name="adj1" fmla="val -83579"/>
                <a:gd name="adj2" fmla="val -2130"/>
                <a:gd name="adj3" fmla="val 16667"/>
              </a:avLst>
            </a:prstGeom>
            <a:solidFill>
              <a:schemeClr val="accent2">
                <a:alpha val="75999"/>
              </a:schemeClr>
            </a:solidFill>
            <a:ln w="381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en-GB">
                  <a:solidFill>
                    <a:schemeClr val="accent1"/>
                  </a:solidFill>
                </a:rPr>
                <a:t>3 GeV Synchrotron</a:t>
              </a:r>
            </a:p>
          </p:txBody>
        </p:sp>
        <p:sp>
          <p:nvSpPr>
            <p:cNvPr id="49" name="AutoShape 42"/>
            <p:cNvSpPr>
              <a:spLocks noChangeArrowheads="1"/>
            </p:cNvSpPr>
            <p:nvPr/>
          </p:nvSpPr>
          <p:spPr bwMode="auto">
            <a:xfrm>
              <a:off x="4491308" y="1714174"/>
              <a:ext cx="1527175" cy="298450"/>
            </a:xfrm>
            <a:prstGeom prst="wedgeRoundRectCallout">
              <a:avLst>
                <a:gd name="adj1" fmla="val 56028"/>
                <a:gd name="adj2" fmla="val 189361"/>
                <a:gd name="adj3" fmla="val 16667"/>
              </a:avLst>
            </a:prstGeom>
            <a:solidFill>
              <a:schemeClr val="accent2">
                <a:alpha val="75999"/>
              </a:schemeClr>
            </a:solidFill>
            <a:ln w="381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en-GB">
                  <a:solidFill>
                    <a:schemeClr val="accent1"/>
                  </a:solidFill>
                </a:rPr>
                <a:t>Linac</a:t>
              </a:r>
            </a:p>
          </p:txBody>
        </p:sp>
        <p:sp>
          <p:nvSpPr>
            <p:cNvPr id="50" name="AutoShape 43"/>
            <p:cNvSpPr>
              <a:spLocks noChangeArrowheads="1"/>
            </p:cNvSpPr>
            <p:nvPr/>
          </p:nvSpPr>
          <p:spPr bwMode="auto">
            <a:xfrm>
              <a:off x="4002184" y="5047054"/>
              <a:ext cx="1889125" cy="471487"/>
            </a:xfrm>
            <a:prstGeom prst="wedgeRoundRectCallout">
              <a:avLst>
                <a:gd name="adj1" fmla="val 26218"/>
                <a:gd name="adj2" fmla="val -173569"/>
                <a:gd name="adj3" fmla="val 16667"/>
              </a:avLst>
            </a:prstGeom>
            <a:solidFill>
              <a:schemeClr val="accent2">
                <a:alpha val="75999"/>
              </a:schemeClr>
            </a:solidFill>
            <a:ln w="381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tIns="18000"/>
            <a:lstStyle/>
            <a:p>
              <a:pPr algn="ctr"/>
              <a:r>
                <a:rPr lang="en-GB">
                  <a:solidFill>
                    <a:schemeClr val="accent1"/>
                  </a:solidFill>
                </a:rPr>
                <a:t>Main Ring (30 GeV Synchrotron)</a:t>
              </a:r>
            </a:p>
          </p:txBody>
        </p:sp>
        <p:sp>
          <p:nvSpPr>
            <p:cNvPr id="51" name="AutoShape 44"/>
            <p:cNvSpPr>
              <a:spLocks noChangeArrowheads="1"/>
            </p:cNvSpPr>
            <p:nvPr/>
          </p:nvSpPr>
          <p:spPr bwMode="auto">
            <a:xfrm>
              <a:off x="4087039" y="2866699"/>
              <a:ext cx="1412875" cy="298450"/>
            </a:xfrm>
            <a:prstGeom prst="wedgeRoundRectCallout">
              <a:avLst>
                <a:gd name="adj1" fmla="val 42699"/>
                <a:gd name="adj2" fmla="val 153190"/>
                <a:gd name="adj3" fmla="val 16667"/>
              </a:avLst>
            </a:prstGeom>
            <a:solidFill>
              <a:schemeClr val="accent2">
                <a:alpha val="75999"/>
              </a:schemeClr>
            </a:solidFill>
            <a:ln w="381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/>
            <a:lstStyle/>
            <a:p>
              <a:pPr algn="ctr"/>
              <a:r>
                <a:rPr lang="en-GB">
                  <a:solidFill>
                    <a:schemeClr val="accent1"/>
                  </a:solidFill>
                </a:rPr>
                <a:t>Neutrino Facility</a:t>
              </a:r>
            </a:p>
          </p:txBody>
        </p:sp>
        <p:sp>
          <p:nvSpPr>
            <p:cNvPr id="52" name="AutoShape 45"/>
            <p:cNvSpPr>
              <a:spLocks noChangeArrowheads="1"/>
            </p:cNvSpPr>
            <p:nvPr/>
          </p:nvSpPr>
          <p:spPr bwMode="auto">
            <a:xfrm>
              <a:off x="6694800" y="1416768"/>
              <a:ext cx="2722172" cy="547687"/>
            </a:xfrm>
            <a:prstGeom prst="wedgeRoundRectCallout">
              <a:avLst>
                <a:gd name="adj1" fmla="val -41301"/>
                <a:gd name="adj2" fmla="val 192898"/>
                <a:gd name="adj3" fmla="val 16667"/>
              </a:avLst>
            </a:prstGeom>
            <a:solidFill>
              <a:schemeClr val="accent2">
                <a:alpha val="75999"/>
              </a:schemeClr>
            </a:solidFill>
            <a:ln w="381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en-GB">
                  <a:solidFill>
                    <a:schemeClr val="accent1"/>
                  </a:solidFill>
                </a:rPr>
                <a:t>Accelerator-Driven Transmutation Experimental Facility</a:t>
              </a:r>
            </a:p>
          </p:txBody>
        </p:sp>
        <p:sp>
          <p:nvSpPr>
            <p:cNvPr id="53" name="AutoShape 48"/>
            <p:cNvSpPr>
              <a:spLocks noChangeArrowheads="1"/>
            </p:cNvSpPr>
            <p:nvPr/>
          </p:nvSpPr>
          <p:spPr bwMode="auto">
            <a:xfrm>
              <a:off x="8445469" y="5517886"/>
              <a:ext cx="1437046" cy="952920"/>
            </a:xfrm>
            <a:prstGeom prst="wedgeRoundRectCallout">
              <a:avLst>
                <a:gd name="adj1" fmla="val -81034"/>
                <a:gd name="adj2" fmla="val -58313"/>
                <a:gd name="adj3" fmla="val 16667"/>
              </a:avLst>
            </a:prstGeom>
            <a:solidFill>
              <a:schemeClr val="accent2">
                <a:alpha val="75999"/>
              </a:schemeClr>
            </a:solidFill>
            <a:ln w="381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grpSp>
          <p:nvGrpSpPr>
            <p:cNvPr id="54" name="Group 49"/>
            <p:cNvGrpSpPr>
              <a:grpSpLocks/>
            </p:cNvGrpSpPr>
            <p:nvPr/>
          </p:nvGrpSpPr>
          <p:grpSpPr bwMode="auto">
            <a:xfrm>
              <a:off x="8645973" y="5615369"/>
              <a:ext cx="1131614" cy="755764"/>
              <a:chOff x="5831" y="3576"/>
              <a:chExt cx="477" cy="345"/>
            </a:xfrm>
          </p:grpSpPr>
          <p:pic>
            <p:nvPicPr>
              <p:cNvPr id="55" name="Picture 46" descr="COMET-2"/>
              <p:cNvPicPr>
                <a:picLocks noChangeAspect="1" noChangeArrowheads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31" y="3576"/>
                <a:ext cx="439" cy="345"/>
              </a:xfrm>
              <a:prstGeom prst="rect">
                <a:avLst/>
              </a:prstGeom>
              <a:noFill/>
              <a:ln>
                <a:solidFill>
                  <a:srgbClr val="FF66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6" name="Text Box 47"/>
              <p:cNvSpPr txBox="1">
                <a:spLocks noChangeArrowheads="1"/>
              </p:cNvSpPr>
              <p:nvPr/>
            </p:nvSpPr>
            <p:spPr bwMode="auto">
              <a:xfrm>
                <a:off x="5995" y="3620"/>
                <a:ext cx="313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GB" b="1" dirty="0"/>
                  <a:t>COMET</a:t>
                </a:r>
              </a:p>
            </p:txBody>
          </p:sp>
        </p:grpSp>
        <p:pic>
          <p:nvPicPr>
            <p:cNvPr id="57" name="Picture 50" descr="jparc-Logo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2679" y="4380109"/>
              <a:ext cx="1488377" cy="532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4908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s\comet\images\COMET-2-nobe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367" y="1153137"/>
            <a:ext cx="6673266" cy="5239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COMET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1614107" y="1141690"/>
            <a:ext cx="1717137" cy="474939"/>
            <a:chOff x="1614107" y="1141690"/>
            <a:chExt cx="1717137" cy="474939"/>
          </a:xfrm>
        </p:grpSpPr>
        <p:cxnSp>
          <p:nvCxnSpPr>
            <p:cNvPr id="3" name="Straight Arrow Connector 2"/>
            <p:cNvCxnSpPr/>
            <p:nvPr/>
          </p:nvCxnSpPr>
          <p:spPr bwMode="auto">
            <a:xfrm>
              <a:off x="2196991" y="1454397"/>
              <a:ext cx="1120877" cy="162232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" name="TextBox 4"/>
            <p:cNvSpPr txBox="1"/>
            <p:nvPr/>
          </p:nvSpPr>
          <p:spPr>
            <a:xfrm>
              <a:off x="1614107" y="1141690"/>
              <a:ext cx="17171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8GeV Proton beam</a:t>
              </a:r>
              <a:endParaRPr lang="en-GB" sz="14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945486" y="1477668"/>
            <a:ext cx="750620" cy="284544"/>
            <a:chOff x="6384757" y="1755251"/>
            <a:chExt cx="1403685" cy="532107"/>
          </a:xfrm>
        </p:grpSpPr>
        <p:cxnSp>
          <p:nvCxnSpPr>
            <p:cNvPr id="9" name="Straight Connector 8"/>
            <p:cNvCxnSpPr/>
            <p:nvPr/>
          </p:nvCxnSpPr>
          <p:spPr bwMode="auto">
            <a:xfrm>
              <a:off x="6384758" y="1818967"/>
              <a:ext cx="1363579" cy="404676"/>
            </a:xfrm>
            <a:prstGeom prst="line">
              <a:avLst/>
            </a:prstGeom>
            <a:noFill/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Straight Connector 10"/>
            <p:cNvCxnSpPr/>
            <p:nvPr/>
          </p:nvCxnSpPr>
          <p:spPr bwMode="auto">
            <a:xfrm>
              <a:off x="6693569" y="1755251"/>
              <a:ext cx="830178" cy="532107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Straight Connector 11"/>
            <p:cNvCxnSpPr/>
            <p:nvPr/>
          </p:nvCxnSpPr>
          <p:spPr bwMode="auto">
            <a:xfrm>
              <a:off x="6384757" y="2021305"/>
              <a:ext cx="1363579" cy="0"/>
            </a:xfrm>
            <a:prstGeom prst="line">
              <a:avLst/>
            </a:prstGeom>
            <a:noFill/>
            <a:ln w="9525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Straight Connector 12"/>
            <p:cNvCxnSpPr/>
            <p:nvPr/>
          </p:nvCxnSpPr>
          <p:spPr bwMode="auto">
            <a:xfrm>
              <a:off x="6384758" y="1920135"/>
              <a:ext cx="1363579" cy="202338"/>
            </a:xfrm>
            <a:prstGeom prst="line">
              <a:avLst/>
            </a:prstGeom>
            <a:noFill/>
            <a:ln w="9525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Straight Connector 13"/>
            <p:cNvCxnSpPr/>
            <p:nvPr/>
          </p:nvCxnSpPr>
          <p:spPr bwMode="auto">
            <a:xfrm flipV="1">
              <a:off x="6424863" y="1945945"/>
              <a:ext cx="1363579" cy="172840"/>
            </a:xfrm>
            <a:prstGeom prst="line">
              <a:avLst/>
            </a:prstGeom>
            <a:noFill/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6693569" y="1998922"/>
              <a:ext cx="1094873" cy="66886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Straight Connector 15"/>
            <p:cNvCxnSpPr/>
            <p:nvPr/>
          </p:nvCxnSpPr>
          <p:spPr bwMode="auto">
            <a:xfrm flipV="1">
              <a:off x="6537158" y="1998922"/>
              <a:ext cx="906379" cy="149814"/>
            </a:xfrm>
            <a:prstGeom prst="line">
              <a:avLst/>
            </a:prstGeom>
            <a:noFill/>
            <a:ln w="9525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5" name="Arc 24"/>
          <p:cNvSpPr/>
          <p:nvPr/>
        </p:nvSpPr>
        <p:spPr bwMode="auto">
          <a:xfrm flipH="1">
            <a:off x="2229852" y="1720168"/>
            <a:ext cx="1341277" cy="1377827"/>
          </a:xfrm>
          <a:prstGeom prst="arc">
            <a:avLst>
              <a:gd name="adj1" fmla="val 16200000"/>
              <a:gd name="adj2" fmla="val 21447315"/>
            </a:avLst>
          </a:prstGeom>
          <a:noFill/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84421" y="1704126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Pions</a:t>
            </a:r>
            <a:endParaRPr lang="en-GB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2583603" y="3891783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Muons</a:t>
            </a:r>
            <a:endParaRPr lang="en-GB" sz="1400" dirty="0"/>
          </a:p>
        </p:txBody>
      </p:sp>
      <p:sp>
        <p:nvSpPr>
          <p:cNvPr id="29" name="Arc 28"/>
          <p:cNvSpPr/>
          <p:nvPr/>
        </p:nvSpPr>
        <p:spPr bwMode="auto">
          <a:xfrm rot="16200000" flipH="1">
            <a:off x="2289842" y="3080123"/>
            <a:ext cx="1341277" cy="1377827"/>
          </a:xfrm>
          <a:prstGeom prst="arc">
            <a:avLst>
              <a:gd name="adj1" fmla="val 16200000"/>
              <a:gd name="adj2" fmla="val 21447315"/>
            </a:avLst>
          </a:prstGeom>
          <a:noFill/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267785" y="5344292"/>
            <a:ext cx="931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Electrons</a:t>
            </a:r>
            <a:endParaRPr lang="en-GB" sz="1400" dirty="0"/>
          </a:p>
        </p:txBody>
      </p:sp>
      <p:grpSp>
        <p:nvGrpSpPr>
          <p:cNvPr id="1048" name="Group 1047"/>
          <p:cNvGrpSpPr/>
          <p:nvPr/>
        </p:nvGrpSpPr>
        <p:grpSpPr>
          <a:xfrm>
            <a:off x="5278385" y="4421984"/>
            <a:ext cx="568553" cy="132605"/>
            <a:chOff x="5278385" y="4421984"/>
            <a:chExt cx="568553" cy="132605"/>
          </a:xfrm>
        </p:grpSpPr>
        <p:cxnSp>
          <p:nvCxnSpPr>
            <p:cNvPr id="35" name="Straight Connector 34"/>
            <p:cNvCxnSpPr/>
            <p:nvPr/>
          </p:nvCxnSpPr>
          <p:spPr bwMode="auto">
            <a:xfrm>
              <a:off x="5334722" y="4475411"/>
              <a:ext cx="444277" cy="39589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Straight Connector 35"/>
            <p:cNvCxnSpPr/>
            <p:nvPr/>
          </p:nvCxnSpPr>
          <p:spPr bwMode="auto">
            <a:xfrm>
              <a:off x="5334722" y="4439675"/>
              <a:ext cx="287279" cy="114914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Straight Connector 36"/>
            <p:cNvCxnSpPr/>
            <p:nvPr/>
          </p:nvCxnSpPr>
          <p:spPr bwMode="auto">
            <a:xfrm flipV="1">
              <a:off x="5278385" y="4475411"/>
              <a:ext cx="500614" cy="17382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Straight Connector 37"/>
            <p:cNvCxnSpPr/>
            <p:nvPr/>
          </p:nvCxnSpPr>
          <p:spPr bwMode="auto">
            <a:xfrm>
              <a:off x="5334722" y="4475411"/>
              <a:ext cx="512216" cy="79178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Straight Connector 38"/>
            <p:cNvCxnSpPr/>
            <p:nvPr/>
          </p:nvCxnSpPr>
          <p:spPr bwMode="auto">
            <a:xfrm flipV="1">
              <a:off x="5334722" y="4421984"/>
              <a:ext cx="444277" cy="93017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Straight Connector 40"/>
            <p:cNvCxnSpPr/>
            <p:nvPr/>
          </p:nvCxnSpPr>
          <p:spPr bwMode="auto">
            <a:xfrm flipV="1">
              <a:off x="5455785" y="4421984"/>
              <a:ext cx="225443" cy="70809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049" name="Group 1048"/>
          <p:cNvGrpSpPr/>
          <p:nvPr/>
        </p:nvGrpSpPr>
        <p:grpSpPr>
          <a:xfrm>
            <a:off x="5620496" y="4420764"/>
            <a:ext cx="1631247" cy="1077416"/>
            <a:chOff x="5620496" y="4420764"/>
            <a:chExt cx="1631247" cy="1077416"/>
          </a:xfrm>
        </p:grpSpPr>
        <p:sp>
          <p:nvSpPr>
            <p:cNvPr id="32" name="Arc 31"/>
            <p:cNvSpPr/>
            <p:nvPr/>
          </p:nvSpPr>
          <p:spPr bwMode="auto">
            <a:xfrm rot="10800000" flipH="1" flipV="1">
              <a:off x="5779000" y="4510484"/>
              <a:ext cx="1341277" cy="987696"/>
            </a:xfrm>
            <a:prstGeom prst="arc">
              <a:avLst>
                <a:gd name="adj1" fmla="val 16200000"/>
                <a:gd name="adj2" fmla="val 6163165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9" name="Arc 88"/>
            <p:cNvSpPr/>
            <p:nvPr/>
          </p:nvSpPr>
          <p:spPr bwMode="auto">
            <a:xfrm rot="10800000" flipH="1" flipV="1">
              <a:off x="5676789" y="4468492"/>
              <a:ext cx="1574954" cy="987696"/>
            </a:xfrm>
            <a:prstGeom prst="arc">
              <a:avLst>
                <a:gd name="adj1" fmla="val 16200000"/>
                <a:gd name="adj2" fmla="val 1391956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0" name="Arc 89"/>
            <p:cNvSpPr/>
            <p:nvPr/>
          </p:nvSpPr>
          <p:spPr bwMode="auto">
            <a:xfrm rot="10800000" flipH="1" flipV="1">
              <a:off x="5620496" y="4420764"/>
              <a:ext cx="1574954" cy="987696"/>
            </a:xfrm>
            <a:prstGeom prst="arc">
              <a:avLst>
                <a:gd name="adj1" fmla="val 16200000"/>
                <a:gd name="adj2" fmla="val 2431449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pic>
        <p:nvPicPr>
          <p:cNvPr id="92" name="Picture 7" descr="mue_di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940" y="1454397"/>
            <a:ext cx="2913510" cy="207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8720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6" grpId="0"/>
      <p:bldP spid="26" grpId="1"/>
      <p:bldP spid="28" grpId="0"/>
      <p:bldP spid="28" grpId="1"/>
      <p:bldP spid="29" grpId="0" animBg="1"/>
      <p:bldP spid="29" grpId="1" animBg="1"/>
    </p:bldLst>
  </p:timing>
</p:sld>
</file>

<file path=ppt/theme/theme1.xml><?xml version="1.0" encoding="utf-8"?>
<a:theme xmlns:a="http://schemas.openxmlformats.org/drawingml/2006/main" name="TalkTemplate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TalkTemplate</Template>
  <TotalTime>60069</TotalTime>
  <Words>1404</Words>
  <Application>Microsoft Office PowerPoint</Application>
  <PresentationFormat>A4 Paper (210x297 mm)</PresentationFormat>
  <Paragraphs>250</Paragraphs>
  <Slides>30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TalkTemplate</vt:lpstr>
      <vt:lpstr>PowerPoint Presentation</vt:lpstr>
      <vt:lpstr>Introduction</vt:lpstr>
      <vt:lpstr>Why Charged Lepton Flavour Violation?</vt:lpstr>
      <vt:lpstr>Brief History of CLFV Searches</vt:lpstr>
      <vt:lpstr>Searching for Muon to Electron Conversion</vt:lpstr>
      <vt:lpstr>Sensitivity to Different Mechanisms</vt:lpstr>
      <vt:lpstr>PowerPoint Presentation</vt:lpstr>
      <vt:lpstr>COMET</vt:lpstr>
      <vt:lpstr>COMET</vt:lpstr>
      <vt:lpstr>Two Stage approach</vt:lpstr>
      <vt:lpstr>COMET Phase-I</vt:lpstr>
      <vt:lpstr>COMET Phase-I</vt:lpstr>
      <vt:lpstr>COMET Phase-I</vt:lpstr>
      <vt:lpstr>COMET Phase-II</vt:lpstr>
      <vt:lpstr>PowerPoint Presentation</vt:lpstr>
      <vt:lpstr>Background Sources</vt:lpstr>
      <vt:lpstr>Pulsed Proton Beam</vt:lpstr>
      <vt:lpstr>Charge and Momentum Selection</vt:lpstr>
      <vt:lpstr>Charge and Momentum Selection</vt:lpstr>
      <vt:lpstr>Charge and Momentum Selection</vt:lpstr>
      <vt:lpstr>Charge and Momentum Selection</vt:lpstr>
      <vt:lpstr>Electron Spectrometer</vt:lpstr>
      <vt:lpstr>Electron Spectrometer</vt:lpstr>
      <vt:lpstr>PowerPoint Presentation</vt:lpstr>
      <vt:lpstr>Schedule</vt:lpstr>
      <vt:lpstr>Facility and Magnet Construction</vt:lpstr>
      <vt:lpstr>Straw Tracker Prototyping and Testing</vt:lpstr>
      <vt:lpstr>Calorimeter</vt:lpstr>
      <vt:lpstr>CDC Construction</vt:lpstr>
      <vt:lpstr>Summary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fetsuser</dc:creator>
  <cp:lastModifiedBy>fetsuser</cp:lastModifiedBy>
  <cp:revision>154</cp:revision>
  <dcterms:created xsi:type="dcterms:W3CDTF">2014-08-12T12:59:51Z</dcterms:created>
  <dcterms:modified xsi:type="dcterms:W3CDTF">2016-03-23T00:19:59Z</dcterms:modified>
</cp:coreProperties>
</file>