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35"/>
  </p:notesMasterIdLst>
  <p:sldIdLst>
    <p:sldId id="256" r:id="rId2"/>
    <p:sldId id="261" r:id="rId3"/>
    <p:sldId id="264" r:id="rId4"/>
    <p:sldId id="266" r:id="rId5"/>
    <p:sldId id="260" r:id="rId6"/>
    <p:sldId id="265" r:id="rId7"/>
    <p:sldId id="268" r:id="rId8"/>
    <p:sldId id="269" r:id="rId9"/>
    <p:sldId id="288" r:id="rId10"/>
    <p:sldId id="289" r:id="rId11"/>
    <p:sldId id="272" r:id="rId12"/>
    <p:sldId id="284" r:id="rId13"/>
    <p:sldId id="286" r:id="rId14"/>
    <p:sldId id="290" r:id="rId15"/>
    <p:sldId id="292" r:id="rId16"/>
    <p:sldId id="280" r:id="rId17"/>
    <p:sldId id="270" r:id="rId18"/>
    <p:sldId id="294" r:id="rId19"/>
    <p:sldId id="287" r:id="rId20"/>
    <p:sldId id="285" r:id="rId21"/>
    <p:sldId id="295" r:id="rId22"/>
    <p:sldId id="279" r:id="rId23"/>
    <p:sldId id="296" r:id="rId24"/>
    <p:sldId id="275" r:id="rId25"/>
    <p:sldId id="274" r:id="rId26"/>
    <p:sldId id="281" r:id="rId27"/>
    <p:sldId id="291" r:id="rId28"/>
    <p:sldId id="283" r:id="rId29"/>
    <p:sldId id="278" r:id="rId30"/>
    <p:sldId id="293" r:id="rId31"/>
    <p:sldId id="276" r:id="rId32"/>
    <p:sldId id="277" r:id="rId33"/>
    <p:sldId id="273" r:id="rId34"/>
  </p:sldIdLst>
  <p:sldSz cx="9906000" cy="6858000" type="A4"/>
  <p:notesSz cx="7099300" cy="10234613"/>
  <p:defaultTextStyle>
    <a:defPPr>
      <a:defRPr lang="en-US"/>
    </a:defPPr>
    <a:lvl1pPr algn="l" rtl="0" fontAlgn="base">
      <a:spcBef>
        <a:spcPct val="20000"/>
      </a:spcBef>
      <a:spcAft>
        <a:spcPct val="0"/>
      </a:spcAft>
      <a:buSzPct val="14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SzPct val="14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SzPct val="14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SzPct val="14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SzPct val="140000"/>
      <a:buFont typeface="Wingdings" pitchFamily="2" charset="2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09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001A54"/>
    <a:srgbClr val="0000CC"/>
    <a:srgbClr val="CCFFCC"/>
    <a:srgbClr val="CC0066"/>
    <a:srgbClr val="F0DAB5"/>
    <a:srgbClr val="E4D2AE"/>
    <a:srgbClr val="FCEAC6"/>
    <a:srgbClr val="EFDCB8"/>
    <a:srgbClr val="E5D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03" autoAdjust="0"/>
    <p:restoredTop sz="64452" autoAdjust="0"/>
  </p:normalViewPr>
  <p:slideViewPr>
    <p:cSldViewPr snapToGrid="0" snapToObjects="1" showGuides="1">
      <p:cViewPr varScale="1">
        <p:scale>
          <a:sx n="48" d="100"/>
          <a:sy n="48" d="100"/>
        </p:scale>
        <p:origin x="1326" y="60"/>
      </p:cViewPr>
      <p:guideLst>
        <p:guide orient="horz" pos="2183"/>
        <p:guide pos="309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9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1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52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7875" y="766763"/>
            <a:ext cx="554355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1" y="4861442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7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7"/>
            <a:ext cx="3076363" cy="511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fld id="{D3C4C81B-F8DD-42C9-87C4-2695464575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4965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69919" indent="-29612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84491" indent="-236898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58287" indent="-236898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132084" indent="-236898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605880" indent="-236898" eaLnBrk="0" fontAlgn="base" hangingPunct="0">
              <a:spcBef>
                <a:spcPct val="20000"/>
              </a:spcBef>
              <a:spcAft>
                <a:spcPct val="0"/>
              </a:spcAft>
              <a:buSzPct val="140000"/>
              <a:buFont typeface="Wingdings" pitchFamily="2" charset="2"/>
              <a:defRPr>
                <a:solidFill>
                  <a:schemeClr val="tx1"/>
                </a:solidFill>
                <a:latin typeface="Arial" charset="0"/>
              </a:defRPr>
            </a:lvl6pPr>
            <a:lvl7pPr marL="3079676" indent="-236898" eaLnBrk="0" fontAlgn="base" hangingPunct="0">
              <a:spcBef>
                <a:spcPct val="20000"/>
              </a:spcBef>
              <a:spcAft>
                <a:spcPct val="0"/>
              </a:spcAft>
              <a:buSzPct val="140000"/>
              <a:buFont typeface="Wingdings" pitchFamily="2" charset="2"/>
              <a:defRPr>
                <a:solidFill>
                  <a:schemeClr val="tx1"/>
                </a:solidFill>
                <a:latin typeface="Arial" charset="0"/>
              </a:defRPr>
            </a:lvl7pPr>
            <a:lvl8pPr marL="3553473" indent="-236898" eaLnBrk="0" fontAlgn="base" hangingPunct="0">
              <a:spcBef>
                <a:spcPct val="20000"/>
              </a:spcBef>
              <a:spcAft>
                <a:spcPct val="0"/>
              </a:spcAft>
              <a:buSzPct val="140000"/>
              <a:buFont typeface="Wingdings" pitchFamily="2" charset="2"/>
              <a:defRPr>
                <a:solidFill>
                  <a:schemeClr val="tx1"/>
                </a:solidFill>
                <a:latin typeface="Arial" charset="0"/>
              </a:defRPr>
            </a:lvl8pPr>
            <a:lvl9pPr marL="4027269" indent="-236898" eaLnBrk="0" fontAlgn="base" hangingPunct="0">
              <a:spcBef>
                <a:spcPct val="20000"/>
              </a:spcBef>
              <a:spcAft>
                <a:spcPct val="0"/>
              </a:spcAft>
              <a:buSzPct val="140000"/>
              <a:buFont typeface="Wingdings" pitchFamily="2" charset="2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9A2752-511B-4768-8225-E3ACCC24E372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7336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Current measurements probe Higgs potential close to minimum</a:t>
            </a:r>
          </a:p>
          <a:p>
            <a:r>
              <a:rPr lang="en-GB" sz="1200" dirty="0" smtClean="0"/>
              <a:t>2H-production essential to probe full potential and clarify EWSB 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C4C81B-F8DD-42C9-87C4-26954645758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3031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Sub-jets of the large-R jets are AKT3</a:t>
            </a:r>
            <a:r>
              <a:rPr lang="en-GB" baseline="0" dirty="0" smtClean="0"/>
              <a:t> which are ghost associated to large-R jet. With </a:t>
            </a:r>
            <a:r>
              <a:rPr lang="en-GB" baseline="0" dirty="0" err="1" smtClean="0"/>
              <a:t>pT</a:t>
            </a:r>
            <a:r>
              <a:rPr lang="en-GB" baseline="0" dirty="0" smtClean="0"/>
              <a:t> &gt; 50 GeV and |eta| &lt; 2.5 </a:t>
            </a:r>
          </a:p>
          <a:p>
            <a:r>
              <a:rPr lang="en-GB" baseline="0" dirty="0" smtClean="0"/>
              <a:t>BDRS mass-drop tagger uses </a:t>
            </a:r>
            <a:r>
              <a:rPr lang="en-GB" baseline="0" dirty="0" err="1" smtClean="0"/>
              <a:t>mu_mdt</a:t>
            </a:r>
            <a:r>
              <a:rPr lang="en-GB" baseline="0" dirty="0" smtClean="0"/>
              <a:t> = 0.67 and </a:t>
            </a:r>
            <a:r>
              <a:rPr lang="en-GB" baseline="0" dirty="0" err="1" smtClean="0"/>
              <a:t>y_mdt</a:t>
            </a:r>
            <a:r>
              <a:rPr lang="en-GB" baseline="0" dirty="0" smtClean="0"/>
              <a:t> = 0.09, default </a:t>
            </a:r>
            <a:r>
              <a:rPr lang="en-GB" baseline="0" dirty="0" err="1" smtClean="0"/>
              <a:t>fastjet</a:t>
            </a:r>
            <a:r>
              <a:rPr lang="en-GB" baseline="0" dirty="0" smtClean="0"/>
              <a:t> settings. Constituents of large R jets are re-clustered with CA 1.0 before MDT. 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C4C81B-F8DD-42C9-87C4-26954645758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261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Resolved,</a:t>
            </a:r>
            <a:r>
              <a:rPr lang="en-GB" baseline="0" dirty="0" smtClean="0"/>
              <a:t> intermediate: We attempt to b-tag the four (two) hardest small-R jets in the resolved (intermediate) regime. Attempting to b-tag all of the small-R jets that satisfy the acceptance cuts worsens the overall performance as the probability of fake b-tags increases substantially.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C4C81B-F8DD-42C9-87C4-26954645758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052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Resolved,</a:t>
            </a:r>
            <a:r>
              <a:rPr lang="en-GB" baseline="0" dirty="0" smtClean="0"/>
              <a:t> intermediate: We attempt to b-tag the four (two) hardest small-R jets in the resolved (intermediate) regime. Attempting to b-tag all of the small-R jets that satisfy the acceptance cuts worsens the overall performance as the probability of fake b-tags increases substantially.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3C4C81B-F8DD-42C9-87C4-26954645758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121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044AB-F2BD-41AC-B017-E7643C1F73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954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6513" y="6524625"/>
            <a:ext cx="2312987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1710F-78E6-4D44-8A00-BFC31BE506CB}" type="datetime1">
              <a:rPr lang="en-US" smtClean="0"/>
              <a:t>3/19/2016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C. Issever, University of Oxford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06C2A-FDF4-4DD0-85E1-05BF3FA89F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814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9500" y="0"/>
            <a:ext cx="2476500" cy="61325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277100" cy="61325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6513" y="6524625"/>
            <a:ext cx="2312987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27F4D-76B7-41EC-9BD8-C4541D4C5338}" type="datetime1">
              <a:rPr lang="en-US" smtClean="0"/>
              <a:t>3/19/2016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C. Issever, University of Oxford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457E2-0DEE-4057-91F7-8886466F68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430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6850" y="1131888"/>
            <a:ext cx="464185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91100" y="1131888"/>
            <a:ext cx="4643438" cy="2424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91100" y="3708400"/>
            <a:ext cx="4643438" cy="24241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6513" y="6524625"/>
            <a:ext cx="2312987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0D6CE-F5E8-460D-83E4-EE2CBA6EC50D}" type="datetime1">
              <a:rPr lang="en-US" smtClean="0"/>
              <a:t>3/19/2016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C. Issever, University of Oxford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01182-9716-414D-9E71-A6E3212718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77125" y="0"/>
            <a:ext cx="2433505" cy="74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06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96850" y="1131888"/>
            <a:ext cx="4641850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131888"/>
            <a:ext cx="4643438" cy="5000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6513" y="6524625"/>
            <a:ext cx="2312987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09917-8B36-44E3-A554-26DD2F0B3352}" type="datetime1">
              <a:rPr lang="en-US" smtClean="0"/>
              <a:t>3/19/2016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C. Issever, University of Oxford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F8C54-B4A7-4434-AC03-FEF8166CB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77125" y="0"/>
            <a:ext cx="2433505" cy="749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81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31799" y="798565"/>
            <a:ext cx="4339705" cy="262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/>
          </p:nvPr>
        </p:nvSpPr>
        <p:spPr>
          <a:xfrm>
            <a:off x="442878" y="3881729"/>
            <a:ext cx="4339705" cy="262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8"/>
          <p:cNvSpPr>
            <a:spLocks noGrp="1"/>
          </p:cNvSpPr>
          <p:nvPr>
            <p:ph sz="quarter" idx="15"/>
          </p:nvPr>
        </p:nvSpPr>
        <p:spPr>
          <a:xfrm>
            <a:off x="5098010" y="793018"/>
            <a:ext cx="4339705" cy="262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Content Placeholder 8"/>
          <p:cNvSpPr>
            <a:spLocks noGrp="1"/>
          </p:cNvSpPr>
          <p:nvPr>
            <p:ph sz="quarter" idx="16"/>
          </p:nvPr>
        </p:nvSpPr>
        <p:spPr>
          <a:xfrm>
            <a:off x="5098010" y="3881729"/>
            <a:ext cx="4339705" cy="262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7"/>
          </p:nvPr>
        </p:nvSpPr>
        <p:spPr>
          <a:xfrm>
            <a:off x="36513" y="6524625"/>
            <a:ext cx="2312987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75584-CAE0-4368-9FB7-AE88547462C3}" type="datetime1">
              <a:rPr lang="en-US" smtClean="0"/>
              <a:t>3/19/2016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/>
              <a:t>C. Issever, University of Oxford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9020F6D-8719-4919-8D62-48D3D6CBFF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246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-19047" y="6324600"/>
            <a:ext cx="9972000" cy="540000"/>
          </a:xfrm>
          <a:prstGeom prst="rect">
            <a:avLst/>
          </a:prstGeom>
          <a:solidFill>
            <a:srgbClr val="001A54"/>
          </a:solidFill>
          <a:ln>
            <a:noFill/>
          </a:ln>
          <a:effectLst/>
          <a:extLst/>
        </p:spPr>
        <p:txBody>
          <a:bodyPr vert="horz" wrap="square" lIns="91419" tIns="45710" rIns="91419" bIns="4571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9pPr>
          </a:lstStyle>
          <a:p>
            <a:pPr>
              <a:buSzTx/>
              <a:buFontTx/>
            </a:pPr>
            <a:endParaRPr lang="en-GB" kern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659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A7E53-4E0E-4A4D-B9F3-387EA58150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57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6850" y="1131888"/>
            <a:ext cx="4641850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131888"/>
            <a:ext cx="4643438" cy="5000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800E6-7B72-4645-8D87-75447A4252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77125" y="0"/>
            <a:ext cx="2433505" cy="7495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23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DCE77-0F1A-4FC0-9F8D-6DD0B3FDE2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179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C. Issever, University of Oxford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E4E57-B17C-48CA-B259-4F6C0F4F09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556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52C2B-536A-4445-A9DF-624D9E7D2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98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07CB3-7C0A-4E53-8946-6E650CA3CC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125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E6DFD-457D-48A7-BFE3-BEFCF72074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07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 userDrawn="1"/>
        </p:nvSpPr>
        <p:spPr bwMode="auto">
          <a:xfrm>
            <a:off x="-19047" y="6311900"/>
            <a:ext cx="9972000" cy="576000"/>
          </a:xfrm>
          <a:prstGeom prst="rect">
            <a:avLst/>
          </a:prstGeom>
          <a:solidFill>
            <a:srgbClr val="001A54"/>
          </a:solidFill>
          <a:ln>
            <a:noFill/>
          </a:ln>
          <a:effectLst/>
          <a:extLst/>
        </p:spPr>
        <p:txBody>
          <a:bodyPr vert="horz" wrap="square" lIns="91419" tIns="45710" rIns="91419" bIns="4571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CC00"/>
                </a:solidFill>
                <a:latin typeface="Arial" charset="0"/>
              </a:defRPr>
            </a:lvl9pPr>
          </a:lstStyle>
          <a:p>
            <a:pPr>
              <a:buSzTx/>
              <a:buFontTx/>
            </a:pPr>
            <a:endParaRPr lang="en-GB" kern="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762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19" tIns="45710" rIns="91419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6850" y="1131888"/>
            <a:ext cx="9437688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2963" y="6524625"/>
            <a:ext cx="31400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SzTx/>
              <a:buFontTx/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77125" y="65246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9" tIns="45710" rIns="91419" bIns="4571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SzTx/>
              <a:buFontTx/>
              <a:buNone/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04B32AAE-93BB-4D89-AD93-2059449F16A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353" y="6314964"/>
            <a:ext cx="1753243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140000"/>
        <a:buFont typeface="Wingdings" pitchFamily="2" charset="2"/>
        <a:buChar char="§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4538" indent="-288925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4pPr>
      <a:lvl5pPr marL="2055813" indent="-225425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5pPr>
      <a:lvl6pPr marL="2513013" indent="-225425" algn="l" rtl="0" fontAlgn="base">
        <a:spcBef>
          <a:spcPct val="20000"/>
        </a:spcBef>
        <a:spcAft>
          <a:spcPct val="0"/>
        </a:spcAft>
        <a:buClr>
          <a:srgbClr val="0000CC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6pPr>
      <a:lvl7pPr marL="2970213" indent="-225425" algn="l" rtl="0" fontAlgn="base">
        <a:spcBef>
          <a:spcPct val="20000"/>
        </a:spcBef>
        <a:spcAft>
          <a:spcPct val="0"/>
        </a:spcAft>
        <a:buClr>
          <a:srgbClr val="0000CC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7pPr>
      <a:lvl8pPr marL="3427413" indent="-225425" algn="l" rtl="0" fontAlgn="base">
        <a:spcBef>
          <a:spcPct val="20000"/>
        </a:spcBef>
        <a:spcAft>
          <a:spcPct val="0"/>
        </a:spcAft>
        <a:buClr>
          <a:srgbClr val="0000CC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8pPr>
      <a:lvl9pPr marL="3884613" indent="-225425" algn="l" rtl="0" fontAlgn="base">
        <a:spcBef>
          <a:spcPct val="20000"/>
        </a:spcBef>
        <a:spcAft>
          <a:spcPct val="0"/>
        </a:spcAft>
        <a:buClr>
          <a:srgbClr val="0000CC"/>
        </a:buClr>
        <a:buSzPct val="14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pdg.lbl.gov/2015/reviews/rpp2015-rev-higgs-boson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074" name="Rectangle 2"/>
              <p:cNvSpPr>
                <a:spLocks noGrp="1" noChangeArrowheads="1"/>
              </p:cNvSpPr>
              <p:nvPr>
                <p:ph type="ctrTitle"/>
              </p:nvPr>
            </p:nvSpPr>
            <p:spPr>
              <a:xfrm>
                <a:off x="0" y="4988"/>
                <a:ext cx="9906000" cy="1465263"/>
              </a:xfrm>
              <a:noFill/>
              <a:ln w="76200">
                <a:noFill/>
              </a:ln>
            </p:spPr>
            <p:txBody>
              <a:bodyPr/>
              <a:lstStyle/>
              <a:p>
                <a:pPr eaLnBrk="1" hangingPunct="1"/>
                <a:r>
                  <a:rPr lang="en-GB" sz="32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Boosting </a:t>
                </a:r>
                <a:r>
                  <a:rPr lang="en-GB" sz="3200" b="1" dirty="0">
                    <a:solidFill>
                      <a:schemeClr val="accent2">
                        <a:lumMod val="75000"/>
                      </a:schemeClr>
                    </a:solidFill>
                  </a:rPr>
                  <a:t>Higgs </a:t>
                </a:r>
                <a:r>
                  <a:rPr lang="en-GB" sz="32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Pair Production </a:t>
                </a:r>
                <a:r>
                  <a:rPr lang="en-GB" sz="3200" b="1" dirty="0">
                    <a:solidFill>
                      <a:schemeClr val="accent2">
                        <a:lumMod val="75000"/>
                      </a:schemeClr>
                    </a:solidFill>
                  </a:rPr>
                  <a:t>in the </a:t>
                </a:r>
                <a14:m>
                  <m:oMath xmlns:m="http://schemas.openxmlformats.org/officeDocument/2006/math">
                    <m:r>
                      <a:rPr lang="en-GB" sz="3200" b="1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𝐛</m:t>
                    </m:r>
                    <m:acc>
                      <m:accPr>
                        <m:chr m:val="̅"/>
                        <m:ctrlPr>
                          <a:rPr lang="en-GB" sz="3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1" i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</m:acc>
                    <m:r>
                      <a:rPr lang="en-GB" sz="3200" b="1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𝐛</m:t>
                    </m:r>
                    <m:acc>
                      <m:accPr>
                        <m:chr m:val="̅"/>
                        <m:ctrlPr>
                          <a:rPr lang="en-GB" sz="3200" b="1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b="1" i="0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𝐛</m:t>
                        </m:r>
                      </m:e>
                    </m:acc>
                  </m:oMath>
                </a14:m>
                <a:r>
                  <a:rPr lang="en-GB" sz="32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 Final State </a:t>
                </a:r>
                <a:r>
                  <a:rPr lang="en-GB" sz="3200" b="1" dirty="0">
                    <a:solidFill>
                      <a:schemeClr val="accent2">
                        <a:lumMod val="75000"/>
                      </a:schemeClr>
                    </a:solidFill>
                  </a:rPr>
                  <a:t>with M</a:t>
                </a:r>
                <a:r>
                  <a:rPr lang="en-GB" sz="3200" b="1" dirty="0" smtClean="0">
                    <a:solidFill>
                      <a:schemeClr val="accent2">
                        <a:lumMod val="75000"/>
                      </a:schemeClr>
                    </a:solidFill>
                  </a:rPr>
                  <a:t>ultivariate Techniques</a:t>
                </a:r>
                <a:endParaRPr lang="en-US" sz="3200" b="1" dirty="0" smtClean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074" name="Rectang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0" y="4988"/>
                <a:ext cx="9906000" cy="1465263"/>
              </a:xfrm>
              <a:blipFill rotWithShape="0">
                <a:blip r:embed="rId3"/>
                <a:stretch>
                  <a:fillRect l="-369" r="-1477" b="-833"/>
                </a:stretch>
              </a:blipFill>
              <a:ln w="762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2014" y="2145317"/>
            <a:ext cx="6934200" cy="17986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b="1" dirty="0" err="1" smtClean="0"/>
              <a:t>Çiğdem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İşsever</a:t>
            </a: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r>
              <a:rPr lang="en-GB" sz="2400" dirty="0"/>
              <a:t>based on Behr, Bortoletto, Frost, Issever, Hartland</a:t>
            </a:r>
            <a:r>
              <a:rPr lang="en-GB" sz="2400" dirty="0" smtClean="0"/>
              <a:t>, Rojo, </a:t>
            </a:r>
            <a:r>
              <a:rPr lang="en-GB" sz="2400" dirty="0"/>
              <a:t>arxiv:1512.08928</a:t>
            </a:r>
            <a:endParaRPr lang="en-GB" sz="2400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  <a:p>
            <a:pPr eaLnBrk="1" hangingPunct="1">
              <a:lnSpc>
                <a:spcPct val="80000"/>
              </a:lnSpc>
            </a:pPr>
            <a:endParaRPr lang="en-GB" sz="2400" b="1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5277255"/>
            <a:ext cx="9906001" cy="1580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5646" y="2803551"/>
            <a:ext cx="2433505" cy="7495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3518"/>
            <a:ext cx="9906000" cy="762000"/>
          </a:xfrm>
        </p:spPr>
        <p:txBody>
          <a:bodyPr/>
          <a:lstStyle/>
          <a:p>
            <a:r>
              <a:rPr lang="en-GB" dirty="0" smtClean="0"/>
              <a:t>Higgs Topologies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103" y="594012"/>
            <a:ext cx="9437688" cy="17164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5250475"/>
                  </p:ext>
                </p:extLst>
              </p:nvPr>
            </p:nvGraphicFramePr>
            <p:xfrm>
              <a:off x="209972" y="2785257"/>
              <a:ext cx="9545337" cy="1920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45337"/>
                  </a:tblGrid>
                  <a:tr h="741680">
                    <a:tc>
                      <a:txBody>
                        <a:bodyPr/>
                        <a:lstStyle/>
                        <a:p>
                          <a:pPr marL="0" indent="0">
                            <a:buSzPct val="160000"/>
                            <a:buFont typeface="Wingdings" panose="05000000000000000000" pitchFamily="2" charset="2"/>
                            <a:buNone/>
                          </a:pPr>
                          <a:r>
                            <a:rPr lang="en-GB" sz="2400" dirty="0" smtClean="0">
                              <a:solidFill>
                                <a:schemeClr val="tx1"/>
                              </a:solidFill>
                            </a:rPr>
                            <a:t>Rank categories by S/√B to make them exclusive:</a:t>
                          </a:r>
                          <a:r>
                            <a:rPr lang="en-GB" sz="2400" baseline="0" dirty="0" smtClean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</a:p>
                        <a:p>
                          <a:pPr marL="0" indent="0">
                            <a:buSzPct val="160000"/>
                            <a:buFont typeface="Wingdings" panose="05000000000000000000" pitchFamily="2" charset="2"/>
                            <a:buNone/>
                          </a:pPr>
                          <a:endParaRPr lang="en-GB" sz="2400" baseline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indent="0" algn="ctr">
                            <a:buSzPct val="160000"/>
                            <a:buFont typeface="Wingdings" panose="05000000000000000000" pitchFamily="2" charset="2"/>
                            <a:buNone/>
                          </a:pPr>
                          <a:r>
                            <a:rPr lang="en-GB" sz="2400" baseline="0" dirty="0" smtClean="0">
                              <a:solidFill>
                                <a:schemeClr val="tx1"/>
                              </a:solidFill>
                            </a:rPr>
                            <a:t>Resolved &lt; Intermediate &lt; Boosted</a:t>
                          </a:r>
                        </a:p>
                        <a:p>
                          <a:pPr marL="0" indent="0" algn="ctr">
                            <a:buSzPct val="160000"/>
                            <a:buFont typeface="Wingdings" panose="05000000000000000000" pitchFamily="2" charset="2"/>
                            <a:buNone/>
                          </a:pPr>
                          <a:endParaRPr lang="en-GB" sz="2400" baseline="0" dirty="0" smtClean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marL="0" indent="0" algn="l">
                            <a:buSzPct val="160000"/>
                            <a:buFont typeface="Wingdings" panose="05000000000000000000" pitchFamily="2" charset="2"/>
                            <a:buNone/>
                          </a:pPr>
                          <a:r>
                            <a:rPr lang="en-GB" sz="2400" baseline="0" dirty="0" smtClean="0">
                              <a:solidFill>
                                <a:schemeClr val="tx1"/>
                              </a:solidFill>
                            </a:rPr>
                            <a:t>Loose mass cut: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400" b="1" i="0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0" baseline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1" i="0" baseline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𝐦</m:t>
                                      </m:r>
                                    </m:e>
                                    <m:sub>
                                      <m:r>
                                        <a:rPr lang="en-GB" sz="2400" b="1" i="0" baseline="0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𝐇</m:t>
                                      </m:r>
                                    </m:sub>
                                  </m:sSub>
                                  <m:r>
                                    <a:rPr lang="en-GB" sz="2400" b="1" i="0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400" b="1" i="0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𝟏𝟐𝟓</m:t>
                                  </m:r>
                                  <m:r>
                                    <a:rPr lang="en-GB" sz="2400" b="1" i="0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GB" sz="2400" b="1" i="0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𝐆𝐞𝐕</m:t>
                                  </m:r>
                                </m:e>
                              </m:d>
                              <m:r>
                                <a:rPr lang="en-GB" sz="2400" b="1" i="0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GB" sz="2400" b="1" i="0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𝟒𝟎</m:t>
                              </m:r>
                              <m:r>
                                <a:rPr lang="en-GB" sz="2400" b="1" i="0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sz="2400" b="1" i="0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𝐆𝐞𝐕</m:t>
                              </m:r>
                            </m:oMath>
                          </a14:m>
                          <a:endParaRPr lang="en-GB" sz="2400" i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5250475"/>
                  </p:ext>
                </p:extLst>
              </p:nvPr>
            </p:nvGraphicFramePr>
            <p:xfrm>
              <a:off x="209972" y="2785257"/>
              <a:ext cx="9545337" cy="19202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45337"/>
                  </a:tblGrid>
                  <a:tr h="1920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4" t="-1899" r="-255" b="-759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2035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0"/>
          <p:cNvPicPr>
            <a:picLocks noChangeAspect="1"/>
          </p:cNvPicPr>
          <p:nvPr/>
        </p:nvPicPr>
        <p:blipFill rotWithShape="1">
          <a:blip r:embed="rId2"/>
          <a:srcRect l="56790" t="12870" r="7302" b="68502"/>
          <a:stretch/>
        </p:blipFill>
        <p:spPr bwMode="auto">
          <a:xfrm>
            <a:off x="7538367" y="21330"/>
            <a:ext cx="2318202" cy="978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Pre-MVA distributions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969974" y="798513"/>
            <a:ext cx="3263876" cy="2627312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955527" y="3881438"/>
            <a:ext cx="3314997" cy="2628900"/>
          </a:xfrm>
          <a:prstGeom prst="rect">
            <a:avLst/>
          </a:prstGeo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5653570" y="793750"/>
            <a:ext cx="3228010" cy="2627313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sz="quarter" idx="16"/>
          </p:nvPr>
        </p:nvPicPr>
        <p:blipFill>
          <a:blip r:embed="rId5"/>
          <a:stretch>
            <a:fillRect/>
          </a:stretch>
        </p:blipFill>
        <p:spPr>
          <a:xfrm>
            <a:off x="5647065" y="3881438"/>
            <a:ext cx="3241021" cy="26289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326524" y="3103852"/>
            <a:ext cx="26272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0           100            200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526997" y="3408583"/>
            <a:ext cx="1602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akt4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baseline="-25000" dirty="0" smtClean="0"/>
              <a:t> </a:t>
            </a:r>
            <a:r>
              <a:rPr lang="en-GB" dirty="0" smtClean="0"/>
              <a:t> [GeV]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795493" y="3166312"/>
            <a:ext cx="32712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200               400              600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480412" y="3465513"/>
            <a:ext cx="1730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akt10 </a:t>
            </a:r>
            <a:r>
              <a:rPr lang="en-GB" dirty="0" err="1"/>
              <a:t>p</a:t>
            </a:r>
            <a:r>
              <a:rPr lang="en-GB" baseline="-25000" dirty="0" err="1"/>
              <a:t>T</a:t>
            </a:r>
            <a:r>
              <a:rPr lang="en-GB" baseline="-25000" dirty="0"/>
              <a:t> </a:t>
            </a:r>
            <a:r>
              <a:rPr lang="en-GB" dirty="0"/>
              <a:t> [GeV]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534186" y="743210"/>
            <a:ext cx="19159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Resolved, no PU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334259" y="780394"/>
            <a:ext cx="18004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Boosted, no PU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468192" y="6207679"/>
            <a:ext cx="34482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  <a:r>
              <a:rPr lang="en-GB" dirty="0" smtClean="0"/>
              <a:t>0       100        140  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dirty="0" smtClean="0"/>
              <a:t> [GeV]  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102445" y="6231289"/>
            <a:ext cx="34482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6</a:t>
            </a:r>
            <a:r>
              <a:rPr lang="en-GB" dirty="0" smtClean="0"/>
              <a:t>0       100        140  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dirty="0" smtClean="0"/>
              <a:t> [GeV]  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>
            <a:off x="1534186" y="1835944"/>
            <a:ext cx="500676" cy="111494"/>
          </a:xfrm>
          <a:prstGeom prst="straightConnector1">
            <a:avLst/>
          </a:prstGeom>
          <a:noFill/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045264" y="1664198"/>
            <a:ext cx="328808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Low threshold triggers needed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16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Pile-Up modelling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850" y="784155"/>
            <a:ext cx="9709150" cy="5000625"/>
          </a:xfrm>
        </p:spPr>
        <p:txBody>
          <a:bodyPr/>
          <a:lstStyle/>
          <a:p>
            <a:r>
              <a:rPr lang="en-GB" sz="2400" dirty="0"/>
              <a:t>Up to 150 interactions per bunch-crossing @ HL-LHC</a:t>
            </a:r>
          </a:p>
          <a:p>
            <a:r>
              <a:rPr lang="en-GB" sz="2400" dirty="0"/>
              <a:t>Impact on signal significance:</a:t>
            </a:r>
          </a:p>
          <a:p>
            <a:pPr lvl="1"/>
            <a:r>
              <a:rPr lang="en-GB" dirty="0"/>
              <a:t>Additional (hard) jets in reconstruction</a:t>
            </a:r>
          </a:p>
          <a:p>
            <a:pPr lvl="1"/>
            <a:r>
              <a:rPr lang="en-GB" dirty="0"/>
              <a:t>Affects mass and substructure of large-</a:t>
            </a:r>
            <a:r>
              <a:rPr lang="en-GB" i="1" dirty="0"/>
              <a:t>R </a:t>
            </a:r>
            <a:r>
              <a:rPr lang="en-GB" dirty="0"/>
              <a:t>jets</a:t>
            </a:r>
          </a:p>
          <a:p>
            <a:r>
              <a:rPr lang="en-GB" sz="2400" b="1" dirty="0"/>
              <a:t>Not taken into account in previous </a:t>
            </a:r>
            <a:r>
              <a:rPr lang="en-GB" sz="2400" b="1" dirty="0" smtClean="0"/>
              <a:t>studies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028" name="Picture 4" descr="https://encrypted-tbn0.gstatic.com/images?q=tbn:ANd9GcTUq5PbDvl4miXt0JFxKKlrn6RxmzdwJa9ei8VDW7x29NP1cP_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1527" y="3130662"/>
            <a:ext cx="6555346" cy="295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30294" y="5617368"/>
            <a:ext cx="332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~140 collisions/bunch crossing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84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Pile-Up modelling and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Superimpose </a:t>
            </a:r>
            <a:r>
              <a:rPr lang="en-GB" sz="2400" b="1" i="1" dirty="0"/>
              <a:t>n</a:t>
            </a:r>
            <a:r>
              <a:rPr lang="en-GB" sz="2400" b="1" dirty="0"/>
              <a:t>(PU) = 80 Minimum Bias events </a:t>
            </a:r>
            <a:r>
              <a:rPr lang="en-GB" sz="2400" dirty="0"/>
              <a:t>on each signal/background </a:t>
            </a:r>
            <a:r>
              <a:rPr lang="en-GB" sz="2400" dirty="0" smtClean="0"/>
              <a:t>event</a:t>
            </a:r>
          </a:p>
          <a:p>
            <a:pPr lvl="1"/>
            <a:r>
              <a:rPr lang="en-GB" sz="1900" dirty="0" smtClean="0"/>
              <a:t>Similar results for PU = 150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Pile-up mitigation</a:t>
            </a:r>
          </a:p>
          <a:p>
            <a:pPr lvl="1"/>
            <a:r>
              <a:rPr lang="en-GB" dirty="0"/>
              <a:t>Event level: Remove soft particles using </a:t>
            </a:r>
            <a:r>
              <a:rPr lang="en-GB" b="1" dirty="0" err="1"/>
              <a:t>SoftKiller</a:t>
            </a:r>
            <a:r>
              <a:rPr lang="en-GB" b="1" dirty="0"/>
              <a:t> </a:t>
            </a:r>
            <a:r>
              <a:rPr lang="en-GB" dirty="0"/>
              <a:t>[arXiv:1407.0408]</a:t>
            </a:r>
          </a:p>
          <a:p>
            <a:pPr lvl="1"/>
            <a:r>
              <a:rPr lang="en-GB" dirty="0"/>
              <a:t>Jet level: Apply trimming [arXiv:0912.1342] (large-</a:t>
            </a:r>
            <a:r>
              <a:rPr lang="en-GB" i="1" dirty="0"/>
              <a:t>R </a:t>
            </a:r>
            <a:r>
              <a:rPr lang="en-GB" dirty="0"/>
              <a:t>jets only)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715" y="4480721"/>
            <a:ext cx="6669110" cy="23772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83928" y="5048518"/>
            <a:ext cx="1053494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R</a:t>
            </a:r>
            <a:r>
              <a:rPr lang="en-GB" baseline="-25000" dirty="0" err="1" smtClean="0"/>
              <a:t>sub</a:t>
            </a:r>
            <a:r>
              <a:rPr lang="en-GB" dirty="0" smtClean="0"/>
              <a:t>=0.2</a:t>
            </a:r>
          </a:p>
          <a:p>
            <a:r>
              <a:rPr lang="en-GB" dirty="0" err="1" smtClean="0"/>
              <a:t>f</a:t>
            </a:r>
            <a:r>
              <a:rPr lang="en-GB" baseline="-25000" dirty="0" err="1" smtClean="0"/>
              <a:t>cut</a:t>
            </a:r>
            <a:r>
              <a:rPr lang="en-GB" dirty="0" smtClean="0"/>
              <a:t>=5%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160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Pile-up on Higgs mass reconstruction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0493" y="652750"/>
            <a:ext cx="7232332" cy="508051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45510" y="1247325"/>
            <a:ext cx="1321196" cy="904863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No PU:</a:t>
            </a:r>
          </a:p>
          <a:p>
            <a:r>
              <a:rPr lang="en-GB" sz="2400" dirty="0" smtClean="0"/>
              <a:t>~ 9 GeV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351418" y="2508159"/>
            <a:ext cx="1469890" cy="904863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80 PU:</a:t>
            </a:r>
          </a:p>
          <a:p>
            <a:r>
              <a:rPr lang="en-GB" sz="2400" dirty="0" smtClean="0"/>
              <a:t>~ 11 GeV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358389" y="4035944"/>
            <a:ext cx="1321196" cy="904863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No PU:</a:t>
            </a:r>
          </a:p>
          <a:p>
            <a:r>
              <a:rPr lang="en-GB" sz="2400" dirty="0" smtClean="0"/>
              <a:t>~ 9 GeV</a:t>
            </a:r>
            <a:endParaRPr lang="en-GB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51418" y="5006390"/>
            <a:ext cx="1321196" cy="904863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80 PU:</a:t>
            </a:r>
          </a:p>
          <a:p>
            <a:r>
              <a:rPr lang="en-GB" sz="2400" dirty="0" smtClean="0"/>
              <a:t>~ 9 GeV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6458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Boosted with 80 PU + </a:t>
            </a:r>
            <a:r>
              <a:rPr lang="en-GB" dirty="0" err="1" smtClean="0"/>
              <a:t>Softkiller</a:t>
            </a:r>
            <a:r>
              <a:rPr lang="en-GB" dirty="0" smtClean="0"/>
              <a:t> + Trimming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4113" y="762000"/>
            <a:ext cx="7378393" cy="56001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68191" y="3233691"/>
            <a:ext cx="33670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200         350      450  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[GeV]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661375" y="1081823"/>
            <a:ext cx="24208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Leading large-R jet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16828" y="1079674"/>
            <a:ext cx="22284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Leading akt03 jet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285737" y="6000503"/>
            <a:ext cx="326243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0.0    0.2    0.4     0.6    0.8 </a:t>
            </a:r>
            <a:r>
              <a:rPr lang="el-GR" dirty="0" smtClean="0">
                <a:latin typeface="Century" panose="02040604050505020304" pitchFamily="18" charset="0"/>
              </a:rPr>
              <a:t>τ</a:t>
            </a:r>
            <a:r>
              <a:rPr lang="en-GB" baseline="-25000" dirty="0" smtClean="0">
                <a:latin typeface="Century" panose="02040604050505020304" pitchFamily="18" charset="0"/>
              </a:rPr>
              <a:t>2/1</a:t>
            </a:r>
            <a:endParaRPr lang="en-GB" dirty="0">
              <a:latin typeface="Century" panose="020406040505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9883" y="3663969"/>
            <a:ext cx="34547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Leading Higgs </a:t>
            </a:r>
            <a:r>
              <a:rPr lang="en-GB" dirty="0" err="1" smtClean="0"/>
              <a:t>subjettiness</a:t>
            </a:r>
            <a:r>
              <a:rPr lang="en-GB" dirty="0" smtClean="0"/>
              <a:t> ratio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055128" y="6004863"/>
            <a:ext cx="31967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j-lt"/>
              </a:rPr>
              <a:t>0.0       40        80  √d</a:t>
            </a:r>
            <a:r>
              <a:rPr lang="en-GB" baseline="-25000" dirty="0" smtClean="0">
                <a:latin typeface="+mj-lt"/>
              </a:rPr>
              <a:t>12 </a:t>
            </a:r>
            <a:r>
              <a:rPr lang="en-GB" dirty="0" smtClean="0">
                <a:latin typeface="+mj-lt"/>
              </a:rPr>
              <a:t>[GeV]</a:t>
            </a:r>
            <a:endParaRPr lang="en-GB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81225" y="3231543"/>
            <a:ext cx="355943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dirty="0" smtClean="0"/>
              <a:t>00     200    300    400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[GeV]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13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Pre-MVA 2b2j background -- BIG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8" y="775494"/>
            <a:ext cx="9796063" cy="195523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2575775" y="2279559"/>
            <a:ext cx="2730321" cy="284108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40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968" y="4015964"/>
            <a:ext cx="968925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i="1" dirty="0">
                <a:latin typeface="LMSans8-Oblique"/>
              </a:rPr>
              <a:t>b</a:t>
            </a:r>
            <a:r>
              <a:rPr lang="en-GB" sz="2400" dirty="0">
                <a:latin typeface="LMSans8-Regular"/>
              </a:rPr>
              <a:t>-quark radiation in </a:t>
            </a:r>
            <a:r>
              <a:rPr lang="en-GB" sz="2400" dirty="0" err="1">
                <a:latin typeface="LMSans8-Regular"/>
              </a:rPr>
              <a:t>parton</a:t>
            </a:r>
            <a:r>
              <a:rPr lang="en-GB" sz="2400" dirty="0">
                <a:latin typeface="LMSans8-Regular"/>
              </a:rPr>
              <a:t> </a:t>
            </a:r>
            <a:r>
              <a:rPr lang="en-GB" sz="2400" dirty="0" smtClean="0">
                <a:latin typeface="LMSans8-Regular"/>
              </a:rPr>
              <a:t>shower</a:t>
            </a:r>
          </a:p>
          <a:p>
            <a:r>
              <a:rPr lang="en-GB" sz="2400" dirty="0">
                <a:latin typeface="LMSans8-Regular"/>
              </a:rPr>
              <a:t>→</a:t>
            </a:r>
            <a:r>
              <a:rPr lang="en-GB" sz="2400" dirty="0" smtClean="0">
                <a:latin typeface="LMMathSymbols8-Regular"/>
              </a:rPr>
              <a:t> </a:t>
            </a:r>
            <a:r>
              <a:rPr lang="en-GB" sz="2400" dirty="0" smtClean="0">
                <a:latin typeface="LMSans8-Regular"/>
              </a:rPr>
              <a:t>non-negligible </a:t>
            </a:r>
            <a:r>
              <a:rPr lang="en-GB" sz="2400" dirty="0">
                <a:latin typeface="LMSans8-Regular"/>
              </a:rPr>
              <a:t>fraction of 2</a:t>
            </a:r>
            <a:r>
              <a:rPr lang="en-GB" sz="2400" i="1" dirty="0">
                <a:latin typeface="LMSans8-Oblique"/>
              </a:rPr>
              <a:t>b</a:t>
            </a:r>
            <a:r>
              <a:rPr lang="en-GB" sz="2400" dirty="0">
                <a:latin typeface="LMSans8-Regular"/>
              </a:rPr>
              <a:t>2</a:t>
            </a:r>
            <a:r>
              <a:rPr lang="en-GB" sz="2400" i="1" dirty="0">
                <a:latin typeface="LMSans8-Oblique"/>
              </a:rPr>
              <a:t>j </a:t>
            </a:r>
            <a:r>
              <a:rPr lang="en-GB" sz="2400" dirty="0">
                <a:latin typeface="LMSans8-Regular"/>
              </a:rPr>
              <a:t>events with </a:t>
            </a:r>
            <a:r>
              <a:rPr lang="en-GB" sz="2400" dirty="0" smtClean="0">
                <a:latin typeface="LMMathSymbols8-Regular"/>
                <a:cs typeface="Arial" panose="020B0604020202020204" pitchFamily="34" charset="0"/>
              </a:rPr>
              <a:t>≥ </a:t>
            </a:r>
            <a:r>
              <a:rPr lang="en-GB" sz="2400" dirty="0" smtClean="0">
                <a:latin typeface="LMSans8-Regular"/>
              </a:rPr>
              <a:t>2 </a:t>
            </a:r>
            <a:r>
              <a:rPr lang="en-GB" sz="2400" i="1" dirty="0" smtClean="0">
                <a:latin typeface="LMSans8-Oblique"/>
              </a:rPr>
              <a:t>b</a:t>
            </a:r>
            <a:r>
              <a:rPr lang="en-GB" sz="2400" dirty="0" smtClean="0">
                <a:latin typeface="LMSans8-Regular"/>
              </a:rPr>
              <a:t>-jets</a:t>
            </a:r>
            <a:endParaRPr lang="en-GB" sz="2400" dirty="0">
              <a:latin typeface="LMSans8-Regular"/>
            </a:endParaRPr>
          </a:p>
          <a:p>
            <a:r>
              <a:rPr lang="en-GB" sz="2400" dirty="0">
                <a:latin typeface="LMSans8-Regular"/>
              </a:rPr>
              <a:t>Additional light jets from </a:t>
            </a:r>
            <a:r>
              <a:rPr lang="en-GB" sz="2400" dirty="0" err="1">
                <a:latin typeface="LMSans8-Regular"/>
              </a:rPr>
              <a:t>parton</a:t>
            </a:r>
            <a:r>
              <a:rPr lang="en-GB" sz="2400" dirty="0">
                <a:latin typeface="LMSans8-Regular"/>
              </a:rPr>
              <a:t> </a:t>
            </a:r>
            <a:r>
              <a:rPr lang="en-GB" sz="2400" dirty="0" smtClean="0">
                <a:latin typeface="LMSans8-Regular"/>
              </a:rPr>
              <a:t>shower</a:t>
            </a:r>
          </a:p>
          <a:p>
            <a:r>
              <a:rPr lang="en-GB" sz="2400" dirty="0">
                <a:latin typeface="LMSans8-Regular"/>
              </a:rPr>
              <a:t>→</a:t>
            </a:r>
            <a:r>
              <a:rPr lang="en-GB" sz="2400" dirty="0" smtClean="0">
                <a:latin typeface="LMMathSymbols8-Regular"/>
              </a:rPr>
              <a:t> </a:t>
            </a:r>
            <a:r>
              <a:rPr lang="en-GB" sz="2400" dirty="0">
                <a:latin typeface="LMSans8-Regular"/>
              </a:rPr>
              <a:t>Not all of the 4 leading jets in 4</a:t>
            </a:r>
            <a:r>
              <a:rPr lang="en-GB" sz="2400" i="1" dirty="0">
                <a:latin typeface="LMSans8-Oblique"/>
              </a:rPr>
              <a:t>b </a:t>
            </a:r>
            <a:r>
              <a:rPr lang="en-GB" sz="2400" dirty="0">
                <a:latin typeface="LMSans8-Regular"/>
              </a:rPr>
              <a:t>events are </a:t>
            </a:r>
            <a:r>
              <a:rPr lang="en-GB" sz="2400" i="1" dirty="0">
                <a:latin typeface="LMSans8-Oblique"/>
              </a:rPr>
              <a:t>b</a:t>
            </a:r>
            <a:r>
              <a:rPr lang="en-GB" sz="2400" dirty="0">
                <a:latin typeface="LMSans8-Regular"/>
              </a:rPr>
              <a:t>-jets</a:t>
            </a:r>
            <a:endParaRPr lang="en-GB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22" y="3174206"/>
            <a:ext cx="7890000" cy="68757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79549" y="2631478"/>
            <a:ext cx="73100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4b                      2b2j                      4j     </a:t>
            </a:r>
            <a:endParaRPr lang="en-GB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107583" y="5782612"/>
            <a:ext cx="767870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Good control of light and charm jet fake rates </a:t>
            </a:r>
            <a:r>
              <a:rPr lang="en-GB" sz="2400" dirty="0" err="1" smtClean="0"/>
              <a:t>impotant</a:t>
            </a:r>
            <a:r>
              <a:rPr lang="en-GB" sz="2400" dirty="0" smtClean="0"/>
              <a:t>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2356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906000" cy="762000"/>
          </a:xfrm>
        </p:spPr>
        <p:txBody>
          <a:bodyPr/>
          <a:lstStyle/>
          <a:p>
            <a:r>
              <a:rPr lang="en-GB" dirty="0" smtClean="0"/>
              <a:t>Multivariate Analysis Techniques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9019" y="998504"/>
            <a:ext cx="4778908" cy="332241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12849" y="664722"/>
            <a:ext cx="89985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LMSans8-Regular"/>
              </a:rPr>
              <a:t>Multi-layer feed-forward </a:t>
            </a:r>
            <a:r>
              <a:rPr lang="en-GB" sz="2400" dirty="0" err="1">
                <a:solidFill>
                  <a:srgbClr val="0000FF"/>
                </a:solidFill>
                <a:latin typeface="LMSans8-Regular"/>
              </a:rPr>
              <a:t>artifical</a:t>
            </a:r>
            <a:r>
              <a:rPr lang="en-GB" sz="2400" dirty="0">
                <a:solidFill>
                  <a:srgbClr val="0000FF"/>
                </a:solidFill>
                <a:latin typeface="LMSans8-Regular"/>
              </a:rPr>
              <a:t> neural net (ANN) </a:t>
            </a:r>
            <a:r>
              <a:rPr lang="en-GB" sz="2400" dirty="0">
                <a:solidFill>
                  <a:srgbClr val="000000"/>
                </a:solidFill>
                <a:latin typeface="LMSans8-Regular"/>
              </a:rPr>
              <a:t>- </a:t>
            </a:r>
            <a:r>
              <a:rPr lang="en-GB" sz="2400" i="1" dirty="0">
                <a:solidFill>
                  <a:srgbClr val="000000"/>
                </a:solidFill>
                <a:latin typeface="LMSans8-Oblique"/>
              </a:rPr>
              <a:t>perceptron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92450" y="1931832"/>
            <a:ext cx="330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         x          3           x        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-76287" y="1649395"/>
            <a:ext cx="2654894" cy="179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Input variables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13 resolved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17 intermediate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21 boosted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2792" y="4572743"/>
            <a:ext cx="4780208" cy="904863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2400" dirty="0">
                <a:latin typeface="LMSans8-Regular"/>
              </a:rPr>
              <a:t>Trained on signal </a:t>
            </a:r>
            <a:r>
              <a:rPr lang="en-GB" sz="2400" dirty="0" smtClean="0">
                <a:latin typeface="LMSans8-Regular"/>
              </a:rPr>
              <a:t>&amp; background </a:t>
            </a:r>
          </a:p>
          <a:p>
            <a:r>
              <a:rPr lang="en-GB" sz="2400" dirty="0" smtClean="0">
                <a:latin typeface="LMSans8-Regular"/>
              </a:rPr>
              <a:t>Separately </a:t>
            </a:r>
            <a:r>
              <a:rPr lang="en-GB" sz="2400" dirty="0">
                <a:latin typeface="LMSans8-Regular"/>
              </a:rPr>
              <a:t>for the 3 categories</a:t>
            </a:r>
            <a:endParaRPr lang="en-GB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792" y="2948284"/>
            <a:ext cx="4316937" cy="380533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 bwMode="auto">
          <a:xfrm flipH="1" flipV="1">
            <a:off x="7997780" y="3465513"/>
            <a:ext cx="1" cy="2858014"/>
          </a:xfrm>
          <a:prstGeom prst="line">
            <a:avLst/>
          </a:prstGeom>
          <a:noFill/>
          <a:ln w="349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8139447" y="4250026"/>
            <a:ext cx="720000" cy="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8113689" y="4340921"/>
            <a:ext cx="82586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Signal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7171386" y="4247878"/>
            <a:ext cx="720000" cy="0"/>
          </a:xfrm>
          <a:prstGeom prst="straightConnector1">
            <a:avLst/>
          </a:pr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488808" y="4351652"/>
            <a:ext cx="1415772" cy="369332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3814604" y="1240710"/>
            <a:ext cx="5416868" cy="70173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ANN for boosted category,</a:t>
            </a:r>
          </a:p>
          <a:p>
            <a:r>
              <a:rPr lang="en-GB" dirty="0" smtClean="0"/>
              <a:t>heat map after training: red (dark) high (low) weight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70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771" y="0"/>
            <a:ext cx="8859555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252C2B-536A-4445-A9DF-624D9E7D225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93708" y="552787"/>
            <a:ext cx="2433680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Leading akt04 b-jet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41701" y="4673888"/>
            <a:ext cx="1949573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</a:t>
            </a:r>
            <a:r>
              <a:rPr lang="en-GB" baseline="-25000" dirty="0" smtClean="0"/>
              <a:t>H</a:t>
            </a:r>
            <a:r>
              <a:rPr lang="en-GB" dirty="0" smtClean="0"/>
              <a:t> leading Higgs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4134118" y="922119"/>
            <a:ext cx="528034" cy="39266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5234762" y="945060"/>
            <a:ext cx="528034" cy="39266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5297009" y="5064156"/>
            <a:ext cx="528034" cy="39266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3874393" y="5066975"/>
            <a:ext cx="528034" cy="392668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1033276" y="26725"/>
            <a:ext cx="3403496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Signal, resolved, no PU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332679" y="24577"/>
            <a:ext cx="3658374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QCD 4b, resolved, no PU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048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9851" y="945474"/>
            <a:ext cx="6105015" cy="50006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S/√B post-MVA results 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252C2B-536A-4445-A9DF-624D9E7D2250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57759" y="5472751"/>
            <a:ext cx="262123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/>
              <a:t>ANN output cut</a:t>
            </a:r>
            <a:endParaRPr lang="en-GB" sz="28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1038168" y="3010738"/>
            <a:ext cx="118173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3600" dirty="0"/>
              <a:t>S/√B</a:t>
            </a:r>
          </a:p>
        </p:txBody>
      </p:sp>
    </p:spTree>
    <p:extLst>
      <p:ext uri="{BB962C8B-B14F-4D97-AF65-F5344CB8AC3E}">
        <p14:creationId xmlns:p14="http://schemas.microsoft.com/office/powerpoint/2010/main" val="182485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dirty="0" smtClean="0"/>
              <a:t>Probin</a:t>
            </a:r>
            <a:r>
              <a:rPr lang="en-GB" sz="3400" dirty="0" smtClean="0"/>
              <a:t>g electroweak symmetry breaking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850" y="769031"/>
            <a:ext cx="9437688" cy="5580969"/>
          </a:xfrm>
        </p:spPr>
        <p:txBody>
          <a:bodyPr/>
          <a:lstStyle/>
          <a:p>
            <a:r>
              <a:rPr lang="en-GB" sz="2400" dirty="0" smtClean="0"/>
              <a:t>Higgs mechanism</a:t>
            </a:r>
          </a:p>
          <a:p>
            <a:pPr lvl="1"/>
            <a:r>
              <a:rPr lang="en-GB" dirty="0" smtClean="0"/>
              <a:t>Postulated shape of potential completely ad-hoc, no first principles</a:t>
            </a:r>
          </a:p>
          <a:p>
            <a:pPr lvl="1"/>
            <a:r>
              <a:rPr lang="en-GB" dirty="0" smtClean="0"/>
              <a:t>It works, but highly unsatisfactory</a:t>
            </a:r>
            <a:endParaRPr lang="en-GB" dirty="0"/>
          </a:p>
          <a:p>
            <a:pPr lvl="1"/>
            <a:r>
              <a:rPr lang="en-GB" dirty="0" smtClean="0"/>
              <a:t>Other EWSB mechanisms conceivable</a:t>
            </a:r>
          </a:p>
          <a:p>
            <a:pPr lvl="1"/>
            <a:endParaRPr lang="en-GB" sz="1900" dirty="0"/>
          </a:p>
          <a:p>
            <a:pPr lvl="1"/>
            <a:endParaRPr lang="en-GB" sz="1900" dirty="0" smtClean="0"/>
          </a:p>
          <a:p>
            <a:pPr lvl="1"/>
            <a:endParaRPr lang="en-GB" sz="1900" dirty="0" smtClean="0"/>
          </a:p>
          <a:p>
            <a:pPr lvl="1"/>
            <a:endParaRPr lang="en-GB" sz="19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153112" y="3185754"/>
            <a:ext cx="8709307" cy="3068933"/>
            <a:chOff x="1153112" y="2838282"/>
            <a:chExt cx="8709307" cy="3068933"/>
          </a:xfrm>
        </p:grpSpPr>
        <p:grpSp>
          <p:nvGrpSpPr>
            <p:cNvPr id="10" name="Group 9"/>
            <p:cNvGrpSpPr/>
            <p:nvPr/>
          </p:nvGrpSpPr>
          <p:grpSpPr>
            <a:xfrm>
              <a:off x="1153112" y="3129910"/>
              <a:ext cx="8709307" cy="2777305"/>
              <a:chOff x="1153112" y="3349366"/>
              <a:chExt cx="8709307" cy="2777305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53112" y="3349366"/>
                <a:ext cx="7576679" cy="2742341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696233" y="5788117"/>
                <a:ext cx="616618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600" dirty="0" err="1"/>
                  <a:t>Arkani-Hamed</a:t>
                </a:r>
                <a:r>
                  <a:rPr lang="en-GB" sz="1600" dirty="0"/>
                  <a:t>, Han, </a:t>
                </a:r>
                <a:r>
                  <a:rPr lang="en-GB" sz="1600" dirty="0" err="1"/>
                  <a:t>Mangano</a:t>
                </a:r>
                <a:r>
                  <a:rPr lang="en-GB" sz="1600" dirty="0"/>
                  <a:t>, Wang, arxiv:1511.06495</a:t>
                </a: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200633" y="2838282"/>
              <a:ext cx="3334567" cy="461665"/>
            </a:xfrm>
            <a:prstGeom prst="rect">
              <a:avLst/>
            </a:prstGeom>
            <a:noFill/>
            <a:ln>
              <a:solidFill>
                <a:srgbClr val="CC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Current measurements</a:t>
              </a:r>
              <a:endParaRPr lang="en-GB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38800" y="2838283"/>
              <a:ext cx="2892138" cy="461665"/>
            </a:xfrm>
            <a:prstGeom prst="rect">
              <a:avLst/>
            </a:prstGeom>
            <a:noFill/>
            <a:ln>
              <a:solidFill>
                <a:srgbClr val="CC006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2400" dirty="0" smtClean="0"/>
                <a:t>Di-Higgs production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608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Post-MVA results for HL-LHC (3 ab</a:t>
            </a:r>
            <a:r>
              <a:rPr lang="en-GB" baseline="30000" dirty="0" smtClean="0"/>
              <a:t>-1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850" y="762000"/>
            <a:ext cx="9437688" cy="272248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83" y="3802142"/>
            <a:ext cx="8201115" cy="1469268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48581"/>
          <a:stretch/>
        </p:blipFill>
        <p:spPr>
          <a:xfrm>
            <a:off x="0" y="5358759"/>
            <a:ext cx="3957264" cy="115227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859887" y="2897746"/>
            <a:ext cx="2034862" cy="5677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40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09010" y="4862653"/>
            <a:ext cx="6096990" cy="904863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1) Combination of ALL categories important</a:t>
            </a:r>
          </a:p>
          <a:p>
            <a:r>
              <a:rPr lang="en-GB" sz="2400" dirty="0" smtClean="0"/>
              <a:t>2) 2b2j background has significant impact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29032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Post-MVA results for HL-LHC (3 ab</a:t>
            </a:r>
            <a:r>
              <a:rPr lang="en-GB" baseline="30000" dirty="0" smtClean="0"/>
              <a:t>-1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850" y="762000"/>
            <a:ext cx="9437688" cy="272248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983" y="3802142"/>
            <a:ext cx="8201115" cy="1469268"/>
          </a:xfrm>
          <a:prstGeom prst="rect">
            <a:avLst/>
          </a:prstGeom>
          <a:ln w="3810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r="48581"/>
          <a:stretch/>
        </p:blipFill>
        <p:spPr>
          <a:xfrm>
            <a:off x="0" y="5358759"/>
            <a:ext cx="3957264" cy="115227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5859887" y="2897746"/>
            <a:ext cx="2034862" cy="56776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40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42050" y="5040577"/>
            <a:ext cx="6930102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/>
              <a:t>Observation with just 4b channel seems possible!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255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58968"/>
            <a:ext cx="9437688" cy="5000625"/>
          </a:xfrm>
        </p:spPr>
        <p:txBody>
          <a:bodyPr/>
          <a:lstStyle/>
          <a:p>
            <a:r>
              <a:rPr lang="en-GB" dirty="0" smtClean="0"/>
              <a:t>Di-Higgs production </a:t>
            </a:r>
            <a:r>
              <a:rPr lang="en-GB" b="1" dirty="0" smtClean="0"/>
              <a:t>corner stone of LHC program</a:t>
            </a:r>
          </a:p>
          <a:p>
            <a:r>
              <a:rPr lang="en-GB" sz="2400" dirty="0" smtClean="0"/>
              <a:t>Presented new feasibility study of 2H → </a:t>
            </a:r>
            <a:r>
              <a:rPr lang="en-GB" sz="2400" dirty="0" err="1" smtClean="0"/>
              <a:t>bbbb</a:t>
            </a:r>
            <a:endParaRPr lang="en-GB" sz="2400" dirty="0" smtClean="0"/>
          </a:p>
          <a:p>
            <a:pPr lvl="1"/>
            <a:r>
              <a:rPr lang="en-GB" dirty="0" smtClean="0"/>
              <a:t>MVA based and combination of all di-Higgs topologies</a:t>
            </a:r>
          </a:p>
          <a:p>
            <a:pPr lvl="1"/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time: </a:t>
            </a:r>
          </a:p>
          <a:p>
            <a:pPr lvl="2"/>
            <a:r>
              <a:rPr lang="en-GB" dirty="0" smtClean="0"/>
              <a:t>pile-up modelled  (PU = 80 and PU = 150)</a:t>
            </a:r>
          </a:p>
          <a:p>
            <a:pPr lvl="3"/>
            <a:r>
              <a:rPr lang="en-GB" b="1" dirty="0" smtClean="0"/>
              <a:t>Results are stable</a:t>
            </a:r>
            <a:r>
              <a:rPr lang="en-GB" dirty="0" smtClean="0"/>
              <a:t> under PU with mitigation</a:t>
            </a:r>
          </a:p>
          <a:p>
            <a:pPr lvl="2"/>
            <a:r>
              <a:rPr lang="en-GB" dirty="0" smtClean="0"/>
              <a:t> 2b2j and 4j backgrounds included</a:t>
            </a:r>
          </a:p>
          <a:p>
            <a:pPr lvl="3"/>
            <a:r>
              <a:rPr lang="en-GB" dirty="0" smtClean="0"/>
              <a:t>Light and charm quark </a:t>
            </a:r>
            <a:r>
              <a:rPr lang="en-GB" b="1" dirty="0" smtClean="0"/>
              <a:t>fake rate reduction important</a:t>
            </a:r>
          </a:p>
          <a:p>
            <a:pPr lvl="2"/>
            <a:r>
              <a:rPr lang="en-GB" b="1" dirty="0" smtClean="0"/>
              <a:t>Low </a:t>
            </a:r>
            <a:r>
              <a:rPr lang="en-GB" b="1" dirty="0" err="1" smtClean="0"/>
              <a:t>pt</a:t>
            </a:r>
            <a:r>
              <a:rPr lang="en-GB" b="1" dirty="0" smtClean="0"/>
              <a:t> trigger thresholds important </a:t>
            </a:r>
            <a:r>
              <a:rPr lang="en-GB" dirty="0" smtClean="0"/>
              <a:t>for resolved regime</a:t>
            </a:r>
          </a:p>
          <a:p>
            <a:pPr lvl="1"/>
            <a:r>
              <a:rPr lang="en-GB" dirty="0" smtClean="0"/>
              <a:t>4b final state alone enough to claim evidence for 2H process at HL-LHC</a:t>
            </a:r>
          </a:p>
          <a:p>
            <a:pPr lvl="1"/>
            <a:r>
              <a:rPr lang="en-GB" b="1" dirty="0" smtClean="0"/>
              <a:t>If experimental performance improved </a:t>
            </a:r>
            <a:r>
              <a:rPr lang="en-GB" dirty="0" smtClean="0"/>
              <a:t>2H process observation with just 200 – 300 fb</a:t>
            </a:r>
            <a:r>
              <a:rPr lang="en-GB" baseline="30000" dirty="0" smtClean="0"/>
              <a:t>-1</a:t>
            </a:r>
            <a:r>
              <a:rPr lang="en-GB" dirty="0" smtClean="0"/>
              <a:t> possible. 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6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Include </a:t>
            </a:r>
            <a:r>
              <a:rPr lang="en-GB" dirty="0" err="1" smtClean="0"/>
              <a:t>Z→bb</a:t>
            </a:r>
            <a:r>
              <a:rPr lang="en-GB" dirty="0" smtClean="0"/>
              <a:t>, </a:t>
            </a:r>
            <a:r>
              <a:rPr lang="en-GB" dirty="0" err="1" smtClean="0"/>
              <a:t>ttH</a:t>
            </a:r>
            <a:r>
              <a:rPr lang="en-GB" dirty="0" smtClean="0"/>
              <a:t> and HZ backgrounds</a:t>
            </a:r>
          </a:p>
          <a:p>
            <a:endParaRPr lang="en-GB" dirty="0" smtClean="0"/>
          </a:p>
          <a:p>
            <a:r>
              <a:rPr lang="en-GB" dirty="0" smtClean="0"/>
              <a:t>Add more statistics to QCD backgrounds</a:t>
            </a:r>
          </a:p>
          <a:p>
            <a:endParaRPr lang="en-GB" dirty="0" smtClean="0"/>
          </a:p>
          <a:p>
            <a:r>
              <a:rPr lang="en-GB" dirty="0" smtClean="0"/>
              <a:t>Estimation of accuracy of Higgs self-coupling measurement at LHC, HL-LHC, 100 </a:t>
            </a:r>
            <a:r>
              <a:rPr lang="en-GB" dirty="0" err="1" smtClean="0"/>
              <a:t>TeV</a:t>
            </a:r>
            <a:r>
              <a:rPr lang="en-GB" dirty="0" smtClean="0"/>
              <a:t> FCC collider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27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6" name="&quot;No&quot; Symbol 5"/>
          <p:cNvSpPr/>
          <p:nvPr/>
        </p:nvSpPr>
        <p:spPr bwMode="auto">
          <a:xfrm>
            <a:off x="2625680" y="1180026"/>
            <a:ext cx="4654639" cy="4497947"/>
          </a:xfrm>
          <a:prstGeom prst="noSmoking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40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640000">
            <a:off x="3020806" y="3106550"/>
            <a:ext cx="40446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 smtClean="0">
                <a:solidFill>
                  <a:srgbClr val="00B0F0"/>
                </a:solidFill>
              </a:rPr>
              <a:t>Backup Slides</a:t>
            </a:r>
            <a:endParaRPr lang="en-GB" sz="4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2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Pre-MVA cut-flow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126" y="1131888"/>
            <a:ext cx="8647135" cy="500062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9519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Pre-MVA 2b2j background -- BIG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66573"/>
            <a:ext cx="9851031" cy="192120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2470598" y="4531219"/>
            <a:ext cx="1764405" cy="309092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40000"/>
              <a:buFont typeface="Wingdings" pitchFamily="2" charset="2"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9247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and signal relative fractions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850" y="1773386"/>
            <a:ext cx="9437688" cy="371762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244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60" y="136949"/>
            <a:ext cx="8578079" cy="665712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6520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56" y="21780"/>
            <a:ext cx="9160175" cy="682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860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Alternative EWSB Mechanisms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196850" y="809157"/>
            <a:ext cx="9437688" cy="50006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Higgs mechanism:</a:t>
            </a:r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Alternative: negative quadric ↔ positive </a:t>
            </a:r>
            <a:r>
              <a:rPr lang="en-GB" dirty="0" err="1" smtClean="0"/>
              <a:t>sextic</a:t>
            </a:r>
            <a:endParaRPr lang="en-GB" dirty="0" smtClean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Alternative: </a:t>
            </a:r>
            <a:r>
              <a:rPr lang="en-GB" dirty="0"/>
              <a:t>Coleman-Weinberg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60360" y="1476843"/>
                <a:ext cx="7913833" cy="806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V</m:t>
                      </m:r>
                      <m:d>
                        <m:d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d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ϯ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800" b="0" i="0" smtClean="0">
                          <a:latin typeface="Cambria Math" panose="02040503050406030204" pitchFamily="18" charset="0"/>
                        </a:rPr>
                        <m:t>λ</m:t>
                      </m:r>
                      <m:sSup>
                        <m:sSupPr>
                          <m:ctrlPr>
                            <a:rPr lang="el-GR" sz="28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280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280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800" i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l-GR" sz="2800" i="0">
                                      <a:latin typeface="Cambria Math" panose="02040503050406030204" pitchFamily="18" charset="0"/>
                                    </a:rPr>
                                    <m:t>ϯ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GB" sz="2800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&lt;0 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2800" i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GB" sz="2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60" y="1476843"/>
                <a:ext cx="7913833" cy="80663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29873" y="2985029"/>
                <a:ext cx="8413201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V</m:t>
                      </m:r>
                      <m:d>
                        <m:d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d>
                      <m:r>
                        <a:rPr lang="en-GB" sz="2800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ϯ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800" b="0" i="0" smtClean="0">
                          <a:latin typeface="Cambria Math" panose="02040503050406030204" pitchFamily="18" charset="0"/>
                        </a:rPr>
                        <m:t>λ</m:t>
                      </m:r>
                      <m:sSup>
                        <m:sSupPr>
                          <m:ctrlPr>
                            <a:rPr lang="el-GR" sz="28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280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280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800" i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l-GR" sz="2800" i="0">
                                      <a:latin typeface="Cambria Math" panose="02040503050406030204" pitchFamily="18" charset="0"/>
                                    </a:rPr>
                                    <m:t>ϯ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GB" sz="2800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+ </m:t>
                      </m:r>
                      <m:f>
                        <m:f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3!</m:t>
                          </m:r>
                          <m:sSup>
                            <m:sSupPr>
                              <m:ctrlPr>
                                <a:rPr lang="en-GB" sz="2800" b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28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800" b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280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800" i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n-GB" sz="2800" i="0">
                                      <a:latin typeface="Cambria Math" panose="02040503050406030204" pitchFamily="18" charset="0"/>
                                    </a:rPr>
                                    <m:t>ϯ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GB" sz="2800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2800" i="0">
                          <a:latin typeface="Cambria Math" panose="02040503050406030204" pitchFamily="18" charset="0"/>
                        </a:rPr>
                        <m:t>λ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800" i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73" y="2985029"/>
                <a:ext cx="8413201" cy="8094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560360" y="4683533"/>
                <a:ext cx="4493346" cy="9857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V</m:t>
                      </m:r>
                      <m:d>
                        <m:d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d>
                      <m:r>
                        <a:rPr lang="en-GB" sz="28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l-GR" sz="2800" b="0" i="0" smtClean="0">
                          <a:latin typeface="Cambria Math" panose="02040503050406030204" pitchFamily="18" charset="0"/>
                        </a:rPr>
                        <m:t>λ</m:t>
                      </m:r>
                      <m:sSup>
                        <m:sSupPr>
                          <m:ctrlPr>
                            <a:rPr lang="el-GR" sz="2800" b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l-GR" sz="280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l-GR" sz="280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800" i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l-GR" sz="2800" i="0">
                                      <a:latin typeface="Cambria Math" panose="02040503050406030204" pitchFamily="18" charset="0"/>
                                    </a:rPr>
                                    <m:t>ϯ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GB" sz="2800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d>
                        </m:e>
                        <m: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GB" sz="2800" b="0" i="0" smtClean="0">
                          <a:latin typeface="Cambria Math" panose="02040503050406030204" pitchFamily="18" charset="0"/>
                        </a:rPr>
                        <m:t>log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0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80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m:rPr>
                                      <m:sty m:val="p"/>
                                    </m:rPr>
                                    <a:rPr lang="el-GR" sz="2800">
                                      <a:latin typeface="Cambria Math" panose="02040503050406030204" pitchFamily="18" charset="0"/>
                                    </a:rPr>
                                    <m:t>ϯ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GB" sz="280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360" y="4683533"/>
                <a:ext cx="4493346" cy="98571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5138669" y="4668220"/>
            <a:ext cx="4662153" cy="1643527"/>
          </a:xfrm>
          <a:prstGeom prst="rect">
            <a:avLst/>
          </a:prstGeom>
          <a:solidFill>
            <a:srgbClr val="FFFF00"/>
          </a:solidFill>
          <a:ln w="3810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Each leads to different </a:t>
            </a:r>
            <a:r>
              <a:rPr lang="en-GB" dirty="0"/>
              <a:t>EWSB mechanism,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with </a:t>
            </a:r>
            <a:r>
              <a:rPr lang="en-GB" dirty="0"/>
              <a:t>crucial implications for </a:t>
            </a:r>
            <a:r>
              <a:rPr lang="en-GB" dirty="0" smtClean="0"/>
              <a:t>the hierarchy </a:t>
            </a:r>
            <a:r>
              <a:rPr lang="en-GB" dirty="0"/>
              <a:t>problem,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structure of quantum field theory,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and </a:t>
            </a:r>
            <a:r>
              <a:rPr lang="en-GB" dirty="0"/>
              <a:t>New Physics at the EW scale</a:t>
            </a:r>
          </a:p>
        </p:txBody>
      </p:sp>
      <p:sp>
        <p:nvSpPr>
          <p:cNvPr id="25" name="Rectangle 24"/>
          <p:cNvSpPr/>
          <p:nvPr/>
        </p:nvSpPr>
        <p:spPr>
          <a:xfrm rot="16200000">
            <a:off x="6710725" y="1500513"/>
            <a:ext cx="58561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/>
              <a:t>Arkani-Hamed</a:t>
            </a:r>
            <a:r>
              <a:rPr lang="en-GB" sz="1400" dirty="0"/>
              <a:t>, Han, </a:t>
            </a:r>
            <a:r>
              <a:rPr lang="en-GB" sz="1400" dirty="0" err="1"/>
              <a:t>Mangano</a:t>
            </a:r>
            <a:r>
              <a:rPr lang="en-GB" sz="1400" dirty="0"/>
              <a:t>, Wang, arxiv:1511.06495</a:t>
            </a:r>
          </a:p>
        </p:txBody>
      </p:sp>
    </p:spTree>
    <p:extLst>
      <p:ext uri="{BB962C8B-B14F-4D97-AF65-F5344CB8AC3E}">
        <p14:creationId xmlns:p14="http://schemas.microsoft.com/office/powerpoint/2010/main" val="171258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Post-MVA ROC curve and number of events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850" y="1258781"/>
            <a:ext cx="9437688" cy="474683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2730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MVA Analysis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5264" y="1131888"/>
            <a:ext cx="6040859" cy="5000625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252C2B-536A-4445-A9DF-624D9E7D2250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6266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MVA 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6879" y="1131888"/>
            <a:ext cx="6177629" cy="500062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3979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Pre-MVA distributions</a:t>
            </a:r>
            <a:endParaRPr lang="en-GB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2434" y="925635"/>
            <a:ext cx="6957572" cy="5348546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020F6D-8719-4919-8D62-48D3D6CBFF53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9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Alternative EWSB Mechanisms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196850" y="809157"/>
            <a:ext cx="9437688" cy="500062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 smtClean="0"/>
              <a:t>Higgs mechanism:</a:t>
            </a:r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Alternative: negative quadric ↔ positive </a:t>
            </a:r>
            <a:r>
              <a:rPr lang="en-GB" dirty="0" err="1" smtClean="0"/>
              <a:t>sextic</a:t>
            </a:r>
            <a:endParaRPr lang="en-GB" dirty="0" smtClean="0"/>
          </a:p>
          <a:p>
            <a:pPr>
              <a:lnSpc>
                <a:spcPct val="150000"/>
              </a:lnSpc>
            </a:pP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Alternative: </a:t>
            </a:r>
            <a:r>
              <a:rPr lang="en-GB" dirty="0"/>
              <a:t>Coleman-Weinberg</a:t>
            </a:r>
            <a:endParaRPr lang="en-GB" dirty="0"/>
          </a:p>
          <a:p>
            <a:pPr marL="0" indent="0">
              <a:lnSpc>
                <a:spcPct val="150000"/>
              </a:lnSpc>
              <a:buNone/>
            </a:pP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503511" y="1188547"/>
            <a:ext cx="4823250" cy="830997"/>
          </a:xfrm>
          <a:prstGeom prst="rect">
            <a:avLst/>
          </a:prstGeom>
          <a:solidFill>
            <a:srgbClr val="FFFF00"/>
          </a:solidFill>
          <a:ln w="38100">
            <a:solidFill>
              <a:srgbClr val="CC0066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Leading differences show up in the cubic Higgs self-coupling </a:t>
            </a:r>
            <a:endParaRPr lang="en-GB" sz="2400" dirty="0"/>
          </a:p>
        </p:txBody>
      </p:sp>
      <p:sp>
        <p:nvSpPr>
          <p:cNvPr id="25" name="Rectangle 24"/>
          <p:cNvSpPr/>
          <p:nvPr/>
        </p:nvSpPr>
        <p:spPr>
          <a:xfrm rot="16200000">
            <a:off x="6710725" y="1500513"/>
            <a:ext cx="585613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err="1"/>
              <a:t>Arkani-Hamed</a:t>
            </a:r>
            <a:r>
              <a:rPr lang="en-GB" sz="1400" dirty="0"/>
              <a:t>, Han, </a:t>
            </a:r>
            <a:r>
              <a:rPr lang="en-GB" sz="1400" dirty="0" err="1"/>
              <a:t>Mangano</a:t>
            </a:r>
            <a:r>
              <a:rPr lang="en-GB" sz="1400" dirty="0"/>
              <a:t>, Wang, arxiv:1511.06495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61965" y="1604046"/>
                <a:ext cx="2743251" cy="4884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80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8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HHH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SM</m:t>
                          </m:r>
                        </m:sup>
                      </m:sSubSup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=3</m:t>
                      </m:r>
                      <m:d>
                        <m:dPr>
                          <m:ctrlPr>
                            <a:rPr lang="en-GB" sz="280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965" y="1604046"/>
                <a:ext cx="2743251" cy="48840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659817" y="3173122"/>
                <a:ext cx="4870564" cy="486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HHH</m:t>
                          </m:r>
                        </m:sub>
                      </m:sSub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=7</m:t>
                      </m:r>
                      <m:d>
                        <m:dPr>
                          <m:ctrlPr>
                            <a:rPr lang="en-GB" sz="280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sub>
                            <m:sup>
                              <m:r>
                                <a:rPr lang="en-GB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</m:d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7/3</m:t>
                          </m:r>
                        </m:e>
                      </m:d>
                      <m:sSubSup>
                        <m:sSubSupPr>
                          <m:ctrlPr>
                            <a:rPr lang="en-GB" sz="280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800" i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i="0">
                              <a:latin typeface="Cambria Math" panose="02040503050406030204" pitchFamily="18" charset="0"/>
                            </a:rPr>
                            <m:t>HHH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SM</m:t>
                          </m:r>
                        </m:sup>
                      </m:sSub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817" y="3173122"/>
                <a:ext cx="4870564" cy="48635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57669" y="4755072"/>
                <a:ext cx="3010376" cy="4601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b="0" i="0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HHH</m:t>
                          </m:r>
                        </m:sub>
                      </m:sSub>
                      <m:r>
                        <a:rPr lang="en-GB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800" b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5/3</m:t>
                          </m:r>
                        </m:e>
                      </m:d>
                      <m:sSubSup>
                        <m:sSubSupPr>
                          <m:ctrlPr>
                            <a:rPr lang="en-GB" sz="280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800" i="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800" i="0">
                              <a:latin typeface="Cambria Math" panose="02040503050406030204" pitchFamily="18" charset="0"/>
                            </a:rPr>
                            <m:t>HHH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SM</m:t>
                          </m:r>
                        </m:sup>
                      </m:sSubSup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669" y="4755072"/>
                <a:ext cx="3010376" cy="46012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4611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Importance of Higgs Pair Production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Uniquely sensitive to Higgs self-coupling,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𝛌</m:t>
                        </m:r>
                      </m:e>
                      <m:sub>
                        <m:r>
                          <a:rPr lang="en-GB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𝐇𝐇𝐇</m:t>
                        </m:r>
                      </m:sub>
                    </m:sSub>
                  </m:oMath>
                </a14:m>
                <a:endParaRPr lang="en-GB" b="1" dirty="0" smtClean="0"/>
              </a:p>
              <a:p>
                <a:endParaRPr lang="en-GB" b="1" dirty="0"/>
              </a:p>
              <a:p>
                <a:endParaRPr lang="en-GB" b="1" dirty="0" smtClean="0"/>
              </a:p>
              <a:p>
                <a:endParaRPr lang="en-GB" b="1" dirty="0"/>
              </a:p>
              <a:p>
                <a:endParaRPr lang="en-GB" b="1" dirty="0" smtClean="0"/>
              </a:p>
              <a:p>
                <a:endParaRPr lang="en-GB" b="1" dirty="0" smtClean="0"/>
              </a:p>
              <a:p>
                <a:r>
                  <a:rPr lang="en-GB" dirty="0"/>
                  <a:t>In </a:t>
                </a:r>
                <a:r>
                  <a:rPr lang="en-GB" dirty="0" smtClean="0"/>
                  <a:t>SM</a:t>
                </a:r>
                <a:r>
                  <a:rPr lang="en-GB" dirty="0"/>
                  <a:t>, </a:t>
                </a:r>
                <a:r>
                  <a:rPr lang="en-GB" b="1" dirty="0" err="1"/>
                  <a:t>hh</a:t>
                </a:r>
                <a:r>
                  <a:rPr lang="en-GB" b="1" dirty="0"/>
                  <a:t> rates are small: </a:t>
                </a:r>
                <a:r>
                  <a:rPr lang="en-GB" dirty="0"/>
                  <a:t>in the leading gluon-fusion production mode, NNLO+NNLL </a:t>
                </a:r>
                <a:r>
                  <a:rPr lang="en-GB" b="1" dirty="0" smtClean="0"/>
                  <a:t>cross-section at </a:t>
                </a:r>
                <a:r>
                  <a:rPr lang="en-GB" b="1" dirty="0"/>
                  <a:t>14 </a:t>
                </a:r>
                <a:r>
                  <a:rPr lang="en-GB" b="1" dirty="0" err="1"/>
                  <a:t>TeV</a:t>
                </a:r>
                <a:r>
                  <a:rPr lang="en-GB" b="1" dirty="0"/>
                  <a:t> is </a:t>
                </a:r>
                <a:r>
                  <a:rPr lang="en-GB" b="1" dirty="0" smtClean="0"/>
                  <a:t>~40 </a:t>
                </a:r>
                <a:r>
                  <a:rPr lang="en-GB" b="1" dirty="0"/>
                  <a:t>fb. </a:t>
                </a:r>
                <a:r>
                  <a:rPr lang="en-GB" dirty="0"/>
                  <a:t>These are further suppressed by the branching </a:t>
                </a:r>
                <a:r>
                  <a:rPr lang="en-GB" dirty="0" smtClean="0"/>
                  <a:t>fractions</a:t>
                </a:r>
                <a:r>
                  <a:rPr lang="en-GB" b="1" dirty="0" smtClean="0"/>
                  <a:t>! </a:t>
                </a:r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067" t="-4146" r="-1486" b="-4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784289" y="2157149"/>
            <a:ext cx="6372271" cy="1797790"/>
            <a:chOff x="1616862" y="2054117"/>
            <a:chExt cx="6372271" cy="179779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16862" y="2054117"/>
              <a:ext cx="6372271" cy="1797790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 flipV="1">
              <a:off x="4027714" y="3084285"/>
              <a:ext cx="420915" cy="1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Oval 10"/>
            <p:cNvSpPr/>
            <p:nvPr/>
          </p:nvSpPr>
          <p:spPr bwMode="auto">
            <a:xfrm>
              <a:off x="3780613" y="2828962"/>
              <a:ext cx="144000" cy="14514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Pct val="140000"/>
                <a:buFont typeface="Wingdings" pitchFamily="2" charset="2"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506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GB" dirty="0" smtClean="0">
                    <a:solidFill>
                      <a:srgbClr val="00B050"/>
                    </a:solidFill>
                  </a:rPr>
                  <a:t>Pros</a:t>
                </a:r>
                <a:r>
                  <a:rPr lang="en-GB" dirty="0" smtClean="0"/>
                  <a:t> and 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Cons</a:t>
                </a:r>
                <a:r>
                  <a:rPr lang="en-GB" dirty="0" smtClean="0"/>
                  <a:t>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b</m:t>
                    </m:r>
                    <m:acc>
                      <m:accPr>
                        <m:chr m:val="̅"/>
                        <m:ctrlPr>
                          <a:rPr lang="en-GB" b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b</m:t>
                    </m:r>
                    <m:acc>
                      <m:accPr>
                        <m:chr m:val="̅"/>
                        <m:ctrlPr>
                          <a:rPr lang="en-GB" b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GB" dirty="0" smtClean="0"/>
                  <a:t> final state</a:t>
                </a:r>
                <a:endParaRPr lang="en-GB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1908" t="-4000" b="-23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850" y="745518"/>
            <a:ext cx="9437688" cy="5000625"/>
          </a:xfrm>
        </p:spPr>
        <p:txBody>
          <a:bodyPr/>
          <a:lstStyle/>
          <a:p>
            <a:r>
              <a:rPr lang="en-GB" b="1" dirty="0" smtClean="0">
                <a:solidFill>
                  <a:srgbClr val="00B050"/>
                </a:solidFill>
              </a:rPr>
              <a:t>Pros</a:t>
            </a:r>
            <a:r>
              <a:rPr lang="en-GB" dirty="0" smtClean="0"/>
              <a:t>: </a:t>
            </a:r>
            <a:r>
              <a:rPr lang="en-GB" b="1" dirty="0"/>
              <a:t>largest branching ratio</a:t>
            </a:r>
            <a:r>
              <a:rPr lang="en-GB" dirty="0"/>
              <a:t>: BR(</a:t>
            </a:r>
            <a:r>
              <a:rPr lang="en-GB" i="1" dirty="0"/>
              <a:t>H </a:t>
            </a:r>
            <a:r>
              <a:rPr lang="en-GB" dirty="0" smtClean="0"/>
              <a:t>→ </a:t>
            </a:r>
            <a:r>
              <a:rPr lang="en-GB" i="1" dirty="0" smtClean="0"/>
              <a:t>bb</a:t>
            </a:r>
            <a:r>
              <a:rPr lang="en-GB" dirty="0"/>
              <a:t>) </a:t>
            </a:r>
            <a:r>
              <a:rPr lang="en-GB" dirty="0" smtClean="0"/>
              <a:t>~ </a:t>
            </a:r>
            <a:r>
              <a:rPr lang="en-GB" dirty="0" smtClean="0">
                <a:solidFill>
                  <a:srgbClr val="FF0000"/>
                </a:solidFill>
              </a:rPr>
              <a:t>0</a:t>
            </a:r>
            <a:r>
              <a:rPr lang="en-GB" i="1" dirty="0" smtClean="0">
                <a:solidFill>
                  <a:srgbClr val="FF0000"/>
                </a:solidFill>
              </a:rPr>
              <a:t>.</a:t>
            </a:r>
            <a:r>
              <a:rPr lang="en-GB" dirty="0" smtClean="0">
                <a:solidFill>
                  <a:srgbClr val="FF0000"/>
                </a:solidFill>
              </a:rPr>
              <a:t>57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</a:endParaRPr>
          </a:p>
          <a:p>
            <a:r>
              <a:rPr lang="en-GB" b="1" dirty="0" smtClean="0">
                <a:solidFill>
                  <a:srgbClr val="FF0000"/>
                </a:solidFill>
              </a:rPr>
              <a:t>Cons: </a:t>
            </a:r>
            <a:r>
              <a:rPr lang="en-GB" dirty="0" smtClean="0"/>
              <a:t>Huge QCD </a:t>
            </a:r>
            <a:r>
              <a:rPr lang="en-GB" dirty="0"/>
              <a:t>multi-jets background</a:t>
            </a:r>
          </a:p>
          <a:p>
            <a:pPr lvl="1"/>
            <a:r>
              <a:rPr lang="en-GB" dirty="0" smtClean="0"/>
              <a:t>Previous </a:t>
            </a:r>
            <a:r>
              <a:rPr lang="en-GB" dirty="0"/>
              <a:t>studies: </a:t>
            </a:r>
            <a:r>
              <a:rPr lang="en-GB" i="1" dirty="0" smtClean="0"/>
              <a:t>S/√B </a:t>
            </a:r>
            <a:r>
              <a:rPr lang="en-GB" dirty="0"/>
              <a:t>~</a:t>
            </a:r>
            <a:r>
              <a:rPr lang="en-GB" dirty="0" smtClean="0"/>
              <a:t> </a:t>
            </a:r>
            <a:r>
              <a:rPr lang="en-GB" dirty="0"/>
              <a:t>2 @ HL-LHC (no PU, missing relevant backgrounds)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7744" y="1428100"/>
            <a:ext cx="3813504" cy="361677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flipH="1">
            <a:off x="4953000" y="1316368"/>
            <a:ext cx="3031902" cy="396522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6968828" y="1913449"/>
            <a:ext cx="2519729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CMTT10"/>
              </a:rPr>
              <a:t>arXiv:1307.1347 and</a:t>
            </a:r>
            <a:endParaRPr lang="en-GB" dirty="0"/>
          </a:p>
          <a:p>
            <a:r>
              <a:rPr lang="en-GB" dirty="0" smtClean="0">
                <a:solidFill>
                  <a:srgbClr val="0000FF"/>
                </a:solidFill>
                <a:latin typeface="CMTT10"/>
              </a:rPr>
              <a:t>PDG</a:t>
            </a:r>
          </a:p>
        </p:txBody>
      </p:sp>
    </p:spTree>
    <p:extLst>
      <p:ext uri="{BB962C8B-B14F-4D97-AF65-F5344CB8AC3E}">
        <p14:creationId xmlns:p14="http://schemas.microsoft.com/office/powerpoint/2010/main" val="345450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513" y="1819527"/>
            <a:ext cx="4745218" cy="240473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850" y="938703"/>
            <a:ext cx="9437688" cy="5000625"/>
          </a:xfrm>
        </p:spPr>
        <p:txBody>
          <a:bodyPr/>
          <a:lstStyle/>
          <a:p>
            <a:r>
              <a:rPr lang="en-GB" sz="2800" b="1" dirty="0" smtClean="0"/>
              <a:t>Multivariate</a:t>
            </a:r>
            <a:r>
              <a:rPr lang="en-GB" sz="2800" dirty="0" smtClean="0"/>
              <a:t> + loose cut based analysis techniques</a:t>
            </a:r>
          </a:p>
          <a:p>
            <a:r>
              <a:rPr lang="en-GB" sz="2800" dirty="0" smtClean="0"/>
              <a:t>Use all di-Higgs decay topologies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endParaRPr lang="en-GB" sz="2800" dirty="0" smtClean="0"/>
          </a:p>
          <a:p>
            <a:r>
              <a:rPr lang="en-GB" sz="2800" dirty="0"/>
              <a:t>Model pile-up (PU) </a:t>
            </a:r>
            <a:r>
              <a:rPr lang="en-GB" sz="2800" dirty="0" smtClean="0"/>
              <a:t>effects: 80 (baseline) and 150 </a:t>
            </a:r>
            <a:endParaRPr lang="en-GB" sz="2800" dirty="0"/>
          </a:p>
          <a:p>
            <a:r>
              <a:rPr lang="en-GB" sz="2800" dirty="0" smtClean="0"/>
              <a:t>Include all relevant backgrounds, esp. 2b2j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Analysis Strategy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84359" y="370444"/>
            <a:ext cx="412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FF"/>
                </a:solidFill>
                <a:latin typeface="LMSans8-Regular"/>
              </a:rPr>
              <a:t>[arxiv:1512.08928</a:t>
            </a:r>
            <a:r>
              <a:rPr lang="en-GB" dirty="0" smtClean="0">
                <a:solidFill>
                  <a:srgbClr val="0000FF"/>
                </a:solidFill>
                <a:latin typeface="LMSans8-Regular"/>
              </a:rPr>
              <a:t>], submitted to EPJC</a:t>
            </a:r>
            <a:endParaRPr lang="en-GB" dirty="0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879" y="5024205"/>
            <a:ext cx="8905784" cy="19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97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342" y="1354688"/>
            <a:ext cx="4745218" cy="2404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identification (tagging)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96850" y="694008"/>
                <a:ext cx="9437688" cy="5000625"/>
              </a:xfrm>
            </p:spPr>
            <p:txBody>
              <a:bodyPr/>
              <a:lstStyle/>
              <a:p>
                <a:r>
                  <a:rPr lang="en-GB" dirty="0" smtClean="0"/>
                  <a:t>Separation of b-jets shrinks: </a:t>
                </a:r>
                <a14:m>
                  <m:oMath xmlns:m="http://schemas.openxmlformats.org/officeDocument/2006/math">
                    <m:r>
                      <a:rPr lang="en-GB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acc>
                      <m:accPr>
                        <m:chr m:val="̅"/>
                        <m:ctrlPr>
                          <a:rPr lang="en-GB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b</m:t>
                        </m:r>
                        <m: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</m:acc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</m:t>
                    </m:r>
                    <m:sSup>
                      <m:sSupPr>
                        <m:ctrlPr>
                          <a:rPr lang="en-GB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GB" b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sup>
                    </m:sSubSup>
                  </m:oMath>
                </a14:m>
                <a:endParaRPr lang="en-GB" dirty="0" smtClean="0"/>
              </a:p>
              <a:p>
                <a:pPr marL="455613" lvl="1" indent="0">
                  <a:buNone/>
                </a:pPr>
                <a:r>
                  <a:rPr lang="en-GB" dirty="0" smtClean="0"/>
                  <a:t>→ Single large-R jet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mtClean="0">
                            <a:latin typeface="+mj-lt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+mj-lt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b="0" i="0" smtClean="0">
                            <a:latin typeface="+mj-lt"/>
                          </a:rPr>
                          <m:t>T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GB" b="0" i="0" smtClean="0">
                            <a:latin typeface="+mj-lt"/>
                          </a:rPr>
                          <m:t>H</m:t>
                        </m:r>
                      </m:sup>
                    </m:sSubSup>
                    <m:r>
                      <a:rPr lang="en-GB" b="0" i="0" smtClean="0">
                        <a:latin typeface="+mj-lt"/>
                      </a:rPr>
                      <m:t>&gt;250 </m:t>
                    </m:r>
                    <m:r>
                      <m:rPr>
                        <m:sty m:val="p"/>
                      </m:rPr>
                      <a:rPr lang="en-GB" b="0" i="0" smtClean="0">
                        <a:latin typeface="+mj-lt"/>
                      </a:rPr>
                      <m:t>GeV</m:t>
                    </m:r>
                  </m:oMath>
                </a14:m>
                <a:endParaRPr lang="en-GB" b="0" dirty="0" smtClean="0">
                  <a:latin typeface="+mj-lt"/>
                </a:endParaRPr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6850" y="694008"/>
                <a:ext cx="9437688" cy="5000625"/>
              </a:xfrm>
              <a:blipFill rotWithShape="0">
                <a:blip r:embed="rId4"/>
                <a:stretch>
                  <a:fillRect l="-2067" t="-3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472594"/>
              </p:ext>
            </p:extLst>
          </p:nvPr>
        </p:nvGraphicFramePr>
        <p:xfrm>
          <a:off x="309181" y="3479207"/>
          <a:ext cx="4456002" cy="128016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45600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Resolved Higgs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SzPct val="140000"/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/>
                        <a:t>2 AKT4</a:t>
                      </a:r>
                      <a:r>
                        <a:rPr lang="en-GB" sz="2400" baseline="0" dirty="0" smtClean="0"/>
                        <a:t> jets</a:t>
                      </a:r>
                    </a:p>
                    <a:p>
                      <a:pPr marL="285750" indent="-285750">
                        <a:buSzPct val="140000"/>
                        <a:buFont typeface="Arial" panose="020B0604020202020204" pitchFamily="34" charset="0"/>
                        <a:buChar char="•"/>
                      </a:pPr>
                      <a:r>
                        <a:rPr lang="en-GB" sz="2400" baseline="0" dirty="0" err="1" smtClean="0"/>
                        <a:t>p</a:t>
                      </a:r>
                      <a:r>
                        <a:rPr lang="en-GB" sz="2400" baseline="-25000" dirty="0" err="1" smtClean="0"/>
                        <a:t>T</a:t>
                      </a:r>
                      <a:r>
                        <a:rPr lang="en-GB" sz="2400" baseline="-25000" dirty="0" smtClean="0"/>
                        <a:t> </a:t>
                      </a:r>
                      <a:r>
                        <a:rPr lang="en-GB" sz="2400" baseline="0" dirty="0" smtClean="0"/>
                        <a:t>&gt; 40 GeV and |</a:t>
                      </a:r>
                      <a:r>
                        <a:rPr lang="el-GR" sz="2400" baseline="0" dirty="0" smtClean="0"/>
                        <a:t>η</a:t>
                      </a:r>
                      <a:r>
                        <a:rPr lang="en-GB" sz="2400" baseline="0" dirty="0" smtClean="0"/>
                        <a:t>| &lt; 2.5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987873"/>
              </p:ext>
            </p:extLst>
          </p:nvPr>
        </p:nvGraphicFramePr>
        <p:xfrm>
          <a:off x="309181" y="5063288"/>
          <a:ext cx="3346272" cy="1645920"/>
        </p:xfrm>
        <a:graphic>
          <a:graphicData uri="http://schemas.openxmlformats.org/drawingml/2006/table">
            <a:tbl>
              <a:tblPr firstRow="1" bandRow="1">
                <a:solidFill>
                  <a:srgbClr val="7030A0"/>
                </a:solidFill>
                <a:tableStyleId>{0660B408-B3CF-4A94-85FC-2B1E0A45F4A2}</a:tableStyleId>
              </a:tblPr>
              <a:tblGrid>
                <a:gridCol w="334627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b-tagging efficiencies</a:t>
                      </a:r>
                      <a:endParaRPr lang="en-GB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SzPct val="140000"/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/>
                        <a:t>b-jet:             f</a:t>
                      </a:r>
                      <a:r>
                        <a:rPr lang="en-GB" sz="2400" baseline="-25000" dirty="0" smtClean="0"/>
                        <a:t>b</a:t>
                      </a:r>
                      <a:r>
                        <a:rPr lang="en-GB" sz="2400" baseline="0" dirty="0" smtClean="0"/>
                        <a:t>=0.8</a:t>
                      </a:r>
                    </a:p>
                    <a:p>
                      <a:pPr marL="285750" indent="-285750">
                        <a:buSzPct val="140000"/>
                        <a:buFont typeface="Arial" panose="020B0604020202020204" pitchFamily="34" charset="0"/>
                        <a:buChar char="•"/>
                      </a:pPr>
                      <a:r>
                        <a:rPr lang="en-GB" sz="2400" baseline="0" dirty="0" smtClean="0"/>
                        <a:t>c-jet:             f</a:t>
                      </a:r>
                      <a:r>
                        <a:rPr lang="en-GB" sz="2400" baseline="-25000" dirty="0" smtClean="0"/>
                        <a:t>c</a:t>
                      </a:r>
                      <a:r>
                        <a:rPr lang="en-GB" sz="2400" baseline="0" dirty="0" smtClean="0"/>
                        <a:t>=0.1</a:t>
                      </a:r>
                    </a:p>
                    <a:p>
                      <a:pPr marL="285750" indent="-285750">
                        <a:buSzPct val="140000"/>
                        <a:buFont typeface="Arial" panose="020B0604020202020204" pitchFamily="34" charset="0"/>
                        <a:buChar char="•"/>
                      </a:pPr>
                      <a:r>
                        <a:rPr lang="en-GB" sz="2400" baseline="0" dirty="0" smtClean="0"/>
                        <a:t>light-jet:        </a:t>
                      </a:r>
                      <a:r>
                        <a:rPr lang="en-GB" sz="2400" baseline="0" dirty="0" err="1" smtClean="0"/>
                        <a:t>f</a:t>
                      </a:r>
                      <a:r>
                        <a:rPr lang="en-GB" sz="2400" baseline="-25000" dirty="0" err="1" smtClean="0"/>
                        <a:t>l</a:t>
                      </a:r>
                      <a:r>
                        <a:rPr lang="en-GB" sz="2400" baseline="0" dirty="0" smtClean="0"/>
                        <a:t>=0.01</a:t>
                      </a:r>
                      <a:endParaRPr lang="en-GB" sz="2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746060"/>
              </p:ext>
            </p:extLst>
          </p:nvPr>
        </p:nvGraphicFramePr>
        <p:xfrm>
          <a:off x="4953000" y="3479207"/>
          <a:ext cx="4953000" cy="201168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953000"/>
              </a:tblGrid>
              <a:tr h="319967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Merged</a:t>
                      </a:r>
                      <a:r>
                        <a:rPr lang="en-GB" sz="2400" baseline="0" dirty="0" smtClean="0"/>
                        <a:t> Higgs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SzPct val="140000"/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/>
                        <a:t>1</a:t>
                      </a:r>
                      <a:r>
                        <a:rPr lang="en-GB" sz="2400" baseline="0" dirty="0" smtClean="0"/>
                        <a:t> AKT10 jet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40000"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aseline="0" dirty="0" err="1" smtClean="0"/>
                        <a:t>p</a:t>
                      </a:r>
                      <a:r>
                        <a:rPr lang="en-GB" sz="2400" baseline="-25000" dirty="0" err="1" smtClean="0"/>
                        <a:t>T</a:t>
                      </a:r>
                      <a:r>
                        <a:rPr lang="en-GB" sz="2400" baseline="-25000" dirty="0" smtClean="0"/>
                        <a:t> </a:t>
                      </a:r>
                      <a:r>
                        <a:rPr lang="en-GB" sz="2400" baseline="0" dirty="0" smtClean="0"/>
                        <a:t>&gt; 200 GeV, </a:t>
                      </a:r>
                      <a:r>
                        <a:rPr lang="en-GB" sz="2400" baseline="0" dirty="0" smtClean="0"/>
                        <a:t>|</a:t>
                      </a:r>
                      <a:r>
                        <a:rPr lang="el-GR" sz="2400" baseline="0" dirty="0" smtClean="0"/>
                        <a:t>η</a:t>
                      </a:r>
                      <a:r>
                        <a:rPr lang="en-GB" sz="2400" baseline="0" dirty="0" smtClean="0"/>
                        <a:t>| &lt; 2.5</a:t>
                      </a:r>
                      <a:endParaRPr lang="en-GB" sz="2400" dirty="0" smtClean="0"/>
                    </a:p>
                    <a:p>
                      <a:pPr marL="285750" indent="-285750">
                        <a:buSzPct val="140000"/>
                        <a:buFont typeface="Arial" panose="020B0604020202020204" pitchFamily="34" charset="0"/>
                        <a:buChar char="•"/>
                      </a:pPr>
                      <a:r>
                        <a:rPr lang="en-GB" sz="2400" dirty="0" smtClean="0"/>
                        <a:t>Higgs tagging: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BDRS mass-drop tagger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[arxiv:0802:2470]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577413"/>
              </p:ext>
            </p:extLst>
          </p:nvPr>
        </p:nvGraphicFramePr>
        <p:xfrm>
          <a:off x="4930207" y="5650432"/>
          <a:ext cx="4975793" cy="82296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4975793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SzPct val="140000"/>
                        <a:buFont typeface="Arial" panose="020B0604020202020204" pitchFamily="34" charset="0"/>
                        <a:buNone/>
                      </a:pPr>
                      <a:r>
                        <a:rPr lang="en-GB" sz="2400" dirty="0" smtClean="0"/>
                        <a:t>Large-R jet b-tagged if two associated</a:t>
                      </a:r>
                      <a:r>
                        <a:rPr lang="en-GB" sz="2400" baseline="0" dirty="0" smtClean="0"/>
                        <a:t> </a:t>
                      </a:r>
                      <a:r>
                        <a:rPr lang="en-GB" sz="2400" dirty="0" smtClean="0"/>
                        <a:t>b-tagged small-R jets</a:t>
                      </a:r>
                      <a:endParaRPr lang="en-GB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689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03518"/>
            <a:ext cx="9906000" cy="762000"/>
          </a:xfrm>
        </p:spPr>
        <p:txBody>
          <a:bodyPr/>
          <a:lstStyle/>
          <a:p>
            <a:r>
              <a:rPr lang="en-GB" dirty="0" smtClean="0"/>
              <a:t>Higgs Topologies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Cigdem Issever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596CE9-9F94-406B-BE32-6F0465A6392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103" y="555375"/>
            <a:ext cx="9437688" cy="1716429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793426"/>
              </p:ext>
            </p:extLst>
          </p:nvPr>
        </p:nvGraphicFramePr>
        <p:xfrm>
          <a:off x="106454" y="2233167"/>
          <a:ext cx="954533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882"/>
                <a:gridCol w="3398807"/>
                <a:gridCol w="2681648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SzPct val="160000"/>
                        <a:buFont typeface="Wingdings" panose="05000000000000000000" pitchFamily="2" charset="2"/>
                        <a:buChar char="§"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4 b-tagged small-R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jets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SzPct val="160000"/>
                        <a:buFont typeface="Wingdings" panose="05000000000000000000" pitchFamily="2" charset="2"/>
                        <a:buChar char="§"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=1 large-R jet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 (b- and Higgs tagged)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6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2 b-tagged AKT4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jets</a:t>
                      </a:r>
                      <a:endParaRPr lang="en-GB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6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l-GR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R&gt;1.2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w.r.t large-R jet</a:t>
                      </a:r>
                      <a:endParaRPr lang="en-GB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SzPct val="160000"/>
                        <a:buFont typeface="Wingdings" panose="05000000000000000000" pitchFamily="2" charset="2"/>
                        <a:buChar char="§"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 2 b</a:t>
                      </a: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and Higgs tagged large-R jets</a:t>
                      </a: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SzPct val="160000"/>
                        <a:buFont typeface="Wingdings" panose="05000000000000000000" pitchFamily="2" charset="2"/>
                        <a:buChar char="§"/>
                      </a:pPr>
                      <a:r>
                        <a:rPr lang="en-GB" sz="2000" dirty="0" smtClean="0"/>
                        <a:t>Di-Higgs reconstructed from 4 l</a:t>
                      </a:r>
                      <a:r>
                        <a:rPr lang="en-GB" sz="2000" u="sng" dirty="0" smtClean="0"/>
                        <a:t>eading</a:t>
                      </a:r>
                      <a:r>
                        <a:rPr lang="en-GB" sz="2000" baseline="0" dirty="0" smtClean="0"/>
                        <a:t> jets</a:t>
                      </a:r>
                      <a:endParaRPr lang="en-GB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6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2000" dirty="0" smtClean="0"/>
                        <a:t>Higgs</a:t>
                      </a:r>
                      <a:r>
                        <a:rPr lang="en-GB" sz="2000" baseline="0" dirty="0" smtClean="0"/>
                        <a:t> reconstructed from 2 </a:t>
                      </a:r>
                      <a:r>
                        <a:rPr lang="en-GB" sz="2000" u="sng" baseline="0" dirty="0" smtClean="0"/>
                        <a:t>leading</a:t>
                      </a:r>
                      <a:r>
                        <a:rPr lang="en-GB" sz="2000" baseline="0" dirty="0" smtClean="0"/>
                        <a:t> small-R jets</a:t>
                      </a:r>
                      <a:endParaRPr lang="en-GB" sz="2000" dirty="0" smtClean="0"/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6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lang="en-GB" sz="20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SzPct val="160000"/>
                        <a:buFont typeface="Wingdings" panose="05000000000000000000" pitchFamily="2" charset="2"/>
                        <a:buChar char="§"/>
                      </a:pPr>
                      <a:r>
                        <a:rPr lang="en-GB" sz="2000" dirty="0" smtClean="0"/>
                        <a:t>Leading</a:t>
                      </a:r>
                      <a:r>
                        <a:rPr lang="en-GB" sz="2000" baseline="0" dirty="0" smtClean="0"/>
                        <a:t> 2 jets taken as Higgs candidates</a:t>
                      </a:r>
                      <a:endParaRPr lang="en-GB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SzPct val="160000"/>
                        <a:buFont typeface="Wingdings" panose="05000000000000000000" pitchFamily="2" charset="2"/>
                        <a:buChar char="§"/>
                      </a:pPr>
                      <a:r>
                        <a:rPr lang="en-GB" sz="2000" dirty="0" smtClean="0"/>
                        <a:t>Minimiz</a:t>
                      </a:r>
                      <a:r>
                        <a:rPr lang="en-GB" sz="2000" baseline="0" dirty="0" smtClean="0"/>
                        <a:t>e mass difference between </a:t>
                      </a:r>
                      <a:r>
                        <a:rPr lang="en-GB" sz="2000" baseline="0" dirty="0" err="1" smtClean="0"/>
                        <a:t>dijet</a:t>
                      </a:r>
                      <a:r>
                        <a:rPr lang="en-GB" sz="2000" baseline="0" dirty="0" smtClean="0"/>
                        <a:t> systems</a:t>
                      </a:r>
                      <a:endParaRPr lang="en-GB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160000"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GB" sz="2000" dirty="0" smtClean="0"/>
                        <a:t>Minimize mass difference between </a:t>
                      </a:r>
                      <a:r>
                        <a:rPr lang="en-GB" sz="2000" dirty="0" err="1" smtClean="0"/>
                        <a:t>dijet</a:t>
                      </a:r>
                      <a:r>
                        <a:rPr lang="en-GB" sz="2000" dirty="0" smtClean="0"/>
                        <a:t> system</a:t>
                      </a:r>
                      <a:r>
                        <a:rPr lang="en-GB" sz="2000" baseline="0" dirty="0" smtClean="0"/>
                        <a:t> and large-R jet</a:t>
                      </a:r>
                      <a:endParaRPr lang="en-GB" sz="2000" dirty="0" smtClean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SzPct val="160000"/>
                        <a:buFont typeface="Arial" panose="020B0604020202020204" pitchFamily="34" charset="0"/>
                        <a:buChar char="•"/>
                      </a:pPr>
                      <a:endParaRPr lang="en-GB" sz="2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46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otics Report EndMarch 2010">
  <a:themeElements>
    <a:clrScheme name="Exotics Report EndMarch 2010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xotics Report EndMarch 2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40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Pct val="140000"/>
          <a:buFont typeface="Wingdings" pitchFamily="2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xotics Report EndMarch 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otics Report EndMarch 2010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otics Report EndMarch 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otics Report EndMarch 2010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otics Report EndMarch 2010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xotics Report EndMarch 2010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otics Report EndMarch 2010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otics Report EndMarch 2010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otics Report EndMarch 2010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otics Report EndMarch 2010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otics Report EndMarch 2010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xotics Report EndMarch 2010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Exotics Report</Template>
  <TotalTime>89714</TotalTime>
  <Words>1245</Words>
  <Application>Microsoft Office PowerPoint</Application>
  <PresentationFormat>A4 Paper (210x297 mm)</PresentationFormat>
  <Paragraphs>289</Paragraphs>
  <Slides>33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Cambria Math</vt:lpstr>
      <vt:lpstr>Century</vt:lpstr>
      <vt:lpstr>CMTT10</vt:lpstr>
      <vt:lpstr>LMMathSymbols8-Regular</vt:lpstr>
      <vt:lpstr>LMSans8-Oblique</vt:lpstr>
      <vt:lpstr>LMSans8-Regular</vt:lpstr>
      <vt:lpstr>Wingdings</vt:lpstr>
      <vt:lpstr>Exotics Report EndMarch 2010</vt:lpstr>
      <vt:lpstr>Boosting Higgs Pair Production in the bb ̅bb ̅ Final State with Multivariate Techniques</vt:lpstr>
      <vt:lpstr>Probing electroweak symmetry breaking</vt:lpstr>
      <vt:lpstr>Alternative EWSB Mechanisms</vt:lpstr>
      <vt:lpstr>Alternative EWSB Mechanisms</vt:lpstr>
      <vt:lpstr>Importance of Higgs Pair Production</vt:lpstr>
      <vt:lpstr>Pros and Cons of bb ̅bb ̅ final state</vt:lpstr>
      <vt:lpstr>Analysis Strategy </vt:lpstr>
      <vt:lpstr>Higgs identification (tagging)</vt:lpstr>
      <vt:lpstr>Higgs Topologies</vt:lpstr>
      <vt:lpstr>Higgs Topologies</vt:lpstr>
      <vt:lpstr>Pre-MVA distributions</vt:lpstr>
      <vt:lpstr>Pile-Up modelling</vt:lpstr>
      <vt:lpstr>Pile-Up modelling and mitigation</vt:lpstr>
      <vt:lpstr>Impact of Pile-up on Higgs mass reconstruction</vt:lpstr>
      <vt:lpstr>Boosted with 80 PU + Softkiller + Trimming</vt:lpstr>
      <vt:lpstr>Pre-MVA 2b2j background -- BIG </vt:lpstr>
      <vt:lpstr>Multivariate Analysis Techniques</vt:lpstr>
      <vt:lpstr>PowerPoint Presentation</vt:lpstr>
      <vt:lpstr>S/√B post-MVA results </vt:lpstr>
      <vt:lpstr>Post-MVA results for HL-LHC (3 ab-1)</vt:lpstr>
      <vt:lpstr>Post-MVA results for HL-LHC (3 ab-1)</vt:lpstr>
      <vt:lpstr>Conclusions</vt:lpstr>
      <vt:lpstr>Outlook</vt:lpstr>
      <vt:lpstr>PowerPoint Presentation</vt:lpstr>
      <vt:lpstr>Pre-MVA cut-flow</vt:lpstr>
      <vt:lpstr>Pre-MVA 2b2j background -- BIG </vt:lpstr>
      <vt:lpstr>Background and signal relative fractions</vt:lpstr>
      <vt:lpstr>PowerPoint Presentation</vt:lpstr>
      <vt:lpstr>PowerPoint Presentation</vt:lpstr>
      <vt:lpstr>Post-MVA ROC curve and number of events</vt:lpstr>
      <vt:lpstr>MVA Analysis</vt:lpstr>
      <vt:lpstr>MVA </vt:lpstr>
      <vt:lpstr>Pre-MVA distributions</vt:lpstr>
    </vt:vector>
  </TitlesOfParts>
  <Company>Oxford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Searches for Supersymmetry and  Other NewPhysics at ATLAS</dc:title>
  <dc:creator>Department of Physics</dc:creator>
  <cp:lastModifiedBy>Cigdem Issever</cp:lastModifiedBy>
  <cp:revision>624</cp:revision>
  <cp:lastPrinted>2013-06-26T11:58:42Z</cp:lastPrinted>
  <dcterms:created xsi:type="dcterms:W3CDTF">2012-10-02T08:55:14Z</dcterms:created>
  <dcterms:modified xsi:type="dcterms:W3CDTF">2016-03-22T13:22:45Z</dcterms:modified>
</cp:coreProperties>
</file>