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4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theme/theme8.xml" ContentType="application/vnd.openxmlformats-officedocument.theme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720" r:id="rId2"/>
    <p:sldMasterId id="2147483705" r:id="rId3"/>
    <p:sldMasterId id="2147483746" r:id="rId4"/>
    <p:sldMasterId id="2147483789" r:id="rId5"/>
    <p:sldMasterId id="2147483809" r:id="rId6"/>
    <p:sldMasterId id="2147483825" r:id="rId7"/>
    <p:sldMasterId id="2147483862" r:id="rId8"/>
    <p:sldMasterId id="2147483683" r:id="rId9"/>
  </p:sldMasterIdLst>
  <p:notesMasterIdLst>
    <p:notesMasterId r:id="rId45"/>
  </p:notesMasterIdLst>
  <p:handoutMasterIdLst>
    <p:handoutMasterId r:id="rId46"/>
  </p:handoutMasterIdLst>
  <p:sldIdLst>
    <p:sldId id="256" r:id="rId10"/>
    <p:sldId id="288" r:id="rId11"/>
    <p:sldId id="277" r:id="rId12"/>
    <p:sldId id="283" r:id="rId13"/>
    <p:sldId id="278" r:id="rId14"/>
    <p:sldId id="279" r:id="rId15"/>
    <p:sldId id="280" r:id="rId16"/>
    <p:sldId id="281" r:id="rId17"/>
    <p:sldId id="284" r:id="rId18"/>
    <p:sldId id="285" r:id="rId19"/>
    <p:sldId id="286" r:id="rId20"/>
    <p:sldId id="282" r:id="rId21"/>
    <p:sldId id="287" r:id="rId22"/>
    <p:sldId id="290" r:id="rId23"/>
    <p:sldId id="291" r:id="rId24"/>
    <p:sldId id="292" r:id="rId25"/>
    <p:sldId id="293" r:id="rId26"/>
    <p:sldId id="294" r:id="rId27"/>
    <p:sldId id="295" r:id="rId28"/>
    <p:sldId id="296" r:id="rId29"/>
    <p:sldId id="297" r:id="rId30"/>
    <p:sldId id="348" r:id="rId31"/>
    <p:sldId id="349" r:id="rId32"/>
    <p:sldId id="350" r:id="rId33"/>
    <p:sldId id="351" r:id="rId34"/>
    <p:sldId id="352" r:id="rId35"/>
    <p:sldId id="353" r:id="rId36"/>
    <p:sldId id="257" r:id="rId37"/>
    <p:sldId id="258" r:id="rId38"/>
    <p:sldId id="259" r:id="rId39"/>
    <p:sldId id="263" r:id="rId40"/>
    <p:sldId id="265" r:id="rId41"/>
    <p:sldId id="266" r:id="rId42"/>
    <p:sldId id="270" r:id="rId43"/>
    <p:sldId id="272" r:id="rId44"/>
  </p:sldIdLst>
  <p:sldSz cx="12192000" cy="6858000"/>
  <p:notesSz cx="6858000" cy="9144000"/>
  <p:custShowLst>
    <p:custShow name="LecceMay2019" id="0">
      <p:sldLst>
        <p:sld r:id="rId10"/>
        <p:sld r:id="rId37"/>
        <p:sld r:id="rId38"/>
        <p:sld r:id="rId39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79" autoAdjust="0"/>
    <p:restoredTop sz="94674"/>
  </p:normalViewPr>
  <p:slideViewPr>
    <p:cSldViewPr snapToGrid="0" showGuides="1">
      <p:cViewPr varScale="1">
        <p:scale>
          <a:sx n="124" d="100"/>
          <a:sy n="124" d="100"/>
        </p:scale>
        <p:origin x="1040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theme" Target="theme/theme1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72D8D-FB06-49F8-80F3-966BA7A33CAB}" type="datetimeFigureOut">
              <a:rPr lang="en-GB" smtClean="0"/>
              <a:t>13/10/2021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465D6-E927-4CD6-BB6D-7C5E4BEAA1EF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8008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92B64-956F-4AA1-9D00-91265D8096D4}" type="datetimeFigureOut">
              <a:rPr lang="en-GB" smtClean="0"/>
              <a:t>13/10/2021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CC1D15-B5DE-4BD5-A4FB-8CE7A139D4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015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0CC1D15-B5DE-4BD5-A4FB-8CE7A139D482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302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cob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0488" y="78456"/>
            <a:ext cx="12020548" cy="6690621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62966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24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804334"/>
            <a:ext cx="9144001" cy="3098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5376109"/>
            <a:ext cx="1062011" cy="933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324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0488" y="95250"/>
            <a:ext cx="12020548" cy="6677025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62966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5376109"/>
            <a:ext cx="1062011" cy="933419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804334"/>
            <a:ext cx="9144001" cy="3098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507442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bloc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0" cy="74330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79513987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26987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40450" y="4210050"/>
            <a:ext cx="3622675" cy="255148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859327" y="4210050"/>
            <a:ext cx="2251707" cy="255148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0" cy="743300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71829201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136754" y="1416050"/>
            <a:ext cx="5974280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498" y="5773180"/>
            <a:ext cx="845700" cy="74330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 rot="5400000">
            <a:off x="3071999" y="3745077"/>
            <a:ext cx="6048000" cy="9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845849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80963" y="1416050"/>
            <a:ext cx="5970587" cy="5345113"/>
          </a:xfrm>
          <a:prstGeom prst="rect">
            <a:avLst/>
          </a:prstGeom>
        </p:spPr>
        <p:txBody>
          <a:bodyPr tIns="3168000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208508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4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78821" y="3747639"/>
            <a:ext cx="3977106" cy="3013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4133079" y="1437277"/>
            <a:ext cx="7977955" cy="29081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72653" y="1437276"/>
            <a:ext cx="3983273" cy="2220385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33076" y="4435476"/>
            <a:ext cx="3936582" cy="2326057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8146809" y="4435476"/>
            <a:ext cx="3964225" cy="2326057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00926" y="1765299"/>
            <a:ext cx="7259274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130635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68380349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8820" y="3747639"/>
            <a:ext cx="3977107" cy="3013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4133079" y="1436200"/>
            <a:ext cx="3936581" cy="291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8146812" y="1435124"/>
            <a:ext cx="3964223" cy="291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133079" y="4434400"/>
            <a:ext cx="7977955" cy="2327133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78820" y="1436200"/>
            <a:ext cx="3973784" cy="2221461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00926" y="1765299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556335" y="1765298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130635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88125628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80961" y="1437277"/>
            <a:ext cx="3968793" cy="2615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/>
          <p:cNvSpPr/>
          <p:nvPr userDrawn="1"/>
        </p:nvSpPr>
        <p:spPr>
          <a:xfrm>
            <a:off x="4126907" y="1437277"/>
            <a:ext cx="3923701" cy="2615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0962" y="4122328"/>
            <a:ext cx="3960904" cy="2639205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26906" y="4130635"/>
            <a:ext cx="3923702" cy="2630898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4" name="Rectangle 33"/>
          <p:cNvSpPr/>
          <p:nvPr userDrawn="1"/>
        </p:nvSpPr>
        <p:spPr>
          <a:xfrm>
            <a:off x="8127760" y="4130635"/>
            <a:ext cx="3983273" cy="26308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127760" y="1437276"/>
            <a:ext cx="3983273" cy="2615202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48808" y="1765300"/>
            <a:ext cx="3142117" cy="19823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543378" y="4486275"/>
            <a:ext cx="3181349" cy="195582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452884" y="1765300"/>
            <a:ext cx="3142117" cy="19823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870564451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ise mont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0961" y="1437275"/>
            <a:ext cx="3969212" cy="2615203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33076" y="4130636"/>
            <a:ext cx="3936582" cy="2630898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8146809" y="4130636"/>
            <a:ext cx="3964225" cy="2630898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141383" y="1437276"/>
            <a:ext cx="3936582" cy="2615202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8146809" y="1437276"/>
            <a:ext cx="3964225" cy="2615202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72654" y="4130636"/>
            <a:ext cx="3969212" cy="2636429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488271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503663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503663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8542263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8542263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</p:spTree>
    <p:extLst>
      <p:ext uri="{BB962C8B-B14F-4D97-AF65-F5344CB8AC3E}">
        <p14:creationId xmlns:p14="http://schemas.microsoft.com/office/powerpoint/2010/main" val="208381367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61539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6307875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64448" y="1857830"/>
            <a:ext cx="10859894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215924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61539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64448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3530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oS 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3" y="38180"/>
            <a:ext cx="12065792" cy="6787008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62966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10" name="Rectangle 9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5376109"/>
            <a:ext cx="1062011" cy="933419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804334"/>
            <a:ext cx="9144001" cy="3098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428119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6167438" y="1857375"/>
            <a:ext cx="5329237" cy="3659188"/>
          </a:xfrm>
          <a:prstGeom prst="rect">
            <a:avLst/>
          </a:prstGeom>
        </p:spPr>
        <p:txBody>
          <a:bodyPr tIns="2304000"/>
          <a:lstStyle>
            <a:lvl1pPr marL="0" indent="0" algn="ctr">
              <a:buNone/>
              <a:defRPr sz="18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bg2"/>
                </a:solidFill>
              </a:defRPr>
            </a:lvl2pPr>
            <a:lvl3pPr marL="914400" indent="0" algn="ctr">
              <a:buNone/>
              <a:defRPr>
                <a:solidFill>
                  <a:schemeClr val="bg2"/>
                </a:solidFill>
              </a:defRPr>
            </a:lvl3pPr>
            <a:lvl4pPr marL="1371600" indent="0" algn="ctr">
              <a:buNone/>
              <a:defRPr>
                <a:solidFill>
                  <a:schemeClr val="bg2"/>
                </a:solidFill>
              </a:defRPr>
            </a:lvl4pPr>
            <a:lvl5pPr marL="1828800" indent="0" algn="ctr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18389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75">
          <p15:clr>
            <a:srgbClr val="FBAE40"/>
          </p15:clr>
        </p15:guide>
        <p15:guide id="2" pos="3885">
          <p15:clr>
            <a:srgbClr val="FBAE40"/>
          </p15:clr>
        </p15:guide>
        <p15:guide id="3" pos="7242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698252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161538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938476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67657" y="1857829"/>
            <a:ext cx="10856685" cy="3653971"/>
          </a:xfrm>
          <a:prstGeom prst="rect">
            <a:avLst/>
          </a:prstGeom>
        </p:spPr>
        <p:txBody>
          <a:bodyPr wrap="square" numCol="3" spcCol="14400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363481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67657" y="1857829"/>
            <a:ext cx="10856685" cy="3653971"/>
          </a:xfrm>
          <a:prstGeom prst="rect">
            <a:avLst/>
          </a:prstGeom>
        </p:spPr>
        <p:txBody>
          <a:bodyPr wrap="square" numCol="1" spcCol="14400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204656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21695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09651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and photo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3357023" y="4040175"/>
            <a:ext cx="5467877" cy="799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1" cy="743301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4918978"/>
            <a:ext cx="4699000" cy="46170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00" spc="8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780532" y="2171700"/>
            <a:ext cx="4699000" cy="261843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Statement/</a:t>
            </a:r>
            <a:br>
              <a:rPr lang="en-US" dirty="0"/>
            </a:br>
            <a:r>
              <a:rPr lang="en-US" dirty="0"/>
              <a:t>quote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807724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and 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3357023" y="4040175"/>
            <a:ext cx="5467877" cy="799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4918978"/>
            <a:ext cx="4699000" cy="46170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00" spc="8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1" cy="74330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80532" y="2171700"/>
            <a:ext cx="4699000" cy="261843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Statement/</a:t>
            </a:r>
            <a:br>
              <a:rPr lang="en-US" dirty="0"/>
            </a:br>
            <a:r>
              <a:rPr lang="en-US" dirty="0"/>
              <a:t>quote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6140447" y="1416050"/>
            <a:ext cx="5970587" cy="5345113"/>
          </a:xfrm>
          <a:prstGeom prst="rect">
            <a:avLst/>
          </a:prstGeom>
        </p:spPr>
        <p:txBody>
          <a:bodyPr tIns="3168000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397232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0889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6130925" y="1416050"/>
            <a:ext cx="5978526" cy="534548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669" y="5773180"/>
            <a:ext cx="845701" cy="743301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840020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Statement / quote caption</a:t>
            </a:r>
          </a:p>
        </p:txBody>
      </p:sp>
    </p:spTree>
    <p:extLst>
      <p:ext uri="{BB962C8B-B14F-4D97-AF65-F5344CB8AC3E}">
        <p14:creationId xmlns:p14="http://schemas.microsoft.com/office/powerpoint/2010/main" val="37334535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stairc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719" y="20093"/>
            <a:ext cx="12156280" cy="6799807"/>
          </a:xfrm>
          <a:prstGeom prst="rect">
            <a:avLst/>
          </a:prstGeom>
        </p:spPr>
      </p:pic>
      <p:grpSp>
        <p:nvGrpSpPr>
          <p:cNvPr id="10" name="Group 9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11" name="Rectangle 10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Rectangle 13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62966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5376109"/>
            <a:ext cx="1062011" cy="93341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804334"/>
            <a:ext cx="9144001" cy="3098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280661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bloc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0" cy="74330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50599347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26987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0" cy="743300"/>
          </a:xfrm>
          <a:prstGeom prst="rect">
            <a:avLst/>
          </a:prstGeom>
        </p:spPr>
      </p:pic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40450" y="4210050"/>
            <a:ext cx="3622675" cy="255148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859327" y="4210050"/>
            <a:ext cx="2251707" cy="255148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86682841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136754" y="1416050"/>
            <a:ext cx="5974280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498" y="5773180"/>
            <a:ext cx="845700" cy="74330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 rot="5400000">
            <a:off x="3071999" y="3745077"/>
            <a:ext cx="6048000" cy="9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845849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80963" y="1416050"/>
            <a:ext cx="5970587" cy="5345113"/>
          </a:xfrm>
          <a:prstGeom prst="rect">
            <a:avLst/>
          </a:prstGeom>
        </p:spPr>
        <p:txBody>
          <a:bodyPr tIns="3168000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824038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8821" y="3747639"/>
            <a:ext cx="3977106" cy="3013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4133079" y="1437277"/>
            <a:ext cx="7977955" cy="29081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72653" y="1437276"/>
            <a:ext cx="3983273" cy="2220385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33076" y="4435476"/>
            <a:ext cx="3936582" cy="2326057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8146809" y="4435476"/>
            <a:ext cx="3964225" cy="2326057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00926" y="1765299"/>
            <a:ext cx="7259274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130635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49755007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8820" y="3747639"/>
            <a:ext cx="3977107" cy="3013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4133079" y="1436200"/>
            <a:ext cx="3936581" cy="291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8146812" y="1435124"/>
            <a:ext cx="3964223" cy="291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133079" y="4434400"/>
            <a:ext cx="7977955" cy="2327133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78820" y="1436200"/>
            <a:ext cx="3973784" cy="2221461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00926" y="1765299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556335" y="1765298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130635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53200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80961" y="1437277"/>
            <a:ext cx="3968793" cy="2615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/>
          <p:cNvSpPr/>
          <p:nvPr userDrawn="1"/>
        </p:nvSpPr>
        <p:spPr>
          <a:xfrm>
            <a:off x="4126907" y="1437277"/>
            <a:ext cx="3923701" cy="2615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0962" y="4122328"/>
            <a:ext cx="3960904" cy="2639205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26906" y="4130635"/>
            <a:ext cx="3923702" cy="2630898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4" name="Rectangle 33"/>
          <p:cNvSpPr/>
          <p:nvPr userDrawn="1"/>
        </p:nvSpPr>
        <p:spPr>
          <a:xfrm>
            <a:off x="8127760" y="4130635"/>
            <a:ext cx="3983273" cy="26308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48808" y="1765300"/>
            <a:ext cx="3142117" cy="19823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543378" y="4486275"/>
            <a:ext cx="3181349" cy="195582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7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452884" y="1765300"/>
            <a:ext cx="3142117" cy="19823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127760" y="1437276"/>
            <a:ext cx="3983273" cy="2615202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0" y="1346200"/>
            <a:ext cx="12192000" cy="91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6961975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ise mont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0961" y="1437275"/>
            <a:ext cx="3969212" cy="2615203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33076" y="4130636"/>
            <a:ext cx="3936582" cy="2630898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9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8146809" y="4130636"/>
            <a:ext cx="3964225" cy="2630898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40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141383" y="1437276"/>
            <a:ext cx="3936582" cy="2615202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41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8146809" y="1437276"/>
            <a:ext cx="3964225" cy="2615202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42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72654" y="4130636"/>
            <a:ext cx="3969212" cy="2636429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488271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503663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503663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8542263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8542263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3083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oS stairca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6" name="Group 15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17" name="Rectangle 16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62966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5376109"/>
            <a:ext cx="1062011" cy="933419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804334"/>
            <a:ext cx="9144001" cy="3098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29454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cob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0488" y="78456"/>
            <a:ext cx="12020548" cy="669062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445154"/>
            <a:ext cx="1062011" cy="933419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509959"/>
            <a:ext cx="9144000" cy="31511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2875737"/>
            <a:ext cx="9144001" cy="3098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59246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turquo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0488" y="78456"/>
            <a:ext cx="12020548" cy="66906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509959"/>
            <a:ext cx="9144000" cy="31511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445154"/>
            <a:ext cx="1062011" cy="93341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2875737"/>
            <a:ext cx="9144001" cy="3098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1354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0488" y="78456"/>
            <a:ext cx="12020548" cy="66906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509959"/>
            <a:ext cx="9144000" cy="31511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445154"/>
            <a:ext cx="1062011" cy="93341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2875737"/>
            <a:ext cx="9144001" cy="3098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223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pow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0488" y="78456"/>
            <a:ext cx="12020548" cy="66906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509959"/>
            <a:ext cx="9144000" cy="31511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445154"/>
            <a:ext cx="1062011" cy="93341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2875737"/>
            <a:ext cx="9144001" cy="3098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58587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0488" y="78456"/>
            <a:ext cx="12020548" cy="66906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509959"/>
            <a:ext cx="9144000" cy="31511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445154"/>
            <a:ext cx="1062011" cy="93341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2875737"/>
            <a:ext cx="9144001" cy="3098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05745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custom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80963" y="77788"/>
            <a:ext cx="12030075" cy="66913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2088000"/>
          <a:lstStyle>
            <a:lvl1pPr marL="0" indent="0" algn="ctr">
              <a:buNone/>
              <a:defRPr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dirty="0"/>
              <a:t>Drag your image here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509959"/>
            <a:ext cx="9144000" cy="31511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14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2875737"/>
            <a:ext cx="9144001" cy="3098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5564994" y="446173"/>
            <a:ext cx="1062000" cy="9324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048191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turquo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0488" y="78456"/>
            <a:ext cx="12020548" cy="669062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62966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5376109"/>
            <a:ext cx="1062011" cy="93341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804334"/>
            <a:ext cx="9144001" cy="3098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38809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4994" y="446173"/>
              <a:ext cx="1062011" cy="933419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214553" flipV="1">
            <a:off x="6492258" y="1469071"/>
            <a:ext cx="622961" cy="940549"/>
          </a:xfrm>
          <a:prstGeom prst="rect">
            <a:avLst/>
          </a:prstGeom>
        </p:spPr>
      </p:pic>
      <p:sp>
        <p:nvSpPr>
          <p:cNvPr id="17" name="Subtitle 2"/>
          <p:cNvSpPr txBox="1">
            <a:spLocks/>
          </p:cNvSpPr>
          <p:nvPr userDrawn="1"/>
        </p:nvSpPr>
        <p:spPr>
          <a:xfrm>
            <a:off x="7370783" y="2076957"/>
            <a:ext cx="1580796" cy="431669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 spc="11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GB" sz="800" spc="0" dirty="0">
                <a:solidFill>
                  <a:schemeClr val="tx1"/>
                </a:solidFill>
              </a:rPr>
              <a:t>Copy and paste</a:t>
            </a:r>
            <a:r>
              <a:rPr lang="en-GB" sz="800" spc="0" baseline="0" dirty="0">
                <a:solidFill>
                  <a:schemeClr val="tx1"/>
                </a:solidFill>
              </a:rPr>
              <a:t> this logo onto your customised title slide</a:t>
            </a:r>
            <a:endParaRPr lang="en-GB" sz="800" spc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920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aer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509959"/>
            <a:ext cx="9144000" cy="31511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445154"/>
            <a:ext cx="1062011" cy="933419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2875737"/>
            <a:ext cx="9144001" cy="3098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6031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oS 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509959"/>
            <a:ext cx="9144000" cy="31511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445154"/>
            <a:ext cx="1062011" cy="933419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2875737"/>
            <a:ext cx="9144001" cy="3098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42666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509959"/>
            <a:ext cx="9144000" cy="31511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445154"/>
            <a:ext cx="1062011" cy="933419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2875737"/>
            <a:ext cx="9144001" cy="3098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22441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UoS 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3" y="38180"/>
            <a:ext cx="12065792" cy="6787008"/>
          </a:xfrm>
          <a:prstGeom prst="rect">
            <a:avLst/>
          </a:prstGeom>
        </p:spPr>
      </p:pic>
      <p:grpSp>
        <p:nvGrpSpPr>
          <p:cNvPr id="17" name="Group 16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18" name="Rectangle 1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Rectangle 1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Rectangle 2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509959"/>
            <a:ext cx="9144000" cy="31511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445154"/>
            <a:ext cx="1062011" cy="933419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2875737"/>
            <a:ext cx="9144001" cy="3098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14116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bea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719" y="20093"/>
            <a:ext cx="12156280" cy="6799807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10" name="Rectangle 9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509959"/>
            <a:ext cx="9144000" cy="31511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445154"/>
            <a:ext cx="1062011" cy="933419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2875737"/>
            <a:ext cx="9144001" cy="3098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50114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UoS libr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2509959"/>
            <a:ext cx="9144000" cy="315118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445154"/>
            <a:ext cx="1062011" cy="933419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2875737"/>
            <a:ext cx="9144001" cy="3098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defRPr sz="8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7065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61539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3744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64448" y="1857830"/>
            <a:ext cx="10859894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2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58855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61539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64448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2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18260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0488" y="78456"/>
            <a:ext cx="12020548" cy="669062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62966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5376109"/>
            <a:ext cx="1062011" cy="93341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804334"/>
            <a:ext cx="9144001" cy="3098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90569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6167438" y="1857375"/>
            <a:ext cx="5329237" cy="3659188"/>
          </a:xfrm>
          <a:prstGeom prst="rect">
            <a:avLst/>
          </a:prstGeom>
        </p:spPr>
        <p:txBody>
          <a:bodyPr tIns="2304000"/>
          <a:lstStyle>
            <a:lvl1pPr marL="0" indent="0" algn="ctr">
              <a:buNone/>
              <a:defRPr sz="18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bg2"/>
                </a:solidFill>
              </a:defRPr>
            </a:lvl2pPr>
            <a:lvl3pPr marL="914400" indent="0" algn="ctr">
              <a:buNone/>
              <a:defRPr>
                <a:solidFill>
                  <a:schemeClr val="bg2"/>
                </a:solidFill>
              </a:defRPr>
            </a:lvl3pPr>
            <a:lvl4pPr marL="1371600" indent="0" algn="ctr">
              <a:buNone/>
              <a:defRPr>
                <a:solidFill>
                  <a:schemeClr val="bg2"/>
                </a:solidFill>
              </a:defRPr>
            </a:lvl4pPr>
            <a:lvl5pPr marL="1828800" indent="0" algn="ctr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07379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75" userDrawn="1">
          <p15:clr>
            <a:srgbClr val="FBAE40"/>
          </p15:clr>
        </p15:guide>
        <p15:guide id="2" pos="3885" userDrawn="1">
          <p15:clr>
            <a:srgbClr val="FBAE40"/>
          </p15:clr>
        </p15:guide>
        <p15:guide id="3" pos="7242" userDrawn="1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1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369946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616153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2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38845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67657" y="1857829"/>
            <a:ext cx="10856685" cy="3653971"/>
          </a:xfrm>
          <a:prstGeom prst="rect">
            <a:avLst/>
          </a:prstGeom>
        </p:spPr>
        <p:txBody>
          <a:bodyPr wrap="square" numCol="3" spcCol="14400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05814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67657" y="1857829"/>
            <a:ext cx="10856685" cy="3653971"/>
          </a:xfrm>
          <a:prstGeom prst="rect">
            <a:avLst/>
          </a:prstGeom>
        </p:spPr>
        <p:txBody>
          <a:bodyPr wrap="square" numCol="1" spcCol="14400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364276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834126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188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and photo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3357023" y="4040175"/>
            <a:ext cx="5467877" cy="799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4918978"/>
            <a:ext cx="4699000" cy="46170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00" spc="8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1" cy="74330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80532" y="2171700"/>
            <a:ext cx="4699000" cy="261843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Statement/</a:t>
            </a:r>
            <a:br>
              <a:rPr lang="en-US" dirty="0"/>
            </a:br>
            <a:r>
              <a:rPr lang="en-US" dirty="0"/>
              <a:t>quote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8698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and 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3357023" y="4040175"/>
            <a:ext cx="5467877" cy="799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4918978"/>
            <a:ext cx="4699000" cy="46170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00" spc="8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1" cy="74330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80532" y="2171700"/>
            <a:ext cx="4699000" cy="261843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Statement/</a:t>
            </a:r>
            <a:br>
              <a:rPr lang="en-US" dirty="0"/>
            </a:br>
            <a:r>
              <a:rPr lang="en-US" dirty="0"/>
              <a:t>quote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6140447" y="1416050"/>
            <a:ext cx="5970587" cy="5345113"/>
          </a:xfrm>
          <a:prstGeom prst="rect">
            <a:avLst/>
          </a:prstGeom>
        </p:spPr>
        <p:txBody>
          <a:bodyPr tIns="3168000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92379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0889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6130925" y="1416050"/>
            <a:ext cx="5978526" cy="534548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840020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669" y="5773180"/>
            <a:ext cx="845701" cy="743301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8816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powder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0488" y="78456"/>
            <a:ext cx="12020548" cy="66906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62966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5376109"/>
            <a:ext cx="1062011" cy="93341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804334"/>
            <a:ext cx="9144001" cy="3098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74639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bloc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0" cy="743300"/>
          </a:xfrm>
          <a:prstGeom prst="rect">
            <a:avLst/>
          </a:prstGeom>
        </p:spPr>
      </p:pic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50205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26987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40450" y="4210050"/>
            <a:ext cx="3622675" cy="255148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859327" y="4210050"/>
            <a:ext cx="2251707" cy="255148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0" cy="743300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070672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136754" y="1416050"/>
            <a:ext cx="5974280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498" y="5773180"/>
            <a:ext cx="845700" cy="74330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 rot="5400000">
            <a:off x="3071999" y="3745077"/>
            <a:ext cx="6048000" cy="9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845849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80963" y="1416050"/>
            <a:ext cx="5970587" cy="5345113"/>
          </a:xfrm>
          <a:prstGeom prst="rect">
            <a:avLst/>
          </a:prstGeom>
        </p:spPr>
        <p:txBody>
          <a:bodyPr tIns="3168000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4227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78821" y="3747639"/>
            <a:ext cx="3977106" cy="3013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4133079" y="1437277"/>
            <a:ext cx="7977955" cy="29081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72653" y="1437276"/>
            <a:ext cx="3983274" cy="2220385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00926" y="1765299"/>
            <a:ext cx="7259274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130635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33076" y="4435476"/>
            <a:ext cx="3936582" cy="2326057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8146809" y="4435476"/>
            <a:ext cx="3964225" cy="2326057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64590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78820" y="3747639"/>
            <a:ext cx="3977107" cy="3013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4133079" y="1436200"/>
            <a:ext cx="3936581" cy="291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8146812" y="1435124"/>
            <a:ext cx="3964223" cy="291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133079" y="4434400"/>
            <a:ext cx="7977955" cy="2327133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78819" y="1436200"/>
            <a:ext cx="3977107" cy="2221461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00926" y="1765299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556335" y="1765298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130635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49206991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80961" y="1437277"/>
            <a:ext cx="3968793" cy="2615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4126907" y="1437277"/>
            <a:ext cx="3923701" cy="2615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0962" y="4122328"/>
            <a:ext cx="3960904" cy="2639205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26906" y="4130635"/>
            <a:ext cx="3923702" cy="2630898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0" name="Rectangle 19"/>
          <p:cNvSpPr/>
          <p:nvPr userDrawn="1"/>
        </p:nvSpPr>
        <p:spPr>
          <a:xfrm>
            <a:off x="8127760" y="4130635"/>
            <a:ext cx="3983273" cy="26308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127760" y="1437276"/>
            <a:ext cx="3983273" cy="2615202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48808" y="1765300"/>
            <a:ext cx="3142117" cy="19823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543378" y="4486275"/>
            <a:ext cx="3181349" cy="195582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452884" y="1765300"/>
            <a:ext cx="3142117" cy="19823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93074872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ise mont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0961" y="1437275"/>
            <a:ext cx="3969212" cy="2615203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33076" y="4130636"/>
            <a:ext cx="3936582" cy="2630898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8146809" y="4130636"/>
            <a:ext cx="3964225" cy="2630898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141383" y="1437276"/>
            <a:ext cx="3936582" cy="2615202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8146809" y="1437276"/>
            <a:ext cx="3964225" cy="2615202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72654" y="4130636"/>
            <a:ext cx="3969212" cy="2636429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488271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503663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503663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8542263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7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8542263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06535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61539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240940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64448" y="1857830"/>
            <a:ext cx="10859894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34737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61539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64448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961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gr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90488" y="78456"/>
            <a:ext cx="12020548" cy="669062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62966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5376109"/>
            <a:ext cx="1062011" cy="933419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804334"/>
            <a:ext cx="9144001" cy="3098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54043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6167438" y="1857375"/>
            <a:ext cx="5329237" cy="3659188"/>
          </a:xfrm>
          <a:prstGeom prst="rect">
            <a:avLst/>
          </a:prstGeom>
        </p:spPr>
        <p:txBody>
          <a:bodyPr tIns="2304000"/>
          <a:lstStyle>
            <a:lvl1pPr marL="0" indent="0" algn="ctr">
              <a:buNone/>
              <a:defRPr sz="18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bg2"/>
                </a:solidFill>
              </a:defRPr>
            </a:lvl2pPr>
            <a:lvl3pPr marL="914400" indent="0" algn="ctr">
              <a:buNone/>
              <a:defRPr>
                <a:solidFill>
                  <a:schemeClr val="bg2"/>
                </a:solidFill>
              </a:defRPr>
            </a:lvl3pPr>
            <a:lvl4pPr marL="1371600" indent="0" algn="ctr">
              <a:buNone/>
              <a:defRPr>
                <a:solidFill>
                  <a:schemeClr val="bg2"/>
                </a:solidFill>
              </a:defRPr>
            </a:lvl4pPr>
            <a:lvl5pPr marL="1828800" indent="0" algn="ctr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5669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75">
          <p15:clr>
            <a:srgbClr val="FBAE40"/>
          </p15:clr>
        </p15:guide>
        <p15:guide id="2" pos="3885">
          <p15:clr>
            <a:srgbClr val="FBAE40"/>
          </p15:clr>
        </p15:guide>
        <p15:guide id="3" pos="7242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965334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161538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17746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67657" y="1857829"/>
            <a:ext cx="10856685" cy="3653971"/>
          </a:xfrm>
          <a:prstGeom prst="rect">
            <a:avLst/>
          </a:prstGeom>
        </p:spPr>
        <p:txBody>
          <a:bodyPr wrap="square" numCol="3" spcCol="14400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410451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67657" y="1857829"/>
            <a:ext cx="10856685" cy="3653971"/>
          </a:xfrm>
          <a:prstGeom prst="rect">
            <a:avLst/>
          </a:prstGeom>
        </p:spPr>
        <p:txBody>
          <a:bodyPr wrap="square" numCol="1" spcCol="14400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996461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00092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33662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and photo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3357023" y="4040175"/>
            <a:ext cx="5467877" cy="799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1" cy="743301"/>
          </a:xfrm>
          <a:prstGeom prst="rect">
            <a:avLst/>
          </a:prstGeom>
        </p:spPr>
      </p:pic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4918978"/>
            <a:ext cx="4699000" cy="46170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50" spc="8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8" name="Title 1"/>
          <p:cNvSpPr>
            <a:spLocks noGrp="1"/>
          </p:cNvSpPr>
          <p:nvPr>
            <p:ph type="ctrTitle" hasCustomPrompt="1"/>
          </p:nvPr>
        </p:nvSpPr>
        <p:spPr>
          <a:xfrm>
            <a:off x="780532" y="2171700"/>
            <a:ext cx="4699000" cy="261843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Statement/</a:t>
            </a:r>
            <a:br>
              <a:rPr lang="en-US" dirty="0"/>
            </a:br>
            <a:r>
              <a:rPr lang="en-US" dirty="0"/>
              <a:t>quote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884516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and 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3357023" y="4040175"/>
            <a:ext cx="5467877" cy="799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4918978"/>
            <a:ext cx="4699000" cy="46170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00" spc="8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1" cy="74330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80532" y="2171700"/>
            <a:ext cx="4699000" cy="261843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Statement/</a:t>
            </a:r>
            <a:br>
              <a:rPr lang="en-US" dirty="0"/>
            </a:br>
            <a:r>
              <a:rPr lang="en-US" dirty="0"/>
              <a:t>quote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6140447" y="1416050"/>
            <a:ext cx="5970587" cy="5345113"/>
          </a:xfrm>
          <a:prstGeom prst="rect">
            <a:avLst/>
          </a:prstGeom>
        </p:spPr>
        <p:txBody>
          <a:bodyPr tIns="3168000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677952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0889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6130925" y="1416050"/>
            <a:ext cx="5978526" cy="53454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669" y="5773180"/>
            <a:ext cx="845701" cy="743301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840020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85015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customi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2"/>
          <p:cNvSpPr>
            <a:spLocks noGrp="1"/>
          </p:cNvSpPr>
          <p:nvPr>
            <p:ph type="pic" sz="quarter" idx="11" hasCustomPrompt="1"/>
          </p:nvPr>
        </p:nvSpPr>
        <p:spPr>
          <a:xfrm>
            <a:off x="80963" y="77788"/>
            <a:ext cx="12030075" cy="669131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tIns="2088000"/>
          <a:lstStyle>
            <a:lvl1pPr marL="0" indent="0" algn="ctr">
              <a:buNone/>
              <a:defRPr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dirty="0"/>
              <a:t>Drag your image here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62966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sp>
        <p:nvSpPr>
          <p:cNvPr id="18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804334"/>
            <a:ext cx="9144001" cy="3098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963346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bloc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0" cy="74330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12834875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26987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40450" y="4210050"/>
            <a:ext cx="3622675" cy="255148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859327" y="4210050"/>
            <a:ext cx="2251707" cy="255148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0" cy="743300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57019684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136754" y="1416050"/>
            <a:ext cx="5974280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498" y="5773180"/>
            <a:ext cx="845700" cy="74330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 rot="5400000">
            <a:off x="3071999" y="3745077"/>
            <a:ext cx="6048000" cy="9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845849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80963" y="1416050"/>
            <a:ext cx="5970587" cy="5345113"/>
          </a:xfrm>
          <a:prstGeom prst="rect">
            <a:avLst/>
          </a:prstGeom>
        </p:spPr>
        <p:txBody>
          <a:bodyPr tIns="3168000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78951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8821" y="3747639"/>
            <a:ext cx="3977106" cy="3013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4133079" y="1437277"/>
            <a:ext cx="7977955" cy="29081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72653" y="1437276"/>
            <a:ext cx="3983273" cy="2220385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33076" y="4435476"/>
            <a:ext cx="3936582" cy="2326057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8146809" y="4435476"/>
            <a:ext cx="3964225" cy="2326057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00926" y="1765299"/>
            <a:ext cx="7259274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130635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5988189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8820" y="3747639"/>
            <a:ext cx="3977107" cy="3013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4133079" y="1436200"/>
            <a:ext cx="3936581" cy="291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8146812" y="1435124"/>
            <a:ext cx="3964223" cy="291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133079" y="4434400"/>
            <a:ext cx="7977955" cy="2327133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78820" y="1436200"/>
            <a:ext cx="3973784" cy="2221461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00926" y="1765299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556335" y="1765298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130635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14553094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80961" y="1437277"/>
            <a:ext cx="3968793" cy="2615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/>
          <p:cNvSpPr/>
          <p:nvPr userDrawn="1"/>
        </p:nvSpPr>
        <p:spPr>
          <a:xfrm>
            <a:off x="4126907" y="1437277"/>
            <a:ext cx="3923701" cy="2615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0962" y="4122328"/>
            <a:ext cx="3960904" cy="2639205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26906" y="4130635"/>
            <a:ext cx="3923702" cy="2630898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4" name="Rectangle 33"/>
          <p:cNvSpPr/>
          <p:nvPr userDrawn="1"/>
        </p:nvSpPr>
        <p:spPr>
          <a:xfrm>
            <a:off x="8127760" y="4130635"/>
            <a:ext cx="3983273" cy="26308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127760" y="1437276"/>
            <a:ext cx="3983273" cy="2615202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48808" y="1765300"/>
            <a:ext cx="3142117" cy="19823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543378" y="4486275"/>
            <a:ext cx="3181349" cy="195582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452884" y="1765300"/>
            <a:ext cx="3142117" cy="19823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6024722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ise mont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0961" y="1437275"/>
            <a:ext cx="3969212" cy="2615203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33076" y="4130636"/>
            <a:ext cx="3936582" cy="2630898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8146809" y="4130636"/>
            <a:ext cx="3964225" cy="2630898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141383" y="1437276"/>
            <a:ext cx="3936582" cy="2615202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8146809" y="1437276"/>
            <a:ext cx="3964225" cy="2615202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72654" y="4130636"/>
            <a:ext cx="3969212" cy="2636429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488271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503663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503663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8542263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8542263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</p:spTree>
    <p:extLst>
      <p:ext uri="{BB962C8B-B14F-4D97-AF65-F5344CB8AC3E}">
        <p14:creationId xmlns:p14="http://schemas.microsoft.com/office/powerpoint/2010/main" val="69196221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61539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/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221130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64448" y="1857830"/>
            <a:ext cx="10859894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604519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61539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64448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555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Rectangle 1"/>
            <p:cNvSpPr/>
            <p:nvPr userDrawn="1"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alpha val="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4994" y="5376109"/>
              <a:ext cx="1062011" cy="933419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385447">
            <a:off x="6492258" y="4442902"/>
            <a:ext cx="622961" cy="940549"/>
          </a:xfrm>
          <a:prstGeom prst="rect">
            <a:avLst/>
          </a:prstGeom>
        </p:spPr>
      </p:pic>
      <p:sp>
        <p:nvSpPr>
          <p:cNvPr id="17" name="Subtitle 2"/>
          <p:cNvSpPr txBox="1">
            <a:spLocks/>
          </p:cNvSpPr>
          <p:nvPr userDrawn="1"/>
        </p:nvSpPr>
        <p:spPr>
          <a:xfrm>
            <a:off x="7369955" y="4467732"/>
            <a:ext cx="1580796" cy="1005200"/>
          </a:xfrm>
          <a:prstGeom prst="rect">
            <a:avLst/>
          </a:prstGeom>
        </p:spPr>
        <p:txBody>
          <a:bodyPr anchor="t"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100" kern="1200" spc="11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GB" sz="800" spc="0" dirty="0">
                <a:solidFill>
                  <a:schemeClr val="tx1"/>
                </a:solidFill>
              </a:rPr>
              <a:t>Copy and paste</a:t>
            </a:r>
            <a:r>
              <a:rPr lang="en-GB" sz="800" spc="0" baseline="0" dirty="0">
                <a:solidFill>
                  <a:schemeClr val="tx1"/>
                </a:solidFill>
              </a:rPr>
              <a:t> this logo onto your customised title slide</a:t>
            </a:r>
            <a:endParaRPr lang="en-GB" sz="800" spc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12547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6167438" y="1857375"/>
            <a:ext cx="5329237" cy="3659188"/>
          </a:xfrm>
          <a:prstGeom prst="rect">
            <a:avLst/>
          </a:prstGeom>
        </p:spPr>
        <p:txBody>
          <a:bodyPr tIns="2304000"/>
          <a:lstStyle>
            <a:lvl1pPr marL="0" indent="0" algn="ctr">
              <a:buNone/>
              <a:defRPr sz="18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bg2"/>
                </a:solidFill>
              </a:defRPr>
            </a:lvl2pPr>
            <a:lvl3pPr marL="914400" indent="0" algn="ctr">
              <a:buNone/>
              <a:defRPr>
                <a:solidFill>
                  <a:schemeClr val="bg2"/>
                </a:solidFill>
              </a:defRPr>
            </a:lvl3pPr>
            <a:lvl4pPr marL="1371600" indent="0" algn="ctr">
              <a:buNone/>
              <a:defRPr>
                <a:solidFill>
                  <a:schemeClr val="bg2"/>
                </a:solidFill>
              </a:defRPr>
            </a:lvl4pPr>
            <a:lvl5pPr marL="1828800" indent="0" algn="ctr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36670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75">
          <p15:clr>
            <a:srgbClr val="FBAE40"/>
          </p15:clr>
        </p15:guide>
        <p15:guide id="2" pos="3885">
          <p15:clr>
            <a:srgbClr val="FBAE40"/>
          </p15:clr>
        </p15:guide>
        <p15:guide id="3" pos="7242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729665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161538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37242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67657" y="1857829"/>
            <a:ext cx="10856685" cy="3653971"/>
          </a:xfrm>
          <a:prstGeom prst="rect">
            <a:avLst/>
          </a:prstGeom>
        </p:spPr>
        <p:txBody>
          <a:bodyPr wrap="square" numCol="3" spcCol="14400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175982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67657" y="1857829"/>
            <a:ext cx="10856685" cy="3653971"/>
          </a:xfrm>
          <a:prstGeom prst="rect">
            <a:avLst/>
          </a:prstGeom>
        </p:spPr>
        <p:txBody>
          <a:bodyPr wrap="square" numCol="1" spcCol="14400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013019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226245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04492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and photo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3357023" y="4040175"/>
            <a:ext cx="5467877" cy="799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1" cy="743301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4918978"/>
            <a:ext cx="4699000" cy="46170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00" spc="8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780532" y="2171700"/>
            <a:ext cx="4699000" cy="261843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Statement/</a:t>
            </a:r>
            <a:br>
              <a:rPr lang="en-US" dirty="0"/>
            </a:br>
            <a:r>
              <a:rPr lang="en-US" dirty="0"/>
              <a:t>quote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494106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and 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3357023" y="4040175"/>
            <a:ext cx="5467877" cy="799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4918978"/>
            <a:ext cx="4699000" cy="46170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00" spc="8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1" cy="74330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80532" y="2171700"/>
            <a:ext cx="4699000" cy="261843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Statement/</a:t>
            </a:r>
            <a:br>
              <a:rPr lang="en-US" dirty="0"/>
            </a:br>
            <a:r>
              <a:rPr lang="en-US" dirty="0"/>
              <a:t>quote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6140447" y="1416050"/>
            <a:ext cx="5970587" cy="5345113"/>
          </a:xfrm>
          <a:prstGeom prst="rect">
            <a:avLst/>
          </a:prstGeom>
        </p:spPr>
        <p:txBody>
          <a:bodyPr tIns="3168000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8684044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0889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6130925" y="1416050"/>
            <a:ext cx="5978526" cy="53454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669" y="5773180"/>
            <a:ext cx="845701" cy="743301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840020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2951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UoS aer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62966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5376109"/>
            <a:ext cx="1062011" cy="93341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804334"/>
            <a:ext cx="9144001" cy="3098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914710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bloc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0" cy="74330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3733532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269874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140450" y="4210050"/>
            <a:ext cx="3622675" cy="255148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859327" y="4210050"/>
            <a:ext cx="2251707" cy="255148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0" cy="743300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203835888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6136754" y="1416050"/>
            <a:ext cx="5974280" cy="53454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2498" y="5773180"/>
            <a:ext cx="845700" cy="74330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 rot="5400000">
            <a:off x="3071999" y="3745077"/>
            <a:ext cx="6048000" cy="90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845849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80963" y="1416050"/>
            <a:ext cx="5970587" cy="5345113"/>
          </a:xfrm>
          <a:prstGeom prst="rect">
            <a:avLst/>
          </a:prstGeom>
        </p:spPr>
        <p:txBody>
          <a:bodyPr tIns="3168000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2546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8821" y="3747639"/>
            <a:ext cx="3977106" cy="3013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4133079" y="1437277"/>
            <a:ext cx="7977955" cy="29081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72653" y="1437276"/>
            <a:ext cx="3983273" cy="2220385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33076" y="4435476"/>
            <a:ext cx="3936582" cy="2326057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8146809" y="4435476"/>
            <a:ext cx="3964225" cy="2326057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00926" y="1765299"/>
            <a:ext cx="7259274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130635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68975970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 userDrawn="1"/>
        </p:nvSpPr>
        <p:spPr>
          <a:xfrm>
            <a:off x="78820" y="3747639"/>
            <a:ext cx="3977107" cy="301389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4133079" y="1436200"/>
            <a:ext cx="3936581" cy="291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8146812" y="1435124"/>
            <a:ext cx="3964223" cy="29188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4133079" y="4434400"/>
            <a:ext cx="7977955" cy="2327133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78820" y="1436200"/>
            <a:ext cx="3973784" cy="2221461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500926" y="1765299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8556335" y="1765298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130635"/>
            <a:ext cx="3181349" cy="2247901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0326146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mont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80961" y="1437277"/>
            <a:ext cx="3968793" cy="2615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/>
          <p:cNvSpPr/>
          <p:nvPr userDrawn="1"/>
        </p:nvSpPr>
        <p:spPr>
          <a:xfrm>
            <a:off x="4126907" y="1437277"/>
            <a:ext cx="3923701" cy="261520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80962" y="4122328"/>
            <a:ext cx="3960904" cy="2639205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26906" y="4130635"/>
            <a:ext cx="3923702" cy="2630898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4" name="Rectangle 33"/>
          <p:cNvSpPr/>
          <p:nvPr userDrawn="1"/>
        </p:nvSpPr>
        <p:spPr>
          <a:xfrm>
            <a:off x="8127760" y="4130635"/>
            <a:ext cx="3983273" cy="26308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8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127760" y="1437276"/>
            <a:ext cx="3983273" cy="2615202"/>
          </a:xfrm>
          <a:prstGeom prst="rect">
            <a:avLst/>
          </a:prstGeom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448808" y="1765300"/>
            <a:ext cx="3142117" cy="19823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8543378" y="4486275"/>
            <a:ext cx="3181349" cy="195582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7" hasCustomPrompt="1"/>
          </p:nvPr>
        </p:nvSpPr>
        <p:spPr>
          <a:xfrm>
            <a:off x="4452884" y="1765300"/>
            <a:ext cx="3142117" cy="198234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86938384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ise mont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80961" y="1437275"/>
            <a:ext cx="3969212" cy="2615203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4133076" y="4130636"/>
            <a:ext cx="3936582" cy="2630898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17" hasCustomPrompt="1"/>
          </p:nvPr>
        </p:nvSpPr>
        <p:spPr>
          <a:xfrm>
            <a:off x="8146809" y="4130636"/>
            <a:ext cx="3964225" cy="2630898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1" name="Picture Placeholder 3"/>
          <p:cNvSpPr>
            <a:spLocks noGrp="1"/>
          </p:cNvSpPr>
          <p:nvPr>
            <p:ph type="pic" sz="quarter" idx="18" hasCustomPrompt="1"/>
          </p:nvPr>
        </p:nvSpPr>
        <p:spPr>
          <a:xfrm>
            <a:off x="4141383" y="1437276"/>
            <a:ext cx="3936582" cy="2615202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2" name="Picture Placeholder 3"/>
          <p:cNvSpPr>
            <a:spLocks noGrp="1"/>
          </p:cNvSpPr>
          <p:nvPr>
            <p:ph type="pic" sz="quarter" idx="19" hasCustomPrompt="1"/>
          </p:nvPr>
        </p:nvSpPr>
        <p:spPr>
          <a:xfrm>
            <a:off x="8146809" y="1437276"/>
            <a:ext cx="3964225" cy="2615202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33" name="Picture Placeholder 3"/>
          <p:cNvSpPr>
            <a:spLocks noGrp="1"/>
          </p:cNvSpPr>
          <p:nvPr>
            <p:ph type="pic" sz="quarter" idx="20" hasCustomPrompt="1"/>
          </p:nvPr>
        </p:nvSpPr>
        <p:spPr>
          <a:xfrm>
            <a:off x="72654" y="4130636"/>
            <a:ext cx="3969212" cy="2636429"/>
          </a:xfrm>
          <a:prstGeom prst="rect">
            <a:avLst/>
          </a:prstGeom>
          <a:solidFill>
            <a:schemeClr val="bg2"/>
          </a:solidFill>
        </p:spPr>
        <p:txBody>
          <a:bodyPr tIns="936000" anchor="ctr"/>
          <a:lstStyle>
            <a:lvl1pPr marL="0" indent="0" algn="ctr">
              <a:buNone/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5" hasCustomPrompt="1"/>
          </p:nvPr>
        </p:nvSpPr>
        <p:spPr>
          <a:xfrm>
            <a:off x="488271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1" hasCustomPrompt="1"/>
          </p:nvPr>
        </p:nvSpPr>
        <p:spPr>
          <a:xfrm>
            <a:off x="488271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22" hasCustomPrompt="1"/>
          </p:nvPr>
        </p:nvSpPr>
        <p:spPr>
          <a:xfrm>
            <a:off x="4503663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0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503663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24" hasCustomPrompt="1"/>
          </p:nvPr>
        </p:nvSpPr>
        <p:spPr>
          <a:xfrm>
            <a:off x="8542263" y="4473576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5" hasCustomPrompt="1"/>
          </p:nvPr>
        </p:nvSpPr>
        <p:spPr>
          <a:xfrm>
            <a:off x="8542263" y="1762733"/>
            <a:ext cx="3181349" cy="194306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lnSpc>
                <a:spcPct val="120000"/>
              </a:lnSpc>
              <a:buNone/>
              <a:defRPr sz="1400" spc="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Delete text box if not used</a:t>
            </a:r>
          </a:p>
        </p:txBody>
      </p:sp>
    </p:spTree>
    <p:extLst>
      <p:ext uri="{BB962C8B-B14F-4D97-AF65-F5344CB8AC3E}">
        <p14:creationId xmlns:p14="http://schemas.microsoft.com/office/powerpoint/2010/main" val="2383402445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61539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401963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64448" y="1857830"/>
            <a:ext cx="10859894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358363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61539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64448" y="1857830"/>
            <a:ext cx="5362803" cy="364350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5937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UoS aer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4062966"/>
            <a:ext cx="9144000" cy="315118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400" spc="11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SUBTITLE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994" y="5376109"/>
            <a:ext cx="1062011" cy="93341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 hasCustomPrompt="1"/>
          </p:nvPr>
        </p:nvSpPr>
        <p:spPr>
          <a:xfrm>
            <a:off x="1523998" y="804334"/>
            <a:ext cx="9144001" cy="3098799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8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327776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7" hasCustomPrompt="1"/>
          </p:nvPr>
        </p:nvSpPr>
        <p:spPr>
          <a:xfrm>
            <a:off x="6167438" y="1857375"/>
            <a:ext cx="5329237" cy="3659188"/>
          </a:xfrm>
          <a:prstGeom prst="rect">
            <a:avLst/>
          </a:prstGeom>
        </p:spPr>
        <p:txBody>
          <a:bodyPr tIns="2304000"/>
          <a:lstStyle>
            <a:lvl1pPr marL="0" indent="0" algn="ctr">
              <a:buNone/>
              <a:defRPr sz="1800" baseline="0">
                <a:solidFill>
                  <a:schemeClr val="bg2"/>
                </a:solidFill>
              </a:defRPr>
            </a:lvl1pPr>
            <a:lvl2pPr marL="457200" indent="0" algn="ctr">
              <a:buNone/>
              <a:defRPr>
                <a:solidFill>
                  <a:schemeClr val="bg2"/>
                </a:solidFill>
              </a:defRPr>
            </a:lvl2pPr>
            <a:lvl3pPr marL="914400" indent="0" algn="ctr">
              <a:buNone/>
              <a:defRPr>
                <a:solidFill>
                  <a:schemeClr val="bg2"/>
                </a:solidFill>
              </a:defRPr>
            </a:lvl3pPr>
            <a:lvl4pPr marL="1371600" indent="0" algn="ctr">
              <a:buNone/>
              <a:defRPr>
                <a:solidFill>
                  <a:schemeClr val="bg2"/>
                </a:solidFill>
              </a:defRPr>
            </a:lvl4pPr>
            <a:lvl5pPr marL="1828800" indent="0" algn="ctr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0934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75">
          <p15:clr>
            <a:srgbClr val="FBAE40"/>
          </p15:clr>
        </p15:guide>
        <p15:guide id="2" pos="3885">
          <p15:clr>
            <a:srgbClr val="FBAE40"/>
          </p15:clr>
        </p15:guide>
        <p15:guide id="3" pos="7242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676639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6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161538" y="1857830"/>
            <a:ext cx="5362803" cy="3643504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661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67657" y="1857829"/>
            <a:ext cx="10856685" cy="3653971"/>
          </a:xfrm>
          <a:prstGeom prst="rect">
            <a:avLst/>
          </a:prstGeom>
        </p:spPr>
        <p:txBody>
          <a:bodyPr wrap="square" numCol="3" spcCol="14400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88279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9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67657" y="1857829"/>
            <a:ext cx="10856685" cy="3653971"/>
          </a:xfrm>
          <a:prstGeom prst="rect">
            <a:avLst/>
          </a:prstGeom>
        </p:spPr>
        <p:txBody>
          <a:bodyPr wrap="square" numCol="1" spcCol="144000">
            <a:normAutofit/>
          </a:bodyPr>
          <a:lstStyle>
            <a:lvl1pPr marL="0" indent="0">
              <a:lnSpc>
                <a:spcPct val="110000"/>
              </a:lnSpc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200"/>
            </a:lvl3pPr>
            <a:lvl4pPr marL="1371600" indent="0">
              <a:buNone/>
              <a:defRPr sz="1200"/>
            </a:lvl4pPr>
            <a:lvl5pPr marL="1828800" indent="0">
              <a:buNone/>
              <a:defRPr sz="1200"/>
            </a:lvl5pPr>
          </a:lstStyle>
          <a:p>
            <a:endParaRPr lang="en-GB" dirty="0">
              <a:effectLst/>
              <a:latin typeface="Arial" panose="020B0604020202020204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9452728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12042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-9525" y="-12621"/>
            <a:ext cx="12211050" cy="6871698"/>
            <a:chOff x="-9525" y="-12621"/>
            <a:chExt cx="12211050" cy="6871698"/>
          </a:xfrm>
        </p:grpSpPr>
        <p:sp>
          <p:nvSpPr>
            <p:cNvPr id="8" name="Rectangle 7"/>
            <p:cNvSpPr/>
            <p:nvPr/>
          </p:nvSpPr>
          <p:spPr>
            <a:xfrm>
              <a:off x="0" y="-11544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6769077"/>
              <a:ext cx="12192000" cy="9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Rectangle 9"/>
            <p:cNvSpPr/>
            <p:nvPr/>
          </p:nvSpPr>
          <p:spPr>
            <a:xfrm rot="5400000">
              <a:off x="-3399053" y="3377984"/>
              <a:ext cx="6869544" cy="904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8720970" y="3377445"/>
              <a:ext cx="6870621" cy="904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7046" y="5800676"/>
            <a:ext cx="797904" cy="70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78926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and photo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3357023" y="4040175"/>
            <a:ext cx="5467877" cy="799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140450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1" cy="743301"/>
          </a:xfrm>
          <a:prstGeom prst="rect">
            <a:avLst/>
          </a:prstGeom>
        </p:spPr>
      </p:pic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4918978"/>
            <a:ext cx="4699000" cy="46170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00" spc="8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7" name="Title 1"/>
          <p:cNvSpPr>
            <a:spLocks noGrp="1"/>
          </p:cNvSpPr>
          <p:nvPr>
            <p:ph type="ctrTitle" hasCustomPrompt="1"/>
          </p:nvPr>
        </p:nvSpPr>
        <p:spPr>
          <a:xfrm>
            <a:off x="780532" y="2171700"/>
            <a:ext cx="4699000" cy="261843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Statement/</a:t>
            </a:r>
            <a:br>
              <a:rPr lang="en-US" dirty="0"/>
            </a:br>
            <a:r>
              <a:rPr lang="en-US" dirty="0"/>
              <a:t>quote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65890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and content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0962" y="1416050"/>
            <a:ext cx="5978526" cy="53454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Rectangle 22"/>
          <p:cNvSpPr/>
          <p:nvPr userDrawn="1"/>
        </p:nvSpPr>
        <p:spPr>
          <a:xfrm rot="5400000">
            <a:off x="3357023" y="4040175"/>
            <a:ext cx="5467877" cy="799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90057" y="4918978"/>
            <a:ext cx="4699000" cy="461706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000" spc="8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6706" y="5773180"/>
            <a:ext cx="845701" cy="743301"/>
          </a:xfrm>
          <a:prstGeom prst="rect">
            <a:avLst/>
          </a:prstGeom>
        </p:spPr>
      </p:pic>
      <p:sp>
        <p:nvSpPr>
          <p:cNvPr id="10" name="Title 1"/>
          <p:cNvSpPr>
            <a:spLocks noGrp="1"/>
          </p:cNvSpPr>
          <p:nvPr>
            <p:ph type="ctrTitle" hasCustomPrompt="1"/>
          </p:nvPr>
        </p:nvSpPr>
        <p:spPr>
          <a:xfrm>
            <a:off x="780532" y="2171700"/>
            <a:ext cx="4699000" cy="261843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Statement/</a:t>
            </a:r>
            <a:br>
              <a:rPr lang="en-US" dirty="0"/>
            </a:br>
            <a:r>
              <a:rPr lang="en-US" dirty="0"/>
              <a:t>quote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3" name="Content Placeholder 2"/>
          <p:cNvSpPr>
            <a:spLocks noGrp="1"/>
          </p:cNvSpPr>
          <p:nvPr>
            <p:ph sz="quarter" idx="18" hasCustomPrompt="1"/>
          </p:nvPr>
        </p:nvSpPr>
        <p:spPr>
          <a:xfrm>
            <a:off x="6140447" y="1416050"/>
            <a:ext cx="5970587" cy="5345113"/>
          </a:xfrm>
          <a:prstGeom prst="rect">
            <a:avLst/>
          </a:prstGeom>
        </p:spPr>
        <p:txBody>
          <a:bodyPr tIns="3168000"/>
          <a:lstStyle>
            <a:lvl1pPr marL="0" indent="0" algn="ctr">
              <a:buNone/>
              <a:defRPr sz="2000">
                <a:solidFill>
                  <a:schemeClr val="bg2"/>
                </a:solidFill>
              </a:defRPr>
            </a:lvl1pPr>
          </a:lstStyle>
          <a:p>
            <a:pPr lvl="0"/>
            <a:r>
              <a:rPr lang="en-US" dirty="0"/>
              <a:t>Click to insert content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300606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hoto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0889" y="1416051"/>
            <a:ext cx="5970585" cy="534548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>
                <a:solidFill>
                  <a:schemeClr val="bg2"/>
                </a:solidFill>
              </a:defRPr>
            </a:lvl1pPr>
          </a:lstStyle>
          <a:p>
            <a:endParaRPr lang="en-GB" dirty="0"/>
          </a:p>
          <a:p>
            <a:endParaRPr lang="en-GB" dirty="0"/>
          </a:p>
          <a:p>
            <a:r>
              <a:rPr lang="en-GB" dirty="0"/>
              <a:t>Photo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6130925" y="1416050"/>
            <a:ext cx="5978526" cy="53454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0961" y="88900"/>
            <a:ext cx="12030073" cy="12573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669" y="5773180"/>
            <a:ext cx="845701" cy="743301"/>
          </a:xfrm>
          <a:prstGeom prst="rect">
            <a:avLst/>
          </a:prstGeom>
        </p:spPr>
      </p:pic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0532" y="337213"/>
            <a:ext cx="10611368" cy="80630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6000" spc="110" baseline="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840020" y="2162628"/>
            <a:ext cx="4699000" cy="321805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 spc="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None/>
              <a:defRPr sz="1600">
                <a:solidFill>
                  <a:schemeClr val="bg1"/>
                </a:solidFill>
              </a:defRPr>
            </a:lvl3pPr>
            <a:lvl4pPr marL="1371600" indent="0" algn="ctr">
              <a:buNone/>
              <a:defRPr sz="1400">
                <a:solidFill>
                  <a:schemeClr val="bg1"/>
                </a:solidFill>
              </a:defRPr>
            </a:lvl4pPr>
            <a:lvl5pPr marL="1828800" indent="0" algn="ctr"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406841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9.xml"/><Relationship Id="rId1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29.xml"/><Relationship Id="rId21" Type="http://schemas.openxmlformats.org/officeDocument/2006/relationships/theme" Target="../theme/theme5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1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42.xml"/><Relationship Id="rId20" Type="http://schemas.openxmlformats.org/officeDocument/2006/relationships/slideLayout" Target="../slideLayouts/slideLayout46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40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49.xml"/><Relationship Id="rId21" Type="http://schemas.openxmlformats.org/officeDocument/2006/relationships/theme" Target="../theme/theme6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6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slideLayout" Target="../slideLayouts/slideLayout79.xml"/><Relationship Id="rId18" Type="http://schemas.openxmlformats.org/officeDocument/2006/relationships/slideLayout" Target="../slideLayouts/slideLayout84.xml"/><Relationship Id="rId3" Type="http://schemas.openxmlformats.org/officeDocument/2006/relationships/slideLayout" Target="../slideLayouts/slideLayout69.xml"/><Relationship Id="rId21" Type="http://schemas.openxmlformats.org/officeDocument/2006/relationships/theme" Target="../theme/theme7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17" Type="http://schemas.openxmlformats.org/officeDocument/2006/relationships/slideLayout" Target="../slideLayouts/slideLayout83.xml"/><Relationship Id="rId2" Type="http://schemas.openxmlformats.org/officeDocument/2006/relationships/slideLayout" Target="../slideLayouts/slideLayout68.xml"/><Relationship Id="rId16" Type="http://schemas.openxmlformats.org/officeDocument/2006/relationships/slideLayout" Target="../slideLayouts/slideLayout82.xml"/><Relationship Id="rId20" Type="http://schemas.openxmlformats.org/officeDocument/2006/relationships/slideLayout" Target="../slideLayouts/slideLayout86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76.xml"/><Relationship Id="rId19" Type="http://schemas.openxmlformats.org/officeDocument/2006/relationships/slideLayout" Target="../slideLayouts/slideLayout85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89.xml"/><Relationship Id="rId21" Type="http://schemas.openxmlformats.org/officeDocument/2006/relationships/theme" Target="../theme/theme8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88.xml"/><Relationship Id="rId16" Type="http://schemas.openxmlformats.org/officeDocument/2006/relationships/slideLayout" Target="../slideLayouts/slideLayout102.xml"/><Relationship Id="rId20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96.xml"/><Relationship Id="rId19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4.xml"/><Relationship Id="rId13" Type="http://schemas.openxmlformats.org/officeDocument/2006/relationships/slideLayout" Target="../slideLayouts/slideLayout119.xml"/><Relationship Id="rId1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09.xml"/><Relationship Id="rId21" Type="http://schemas.openxmlformats.org/officeDocument/2006/relationships/theme" Target="../theme/theme9.xml"/><Relationship Id="rId7" Type="http://schemas.openxmlformats.org/officeDocument/2006/relationships/slideLayout" Target="../slideLayouts/slideLayout113.xml"/><Relationship Id="rId12" Type="http://schemas.openxmlformats.org/officeDocument/2006/relationships/slideLayout" Target="../slideLayouts/slideLayout118.xml"/><Relationship Id="rId1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08.xml"/><Relationship Id="rId16" Type="http://schemas.openxmlformats.org/officeDocument/2006/relationships/slideLayout" Target="../slideLayouts/slideLayout122.xml"/><Relationship Id="rId20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07.xml"/><Relationship Id="rId6" Type="http://schemas.openxmlformats.org/officeDocument/2006/relationships/slideLayout" Target="../slideLayouts/slideLayout112.xml"/><Relationship Id="rId11" Type="http://schemas.openxmlformats.org/officeDocument/2006/relationships/slideLayout" Target="../slideLayouts/slideLayout117.xml"/><Relationship Id="rId5" Type="http://schemas.openxmlformats.org/officeDocument/2006/relationships/slideLayout" Target="../slideLayouts/slideLayout111.xml"/><Relationship Id="rId15" Type="http://schemas.openxmlformats.org/officeDocument/2006/relationships/slideLayout" Target="../slideLayouts/slideLayout121.xml"/><Relationship Id="rId10" Type="http://schemas.openxmlformats.org/officeDocument/2006/relationships/slideLayout" Target="../slideLayouts/slideLayout116.xml"/><Relationship Id="rId19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0.xml"/><Relationship Id="rId9" Type="http://schemas.openxmlformats.org/officeDocument/2006/relationships/slideLayout" Target="../slideLayouts/slideLayout115.xml"/><Relationship Id="rId14" Type="http://schemas.openxmlformats.org/officeDocument/2006/relationships/slideLayout" Target="../slideLayouts/slideLayout1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813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5" r:id="rId2"/>
    <p:sldLayoutId id="2147483717" r:id="rId3"/>
    <p:sldLayoutId id="2147483718" r:id="rId4"/>
    <p:sldLayoutId id="2147483719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0131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986" r:id="rId2"/>
    <p:sldLayoutId id="2147483726" r:id="rId3"/>
    <p:sldLayoutId id="2147483879" r:id="rId4"/>
    <p:sldLayoutId id="2147483698" r:id="rId5"/>
    <p:sldLayoutId id="2147483884" r:id="rId6"/>
    <p:sldLayoutId id="2147483728" r:id="rId7"/>
    <p:sldLayoutId id="2147483882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4757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51" r:id="rId3"/>
    <p:sldLayoutId id="2147483752" r:id="rId4"/>
    <p:sldLayoutId id="214748375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983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987" r:id="rId2"/>
    <p:sldLayoutId id="2147483749" r:id="rId3"/>
    <p:sldLayoutId id="2147483880" r:id="rId4"/>
    <p:sldLayoutId id="2147483750" r:id="rId5"/>
    <p:sldLayoutId id="2147483883" r:id="rId6"/>
    <p:sldLayoutId id="2147483786" r:id="rId7"/>
    <p:sldLayoutId id="21474838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2292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890" r:id="rId2"/>
    <p:sldLayoutId id="2147483889" r:id="rId3"/>
    <p:sldLayoutId id="2147483791" r:id="rId4"/>
    <p:sldLayoutId id="2147483793" r:id="rId5"/>
    <p:sldLayoutId id="2147483794" r:id="rId6"/>
    <p:sldLayoutId id="2147483795" r:id="rId7"/>
    <p:sldLayoutId id="2147483796" r:id="rId8"/>
    <p:sldLayoutId id="2147483895" r:id="rId9"/>
    <p:sldLayoutId id="2147483901" r:id="rId10"/>
    <p:sldLayoutId id="2147483805" r:id="rId11"/>
    <p:sldLayoutId id="2147483973" r:id="rId12"/>
    <p:sldLayoutId id="2147483959" r:id="rId13"/>
    <p:sldLayoutId id="2147483960" r:id="rId14"/>
    <p:sldLayoutId id="2147483961" r:id="rId15"/>
    <p:sldLayoutId id="2147483962" r:id="rId16"/>
    <p:sldLayoutId id="2147483963" r:id="rId17"/>
    <p:sldLayoutId id="2147483964" r:id="rId18"/>
    <p:sldLayoutId id="2147483965" r:id="rId19"/>
    <p:sldLayoutId id="2147483966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64780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91" r:id="rId2"/>
    <p:sldLayoutId id="2147483888" r:id="rId3"/>
    <p:sldLayoutId id="2147483974" r:id="rId4"/>
    <p:sldLayoutId id="2147483813" r:id="rId5"/>
    <p:sldLayoutId id="2147483814" r:id="rId6"/>
    <p:sldLayoutId id="2147483815" r:id="rId7"/>
    <p:sldLayoutId id="2147483816" r:id="rId8"/>
    <p:sldLayoutId id="2147483896" r:id="rId9"/>
    <p:sldLayoutId id="2147483906" r:id="rId10"/>
    <p:sldLayoutId id="2147483817" r:id="rId11"/>
    <p:sldLayoutId id="2147483978" r:id="rId12"/>
    <p:sldLayoutId id="2147483951" r:id="rId13"/>
    <p:sldLayoutId id="2147483952" r:id="rId14"/>
    <p:sldLayoutId id="2147483953" r:id="rId15"/>
    <p:sldLayoutId id="2147483982" r:id="rId16"/>
    <p:sldLayoutId id="2147483967" r:id="rId17"/>
    <p:sldLayoutId id="2147483968" r:id="rId18"/>
    <p:sldLayoutId id="2147483969" r:id="rId19"/>
    <p:sldLayoutId id="2147483958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1440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92" r:id="rId2"/>
    <p:sldLayoutId id="2147483887" r:id="rId3"/>
    <p:sldLayoutId id="2147483975" r:id="rId4"/>
    <p:sldLayoutId id="2147483829" r:id="rId5"/>
    <p:sldLayoutId id="2147483830" r:id="rId6"/>
    <p:sldLayoutId id="2147483831" r:id="rId7"/>
    <p:sldLayoutId id="2147483832" r:id="rId8"/>
    <p:sldLayoutId id="2147483897" r:id="rId9"/>
    <p:sldLayoutId id="2147483908" r:id="rId10"/>
    <p:sldLayoutId id="2147483833" r:id="rId11"/>
    <p:sldLayoutId id="2147483979" r:id="rId12"/>
    <p:sldLayoutId id="2147483834" r:id="rId13"/>
    <p:sldLayoutId id="2147483835" r:id="rId14"/>
    <p:sldLayoutId id="2147483860" r:id="rId15"/>
    <p:sldLayoutId id="2147483983" r:id="rId16"/>
    <p:sldLayoutId id="2147483837" r:id="rId17"/>
    <p:sldLayoutId id="2147483838" r:id="rId18"/>
    <p:sldLayoutId id="2147483839" r:id="rId19"/>
    <p:sldLayoutId id="2147483840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66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93" r:id="rId2"/>
    <p:sldLayoutId id="2147483886" r:id="rId3"/>
    <p:sldLayoutId id="2147483976" r:id="rId4"/>
    <p:sldLayoutId id="2147483866" r:id="rId5"/>
    <p:sldLayoutId id="2147483867" r:id="rId6"/>
    <p:sldLayoutId id="2147483868" r:id="rId7"/>
    <p:sldLayoutId id="2147483869" r:id="rId8"/>
    <p:sldLayoutId id="2147483898" r:id="rId9"/>
    <p:sldLayoutId id="2147483907" r:id="rId10"/>
    <p:sldLayoutId id="2147483870" r:id="rId11"/>
    <p:sldLayoutId id="2147483980" r:id="rId12"/>
    <p:sldLayoutId id="2147483943" r:id="rId13"/>
    <p:sldLayoutId id="2147483944" r:id="rId14"/>
    <p:sldLayoutId id="2147483945" r:id="rId15"/>
    <p:sldLayoutId id="2147483984" r:id="rId16"/>
    <p:sldLayoutId id="2147483970" r:id="rId17"/>
    <p:sldLayoutId id="2147483971" r:id="rId18"/>
    <p:sldLayoutId id="2147483972" r:id="rId19"/>
    <p:sldLayoutId id="2147483950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8175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894" r:id="rId2"/>
    <p:sldLayoutId id="2147483885" r:id="rId3"/>
    <p:sldLayoutId id="2147483977" r:id="rId4"/>
    <p:sldLayoutId id="2147483788" r:id="rId5"/>
    <p:sldLayoutId id="2147483732" r:id="rId6"/>
    <p:sldLayoutId id="2147483760" r:id="rId7"/>
    <p:sldLayoutId id="2147483787" r:id="rId8"/>
    <p:sldLayoutId id="2147483899" r:id="rId9"/>
    <p:sldLayoutId id="2147483905" r:id="rId10"/>
    <p:sldLayoutId id="2147483684" r:id="rId11"/>
    <p:sldLayoutId id="2147483981" r:id="rId12"/>
    <p:sldLayoutId id="2147483935" r:id="rId13"/>
    <p:sldLayoutId id="2147483936" r:id="rId14"/>
    <p:sldLayoutId id="2147483937" r:id="rId15"/>
    <p:sldLayoutId id="2147483985" r:id="rId16"/>
    <p:sldLayoutId id="2147483939" r:id="rId17"/>
    <p:sldLayoutId id="2147483940" r:id="rId18"/>
    <p:sldLayoutId id="2147483941" r:id="rId19"/>
    <p:sldLayoutId id="2147483942" r:id="rId2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6.jpeg"/><Relationship Id="rId7" Type="http://schemas.openxmlformats.org/officeDocument/2006/relationships/image" Target="../media/image70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524000" y="4520166"/>
            <a:ext cx="9144000" cy="315118"/>
          </a:xfrm>
        </p:spPr>
        <p:txBody>
          <a:bodyPr/>
          <a:lstStyle/>
          <a:p>
            <a:r>
              <a:rPr lang="en-US" dirty="0"/>
              <a:t>Fabrizio Salvatore, University of Sussex</a:t>
            </a: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523998" y="1261534"/>
            <a:ext cx="9144001" cy="3098799"/>
          </a:xfrm>
        </p:spPr>
        <p:txBody>
          <a:bodyPr>
            <a:normAutofit fontScale="90000"/>
          </a:bodyPr>
          <a:lstStyle/>
          <a:p>
            <a:r>
              <a:rPr lang="en-US" dirty="0"/>
              <a:t>Monitoring and Data Acquisition for Future Linear Collider Experiments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1C65CC9-618D-9D46-9935-46D397B3FE5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608234" y="5379812"/>
            <a:ext cx="3082320" cy="7711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43560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1B8B753-B63A-6E40-8581-7DEF79AD23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790" y="1355303"/>
            <a:ext cx="5934635" cy="5395123"/>
          </a:xfrm>
          <a:prstGeom prst="rect">
            <a:avLst/>
          </a:prstGeom>
        </p:spPr>
      </p:pic>
      <p:sp>
        <p:nvSpPr>
          <p:cNvPr id="2" name="Subtitle 1">
            <a:extLst>
              <a:ext uri="{FF2B5EF4-FFF2-40B4-BE49-F238E27FC236}">
                <a16:creationId xmlns:a16="http://schemas.microsoft.com/office/drawing/2014/main" id="{24E4B37C-6E93-C147-BBA2-E43B2BCF83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Detector Requirements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83C4DB-B9D6-E246-9FF0-44DAC30C2E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85" y="1462877"/>
            <a:ext cx="3815566" cy="52570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478C70A-B549-EF4C-9EC8-DBF7A297BB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486" y="3652807"/>
            <a:ext cx="2923578" cy="31925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B53E54-FD51-4D4E-A5A8-7B80D672CB0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85" y="1355303"/>
            <a:ext cx="1725929" cy="52433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4462CB9-4A96-D244-B369-DAC126E9929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56" y="6329082"/>
            <a:ext cx="1881311" cy="5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965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F86CBDD-1B13-1D4D-8098-A6B96709AC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ILC Software &amp; Computing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E493F7-E7E8-2546-8F8F-AC036095E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0154" y="1524000"/>
            <a:ext cx="4930939" cy="52002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A54A01B-8132-E14F-9B7C-630068AB4E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59" y="1493177"/>
            <a:ext cx="5911476" cy="523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7805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B1E06E-A57C-A841-8A17-B9EAD0E8C5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08" y="0"/>
            <a:ext cx="118557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36025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0BF9EE9-3AF0-C240-9004-DA6D504372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ILC Status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3D7150-99C3-E640-A4CD-1661004E4F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554" y="1374215"/>
            <a:ext cx="4320988" cy="291618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08AD36B-C742-D94E-B586-3CBF2E26F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9224" y="4298930"/>
            <a:ext cx="6777318" cy="25590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57D908-0F41-7C47-A49D-5404D18603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32" y="1589368"/>
            <a:ext cx="3899386" cy="5061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774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930E492-6195-544C-8484-6CFB8CB046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Compact </a:t>
            </a:r>
            <a:r>
              <a:rPr lang="en-US" dirty="0" err="1"/>
              <a:t>LInear</a:t>
            </a:r>
            <a:r>
              <a:rPr lang="en-US" dirty="0"/>
              <a:t> Collider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974052-5FC4-5844-A93C-1C9F09185A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32" y="1587505"/>
            <a:ext cx="4591424" cy="500790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3665B2-9514-7842-86E7-28C7C93569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678" y="1587505"/>
            <a:ext cx="4317920" cy="5049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541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930E492-6195-544C-8484-6CFB8CB046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Compact </a:t>
            </a:r>
            <a:r>
              <a:rPr lang="en-US" dirty="0" err="1"/>
              <a:t>LInear</a:t>
            </a:r>
            <a:r>
              <a:rPr lang="en-US" dirty="0"/>
              <a:t> Collider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666E11-79CE-BB4F-A7C7-377B12272F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831" y="1397319"/>
            <a:ext cx="7114169" cy="54606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88423E1-9125-CB4F-A935-404400F83E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532" y="1397319"/>
            <a:ext cx="4297299" cy="26048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5C42943-524A-094A-8A6E-2E68FF450F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41" y="4255992"/>
            <a:ext cx="4970405" cy="2575779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74853E2-D168-CE40-9D9E-16B6C5EE4090}"/>
              </a:ext>
            </a:extLst>
          </p:cNvPr>
          <p:cNvCxnSpPr/>
          <p:nvPr/>
        </p:nvCxnSpPr>
        <p:spPr>
          <a:xfrm flipH="1" flipV="1">
            <a:off x="3675888" y="3163824"/>
            <a:ext cx="4791456" cy="1092168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3AD3434-3F4A-2E4C-947B-4C0590559A0A}"/>
              </a:ext>
            </a:extLst>
          </p:cNvPr>
          <p:cNvCxnSpPr/>
          <p:nvPr/>
        </p:nvCxnSpPr>
        <p:spPr>
          <a:xfrm flipH="1" flipV="1">
            <a:off x="3566160" y="5669280"/>
            <a:ext cx="3694176" cy="329184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2412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6930E492-6195-544C-8484-6CFB8CB0462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Compact </a:t>
            </a:r>
            <a:r>
              <a:rPr lang="en-US" dirty="0" err="1"/>
              <a:t>LInear</a:t>
            </a:r>
            <a:r>
              <a:rPr lang="en-US" dirty="0"/>
              <a:t> Collider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503F228-F252-EC49-8A5D-C11AC4FFDE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0726" y="1460144"/>
            <a:ext cx="9110980" cy="516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0213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2C48D7C-6CFD-4A4A-95EB-1B69A0E4FEE4}"/>
                  </a:ext>
                </a:extLst>
              </p:cNvPr>
              <p:cNvSpPr>
                <a:spLocks noGrp="1"/>
              </p:cNvSpPr>
              <p:nvPr>
                <p:ph type="body" sz="quarter" idx="17"/>
              </p:nvPr>
            </p:nvSpPr>
            <p:spPr>
              <a:xfrm>
                <a:off x="667657" y="1857829"/>
                <a:ext cx="10856685" cy="4396667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Precision Higgs Physics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ra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=380 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𝐺𝑒𝑉</m:t>
                    </m:r>
                  </m:oMath>
                </a14:m>
                <a:endParaRPr lang="en-US" sz="2400" dirty="0"/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Model independent extraction of </a:t>
                </a:r>
                <a:r>
                  <a:rPr lang="en-US" sz="2000" dirty="0" err="1"/>
                  <a:t>g</a:t>
                </a:r>
                <a:r>
                  <a:rPr lang="en-US" sz="2000" baseline="-25000" dirty="0" err="1"/>
                  <a:t>HZZ</a:t>
                </a:r>
                <a:r>
                  <a:rPr lang="en-US" sz="2000" dirty="0"/>
                  <a:t> from ZH final states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Identification of invisible Higgs decay using recoil-mass techniques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Measurements of H couplings (with better precision than HL-LHC)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Precision top-quark physics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Threshold scans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Precision top mass and couplings measurements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000" dirty="0"/>
                  <a:t>Precision x-section (~1%) and F/B asymmetry (~3-4%)</a:t>
                </a:r>
              </a:p>
              <a:p>
                <a:pPr lvl="1"/>
                <a:r>
                  <a:rPr lang="en-US" sz="2000" dirty="0"/>
                  <a:t>     measurements</a:t>
                </a:r>
              </a:p>
            </p:txBody>
          </p:sp>
        </mc:Choice>
        <mc:Fallback xmlns="">
          <p:sp>
            <p:nvSpPr>
              <p:cNvPr id="2" name="Text Placeholder 1">
                <a:extLst>
                  <a:ext uri="{FF2B5EF4-FFF2-40B4-BE49-F238E27FC236}">
                    <a16:creationId xmlns:a16="http://schemas.microsoft.com/office/drawing/2014/main" id="{92C48D7C-6CFD-4A4A-95EB-1B69A0E4FE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7"/>
              </p:nvPr>
            </p:nvSpPr>
            <p:spPr>
              <a:xfrm>
                <a:off x="667657" y="1857829"/>
                <a:ext cx="10856685" cy="4396667"/>
              </a:xfrm>
              <a:blipFill>
                <a:blip r:embed="rId2"/>
                <a:stretch>
                  <a:fillRect l="-702" t="-5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ubtitle 2">
            <a:extLst>
              <a:ext uri="{FF2B5EF4-FFF2-40B4-BE49-F238E27FC236}">
                <a16:creationId xmlns:a16="http://schemas.microsoft.com/office/drawing/2014/main" id="{EAC584CF-D15C-6547-9DF0-BC5739C963E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CLIC Physics Potential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EE2B36-2CE4-9744-9D92-C47781B0A3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0304" y="1857829"/>
            <a:ext cx="2757424" cy="113541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69C40D7-C3AA-D14F-AC24-99FDE97A53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620" y="3494278"/>
            <a:ext cx="1803400" cy="1003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5D6F45F-F882-D541-8BBC-0CF832831D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063" y="3392881"/>
            <a:ext cx="3949700" cy="3378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4C21552-7A05-3E45-9B57-5FE8A47BA20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" y="5653278"/>
            <a:ext cx="488950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9139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154937A-4B36-CA45-AE2F-8A7F88DC3F5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Higgs Coupling Sensitivity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C67179-A816-F846-A323-F548A69B0D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575" y="1512715"/>
            <a:ext cx="8733282" cy="5345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478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ECC787E-323F-5941-9635-BF148B4266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Full CLIC Physics </a:t>
            </a:r>
            <a:r>
              <a:rPr lang="en-US" dirty="0" err="1"/>
              <a:t>Programme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2A580A-5EE4-064C-9CE9-FCD76B851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372" y="1503906"/>
            <a:ext cx="8933688" cy="535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8456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EC656F-235C-0047-BE22-61CA8041CBE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70C0"/>
                </a:solidFill>
              </a:rPr>
              <a:t>Moving towards the future of High Energy Collider Physics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</a:rPr>
              <a:t>Linear Collider projects </a:t>
            </a:r>
            <a:r>
              <a:rPr lang="en-US" sz="2000" dirty="0"/>
              <a:t>– ILC and CLIC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Circular Collider Projects – FCC (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ee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, he, </a:t>
            </a:r>
            <a:r>
              <a:rPr lang="en-US" sz="2000" dirty="0" err="1">
                <a:solidFill>
                  <a:schemeClr val="bg1">
                    <a:lumMod val="75000"/>
                  </a:schemeClr>
                </a:solidFill>
              </a:rPr>
              <a:t>ee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) and CEPC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75000"/>
                  </a:schemeClr>
                </a:solidFill>
              </a:rPr>
              <a:t>Generic R&amp;D for future collider experiments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CALICE calorimeter prototypes</a:t>
            </a:r>
          </a:p>
          <a:p>
            <a:endParaRPr lang="en-US" sz="1800" dirty="0">
              <a:solidFill>
                <a:schemeClr val="bg1">
                  <a:lumMod val="75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>
                    <a:lumMod val="75000"/>
                  </a:schemeClr>
                </a:solidFill>
              </a:rPr>
              <a:t>Monitoring &amp; DAQ for future colliders – the DQM4hep project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9C2B15EC-BB81-FB4F-BE09-F47830350E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3020872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F84A7E4-0FAA-E44E-9E1F-324E6CC190B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CLIC Detectors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6ABEBE1-5B57-EA4E-B12C-F4E13F9C5B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901" y="1481328"/>
            <a:ext cx="4515461" cy="3218687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72CA4E6-FC1E-BA49-9053-D1BD1F86E4D4}"/>
              </a:ext>
            </a:extLst>
          </p:cNvPr>
          <p:cNvGrpSpPr/>
          <p:nvPr/>
        </p:nvGrpSpPr>
        <p:grpSpPr>
          <a:xfrm>
            <a:off x="0" y="2340738"/>
            <a:ext cx="7239000" cy="4462397"/>
            <a:chOff x="0" y="2340738"/>
            <a:chExt cx="7239000" cy="446239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48F450D-4FE1-2645-B1EC-23480B07F4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340738"/>
              <a:ext cx="7239000" cy="4462397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1123845-D94D-534F-B268-E88982EE77DF}"/>
                </a:ext>
              </a:extLst>
            </p:cNvPr>
            <p:cNvSpPr/>
            <p:nvPr/>
          </p:nvSpPr>
          <p:spPr>
            <a:xfrm>
              <a:off x="2743200" y="3108960"/>
              <a:ext cx="1938528" cy="420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B60458D-A91E-E54C-9A20-208424A91777}"/>
              </a:ext>
            </a:extLst>
          </p:cNvPr>
          <p:cNvSpPr txBox="1"/>
          <p:nvPr/>
        </p:nvSpPr>
        <p:spPr>
          <a:xfrm>
            <a:off x="7863840" y="5138928"/>
            <a:ext cx="41765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C00000"/>
                </a:solidFill>
              </a:rPr>
              <a:t>Similar layout as for ILC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70C0"/>
                </a:solidFill>
              </a:rPr>
              <a:t>Share much of the computing structure and detector R&amp;D studies with ILC</a:t>
            </a:r>
          </a:p>
        </p:txBody>
      </p:sp>
    </p:spTree>
    <p:extLst>
      <p:ext uri="{BB962C8B-B14F-4D97-AF65-F5344CB8AC3E}">
        <p14:creationId xmlns:p14="http://schemas.microsoft.com/office/powerpoint/2010/main" val="103838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18CEDF1-86E2-9649-96DC-B825DDBA86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CLIC Reports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5C368B-35AC-2A41-ABA8-6D21E23C7F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698" y="1415772"/>
            <a:ext cx="8569036" cy="544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0140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1F2C742-1480-D547-9CC9-CAEA2A991D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CALICE R&amp;D Project</a:t>
            </a:r>
          </a:p>
        </p:txBody>
      </p:sp>
      <p:sp>
        <p:nvSpPr>
          <p:cNvPr id="4" name="ZoneTexte 2">
            <a:extLst>
              <a:ext uri="{FF2B5EF4-FFF2-40B4-BE49-F238E27FC236}">
                <a16:creationId xmlns:a16="http://schemas.microsoft.com/office/drawing/2014/main" id="{74D82C12-5501-B041-8278-FBD170DC080E}"/>
              </a:ext>
            </a:extLst>
          </p:cNvPr>
          <p:cNvSpPr txBox="1"/>
          <p:nvPr/>
        </p:nvSpPr>
        <p:spPr>
          <a:xfrm>
            <a:off x="1698134" y="1857548"/>
            <a:ext cx="84472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dirty="0"/>
          </a:p>
          <a:p>
            <a:r>
              <a:rPr lang="en-GB" dirty="0"/>
              <a:t>CALICE is a collaboration with 59 institutes and  360 people from 4 continents.</a:t>
            </a:r>
          </a:p>
          <a:p>
            <a:endParaRPr lang="en-GB" dirty="0"/>
          </a:p>
          <a:p>
            <a:r>
              <a:rPr lang="en-GB" dirty="0"/>
              <a:t>Born in 2005 to provide the needed environment to develop a new generation of  calorimeters for the  new linear e</a:t>
            </a:r>
            <a:r>
              <a:rPr lang="en-GB" baseline="30000" dirty="0"/>
              <a:t>+</a:t>
            </a:r>
            <a:r>
              <a:rPr lang="en-GB" dirty="0"/>
              <a:t> e</a:t>
            </a:r>
            <a:r>
              <a:rPr lang="en-GB" baseline="30000" dirty="0"/>
              <a:t>-</a:t>
            </a:r>
            <a:r>
              <a:rPr lang="en-GB" dirty="0"/>
              <a:t> experiments for which new techniques are proposed: the </a:t>
            </a:r>
            <a:r>
              <a:rPr lang="en-GB" b="1" dirty="0">
                <a:solidFill>
                  <a:srgbClr val="FF0000"/>
                </a:solidFill>
              </a:rPr>
              <a:t>P</a:t>
            </a:r>
            <a:r>
              <a:rPr lang="en-GB" dirty="0"/>
              <a:t>article </a:t>
            </a:r>
            <a:r>
              <a:rPr lang="en-GB" b="1" dirty="0">
                <a:solidFill>
                  <a:srgbClr val="FF0000"/>
                </a:solidFill>
              </a:rPr>
              <a:t>F</a:t>
            </a:r>
            <a:r>
              <a:rPr lang="en-GB" dirty="0"/>
              <a:t>low </a:t>
            </a:r>
            <a:r>
              <a:rPr lang="en-GB" b="1" dirty="0">
                <a:solidFill>
                  <a:srgbClr val="FF0000"/>
                </a:solidFill>
              </a:rPr>
              <a:t>A</a:t>
            </a:r>
            <a:r>
              <a:rPr lang="en-GB" dirty="0"/>
              <a:t>lgorithms (</a:t>
            </a:r>
            <a:r>
              <a:rPr lang="en-GB" b="1" dirty="0">
                <a:solidFill>
                  <a:srgbClr val="FF0000"/>
                </a:solidFill>
              </a:rPr>
              <a:t>PFA</a:t>
            </a:r>
            <a:r>
              <a:rPr lang="en-GB" dirty="0"/>
              <a:t>) </a:t>
            </a:r>
          </a:p>
          <a:p>
            <a:endParaRPr lang="en-GB" dirty="0"/>
          </a:p>
          <a:p>
            <a:r>
              <a:rPr lang="en-GB" dirty="0"/>
              <a:t>The PFA techniques try to separate the contribution of each of the produced particles in a collision and then use the right sub-detector for the right energy/momentum measurement. This leads to an optimal </a:t>
            </a:r>
            <a:r>
              <a:rPr lang="en-GB" b="1" dirty="0">
                <a:solidFill>
                  <a:srgbClr val="FF0000"/>
                </a:solidFill>
              </a:rPr>
              <a:t>J</a:t>
            </a:r>
            <a:r>
              <a:rPr lang="en-GB" dirty="0"/>
              <a:t>et </a:t>
            </a:r>
            <a:r>
              <a:rPr lang="en-GB" dirty="0">
                <a:solidFill>
                  <a:srgbClr val="FF0000"/>
                </a:solidFill>
              </a:rPr>
              <a:t>E</a:t>
            </a:r>
            <a:r>
              <a:rPr lang="en-GB" dirty="0"/>
              <a:t>nergy </a:t>
            </a:r>
            <a:r>
              <a:rPr lang="en-GB" dirty="0">
                <a:solidFill>
                  <a:srgbClr val="FF0000"/>
                </a:solidFill>
              </a:rPr>
              <a:t>R</a:t>
            </a:r>
            <a:r>
              <a:rPr lang="en-GB" dirty="0"/>
              <a:t>esolution(</a:t>
            </a:r>
            <a:r>
              <a:rPr lang="en-GB" b="1" dirty="0">
                <a:solidFill>
                  <a:srgbClr val="FF0000"/>
                </a:solidFill>
              </a:rPr>
              <a:t>JER</a:t>
            </a:r>
            <a:r>
              <a:rPr lang="en-GB" dirty="0"/>
              <a:t>) </a:t>
            </a:r>
          </a:p>
          <a:p>
            <a:r>
              <a:rPr lang="en-GB" dirty="0"/>
              <a:t>and an optimal reconstruction of the event.</a:t>
            </a:r>
          </a:p>
          <a:p>
            <a:r>
              <a:rPr lang="en-GB" dirty="0"/>
              <a:t>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59697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C515047-D7A9-CB48-9E24-693469FCAC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High Granular Detector</a:t>
            </a: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82C960D3-6E7B-8344-A2ED-B847C70BF0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580" y="1409812"/>
            <a:ext cx="7054850" cy="5356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grpSp>
        <p:nvGrpSpPr>
          <p:cNvPr id="4" name="Grouper 5">
            <a:extLst>
              <a:ext uri="{FF2B5EF4-FFF2-40B4-BE49-F238E27FC236}">
                <a16:creationId xmlns:a16="http://schemas.microsoft.com/office/drawing/2014/main" id="{3A322759-0431-3D4E-9B53-ECFEE18EC9B7}"/>
              </a:ext>
            </a:extLst>
          </p:cNvPr>
          <p:cNvGrpSpPr/>
          <p:nvPr/>
        </p:nvGrpSpPr>
        <p:grpSpPr>
          <a:xfrm>
            <a:off x="7555992" y="2405413"/>
            <a:ext cx="4305300" cy="3365545"/>
            <a:chOff x="2514600" y="2197100"/>
            <a:chExt cx="4305300" cy="3365545"/>
          </a:xfrm>
        </p:grpSpPr>
        <p:pic>
          <p:nvPicPr>
            <p:cNvPr id="5" name="Picture 6">
              <a:extLst>
                <a:ext uri="{FF2B5EF4-FFF2-40B4-BE49-F238E27FC236}">
                  <a16:creationId xmlns:a16="http://schemas.microsoft.com/office/drawing/2014/main" id="{82002DBB-B283-6549-B08F-FB500D7D9B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4600" y="2197100"/>
              <a:ext cx="4305300" cy="33655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25400">
                  <a:solidFill>
                    <a:srgbClr val="FF33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" name="Rectangle 28">
              <a:extLst>
                <a:ext uri="{FF2B5EF4-FFF2-40B4-BE49-F238E27FC236}">
                  <a16:creationId xmlns:a16="http://schemas.microsoft.com/office/drawing/2014/main" id="{03A0194E-FD9A-5043-8D64-3F8B7BE26E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1800" y="4450556"/>
              <a:ext cx="1236663" cy="366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b="1" dirty="0"/>
                <a:t>30%/</a:t>
              </a:r>
              <a:r>
                <a:rPr lang="en-US" b="1" dirty="0">
                  <a:sym typeface="Symbol" charset="0"/>
                </a:rPr>
                <a:t></a:t>
              </a:r>
              <a:r>
                <a:rPr lang="en-US" b="1" dirty="0"/>
                <a:t>E</a:t>
              </a:r>
              <a:endParaRPr lang="en-GB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4165903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EAAD667-F255-C346-AB1F-D235260739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PFA Calorimeters</a:t>
            </a:r>
          </a:p>
        </p:txBody>
      </p:sp>
      <p:pic>
        <p:nvPicPr>
          <p:cNvPr id="3" name="Picture 5">
            <a:extLst>
              <a:ext uri="{FF2B5EF4-FFF2-40B4-BE49-F238E27FC236}">
                <a16:creationId xmlns:a16="http://schemas.microsoft.com/office/drawing/2014/main" id="{7FB2D0D0-4A6A-0441-8266-F5838B8103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108" y="1513142"/>
            <a:ext cx="6781800" cy="352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" name="Accolade ouvrante 4">
            <a:extLst>
              <a:ext uri="{FF2B5EF4-FFF2-40B4-BE49-F238E27FC236}">
                <a16:creationId xmlns:a16="http://schemas.microsoft.com/office/drawing/2014/main" id="{C7FB1C81-196F-7A4F-927A-6C19084BE1DE}"/>
              </a:ext>
            </a:extLst>
          </p:cNvPr>
          <p:cNvSpPr/>
          <p:nvPr/>
        </p:nvSpPr>
        <p:spPr>
          <a:xfrm rot="16200000">
            <a:off x="5546657" y="3410204"/>
            <a:ext cx="1048905" cy="4216401"/>
          </a:xfrm>
          <a:prstGeom prst="leftBrace">
            <a:avLst>
              <a:gd name="adj1" fmla="val 8333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ZoneTexte 5">
            <a:extLst>
              <a:ext uri="{FF2B5EF4-FFF2-40B4-BE49-F238E27FC236}">
                <a16:creationId xmlns:a16="http://schemas.microsoft.com/office/drawing/2014/main" id="{01B3B28B-9E16-F347-989B-4DC803751A28}"/>
              </a:ext>
            </a:extLst>
          </p:cNvPr>
          <p:cNvSpPr txBox="1"/>
          <p:nvPr/>
        </p:nvSpPr>
        <p:spPr>
          <a:xfrm>
            <a:off x="3708908" y="6199010"/>
            <a:ext cx="4813300" cy="369332"/>
          </a:xfrm>
          <a:prstGeom prst="rect">
            <a:avLst/>
          </a:prstGeom>
          <a:effectLst>
            <a:outerShdw blurRad="50800" dist="38100" dir="2700000" sx="102000" sy="102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Common readout electronics, common DAQ</a:t>
            </a:r>
          </a:p>
        </p:txBody>
      </p:sp>
    </p:spTree>
    <p:extLst>
      <p:ext uri="{BB962C8B-B14F-4D97-AF65-F5344CB8AC3E}">
        <p14:creationId xmlns:p14="http://schemas.microsoft.com/office/powerpoint/2010/main" val="415360057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FFA1A653-B5F3-2948-92D3-BA6A55213E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ECAL Prototypes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91C2947-5B42-2F4F-A435-438CB81BCB5C}"/>
              </a:ext>
            </a:extLst>
          </p:cNvPr>
          <p:cNvGrpSpPr/>
          <p:nvPr/>
        </p:nvGrpSpPr>
        <p:grpSpPr>
          <a:xfrm>
            <a:off x="5649114" y="4280013"/>
            <a:ext cx="4522154" cy="2575431"/>
            <a:chOff x="5649114" y="4280013"/>
            <a:chExt cx="4522154" cy="2575431"/>
          </a:xfrm>
        </p:grpSpPr>
        <p:pic>
          <p:nvPicPr>
            <p:cNvPr id="18" name="Image 38" descr="Capture d’écran 2015-01-07 à 23.07.19.png">
              <a:extLst>
                <a:ext uri="{FF2B5EF4-FFF2-40B4-BE49-F238E27FC236}">
                  <a16:creationId xmlns:a16="http://schemas.microsoft.com/office/drawing/2014/main" id="{0C4F31ED-032B-F243-9604-AF392D276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75326" y="4280013"/>
              <a:ext cx="2295942" cy="2575431"/>
            </a:xfrm>
            <a:prstGeom prst="rect">
              <a:avLst/>
            </a:prstGeom>
          </p:spPr>
        </p:pic>
        <p:pic>
          <p:nvPicPr>
            <p:cNvPr id="19" name="Picture 3">
              <a:extLst>
                <a:ext uri="{FF2B5EF4-FFF2-40B4-BE49-F238E27FC236}">
                  <a16:creationId xmlns:a16="http://schemas.microsoft.com/office/drawing/2014/main" id="{09CDE188-E7B5-B548-B0F1-039DC1EA2B1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49114" y="4292463"/>
              <a:ext cx="2226212" cy="2225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 Box 7">
              <a:extLst>
                <a:ext uri="{FF2B5EF4-FFF2-40B4-BE49-F238E27FC236}">
                  <a16:creationId xmlns:a16="http://schemas.microsoft.com/office/drawing/2014/main" id="{D5ED2708-BFD3-CC4C-B20B-0170510D75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33189" y="6578445"/>
              <a:ext cx="1383435" cy="276999"/>
            </a:xfrm>
            <a:prstGeom prst="rect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Arial"/>
                  <a:cs typeface="Arial"/>
                </a:rPr>
                <a:t>Linearity  &lt;1.5%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799CE9E-9666-3640-AF27-BBA21BF682EB}"/>
                </a:ext>
              </a:extLst>
            </p:cNvPr>
            <p:cNvSpPr/>
            <p:nvPr/>
          </p:nvSpPr>
          <p:spPr>
            <a:xfrm>
              <a:off x="8153030" y="4569264"/>
              <a:ext cx="1344176" cy="53860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>
                  <a:latin typeface="Symbol" charset="2"/>
                  <a:cs typeface="Symbol" charset="2"/>
                  <a:sym typeface="Wingdings"/>
                </a:rPr>
                <a:t> </a:t>
              </a:r>
              <a:r>
                <a:rPr lang="en-US" sz="1100" dirty="0">
                  <a:latin typeface="Arial"/>
                  <a:cs typeface="Arial"/>
                  <a:sym typeface="Wingdings"/>
                </a:rPr>
                <a:t>Energy resolution</a:t>
              </a:r>
            </a:p>
            <a:p>
              <a:r>
                <a:rPr lang="en-US" sz="1100" dirty="0">
                  <a:latin typeface="Arial"/>
                  <a:cs typeface="Arial"/>
                </a:rPr>
                <a:t>  12.8%/</a:t>
              </a:r>
              <a:r>
                <a:rPr lang="en-US" sz="1100" b="1" dirty="0">
                  <a:sym typeface="Symbol" charset="0"/>
                </a:rPr>
                <a:t></a:t>
              </a:r>
              <a:r>
                <a:rPr lang="en-US" sz="1100" dirty="0">
                  <a:latin typeface="Arial"/>
                  <a:cs typeface="Arial"/>
                </a:rPr>
                <a:t>E ⊕ 1.0%</a:t>
              </a:r>
              <a:endParaRPr lang="en-US" sz="1100" dirty="0"/>
            </a:p>
          </p:txBody>
        </p:sp>
      </p:grpSp>
      <p:sp>
        <p:nvSpPr>
          <p:cNvPr id="22" name="ZoneTexte 2">
            <a:extLst>
              <a:ext uri="{FF2B5EF4-FFF2-40B4-BE49-F238E27FC236}">
                <a16:creationId xmlns:a16="http://schemas.microsoft.com/office/drawing/2014/main" id="{0547D22F-B570-8A48-94C6-B086F050796C}"/>
              </a:ext>
            </a:extLst>
          </p:cNvPr>
          <p:cNvSpPr txBox="1"/>
          <p:nvPr/>
        </p:nvSpPr>
        <p:spPr>
          <a:xfrm>
            <a:off x="1401985" y="1678875"/>
            <a:ext cx="1652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rgbClr val="FF0000"/>
                </a:solidFill>
                <a:latin typeface="Arial"/>
                <a:cs typeface="Arial"/>
              </a:rPr>
              <a:t>SiW</a:t>
            </a:r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 ECAL </a:t>
            </a:r>
          </a:p>
        </p:txBody>
      </p:sp>
      <p:sp>
        <p:nvSpPr>
          <p:cNvPr id="23" name="ZoneTexte 3">
            <a:extLst>
              <a:ext uri="{FF2B5EF4-FFF2-40B4-BE49-F238E27FC236}">
                <a16:creationId xmlns:a16="http://schemas.microsoft.com/office/drawing/2014/main" id="{772D27B4-6134-124E-A27C-874B7FEF3377}"/>
              </a:ext>
            </a:extLst>
          </p:cNvPr>
          <p:cNvSpPr txBox="1"/>
          <p:nvPr/>
        </p:nvSpPr>
        <p:spPr>
          <a:xfrm>
            <a:off x="1401985" y="2221516"/>
            <a:ext cx="45617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/>
                <a:cs typeface="Arial"/>
              </a:rPr>
              <a:t>  </a:t>
            </a:r>
          </a:p>
          <a:p>
            <a:r>
              <a:rPr lang="en-GB" sz="1400" dirty="0">
                <a:latin typeface="Arial"/>
                <a:cs typeface="Arial"/>
              </a:rPr>
              <a:t>30 layer (24X</a:t>
            </a:r>
            <a:r>
              <a:rPr lang="en-GB" sz="1400" baseline="-25000" dirty="0">
                <a:latin typeface="Arial"/>
                <a:cs typeface="Arial"/>
              </a:rPr>
              <a:t>0</a:t>
            </a:r>
            <a:r>
              <a:rPr lang="en-GB" sz="1400" dirty="0">
                <a:latin typeface="Arial"/>
                <a:cs typeface="Arial"/>
              </a:rPr>
              <a:t>) silicon-tungsten physics prototype</a:t>
            </a:r>
          </a:p>
          <a:p>
            <a:r>
              <a:rPr lang="en-GB" sz="1400" dirty="0">
                <a:latin typeface="Arial"/>
                <a:cs typeface="Arial"/>
              </a:rPr>
              <a:t>(1x1 cm</a:t>
            </a:r>
            <a:r>
              <a:rPr lang="en-GB" sz="1400" baseline="30000" dirty="0">
                <a:latin typeface="Arial"/>
                <a:cs typeface="Arial"/>
              </a:rPr>
              <a:t>2 </a:t>
            </a:r>
            <a:r>
              <a:rPr lang="en-GB" sz="1400" dirty="0">
                <a:latin typeface="Arial"/>
                <a:cs typeface="Arial"/>
              </a:rPr>
              <a:t>cell size) with a  deported electronics</a:t>
            </a:r>
          </a:p>
          <a:p>
            <a:r>
              <a:rPr lang="en-GB" sz="1400" dirty="0">
                <a:latin typeface="Arial"/>
                <a:cs typeface="Arial"/>
              </a:rPr>
              <a:t>was built and successfully tested.  </a:t>
            </a:r>
          </a:p>
          <a:p>
            <a:endParaRPr lang="en-GB" sz="1400" dirty="0">
              <a:latin typeface="Arial"/>
              <a:cs typeface="Arial"/>
            </a:endParaRPr>
          </a:p>
          <a:p>
            <a:endParaRPr lang="en-GB" sz="1400" dirty="0">
              <a:latin typeface="Arial"/>
              <a:cs typeface="Arial"/>
            </a:endParaRPr>
          </a:p>
        </p:txBody>
      </p:sp>
      <p:grpSp>
        <p:nvGrpSpPr>
          <p:cNvPr id="24" name="Grouper 17">
            <a:extLst>
              <a:ext uri="{FF2B5EF4-FFF2-40B4-BE49-F238E27FC236}">
                <a16:creationId xmlns:a16="http://schemas.microsoft.com/office/drawing/2014/main" id="{D9605713-6A1B-5D40-A291-D8E1179D787E}"/>
              </a:ext>
            </a:extLst>
          </p:cNvPr>
          <p:cNvGrpSpPr/>
          <p:nvPr/>
        </p:nvGrpSpPr>
        <p:grpSpPr>
          <a:xfrm>
            <a:off x="5219308" y="1413266"/>
            <a:ext cx="4951444" cy="2558402"/>
            <a:chOff x="4192556" y="498866"/>
            <a:chExt cx="4951444" cy="2558402"/>
          </a:xfrm>
        </p:grpSpPr>
        <p:pic>
          <p:nvPicPr>
            <p:cNvPr id="25" name="Picture 6">
              <a:extLst>
                <a:ext uri="{FF2B5EF4-FFF2-40B4-BE49-F238E27FC236}">
                  <a16:creationId xmlns:a16="http://schemas.microsoft.com/office/drawing/2014/main" id="{8C6F2750-46E7-2545-B12F-D6732A7BBA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92556" y="498866"/>
              <a:ext cx="2503663" cy="241895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pic>
          <p:nvPicPr>
            <p:cNvPr id="26" name="Picture 21">
              <a:extLst>
                <a:ext uri="{FF2B5EF4-FFF2-40B4-BE49-F238E27FC236}">
                  <a16:creationId xmlns:a16="http://schemas.microsoft.com/office/drawing/2014/main" id="{22C8B9E9-06AD-BE40-8A34-32D8D1FCA6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897562" y="498866"/>
              <a:ext cx="2246438" cy="223753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</p:pic>
        <p:sp>
          <p:nvSpPr>
            <p:cNvPr id="27" name="Text Box 23">
              <a:extLst>
                <a:ext uri="{FF2B5EF4-FFF2-40B4-BE49-F238E27FC236}">
                  <a16:creationId xmlns:a16="http://schemas.microsoft.com/office/drawing/2014/main" id="{07C365F4-4F51-0A4B-A48F-511C4BC019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7066" y="949141"/>
              <a:ext cx="1214127" cy="5637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lIns="81639" tIns="60020" rIns="81639" bIns="40820"/>
            <a:lstStyle>
              <a:lvl1pPr defTabSz="414338"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1pPr>
              <a:lvl2pPr marL="674688" indent="-260350" defTabSz="414338"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036638" indent="-207963" defTabSz="414338"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450975" indent="-206375" defTabSz="414338"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1866900" indent="-207963" defTabSz="414338"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324100" indent="-207963" defTabSz="41433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781300" indent="-207963" defTabSz="41433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238500" indent="-207963" defTabSz="41433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695700" indent="-207963" defTabSz="414338" fontAlgn="base">
                <a:spcBef>
                  <a:spcPct val="0"/>
                </a:spcBef>
                <a:spcAft>
                  <a:spcPct val="0"/>
                </a:spcAft>
                <a:tabLst>
                  <a:tab pos="657225" algn="l"/>
                  <a:tab pos="1312863" algn="l"/>
                  <a:tab pos="1970088" algn="l"/>
                  <a:tab pos="2627313" algn="l"/>
                </a:tabLst>
                <a:defRPr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sz="1000" dirty="0"/>
                <a:t>Energy resolution = </a:t>
              </a:r>
            </a:p>
            <a:p>
              <a:pPr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r>
                <a:rPr lang="en-US" sz="1000" dirty="0"/>
                <a:t> 16.5/</a:t>
              </a:r>
              <a:r>
                <a:rPr lang="en-US" sz="1000" dirty="0" err="1"/>
                <a:t>sqrt</a:t>
              </a:r>
              <a:r>
                <a:rPr lang="en-US" sz="1000" dirty="0"/>
                <a:t>(E)+1.1%</a:t>
              </a:r>
            </a:p>
          </p:txBody>
        </p:sp>
        <p:sp>
          <p:nvSpPr>
            <p:cNvPr id="28" name="Text Box 7">
              <a:extLst>
                <a:ext uri="{FF2B5EF4-FFF2-40B4-BE49-F238E27FC236}">
                  <a16:creationId xmlns:a16="http://schemas.microsoft.com/office/drawing/2014/main" id="{46B7992F-3E14-244C-8B50-13550030BA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52201" y="2780269"/>
              <a:ext cx="1383435" cy="276999"/>
            </a:xfrm>
            <a:prstGeom prst="rect">
              <a:avLst/>
            </a:prstGeom>
            <a:solidFill>
              <a:srgbClr val="669900"/>
            </a:solidFill>
            <a:ln w="9525">
              <a:solidFill>
                <a:srgbClr val="66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Arial"/>
                  <a:cs typeface="Arial"/>
                </a:rPr>
                <a:t>Linearity  &lt;1%</a:t>
              </a:r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AA82E361-D948-734D-88D7-799DFA5A859F}"/>
              </a:ext>
            </a:extLst>
          </p:cNvPr>
          <p:cNvSpPr/>
          <p:nvPr/>
        </p:nvSpPr>
        <p:spPr>
          <a:xfrm>
            <a:off x="1506207" y="454254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dirty="0">
                <a:latin typeface="Arial"/>
                <a:cs typeface="Arial"/>
              </a:rPr>
              <a:t>30 layers of tungsten (24X</a:t>
            </a:r>
            <a:r>
              <a:rPr lang="en-GB" sz="1400" baseline="-25000" dirty="0">
                <a:latin typeface="Arial"/>
                <a:cs typeface="Arial"/>
              </a:rPr>
              <a:t>0</a:t>
            </a:r>
            <a:r>
              <a:rPr lang="en-GB" sz="1400" dirty="0">
                <a:latin typeface="Arial"/>
                <a:cs typeface="Arial"/>
              </a:rPr>
              <a:t>) interleaved with </a:t>
            </a:r>
          </a:p>
          <a:p>
            <a:r>
              <a:rPr lang="en-GB" sz="1400" dirty="0">
                <a:latin typeface="Arial"/>
                <a:cs typeface="Arial"/>
              </a:rPr>
              <a:t>of 5x45 mm</a:t>
            </a:r>
            <a:r>
              <a:rPr lang="en-GB" sz="1400" baseline="30000" dirty="0">
                <a:latin typeface="Arial"/>
                <a:cs typeface="Arial"/>
              </a:rPr>
              <a:t>2 </a:t>
            </a:r>
            <a:r>
              <a:rPr lang="en-GB" sz="1400" dirty="0">
                <a:latin typeface="Arial"/>
                <a:cs typeface="Arial"/>
              </a:rPr>
              <a:t>scintillator strip with alternating </a:t>
            </a:r>
          </a:p>
          <a:p>
            <a:r>
              <a:rPr lang="en-GB" sz="1400" dirty="0">
                <a:latin typeface="Arial"/>
                <a:cs typeface="Arial"/>
              </a:rPr>
              <a:t>Direction layers (X&amp;Y) </a:t>
            </a:r>
            <a:r>
              <a:rPr lang="en-GB" sz="1400" dirty="0">
                <a:latin typeface="Arial"/>
                <a:cs typeface="Arial"/>
                <a:sym typeface="Wingdings"/>
              </a:rPr>
              <a:t> equivalent of 5x5 mm</a:t>
            </a:r>
            <a:r>
              <a:rPr lang="en-GB" sz="1400" baseline="30000" dirty="0">
                <a:latin typeface="Arial"/>
                <a:cs typeface="Arial"/>
                <a:sym typeface="Wingdings"/>
              </a:rPr>
              <a:t>2 </a:t>
            </a:r>
          </a:p>
          <a:p>
            <a:r>
              <a:rPr lang="en-GB" sz="1400" dirty="0">
                <a:latin typeface="Arial"/>
                <a:cs typeface="Arial"/>
                <a:sym typeface="Wingdings"/>
              </a:rPr>
              <a:t>(SSA)</a:t>
            </a:r>
            <a:r>
              <a:rPr lang="en-GB" sz="1400" baseline="30000" dirty="0">
                <a:latin typeface="Arial"/>
                <a:cs typeface="Arial"/>
                <a:sym typeface="Wingdings"/>
              </a:rPr>
              <a:t> </a:t>
            </a:r>
            <a:r>
              <a:rPr lang="en-GB" sz="1400" dirty="0">
                <a:latin typeface="Arial"/>
                <a:cs typeface="Arial"/>
                <a:sym typeface="Wingdings"/>
              </a:rPr>
              <a:t>read out by </a:t>
            </a:r>
            <a:r>
              <a:rPr lang="en-GB" sz="1400" dirty="0" err="1">
                <a:latin typeface="Arial"/>
                <a:cs typeface="Arial"/>
                <a:sym typeface="Wingdings"/>
              </a:rPr>
              <a:t>SiPM</a:t>
            </a:r>
            <a:r>
              <a:rPr lang="en-GB" sz="1400" dirty="0">
                <a:latin typeface="Arial"/>
                <a:cs typeface="Arial"/>
                <a:sym typeface="Wingdings"/>
              </a:rPr>
              <a:t>. </a:t>
            </a:r>
            <a:r>
              <a:rPr lang="en-GB" sz="1400" dirty="0">
                <a:latin typeface="Arial"/>
                <a:cs typeface="Arial"/>
              </a:rPr>
              <a:t>A physics prototype with</a:t>
            </a:r>
          </a:p>
          <a:p>
            <a:r>
              <a:rPr lang="en-GB" sz="1400" dirty="0">
                <a:latin typeface="Arial"/>
                <a:cs typeface="Arial"/>
              </a:rPr>
              <a:t>a deported electronics was built and successfully </a:t>
            </a:r>
          </a:p>
          <a:p>
            <a:r>
              <a:rPr lang="en-GB" sz="1400" dirty="0">
                <a:latin typeface="Arial"/>
                <a:cs typeface="Arial"/>
              </a:rPr>
              <a:t>tested</a:t>
            </a:r>
          </a:p>
        </p:txBody>
      </p:sp>
      <p:sp>
        <p:nvSpPr>
          <p:cNvPr id="30" name="ZoneTexte 25">
            <a:extLst>
              <a:ext uri="{FF2B5EF4-FFF2-40B4-BE49-F238E27FC236}">
                <a16:creationId xmlns:a16="http://schemas.microsoft.com/office/drawing/2014/main" id="{EEB45CA2-BA9D-AB4B-92E9-52555849C8D9}"/>
              </a:ext>
            </a:extLst>
          </p:cNvPr>
          <p:cNvSpPr txBox="1"/>
          <p:nvPr/>
        </p:nvSpPr>
        <p:spPr>
          <a:xfrm>
            <a:off x="1506207" y="3910681"/>
            <a:ext cx="2043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>
                <a:solidFill>
                  <a:srgbClr val="FF0000"/>
                </a:solidFill>
                <a:latin typeface="Arial"/>
                <a:cs typeface="Arial"/>
              </a:rPr>
              <a:t>Scint</a:t>
            </a:r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-W ECAL </a:t>
            </a:r>
          </a:p>
        </p:txBody>
      </p:sp>
    </p:spTree>
    <p:extLst>
      <p:ext uri="{BB962C8B-B14F-4D97-AF65-F5344CB8AC3E}">
        <p14:creationId xmlns:p14="http://schemas.microsoft.com/office/powerpoint/2010/main" val="31451890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BACAE75-EF48-D54F-A4E4-EDE80029FE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HCAL Prototypes</a:t>
            </a:r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94B8B09B-3F89-5847-A4C8-3B33AE830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365" y="4229180"/>
            <a:ext cx="2619417" cy="2283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3D502377-E7DB-6E41-AEEE-AB385AF0C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518" y="4084990"/>
            <a:ext cx="3175134" cy="277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5" name="ZoneTexte 2">
            <a:extLst>
              <a:ext uri="{FF2B5EF4-FFF2-40B4-BE49-F238E27FC236}">
                <a16:creationId xmlns:a16="http://schemas.microsoft.com/office/drawing/2014/main" id="{DC997A2D-9343-AD4F-89AE-47A74BDA205B}"/>
              </a:ext>
            </a:extLst>
          </p:cNvPr>
          <p:cNvSpPr txBox="1"/>
          <p:nvPr/>
        </p:nvSpPr>
        <p:spPr>
          <a:xfrm>
            <a:off x="1902389" y="1376082"/>
            <a:ext cx="2117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AHCAL</a:t>
            </a:r>
          </a:p>
        </p:txBody>
      </p:sp>
      <p:sp>
        <p:nvSpPr>
          <p:cNvPr id="6" name="ZoneTexte 3">
            <a:extLst>
              <a:ext uri="{FF2B5EF4-FFF2-40B4-BE49-F238E27FC236}">
                <a16:creationId xmlns:a16="http://schemas.microsoft.com/office/drawing/2014/main" id="{9099C8C5-7ECE-334A-A292-E48C6943A0DA}"/>
              </a:ext>
            </a:extLst>
          </p:cNvPr>
          <p:cNvSpPr txBox="1"/>
          <p:nvPr/>
        </p:nvSpPr>
        <p:spPr>
          <a:xfrm>
            <a:off x="1902389" y="1745414"/>
            <a:ext cx="511854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/>
                <a:cs typeface="Arial"/>
              </a:rPr>
              <a:t>48 layers of 2 cm stainless steel interleaved with</a:t>
            </a:r>
          </a:p>
          <a:p>
            <a:r>
              <a:rPr lang="en-GB" sz="1400" dirty="0">
                <a:latin typeface="Arial"/>
                <a:cs typeface="Arial"/>
              </a:rPr>
              <a:t>planes made of 3x3 cm</a:t>
            </a:r>
            <a:r>
              <a:rPr lang="en-GB" sz="1400" baseline="30000" dirty="0">
                <a:latin typeface="Arial"/>
                <a:cs typeface="Arial"/>
              </a:rPr>
              <a:t>2</a:t>
            </a:r>
            <a:r>
              <a:rPr lang="en-GB" sz="1400" dirty="0">
                <a:latin typeface="Arial"/>
                <a:cs typeface="Arial"/>
              </a:rPr>
              <a:t> tiles, read out </a:t>
            </a:r>
            <a:r>
              <a:rPr lang="en-US" sz="1400" dirty="0">
                <a:latin typeface="Arial"/>
                <a:cs typeface="Arial"/>
              </a:rPr>
              <a:t>directly</a:t>
            </a:r>
          </a:p>
          <a:p>
            <a:r>
              <a:rPr lang="en-US" sz="1400" dirty="0">
                <a:latin typeface="Arial"/>
                <a:cs typeface="Arial"/>
              </a:rPr>
              <a:t>by </a:t>
            </a:r>
            <a:r>
              <a:rPr lang="en-US" sz="1400" dirty="0" err="1">
                <a:latin typeface="Arial"/>
                <a:cs typeface="Arial"/>
              </a:rPr>
              <a:t>SiPM</a:t>
            </a:r>
            <a:r>
              <a:rPr lang="en-US" sz="1400" dirty="0">
                <a:latin typeface="Arial"/>
                <a:cs typeface="Arial"/>
              </a:rPr>
              <a:t> and embedded electronics.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>
                <a:latin typeface="Arial"/>
                <a:cs typeface="Arial"/>
              </a:rPr>
              <a:t>A physical prototype of 38 layers of 1 m</a:t>
            </a:r>
            <a:r>
              <a:rPr lang="en-US" sz="1400" baseline="30000" dirty="0">
                <a:latin typeface="Arial"/>
                <a:cs typeface="Arial"/>
              </a:rPr>
              <a:t>2</a:t>
            </a:r>
            <a:r>
              <a:rPr lang="en-US" sz="1400" dirty="0">
                <a:latin typeface="Arial"/>
                <a:cs typeface="Arial"/>
              </a:rPr>
              <a:t>,</a:t>
            </a:r>
          </a:p>
          <a:p>
            <a:r>
              <a:rPr lang="en-US" sz="1400" dirty="0">
                <a:latin typeface="Arial"/>
                <a:cs typeface="Arial"/>
              </a:rPr>
              <a:t> totalizing (5.3 </a:t>
            </a:r>
            <a:r>
              <a:rPr lang="en-US" sz="1400" dirty="0" err="1">
                <a:latin typeface="Symbol" charset="2"/>
                <a:cs typeface="Symbol" charset="2"/>
              </a:rPr>
              <a:t>l</a:t>
            </a:r>
            <a:r>
              <a:rPr lang="en-US" sz="1400" baseline="-25000" dirty="0" err="1">
                <a:latin typeface="Arial"/>
                <a:cs typeface="Arial"/>
              </a:rPr>
              <a:t>I</a:t>
            </a:r>
            <a:r>
              <a:rPr lang="en-US" sz="1400" dirty="0">
                <a:latin typeface="Arial"/>
                <a:cs typeface="Arial"/>
              </a:rPr>
              <a:t>) accompanied by a tail catcher </a:t>
            </a:r>
          </a:p>
          <a:p>
            <a:r>
              <a:rPr lang="en-US" sz="1400" dirty="0">
                <a:latin typeface="Arial"/>
                <a:cs typeface="Arial"/>
              </a:rPr>
              <a:t>(6 </a:t>
            </a:r>
            <a:r>
              <a:rPr lang="en-US" sz="1400" dirty="0" err="1">
                <a:latin typeface="Symbol" charset="2"/>
                <a:cs typeface="Symbol" charset="2"/>
              </a:rPr>
              <a:t>l</a:t>
            </a:r>
            <a:r>
              <a:rPr lang="en-US" sz="1400" baseline="-25000" dirty="0" err="1">
                <a:latin typeface="Arial"/>
                <a:cs typeface="Arial"/>
              </a:rPr>
              <a:t>I</a:t>
            </a:r>
            <a:r>
              <a:rPr lang="en-US" sz="1400" dirty="0">
                <a:latin typeface="Arial"/>
                <a:cs typeface="Arial"/>
              </a:rPr>
              <a:t>) with deported electronics was built and </a:t>
            </a:r>
          </a:p>
          <a:p>
            <a:r>
              <a:rPr lang="en-US" sz="1400" dirty="0">
                <a:latin typeface="Arial"/>
                <a:cs typeface="Arial"/>
              </a:rPr>
              <a:t>Successfully tested.</a:t>
            </a:r>
          </a:p>
          <a:p>
            <a:endParaRPr lang="en-US" sz="1400" dirty="0">
              <a:latin typeface="Arial"/>
              <a:cs typeface="Arial"/>
            </a:endParaRPr>
          </a:p>
          <a:p>
            <a:r>
              <a:rPr lang="en-US" sz="1400" dirty="0">
                <a:latin typeface="Arial"/>
                <a:cs typeface="Arial"/>
              </a:rPr>
              <a:t>SC </a:t>
            </a:r>
            <a:r>
              <a:rPr lang="mr-IN" sz="1400" dirty="0">
                <a:latin typeface="Arial"/>
                <a:cs typeface="Arial"/>
              </a:rPr>
              <a:t>–</a:t>
            </a:r>
            <a:r>
              <a:rPr lang="en-US" sz="1400" dirty="0">
                <a:latin typeface="Arial"/>
                <a:cs typeface="Arial"/>
              </a:rPr>
              <a:t>based energy reconstruction improves on the resolution</a:t>
            </a:r>
          </a:p>
        </p:txBody>
      </p:sp>
      <p:pic>
        <p:nvPicPr>
          <p:cNvPr id="7" name="Picture 5">
            <a:extLst>
              <a:ext uri="{FF2B5EF4-FFF2-40B4-BE49-F238E27FC236}">
                <a16:creationId xmlns:a16="http://schemas.microsoft.com/office/drawing/2014/main" id="{834004A4-C8DA-CE4C-897F-ADA8227860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086" y="1436098"/>
            <a:ext cx="2328471" cy="2239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icture 15">
            <a:extLst>
              <a:ext uri="{FF2B5EF4-FFF2-40B4-BE49-F238E27FC236}">
                <a16:creationId xmlns:a16="http://schemas.microsoft.com/office/drawing/2014/main" id="{59624200-F475-6C4B-9ACA-7078FF9FC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2899" y="1436098"/>
            <a:ext cx="2364770" cy="2211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ZoneTexte 23">
            <a:extLst>
              <a:ext uri="{FF2B5EF4-FFF2-40B4-BE49-F238E27FC236}">
                <a16:creationId xmlns:a16="http://schemas.microsoft.com/office/drawing/2014/main" id="{1B332F1B-4EE5-FB4E-8A49-D13611A8FAED}"/>
              </a:ext>
            </a:extLst>
          </p:cNvPr>
          <p:cNvSpPr txBox="1"/>
          <p:nvPr/>
        </p:nvSpPr>
        <p:spPr>
          <a:xfrm>
            <a:off x="1902389" y="4229180"/>
            <a:ext cx="21175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DHCAL</a:t>
            </a:r>
          </a:p>
        </p:txBody>
      </p:sp>
      <p:sp>
        <p:nvSpPr>
          <p:cNvPr id="10" name="ZoneTexte 26">
            <a:extLst>
              <a:ext uri="{FF2B5EF4-FFF2-40B4-BE49-F238E27FC236}">
                <a16:creationId xmlns:a16="http://schemas.microsoft.com/office/drawing/2014/main" id="{B4F8F814-69DA-E94C-940C-2BA15FC228E6}"/>
              </a:ext>
            </a:extLst>
          </p:cNvPr>
          <p:cNvSpPr txBox="1"/>
          <p:nvPr/>
        </p:nvSpPr>
        <p:spPr>
          <a:xfrm>
            <a:off x="1902389" y="4632361"/>
            <a:ext cx="51185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/>
                <a:cs typeface="Arial"/>
              </a:rPr>
              <a:t>A prototype of 50 layers each made of 3 RPC</a:t>
            </a:r>
          </a:p>
          <a:p>
            <a:r>
              <a:rPr lang="en-GB" sz="1400" dirty="0">
                <a:latin typeface="Arial"/>
                <a:cs typeface="Arial"/>
              </a:rPr>
              <a:t> covering </a:t>
            </a:r>
            <a:r>
              <a:rPr lang="en-US" sz="1400" dirty="0">
                <a:latin typeface="Arial"/>
                <a:cs typeface="Arial"/>
              </a:rPr>
              <a:t>1 m</a:t>
            </a:r>
            <a:r>
              <a:rPr lang="en-US" sz="1400" baseline="30000" dirty="0">
                <a:latin typeface="Arial"/>
                <a:cs typeface="Arial"/>
              </a:rPr>
              <a:t>2</a:t>
            </a:r>
            <a:r>
              <a:rPr lang="en-US" sz="1400" dirty="0">
                <a:latin typeface="Arial"/>
                <a:cs typeface="Arial"/>
              </a:rPr>
              <a:t> and read out by 1 cm</a:t>
            </a:r>
            <a:r>
              <a:rPr lang="en-US" sz="1400" baseline="30000" dirty="0">
                <a:latin typeface="Arial"/>
                <a:cs typeface="Arial"/>
              </a:rPr>
              <a:t>2</a:t>
            </a:r>
            <a:r>
              <a:rPr lang="en-US" sz="1400" dirty="0">
                <a:latin typeface="Arial"/>
                <a:cs typeface="Arial"/>
              </a:rPr>
              <a:t> pads</a:t>
            </a:r>
          </a:p>
          <a:p>
            <a:r>
              <a:rPr lang="en-US" sz="1400" dirty="0">
                <a:latin typeface="Arial"/>
                <a:cs typeface="Arial"/>
              </a:rPr>
              <a:t>With embedded electronics was successfully</a:t>
            </a:r>
          </a:p>
          <a:p>
            <a:r>
              <a:rPr lang="en-US" sz="1400" dirty="0">
                <a:latin typeface="Arial"/>
                <a:cs typeface="Arial"/>
              </a:rPr>
              <a:t> tested.</a:t>
            </a:r>
          </a:p>
        </p:txBody>
      </p:sp>
    </p:spTree>
    <p:extLst>
      <p:ext uri="{BB962C8B-B14F-4D97-AF65-F5344CB8AC3E}">
        <p14:creationId xmlns:p14="http://schemas.microsoft.com/office/powerpoint/2010/main" val="1016518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66133DB4-7FE0-DF46-BC13-05A6B17E0614}"/>
              </a:ext>
            </a:extLst>
          </p:cNvPr>
          <p:cNvSpPr/>
          <p:nvPr/>
        </p:nvSpPr>
        <p:spPr>
          <a:xfrm>
            <a:off x="5505196" y="5457444"/>
            <a:ext cx="1447305" cy="12542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id="{DDA1975F-6117-CA40-98C3-A64B14C3248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Testing of Prototypes</a:t>
            </a:r>
          </a:p>
        </p:txBody>
      </p:sp>
      <p:grpSp>
        <p:nvGrpSpPr>
          <p:cNvPr id="5" name="Grouper 19">
            <a:extLst>
              <a:ext uri="{FF2B5EF4-FFF2-40B4-BE49-F238E27FC236}">
                <a16:creationId xmlns:a16="http://schemas.microsoft.com/office/drawing/2014/main" id="{2C9654B3-4889-F243-8E33-EB493266D388}"/>
              </a:ext>
            </a:extLst>
          </p:cNvPr>
          <p:cNvGrpSpPr/>
          <p:nvPr/>
        </p:nvGrpSpPr>
        <p:grpSpPr>
          <a:xfrm>
            <a:off x="3447796" y="4434177"/>
            <a:ext cx="8521700" cy="447505"/>
            <a:chOff x="368300" y="2600495"/>
            <a:chExt cx="8102600" cy="447505"/>
          </a:xfrm>
        </p:grpSpPr>
        <p:cxnSp>
          <p:nvCxnSpPr>
            <p:cNvPr id="6" name="Connecteur droit avec flèche 5">
              <a:extLst>
                <a:ext uri="{FF2B5EF4-FFF2-40B4-BE49-F238E27FC236}">
                  <a16:creationId xmlns:a16="http://schemas.microsoft.com/office/drawing/2014/main" id="{52A044EC-9EA0-D842-99CF-976B4620305F}"/>
                </a:ext>
              </a:extLst>
            </p:cNvPr>
            <p:cNvCxnSpPr/>
            <p:nvPr/>
          </p:nvCxnSpPr>
          <p:spPr>
            <a:xfrm>
              <a:off x="508000" y="3048000"/>
              <a:ext cx="7962900" cy="0"/>
            </a:xfrm>
            <a:prstGeom prst="straightConnector1">
              <a:avLst/>
            </a:prstGeom>
            <a:ln w="762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ZoneTexte 9">
              <a:extLst>
                <a:ext uri="{FF2B5EF4-FFF2-40B4-BE49-F238E27FC236}">
                  <a16:creationId xmlns:a16="http://schemas.microsoft.com/office/drawing/2014/main" id="{8F988A28-8DFC-4742-BA2F-58F843545A9C}"/>
                </a:ext>
              </a:extLst>
            </p:cNvPr>
            <p:cNvSpPr txBox="1"/>
            <p:nvPr/>
          </p:nvSpPr>
          <p:spPr>
            <a:xfrm>
              <a:off x="368300" y="2616200"/>
              <a:ext cx="6595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2005</a:t>
              </a:r>
            </a:p>
          </p:txBody>
        </p:sp>
        <p:sp>
          <p:nvSpPr>
            <p:cNvPr id="8" name="ZoneTexte 10">
              <a:extLst>
                <a:ext uri="{FF2B5EF4-FFF2-40B4-BE49-F238E27FC236}">
                  <a16:creationId xmlns:a16="http://schemas.microsoft.com/office/drawing/2014/main" id="{C03B85C3-0968-6E48-B489-3BB1AFCE37EB}"/>
                </a:ext>
              </a:extLst>
            </p:cNvPr>
            <p:cNvSpPr txBox="1"/>
            <p:nvPr/>
          </p:nvSpPr>
          <p:spPr>
            <a:xfrm>
              <a:off x="1765300" y="2616200"/>
              <a:ext cx="6591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2007</a:t>
              </a:r>
            </a:p>
          </p:txBody>
        </p:sp>
        <p:sp>
          <p:nvSpPr>
            <p:cNvPr id="9" name="ZoneTexte 11">
              <a:extLst>
                <a:ext uri="{FF2B5EF4-FFF2-40B4-BE49-F238E27FC236}">
                  <a16:creationId xmlns:a16="http://schemas.microsoft.com/office/drawing/2014/main" id="{CA56ACB0-848D-FF49-B184-D54762821AE9}"/>
                </a:ext>
              </a:extLst>
            </p:cNvPr>
            <p:cNvSpPr txBox="1"/>
            <p:nvPr/>
          </p:nvSpPr>
          <p:spPr>
            <a:xfrm>
              <a:off x="4267200" y="2625309"/>
              <a:ext cx="60785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2011</a:t>
              </a:r>
            </a:p>
          </p:txBody>
        </p:sp>
        <p:sp>
          <p:nvSpPr>
            <p:cNvPr id="10" name="ZoneTexte 12">
              <a:extLst>
                <a:ext uri="{FF2B5EF4-FFF2-40B4-BE49-F238E27FC236}">
                  <a16:creationId xmlns:a16="http://schemas.microsoft.com/office/drawing/2014/main" id="{ADCB4626-2A96-8940-A894-B169ED4F917B}"/>
                </a:ext>
              </a:extLst>
            </p:cNvPr>
            <p:cNvSpPr txBox="1"/>
            <p:nvPr/>
          </p:nvSpPr>
          <p:spPr>
            <a:xfrm>
              <a:off x="5000318" y="2608348"/>
              <a:ext cx="6279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2012</a:t>
              </a:r>
            </a:p>
          </p:txBody>
        </p:sp>
        <p:sp>
          <p:nvSpPr>
            <p:cNvPr id="11" name="ZoneTexte 13">
              <a:extLst>
                <a:ext uri="{FF2B5EF4-FFF2-40B4-BE49-F238E27FC236}">
                  <a16:creationId xmlns:a16="http://schemas.microsoft.com/office/drawing/2014/main" id="{A149D87D-91E2-B144-A113-1AE13D03893D}"/>
                </a:ext>
              </a:extLst>
            </p:cNvPr>
            <p:cNvSpPr txBox="1"/>
            <p:nvPr/>
          </p:nvSpPr>
          <p:spPr>
            <a:xfrm>
              <a:off x="7275283" y="2600495"/>
              <a:ext cx="60444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2018</a:t>
              </a:r>
            </a:p>
          </p:txBody>
        </p:sp>
        <p:sp>
          <p:nvSpPr>
            <p:cNvPr id="12" name="ZoneTexte 15">
              <a:extLst>
                <a:ext uri="{FF2B5EF4-FFF2-40B4-BE49-F238E27FC236}">
                  <a16:creationId xmlns:a16="http://schemas.microsoft.com/office/drawing/2014/main" id="{DE63D432-760D-9348-AB9F-706F196794BF}"/>
                </a:ext>
              </a:extLst>
            </p:cNvPr>
            <p:cNvSpPr txBox="1"/>
            <p:nvPr/>
          </p:nvSpPr>
          <p:spPr>
            <a:xfrm>
              <a:off x="3479800" y="2616200"/>
              <a:ext cx="6393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2010</a:t>
              </a:r>
            </a:p>
          </p:txBody>
        </p:sp>
      </p:grpSp>
      <p:pic>
        <p:nvPicPr>
          <p:cNvPr id="13" name="Image" descr="Image">
            <a:extLst>
              <a:ext uri="{FF2B5EF4-FFF2-40B4-BE49-F238E27FC236}">
                <a16:creationId xmlns:a16="http://schemas.microsoft.com/office/drawing/2014/main" id="{C9E75D4F-0B1A-4C48-AFE3-917A66D10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2697" y="3001571"/>
            <a:ext cx="1244600" cy="1067898"/>
          </a:xfrm>
          <a:prstGeom prst="rect">
            <a:avLst/>
          </a:prstGeom>
          <a:ln w="12700"/>
        </p:spPr>
      </p:pic>
      <p:pic>
        <p:nvPicPr>
          <p:cNvPr id="14" name="calicedetectors_small.jpg" descr="calicedetectors_small.jpg">
            <a:extLst>
              <a:ext uri="{FF2B5EF4-FFF2-40B4-BE49-F238E27FC236}">
                <a16:creationId xmlns:a16="http://schemas.microsoft.com/office/drawing/2014/main" id="{07AF2454-20AE-8049-8E0A-D2428DF056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7298" y="5457444"/>
            <a:ext cx="1269999" cy="1102666"/>
          </a:xfrm>
          <a:prstGeom prst="rect">
            <a:avLst/>
          </a:prstGeom>
          <a:ln w="12700"/>
        </p:spPr>
      </p:pic>
      <p:pic>
        <p:nvPicPr>
          <p:cNvPr id="15" name="Image" descr="Image">
            <a:extLst>
              <a:ext uri="{FF2B5EF4-FFF2-40B4-BE49-F238E27FC236}">
                <a16:creationId xmlns:a16="http://schemas.microsoft.com/office/drawing/2014/main" id="{84EF7CC8-8EF5-CF49-B03C-F7EB6FA042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2921" y="5457444"/>
            <a:ext cx="1317949" cy="1067898"/>
          </a:xfrm>
          <a:prstGeom prst="rect">
            <a:avLst/>
          </a:prstGeom>
          <a:ln w="12700"/>
        </p:spPr>
      </p:pic>
      <p:pic>
        <p:nvPicPr>
          <p:cNvPr id="16" name="Image" descr="Image">
            <a:extLst>
              <a:ext uri="{FF2B5EF4-FFF2-40B4-BE49-F238E27FC236}">
                <a16:creationId xmlns:a16="http://schemas.microsoft.com/office/drawing/2014/main" id="{1BCE3EEF-E1BE-9640-89E1-EB344FAEC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20236" y="2910196"/>
            <a:ext cx="1397231" cy="1067898"/>
          </a:xfrm>
          <a:prstGeom prst="rect">
            <a:avLst/>
          </a:prstGeom>
          <a:ln w="12700"/>
        </p:spPr>
      </p:pic>
      <p:pic>
        <p:nvPicPr>
          <p:cNvPr id="17" name="Image 22" descr="Capture d’écran 2017-05-20 à 13.41.01.png">
            <a:extLst>
              <a:ext uri="{FF2B5EF4-FFF2-40B4-BE49-F238E27FC236}">
                <a16:creationId xmlns:a16="http://schemas.microsoft.com/office/drawing/2014/main" id="{FCAEAEA7-2E5B-5249-8A78-B082CD7C39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7663" y="2879344"/>
            <a:ext cx="1457733" cy="1067898"/>
          </a:xfrm>
          <a:prstGeom prst="rect">
            <a:avLst/>
          </a:prstGeom>
        </p:spPr>
      </p:pic>
      <p:pic>
        <p:nvPicPr>
          <p:cNvPr id="19" name="Image 26" descr="Capture d’écran 2018-10-17 à 14.59.48.png">
            <a:extLst>
              <a:ext uri="{FF2B5EF4-FFF2-40B4-BE49-F238E27FC236}">
                <a16:creationId xmlns:a16="http://schemas.microsoft.com/office/drawing/2014/main" id="{4EB601A6-C64C-AA48-92D2-5DA132F641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6096" y="5327111"/>
            <a:ext cx="1332674" cy="1232999"/>
          </a:xfrm>
          <a:prstGeom prst="rect">
            <a:avLst/>
          </a:prstGeom>
        </p:spPr>
      </p:pic>
      <p:pic>
        <p:nvPicPr>
          <p:cNvPr id="20" name="Image 27" descr="Capture d’écran 2018-10-17 à 15.00.57.png">
            <a:extLst>
              <a:ext uri="{FF2B5EF4-FFF2-40B4-BE49-F238E27FC236}">
                <a16:creationId xmlns:a16="http://schemas.microsoft.com/office/drawing/2014/main" id="{D0783D5D-0A3C-0C4D-A012-9A8350DD500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289" y="2879344"/>
            <a:ext cx="1560722" cy="1004398"/>
          </a:xfrm>
          <a:prstGeom prst="rect">
            <a:avLst/>
          </a:prstGeom>
        </p:spPr>
      </p:pic>
      <p:sp>
        <p:nvSpPr>
          <p:cNvPr id="22" name="ZoneTexte 29">
            <a:extLst>
              <a:ext uri="{FF2B5EF4-FFF2-40B4-BE49-F238E27FC236}">
                <a16:creationId xmlns:a16="http://schemas.microsoft.com/office/drawing/2014/main" id="{4951BBE3-4947-C048-A9A6-7F2B9875ECD6}"/>
              </a:ext>
            </a:extLst>
          </p:cNvPr>
          <p:cNvSpPr txBox="1"/>
          <p:nvPr/>
        </p:nvSpPr>
        <p:spPr>
          <a:xfrm>
            <a:off x="9645397" y="1872611"/>
            <a:ext cx="1702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Power-pulsed</a:t>
            </a:r>
          </a:p>
          <a:p>
            <a:r>
              <a:rPr lang="en-GB" sz="1200" dirty="0"/>
              <a:t>Embedded electronics</a:t>
            </a:r>
          </a:p>
          <a:p>
            <a:r>
              <a:rPr lang="en-GB" sz="1200" dirty="0"/>
              <a:t>compactness</a:t>
            </a:r>
          </a:p>
        </p:txBody>
      </p:sp>
      <p:sp>
        <p:nvSpPr>
          <p:cNvPr id="23" name="ZoneTexte 30">
            <a:extLst>
              <a:ext uri="{FF2B5EF4-FFF2-40B4-BE49-F238E27FC236}">
                <a16:creationId xmlns:a16="http://schemas.microsoft.com/office/drawing/2014/main" id="{83D20FEC-E39A-7E45-8BA1-AE6BCD0DF3D7}"/>
              </a:ext>
            </a:extLst>
          </p:cNvPr>
          <p:cNvSpPr txBox="1"/>
          <p:nvPr/>
        </p:nvSpPr>
        <p:spPr>
          <a:xfrm>
            <a:off x="7844763" y="2305443"/>
            <a:ext cx="1508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A9432B"/>
                </a:solidFill>
              </a:rPr>
              <a:t>Technological</a:t>
            </a:r>
          </a:p>
        </p:txBody>
      </p:sp>
      <p:sp>
        <p:nvSpPr>
          <p:cNvPr id="24" name="ZoneTexte 32">
            <a:extLst>
              <a:ext uri="{FF2B5EF4-FFF2-40B4-BE49-F238E27FC236}">
                <a16:creationId xmlns:a16="http://schemas.microsoft.com/office/drawing/2014/main" id="{D924D233-AA29-A849-9AD5-2A47BA73633A}"/>
              </a:ext>
            </a:extLst>
          </p:cNvPr>
          <p:cNvSpPr txBox="1"/>
          <p:nvPr/>
        </p:nvSpPr>
        <p:spPr>
          <a:xfrm>
            <a:off x="4489199" y="2359676"/>
            <a:ext cx="1508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1">
                    <a:lumMod val="75000"/>
                  </a:schemeClr>
                </a:solidFill>
              </a:rPr>
              <a:t>Physics</a:t>
            </a:r>
          </a:p>
        </p:txBody>
      </p:sp>
      <p:sp>
        <p:nvSpPr>
          <p:cNvPr id="25" name="ZoneTexte 33">
            <a:extLst>
              <a:ext uri="{FF2B5EF4-FFF2-40B4-BE49-F238E27FC236}">
                <a16:creationId xmlns:a16="http://schemas.microsoft.com/office/drawing/2014/main" id="{F98A96A5-5EA1-3547-AACE-457A49197145}"/>
              </a:ext>
            </a:extLst>
          </p:cNvPr>
          <p:cNvSpPr txBox="1"/>
          <p:nvPr/>
        </p:nvSpPr>
        <p:spPr>
          <a:xfrm>
            <a:off x="5997390" y="1975411"/>
            <a:ext cx="13948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Granularity</a:t>
            </a:r>
          </a:p>
          <a:p>
            <a:r>
              <a:rPr lang="en-GB" sz="1200" dirty="0"/>
              <a:t>Proof of principal</a:t>
            </a:r>
          </a:p>
        </p:txBody>
      </p:sp>
      <p:sp>
        <p:nvSpPr>
          <p:cNvPr id="26" name="ZoneTexte 34">
            <a:extLst>
              <a:ext uri="{FF2B5EF4-FFF2-40B4-BE49-F238E27FC236}">
                <a16:creationId xmlns:a16="http://schemas.microsoft.com/office/drawing/2014/main" id="{762526D8-7EBE-A947-BAD5-FDBEA214E2DA}"/>
              </a:ext>
            </a:extLst>
          </p:cNvPr>
          <p:cNvSpPr txBox="1"/>
          <p:nvPr/>
        </p:nvSpPr>
        <p:spPr>
          <a:xfrm>
            <a:off x="4917055" y="4069469"/>
            <a:ext cx="5881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Si-W</a:t>
            </a:r>
          </a:p>
        </p:txBody>
      </p:sp>
      <p:sp>
        <p:nvSpPr>
          <p:cNvPr id="27" name="ZoneTexte 35">
            <a:extLst>
              <a:ext uri="{FF2B5EF4-FFF2-40B4-BE49-F238E27FC236}">
                <a16:creationId xmlns:a16="http://schemas.microsoft.com/office/drawing/2014/main" id="{92CE0DE8-AE64-0949-958D-0CE64F9711F5}"/>
              </a:ext>
            </a:extLst>
          </p:cNvPr>
          <p:cNvSpPr txBox="1"/>
          <p:nvPr/>
        </p:nvSpPr>
        <p:spPr>
          <a:xfrm>
            <a:off x="10555855" y="3978094"/>
            <a:ext cx="942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Si-W </a:t>
            </a:r>
            <a:r>
              <a:rPr lang="en-GB" sz="1200" dirty="0">
                <a:sym typeface="Wingdings"/>
              </a:rPr>
              <a:t></a:t>
            </a:r>
            <a:endParaRPr lang="en-GB" sz="1200" dirty="0"/>
          </a:p>
        </p:txBody>
      </p:sp>
      <p:sp>
        <p:nvSpPr>
          <p:cNvPr id="28" name="ZoneTexte 36">
            <a:extLst>
              <a:ext uri="{FF2B5EF4-FFF2-40B4-BE49-F238E27FC236}">
                <a16:creationId xmlns:a16="http://schemas.microsoft.com/office/drawing/2014/main" id="{B5329FD8-0CB0-AF4B-8C77-0FB4BD94459B}"/>
              </a:ext>
            </a:extLst>
          </p:cNvPr>
          <p:cNvSpPr txBox="1"/>
          <p:nvPr/>
        </p:nvSpPr>
        <p:spPr>
          <a:xfrm>
            <a:off x="6694835" y="5071837"/>
            <a:ext cx="8535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Scint</a:t>
            </a:r>
            <a:r>
              <a:rPr lang="en-GB" sz="1200" dirty="0"/>
              <a:t>-W</a:t>
            </a:r>
          </a:p>
        </p:txBody>
      </p:sp>
      <p:sp>
        <p:nvSpPr>
          <p:cNvPr id="29" name="ZoneTexte 38">
            <a:extLst>
              <a:ext uri="{FF2B5EF4-FFF2-40B4-BE49-F238E27FC236}">
                <a16:creationId xmlns:a16="http://schemas.microsoft.com/office/drawing/2014/main" id="{EEFA434E-E766-DC49-80F6-8F87F9CD5500}"/>
              </a:ext>
            </a:extLst>
          </p:cNvPr>
          <p:cNvSpPr txBox="1"/>
          <p:nvPr/>
        </p:nvSpPr>
        <p:spPr>
          <a:xfrm>
            <a:off x="10467507" y="4946037"/>
            <a:ext cx="880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AHCAL</a:t>
            </a:r>
          </a:p>
        </p:txBody>
      </p:sp>
      <p:sp>
        <p:nvSpPr>
          <p:cNvPr id="30" name="ZoneTexte 39">
            <a:extLst>
              <a:ext uri="{FF2B5EF4-FFF2-40B4-BE49-F238E27FC236}">
                <a16:creationId xmlns:a16="http://schemas.microsoft.com/office/drawing/2014/main" id="{20844A15-6168-9541-BEE5-7B1BD3D5D746}"/>
              </a:ext>
            </a:extLst>
          </p:cNvPr>
          <p:cNvSpPr txBox="1"/>
          <p:nvPr/>
        </p:nvSpPr>
        <p:spPr>
          <a:xfrm>
            <a:off x="4917055" y="5084537"/>
            <a:ext cx="880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AHCAL</a:t>
            </a:r>
          </a:p>
        </p:txBody>
      </p:sp>
      <p:sp>
        <p:nvSpPr>
          <p:cNvPr id="31" name="ZoneTexte 40">
            <a:extLst>
              <a:ext uri="{FF2B5EF4-FFF2-40B4-BE49-F238E27FC236}">
                <a16:creationId xmlns:a16="http://schemas.microsoft.com/office/drawing/2014/main" id="{713A234E-EC8E-0544-88BE-162814C19091}"/>
              </a:ext>
            </a:extLst>
          </p:cNvPr>
          <p:cNvSpPr txBox="1"/>
          <p:nvPr/>
        </p:nvSpPr>
        <p:spPr>
          <a:xfrm>
            <a:off x="6952501" y="4025219"/>
            <a:ext cx="880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DHCAL</a:t>
            </a:r>
          </a:p>
        </p:txBody>
      </p:sp>
      <p:sp>
        <p:nvSpPr>
          <p:cNvPr id="32" name="ZoneTexte 41">
            <a:extLst>
              <a:ext uri="{FF2B5EF4-FFF2-40B4-BE49-F238E27FC236}">
                <a16:creationId xmlns:a16="http://schemas.microsoft.com/office/drawing/2014/main" id="{9F4D3341-17B0-B847-B1FD-D8D00608C86D}"/>
              </a:ext>
            </a:extLst>
          </p:cNvPr>
          <p:cNvSpPr txBox="1"/>
          <p:nvPr/>
        </p:nvSpPr>
        <p:spPr>
          <a:xfrm>
            <a:off x="8539759" y="4006369"/>
            <a:ext cx="8802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SDHCAL</a:t>
            </a:r>
          </a:p>
        </p:txBody>
      </p:sp>
      <p:sp>
        <p:nvSpPr>
          <p:cNvPr id="33" name="ZoneTexte 28">
            <a:extLst>
              <a:ext uri="{FF2B5EF4-FFF2-40B4-BE49-F238E27FC236}">
                <a16:creationId xmlns:a16="http://schemas.microsoft.com/office/drawing/2014/main" id="{C64D9013-5B92-4C48-9CD9-0CA9B3BD39EF}"/>
              </a:ext>
            </a:extLst>
          </p:cNvPr>
          <p:cNvSpPr txBox="1"/>
          <p:nvPr/>
        </p:nvSpPr>
        <p:spPr>
          <a:xfrm>
            <a:off x="116866" y="1438467"/>
            <a:ext cx="40802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SDHCAL was operated also by adding 4 Micromegas layers in 2012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DHCAL and AHCAL were operated with tungsten absorber in 2012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Devices to measure timing were added to AHCAL, SDHCAL to study shower time evolution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FOCAL (MAPS technology) was tested in 2016</a:t>
            </a:r>
          </a:p>
        </p:txBody>
      </p:sp>
    </p:spTree>
    <p:extLst>
      <p:ext uri="{BB962C8B-B14F-4D97-AF65-F5344CB8AC3E}">
        <p14:creationId xmlns:p14="http://schemas.microsoft.com/office/powerpoint/2010/main" val="402587063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1D8432-2A1E-3B40-9D8D-0E6BA01E531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67657" y="1857830"/>
            <a:ext cx="5362803" cy="4072322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00B050"/>
                </a:solidFill>
              </a:rPr>
              <a:t>Main goals of DQM systems in HEP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70C0"/>
                </a:solidFill>
              </a:rPr>
              <a:t>Evaluate data quality </a:t>
            </a:r>
            <a:r>
              <a:rPr lang="en-US" sz="1800" dirty="0"/>
              <a:t>and alert users of possible anomalies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Is the detector working fine?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Are the data what we expect?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Are they comparable to some baseline set of data?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70C0"/>
                </a:solidFill>
              </a:rPr>
              <a:t>(quasi-)Online and offline monitoring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Distributed systems (TCP/IP)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Q-test automation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Event display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Interface to desktop/WEB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A49073-BD44-B54E-A204-9BB42095B1C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61537" y="1857829"/>
            <a:ext cx="5362803" cy="407232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Data is the central concept </a:t>
            </a:r>
            <a:r>
              <a:rPr lang="en-US" sz="2000" dirty="0"/>
              <a:t>in such systems. But ....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70C0"/>
                </a:solidFill>
              </a:rPr>
              <a:t>Existing frameworks are highly dependent on the event data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Leads to </a:t>
            </a:r>
            <a:r>
              <a:rPr lang="en-US" sz="1800" dirty="0">
                <a:solidFill>
                  <a:srgbClr val="0070C0"/>
                </a:solidFill>
              </a:rPr>
              <a:t>duplication of software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In test beam setups tend to </a:t>
            </a:r>
            <a:r>
              <a:rPr lang="en-US" sz="1800" dirty="0">
                <a:solidFill>
                  <a:srgbClr val="0070C0"/>
                </a:solidFill>
              </a:rPr>
              <a:t>use an ad-hoc software solution</a:t>
            </a:r>
          </a:p>
          <a:p>
            <a:endParaRPr lang="en-US" sz="1800" dirty="0"/>
          </a:p>
          <a:p>
            <a:r>
              <a:rPr lang="en-US" sz="1800" dirty="0">
                <a:solidFill>
                  <a:srgbClr val="C00000"/>
                </a:solidFill>
              </a:rPr>
              <a:t>Want to develop a generic DQM software for any HEP experiment/test beam setup</a:t>
            </a:r>
            <a:endParaRPr lang="en-US" sz="1600" dirty="0">
              <a:solidFill>
                <a:srgbClr val="C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EBECE4-2FE3-DE4F-94B3-BCB3DF24ACB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DQM software in a nutshell</a:t>
            </a:r>
          </a:p>
        </p:txBody>
      </p:sp>
    </p:spTree>
    <p:extLst>
      <p:ext uri="{BB962C8B-B14F-4D97-AF65-F5344CB8AC3E}">
        <p14:creationId xmlns:p14="http://schemas.microsoft.com/office/powerpoint/2010/main" val="194575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EF85D3-32C4-AF44-BD7B-D5395571E3B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Plugin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B050"/>
                </a:solidFill>
              </a:rPr>
              <a:t>User’s logic is encapsulated in Plugins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Plugin libraries are </a:t>
            </a:r>
            <a:r>
              <a:rPr lang="en-US" sz="1800" dirty="0">
                <a:solidFill>
                  <a:srgbClr val="0070C0"/>
                </a:solidFill>
              </a:rPr>
              <a:t>loaded at runtime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‘plug’ user’s login in the framework during run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Plugins are </a:t>
            </a:r>
            <a:r>
              <a:rPr lang="en-US" sz="1800" dirty="0">
                <a:solidFill>
                  <a:srgbClr val="0070C0"/>
                </a:solidFill>
              </a:rPr>
              <a:t>not ‘intrusive’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No ‘class inheritance’ structure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33E32F-9D79-E040-A7BB-630FC16939D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sz="2000" dirty="0">
                <a:solidFill>
                  <a:srgbClr val="FF0000"/>
                </a:solidFill>
              </a:rPr>
              <a:t>Abstract event data model (EDM)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70C0"/>
                </a:solidFill>
              </a:rPr>
              <a:t>No pre-defined EDM </a:t>
            </a:r>
            <a:r>
              <a:rPr lang="en-US" sz="1800" dirty="0">
                <a:solidFill>
                  <a:srgbClr val="0070C0"/>
                </a:solidFill>
                <a:sym typeface="Wingdings" pitchFamily="2" charset="2"/>
              </a:rPr>
              <a:t> abstracted and user defined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dirty="0">
              <a:sym typeface="Wingdings" pitchFamily="2" charset="2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C00000"/>
                </a:solidFill>
                <a:sym typeface="Wingdings" pitchFamily="2" charset="2"/>
              </a:rPr>
              <a:t>Event streamer also implemented as Plugin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US" sz="1600" dirty="0">
              <a:sym typeface="Wingdings" pitchFamily="2" charset="2"/>
            </a:endParaRPr>
          </a:p>
          <a:p>
            <a:pPr algn="ctr"/>
            <a:r>
              <a:rPr lang="en-US" sz="2000" dirty="0">
                <a:solidFill>
                  <a:srgbClr val="FF0000"/>
                </a:solidFill>
                <a:sym typeface="Wingdings" pitchFamily="2" charset="2"/>
              </a:rPr>
              <a:t>Analysis framework fully based on abstract EDM and plugin system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21B4DAA-7820-DF4E-AB3E-CB2B524367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Framework</a:t>
            </a:r>
          </a:p>
        </p:txBody>
      </p:sp>
    </p:spTree>
    <p:extLst>
      <p:ext uri="{BB962C8B-B14F-4D97-AF65-F5344CB8AC3E}">
        <p14:creationId xmlns:p14="http://schemas.microsoft.com/office/powerpoint/2010/main" val="211294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ED48B89-34B2-F040-A28F-71F2AB3FF7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2" y="0"/>
            <a:ext cx="12185196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8D4C92-D4E7-AE48-B1B3-5477CD6E9C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36" y="5489414"/>
            <a:ext cx="4661647" cy="1368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28949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EF85D3-32C4-AF44-BD7B-D5395571E3B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rgbClr val="0070C0"/>
                </a:solidFill>
              </a:rPr>
              <a:t>Online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B050"/>
                </a:solidFill>
              </a:rPr>
              <a:t>Interface to DAQ system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DAQ data transfer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DAQ run control commands/state/config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B050"/>
                </a:solidFill>
              </a:rPr>
              <a:t>Online data processing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DAQ data monitoring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Slow control monitoring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DAQ data re-processing from file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33E32F-9D79-E040-A7BB-630FC16939D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161537" y="1857829"/>
            <a:ext cx="5362803" cy="2997949"/>
          </a:xfrm>
        </p:spPr>
        <p:txBody>
          <a:bodyPr/>
          <a:lstStyle/>
          <a:p>
            <a:r>
              <a:rPr lang="en-US" sz="2000" dirty="0">
                <a:solidFill>
                  <a:srgbClr val="FF0000"/>
                </a:solidFill>
              </a:rPr>
              <a:t>Offline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70C0"/>
                </a:solidFill>
              </a:rPr>
              <a:t>General purpose data monitoring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Data quality assertion and reporting (Q-test, Q-report)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600" dirty="0">
                <a:sym typeface="Wingdings" pitchFamily="2" charset="2"/>
              </a:rPr>
              <a:t>Comparison with reference data (Chi2, Kolmogorov, </a:t>
            </a:r>
            <a:r>
              <a:rPr lang="en-US" sz="1600" dirty="0" err="1">
                <a:sym typeface="Wingdings" pitchFamily="2" charset="2"/>
              </a:rPr>
              <a:t>etc</a:t>
            </a:r>
            <a:r>
              <a:rPr lang="en-US" sz="1600" dirty="0">
                <a:sym typeface="Wingdings" pitchFamily="2" charset="2"/>
              </a:rPr>
              <a:t>)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21B4DAA-7820-DF4E-AB3E-CB2B524367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Framework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6DB78C3D-9E16-F545-9A79-3CD73EE35501}"/>
              </a:ext>
            </a:extLst>
          </p:cNvPr>
          <p:cNvSpPr txBox="1">
            <a:spLocks/>
          </p:cNvSpPr>
          <p:nvPr/>
        </p:nvSpPr>
        <p:spPr>
          <a:xfrm>
            <a:off x="6161536" y="3933159"/>
            <a:ext cx="5362803" cy="2230076"/>
          </a:xfrm>
          <a:prstGeom prst="rect">
            <a:avLst/>
          </a:prstGeom>
        </p:spPr>
        <p:txBody>
          <a:bodyPr numCol="1" spcCol="0">
            <a:norm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+ Visualization Tools</a:t>
            </a:r>
          </a:p>
        </p:txBody>
      </p:sp>
    </p:spTree>
    <p:extLst>
      <p:ext uri="{BB962C8B-B14F-4D97-AF65-F5344CB8AC3E}">
        <p14:creationId xmlns:p14="http://schemas.microsoft.com/office/powerpoint/2010/main" val="3667772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CD7770B2-8655-F841-9623-5B82FA30158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The DAQ Data Monitoring Architecture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7131FCC-6354-CC42-BE24-D99E566DBBB9}"/>
              </a:ext>
            </a:extLst>
          </p:cNvPr>
          <p:cNvGrpSpPr/>
          <p:nvPr/>
        </p:nvGrpSpPr>
        <p:grpSpPr>
          <a:xfrm>
            <a:off x="1861959" y="1364039"/>
            <a:ext cx="8448514" cy="5462905"/>
            <a:chOff x="1861959" y="1364039"/>
            <a:chExt cx="8448514" cy="546290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796A9AB-3BCB-074D-A610-303033910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61959" y="1364039"/>
              <a:ext cx="8448514" cy="5462905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1F9A3CA-2232-D54C-8B9E-446E4EB18B1F}"/>
                </a:ext>
              </a:extLst>
            </p:cNvPr>
            <p:cNvGrpSpPr/>
            <p:nvPr/>
          </p:nvGrpSpPr>
          <p:grpSpPr>
            <a:xfrm>
              <a:off x="2102071" y="5891787"/>
              <a:ext cx="2375338" cy="725214"/>
              <a:chOff x="2102071" y="5891787"/>
              <a:chExt cx="2375338" cy="725214"/>
            </a:xfrm>
          </p:grpSpPr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632204C8-ED80-BD48-9A9B-6715A6E64AD4}"/>
                  </a:ext>
                </a:extLst>
              </p:cNvPr>
              <p:cNvSpPr/>
              <p:nvPr/>
            </p:nvSpPr>
            <p:spPr>
              <a:xfrm>
                <a:off x="2102071" y="5891787"/>
                <a:ext cx="2375338" cy="72521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A1102380-29E4-5C47-B217-0DE984F18A3D}"/>
                  </a:ext>
                </a:extLst>
              </p:cNvPr>
              <p:cNvSpPr txBox="1"/>
              <p:nvPr/>
            </p:nvSpPr>
            <p:spPr>
              <a:xfrm>
                <a:off x="2123090" y="5959366"/>
                <a:ext cx="21125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Generic DAQ Architecture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521516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>
            <a:extLst>
              <a:ext uri="{FF2B5EF4-FFF2-40B4-BE49-F238E27FC236}">
                <a16:creationId xmlns:a16="http://schemas.microsoft.com/office/drawing/2014/main" id="{BA05D8BC-0EA9-1741-9223-2D5570C739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0532" y="337213"/>
            <a:ext cx="10611368" cy="80630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DAQ Slow Control Architecture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C0C5DCD-8425-1845-8395-175EAFDEB17A}"/>
              </a:ext>
            </a:extLst>
          </p:cNvPr>
          <p:cNvGrpSpPr/>
          <p:nvPr/>
        </p:nvGrpSpPr>
        <p:grpSpPr>
          <a:xfrm>
            <a:off x="1837944" y="1364039"/>
            <a:ext cx="8496543" cy="5493961"/>
            <a:chOff x="1837944" y="1364039"/>
            <a:chExt cx="8496543" cy="549396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3322262-3774-4849-8F93-B9CAABF0D0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7944" y="1364039"/>
              <a:ext cx="8496543" cy="5493961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C836AF5-869D-E942-A4F7-FC0E10DA66FE}"/>
                </a:ext>
              </a:extLst>
            </p:cNvPr>
            <p:cNvGrpSpPr/>
            <p:nvPr/>
          </p:nvGrpSpPr>
          <p:grpSpPr>
            <a:xfrm>
              <a:off x="4141078" y="5933829"/>
              <a:ext cx="2375338" cy="725214"/>
              <a:chOff x="2102071" y="5891787"/>
              <a:chExt cx="2375338" cy="725214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7AC72D5E-8E73-7443-9A15-6217AAAA6E55}"/>
                  </a:ext>
                </a:extLst>
              </p:cNvPr>
              <p:cNvSpPr/>
              <p:nvPr/>
            </p:nvSpPr>
            <p:spPr>
              <a:xfrm>
                <a:off x="2102071" y="5891787"/>
                <a:ext cx="2375338" cy="72521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138C9DA-E782-F448-8A80-33A3C09AF55B}"/>
                  </a:ext>
                </a:extLst>
              </p:cNvPr>
              <p:cNvSpPr txBox="1"/>
              <p:nvPr/>
            </p:nvSpPr>
            <p:spPr>
              <a:xfrm>
                <a:off x="2123090" y="5959366"/>
                <a:ext cx="21125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Generic DAQ Architecture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819873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F59C20F-21B0-F243-ACA0-09B26E8C98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0532" y="337213"/>
            <a:ext cx="10611368" cy="80630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The DAQ quasi-Online Architecture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7E3058E-F993-1D4C-8747-2DE906BF154B}"/>
              </a:ext>
            </a:extLst>
          </p:cNvPr>
          <p:cNvGrpSpPr/>
          <p:nvPr/>
        </p:nvGrpSpPr>
        <p:grpSpPr>
          <a:xfrm>
            <a:off x="1810216" y="1364039"/>
            <a:ext cx="8551999" cy="5529819"/>
            <a:chOff x="1810216" y="1364039"/>
            <a:chExt cx="8551999" cy="552981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22A23D3-0F0B-B04F-8A88-18D84ABF7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0216" y="1364039"/>
              <a:ext cx="8551999" cy="5529819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D750F987-1AC6-0F47-AEF5-45EF1E3B8B94}"/>
                </a:ext>
              </a:extLst>
            </p:cNvPr>
            <p:cNvGrpSpPr/>
            <p:nvPr/>
          </p:nvGrpSpPr>
          <p:grpSpPr>
            <a:xfrm>
              <a:off x="2102071" y="5933827"/>
              <a:ext cx="2375338" cy="725214"/>
              <a:chOff x="2102071" y="5891787"/>
              <a:chExt cx="2375338" cy="725214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C830EE8-86BB-B14B-AC60-DF342C9A38F0}"/>
                  </a:ext>
                </a:extLst>
              </p:cNvPr>
              <p:cNvSpPr/>
              <p:nvPr/>
            </p:nvSpPr>
            <p:spPr>
              <a:xfrm>
                <a:off x="2102071" y="5891787"/>
                <a:ext cx="2375338" cy="725214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F97BAD0-44B7-C94F-92AE-FDC6127AE212}"/>
                  </a:ext>
                </a:extLst>
              </p:cNvPr>
              <p:cNvSpPr txBox="1"/>
              <p:nvPr/>
            </p:nvSpPr>
            <p:spPr>
              <a:xfrm>
                <a:off x="2123090" y="5959366"/>
                <a:ext cx="211257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Generic DAQ Architecture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0444262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B7E354-BD81-A748-A8F7-FE668CBAD7A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23413" y="1490276"/>
            <a:ext cx="5362803" cy="4516076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First prototype: DQM4hep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>
                    <a:lumMod val="85000"/>
                  </a:schemeClr>
                </a:solidFill>
              </a:rPr>
              <a:t>CALICE SDHCAL online system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85000"/>
                  </a:schemeClr>
                </a:solidFill>
              </a:rPr>
              <a:t>Hit maps, GRPC HV/current, beam analysis, electronics performance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2060"/>
                </a:solidFill>
              </a:rPr>
              <a:t>CALICE AHCAL </a:t>
            </a:r>
            <a:r>
              <a:rPr lang="en-US" sz="2000" dirty="0"/>
              <a:t>(quasi-)online system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Hit correlations, hit maps, </a:t>
            </a:r>
            <a:r>
              <a:rPr lang="en-US" sz="1800" dirty="0" err="1">
                <a:solidFill>
                  <a:schemeClr val="bg1">
                    <a:lumMod val="75000"/>
                  </a:schemeClr>
                </a:solidFill>
              </a:rPr>
              <a:t>SiPM</a:t>
            </a:r>
            <a:r>
              <a:rPr lang="en-US" sz="1800" dirty="0">
                <a:solidFill>
                  <a:schemeClr val="bg1">
                    <a:lumMod val="75000"/>
                  </a:schemeClr>
                </a:solidFill>
              </a:rPr>
              <a:t> currents, electronics performance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FF0000"/>
                </a:solidFill>
              </a:rPr>
              <a:t>Standard tool for monitoring and DQM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B050"/>
                </a:solidFill>
              </a:rPr>
              <a:t>Completely integrated into test beam and shifters workflow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9B9675-3299-F34A-9DDB-A2B4914270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AIDA2020: DQM4hep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2EB03F4-8FD4-BE49-B117-A3814D6E5F52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583336" y="1782116"/>
            <a:ext cx="5481996" cy="438559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FC5BA7-81FB-8345-82BB-D694D64B8C6B}"/>
              </a:ext>
            </a:extLst>
          </p:cNvPr>
          <p:cNvSpPr txBox="1"/>
          <p:nvPr/>
        </p:nvSpPr>
        <p:spPr>
          <a:xfrm>
            <a:off x="914400" y="958849"/>
            <a:ext cx="3523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CALICE AHCAL Data Monitoring</a:t>
            </a:r>
          </a:p>
        </p:txBody>
      </p:sp>
    </p:spTree>
    <p:extLst>
      <p:ext uri="{BB962C8B-B14F-4D97-AF65-F5344CB8AC3E}">
        <p14:creationId xmlns:p14="http://schemas.microsoft.com/office/powerpoint/2010/main" val="39567145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A791B3-EA17-A946-B04C-210F56E2FF3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124607" y="1857830"/>
            <a:ext cx="10399733" cy="3643504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Future planned integrations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70C0"/>
                </a:solidFill>
              </a:rPr>
              <a:t>Develop monitoring within the EUDAQ framework </a:t>
            </a:r>
            <a:r>
              <a:rPr lang="en-US" sz="2000" dirty="0"/>
              <a:t>(+ beam telescopes)</a:t>
            </a:r>
          </a:p>
          <a:p>
            <a:pPr lvl="1"/>
            <a:r>
              <a:rPr lang="en-US" sz="2000" dirty="0"/>
              <a:t>Aim of the </a:t>
            </a:r>
            <a:r>
              <a:rPr lang="en-US" sz="2000" dirty="0" err="1"/>
              <a:t>AIDAInnova</a:t>
            </a:r>
            <a:r>
              <a:rPr lang="en-US" sz="2000" dirty="0"/>
              <a:t> project</a:t>
            </a:r>
          </a:p>
          <a:p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9B9675-3299-F34A-9DDB-A2B4914270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Future Plans</a:t>
            </a:r>
          </a:p>
        </p:txBody>
      </p:sp>
    </p:spTree>
    <p:extLst>
      <p:ext uri="{BB962C8B-B14F-4D97-AF65-F5344CB8AC3E}">
        <p14:creationId xmlns:p14="http://schemas.microsoft.com/office/powerpoint/2010/main" val="1089230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E7FA94-895E-C947-92B6-054A9C4019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787"/>
            <a:ext cx="12192000" cy="602694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88D4C92-D4E7-AE48-B1B3-5477CD6E9C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36" y="5489414"/>
            <a:ext cx="4661647" cy="136879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2D172E69-6A3F-3C47-A226-47977E26366D}"/>
              </a:ext>
            </a:extLst>
          </p:cNvPr>
          <p:cNvSpPr/>
          <p:nvPr/>
        </p:nvSpPr>
        <p:spPr>
          <a:xfrm>
            <a:off x="5468471" y="5952565"/>
            <a:ext cx="1290917" cy="6992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966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089DEFE3-E6F2-5845-9F0A-B4BC527480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ILC Physics Case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AA3266-A282-BD46-9A7B-C907EEA9C4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37205"/>
            <a:ext cx="12192000" cy="538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5696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167809B3-BDCF-1F48-9D73-90837D4ABE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310247-6522-3048-A9C1-0EAF2FD155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289725-08D2-E840-862E-06F0EB66FB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883" y="1796502"/>
            <a:ext cx="5280958" cy="3998202"/>
          </a:xfrm>
          <a:prstGeom prst="rect">
            <a:avLst/>
          </a:prstGeom>
        </p:spPr>
      </p:pic>
      <p:sp>
        <p:nvSpPr>
          <p:cNvPr id="6" name="Subtitle 1">
            <a:extLst>
              <a:ext uri="{FF2B5EF4-FFF2-40B4-BE49-F238E27FC236}">
                <a16:creationId xmlns:a16="http://schemas.microsoft.com/office/drawing/2014/main" id="{BC32A5BD-E79B-D240-BAC8-F78587EEA3AF}"/>
              </a:ext>
            </a:extLst>
          </p:cNvPr>
          <p:cNvSpPr txBox="1">
            <a:spLocks/>
          </p:cNvSpPr>
          <p:nvPr/>
        </p:nvSpPr>
        <p:spPr>
          <a:xfrm>
            <a:off x="932932" y="489613"/>
            <a:ext cx="10611368" cy="806302"/>
          </a:xfrm>
          <a:prstGeom prst="rect">
            <a:avLst/>
          </a:prstGeom>
        </p:spPr>
        <p:txBody>
          <a:bodyPr anchor="ctr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6000" kern="1200" spc="11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ILC Strategy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B1FD5B-44D1-864A-9320-810D1D9C7A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473" y="5761768"/>
            <a:ext cx="8976285" cy="106704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64F6BC1-3F2A-224E-ABED-5FD7EC274B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65" y="1878279"/>
            <a:ext cx="6683705" cy="321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6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1089850-EF23-1C46-9A2E-24DED3887D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The Accelerator Design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D0DB8B-F467-8F43-913A-CCC325028E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482" y="1433059"/>
            <a:ext cx="4667250" cy="52310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32142A5-0DAF-5541-B46A-2E575B7E4E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890" y="1433058"/>
            <a:ext cx="6732432" cy="542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622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232C061E-6AF0-0E40-A83C-A70375F176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Luminosity vs Physics Reach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0010A9-3D87-1F48-B301-8AC61C211770}"/>
              </a:ext>
            </a:extLst>
          </p:cNvPr>
          <p:cNvGrpSpPr/>
          <p:nvPr/>
        </p:nvGrpSpPr>
        <p:grpSpPr>
          <a:xfrm>
            <a:off x="2043953" y="1488141"/>
            <a:ext cx="7550078" cy="5224929"/>
            <a:chOff x="2043953" y="1488141"/>
            <a:chExt cx="7550078" cy="522492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A501B055-A055-7844-BD26-6657DAF45B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2739" y="1488141"/>
              <a:ext cx="7391292" cy="5207000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C196BA5-C1A9-0846-BD06-6F366F11A10F}"/>
                </a:ext>
              </a:extLst>
            </p:cNvPr>
            <p:cNvSpPr/>
            <p:nvPr/>
          </p:nvSpPr>
          <p:spPr>
            <a:xfrm>
              <a:off x="2043953" y="6418729"/>
              <a:ext cx="1703294" cy="294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873124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94C964B-0D17-4A43-B250-403A325F28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0531" y="337213"/>
            <a:ext cx="11196315" cy="80630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en-US" dirty="0"/>
              <a:t>Particle Flow Detectors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608B23-7CCF-8C4F-9213-802EC2DDF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860" y="1393787"/>
            <a:ext cx="6831106" cy="54104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EC5E2D-4494-B541-9F59-A2B462505C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01413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631025"/>
      </p:ext>
    </p:extLst>
  </p:cSld>
  <p:clrMapOvr>
    <a:masterClrMapping/>
  </p:clrMapOvr>
</p:sld>
</file>

<file path=ppt/theme/theme1.xml><?xml version="1.0" encoding="utf-8"?>
<a:theme xmlns:a="http://schemas.openxmlformats.org/drawingml/2006/main" name="UoS Title 1">
  <a:themeElements>
    <a:clrScheme name="University of Sussex template">
      <a:dk1>
        <a:srgbClr val="000000"/>
      </a:dk1>
      <a:lt1>
        <a:srgbClr val="FFFFFF"/>
      </a:lt1>
      <a:dk2>
        <a:srgbClr val="1D428A"/>
      </a:dk2>
      <a:lt2>
        <a:srgbClr val="D0D3D4"/>
      </a:lt2>
      <a:accent1>
        <a:srgbClr val="00BFB3"/>
      </a:accent1>
      <a:accent2>
        <a:srgbClr val="DC582A"/>
      </a:accent2>
      <a:accent3>
        <a:srgbClr val="FFC845"/>
      </a:accent3>
      <a:accent4>
        <a:srgbClr val="7DA1C4"/>
      </a:accent4>
      <a:accent5>
        <a:srgbClr val="5D3754"/>
      </a:accent5>
      <a:accent6>
        <a:srgbClr val="BE84A3"/>
      </a:accent6>
      <a:hlink>
        <a:srgbClr val="FFFFFF"/>
      </a:hlink>
      <a:folHlink>
        <a:srgbClr val="FFFFFF"/>
      </a:folHlink>
    </a:clrScheme>
    <a:fontScheme name="University of Sussex template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S PowerPoint template - Widescreen.potx" id="{250C0D69-8ECF-41D8-93E3-415086A89DD7}" vid="{9C773BC8-29FF-441D-886C-809C679E11F5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UoS Title 1 Photography">
  <a:themeElements>
    <a:clrScheme name="University of Sussex template">
      <a:dk1>
        <a:srgbClr val="000000"/>
      </a:dk1>
      <a:lt1>
        <a:srgbClr val="FFFFFF"/>
      </a:lt1>
      <a:dk2>
        <a:srgbClr val="1D428A"/>
      </a:dk2>
      <a:lt2>
        <a:srgbClr val="D0D3D4"/>
      </a:lt2>
      <a:accent1>
        <a:srgbClr val="00BFB3"/>
      </a:accent1>
      <a:accent2>
        <a:srgbClr val="DC582A"/>
      </a:accent2>
      <a:accent3>
        <a:srgbClr val="FFC845"/>
      </a:accent3>
      <a:accent4>
        <a:srgbClr val="7DA1C4"/>
      </a:accent4>
      <a:accent5>
        <a:srgbClr val="5D3754"/>
      </a:accent5>
      <a:accent6>
        <a:srgbClr val="BE84A3"/>
      </a:accent6>
      <a:hlink>
        <a:srgbClr val="FFFFFF"/>
      </a:hlink>
      <a:folHlink>
        <a:srgbClr val="FFFFFF"/>
      </a:folHlink>
    </a:clrScheme>
    <a:fontScheme name="University of Sussex template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S PowerPoint template - Widescreen.potx" id="{250C0D69-8ECF-41D8-93E3-415086A89DD7}" vid="{6C475448-B872-4D40-92C9-1BAF47A5A2EC}"/>
    </a:ext>
  </a:extLst>
</a:theme>
</file>

<file path=ppt/theme/theme3.xml><?xml version="1.0" encoding="utf-8"?>
<a:theme xmlns:a="http://schemas.openxmlformats.org/drawingml/2006/main" name="UoS Title 2">
  <a:themeElements>
    <a:clrScheme name="University of Sussex template">
      <a:dk1>
        <a:srgbClr val="000000"/>
      </a:dk1>
      <a:lt1>
        <a:srgbClr val="FFFFFF"/>
      </a:lt1>
      <a:dk2>
        <a:srgbClr val="1D428A"/>
      </a:dk2>
      <a:lt2>
        <a:srgbClr val="D0D3D4"/>
      </a:lt2>
      <a:accent1>
        <a:srgbClr val="00BFB3"/>
      </a:accent1>
      <a:accent2>
        <a:srgbClr val="DC582A"/>
      </a:accent2>
      <a:accent3>
        <a:srgbClr val="FFC845"/>
      </a:accent3>
      <a:accent4>
        <a:srgbClr val="7DA1C4"/>
      </a:accent4>
      <a:accent5>
        <a:srgbClr val="5D3754"/>
      </a:accent5>
      <a:accent6>
        <a:srgbClr val="BE84A3"/>
      </a:accent6>
      <a:hlink>
        <a:srgbClr val="FFFFFF"/>
      </a:hlink>
      <a:folHlink>
        <a:srgbClr val="FFFFFF"/>
      </a:folHlink>
    </a:clrScheme>
    <a:fontScheme name="University of Sussex template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S PowerPoint template - Widescreen.potx" id="{250C0D69-8ECF-41D8-93E3-415086A89DD7}" vid="{3587C45F-D341-400B-A204-4E95F48F822C}"/>
    </a:ext>
  </a:extLst>
</a:theme>
</file>

<file path=ppt/theme/theme4.xml><?xml version="1.0" encoding="utf-8"?>
<a:theme xmlns:a="http://schemas.openxmlformats.org/drawingml/2006/main" name="UoS Title 2 Photography">
  <a:themeElements>
    <a:clrScheme name="University of Sussex template">
      <a:dk1>
        <a:srgbClr val="000000"/>
      </a:dk1>
      <a:lt1>
        <a:srgbClr val="FFFFFF"/>
      </a:lt1>
      <a:dk2>
        <a:srgbClr val="1D428A"/>
      </a:dk2>
      <a:lt2>
        <a:srgbClr val="D0D3D4"/>
      </a:lt2>
      <a:accent1>
        <a:srgbClr val="00BFB3"/>
      </a:accent1>
      <a:accent2>
        <a:srgbClr val="DC582A"/>
      </a:accent2>
      <a:accent3>
        <a:srgbClr val="FFC845"/>
      </a:accent3>
      <a:accent4>
        <a:srgbClr val="7DA1C4"/>
      </a:accent4>
      <a:accent5>
        <a:srgbClr val="5D3754"/>
      </a:accent5>
      <a:accent6>
        <a:srgbClr val="BE84A3"/>
      </a:accent6>
      <a:hlink>
        <a:srgbClr val="FFFFFF"/>
      </a:hlink>
      <a:folHlink>
        <a:srgbClr val="FFFFFF"/>
      </a:folHlink>
    </a:clrScheme>
    <a:fontScheme name="University of Sussex template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S PowerPoint template - Widescreen.potx" id="{250C0D69-8ECF-41D8-93E3-415086A89DD7}" vid="{EC68BE26-6D3E-4A9F-958C-2E4D2D480EB2}"/>
    </a:ext>
  </a:extLst>
</a:theme>
</file>

<file path=ppt/theme/theme5.xml><?xml version="1.0" encoding="utf-8"?>
<a:theme xmlns:a="http://schemas.openxmlformats.org/drawingml/2006/main" name="Cobalt - UoS Content">
  <a:themeElements>
    <a:clrScheme name="University of Sussex template">
      <a:dk1>
        <a:srgbClr val="000000"/>
      </a:dk1>
      <a:lt1>
        <a:srgbClr val="FFFFFF"/>
      </a:lt1>
      <a:dk2>
        <a:srgbClr val="1D428A"/>
      </a:dk2>
      <a:lt2>
        <a:srgbClr val="D0D3D4"/>
      </a:lt2>
      <a:accent1>
        <a:srgbClr val="00BFB3"/>
      </a:accent1>
      <a:accent2>
        <a:srgbClr val="DC582A"/>
      </a:accent2>
      <a:accent3>
        <a:srgbClr val="FFC845"/>
      </a:accent3>
      <a:accent4>
        <a:srgbClr val="7DA1C4"/>
      </a:accent4>
      <a:accent5>
        <a:srgbClr val="5D3754"/>
      </a:accent5>
      <a:accent6>
        <a:srgbClr val="BE84A3"/>
      </a:accent6>
      <a:hlink>
        <a:srgbClr val="FFFFFF"/>
      </a:hlink>
      <a:folHlink>
        <a:srgbClr val="FFFFFF"/>
      </a:folHlink>
    </a:clrScheme>
    <a:fontScheme name="University of Sussex template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UoS PowerPoint template - Widescreen.potx" id="{250C0D69-8ECF-41D8-93E3-415086A89DD7}" vid="{CBD36E21-12B8-4582-BF84-1CB0DB733054}"/>
    </a:ext>
  </a:extLst>
</a:theme>
</file>

<file path=ppt/theme/theme6.xml><?xml version="1.0" encoding="utf-8"?>
<a:theme xmlns:a="http://schemas.openxmlformats.org/drawingml/2006/main" name="Turquiose - UoS Content">
  <a:themeElements>
    <a:clrScheme name="University of Sussex template">
      <a:dk1>
        <a:srgbClr val="000000"/>
      </a:dk1>
      <a:lt1>
        <a:srgbClr val="FFFFFF"/>
      </a:lt1>
      <a:dk2>
        <a:srgbClr val="1D428A"/>
      </a:dk2>
      <a:lt2>
        <a:srgbClr val="D0D3D4"/>
      </a:lt2>
      <a:accent1>
        <a:srgbClr val="00BFB3"/>
      </a:accent1>
      <a:accent2>
        <a:srgbClr val="DC582A"/>
      </a:accent2>
      <a:accent3>
        <a:srgbClr val="FFC845"/>
      </a:accent3>
      <a:accent4>
        <a:srgbClr val="7DA1C4"/>
      </a:accent4>
      <a:accent5>
        <a:srgbClr val="5D3754"/>
      </a:accent5>
      <a:accent6>
        <a:srgbClr val="BE84A3"/>
      </a:accent6>
      <a:hlink>
        <a:srgbClr val="FFFFFF"/>
      </a:hlink>
      <a:folHlink>
        <a:srgbClr val="FFFFFF"/>
      </a:folHlink>
    </a:clrScheme>
    <a:fontScheme name="University of Sussex template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UoS PowerPoint template - Widescreen.potx" id="{250C0D69-8ECF-41D8-93E3-415086A89DD7}" vid="{AB797939-3DC7-4A05-9473-BADE8E86B2D4}"/>
    </a:ext>
  </a:extLst>
</a:theme>
</file>

<file path=ppt/theme/theme7.xml><?xml version="1.0" encoding="utf-8"?>
<a:theme xmlns:a="http://schemas.openxmlformats.org/drawingml/2006/main" name="Orange - UoS Content">
  <a:themeElements>
    <a:clrScheme name="University of Sussex template">
      <a:dk1>
        <a:srgbClr val="000000"/>
      </a:dk1>
      <a:lt1>
        <a:srgbClr val="FFFFFF"/>
      </a:lt1>
      <a:dk2>
        <a:srgbClr val="1D428A"/>
      </a:dk2>
      <a:lt2>
        <a:srgbClr val="D0D3D4"/>
      </a:lt2>
      <a:accent1>
        <a:srgbClr val="00BFB3"/>
      </a:accent1>
      <a:accent2>
        <a:srgbClr val="DC582A"/>
      </a:accent2>
      <a:accent3>
        <a:srgbClr val="FFC845"/>
      </a:accent3>
      <a:accent4>
        <a:srgbClr val="7DA1C4"/>
      </a:accent4>
      <a:accent5>
        <a:srgbClr val="5D3754"/>
      </a:accent5>
      <a:accent6>
        <a:srgbClr val="BE84A3"/>
      </a:accent6>
      <a:hlink>
        <a:srgbClr val="FFFFFF"/>
      </a:hlink>
      <a:folHlink>
        <a:srgbClr val="FFFFFF"/>
      </a:folHlink>
    </a:clrScheme>
    <a:fontScheme name="University of Sussex template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UoS PowerPoint template - Widescreen.potx" id="{250C0D69-8ECF-41D8-93E3-415086A89DD7}" vid="{F5722ECB-ABF0-4CBB-8B4A-3BDD3D9689DB}"/>
    </a:ext>
  </a:extLst>
</a:theme>
</file>

<file path=ppt/theme/theme8.xml><?xml version="1.0" encoding="utf-8"?>
<a:theme xmlns:a="http://schemas.openxmlformats.org/drawingml/2006/main" name="Blue">
  <a:themeElements>
    <a:clrScheme name="University of Sussex template">
      <a:dk1>
        <a:srgbClr val="000000"/>
      </a:dk1>
      <a:lt1>
        <a:srgbClr val="FFFFFF"/>
      </a:lt1>
      <a:dk2>
        <a:srgbClr val="1D428A"/>
      </a:dk2>
      <a:lt2>
        <a:srgbClr val="D0D3D4"/>
      </a:lt2>
      <a:accent1>
        <a:srgbClr val="00BFB3"/>
      </a:accent1>
      <a:accent2>
        <a:srgbClr val="DC582A"/>
      </a:accent2>
      <a:accent3>
        <a:srgbClr val="FFC845"/>
      </a:accent3>
      <a:accent4>
        <a:srgbClr val="7DA1C4"/>
      </a:accent4>
      <a:accent5>
        <a:srgbClr val="5D3754"/>
      </a:accent5>
      <a:accent6>
        <a:srgbClr val="BE84A3"/>
      </a:accent6>
      <a:hlink>
        <a:srgbClr val="FFFFFF"/>
      </a:hlink>
      <a:folHlink>
        <a:srgbClr val="FFFFFF"/>
      </a:folHlink>
    </a:clrScheme>
    <a:fontScheme name="University of Sussex template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UoS PowerPoint template - Widescreen.potx" id="{250C0D69-8ECF-41D8-93E3-415086A89DD7}" vid="{AD879D0B-8A9D-4935-A7EC-7FBCB004A6FD}"/>
    </a:ext>
  </a:extLst>
</a:theme>
</file>

<file path=ppt/theme/theme9.xml><?xml version="1.0" encoding="utf-8"?>
<a:theme xmlns:a="http://schemas.openxmlformats.org/drawingml/2006/main" name="Grape - UoS Content">
  <a:themeElements>
    <a:clrScheme name="University of Sussex template">
      <a:dk1>
        <a:srgbClr val="000000"/>
      </a:dk1>
      <a:lt1>
        <a:srgbClr val="FFFFFF"/>
      </a:lt1>
      <a:dk2>
        <a:srgbClr val="1D428A"/>
      </a:dk2>
      <a:lt2>
        <a:srgbClr val="D0D3D4"/>
      </a:lt2>
      <a:accent1>
        <a:srgbClr val="00BFB3"/>
      </a:accent1>
      <a:accent2>
        <a:srgbClr val="DC582A"/>
      </a:accent2>
      <a:accent3>
        <a:srgbClr val="FFC845"/>
      </a:accent3>
      <a:accent4>
        <a:srgbClr val="7DA1C4"/>
      </a:accent4>
      <a:accent5>
        <a:srgbClr val="5D3754"/>
      </a:accent5>
      <a:accent6>
        <a:srgbClr val="BE84A3"/>
      </a:accent6>
      <a:hlink>
        <a:srgbClr val="FFFFFF"/>
      </a:hlink>
      <a:folHlink>
        <a:srgbClr val="FFFFFF"/>
      </a:folHlink>
    </a:clrScheme>
    <a:fontScheme name="University of Sussex template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UoS PowerPoint template - Widescreen.potx" id="{250C0D69-8ECF-41D8-93E3-415086A89DD7}" vid="{99E5CB57-238A-48F1-955D-44E1E518FDF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UoS PowerPoint template - Widescreen</Template>
  <TotalTime>53844</TotalTime>
  <Words>957</Words>
  <Application>Microsoft Macintosh PowerPoint</Application>
  <PresentationFormat>Widescreen</PresentationFormat>
  <Paragraphs>183</Paragraphs>
  <Slides>35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35</vt:i4>
      </vt:variant>
      <vt:variant>
        <vt:lpstr>Custom Shows</vt:lpstr>
      </vt:variant>
      <vt:variant>
        <vt:i4>1</vt:i4>
      </vt:variant>
    </vt:vector>
  </HeadingPairs>
  <TitlesOfParts>
    <vt:vector size="51" baseType="lpstr">
      <vt:lpstr>Arial</vt:lpstr>
      <vt:lpstr>Calibri</vt:lpstr>
      <vt:lpstr>Cambria Math</vt:lpstr>
      <vt:lpstr>Georgia</vt:lpstr>
      <vt:lpstr>Symbol</vt:lpstr>
      <vt:lpstr>Times New Roman</vt:lpstr>
      <vt:lpstr>UoS Title 1</vt:lpstr>
      <vt:lpstr>UoS Title 1 Photography</vt:lpstr>
      <vt:lpstr>UoS Title 2</vt:lpstr>
      <vt:lpstr>UoS Title 2 Photography</vt:lpstr>
      <vt:lpstr>Cobalt - UoS Content</vt:lpstr>
      <vt:lpstr>Turquiose - UoS Content</vt:lpstr>
      <vt:lpstr>Orange - UoS Content</vt:lpstr>
      <vt:lpstr>Blue</vt:lpstr>
      <vt:lpstr>Grape - UoS Content</vt:lpstr>
      <vt:lpstr>Monitoring and Data Acquisition for Future Linear Collider Experiments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LecceMay2019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Fabrizio Salvatore</dc:creator>
  <cp:lastModifiedBy>Iacopo Vivarelli</cp:lastModifiedBy>
  <cp:revision>73</cp:revision>
  <dcterms:created xsi:type="dcterms:W3CDTF">2016-05-11T08:46:15Z</dcterms:created>
  <dcterms:modified xsi:type="dcterms:W3CDTF">2021-10-13T11:47:10Z</dcterms:modified>
</cp:coreProperties>
</file>