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1.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5"/>
    <p:sldMasterId id="2147483684" r:id="rId6"/>
  </p:sldMasterIdLst>
  <p:notesMasterIdLst>
    <p:notesMasterId r:id="rId32"/>
  </p:notesMasterIdLst>
  <p:sldIdLst>
    <p:sldId id="522" r:id="rId7"/>
    <p:sldId id="523" r:id="rId8"/>
    <p:sldId id="525" r:id="rId9"/>
    <p:sldId id="526" r:id="rId10"/>
    <p:sldId id="581" r:id="rId11"/>
    <p:sldId id="582" r:id="rId12"/>
    <p:sldId id="533" r:id="rId13"/>
    <p:sldId id="528" r:id="rId14"/>
    <p:sldId id="530" r:id="rId15"/>
    <p:sldId id="529" r:id="rId16"/>
    <p:sldId id="551" r:id="rId17"/>
    <p:sldId id="531" r:id="rId18"/>
    <p:sldId id="562" r:id="rId19"/>
    <p:sldId id="535" r:id="rId20"/>
    <p:sldId id="537" r:id="rId21"/>
    <p:sldId id="538" r:id="rId22"/>
    <p:sldId id="583" r:id="rId23"/>
    <p:sldId id="553" r:id="rId24"/>
    <p:sldId id="555" r:id="rId25"/>
    <p:sldId id="542" r:id="rId26"/>
    <p:sldId id="560" r:id="rId27"/>
    <p:sldId id="546" r:id="rId28"/>
    <p:sldId id="567" r:id="rId29"/>
    <p:sldId id="527" r:id="rId30"/>
    <p:sldId id="548" r:id="rId31"/>
  </p:sldIdLst>
  <p:sldSz cx="9144000" cy="6858000" type="screen4x3"/>
  <p:notesSz cx="6794500" cy="9906000"/>
  <p:defaultTextStyle>
    <a:defPPr>
      <a:defRPr lang="en-GB"/>
    </a:defPPr>
    <a:lvl1pPr algn="l" rtl="0" fontAlgn="base">
      <a:spcBef>
        <a:spcPct val="0"/>
      </a:spcBef>
      <a:spcAft>
        <a:spcPct val="0"/>
      </a:spcAft>
      <a:defRPr sz="2400" kern="1200">
        <a:solidFill>
          <a:schemeClr val="tx1"/>
        </a:solidFill>
        <a:latin typeface="Lucida Grande" charset="0"/>
        <a:ea typeface="ヒラギノ角ゴ Pro W3" charset="-128"/>
        <a:cs typeface="+mn-cs"/>
      </a:defRPr>
    </a:lvl1pPr>
    <a:lvl2pPr marL="457200" algn="l" rtl="0" fontAlgn="base">
      <a:spcBef>
        <a:spcPct val="0"/>
      </a:spcBef>
      <a:spcAft>
        <a:spcPct val="0"/>
      </a:spcAft>
      <a:defRPr sz="2400" kern="1200">
        <a:solidFill>
          <a:schemeClr val="tx1"/>
        </a:solidFill>
        <a:latin typeface="Lucida Grande" charset="0"/>
        <a:ea typeface="ヒラギノ角ゴ Pro W3" charset="-128"/>
        <a:cs typeface="+mn-cs"/>
      </a:defRPr>
    </a:lvl2pPr>
    <a:lvl3pPr marL="914400" algn="l" rtl="0" fontAlgn="base">
      <a:spcBef>
        <a:spcPct val="0"/>
      </a:spcBef>
      <a:spcAft>
        <a:spcPct val="0"/>
      </a:spcAft>
      <a:defRPr sz="2400" kern="1200">
        <a:solidFill>
          <a:schemeClr val="tx1"/>
        </a:solidFill>
        <a:latin typeface="Lucida Grande" charset="0"/>
        <a:ea typeface="ヒラギノ角ゴ Pro W3" charset="-128"/>
        <a:cs typeface="+mn-cs"/>
      </a:defRPr>
    </a:lvl3pPr>
    <a:lvl4pPr marL="1371600" algn="l" rtl="0" fontAlgn="base">
      <a:spcBef>
        <a:spcPct val="0"/>
      </a:spcBef>
      <a:spcAft>
        <a:spcPct val="0"/>
      </a:spcAft>
      <a:defRPr sz="2400" kern="1200">
        <a:solidFill>
          <a:schemeClr val="tx1"/>
        </a:solidFill>
        <a:latin typeface="Lucida Grande" charset="0"/>
        <a:ea typeface="ヒラギノ角ゴ Pro W3" charset="-128"/>
        <a:cs typeface="+mn-cs"/>
      </a:defRPr>
    </a:lvl4pPr>
    <a:lvl5pPr marL="1828800" algn="l" rtl="0" fontAlgn="base">
      <a:spcBef>
        <a:spcPct val="0"/>
      </a:spcBef>
      <a:spcAft>
        <a:spcPct val="0"/>
      </a:spcAft>
      <a:defRPr sz="2400" kern="1200">
        <a:solidFill>
          <a:schemeClr val="tx1"/>
        </a:solidFill>
        <a:latin typeface="Lucida Grande" charset="0"/>
        <a:ea typeface="ヒラギノ角ゴ Pro W3" charset="-128"/>
        <a:cs typeface="+mn-cs"/>
      </a:defRPr>
    </a:lvl5pPr>
    <a:lvl6pPr marL="2286000" algn="l" defTabSz="914400" rtl="0" eaLnBrk="1" latinLnBrk="0" hangingPunct="1">
      <a:defRPr sz="2400" kern="1200">
        <a:solidFill>
          <a:schemeClr val="tx1"/>
        </a:solidFill>
        <a:latin typeface="Lucida Grande" charset="0"/>
        <a:ea typeface="ヒラギノ角ゴ Pro W3" charset="-128"/>
        <a:cs typeface="+mn-cs"/>
      </a:defRPr>
    </a:lvl6pPr>
    <a:lvl7pPr marL="2743200" algn="l" defTabSz="914400" rtl="0" eaLnBrk="1" latinLnBrk="0" hangingPunct="1">
      <a:defRPr sz="2400" kern="1200">
        <a:solidFill>
          <a:schemeClr val="tx1"/>
        </a:solidFill>
        <a:latin typeface="Lucida Grande" charset="0"/>
        <a:ea typeface="ヒラギノ角ゴ Pro W3" charset="-128"/>
        <a:cs typeface="+mn-cs"/>
      </a:defRPr>
    </a:lvl7pPr>
    <a:lvl8pPr marL="3200400" algn="l" defTabSz="914400" rtl="0" eaLnBrk="1" latinLnBrk="0" hangingPunct="1">
      <a:defRPr sz="2400" kern="1200">
        <a:solidFill>
          <a:schemeClr val="tx1"/>
        </a:solidFill>
        <a:latin typeface="Lucida Grande" charset="0"/>
        <a:ea typeface="ヒラギノ角ゴ Pro W3" charset="-128"/>
        <a:cs typeface="+mn-cs"/>
      </a:defRPr>
    </a:lvl8pPr>
    <a:lvl9pPr marL="3657600" algn="l" defTabSz="914400" rtl="0" eaLnBrk="1" latinLnBrk="0" hangingPunct="1">
      <a:defRPr sz="2400" kern="1200">
        <a:solidFill>
          <a:schemeClr val="tx1"/>
        </a:solidFill>
        <a:latin typeface="Lucida Grande" charset="0"/>
        <a:ea typeface="ヒラギノ角ゴ Pro W3"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0">
          <p15:clr>
            <a:srgbClr val="A4A3A4"/>
          </p15:clr>
        </p15:guide>
        <p15:guide id="2" pos="214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uratta, Christopher (STFC,SO,COMMS)" initials="C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699"/>
    <a:srgbClr val="800000"/>
    <a:srgbClr val="D08F0E"/>
    <a:srgbClr val="FFCC00"/>
    <a:srgbClr val="FF9900"/>
    <a:srgbClr val="990033"/>
    <a:srgbClr val="FFFF66"/>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91932" autoAdjust="0"/>
  </p:normalViewPr>
  <p:slideViewPr>
    <p:cSldViewPr>
      <p:cViewPr varScale="1">
        <p:scale>
          <a:sx n="79" d="100"/>
          <a:sy n="79" d="100"/>
        </p:scale>
        <p:origin x="1536" y="77"/>
      </p:cViewPr>
      <p:guideLst>
        <p:guide orient="horz" pos="2160"/>
        <p:guide pos="2880"/>
      </p:guideLst>
    </p:cSldViewPr>
  </p:slideViewPr>
  <p:outlineViewPr>
    <p:cViewPr>
      <p:scale>
        <a:sx n="33" d="100"/>
        <a:sy n="33" d="100"/>
      </p:scale>
      <p:origin x="0" y="-6942"/>
    </p:cViewPr>
  </p:outlineViewPr>
  <p:notesTextViewPr>
    <p:cViewPr>
      <p:scale>
        <a:sx n="100" d="100"/>
        <a:sy n="100" d="100"/>
      </p:scale>
      <p:origin x="0" y="0"/>
    </p:cViewPr>
  </p:notesTextViewPr>
  <p:sorterViewPr>
    <p:cViewPr>
      <p:scale>
        <a:sx n="70" d="100"/>
        <a:sy n="70" d="100"/>
      </p:scale>
      <p:origin x="0" y="0"/>
    </p:cViewPr>
  </p:sorterViewPr>
  <p:notesViewPr>
    <p:cSldViewPr>
      <p:cViewPr>
        <p:scale>
          <a:sx n="90" d="100"/>
          <a:sy n="90" d="100"/>
        </p:scale>
        <p:origin x="-2100" y="1512"/>
      </p:cViewPr>
      <p:guideLst>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4813" cy="495300"/>
          </a:xfrm>
          <a:prstGeom prst="rect">
            <a:avLst/>
          </a:prstGeom>
          <a:noFill/>
          <a:ln w="9525">
            <a:noFill/>
            <a:miter lim="800000"/>
            <a:headEnd/>
            <a:tailEnd/>
          </a:ln>
        </p:spPr>
        <p:txBody>
          <a:bodyPr vert="horz" wrap="square" lIns="91294" tIns="45647" rIns="91294" bIns="45647" numCol="1" anchor="t" anchorCtr="0" compatLnSpc="1">
            <a:prstTxWarp prst="textNoShape">
              <a:avLst/>
            </a:prstTxWarp>
          </a:bodyPr>
          <a:lstStyle>
            <a:lvl1pPr eaLnBrk="0" hangingPunct="0">
              <a:defRPr sz="1200">
                <a:latin typeface="Calibri"/>
                <a:ea typeface="ヒラギノ角ゴ Pro W3" pitchFamily="84" charset="-128"/>
                <a:cs typeface="+mn-cs"/>
              </a:defRPr>
            </a:lvl1pPr>
          </a:lstStyle>
          <a:p>
            <a:pPr>
              <a:defRPr/>
            </a:pPr>
            <a:endParaRPr lang="en-US" dirty="0"/>
          </a:p>
        </p:txBody>
      </p:sp>
      <p:sp>
        <p:nvSpPr>
          <p:cNvPr id="3075" name="Rectangle 3"/>
          <p:cNvSpPr>
            <a:spLocks noGrp="1" noChangeArrowheads="1"/>
          </p:cNvSpPr>
          <p:nvPr>
            <p:ph type="dt" idx="1"/>
          </p:nvPr>
        </p:nvSpPr>
        <p:spPr bwMode="auto">
          <a:xfrm>
            <a:off x="3849688" y="0"/>
            <a:ext cx="2944812" cy="495300"/>
          </a:xfrm>
          <a:prstGeom prst="rect">
            <a:avLst/>
          </a:prstGeom>
          <a:noFill/>
          <a:ln w="9525">
            <a:noFill/>
            <a:miter lim="800000"/>
            <a:headEnd/>
            <a:tailEnd/>
          </a:ln>
        </p:spPr>
        <p:txBody>
          <a:bodyPr vert="horz" wrap="square" lIns="91294" tIns="45647" rIns="91294" bIns="45647" numCol="1" anchor="t" anchorCtr="0" compatLnSpc="1">
            <a:prstTxWarp prst="textNoShape">
              <a:avLst/>
            </a:prstTxWarp>
          </a:bodyPr>
          <a:lstStyle>
            <a:lvl1pPr algn="r" eaLnBrk="0" hangingPunct="0">
              <a:defRPr sz="1200">
                <a:latin typeface="Calibri"/>
                <a:ea typeface="ヒラギノ角ゴ Pro W3" pitchFamily="84" charset="-128"/>
                <a:cs typeface="+mn-cs"/>
              </a:defRPr>
            </a:lvl1pPr>
          </a:lstStyle>
          <a:p>
            <a:pPr>
              <a:defRPr/>
            </a:pPr>
            <a:endParaRPr lang="en-US" dirty="0"/>
          </a:p>
        </p:txBody>
      </p:sp>
      <p:sp>
        <p:nvSpPr>
          <p:cNvPr id="6148" name="Rectangle 4"/>
          <p:cNvSpPr>
            <a:spLocks noGrp="1" noRot="1" noChangeAspect="1" noChangeArrowheads="1" noTextEdit="1"/>
          </p:cNvSpPr>
          <p:nvPr>
            <p:ph type="sldImg" idx="2"/>
          </p:nvPr>
        </p:nvSpPr>
        <p:spPr bwMode="auto">
          <a:xfrm>
            <a:off x="920750" y="742950"/>
            <a:ext cx="4953000" cy="3714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06463" y="4705350"/>
            <a:ext cx="4981575" cy="4457700"/>
          </a:xfrm>
          <a:prstGeom prst="rect">
            <a:avLst/>
          </a:prstGeom>
          <a:noFill/>
          <a:ln w="9525">
            <a:noFill/>
            <a:miter lim="800000"/>
            <a:headEnd/>
            <a:tailEnd/>
          </a:ln>
        </p:spPr>
        <p:txBody>
          <a:bodyPr vert="horz" wrap="square" lIns="91294" tIns="45647" rIns="91294" bIns="45647"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078" name="Rectangle 6"/>
          <p:cNvSpPr>
            <a:spLocks noGrp="1" noChangeArrowheads="1"/>
          </p:cNvSpPr>
          <p:nvPr>
            <p:ph type="ftr" sz="quarter" idx="4"/>
          </p:nvPr>
        </p:nvSpPr>
        <p:spPr bwMode="auto">
          <a:xfrm>
            <a:off x="0" y="9410700"/>
            <a:ext cx="2944813" cy="495300"/>
          </a:xfrm>
          <a:prstGeom prst="rect">
            <a:avLst/>
          </a:prstGeom>
          <a:noFill/>
          <a:ln w="9525">
            <a:noFill/>
            <a:miter lim="800000"/>
            <a:headEnd/>
            <a:tailEnd/>
          </a:ln>
        </p:spPr>
        <p:txBody>
          <a:bodyPr vert="horz" wrap="square" lIns="91294" tIns="45647" rIns="91294" bIns="45647" numCol="1" anchor="b" anchorCtr="0" compatLnSpc="1">
            <a:prstTxWarp prst="textNoShape">
              <a:avLst/>
            </a:prstTxWarp>
          </a:bodyPr>
          <a:lstStyle>
            <a:lvl1pPr eaLnBrk="0" hangingPunct="0">
              <a:defRPr sz="1200">
                <a:latin typeface="Calibri"/>
                <a:ea typeface="ヒラギノ角ゴ Pro W3" pitchFamily="84" charset="-128"/>
                <a:cs typeface="+mn-cs"/>
              </a:defRPr>
            </a:lvl1pPr>
          </a:lstStyle>
          <a:p>
            <a:pPr>
              <a:defRPr/>
            </a:pPr>
            <a:endParaRPr lang="en-US" dirty="0"/>
          </a:p>
        </p:txBody>
      </p:sp>
      <p:sp>
        <p:nvSpPr>
          <p:cNvPr id="3079" name="Rectangle 7"/>
          <p:cNvSpPr>
            <a:spLocks noGrp="1" noChangeArrowheads="1"/>
          </p:cNvSpPr>
          <p:nvPr>
            <p:ph type="sldNum" sz="quarter" idx="5"/>
          </p:nvPr>
        </p:nvSpPr>
        <p:spPr bwMode="auto">
          <a:xfrm>
            <a:off x="3849688" y="9410700"/>
            <a:ext cx="2944812" cy="495300"/>
          </a:xfrm>
          <a:prstGeom prst="rect">
            <a:avLst/>
          </a:prstGeom>
          <a:noFill/>
          <a:ln w="9525">
            <a:noFill/>
            <a:miter lim="800000"/>
            <a:headEnd/>
            <a:tailEnd/>
          </a:ln>
        </p:spPr>
        <p:txBody>
          <a:bodyPr vert="horz" wrap="square" lIns="91294" tIns="45647" rIns="91294" bIns="45647" numCol="1" anchor="b" anchorCtr="0" compatLnSpc="1">
            <a:prstTxWarp prst="textNoShape">
              <a:avLst/>
            </a:prstTxWarp>
          </a:bodyPr>
          <a:lstStyle>
            <a:lvl1pPr algn="r" eaLnBrk="0" hangingPunct="0">
              <a:defRPr sz="1200">
                <a:latin typeface="Calibri"/>
              </a:defRPr>
            </a:lvl1pPr>
          </a:lstStyle>
          <a:p>
            <a:fld id="{F33D648E-9A71-4FB2-A6D5-95B310E4AAD2}" type="slidenum">
              <a:rPr lang="en-US" smtClean="0"/>
              <a:pPr/>
              <a:t>‹#›</a:t>
            </a:fld>
            <a:endParaRPr lang="en-US" dirty="0"/>
          </a:p>
        </p:txBody>
      </p:sp>
    </p:spTree>
    <p:extLst>
      <p:ext uri="{BB962C8B-B14F-4D97-AF65-F5344CB8AC3E}">
        <p14:creationId xmlns:p14="http://schemas.microsoft.com/office/powerpoint/2010/main" val="1283249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a:ea typeface="ヒラギノ角ゴ Pro W3" pitchFamily="84" charset="-128"/>
        <a:cs typeface="ヒラギノ角ゴ Pro W3"/>
      </a:defRPr>
    </a:lvl1pPr>
    <a:lvl2pPr marL="457200" algn="l" rtl="0" eaLnBrk="0" fontAlgn="base" hangingPunct="0">
      <a:spcBef>
        <a:spcPct val="30000"/>
      </a:spcBef>
      <a:spcAft>
        <a:spcPct val="0"/>
      </a:spcAft>
      <a:defRPr sz="1200" kern="1200">
        <a:solidFill>
          <a:schemeClr val="tx1"/>
        </a:solidFill>
        <a:latin typeface="Calibri"/>
        <a:ea typeface="ヒラギノ角ゴ Pro W3" pitchFamily="84" charset="-128"/>
        <a:cs typeface="ヒラギノ角ゴ Pro W3"/>
      </a:defRPr>
    </a:lvl2pPr>
    <a:lvl3pPr marL="914400" algn="l" rtl="0" eaLnBrk="0" fontAlgn="base" hangingPunct="0">
      <a:spcBef>
        <a:spcPct val="30000"/>
      </a:spcBef>
      <a:spcAft>
        <a:spcPct val="0"/>
      </a:spcAft>
      <a:defRPr sz="1200" kern="1200">
        <a:solidFill>
          <a:schemeClr val="tx1"/>
        </a:solidFill>
        <a:latin typeface="Calibri"/>
        <a:ea typeface="ヒラギノ角ゴ Pro W3" pitchFamily="84" charset="-128"/>
        <a:cs typeface="ヒラギノ角ゴ Pro W3"/>
      </a:defRPr>
    </a:lvl3pPr>
    <a:lvl4pPr marL="1371600" algn="l" rtl="0" eaLnBrk="0" fontAlgn="base" hangingPunct="0">
      <a:spcBef>
        <a:spcPct val="30000"/>
      </a:spcBef>
      <a:spcAft>
        <a:spcPct val="0"/>
      </a:spcAft>
      <a:defRPr sz="1200" kern="1200">
        <a:solidFill>
          <a:schemeClr val="tx1"/>
        </a:solidFill>
        <a:latin typeface="Calibri"/>
        <a:ea typeface="ヒラギノ角ゴ Pro W3" pitchFamily="84" charset="-128"/>
        <a:cs typeface="ヒラギノ角ゴ Pro W3"/>
      </a:defRPr>
    </a:lvl4pPr>
    <a:lvl5pPr marL="1828800" algn="l" rtl="0" eaLnBrk="0" fontAlgn="base" hangingPunct="0">
      <a:spcBef>
        <a:spcPct val="30000"/>
      </a:spcBef>
      <a:spcAft>
        <a:spcPct val="0"/>
      </a:spcAft>
      <a:defRPr sz="1200" kern="1200">
        <a:solidFill>
          <a:schemeClr val="tx1"/>
        </a:solidFill>
        <a:latin typeface="Calibri"/>
        <a:ea typeface="ヒラギノ角ゴ Pro W3" pitchFamily="84" charset="-128"/>
        <a:cs typeface="ヒラギノ角ゴ Pro W3"/>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920750" y="742950"/>
            <a:ext cx="4953000" cy="3714750"/>
          </a:xfrm>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GB" dirty="0">
              <a:ea typeface="ヒラギノ角ゴ Pro W3" charset="0"/>
            </a:endParaRP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charset="0"/>
                <a:ea typeface="ヒラギノ角ゴ Pro W3" charset="0"/>
                <a:cs typeface="ヒラギノ角ゴ Pro W3" charset="0"/>
              </a:defRPr>
            </a:lvl1pPr>
            <a:lvl2pPr marL="741691" indent="-285266">
              <a:defRPr sz="2400">
                <a:solidFill>
                  <a:schemeClr val="tx1"/>
                </a:solidFill>
                <a:latin typeface="Lucida Grande" charset="0"/>
                <a:ea typeface="ヒラギノ角ゴ Pro W3" charset="0"/>
                <a:cs typeface="ヒラギノ角ゴ Pro W3" charset="0"/>
              </a:defRPr>
            </a:lvl2pPr>
            <a:lvl3pPr marL="1141066" indent="-228214">
              <a:defRPr sz="2400">
                <a:solidFill>
                  <a:schemeClr val="tx1"/>
                </a:solidFill>
                <a:latin typeface="Lucida Grande" charset="0"/>
                <a:ea typeface="ヒラギノ角ゴ Pro W3" charset="0"/>
                <a:cs typeface="ヒラギノ角ゴ Pro W3" charset="0"/>
              </a:defRPr>
            </a:lvl3pPr>
            <a:lvl4pPr marL="1597491" indent="-228214">
              <a:defRPr sz="2400">
                <a:solidFill>
                  <a:schemeClr val="tx1"/>
                </a:solidFill>
                <a:latin typeface="Lucida Grande" charset="0"/>
                <a:ea typeface="ヒラギノ角ゴ Pro W3" charset="0"/>
                <a:cs typeface="ヒラギノ角ゴ Pro W3" charset="0"/>
              </a:defRPr>
            </a:lvl4pPr>
            <a:lvl5pPr marL="2053917" indent="-228214">
              <a:defRPr sz="2400">
                <a:solidFill>
                  <a:schemeClr val="tx1"/>
                </a:solidFill>
                <a:latin typeface="Lucida Grande" charset="0"/>
                <a:ea typeface="ヒラギノ角ゴ Pro W3" charset="0"/>
                <a:cs typeface="ヒラギノ角ゴ Pro W3" charset="0"/>
              </a:defRPr>
            </a:lvl5pPr>
            <a:lvl6pPr marL="2510343" indent="-22821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6pPr>
            <a:lvl7pPr marL="2966769" indent="-22821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7pPr>
            <a:lvl8pPr marL="3423196" indent="-22821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8pPr>
            <a:lvl9pPr marL="3879621" indent="-22821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9pPr>
          </a:lstStyle>
          <a:p>
            <a:fld id="{0348A2A4-79F0-5F42-9FA9-5597C2232BA3}" type="slidenum">
              <a:rPr lang="en-US" sz="1200">
                <a:solidFill>
                  <a:prstClr val="black"/>
                </a:solidFill>
                <a:latin typeface="Calibri"/>
              </a:rPr>
              <a:pPr/>
              <a:t>1</a:t>
            </a:fld>
            <a:endParaRPr lang="en-US" sz="1200" dirty="0">
              <a:solidFill>
                <a:prstClr val="black"/>
              </a:solidFill>
              <a:latin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Successful GCRF supported projects </a:t>
            </a:r>
            <a:r>
              <a:rPr lang="en-GB"/>
              <a:t>include</a:t>
            </a:r>
            <a:r>
              <a:rPr lang="en-GB" baseline="0"/>
              <a:t> the </a:t>
            </a:r>
            <a:r>
              <a:rPr lang="en-GB" sz="1200" kern="1200">
                <a:solidFill>
                  <a:schemeClr val="tx1"/>
                </a:solidFill>
                <a:effectLst/>
                <a:latin typeface="Calibri"/>
                <a:ea typeface="ヒラギノ角ゴ Pro W3" pitchFamily="84" charset="-128"/>
                <a:cs typeface="ヒラギノ角ゴ Pro W3"/>
              </a:rPr>
              <a:t>interdisciplinary </a:t>
            </a:r>
            <a:r>
              <a:rPr lang="en-GB" sz="1200" kern="1200" dirty="0">
                <a:solidFill>
                  <a:schemeClr val="tx1"/>
                </a:solidFill>
                <a:effectLst/>
                <a:latin typeface="Calibri"/>
                <a:ea typeface="ヒラギノ角ゴ Pro W3" pitchFamily="84" charset="-128"/>
                <a:cs typeface="ヒラギノ角ゴ Pro W3"/>
              </a:rPr>
              <a:t>GCRF activity to develop innovative, robust radiotherapy </a:t>
            </a:r>
            <a:r>
              <a:rPr lang="en-GB" sz="1200" kern="1200" dirty="0" err="1">
                <a:solidFill>
                  <a:schemeClr val="tx1"/>
                </a:solidFill>
                <a:effectLst/>
                <a:latin typeface="Calibri"/>
                <a:ea typeface="ヒラギノ角ゴ Pro W3" pitchFamily="84" charset="-128"/>
                <a:cs typeface="ヒラギノ角ゴ Pro W3"/>
              </a:rPr>
              <a:t>linacs</a:t>
            </a:r>
            <a:r>
              <a:rPr lang="en-GB" sz="1200" kern="1200" dirty="0">
                <a:solidFill>
                  <a:schemeClr val="tx1"/>
                </a:solidFill>
                <a:effectLst/>
                <a:latin typeface="Calibri"/>
                <a:ea typeface="ヒラギノ角ゴ Pro W3" pitchFamily="84" charset="-128"/>
                <a:cs typeface="ヒラギノ角ゴ Pro W3"/>
              </a:rPr>
              <a:t> with CERN and the International Cancer Expert Corps (ICEC). An STFC-funded workshop. “Burying the Complexity: Re-engineering for the Next Generation of Medical Linear Accelerators for Use in Challenging Environments”, took place </a:t>
            </a:r>
            <a:r>
              <a:rPr lang="en-GB" sz="1200" kern="1200" baseline="0" dirty="0">
                <a:solidFill>
                  <a:schemeClr val="tx1"/>
                </a:solidFill>
                <a:effectLst/>
                <a:latin typeface="Calibri"/>
                <a:ea typeface="ヒラギノ角ゴ Pro W3" pitchFamily="84" charset="-128"/>
                <a:cs typeface="ヒラギノ角ゴ Pro W3"/>
              </a:rPr>
              <a:t>March 22/23</a:t>
            </a:r>
            <a:r>
              <a:rPr lang="en-GB" sz="1200" kern="1200" dirty="0">
                <a:solidFill>
                  <a:schemeClr val="tx1"/>
                </a:solidFill>
                <a:effectLst/>
                <a:latin typeface="Calibri"/>
                <a:ea typeface="ヒラギノ角ゴ Pro W3" pitchFamily="84" charset="-128"/>
                <a:cs typeface="ヒラギノ角ゴ Pro W3"/>
              </a:rPr>
              <a:t>. It  is the second of what we hope will be a series of workshops that brings together expert accelerator physicists, clinicians, medical physicists and engineers, including representatives from ODA countries. It builds on the outcome of the joint technical workshop held in CERN last October  that considered radical re-designs rather than small engineering improvement, to take the system back to the physics in order to see what might be done differently. </a:t>
            </a:r>
            <a:endParaRPr lang="en-GB" baseline="0" dirty="0"/>
          </a:p>
          <a:p>
            <a:endParaRPr lang="en-GB" baseline="0" dirty="0"/>
          </a:p>
          <a:p>
            <a:endParaRPr lang="en-GB" dirty="0"/>
          </a:p>
          <a:p>
            <a:endParaRPr lang="en-GB" dirty="0"/>
          </a:p>
          <a:p>
            <a:r>
              <a:rPr lang="en-GB" dirty="0"/>
              <a:t>ISCF Wave 3  </a:t>
            </a:r>
            <a:r>
              <a:rPr lang="en-GB" dirty="0" err="1"/>
              <a:t>EoI</a:t>
            </a:r>
            <a:r>
              <a:rPr lang="en-GB" dirty="0"/>
              <a:t> is to identify the main challenges faced by industry and society in the UK. </a:t>
            </a:r>
          </a:p>
          <a:p>
            <a:r>
              <a:rPr lang="en-GB" dirty="0"/>
              <a:t>Need to be industry-led consortia. </a:t>
            </a:r>
          </a:p>
          <a:p>
            <a:endParaRPr lang="en-GB" dirty="0"/>
          </a:p>
          <a:p>
            <a:r>
              <a:rPr lang="en-GB" dirty="0" err="1"/>
              <a:t>EoI</a:t>
            </a:r>
            <a:r>
              <a:rPr lang="en-GB" dirty="0"/>
              <a:t> is not a competition for funding in itself but a way to identify the main challenges which may then be addressed by ISCF.</a:t>
            </a:r>
          </a:p>
          <a:p>
            <a:r>
              <a:rPr lang="en-GB" dirty="0"/>
              <a:t> </a:t>
            </a:r>
          </a:p>
          <a:p>
            <a:r>
              <a:rPr lang="en-GB" dirty="0"/>
              <a:t>No New newton calls at present</a:t>
            </a:r>
          </a:p>
        </p:txBody>
      </p:sp>
      <p:sp>
        <p:nvSpPr>
          <p:cNvPr id="4" name="Slide Number Placeholder 3"/>
          <p:cNvSpPr>
            <a:spLocks noGrp="1"/>
          </p:cNvSpPr>
          <p:nvPr>
            <p:ph type="sldNum" sz="quarter" idx="10"/>
          </p:nvPr>
        </p:nvSpPr>
        <p:spPr/>
        <p:txBody>
          <a:bodyPr/>
          <a:lstStyle/>
          <a:p>
            <a:fld id="{F33D648E-9A71-4FB2-A6D5-95B310E4AAD2}" type="slidenum">
              <a:rPr lang="en-US" smtClean="0"/>
              <a:pPr/>
              <a:t>12</a:t>
            </a:fld>
            <a:endParaRPr lang="en-US" dirty="0"/>
          </a:p>
        </p:txBody>
      </p:sp>
    </p:spTree>
    <p:extLst>
      <p:ext uri="{BB962C8B-B14F-4D97-AF65-F5344CB8AC3E}">
        <p14:creationId xmlns:p14="http://schemas.microsoft.com/office/powerpoint/2010/main" val="451381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mn-lt"/>
                <a:ea typeface="+mn-ea"/>
                <a:cs typeface="+mn-cs"/>
              </a:rPr>
              <a:t>The Opportunities call in 2018 aims to pump prime activities that will position university groups to participate in interdisciplinary science that align with GCRF, ISCF and other funding schemes arising from UKRI. This call will exploit approximately </a:t>
            </a:r>
            <a:r>
              <a:rPr lang="en-GB" b="1" dirty="0">
                <a:latin typeface="+mn-lt"/>
                <a:ea typeface="+mn-ea"/>
                <a:cs typeface="+mn-cs"/>
              </a:rPr>
              <a:t>£500k </a:t>
            </a:r>
            <a:r>
              <a:rPr lang="en-GB" dirty="0">
                <a:latin typeface="+mn-lt"/>
                <a:ea typeface="+mn-ea"/>
                <a:cs typeface="+mn-cs"/>
              </a:rPr>
              <a:t>of resource funds and will support short-term (4-6 month) projects that enable the university group or consortia to undertake seed corn type projects intended for early partnerships, creating effective pathways across science areas or industry. </a:t>
            </a:r>
          </a:p>
          <a:p>
            <a:endParaRPr lang="en-GB" dirty="0">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Calibri"/>
                <a:ea typeface="ヒラギノ角ゴ Pro W3" pitchFamily="84" charset="-128"/>
                <a:cs typeface="ヒラギノ角ゴ Pro W3"/>
              </a:rPr>
              <a:t>As noted in the 2016 Balance of Programmes review, STFC’s capital budget will remain flat until 2019 at least. And beyond 2019 a decrease in STFC’s capital allocation is currently under consideration. With such tight capital funding constraints, it is imperative that STFC is able to utilise and optimise its entire funding envelope. This capital call aims to optimise the use of any headroom available in FY 2018/19. Presently it is anticipated that </a:t>
            </a:r>
            <a:r>
              <a:rPr lang="en-GB" sz="1200" b="1" kern="1200" dirty="0">
                <a:solidFill>
                  <a:schemeClr val="tx1"/>
                </a:solidFill>
                <a:latin typeface="Calibri"/>
                <a:ea typeface="ヒラギノ角ゴ Pro W3" pitchFamily="84" charset="-128"/>
                <a:cs typeface="ヒラギノ角ゴ Pro W3"/>
              </a:rPr>
              <a:t>£2M-£3M</a:t>
            </a:r>
            <a:r>
              <a:rPr lang="en-GB" sz="1200" kern="1200" dirty="0">
                <a:solidFill>
                  <a:schemeClr val="tx1"/>
                </a:solidFill>
                <a:latin typeface="Calibri"/>
                <a:ea typeface="ヒラギノ角ゴ Pro W3" pitchFamily="84" charset="-128"/>
                <a:cs typeface="ヒラギノ角ゴ Pro W3"/>
              </a:rPr>
              <a:t> will be available for this call. The call will benefit PD’s R&amp;D activities within the PPAN programme as well as our External Innovation capabilities. Therefore, the call will invite two types of proposals, one to augment the current PPAN programme and one to develop external innovation. The call will help to support Consolidated Grant activities, which were identified as the highest priority in the </a:t>
            </a:r>
            <a:r>
              <a:rPr lang="en-GB" sz="1200" kern="1200" dirty="0" err="1">
                <a:solidFill>
                  <a:schemeClr val="tx1"/>
                </a:solidFill>
                <a:latin typeface="Calibri"/>
                <a:ea typeface="ヒラギノ角ゴ Pro W3" pitchFamily="84" charset="-128"/>
                <a:cs typeface="ヒラギノ角ゴ Pro W3"/>
              </a:rPr>
              <a:t>BoP</a:t>
            </a:r>
            <a:r>
              <a:rPr lang="en-GB" sz="1200" kern="1200" dirty="0">
                <a:solidFill>
                  <a:schemeClr val="tx1"/>
                </a:solidFill>
                <a:latin typeface="Calibri"/>
                <a:ea typeface="ヒラギノ角ゴ Pro W3" pitchFamily="84" charset="-128"/>
                <a:cs typeface="ヒラギノ角ゴ Pro W3"/>
              </a:rPr>
              <a:t> review, and provide External Innovation support through supporting proof of concept type research, early prototyping or a laboratory demonstration with a focus on the challenge areas identified in the ISCF.</a:t>
            </a:r>
          </a:p>
          <a:p>
            <a:endParaRPr lang="en-GB" dirty="0">
              <a:latin typeface="+mn-lt"/>
              <a:ea typeface="+mn-ea"/>
              <a:cs typeface="+mn-cs"/>
            </a:endParaRPr>
          </a:p>
          <a:p>
            <a:endParaRPr lang="en-GB" dirty="0">
              <a:latin typeface="+mn-lt"/>
              <a:ea typeface="+mn-ea"/>
              <a:cs typeface="+mn-cs"/>
            </a:endParaRPr>
          </a:p>
          <a:p>
            <a:r>
              <a:rPr lang="en-GB" dirty="0">
                <a:latin typeface="+mn-lt"/>
                <a:ea typeface="+mn-ea"/>
                <a:cs typeface="+mn-cs"/>
              </a:rPr>
              <a:t>The Calls will both open on the 10</a:t>
            </a:r>
            <a:r>
              <a:rPr lang="en-GB" baseline="30000" dirty="0">
                <a:latin typeface="+mn-lt"/>
                <a:ea typeface="+mn-ea"/>
                <a:cs typeface="+mn-cs"/>
              </a:rPr>
              <a:t>th</a:t>
            </a:r>
            <a:r>
              <a:rPr lang="en-GB" dirty="0">
                <a:latin typeface="+mn-lt"/>
                <a:ea typeface="+mn-ea"/>
                <a:cs typeface="+mn-cs"/>
              </a:rPr>
              <a:t> April 2018 and close on the 12</a:t>
            </a:r>
            <a:r>
              <a:rPr lang="en-GB" baseline="30000" dirty="0">
                <a:latin typeface="+mn-lt"/>
                <a:ea typeface="+mn-ea"/>
                <a:cs typeface="+mn-cs"/>
              </a:rPr>
              <a:t>th</a:t>
            </a:r>
            <a:r>
              <a:rPr lang="en-GB" dirty="0">
                <a:latin typeface="+mn-lt"/>
                <a:ea typeface="+mn-ea"/>
                <a:cs typeface="+mn-cs"/>
              </a:rPr>
              <a:t> June 2018, and will be reviewed by PPRP. Further information can be found on STFC’s webpages.</a:t>
            </a:r>
          </a:p>
        </p:txBody>
      </p:sp>
      <p:sp>
        <p:nvSpPr>
          <p:cNvPr id="4" name="Slide Number Placeholder 3"/>
          <p:cNvSpPr>
            <a:spLocks noGrp="1"/>
          </p:cNvSpPr>
          <p:nvPr>
            <p:ph type="sldNum" sz="quarter" idx="10"/>
          </p:nvPr>
        </p:nvSpPr>
        <p:spPr/>
        <p:txBody>
          <a:bodyPr/>
          <a:lstStyle/>
          <a:p>
            <a:fld id="{38387571-10AC-4A02-BFF2-26B0CC2B5B5D}" type="slidenum">
              <a:rPr lang="en-GB" smtClean="0"/>
              <a:t>13</a:t>
            </a:fld>
            <a:endParaRPr lang="en-GB"/>
          </a:p>
        </p:txBody>
      </p:sp>
    </p:spTree>
    <p:extLst>
      <p:ext uri="{BB962C8B-B14F-4D97-AF65-F5344CB8AC3E}">
        <p14:creationId xmlns:p14="http://schemas.microsoft.com/office/powerpoint/2010/main" val="4820682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xfrm>
            <a:off x="920750" y="742950"/>
            <a:ext cx="4953000" cy="3714750"/>
          </a:xfrm>
          <a:ln/>
        </p:spPr>
      </p:sp>
      <p:sp>
        <p:nvSpPr>
          <p:cNvPr id="3" name="Notes Placeholder 2"/>
          <p:cNvSpPr>
            <a:spLocks noGrp="1"/>
          </p:cNvSpPr>
          <p:nvPr>
            <p:ph type="body" idx="1"/>
          </p:nvPr>
        </p:nvSpPr>
        <p:spPr>
          <a:xfrm>
            <a:off x="948883" y="4705905"/>
            <a:ext cx="4969728" cy="4639378"/>
          </a:xfrm>
        </p:spPr>
        <p:txBody>
          <a:bodyPr/>
          <a:lstStyle/>
          <a:p>
            <a:pPr>
              <a:defRPr/>
            </a:pPr>
            <a:r>
              <a:rPr lang="en-GB" dirty="0">
                <a:latin typeface="+mn-lt"/>
              </a:rPr>
              <a:t>A sample of 26 of our major funded departments showed;</a:t>
            </a:r>
          </a:p>
          <a:p>
            <a:pPr>
              <a:defRPr/>
            </a:pPr>
            <a:endParaRPr lang="en-GB" dirty="0">
              <a:latin typeface="+mn-lt"/>
            </a:endParaRPr>
          </a:p>
          <a:p>
            <a:pPr>
              <a:defRPr/>
            </a:pPr>
            <a:r>
              <a:rPr lang="en-GB" dirty="0">
                <a:latin typeface="+mn-lt"/>
              </a:rPr>
              <a:t>In particle physics 22.6% of the total funding received from H2020 and STFC over the last 3 years came from H2020.</a:t>
            </a:r>
          </a:p>
          <a:p>
            <a:pPr>
              <a:defRPr/>
            </a:pPr>
            <a:endParaRPr lang="en-GB" dirty="0">
              <a:latin typeface="+mn-lt"/>
            </a:endParaRPr>
          </a:p>
          <a:p>
            <a:pPr>
              <a:defRPr/>
            </a:pPr>
            <a:r>
              <a:rPr lang="en-GB" dirty="0">
                <a:latin typeface="+mn-lt"/>
              </a:rPr>
              <a:t>In astronomy this was 40.9% and in nuclear physics it was 19.7%</a:t>
            </a:r>
          </a:p>
          <a:p>
            <a:pPr>
              <a:defRPr/>
            </a:pPr>
            <a:endParaRPr lang="en-GB" dirty="0">
              <a:latin typeface="+mn-lt"/>
            </a:endParaRPr>
          </a:p>
        </p:txBody>
      </p:sp>
      <p:sp>
        <p:nvSpPr>
          <p:cNvPr id="880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Lucida Grande"/>
                <a:ea typeface="ヒラギノ角ゴ Pro W3"/>
                <a:cs typeface="ヒラギノ角ゴ Pro W3"/>
              </a:defRPr>
            </a:lvl1pPr>
            <a:lvl2pPr marL="741597" indent="-285229" eaLnBrk="0" hangingPunct="0">
              <a:spcBef>
                <a:spcPct val="30000"/>
              </a:spcBef>
              <a:defRPr sz="1200">
                <a:solidFill>
                  <a:schemeClr val="tx1"/>
                </a:solidFill>
                <a:latin typeface="Lucida Grande"/>
                <a:ea typeface="ヒラギノ角ゴ Pro W3"/>
                <a:cs typeface="ヒラギノ角ゴ Pro W3"/>
              </a:defRPr>
            </a:lvl2pPr>
            <a:lvl3pPr marL="1142505" indent="-228183" eaLnBrk="0" hangingPunct="0">
              <a:spcBef>
                <a:spcPct val="30000"/>
              </a:spcBef>
              <a:defRPr sz="1200">
                <a:solidFill>
                  <a:schemeClr val="tx1"/>
                </a:solidFill>
                <a:latin typeface="Lucida Grande"/>
                <a:ea typeface="ヒラギノ角ゴ Pro W3"/>
                <a:cs typeface="ヒラギノ角ゴ Pro W3"/>
              </a:defRPr>
            </a:lvl3pPr>
            <a:lvl4pPr marL="1598872" indent="-228183" eaLnBrk="0" hangingPunct="0">
              <a:spcBef>
                <a:spcPct val="30000"/>
              </a:spcBef>
              <a:defRPr sz="1200">
                <a:solidFill>
                  <a:schemeClr val="tx1"/>
                </a:solidFill>
                <a:latin typeface="Lucida Grande"/>
                <a:ea typeface="ヒラギノ角ゴ Pro W3"/>
                <a:cs typeface="ヒラギノ角ゴ Pro W3"/>
              </a:defRPr>
            </a:lvl4pPr>
            <a:lvl5pPr marL="2055240" indent="-228183" eaLnBrk="0" hangingPunct="0">
              <a:spcBef>
                <a:spcPct val="30000"/>
              </a:spcBef>
              <a:defRPr sz="1200">
                <a:solidFill>
                  <a:schemeClr val="tx1"/>
                </a:solidFill>
                <a:latin typeface="Lucida Grande"/>
                <a:ea typeface="ヒラギノ角ゴ Pro W3"/>
                <a:cs typeface="ヒラギノ角ゴ Pro W3"/>
              </a:defRPr>
            </a:lvl5pPr>
            <a:lvl6pPr marL="2511608" indent="-228183" eaLnBrk="0" fontAlgn="base" hangingPunct="0">
              <a:spcBef>
                <a:spcPct val="30000"/>
              </a:spcBef>
              <a:spcAft>
                <a:spcPct val="0"/>
              </a:spcAft>
              <a:defRPr sz="1200">
                <a:solidFill>
                  <a:schemeClr val="tx1"/>
                </a:solidFill>
                <a:latin typeface="Lucida Grande"/>
                <a:ea typeface="ヒラギノ角ゴ Pro W3"/>
                <a:cs typeface="ヒラギノ角ゴ Pro W3"/>
              </a:defRPr>
            </a:lvl6pPr>
            <a:lvl7pPr marL="2967975" indent="-228183" eaLnBrk="0" fontAlgn="base" hangingPunct="0">
              <a:spcBef>
                <a:spcPct val="30000"/>
              </a:spcBef>
              <a:spcAft>
                <a:spcPct val="0"/>
              </a:spcAft>
              <a:defRPr sz="1200">
                <a:solidFill>
                  <a:schemeClr val="tx1"/>
                </a:solidFill>
                <a:latin typeface="Lucida Grande"/>
                <a:ea typeface="ヒラギノ角ゴ Pro W3"/>
                <a:cs typeface="ヒラギノ角ゴ Pro W3"/>
              </a:defRPr>
            </a:lvl7pPr>
            <a:lvl8pPr marL="3424342" indent="-228183" eaLnBrk="0" fontAlgn="base" hangingPunct="0">
              <a:spcBef>
                <a:spcPct val="30000"/>
              </a:spcBef>
              <a:spcAft>
                <a:spcPct val="0"/>
              </a:spcAft>
              <a:defRPr sz="1200">
                <a:solidFill>
                  <a:schemeClr val="tx1"/>
                </a:solidFill>
                <a:latin typeface="Lucida Grande"/>
                <a:ea typeface="ヒラギノ角ゴ Pro W3"/>
                <a:cs typeface="ヒラギノ角ゴ Pro W3"/>
              </a:defRPr>
            </a:lvl8pPr>
            <a:lvl9pPr marL="3880711" indent="-228183" eaLnBrk="0" fontAlgn="base" hangingPunct="0">
              <a:spcBef>
                <a:spcPct val="30000"/>
              </a:spcBef>
              <a:spcAft>
                <a:spcPct val="0"/>
              </a:spcAft>
              <a:defRPr sz="1200">
                <a:solidFill>
                  <a:schemeClr val="tx1"/>
                </a:solidFill>
                <a:latin typeface="Lucida Grande"/>
                <a:ea typeface="ヒラギノ角ゴ Pro W3"/>
                <a:cs typeface="ヒラギノ角ゴ Pro W3"/>
              </a:defRPr>
            </a:lvl9pPr>
          </a:lstStyle>
          <a:p>
            <a:pPr>
              <a:spcBef>
                <a:spcPct val="0"/>
              </a:spcBef>
            </a:pPr>
            <a:fld id="{058FDD47-0A16-4B35-8FAD-78136C04A569}" type="slidenum">
              <a:rPr lang="en-US" altLang="en-US" smtClean="0">
                <a:solidFill>
                  <a:prstClr val="black"/>
                </a:solidFill>
              </a:rPr>
              <a:pPr>
                <a:spcBef>
                  <a:spcPct val="0"/>
                </a:spcBef>
              </a:pPr>
              <a:t>14</a:t>
            </a:fld>
            <a:endParaRPr lang="en-US" alt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ChangeArrowheads="1" noTextEdit="1"/>
          </p:cNvSpPr>
          <p:nvPr>
            <p:ph type="sldImg"/>
          </p:nvPr>
        </p:nvSpPr>
        <p:spPr>
          <a:ln/>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Lucida Grande" charset="0"/>
              <a:ea typeface="ヒラギノ角ゴ Pro W3" charset="-128"/>
            </a:endParaRPr>
          </a:p>
        </p:txBody>
      </p:sp>
      <p:sp>
        <p:nvSpPr>
          <p:cNvPr id="1034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Lucida Grande" charset="0"/>
                <a:ea typeface="ヒラギノ角ゴ Pro W3" charset="-128"/>
              </a:defRPr>
            </a:lvl1pPr>
            <a:lvl2pPr marL="754404" indent="-290155">
              <a:spcBef>
                <a:spcPct val="30000"/>
              </a:spcBef>
              <a:defRPr sz="1200">
                <a:solidFill>
                  <a:schemeClr val="tx1"/>
                </a:solidFill>
                <a:latin typeface="Lucida Grande" charset="0"/>
                <a:ea typeface="ヒラギノ角ゴ Pro W3" charset="-128"/>
              </a:defRPr>
            </a:lvl2pPr>
            <a:lvl3pPr marL="1162233" indent="-232124">
              <a:spcBef>
                <a:spcPct val="30000"/>
              </a:spcBef>
              <a:defRPr sz="1200">
                <a:solidFill>
                  <a:schemeClr val="tx1"/>
                </a:solidFill>
                <a:latin typeface="Lucida Grande" charset="0"/>
                <a:ea typeface="ヒラギノ角ゴ Pro W3" charset="-128"/>
              </a:defRPr>
            </a:lvl3pPr>
            <a:lvl4pPr marL="1626483" indent="-232124">
              <a:spcBef>
                <a:spcPct val="30000"/>
              </a:spcBef>
              <a:defRPr sz="1200">
                <a:solidFill>
                  <a:schemeClr val="tx1"/>
                </a:solidFill>
                <a:latin typeface="Lucida Grande" charset="0"/>
                <a:ea typeface="ヒラギノ角ゴ Pro W3" charset="-128"/>
              </a:defRPr>
            </a:lvl4pPr>
            <a:lvl5pPr marL="2090730" indent="-232124">
              <a:spcBef>
                <a:spcPct val="30000"/>
              </a:spcBef>
              <a:defRPr sz="1200">
                <a:solidFill>
                  <a:schemeClr val="tx1"/>
                </a:solidFill>
                <a:latin typeface="Lucida Grande" charset="0"/>
                <a:ea typeface="ヒラギノ角ゴ Pro W3" charset="-128"/>
              </a:defRPr>
            </a:lvl5pPr>
            <a:lvl6pPr marL="2554979" indent="-232124" eaLnBrk="0" fontAlgn="base" hangingPunct="0">
              <a:spcBef>
                <a:spcPct val="30000"/>
              </a:spcBef>
              <a:spcAft>
                <a:spcPct val="0"/>
              </a:spcAft>
              <a:defRPr sz="1200">
                <a:solidFill>
                  <a:schemeClr val="tx1"/>
                </a:solidFill>
                <a:latin typeface="Lucida Grande" charset="0"/>
                <a:ea typeface="ヒラギノ角ゴ Pro W3" charset="-128"/>
              </a:defRPr>
            </a:lvl6pPr>
            <a:lvl7pPr marL="3019228" indent="-232124" eaLnBrk="0" fontAlgn="base" hangingPunct="0">
              <a:spcBef>
                <a:spcPct val="30000"/>
              </a:spcBef>
              <a:spcAft>
                <a:spcPct val="0"/>
              </a:spcAft>
              <a:defRPr sz="1200">
                <a:solidFill>
                  <a:schemeClr val="tx1"/>
                </a:solidFill>
                <a:latin typeface="Lucida Grande" charset="0"/>
                <a:ea typeface="ヒラギノ角ゴ Pro W3" charset="-128"/>
              </a:defRPr>
            </a:lvl7pPr>
            <a:lvl8pPr marL="3483475" indent="-232124" eaLnBrk="0" fontAlgn="base" hangingPunct="0">
              <a:spcBef>
                <a:spcPct val="30000"/>
              </a:spcBef>
              <a:spcAft>
                <a:spcPct val="0"/>
              </a:spcAft>
              <a:defRPr sz="1200">
                <a:solidFill>
                  <a:schemeClr val="tx1"/>
                </a:solidFill>
                <a:latin typeface="Lucida Grande" charset="0"/>
                <a:ea typeface="ヒラギノ角ゴ Pro W3" charset="-128"/>
              </a:defRPr>
            </a:lvl8pPr>
            <a:lvl9pPr marL="3947725" indent="-232124" eaLnBrk="0" fontAlgn="base" hangingPunct="0">
              <a:spcBef>
                <a:spcPct val="30000"/>
              </a:spcBef>
              <a:spcAft>
                <a:spcPct val="0"/>
              </a:spcAft>
              <a:defRPr sz="1200">
                <a:solidFill>
                  <a:schemeClr val="tx1"/>
                </a:solidFill>
                <a:latin typeface="Lucida Grande" charset="0"/>
                <a:ea typeface="ヒラギノ角ゴ Pro W3" charset="-128"/>
              </a:defRPr>
            </a:lvl9pPr>
          </a:lstStyle>
          <a:p>
            <a:pPr>
              <a:spcBef>
                <a:spcPct val="0"/>
              </a:spcBef>
            </a:pPr>
            <a:fld id="{197E73C8-B441-42EE-915B-64E6E7C7DC0A}" type="slidenum">
              <a:rPr lang="en-US" altLang="en-US"/>
              <a:pPr>
                <a:spcBef>
                  <a:spcPct val="0"/>
                </a:spcBef>
              </a:pPr>
              <a:t>16</a:t>
            </a:fld>
            <a:endParaRPr lang="en-US" altLang="en-US"/>
          </a:p>
        </p:txBody>
      </p:sp>
    </p:spTree>
    <p:extLst>
      <p:ext uri="{BB962C8B-B14F-4D97-AF65-F5344CB8AC3E}">
        <p14:creationId xmlns:p14="http://schemas.microsoft.com/office/powerpoint/2010/main" val="5439321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920750" y="742950"/>
            <a:ext cx="4953000" cy="3714750"/>
          </a:xfrm>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Times" pitchFamily="1" charset="0"/>
            </a:endParaRPr>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2400">
                <a:solidFill>
                  <a:schemeClr val="tx1"/>
                </a:solidFill>
                <a:latin typeface="Times" pitchFamily="1" charset="0"/>
                <a:ea typeface="MS PGothic" pitchFamily="34" charset="-128"/>
              </a:defRPr>
            </a:lvl1pPr>
            <a:lvl2pPr marL="742950" indent="-285750" defTabSz="919163">
              <a:defRPr sz="2400">
                <a:solidFill>
                  <a:schemeClr val="tx1"/>
                </a:solidFill>
                <a:latin typeface="Times" pitchFamily="1" charset="0"/>
                <a:ea typeface="MS PGothic" pitchFamily="34" charset="-128"/>
              </a:defRPr>
            </a:lvl2pPr>
            <a:lvl3pPr marL="1143000" indent="-228600" defTabSz="919163">
              <a:defRPr sz="2400">
                <a:solidFill>
                  <a:schemeClr val="tx1"/>
                </a:solidFill>
                <a:latin typeface="Times" pitchFamily="1" charset="0"/>
                <a:ea typeface="MS PGothic" pitchFamily="34" charset="-128"/>
              </a:defRPr>
            </a:lvl3pPr>
            <a:lvl4pPr marL="1600200" indent="-228600" defTabSz="919163">
              <a:defRPr sz="2400">
                <a:solidFill>
                  <a:schemeClr val="tx1"/>
                </a:solidFill>
                <a:latin typeface="Times" pitchFamily="1" charset="0"/>
                <a:ea typeface="MS PGothic" pitchFamily="34" charset="-128"/>
              </a:defRPr>
            </a:lvl4pPr>
            <a:lvl5pPr marL="2057400" indent="-228600" defTabSz="919163">
              <a:defRPr sz="2400">
                <a:solidFill>
                  <a:schemeClr val="tx1"/>
                </a:solidFill>
                <a:latin typeface="Times" pitchFamily="1" charset="0"/>
                <a:ea typeface="MS PGothic" pitchFamily="34" charset="-128"/>
              </a:defRPr>
            </a:lvl5pPr>
            <a:lvl6pPr marL="2514600" indent="-228600" defTabSz="919163"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defTabSz="919163"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defTabSz="919163"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defTabSz="919163" eaLnBrk="0" fontAlgn="base" hangingPunct="0">
              <a:spcBef>
                <a:spcPct val="0"/>
              </a:spcBef>
              <a:spcAft>
                <a:spcPct val="0"/>
              </a:spcAft>
              <a:defRPr sz="2400">
                <a:solidFill>
                  <a:schemeClr val="tx1"/>
                </a:solidFill>
                <a:latin typeface="Times" pitchFamily="1" charset="0"/>
                <a:ea typeface="MS PGothic" pitchFamily="34" charset="-128"/>
              </a:defRPr>
            </a:lvl9pPr>
          </a:lstStyle>
          <a:p>
            <a:fld id="{10B19747-6880-4702-B26D-F6C08174BE65}" type="slidenum">
              <a:rPr lang="en-US" altLang="en-US" sz="1200">
                <a:latin typeface="Times New Roman" pitchFamily="18" charset="0"/>
              </a:rPr>
              <a:pPr/>
              <a:t>17</a:t>
            </a:fld>
            <a:endParaRPr lang="en-US" altLang="en-US" sz="120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LHC experiment upgrades strongly supported</a:t>
            </a:r>
          </a:p>
          <a:p>
            <a:r>
              <a:rPr lang="en-GB" dirty="0"/>
              <a:t>LHCb and ALICE upgrades funded and on track  </a:t>
            </a:r>
          </a:p>
          <a:p>
            <a:r>
              <a:rPr lang="en-GB" dirty="0"/>
              <a:t>ATLAS and CMS Phase-1 upgrades construction and R&amp;D for Phase-2 funded and on track</a:t>
            </a:r>
          </a:p>
          <a:p>
            <a:r>
              <a:rPr lang="en-GB" dirty="0"/>
              <a:t>ATLAS and CMS Phase 2 upgrades supported but at significantly reduced level due to impact of continuing flat cash on programme </a:t>
            </a:r>
          </a:p>
          <a:p>
            <a:pPr marL="0" lvl="1" defTabSz="911657" eaLnBrk="1" fontAlgn="auto" hangingPunct="1">
              <a:spcBef>
                <a:spcPts val="0"/>
              </a:spcBef>
              <a:spcAft>
                <a:spcPts val="0"/>
              </a:spcAft>
              <a:defRPr/>
            </a:pPr>
            <a:endParaRPr lang="en-US" sz="2000" dirty="0">
              <a:solidFill>
                <a:srgbClr val="0070C0"/>
              </a:solidFill>
              <a:latin typeface="Calibri" panose="020F0502020204030204" pitchFamily="34" charset="0"/>
              <a:cs typeface="Calibri" panose="020F0502020204030204" pitchFamily="34" charset="0"/>
            </a:endParaRPr>
          </a:p>
          <a:p>
            <a:pPr marL="0" lvl="1" defTabSz="911657" eaLnBrk="1" fontAlgn="auto" hangingPunct="1">
              <a:spcBef>
                <a:spcPts val="0"/>
              </a:spcBef>
              <a:spcAft>
                <a:spcPts val="0"/>
              </a:spcAft>
              <a:defRPr/>
            </a:pPr>
            <a:r>
              <a:rPr lang="en-US" sz="2000" dirty="0">
                <a:solidFill>
                  <a:srgbClr val="0070C0"/>
                </a:solidFill>
                <a:latin typeface="Calibri" panose="020F0502020204030204" pitchFamily="34" charset="0"/>
                <a:cs typeface="Calibri" panose="020F0502020204030204" pitchFamily="34" charset="0"/>
              </a:rPr>
              <a:t>New approach needed to meet Computing requirements for data intensive science.  Needs common solution(s) with areas beyond PP, using both HPC and HTC platforms and with strong focus on software performance</a:t>
            </a:r>
          </a:p>
          <a:p>
            <a:endParaRPr lang="en-GB" dirty="0"/>
          </a:p>
        </p:txBody>
      </p:sp>
      <p:sp>
        <p:nvSpPr>
          <p:cNvPr id="4" name="Slide Number Placeholder 3"/>
          <p:cNvSpPr>
            <a:spLocks noGrp="1"/>
          </p:cNvSpPr>
          <p:nvPr>
            <p:ph type="sldNum" sz="quarter" idx="10"/>
          </p:nvPr>
        </p:nvSpPr>
        <p:spPr/>
        <p:txBody>
          <a:bodyPr/>
          <a:lstStyle/>
          <a:p>
            <a:fld id="{571FF760-D2CB-4F7E-909E-626401558DE6}" type="slidenum">
              <a:rPr lang="en-GB" smtClean="0"/>
              <a:t>18</a:t>
            </a:fld>
            <a:endParaRPr lang="en-GB"/>
          </a:p>
        </p:txBody>
      </p:sp>
    </p:spTree>
    <p:extLst>
      <p:ext uri="{BB962C8B-B14F-4D97-AF65-F5344CB8AC3E}">
        <p14:creationId xmlns:p14="http://schemas.microsoft.com/office/powerpoint/2010/main" val="20958107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xfrm>
            <a:off x="920750" y="742950"/>
            <a:ext cx="4953000" cy="3714750"/>
          </a:xfrm>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ea typeface="ヒラギノ角ゴ Pro W3" charset="-128"/>
              </a:rPr>
              <a:t>ESPP.  Following 2017 PPAP community meeting, a set of early career academics has been given the task of organising UK wide meetings during 2018 to discuss the UK’s position. The PPAP community meeting in 2018 will also provide one community wide consultation opportunity. By the end of 2018 the PPAP and the committee will produce a document on the UK communities’ input to the update of the European Particle Physics Strategy</a:t>
            </a:r>
          </a:p>
          <a:p>
            <a:endParaRPr lang="en-GB" altLang="en-US" dirty="0">
              <a:ea typeface="ヒラギノ角ゴ Pro W3" charset="-128"/>
            </a:endParaRPr>
          </a:p>
          <a:p>
            <a:pPr defTabSz="929752">
              <a:defRPr/>
            </a:pPr>
            <a:r>
              <a:rPr lang="en-GB" dirty="0">
                <a:cs typeface="ヒラギノ角ゴ Pro W3" charset="0"/>
              </a:rPr>
              <a:t>  </a:t>
            </a:r>
          </a:p>
          <a:p>
            <a:endParaRPr lang="en-GB" altLang="en-US" dirty="0">
              <a:ea typeface="ヒラギノ角ゴ Pro W3" charset="-128"/>
            </a:endParaRPr>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Lucida Grande" pitchFamily="84" charset="0"/>
                <a:ea typeface="ヒラギノ角ゴ Pro W3" charset="-128"/>
              </a:defRPr>
            </a:lvl1pPr>
            <a:lvl2pPr marL="741674" indent="-285259" eaLnBrk="0" hangingPunct="0">
              <a:spcBef>
                <a:spcPct val="30000"/>
              </a:spcBef>
              <a:defRPr sz="1200">
                <a:solidFill>
                  <a:schemeClr val="tx1"/>
                </a:solidFill>
                <a:latin typeface="Lucida Grande" pitchFamily="84" charset="0"/>
                <a:ea typeface="ヒラギノ角ゴ Pro W3" charset="-128"/>
              </a:defRPr>
            </a:lvl2pPr>
            <a:lvl3pPr marL="1141038" indent="-228207" eaLnBrk="0" hangingPunct="0">
              <a:spcBef>
                <a:spcPct val="30000"/>
              </a:spcBef>
              <a:defRPr sz="1200">
                <a:solidFill>
                  <a:schemeClr val="tx1"/>
                </a:solidFill>
                <a:latin typeface="Lucida Grande" pitchFamily="84" charset="0"/>
                <a:ea typeface="ヒラギノ角ゴ Pro W3" charset="-128"/>
              </a:defRPr>
            </a:lvl3pPr>
            <a:lvl4pPr marL="1597453" indent="-228207" eaLnBrk="0" hangingPunct="0">
              <a:spcBef>
                <a:spcPct val="30000"/>
              </a:spcBef>
              <a:defRPr sz="1200">
                <a:solidFill>
                  <a:schemeClr val="tx1"/>
                </a:solidFill>
                <a:latin typeface="Lucida Grande" pitchFamily="84" charset="0"/>
                <a:ea typeface="ヒラギノ角ゴ Pro W3" charset="-128"/>
              </a:defRPr>
            </a:lvl4pPr>
            <a:lvl5pPr marL="2053869" indent="-228207" eaLnBrk="0" hangingPunct="0">
              <a:spcBef>
                <a:spcPct val="30000"/>
              </a:spcBef>
              <a:defRPr sz="1200">
                <a:solidFill>
                  <a:schemeClr val="tx1"/>
                </a:solidFill>
                <a:latin typeface="Lucida Grande" pitchFamily="84" charset="0"/>
                <a:ea typeface="ヒラギノ角ゴ Pro W3" charset="-128"/>
              </a:defRPr>
            </a:lvl5pPr>
            <a:lvl6pPr marL="2510284" indent="-228207" eaLnBrk="0" fontAlgn="base" hangingPunct="0">
              <a:spcBef>
                <a:spcPct val="30000"/>
              </a:spcBef>
              <a:spcAft>
                <a:spcPct val="0"/>
              </a:spcAft>
              <a:defRPr sz="1200">
                <a:solidFill>
                  <a:schemeClr val="tx1"/>
                </a:solidFill>
                <a:latin typeface="Lucida Grande" pitchFamily="84" charset="0"/>
                <a:ea typeface="ヒラギノ角ゴ Pro W3" charset="-128"/>
              </a:defRPr>
            </a:lvl6pPr>
            <a:lvl7pPr marL="2966699" indent="-228207" eaLnBrk="0" fontAlgn="base" hangingPunct="0">
              <a:spcBef>
                <a:spcPct val="30000"/>
              </a:spcBef>
              <a:spcAft>
                <a:spcPct val="0"/>
              </a:spcAft>
              <a:defRPr sz="1200">
                <a:solidFill>
                  <a:schemeClr val="tx1"/>
                </a:solidFill>
                <a:latin typeface="Lucida Grande" pitchFamily="84" charset="0"/>
                <a:ea typeface="ヒラギノ角ゴ Pro W3" charset="-128"/>
              </a:defRPr>
            </a:lvl7pPr>
            <a:lvl8pPr marL="3423115" indent="-228207" eaLnBrk="0" fontAlgn="base" hangingPunct="0">
              <a:spcBef>
                <a:spcPct val="30000"/>
              </a:spcBef>
              <a:spcAft>
                <a:spcPct val="0"/>
              </a:spcAft>
              <a:defRPr sz="1200">
                <a:solidFill>
                  <a:schemeClr val="tx1"/>
                </a:solidFill>
                <a:latin typeface="Lucida Grande" pitchFamily="84" charset="0"/>
                <a:ea typeface="ヒラギノ角ゴ Pro W3" charset="-128"/>
              </a:defRPr>
            </a:lvl8pPr>
            <a:lvl9pPr marL="3879530" indent="-228207" eaLnBrk="0" fontAlgn="base" hangingPunct="0">
              <a:spcBef>
                <a:spcPct val="30000"/>
              </a:spcBef>
              <a:spcAft>
                <a:spcPct val="0"/>
              </a:spcAft>
              <a:defRPr sz="1200">
                <a:solidFill>
                  <a:schemeClr val="tx1"/>
                </a:solidFill>
                <a:latin typeface="Lucida Grande" pitchFamily="84" charset="0"/>
                <a:ea typeface="ヒラギノ角ゴ Pro W3" charset="-128"/>
              </a:defRPr>
            </a:lvl9pPr>
          </a:lstStyle>
          <a:p>
            <a:pPr>
              <a:spcBef>
                <a:spcPct val="0"/>
              </a:spcBef>
            </a:pPr>
            <a:fld id="{9195CA80-9E5C-4CEC-8204-02055B6CC918}" type="slidenum">
              <a:rPr lang="en-US" altLang="en-US" smtClean="0"/>
              <a:pPr>
                <a:spcBef>
                  <a:spcPct val="0"/>
                </a:spcBef>
              </a:pPr>
              <a:t>19</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xfrm>
            <a:off x="920750" y="742950"/>
            <a:ext cx="4953000" cy="3714750"/>
          </a:xfrm>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ea typeface="ヒラギノ角ゴ Pro W3" charset="-128"/>
              </a:rPr>
              <a:t>Sean Freeman will cover the Programme Evaluations in his</a:t>
            </a:r>
            <a:r>
              <a:rPr lang="en-GB" altLang="en-US" baseline="0" dirty="0">
                <a:ea typeface="ヒラギノ角ゴ Pro W3" charset="-128"/>
              </a:rPr>
              <a:t> Report from Science Board presentation</a:t>
            </a:r>
            <a:endParaRPr lang="en-GB" altLang="en-US" dirty="0">
              <a:ea typeface="ヒラギノ角ゴ Pro W3" charset="-128"/>
            </a:endParaRPr>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Lucida Grande" pitchFamily="84" charset="0"/>
                <a:ea typeface="ヒラギノ角ゴ Pro W3" charset="-128"/>
              </a:defRPr>
            </a:lvl1pPr>
            <a:lvl2pPr marL="741755" indent="-285290" eaLnBrk="0" hangingPunct="0">
              <a:spcBef>
                <a:spcPct val="30000"/>
              </a:spcBef>
              <a:defRPr sz="1200">
                <a:solidFill>
                  <a:schemeClr val="tx1"/>
                </a:solidFill>
                <a:latin typeface="Lucida Grande" pitchFamily="84" charset="0"/>
                <a:ea typeface="ヒラギノ角ゴ Pro W3" charset="-128"/>
              </a:defRPr>
            </a:lvl2pPr>
            <a:lvl3pPr marL="1141162" indent="-228232" eaLnBrk="0" hangingPunct="0">
              <a:spcBef>
                <a:spcPct val="30000"/>
              </a:spcBef>
              <a:defRPr sz="1200">
                <a:solidFill>
                  <a:schemeClr val="tx1"/>
                </a:solidFill>
                <a:latin typeface="Lucida Grande" pitchFamily="84" charset="0"/>
                <a:ea typeface="ヒラギノ角ゴ Pro W3" charset="-128"/>
              </a:defRPr>
            </a:lvl3pPr>
            <a:lvl4pPr marL="1597627" indent="-228232" eaLnBrk="0" hangingPunct="0">
              <a:spcBef>
                <a:spcPct val="30000"/>
              </a:spcBef>
              <a:defRPr sz="1200">
                <a:solidFill>
                  <a:schemeClr val="tx1"/>
                </a:solidFill>
                <a:latin typeface="Lucida Grande" pitchFamily="84" charset="0"/>
                <a:ea typeface="ヒラギノ角ゴ Pro W3" charset="-128"/>
              </a:defRPr>
            </a:lvl4pPr>
            <a:lvl5pPr marL="2054092" indent="-228232" eaLnBrk="0" hangingPunct="0">
              <a:spcBef>
                <a:spcPct val="30000"/>
              </a:spcBef>
              <a:defRPr sz="1200">
                <a:solidFill>
                  <a:schemeClr val="tx1"/>
                </a:solidFill>
                <a:latin typeface="Lucida Grande" pitchFamily="84" charset="0"/>
                <a:ea typeface="ヒラギノ角ゴ Pro W3" charset="-128"/>
              </a:defRPr>
            </a:lvl5pPr>
            <a:lvl6pPr marL="2510557" indent="-228232" eaLnBrk="0" fontAlgn="base" hangingPunct="0">
              <a:spcBef>
                <a:spcPct val="30000"/>
              </a:spcBef>
              <a:spcAft>
                <a:spcPct val="0"/>
              </a:spcAft>
              <a:defRPr sz="1200">
                <a:solidFill>
                  <a:schemeClr val="tx1"/>
                </a:solidFill>
                <a:latin typeface="Lucida Grande" pitchFamily="84" charset="0"/>
                <a:ea typeface="ヒラギノ角ゴ Pro W3" charset="-128"/>
              </a:defRPr>
            </a:lvl6pPr>
            <a:lvl7pPr marL="2967022" indent="-228232" eaLnBrk="0" fontAlgn="base" hangingPunct="0">
              <a:spcBef>
                <a:spcPct val="30000"/>
              </a:spcBef>
              <a:spcAft>
                <a:spcPct val="0"/>
              </a:spcAft>
              <a:defRPr sz="1200">
                <a:solidFill>
                  <a:schemeClr val="tx1"/>
                </a:solidFill>
                <a:latin typeface="Lucida Grande" pitchFamily="84" charset="0"/>
                <a:ea typeface="ヒラギノ角ゴ Pro W3" charset="-128"/>
              </a:defRPr>
            </a:lvl7pPr>
            <a:lvl8pPr marL="3423487" indent="-228232" eaLnBrk="0" fontAlgn="base" hangingPunct="0">
              <a:spcBef>
                <a:spcPct val="30000"/>
              </a:spcBef>
              <a:spcAft>
                <a:spcPct val="0"/>
              </a:spcAft>
              <a:defRPr sz="1200">
                <a:solidFill>
                  <a:schemeClr val="tx1"/>
                </a:solidFill>
                <a:latin typeface="Lucida Grande" pitchFamily="84" charset="0"/>
                <a:ea typeface="ヒラギノ角ゴ Pro W3" charset="-128"/>
              </a:defRPr>
            </a:lvl8pPr>
            <a:lvl9pPr marL="3879952" indent="-228232" eaLnBrk="0" fontAlgn="base" hangingPunct="0">
              <a:spcBef>
                <a:spcPct val="30000"/>
              </a:spcBef>
              <a:spcAft>
                <a:spcPct val="0"/>
              </a:spcAft>
              <a:defRPr sz="1200">
                <a:solidFill>
                  <a:schemeClr val="tx1"/>
                </a:solidFill>
                <a:latin typeface="Lucida Grande" pitchFamily="84" charset="0"/>
                <a:ea typeface="ヒラギノ角ゴ Pro W3" charset="-128"/>
              </a:defRPr>
            </a:lvl9pPr>
          </a:lstStyle>
          <a:p>
            <a:pPr>
              <a:spcBef>
                <a:spcPct val="0"/>
              </a:spcBef>
            </a:pPr>
            <a:fld id="{B0307AA6-6104-428E-8B13-9792C0BD8365}" type="slidenum">
              <a:rPr lang="en-US" altLang="en-US" smtClean="0"/>
              <a:pPr>
                <a:spcBef>
                  <a:spcPct val="0"/>
                </a:spcBef>
              </a:pPr>
              <a:t>20</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Gravitational Waves is our highest priority in Particle Astrophysics and UK institutes had critical development role in first LIGO detection.  Detection </a:t>
            </a:r>
            <a:r>
              <a:rPr lang="en-GB" dirty="0">
                <a:solidFill>
                  <a:srgbClr val="1F497D"/>
                </a:solidFill>
                <a:latin typeface="+mn-lt"/>
                <a:ea typeface="Calibri"/>
                <a:cs typeface="Times New Roman"/>
              </a:rPr>
              <a:t>included close collaboration with astronomers using other astronomy observatories to combine multi-messenger observations of a single event.  The UK consortium of universities involved in ALIGO are now working on a $12M proposal to contribute to the planned upgrade of the two LIGO detectors in the US.  Funding will be subject the outcome of the PA Evaluation, and will need additional capital funding from BEIS</a:t>
            </a:r>
          </a:p>
          <a:p>
            <a:endParaRPr lang="en-GB" dirty="0">
              <a:solidFill>
                <a:srgbClr val="1F497D"/>
              </a:solidFill>
              <a:latin typeface="+mn-lt"/>
              <a:cs typeface="Times New Roman"/>
            </a:endParaRPr>
          </a:p>
          <a:p>
            <a:r>
              <a:rPr lang="en-GB" dirty="0"/>
              <a:t>CTA is close to securing the funding commitments needed from shareholders for the 250M€ Threshold (i.e. minimal) Array construction phase. UK will not be able to confirm its funding until late 2018, following the outcome of the programme evaluation reviews.  The CTA-UK collaboration remains in a good position to secure its goal of providing the novel camera systems for the SST with the initial performance of its CHEC-S camera looking good and on-telescope tests for the ASTRI and GCT prototype SSTs planned next year.  The construction phase </a:t>
            </a:r>
            <a:r>
              <a:rPr lang="en-GB" dirty="0" err="1"/>
              <a:t>SoI</a:t>
            </a:r>
            <a:r>
              <a:rPr lang="en-GB" dirty="0"/>
              <a:t> for CTA-UK was considered by Science Board at its December meeting and invited to proceed with the full case for support, subject to clarification on a number of points (e.g. what if the UK camera is not chosen in the final technology down-select). Targeted site infrastructure work will begin in 2018 to avoid introducing delays to construction; this will be time and costs limited within the GmbH pre-production phase. The Italian government (as hosts of the international CTA-O HQ) has now initiated the legal process towards the final legal entity.  As this is almost certainly to be in the form of an ERIC, BEIS are leading the UK legal negotiations.</a:t>
            </a:r>
          </a:p>
        </p:txBody>
      </p:sp>
      <p:sp>
        <p:nvSpPr>
          <p:cNvPr id="4" name="Slide Number Placeholder 3"/>
          <p:cNvSpPr>
            <a:spLocks noGrp="1"/>
          </p:cNvSpPr>
          <p:nvPr>
            <p:ph type="sldNum" sz="quarter" idx="10"/>
          </p:nvPr>
        </p:nvSpPr>
        <p:spPr/>
        <p:txBody>
          <a:bodyPr/>
          <a:lstStyle/>
          <a:p>
            <a:fld id="{571FF760-D2CB-4F7E-909E-626401558DE6}" type="slidenum">
              <a:rPr lang="en-GB" smtClean="0"/>
              <a:t>21</a:t>
            </a:fld>
            <a:endParaRPr lang="en-GB"/>
          </a:p>
        </p:txBody>
      </p:sp>
    </p:spTree>
    <p:extLst>
      <p:ext uri="{BB962C8B-B14F-4D97-AF65-F5344CB8AC3E}">
        <p14:creationId xmlns:p14="http://schemas.microsoft.com/office/powerpoint/2010/main" val="28830896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xfrm>
            <a:off x="920750" y="742950"/>
            <a:ext cx="4953000" cy="3714750"/>
          </a:xfrm>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ea typeface="ヒラギノ角ゴ Pro W3" charset="-128"/>
              </a:rPr>
              <a:t>Could</a:t>
            </a:r>
            <a:r>
              <a:rPr lang="en-GB" altLang="en-US" baseline="0" dirty="0">
                <a:ea typeface="ヒラギノ角ゴ Pro W3" charset="-128"/>
              </a:rPr>
              <a:t> verbally mention we expect announcement of Future </a:t>
            </a:r>
            <a:r>
              <a:rPr lang="en-GB" altLang="en-US" baseline="0">
                <a:ea typeface="ヒラギノ角ゴ Pro W3" charset="-128"/>
              </a:rPr>
              <a:t>Leadership Fellowships soon?</a:t>
            </a:r>
            <a:endParaRPr lang="en-GB" altLang="en-US" dirty="0">
              <a:ea typeface="ヒラギノ角ゴ Pro W3" charset="-128"/>
            </a:endParaRPr>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Lucida Grande" pitchFamily="84" charset="0"/>
                <a:ea typeface="ヒラギノ角ゴ Pro W3" charset="-128"/>
              </a:defRPr>
            </a:lvl1pPr>
            <a:lvl2pPr marL="741755" indent="-285290" eaLnBrk="0" hangingPunct="0">
              <a:spcBef>
                <a:spcPct val="30000"/>
              </a:spcBef>
              <a:defRPr sz="1200">
                <a:solidFill>
                  <a:schemeClr val="tx1"/>
                </a:solidFill>
                <a:latin typeface="Lucida Grande" pitchFamily="84" charset="0"/>
                <a:ea typeface="ヒラギノ角ゴ Pro W3" charset="-128"/>
              </a:defRPr>
            </a:lvl2pPr>
            <a:lvl3pPr marL="1141162" indent="-228232" eaLnBrk="0" hangingPunct="0">
              <a:spcBef>
                <a:spcPct val="30000"/>
              </a:spcBef>
              <a:defRPr sz="1200">
                <a:solidFill>
                  <a:schemeClr val="tx1"/>
                </a:solidFill>
                <a:latin typeface="Lucida Grande" pitchFamily="84" charset="0"/>
                <a:ea typeface="ヒラギノ角ゴ Pro W3" charset="-128"/>
              </a:defRPr>
            </a:lvl3pPr>
            <a:lvl4pPr marL="1597627" indent="-228232" eaLnBrk="0" hangingPunct="0">
              <a:spcBef>
                <a:spcPct val="30000"/>
              </a:spcBef>
              <a:defRPr sz="1200">
                <a:solidFill>
                  <a:schemeClr val="tx1"/>
                </a:solidFill>
                <a:latin typeface="Lucida Grande" pitchFamily="84" charset="0"/>
                <a:ea typeface="ヒラギノ角ゴ Pro W3" charset="-128"/>
              </a:defRPr>
            </a:lvl4pPr>
            <a:lvl5pPr marL="2054092" indent="-228232" eaLnBrk="0" hangingPunct="0">
              <a:spcBef>
                <a:spcPct val="30000"/>
              </a:spcBef>
              <a:defRPr sz="1200">
                <a:solidFill>
                  <a:schemeClr val="tx1"/>
                </a:solidFill>
                <a:latin typeface="Lucida Grande" pitchFamily="84" charset="0"/>
                <a:ea typeface="ヒラギノ角ゴ Pro W3" charset="-128"/>
              </a:defRPr>
            </a:lvl5pPr>
            <a:lvl6pPr marL="2510557" indent="-228232" eaLnBrk="0" fontAlgn="base" hangingPunct="0">
              <a:spcBef>
                <a:spcPct val="30000"/>
              </a:spcBef>
              <a:spcAft>
                <a:spcPct val="0"/>
              </a:spcAft>
              <a:defRPr sz="1200">
                <a:solidFill>
                  <a:schemeClr val="tx1"/>
                </a:solidFill>
                <a:latin typeface="Lucida Grande" pitchFamily="84" charset="0"/>
                <a:ea typeface="ヒラギノ角ゴ Pro W3" charset="-128"/>
              </a:defRPr>
            </a:lvl6pPr>
            <a:lvl7pPr marL="2967022" indent="-228232" eaLnBrk="0" fontAlgn="base" hangingPunct="0">
              <a:spcBef>
                <a:spcPct val="30000"/>
              </a:spcBef>
              <a:spcAft>
                <a:spcPct val="0"/>
              </a:spcAft>
              <a:defRPr sz="1200">
                <a:solidFill>
                  <a:schemeClr val="tx1"/>
                </a:solidFill>
                <a:latin typeface="Lucida Grande" pitchFamily="84" charset="0"/>
                <a:ea typeface="ヒラギノ角ゴ Pro W3" charset="-128"/>
              </a:defRPr>
            </a:lvl7pPr>
            <a:lvl8pPr marL="3423487" indent="-228232" eaLnBrk="0" fontAlgn="base" hangingPunct="0">
              <a:spcBef>
                <a:spcPct val="30000"/>
              </a:spcBef>
              <a:spcAft>
                <a:spcPct val="0"/>
              </a:spcAft>
              <a:defRPr sz="1200">
                <a:solidFill>
                  <a:schemeClr val="tx1"/>
                </a:solidFill>
                <a:latin typeface="Lucida Grande" pitchFamily="84" charset="0"/>
                <a:ea typeface="ヒラギノ角ゴ Pro W3" charset="-128"/>
              </a:defRPr>
            </a:lvl8pPr>
            <a:lvl9pPr marL="3879952" indent="-228232" eaLnBrk="0" fontAlgn="base" hangingPunct="0">
              <a:spcBef>
                <a:spcPct val="30000"/>
              </a:spcBef>
              <a:spcAft>
                <a:spcPct val="0"/>
              </a:spcAft>
              <a:defRPr sz="1200">
                <a:solidFill>
                  <a:schemeClr val="tx1"/>
                </a:solidFill>
                <a:latin typeface="Lucida Grande" pitchFamily="84" charset="0"/>
                <a:ea typeface="ヒラギノ角ゴ Pro W3" charset="-128"/>
              </a:defRPr>
            </a:lvl9pPr>
          </a:lstStyle>
          <a:p>
            <a:pPr>
              <a:spcBef>
                <a:spcPct val="0"/>
              </a:spcBef>
            </a:pPr>
            <a:fld id="{7019F6A7-4ACD-49E7-969A-979EEBA60E77}" type="slidenum">
              <a:rPr lang="en-US" altLang="en-US" smtClean="0"/>
              <a:pPr>
                <a:spcBef>
                  <a:spcPct val="0"/>
                </a:spcBef>
              </a:pPr>
              <a:t>22</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2017 Nobel Prize in Physics was awarded to Professors Kip Thorne, Barry </a:t>
            </a:r>
            <a:r>
              <a:rPr lang="en-GB" dirty="0" err="1"/>
              <a:t>Barish</a:t>
            </a:r>
            <a:r>
              <a:rPr lang="en-GB" dirty="0"/>
              <a:t> and Rainer Weiss for their work on detecting gravitational waves for the very first time. This work was made possible by Advanced LIGO (</a:t>
            </a:r>
            <a:r>
              <a:rPr lang="en-GB" dirty="0" err="1"/>
              <a:t>aLIGO</a:t>
            </a:r>
            <a:r>
              <a:rPr lang="en-GB" dirty="0"/>
              <a:t>), which relied heavily on initial UK capital funding and on expertise from UK universities and our own laboratories. </a:t>
            </a:r>
          </a:p>
          <a:p>
            <a:endParaRPr lang="en-GB" dirty="0"/>
          </a:p>
          <a:p>
            <a:r>
              <a:rPr lang="en-GB" dirty="0"/>
              <a:t>The 2017 Nobel Prize in Chemistry was awarded to British biochemist Professor Richard Henderson “for developing </a:t>
            </a:r>
            <a:r>
              <a:rPr lang="en-GB" dirty="0" err="1"/>
              <a:t>cryo</a:t>
            </a:r>
            <a:r>
              <a:rPr lang="en-GB" dirty="0"/>
              <a:t>-electron microscopy for the high-resolution structure determination of biomolecules in solution”, alongside Professors Jacques </a:t>
            </a:r>
            <a:r>
              <a:rPr lang="en-GB" dirty="0" err="1"/>
              <a:t>Dubochet</a:t>
            </a:r>
            <a:r>
              <a:rPr lang="en-GB" dirty="0"/>
              <a:t> and Joachim Frank. Professor Henderson and STFC have collaborated for the past decade on the development of sensors for the </a:t>
            </a:r>
            <a:r>
              <a:rPr lang="en-GB" dirty="0" err="1"/>
              <a:t>cryo</a:t>
            </a:r>
            <a:r>
              <a:rPr lang="en-GB" dirty="0"/>
              <a:t>-electron microscopy that he pioneered. </a:t>
            </a:r>
          </a:p>
          <a:p>
            <a:endParaRPr lang="en-GB" dirty="0"/>
          </a:p>
          <a:p>
            <a:r>
              <a:rPr lang="en-GB" dirty="0"/>
              <a:t>The Impact Report 2017 showcases STFC’s impact on the UK’s science and innovation landscape in the 10 years since our establishment, and celebrates the 10th anniversary of the Diamond Light Source, the 40th anniversary of our Central Laser facility, and the 50th anniversary of STFC’s Chilbolton Observatory. </a:t>
            </a:r>
          </a:p>
          <a:p>
            <a:endParaRPr lang="en-GB" dirty="0"/>
          </a:p>
          <a:p>
            <a:r>
              <a:rPr lang="en-GB" dirty="0"/>
              <a:t>STFC-funded researchers are amongst the leading nations in particle physics, nuclear physics and astronomy, according to our analysis of citations for the period 2014-2016. We invested around £165 million in support to university programmes in these areas in 2015/16, supporting a community of more than 1,000 academics in 86 universities. </a:t>
            </a:r>
          </a:p>
          <a:p>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pPr/>
              <a:t>2</a:t>
            </a:fld>
            <a:endParaRPr lang="en-US" dirty="0"/>
          </a:p>
        </p:txBody>
      </p:sp>
    </p:spTree>
    <p:extLst>
      <p:ext uri="{BB962C8B-B14F-4D97-AF65-F5344CB8AC3E}">
        <p14:creationId xmlns:p14="http://schemas.microsoft.com/office/powerpoint/2010/main" val="19112277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a:t>Mark Thomson is Professor of Experimental Particle Physics at the University of Cambridge. He is an author on over 1000 publications. He obtained a degree in physics (1988) and doctorate (1992) in particle physics, both from the University of Oxford. He then spent two years as a Research Fellow at University College London, before being employed by CERN for six years, first as Fellow then as a staff research scientist. At CERN he played a leading role in the precision measurements of the properties of the W and Z bosons with the OPAL experiment at the Large Electron Positron collider. </a:t>
            </a:r>
          </a:p>
          <a:p>
            <a:r>
              <a:rPr lang="en-GB" dirty="0"/>
              <a:t> </a:t>
            </a:r>
          </a:p>
          <a:p>
            <a:r>
              <a:rPr lang="en-GB" dirty="0"/>
              <a:t>In 2000 he moved to the University of Cambridge to take up a lectureship at the Cavendish Laboratory and a Fellowship at Emmanuel College. Since moving to Cambridge, his research has spanned a number of areas, including neutrino physics (MINOS, </a:t>
            </a:r>
            <a:r>
              <a:rPr lang="en-GB" dirty="0" err="1"/>
              <a:t>MicroBooNE</a:t>
            </a:r>
            <a:r>
              <a:rPr lang="en-GB" dirty="0"/>
              <a:t> and DUNE) and physics at future colliders. He is one of the pioneers of high-granularity particle flow calorimetry, demonstrating the potential significant gains in jet energy resolution compared to traditional techniques.  </a:t>
            </a:r>
          </a:p>
          <a:p>
            <a:r>
              <a:rPr lang="en-GB" dirty="0"/>
              <a:t>  </a:t>
            </a:r>
          </a:p>
          <a:p>
            <a:r>
              <a:rPr lang="en-GB" dirty="0"/>
              <a:t>Professor Thomson has held national and international research leadership roles at the forefront of particle physics in both neutrino physics and collider physics. Most recently, he has been the co-leader of the Deep Underground Neutrino Experiment (DUNE), a collaboration of over 1000 scientists, working towards the construction of a major new project in the US. He was the scientific lead for the recent £65M UK investment in DUNE, which has secured the UK’s leading role in the construction of DUNE. </a:t>
            </a:r>
          </a:p>
          <a:p>
            <a:r>
              <a:rPr lang="en-GB" dirty="0"/>
              <a:t> </a:t>
            </a:r>
          </a:p>
          <a:p>
            <a:r>
              <a:rPr lang="en-GB" dirty="0"/>
              <a:t>Beyond his own research, he has held numerous research oversight roles in the UK and abroad. He has worked closely with STFC in various capacities, including chairing its main peer review body. In 2013, he published “Modern Particle Physics”, a textbook that has been widely adopted for undergraduate courses at universities around the globe.</a:t>
            </a:r>
          </a:p>
          <a:p>
            <a:r>
              <a:rPr lang="en-GB" dirty="0"/>
              <a:t> </a:t>
            </a:r>
          </a:p>
          <a:p>
            <a:r>
              <a:rPr lang="en-GB" dirty="0"/>
              <a:t>He has been married for almost 25 years to Sophie, and they have two teenage children. In his spare time, Mark is a keen skier, with an interest in wine and cooking.</a:t>
            </a:r>
          </a:p>
          <a:p>
            <a:endParaRPr lang="en-GB" dirty="0"/>
          </a:p>
          <a:p>
            <a:endParaRPr lang="en-US" altLang="en-US" dirty="0">
              <a:latin typeface="Lucida Grande" charset="0"/>
              <a:ea typeface="ヒラギノ角ゴ Pro W3" charset="-128"/>
            </a:endParaRPr>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charset="0"/>
                <a:ea typeface="ヒラギノ角ゴ Pro W3" charset="-128"/>
              </a:defRPr>
            </a:lvl1pPr>
            <a:lvl2pPr marL="740698" indent="-284884">
              <a:defRPr sz="2400">
                <a:solidFill>
                  <a:schemeClr val="tx1"/>
                </a:solidFill>
                <a:latin typeface="Lucida Grande" charset="0"/>
                <a:ea typeface="ヒラギノ角ゴ Pro W3" charset="-128"/>
              </a:defRPr>
            </a:lvl2pPr>
            <a:lvl3pPr marL="1139535" indent="-227907">
              <a:defRPr sz="2400">
                <a:solidFill>
                  <a:schemeClr val="tx1"/>
                </a:solidFill>
                <a:latin typeface="Lucida Grande" charset="0"/>
                <a:ea typeface="ヒラギノ角ゴ Pro W3" charset="-128"/>
              </a:defRPr>
            </a:lvl3pPr>
            <a:lvl4pPr marL="1595349" indent="-227907">
              <a:defRPr sz="2400">
                <a:solidFill>
                  <a:schemeClr val="tx1"/>
                </a:solidFill>
                <a:latin typeface="Lucida Grande" charset="0"/>
                <a:ea typeface="ヒラギノ角ゴ Pro W3" charset="-128"/>
              </a:defRPr>
            </a:lvl4pPr>
            <a:lvl5pPr marL="2051164" indent="-227907">
              <a:defRPr sz="2400">
                <a:solidFill>
                  <a:schemeClr val="tx1"/>
                </a:solidFill>
                <a:latin typeface="Lucida Grande" charset="0"/>
                <a:ea typeface="ヒラギノ角ゴ Pro W3" charset="-128"/>
              </a:defRPr>
            </a:lvl5pPr>
            <a:lvl6pPr marL="2506978" indent="-227907" eaLnBrk="0" fontAlgn="base" hangingPunct="0">
              <a:spcBef>
                <a:spcPct val="0"/>
              </a:spcBef>
              <a:spcAft>
                <a:spcPct val="0"/>
              </a:spcAft>
              <a:defRPr sz="2400">
                <a:solidFill>
                  <a:schemeClr val="tx1"/>
                </a:solidFill>
                <a:latin typeface="Lucida Grande" charset="0"/>
                <a:ea typeface="ヒラギノ角ゴ Pro W3" charset="-128"/>
              </a:defRPr>
            </a:lvl6pPr>
            <a:lvl7pPr marL="2962792" indent="-227907" eaLnBrk="0" fontAlgn="base" hangingPunct="0">
              <a:spcBef>
                <a:spcPct val="0"/>
              </a:spcBef>
              <a:spcAft>
                <a:spcPct val="0"/>
              </a:spcAft>
              <a:defRPr sz="2400">
                <a:solidFill>
                  <a:schemeClr val="tx1"/>
                </a:solidFill>
                <a:latin typeface="Lucida Grande" charset="0"/>
                <a:ea typeface="ヒラギノ角ゴ Pro W3" charset="-128"/>
              </a:defRPr>
            </a:lvl7pPr>
            <a:lvl8pPr marL="3418606" indent="-227907" eaLnBrk="0" fontAlgn="base" hangingPunct="0">
              <a:spcBef>
                <a:spcPct val="0"/>
              </a:spcBef>
              <a:spcAft>
                <a:spcPct val="0"/>
              </a:spcAft>
              <a:defRPr sz="2400">
                <a:solidFill>
                  <a:schemeClr val="tx1"/>
                </a:solidFill>
                <a:latin typeface="Lucida Grande" charset="0"/>
                <a:ea typeface="ヒラギノ角ゴ Pro W3" charset="-128"/>
              </a:defRPr>
            </a:lvl8pPr>
            <a:lvl9pPr marL="3874420" indent="-227907" eaLnBrk="0" fontAlgn="base" hangingPunct="0">
              <a:spcBef>
                <a:spcPct val="0"/>
              </a:spcBef>
              <a:spcAft>
                <a:spcPct val="0"/>
              </a:spcAft>
              <a:defRPr sz="2400">
                <a:solidFill>
                  <a:schemeClr val="tx1"/>
                </a:solidFill>
                <a:latin typeface="Lucida Grande" charset="0"/>
                <a:ea typeface="ヒラギノ角ゴ Pro W3" charset="-128"/>
              </a:defRPr>
            </a:lvl9pPr>
          </a:lstStyle>
          <a:p>
            <a:fld id="{7DD8F805-A887-4FCF-9FB0-4BC026C4C2F2}" type="slidenum">
              <a:rPr lang="en-US" altLang="en-US" sz="1200"/>
              <a:pPr/>
              <a:t>24</a:t>
            </a:fld>
            <a:endParaRPr lang="en-US" alt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xfrm>
            <a:off x="895350" y="731838"/>
            <a:ext cx="4873625" cy="3656012"/>
          </a:xfrm>
          <a:ln/>
        </p:spPr>
      </p:sp>
      <p:sp>
        <p:nvSpPr>
          <p:cNvPr id="3" name="Notes Placeholder 2"/>
          <p:cNvSpPr>
            <a:spLocks noGrp="1"/>
          </p:cNvSpPr>
          <p:nvPr>
            <p:ph type="body" idx="1"/>
          </p:nvPr>
        </p:nvSpPr>
        <p:spPr>
          <a:xfrm>
            <a:off x="930935" y="4633669"/>
            <a:ext cx="4875718" cy="4568163"/>
          </a:xfrm>
        </p:spPr>
        <p:txBody>
          <a:bodyPr/>
          <a:lstStyle/>
          <a:p>
            <a:pPr>
              <a:defRPr/>
            </a:pPr>
            <a:endParaRPr lang="en-GB" dirty="0">
              <a:latin typeface="+mn-lt"/>
            </a:endParaRPr>
          </a:p>
        </p:txBody>
      </p:sp>
      <p:sp>
        <p:nvSpPr>
          <p:cNvPr id="880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Lucida Grande"/>
                <a:ea typeface="ヒラギノ角ゴ Pro W3"/>
                <a:cs typeface="ヒラギノ角ゴ Pro W3"/>
              </a:defRPr>
            </a:lvl1pPr>
            <a:lvl2pPr marL="729138" indent="-280438" eaLnBrk="0" hangingPunct="0">
              <a:spcBef>
                <a:spcPct val="30000"/>
              </a:spcBef>
              <a:defRPr sz="1200">
                <a:solidFill>
                  <a:schemeClr val="tx1"/>
                </a:solidFill>
                <a:latin typeface="Lucida Grande"/>
                <a:ea typeface="ヒラギノ角ゴ Pro W3"/>
                <a:cs typeface="ヒラギノ角ゴ Pro W3"/>
              </a:defRPr>
            </a:lvl2pPr>
            <a:lvl3pPr marL="1123310" indent="-224351" eaLnBrk="0" hangingPunct="0">
              <a:spcBef>
                <a:spcPct val="30000"/>
              </a:spcBef>
              <a:defRPr sz="1200">
                <a:solidFill>
                  <a:schemeClr val="tx1"/>
                </a:solidFill>
                <a:latin typeface="Lucida Grande"/>
                <a:ea typeface="ヒラギノ角ゴ Pro W3"/>
                <a:cs typeface="ヒラギノ角ゴ Pro W3"/>
              </a:defRPr>
            </a:lvl3pPr>
            <a:lvl4pPr marL="1572010" indent="-224351" eaLnBrk="0" hangingPunct="0">
              <a:spcBef>
                <a:spcPct val="30000"/>
              </a:spcBef>
              <a:defRPr sz="1200">
                <a:solidFill>
                  <a:schemeClr val="tx1"/>
                </a:solidFill>
                <a:latin typeface="Lucida Grande"/>
                <a:ea typeface="ヒラギノ角ゴ Pro W3"/>
                <a:cs typeface="ヒラギノ角ゴ Pro W3"/>
              </a:defRPr>
            </a:lvl4pPr>
            <a:lvl5pPr marL="2020710" indent="-224351" eaLnBrk="0" hangingPunct="0">
              <a:spcBef>
                <a:spcPct val="30000"/>
              </a:spcBef>
              <a:defRPr sz="1200">
                <a:solidFill>
                  <a:schemeClr val="tx1"/>
                </a:solidFill>
                <a:latin typeface="Lucida Grande"/>
                <a:ea typeface="ヒラギノ角ゴ Pro W3"/>
                <a:cs typeface="ヒラギノ角ゴ Pro W3"/>
              </a:defRPr>
            </a:lvl5pPr>
            <a:lvl6pPr marL="2469413" indent="-224351" eaLnBrk="0" fontAlgn="base" hangingPunct="0">
              <a:spcBef>
                <a:spcPct val="30000"/>
              </a:spcBef>
              <a:spcAft>
                <a:spcPct val="0"/>
              </a:spcAft>
              <a:defRPr sz="1200">
                <a:solidFill>
                  <a:schemeClr val="tx1"/>
                </a:solidFill>
                <a:latin typeface="Lucida Grande"/>
                <a:ea typeface="ヒラギノ角ゴ Pro W3"/>
                <a:cs typeface="ヒラギノ角ゴ Pro W3"/>
              </a:defRPr>
            </a:lvl6pPr>
            <a:lvl7pPr marL="2918114" indent="-224351" eaLnBrk="0" fontAlgn="base" hangingPunct="0">
              <a:spcBef>
                <a:spcPct val="30000"/>
              </a:spcBef>
              <a:spcAft>
                <a:spcPct val="0"/>
              </a:spcAft>
              <a:defRPr sz="1200">
                <a:solidFill>
                  <a:schemeClr val="tx1"/>
                </a:solidFill>
                <a:latin typeface="Lucida Grande"/>
                <a:ea typeface="ヒラギノ角ゴ Pro W3"/>
                <a:cs typeface="ヒラギノ角ゴ Pro W3"/>
              </a:defRPr>
            </a:lvl7pPr>
            <a:lvl8pPr marL="3366813" indent="-224351" eaLnBrk="0" fontAlgn="base" hangingPunct="0">
              <a:spcBef>
                <a:spcPct val="30000"/>
              </a:spcBef>
              <a:spcAft>
                <a:spcPct val="0"/>
              </a:spcAft>
              <a:defRPr sz="1200">
                <a:solidFill>
                  <a:schemeClr val="tx1"/>
                </a:solidFill>
                <a:latin typeface="Lucida Grande"/>
                <a:ea typeface="ヒラギノ角ゴ Pro W3"/>
                <a:cs typeface="ヒラギノ角ゴ Pro W3"/>
              </a:defRPr>
            </a:lvl8pPr>
            <a:lvl9pPr marL="3815516" indent="-224351" eaLnBrk="0" fontAlgn="base" hangingPunct="0">
              <a:spcBef>
                <a:spcPct val="30000"/>
              </a:spcBef>
              <a:spcAft>
                <a:spcPct val="0"/>
              </a:spcAft>
              <a:defRPr sz="1200">
                <a:solidFill>
                  <a:schemeClr val="tx1"/>
                </a:solidFill>
                <a:latin typeface="Lucida Grande"/>
                <a:ea typeface="ヒラギノ角ゴ Pro W3"/>
                <a:cs typeface="ヒラギノ角ゴ Pro W3"/>
              </a:defRPr>
            </a:lvl9pPr>
          </a:lstStyle>
          <a:p>
            <a:pPr>
              <a:spcBef>
                <a:spcPct val="0"/>
              </a:spcBef>
            </a:pPr>
            <a:fld id="{058FDD47-0A16-4B35-8FAD-78136C04A569}" type="slidenum">
              <a:rPr lang="en-US" altLang="en-US" smtClean="0">
                <a:solidFill>
                  <a:prstClr val="black"/>
                </a:solidFill>
              </a:rPr>
              <a:pPr>
                <a:spcBef>
                  <a:spcPct val="0"/>
                </a:spcBef>
              </a:pPr>
              <a:t>25</a:t>
            </a:fld>
            <a:endParaRPr lang="en-US" altLang="en-US">
              <a:solidFill>
                <a:prstClr val="black"/>
              </a:solidFill>
            </a:endParaRPr>
          </a:p>
        </p:txBody>
      </p:sp>
    </p:spTree>
    <p:extLst>
      <p:ext uri="{BB962C8B-B14F-4D97-AF65-F5344CB8AC3E}">
        <p14:creationId xmlns:p14="http://schemas.microsoft.com/office/powerpoint/2010/main" val="3386002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1121" y="4705908"/>
            <a:ext cx="5892265" cy="4457225"/>
          </a:xfrm>
        </p:spPr>
        <p:txBody>
          <a:bodyPr/>
          <a:lstStyle/>
          <a:p>
            <a:r>
              <a:rPr lang="en-GB" dirty="0"/>
              <a:t>This investment is a significant step which will secure future access for UK scientists to the international DUNE experiment. Investing in the next generation of detectors, like DUNE, helps the UK to maintain its world-leading position in science research and continue to develop skills in new cutting-edge technologies.</a:t>
            </a:r>
          </a:p>
          <a:p>
            <a:r>
              <a:rPr lang="en-GB" dirty="0"/>
              <a:t>STFC will manage the UK’s investment in the international facility, giving UK scientists and engineers the chance to take a leading role in the management and development of the DUNE far detector and the LBNF beam line and associated PIP-II accelerator development.</a:t>
            </a:r>
          </a:p>
          <a:p>
            <a:r>
              <a:rPr lang="en-GB" dirty="0"/>
              <a:t>Accompanying Jo Johnson on the visit to the US, Chief Executive Designate at UK Research and Innovation, Sir Mark Walport said: “Research and innovation are global endeavours. Agreements like the one signed today by the United Kingdom and the United States set the framework for the great discoveries of the future, whether that be furthering our understanding of neutrinos or improving the accessibility of museum collections.</a:t>
            </a:r>
          </a:p>
          <a:p>
            <a:r>
              <a:rPr lang="en-GB" dirty="0"/>
              <a:t>Agreements like this also send a clear signal that UK researchers are outward looking and ready to work with the best talent wherever that may be. UK Research and Innovation is looking forward to extending partnerships in science and innovation around the world.”</a:t>
            </a:r>
          </a:p>
          <a:p>
            <a:pPr marL="0" lvl="1" defTabSz="911500">
              <a:defRPr/>
            </a:pPr>
            <a:r>
              <a:rPr lang="en-GB" dirty="0"/>
              <a:t>The UK research community is already a major contributor to the DUNE collaboration, with 14 UK universities and two STFC laboratories providing essential expertise and components to the experiment and facility. This ranges from the high-power neutrino production target, the readout planes and data acquisitions systems to the reconstruction software.</a:t>
            </a:r>
            <a:r>
              <a:rPr lang="en-GB" sz="2400" dirty="0">
                <a:solidFill>
                  <a:srgbClr val="000000"/>
                </a:solidFill>
                <a:cs typeface="Calibri" pitchFamily="34" charset="0"/>
              </a:rPr>
              <a:t> </a:t>
            </a:r>
          </a:p>
          <a:p>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580949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1238250"/>
            <a:ext cx="4457700" cy="3343275"/>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06E8ADE-748B-491F-84CA-AC7CD9E44D5D}" type="slidenum">
              <a:rPr lang="en-GB" smtClean="0"/>
              <a:t>5</a:t>
            </a:fld>
            <a:endParaRPr lang="en-GB"/>
          </a:p>
        </p:txBody>
      </p:sp>
    </p:spTree>
    <p:extLst>
      <p:ext uri="{BB962C8B-B14F-4D97-AF65-F5344CB8AC3E}">
        <p14:creationId xmlns:p14="http://schemas.microsoft.com/office/powerpoint/2010/main" val="1795027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920750" y="742950"/>
            <a:ext cx="4953000" cy="3714750"/>
          </a:xfrm>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Times" pitchFamily="1" charset="0"/>
            </a:endParaRPr>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2400">
                <a:solidFill>
                  <a:schemeClr val="tx1"/>
                </a:solidFill>
                <a:latin typeface="Times" pitchFamily="1" charset="0"/>
                <a:ea typeface="MS PGothic" pitchFamily="34" charset="-128"/>
              </a:defRPr>
            </a:lvl1pPr>
            <a:lvl2pPr marL="742950" indent="-285750" defTabSz="919163">
              <a:defRPr sz="2400">
                <a:solidFill>
                  <a:schemeClr val="tx1"/>
                </a:solidFill>
                <a:latin typeface="Times" pitchFamily="1" charset="0"/>
                <a:ea typeface="MS PGothic" pitchFamily="34" charset="-128"/>
              </a:defRPr>
            </a:lvl2pPr>
            <a:lvl3pPr marL="1143000" indent="-228600" defTabSz="919163">
              <a:defRPr sz="2400">
                <a:solidFill>
                  <a:schemeClr val="tx1"/>
                </a:solidFill>
                <a:latin typeface="Times" pitchFamily="1" charset="0"/>
                <a:ea typeface="MS PGothic" pitchFamily="34" charset="-128"/>
              </a:defRPr>
            </a:lvl3pPr>
            <a:lvl4pPr marL="1600200" indent="-228600" defTabSz="919163">
              <a:defRPr sz="2400">
                <a:solidFill>
                  <a:schemeClr val="tx1"/>
                </a:solidFill>
                <a:latin typeface="Times" pitchFamily="1" charset="0"/>
                <a:ea typeface="MS PGothic" pitchFamily="34" charset="-128"/>
              </a:defRPr>
            </a:lvl4pPr>
            <a:lvl5pPr marL="2057400" indent="-228600" defTabSz="919163">
              <a:defRPr sz="2400">
                <a:solidFill>
                  <a:schemeClr val="tx1"/>
                </a:solidFill>
                <a:latin typeface="Times" pitchFamily="1" charset="0"/>
                <a:ea typeface="MS PGothic" pitchFamily="34" charset="-128"/>
              </a:defRPr>
            </a:lvl5pPr>
            <a:lvl6pPr marL="2514600" indent="-228600" defTabSz="919163"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defTabSz="919163"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defTabSz="919163"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defTabSz="919163" eaLnBrk="0" fontAlgn="base" hangingPunct="0">
              <a:spcBef>
                <a:spcPct val="0"/>
              </a:spcBef>
              <a:spcAft>
                <a:spcPct val="0"/>
              </a:spcAft>
              <a:defRPr sz="2400">
                <a:solidFill>
                  <a:schemeClr val="tx1"/>
                </a:solidFill>
                <a:latin typeface="Times" pitchFamily="1" charset="0"/>
                <a:ea typeface="MS PGothic" pitchFamily="34" charset="-128"/>
              </a:defRPr>
            </a:lvl9pPr>
          </a:lstStyle>
          <a:p>
            <a:fld id="{10B19747-6880-4702-B26D-F6C08174BE65}" type="slidenum">
              <a:rPr lang="en-US" altLang="en-US" sz="1200">
                <a:latin typeface="Times New Roman" pitchFamily="18" charset="0"/>
              </a:rPr>
              <a:pPr/>
              <a:t>6</a:t>
            </a:fld>
            <a:endParaRPr lang="en-US" altLang="en-US" sz="120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920750" y="742950"/>
            <a:ext cx="4953000" cy="3714750"/>
          </a:xfrm>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latin typeface="Lucida Grande" charset="0"/>
                <a:ea typeface="ヒラギノ角ゴ Pro W3" charset="-128"/>
              </a:rPr>
              <a:t>To</a:t>
            </a:r>
            <a:r>
              <a:rPr lang="en-GB" altLang="en-US" baseline="0" dirty="0">
                <a:latin typeface="Lucida Grande" charset="0"/>
                <a:ea typeface="ヒラギノ角ゴ Pro W3" charset="-128"/>
              </a:rPr>
              <a:t> stress</a:t>
            </a:r>
          </a:p>
          <a:p>
            <a:endParaRPr lang="en-GB" altLang="en-US" baseline="0" dirty="0">
              <a:latin typeface="Lucida Grande" charset="0"/>
              <a:ea typeface="ヒラギノ角ゴ Pro W3" charset="-128"/>
            </a:endParaRPr>
          </a:p>
          <a:p>
            <a:r>
              <a:rPr lang="en-GB" altLang="en-US" baseline="0" dirty="0">
                <a:latin typeface="Lucida Grande" charset="0"/>
                <a:ea typeface="ヒラギノ角ゴ Pro W3" charset="-128"/>
              </a:rPr>
              <a:t>It will be business as usual for our communities and the expectation is they see only constructive changes and improvements</a:t>
            </a:r>
            <a:endParaRPr lang="en-GB" altLang="en-US" dirty="0">
              <a:latin typeface="Lucida Grande" charset="0"/>
              <a:ea typeface="ヒラギノ角ゴ Pro W3" charset="-128"/>
            </a:endParaRP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Lucida Grande" charset="0"/>
                <a:ea typeface="ヒラギノ角ゴ Pro W3" charset="-128"/>
              </a:defRPr>
            </a:lvl1pPr>
            <a:lvl2pPr marL="741755" indent="-285290" eaLnBrk="0" hangingPunct="0">
              <a:spcBef>
                <a:spcPct val="30000"/>
              </a:spcBef>
              <a:defRPr sz="1200">
                <a:solidFill>
                  <a:schemeClr val="tx1"/>
                </a:solidFill>
                <a:latin typeface="Lucida Grande" charset="0"/>
                <a:ea typeface="ヒラギノ角ゴ Pro W3" charset="-128"/>
              </a:defRPr>
            </a:lvl2pPr>
            <a:lvl3pPr marL="1141162" indent="-228232" eaLnBrk="0" hangingPunct="0">
              <a:spcBef>
                <a:spcPct val="30000"/>
              </a:spcBef>
              <a:defRPr sz="1200">
                <a:solidFill>
                  <a:schemeClr val="tx1"/>
                </a:solidFill>
                <a:latin typeface="Lucida Grande" charset="0"/>
                <a:ea typeface="ヒラギノ角ゴ Pro W3" charset="-128"/>
              </a:defRPr>
            </a:lvl3pPr>
            <a:lvl4pPr marL="1597627" indent="-228232" eaLnBrk="0" hangingPunct="0">
              <a:spcBef>
                <a:spcPct val="30000"/>
              </a:spcBef>
              <a:defRPr sz="1200">
                <a:solidFill>
                  <a:schemeClr val="tx1"/>
                </a:solidFill>
                <a:latin typeface="Lucida Grande" charset="0"/>
                <a:ea typeface="ヒラギノ角ゴ Pro W3" charset="-128"/>
              </a:defRPr>
            </a:lvl4pPr>
            <a:lvl5pPr marL="2054092" indent="-228232" eaLnBrk="0" hangingPunct="0">
              <a:spcBef>
                <a:spcPct val="30000"/>
              </a:spcBef>
              <a:defRPr sz="1200">
                <a:solidFill>
                  <a:schemeClr val="tx1"/>
                </a:solidFill>
                <a:latin typeface="Lucida Grande" charset="0"/>
                <a:ea typeface="ヒラギノ角ゴ Pro W3" charset="-128"/>
              </a:defRPr>
            </a:lvl5pPr>
            <a:lvl6pPr marL="2510557" indent="-228232" eaLnBrk="0" fontAlgn="base" hangingPunct="0">
              <a:spcBef>
                <a:spcPct val="30000"/>
              </a:spcBef>
              <a:spcAft>
                <a:spcPct val="0"/>
              </a:spcAft>
              <a:defRPr sz="1200">
                <a:solidFill>
                  <a:schemeClr val="tx1"/>
                </a:solidFill>
                <a:latin typeface="Lucida Grande" charset="0"/>
                <a:ea typeface="ヒラギノ角ゴ Pro W3" charset="-128"/>
              </a:defRPr>
            </a:lvl6pPr>
            <a:lvl7pPr marL="2967022" indent="-228232" eaLnBrk="0" fontAlgn="base" hangingPunct="0">
              <a:spcBef>
                <a:spcPct val="30000"/>
              </a:spcBef>
              <a:spcAft>
                <a:spcPct val="0"/>
              </a:spcAft>
              <a:defRPr sz="1200">
                <a:solidFill>
                  <a:schemeClr val="tx1"/>
                </a:solidFill>
                <a:latin typeface="Lucida Grande" charset="0"/>
                <a:ea typeface="ヒラギノ角ゴ Pro W3" charset="-128"/>
              </a:defRPr>
            </a:lvl7pPr>
            <a:lvl8pPr marL="3423487" indent="-228232" eaLnBrk="0" fontAlgn="base" hangingPunct="0">
              <a:spcBef>
                <a:spcPct val="30000"/>
              </a:spcBef>
              <a:spcAft>
                <a:spcPct val="0"/>
              </a:spcAft>
              <a:defRPr sz="1200">
                <a:solidFill>
                  <a:schemeClr val="tx1"/>
                </a:solidFill>
                <a:latin typeface="Lucida Grande" charset="0"/>
                <a:ea typeface="ヒラギノ角ゴ Pro W3" charset="-128"/>
              </a:defRPr>
            </a:lvl8pPr>
            <a:lvl9pPr marL="3879952" indent="-228232" eaLnBrk="0" fontAlgn="base" hangingPunct="0">
              <a:spcBef>
                <a:spcPct val="30000"/>
              </a:spcBef>
              <a:spcAft>
                <a:spcPct val="0"/>
              </a:spcAft>
              <a:defRPr sz="1200">
                <a:solidFill>
                  <a:schemeClr val="tx1"/>
                </a:solidFill>
                <a:latin typeface="Lucida Grande" charset="0"/>
                <a:ea typeface="ヒラギノ角ゴ Pro W3" charset="-128"/>
              </a:defRPr>
            </a:lvl9pPr>
          </a:lstStyle>
          <a:p>
            <a:pPr>
              <a:spcBef>
                <a:spcPct val="0"/>
              </a:spcBef>
            </a:pPr>
            <a:fld id="{E242B23E-BBBF-4485-80C2-E83C0DB385C0}" type="slidenum">
              <a:rPr lang="en-US" altLang="en-US" smtClean="0"/>
              <a:pPr>
                <a:spcBef>
                  <a:spcPct val="0"/>
                </a:spcBef>
              </a:pPr>
              <a:t>7</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lstStyle/>
          <a:p>
            <a:pPr>
              <a:spcBef>
                <a:spcPts val="0"/>
              </a:spcBef>
              <a:spcAft>
                <a:spcPts val="609"/>
              </a:spcAft>
            </a:pPr>
            <a:endParaRPr lang="en-GB" sz="1100" b="1" dirty="0">
              <a:solidFill>
                <a:srgbClr val="000000"/>
              </a:solidFill>
              <a:latin typeface="Calibri" panose="020F0502020204030204" pitchFamily="34" charset="0"/>
              <a:cs typeface="Calibri" panose="020F0502020204030204" pitchFamily="34" charset="0"/>
            </a:endParaRPr>
          </a:p>
          <a:p>
            <a:pPr>
              <a:spcBef>
                <a:spcPts val="0"/>
              </a:spcBef>
              <a:spcAft>
                <a:spcPts val="609"/>
              </a:spcAft>
            </a:pPr>
            <a:endParaRPr lang="en-GB" sz="1100" b="1" dirty="0">
              <a:solidFill>
                <a:srgbClr val="000000"/>
              </a:solidFill>
              <a:latin typeface="Calibri" panose="020F0502020204030204" pitchFamily="34" charset="0"/>
              <a:cs typeface="Calibri" panose="020F0502020204030204" pitchFamily="34" charset="0"/>
            </a:endParaRPr>
          </a:p>
          <a:p>
            <a:endParaRPr lang="en-GB" sz="1100" dirty="0"/>
          </a:p>
        </p:txBody>
      </p:sp>
      <p:sp>
        <p:nvSpPr>
          <p:cNvPr id="4" name="Slide Number Placeholder 3"/>
          <p:cNvSpPr>
            <a:spLocks noGrp="1"/>
          </p:cNvSpPr>
          <p:nvPr>
            <p:ph type="sldNum" sz="quarter" idx="10"/>
          </p:nvPr>
        </p:nvSpPr>
        <p:spPr/>
        <p:txBody>
          <a:bodyPr/>
          <a:lstStyle/>
          <a:p>
            <a:pPr>
              <a:defRPr/>
            </a:pPr>
            <a:fld id="{7D1D77A7-0B40-4BD8-B68B-553303FAAC22}" type="slidenum">
              <a:rPr lang="en-US" smtClean="0">
                <a:solidFill>
                  <a:prstClr val="black"/>
                </a:solidFill>
              </a:rPr>
              <a:pPr>
                <a:defRPr/>
              </a:pPr>
              <a:t>8</a:t>
            </a:fld>
            <a:endParaRPr lang="en-US" dirty="0">
              <a:solidFill>
                <a:prstClr val="black"/>
              </a:solidFill>
            </a:endParaRPr>
          </a:p>
        </p:txBody>
      </p:sp>
    </p:spTree>
    <p:extLst>
      <p:ext uri="{BB962C8B-B14F-4D97-AF65-F5344CB8AC3E}">
        <p14:creationId xmlns:p14="http://schemas.microsoft.com/office/powerpoint/2010/main" val="3730137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TextEdit="1"/>
          </p:cNvSpPr>
          <p:nvPr>
            <p:ph type="sldImg"/>
          </p:nvPr>
        </p:nvSpPr>
        <p:spPr>
          <a:ln/>
        </p:spPr>
      </p:sp>
      <p:sp>
        <p:nvSpPr>
          <p:cNvPr id="99331"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Corisande" pitchFamily="2" charset="0"/>
              <a:ea typeface="ヒラギノ角ゴ Pro W3"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spcBef>
                <a:spcPct val="20000"/>
              </a:spcBef>
              <a:spcAft>
                <a:spcPts val="1015"/>
              </a:spcAft>
            </a:pPr>
            <a:endParaRPr lang="en-GB" kern="1200" dirty="0">
              <a:solidFill>
                <a:srgbClr val="000000"/>
              </a:solidFill>
              <a:cs typeface="Calibri"/>
            </a:endParaRPr>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15843656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470025"/>
          </a:xfrm>
        </p:spPr>
        <p:txBody>
          <a:bodyPr/>
          <a:lstStyle>
            <a:lvl1pPr>
              <a:defRPr sz="4400">
                <a:solidFill>
                  <a:schemeClr val="accent1">
                    <a:lumMod val="50000"/>
                  </a:schemeClr>
                </a:solidFill>
                <a:latin typeface="Calibri"/>
                <a:cs typeface="Calibri"/>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sz="2400">
                <a:latin typeface="Calibri"/>
                <a:cs typeface="Calibri"/>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fld id="{640356BA-7699-4CE9-A5B8-4705B16CB520}" type="slidenum">
              <a:rPr lang="en-US"/>
              <a:pPr/>
              <a:t>‹#›</a:t>
            </a:fld>
            <a:endParaRPr lang="en-US" dirty="0"/>
          </a:p>
        </p:txBody>
      </p:sp>
    </p:spTree>
    <p:extLst>
      <p:ext uri="{BB962C8B-B14F-4D97-AF65-F5344CB8AC3E}">
        <p14:creationId xmlns:p14="http://schemas.microsoft.com/office/powerpoint/2010/main" val="838096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3792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800" b="1">
                <a:latin typeface="Calibri"/>
                <a:cs typeface="Calibri"/>
              </a:defRPr>
            </a:lvl1pPr>
          </a:lstStyle>
          <a:p>
            <a:r>
              <a:rPr lang="en-US" dirty="0"/>
              <a:t>Click to edit Master title style</a:t>
            </a:r>
          </a:p>
        </p:txBody>
      </p:sp>
      <p:sp>
        <p:nvSpPr>
          <p:cNvPr id="3" name="Content Placeholder 2"/>
          <p:cNvSpPr>
            <a:spLocks noGrp="1"/>
          </p:cNvSpPr>
          <p:nvPr>
            <p:ph idx="1"/>
          </p:nvPr>
        </p:nvSpPr>
        <p:spPr>
          <a:xfrm>
            <a:off x="3575050" y="273050"/>
            <a:ext cx="5111750" cy="5084776"/>
          </a:xfrm>
        </p:spPr>
        <p:txBody>
          <a:bodyPr/>
          <a:lstStyle>
            <a:lvl1pPr>
              <a:defRPr sz="2400">
                <a:solidFill>
                  <a:schemeClr val="tx1"/>
                </a:solidFill>
                <a:latin typeface="Calibri"/>
                <a:cs typeface="Calibri"/>
              </a:defRPr>
            </a:lvl1pPr>
            <a:lvl2pPr>
              <a:defRPr sz="2200">
                <a:solidFill>
                  <a:schemeClr val="accent1">
                    <a:lumMod val="50000"/>
                  </a:schemeClr>
                </a:solidFill>
                <a:latin typeface="Calibri"/>
                <a:cs typeface="Calibri"/>
              </a:defRPr>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p:txBody>
      </p:sp>
      <p:sp>
        <p:nvSpPr>
          <p:cNvPr id="4" name="Text Placeholder 3"/>
          <p:cNvSpPr>
            <a:spLocks noGrp="1"/>
          </p:cNvSpPr>
          <p:nvPr>
            <p:ph type="body" sz="half" idx="2"/>
          </p:nvPr>
        </p:nvSpPr>
        <p:spPr>
          <a:xfrm>
            <a:off x="457200" y="1435100"/>
            <a:ext cx="3008313" cy="4851419"/>
          </a:xfrm>
        </p:spPr>
        <p:txBody>
          <a:bodyPr/>
          <a:lstStyle>
            <a:lvl1pPr marL="0" indent="0">
              <a:buNone/>
              <a:defRPr sz="2200">
                <a:latin typeface="Calibri"/>
                <a:cs typeface="Calibri"/>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36022231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800" b="1">
                <a:solidFill>
                  <a:schemeClr val="accent1">
                    <a:lumMod val="50000"/>
                  </a:schemeClr>
                </a:solidFill>
                <a:latin typeface="Calibri"/>
                <a:cs typeface="Calibri"/>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2200">
                <a:latin typeface="Calibri"/>
                <a:cs typeface="Calibri"/>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33775361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amp;T Bullet Style_1">
    <p:spTree>
      <p:nvGrpSpPr>
        <p:cNvPr id="1" name=""/>
        <p:cNvGrpSpPr/>
        <p:nvPr/>
      </p:nvGrpSpPr>
      <p:grpSpPr>
        <a:xfrm>
          <a:off x="0" y="0"/>
          <a:ext cx="0" cy="0"/>
          <a:chOff x="0" y="0"/>
          <a:chExt cx="0" cy="0"/>
        </a:xfrm>
      </p:grpSpPr>
      <p:sp>
        <p:nvSpPr>
          <p:cNvPr id="3" name="Content Placeholder 2"/>
          <p:cNvSpPr>
            <a:spLocks noGrp="1"/>
          </p:cNvSpPr>
          <p:nvPr>
            <p:ph idx="1"/>
          </p:nvPr>
        </p:nvSpPr>
        <p:spPr>
          <a:xfrm>
            <a:off x="760040" y="1557338"/>
            <a:ext cx="7772400" cy="38004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2"/>
          <p:cNvSpPr>
            <a:spLocks noGrp="1" noChangeArrowheads="1"/>
          </p:cNvSpPr>
          <p:nvPr>
            <p:ph type="title"/>
          </p:nvPr>
        </p:nvSpPr>
        <p:spPr bwMode="auto">
          <a:xfrm>
            <a:off x="0" y="1950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704850" indent="0" algn="l">
              <a:tabLst/>
              <a:defRPr/>
            </a:lvl1pPr>
          </a:lstStyle>
          <a:p>
            <a:pPr lvl="0"/>
            <a:r>
              <a:rPr lang="en-US" altLang="en-US" dirty="0"/>
              <a:t>Click to edit Master title style</a:t>
            </a:r>
          </a:p>
        </p:txBody>
      </p:sp>
    </p:spTree>
    <p:extLst>
      <p:ext uri="{BB962C8B-B14F-4D97-AF65-F5344CB8AC3E}">
        <p14:creationId xmlns:p14="http://schemas.microsoft.com/office/powerpoint/2010/main" val="37386642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505125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2286000"/>
            <a:ext cx="9144000" cy="1143000"/>
          </a:xfrm>
        </p:spPr>
        <p:txBody>
          <a:bodyPr/>
          <a:lstStyle>
            <a:lvl1pPr>
              <a:defRPr>
                <a:solidFill>
                  <a:schemeClr val="accent1">
                    <a:lumMod val="50000"/>
                  </a:schemeClr>
                </a:solidFill>
                <a:latin typeface="Calibri"/>
                <a:cs typeface="Calibri"/>
              </a:defRPr>
            </a:lvl1pPr>
          </a:lstStyle>
          <a:p>
            <a:r>
              <a:rPr lang="en-US" dirty="0"/>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fld id="{BDE24E3F-E49D-456C-9A05-3D81012CC043}" type="slidenum">
              <a:rPr lang="en-US"/>
              <a:pPr/>
              <a:t>‹#›</a:t>
            </a:fld>
            <a:endParaRPr lang="en-US" dirty="0"/>
          </a:p>
        </p:txBody>
      </p:sp>
    </p:spTree>
    <p:extLst>
      <p:ext uri="{BB962C8B-B14F-4D97-AF65-F5344CB8AC3E}">
        <p14:creationId xmlns:p14="http://schemas.microsoft.com/office/powerpoint/2010/main" val="1345648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fld id="{5D83DD9B-C919-454F-9B86-913FEE4E9BE5}" type="slidenum">
              <a:rPr lang="en-US"/>
              <a:pPr/>
              <a:t>‹#›</a:t>
            </a:fld>
            <a:endParaRPr lang="en-US" dirty="0"/>
          </a:p>
        </p:txBody>
      </p:sp>
    </p:spTree>
    <p:extLst>
      <p:ext uri="{BB962C8B-B14F-4D97-AF65-F5344CB8AC3E}">
        <p14:creationId xmlns:p14="http://schemas.microsoft.com/office/powerpoint/2010/main" val="833270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88640"/>
            <a:ext cx="9144000" cy="1470025"/>
          </a:xfrm>
        </p:spPr>
        <p:txBody>
          <a:bodyPr/>
          <a:lstStyle>
            <a:lvl1pPr>
              <a:defRPr sz="4400">
                <a:solidFill>
                  <a:schemeClr val="accent1">
                    <a:lumMod val="50000"/>
                  </a:schemeClr>
                </a:solidFill>
                <a:latin typeface="Calibri"/>
                <a:cs typeface="Calibri"/>
              </a:defRPr>
            </a:lvl1pPr>
          </a:lstStyle>
          <a:p>
            <a:r>
              <a:rPr lang="en-US" dirty="0"/>
              <a:t>Click to edit Master title style</a:t>
            </a:r>
          </a:p>
        </p:txBody>
      </p:sp>
      <p:sp>
        <p:nvSpPr>
          <p:cNvPr id="3" name="Subtitle 2"/>
          <p:cNvSpPr>
            <a:spLocks noGrp="1"/>
          </p:cNvSpPr>
          <p:nvPr>
            <p:ph type="subTitle" idx="1"/>
          </p:nvPr>
        </p:nvSpPr>
        <p:spPr>
          <a:xfrm>
            <a:off x="1371600" y="1970065"/>
            <a:ext cx="6400800" cy="1752600"/>
          </a:xfrm>
        </p:spPr>
        <p:txBody>
          <a:bodyPr/>
          <a:lstStyle>
            <a:lvl1pPr marL="0" indent="0" algn="ctr">
              <a:buNone/>
              <a:defRPr sz="2400">
                <a:latin typeface="Calibri"/>
                <a:cs typeface="Calibri"/>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Tree>
    <p:extLst>
      <p:ext uri="{BB962C8B-B14F-4D97-AF65-F5344CB8AC3E}">
        <p14:creationId xmlns:p14="http://schemas.microsoft.com/office/powerpoint/2010/main" val="909600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50000"/>
                  </a:schemeClr>
                </a:solidFill>
                <a:latin typeface="Calibri" panose="020F0502020204030204" pitchFamily="34" charset="0"/>
                <a:cs typeface="Calibri"/>
              </a:defRPr>
            </a:lvl1pPr>
          </a:lstStyle>
          <a:p>
            <a:r>
              <a:rPr lang="en-US" dirty="0"/>
              <a:t>Click to edit Master title style</a:t>
            </a:r>
          </a:p>
        </p:txBody>
      </p:sp>
      <p:sp>
        <p:nvSpPr>
          <p:cNvPr id="3" name="Content Placeholder 2"/>
          <p:cNvSpPr>
            <a:spLocks noGrp="1"/>
          </p:cNvSpPr>
          <p:nvPr>
            <p:ph idx="1"/>
          </p:nvPr>
        </p:nvSpPr>
        <p:spPr>
          <a:xfrm>
            <a:off x="685800" y="1557338"/>
            <a:ext cx="7772400" cy="3800488"/>
          </a:xfrm>
        </p:spPr>
        <p:txBody>
          <a:bodyPr/>
          <a:lstStyle>
            <a:lvl1pPr>
              <a:defRPr sz="2400">
                <a:latin typeface="Calibri" panose="020F0502020204030204" pitchFamily="34" charset="0"/>
                <a:cs typeface="Calibri"/>
              </a:defRPr>
            </a:lvl1pPr>
            <a:lvl2pPr>
              <a:defRPr sz="2200">
                <a:solidFill>
                  <a:schemeClr val="accent1">
                    <a:lumMod val="50000"/>
                  </a:schemeClr>
                </a:solidFill>
                <a:latin typeface="Calibri" panose="020F0502020204030204" pitchFamily="34" charset="0"/>
                <a:cs typeface="Calibri"/>
              </a:defRPr>
            </a:lvl2pPr>
            <a:lvl3pPr>
              <a:defRPr sz="2000">
                <a:solidFill>
                  <a:schemeClr val="accent1">
                    <a:lumMod val="50000"/>
                  </a:schemeClr>
                </a:solidFill>
                <a:latin typeface="Calibri" panose="020F0502020204030204" pitchFamily="34" charset="0"/>
                <a:cs typeface="Calibri"/>
              </a:defRPr>
            </a:lvl3pPr>
            <a:lvl4pPr>
              <a:buNone/>
              <a:defRPr>
                <a:latin typeface="Calibri"/>
                <a:cs typeface="Calibri"/>
              </a:defRPr>
            </a:lvl4pPr>
          </a:lstStyle>
          <a:p>
            <a:pPr lvl="0"/>
            <a:r>
              <a:rPr lang="en-US" dirty="0"/>
              <a:t>Click to edit Master text styles</a:t>
            </a:r>
          </a:p>
          <a:p>
            <a:pPr lvl="1"/>
            <a:r>
              <a:rPr lang="en-US" dirty="0"/>
              <a:t>Second level</a:t>
            </a:r>
          </a:p>
          <a:p>
            <a:pPr lvl="2"/>
            <a:r>
              <a:rPr lang="en-US" dirty="0"/>
              <a:t>Third level</a:t>
            </a:r>
          </a:p>
          <a:p>
            <a:pPr lvl="3"/>
            <a:endParaRPr lang="en-US" dirty="0"/>
          </a:p>
        </p:txBody>
      </p:sp>
    </p:spTree>
    <p:extLst>
      <p:ext uri="{BB962C8B-B14F-4D97-AF65-F5344CB8AC3E}">
        <p14:creationId xmlns:p14="http://schemas.microsoft.com/office/powerpoint/2010/main" val="2708453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3568" y="2786047"/>
            <a:ext cx="7848872" cy="1362075"/>
          </a:xfrm>
        </p:spPr>
        <p:txBody>
          <a:bodyPr anchor="t"/>
          <a:lstStyle>
            <a:lvl1pPr algn="l">
              <a:defRPr sz="4400" b="1" cap="none">
                <a:solidFill>
                  <a:schemeClr val="accent1">
                    <a:lumMod val="50000"/>
                  </a:schemeClr>
                </a:solidFill>
                <a:latin typeface="Calibri" panose="020F0502020204030204" pitchFamily="34" charset="0"/>
                <a:cs typeface="Calibri"/>
              </a:defRPr>
            </a:lvl1pPr>
          </a:lstStyle>
          <a:p>
            <a:r>
              <a:rPr lang="en-US" dirty="0"/>
              <a:t>Click to edit Master title style</a:t>
            </a:r>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400">
                <a:latin typeface="Calibri"/>
                <a:cs typeface="Calibri"/>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extLst>
      <p:ext uri="{BB962C8B-B14F-4D97-AF65-F5344CB8AC3E}">
        <p14:creationId xmlns:p14="http://schemas.microsoft.com/office/powerpoint/2010/main" val="3632425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50000"/>
                  </a:schemeClr>
                </a:solidFill>
                <a:latin typeface="Calibri"/>
                <a:cs typeface="Calibri"/>
              </a:defRPr>
            </a:lvl1pPr>
          </a:lstStyle>
          <a:p>
            <a:r>
              <a:rPr lang="en-US" dirty="0"/>
              <a:t>Click to edit Master title style</a:t>
            </a:r>
          </a:p>
        </p:txBody>
      </p:sp>
      <p:sp>
        <p:nvSpPr>
          <p:cNvPr id="3" name="Content Placeholder 2"/>
          <p:cNvSpPr>
            <a:spLocks noGrp="1"/>
          </p:cNvSpPr>
          <p:nvPr>
            <p:ph sz="half" idx="1"/>
          </p:nvPr>
        </p:nvSpPr>
        <p:spPr>
          <a:xfrm>
            <a:off x="685800" y="1557338"/>
            <a:ext cx="3810000" cy="4514868"/>
          </a:xfrm>
        </p:spPr>
        <p:txBody>
          <a:bodyPr/>
          <a:lstStyle>
            <a:lvl1pPr>
              <a:defRPr sz="2400">
                <a:solidFill>
                  <a:schemeClr val="tx1"/>
                </a:solidFill>
              </a:defRPr>
            </a:lvl1pPr>
            <a:lvl2pPr>
              <a:defRPr sz="2200">
                <a:solidFill>
                  <a:schemeClr val="accent1">
                    <a:lumMod val="50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p:txBody>
      </p:sp>
      <p:sp>
        <p:nvSpPr>
          <p:cNvPr id="4" name="Content Placeholder 3"/>
          <p:cNvSpPr>
            <a:spLocks noGrp="1"/>
          </p:cNvSpPr>
          <p:nvPr>
            <p:ph sz="half" idx="2"/>
          </p:nvPr>
        </p:nvSpPr>
        <p:spPr>
          <a:xfrm>
            <a:off x="4648200" y="1557338"/>
            <a:ext cx="3810000" cy="3800488"/>
          </a:xfrm>
        </p:spPr>
        <p:txBody>
          <a:bodyPr/>
          <a:lstStyle>
            <a:lvl1pPr>
              <a:defRPr sz="2400">
                <a:solidFill>
                  <a:schemeClr val="tx1"/>
                </a:solidFill>
                <a:latin typeface="Calibri"/>
                <a:cs typeface="Calibri"/>
              </a:defRPr>
            </a:lvl1pPr>
            <a:lvl2pPr>
              <a:defRPr sz="2200">
                <a:solidFill>
                  <a:schemeClr val="accent1">
                    <a:lumMod val="50000"/>
                  </a:schemeClr>
                </a:solidFill>
                <a:latin typeface="Calibri"/>
                <a:cs typeface="Calibri"/>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428913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solidFill>
                  <a:schemeClr val="accent1">
                    <a:lumMod val="50000"/>
                  </a:schemeClr>
                </a:solidFi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67544" y="1484784"/>
            <a:ext cx="4040188" cy="639762"/>
          </a:xfrm>
        </p:spPr>
        <p:txBody>
          <a:bodyPr anchor="b"/>
          <a:lstStyle>
            <a:lvl1pPr marL="0" indent="0">
              <a:buNone/>
              <a:defRPr sz="2800" b="1">
                <a:solidFill>
                  <a:schemeClr val="accent1">
                    <a:lumMod val="50000"/>
                  </a:schemeClr>
                </a:solidFill>
                <a:latin typeface="Calibri" panose="020F0502020204030204" pitchFamily="34" charset="0"/>
                <a:cs typeface="Calibri"/>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atin typeface="Calibri" panose="020F0502020204030204" pitchFamily="34" charset="0"/>
                <a:cs typeface="Calibri"/>
              </a:defRPr>
            </a:lvl1pPr>
            <a:lvl2pPr>
              <a:defRPr sz="2200">
                <a:solidFill>
                  <a:schemeClr val="accent1">
                    <a:lumMod val="50000"/>
                  </a:schemeClr>
                </a:solidFill>
                <a:latin typeface="Calibri" panose="020F0502020204030204" pitchFamily="34" charset="0"/>
                <a:cs typeface="Calibri"/>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800" b="1">
                <a:solidFill>
                  <a:schemeClr val="accent1">
                    <a:lumMod val="50000"/>
                  </a:schemeClr>
                </a:solidFill>
                <a:latin typeface="Calibri" panose="020F0502020204030204" pitchFamily="34" charset="0"/>
                <a:cs typeface="Calibri"/>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atin typeface="Calibri" panose="020F0502020204030204" pitchFamily="34" charset="0"/>
                <a:cs typeface="Calibri"/>
              </a:defRPr>
            </a:lvl1pPr>
            <a:lvl2pPr>
              <a:defRPr sz="2200">
                <a:solidFill>
                  <a:schemeClr val="accent1">
                    <a:lumMod val="50000"/>
                  </a:schemeClr>
                </a:solidFill>
                <a:latin typeface="Calibri" panose="020F0502020204030204" pitchFamily="34" charset="0"/>
                <a:cs typeface="Calibri"/>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897682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a:solidFill>
                  <a:schemeClr val="accent1">
                    <a:lumMod val="50000"/>
                  </a:schemeClr>
                </a:solidFill>
                <a:latin typeface="Calibri" panose="020F0502020204030204" pitchFamily="34" charset="0"/>
                <a:cs typeface="Calibri"/>
              </a:defRPr>
            </a:lvl1pPr>
          </a:lstStyle>
          <a:p>
            <a:r>
              <a:rPr lang="en-US" dirty="0"/>
              <a:t>Click to edit Master title style</a:t>
            </a:r>
          </a:p>
        </p:txBody>
      </p:sp>
    </p:spTree>
    <p:extLst>
      <p:ext uri="{BB962C8B-B14F-4D97-AF65-F5344CB8AC3E}">
        <p14:creationId xmlns:p14="http://schemas.microsoft.com/office/powerpoint/2010/main" val="18500482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image" Target="../media/image2.png"/><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22860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endParaRPr lang="en-GB" dirty="0"/>
          </a:p>
        </p:txBody>
      </p:sp>
      <p:sp>
        <p:nvSpPr>
          <p:cNvPr id="1027" name="Rectangle 3"/>
          <p:cNvSpPr>
            <a:spLocks noGrp="1" noChangeArrowheads="1"/>
          </p:cNvSpPr>
          <p:nvPr>
            <p:ph type="body" idx="1"/>
          </p:nvPr>
        </p:nvSpPr>
        <p:spPr bwMode="auto">
          <a:xfrm>
            <a:off x="685800" y="3929063"/>
            <a:ext cx="77724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dirty="0"/>
              <a:t>Click to edit Master text styles</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Calibri"/>
                <a:ea typeface="Calibri"/>
                <a:cs typeface="Calibri"/>
              </a:defRPr>
            </a:lvl1pPr>
          </a:lstStyle>
          <a:p>
            <a:pPr>
              <a:defRPr/>
            </a:pPr>
            <a:endParaRPr lang="en-US"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Calibri"/>
                <a:ea typeface="Calibri"/>
                <a:cs typeface="Calibri"/>
              </a:defRPr>
            </a:lvl1pPr>
          </a:lstStyle>
          <a:p>
            <a:pPr>
              <a:defRPr/>
            </a:pPr>
            <a:endParaRPr lang="en-US"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Calibri"/>
                <a:cs typeface="Calibri"/>
              </a:defRPr>
            </a:lvl1pPr>
          </a:lstStyle>
          <a:p>
            <a:fld id="{42F1EA67-ED5D-46F3-93BF-0731F577FCCC}" type="slidenum">
              <a:rPr lang="en-US" smtClean="0"/>
              <a:pPr/>
              <a:t>‹#›</a:t>
            </a:fld>
            <a:endParaRPr lang="en-US" dirty="0"/>
          </a:p>
        </p:txBody>
      </p:sp>
      <p:pic>
        <p:nvPicPr>
          <p:cNvPr id="1031" name="Picture 19" descr="STFC_top"/>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91440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847" r:id="rId1"/>
    <p:sldLayoutId id="2147484848" r:id="rId2"/>
    <p:sldLayoutId id="2147484849" r:id="rId3"/>
  </p:sldLayoutIdLst>
  <p:txStyles>
    <p:titleStyle>
      <a:lvl1pPr algn="ctr" rtl="0" eaLnBrk="0" fontAlgn="base" hangingPunct="0">
        <a:spcBef>
          <a:spcPct val="0"/>
        </a:spcBef>
        <a:spcAft>
          <a:spcPct val="0"/>
        </a:spcAft>
        <a:defRPr sz="4400" b="1">
          <a:solidFill>
            <a:srgbClr val="3C8C93"/>
          </a:solidFill>
          <a:latin typeface="Calibri"/>
          <a:ea typeface="+mj-ea"/>
          <a:cs typeface="Calibri"/>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ctr" rtl="0" eaLnBrk="0" fontAlgn="base" hangingPunct="0">
        <a:spcBef>
          <a:spcPct val="20000"/>
        </a:spcBef>
        <a:spcAft>
          <a:spcPct val="0"/>
        </a:spcAft>
        <a:defRPr sz="2400">
          <a:solidFill>
            <a:schemeClr val="tx1"/>
          </a:solidFill>
          <a:latin typeface="Calibri"/>
          <a:ea typeface="+mn-ea"/>
          <a:cs typeface="Calibri"/>
        </a:defRPr>
      </a:lvl1pPr>
      <a:lvl2pPr marL="742950" indent="-28575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dirty="0"/>
              <a:t>Click to edit Master title style</a:t>
            </a:r>
          </a:p>
        </p:txBody>
      </p:sp>
      <p:sp>
        <p:nvSpPr>
          <p:cNvPr id="5123"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dirty="0"/>
              <a:t>Click to edit Master text styles</a:t>
            </a:r>
          </a:p>
          <a:p>
            <a:pPr lvl="1"/>
            <a:r>
              <a:rPr lang="en-GB" dirty="0"/>
              <a:t>Second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Calibri"/>
                <a:ea typeface="ヒラギノ角ゴ Pro W3" pitchFamily="84" charset="-128"/>
                <a:cs typeface="+mn-cs"/>
              </a:defRPr>
            </a:lvl1pPr>
          </a:lstStyle>
          <a:p>
            <a:pPr>
              <a:defRPr/>
            </a:pPr>
            <a:endParaRPr lang="en-US"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Calibri"/>
                <a:ea typeface="ヒラギノ角ゴ Pro W3" pitchFamily="84" charset="-128"/>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Calibri"/>
              </a:defRPr>
            </a:lvl1pPr>
          </a:lstStyle>
          <a:p>
            <a:fld id="{6A887E4F-B464-4425-A437-1FCFE530BE27}" type="slidenum">
              <a:rPr lang="en-US" smtClean="0"/>
              <a:pPr/>
              <a:t>‹#›</a:t>
            </a:fld>
            <a:endParaRPr lang="en-US" dirty="0"/>
          </a:p>
        </p:txBody>
      </p:sp>
      <p:pic>
        <p:nvPicPr>
          <p:cNvPr id="5127" name="Picture 19" descr="SCI41098_PPT_Templates_bottom_STFC"/>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1563688" y="5294313"/>
            <a:ext cx="7580312"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850" r:id="rId1"/>
    <p:sldLayoutId id="2147484851" r:id="rId2"/>
    <p:sldLayoutId id="2147484852" r:id="rId3"/>
    <p:sldLayoutId id="2147484853" r:id="rId4"/>
    <p:sldLayoutId id="2147484854" r:id="rId5"/>
    <p:sldLayoutId id="2147484855" r:id="rId6"/>
    <p:sldLayoutId id="2147484856" r:id="rId7"/>
    <p:sldLayoutId id="2147484857" r:id="rId8"/>
    <p:sldLayoutId id="2147484858" r:id="rId9"/>
    <p:sldLayoutId id="2147484859" r:id="rId10"/>
    <p:sldLayoutId id="2147484860" r:id="rId11"/>
  </p:sldLayoutIdLst>
  <p:txStyles>
    <p:titleStyle>
      <a:lvl1pPr algn="ctr" rtl="0" eaLnBrk="0" fontAlgn="base" hangingPunct="0">
        <a:spcBef>
          <a:spcPct val="0"/>
        </a:spcBef>
        <a:spcAft>
          <a:spcPct val="0"/>
        </a:spcAft>
        <a:defRPr sz="4400" b="1">
          <a:solidFill>
            <a:srgbClr val="3C8C93"/>
          </a:solidFill>
          <a:latin typeface="Calibri"/>
          <a:ea typeface="+mj-ea"/>
          <a:cs typeface="Calibri"/>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24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200">
          <a:solidFill>
            <a:srgbClr val="3C8C93"/>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S PGothic" pitchFamily="34" charset="-128"/>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Calibri" charset="0"/>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Calibri" charset="0"/>
          <a:cs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hyperlink" Target="https://www.stfc.ac.uk/funding/research-grants/funding-opportunities/funding-calls/"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themeOverride" Target="../theme/themeOverride1.xml"/><Relationship Id="rId5" Type="http://schemas.openxmlformats.org/officeDocument/2006/relationships/hyperlink" Target="http://www.ukro.ac.uk/" TargetMode="External"/><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www.stfc.ac.uk/panels"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hyperlink" Target="mailto:STRATEGIES@stfc.ac.uk" TargetMode="External"/><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9.xml"/><Relationship Id="rId4" Type="http://schemas.openxmlformats.org/officeDocument/2006/relationships/image" Target="../media/image39.jpeg"/></Relationships>
</file>

<file path=ppt/slides/_rels/slide2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hyperlink" Target="mailto:Corinne.Mosese@stfc.ac.uk" TargetMode="External"/><Relationship Id="rId2" Type="http://schemas.openxmlformats.org/officeDocument/2006/relationships/image" Target="../media/image10.jpeg"/><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17.jpeg"/><Relationship Id="rId13" Type="http://schemas.openxmlformats.org/officeDocument/2006/relationships/image" Target="../media/image22.jpeg"/><Relationship Id="rId18" Type="http://schemas.openxmlformats.org/officeDocument/2006/relationships/image" Target="../media/image27.jpeg"/><Relationship Id="rId3" Type="http://schemas.openxmlformats.org/officeDocument/2006/relationships/image" Target="../media/image12.jpeg"/><Relationship Id="rId7" Type="http://schemas.openxmlformats.org/officeDocument/2006/relationships/image" Target="../media/image16.jpeg"/><Relationship Id="rId12" Type="http://schemas.openxmlformats.org/officeDocument/2006/relationships/image" Target="../media/image21.jpeg"/><Relationship Id="rId17" Type="http://schemas.openxmlformats.org/officeDocument/2006/relationships/image" Target="../media/image26.jpeg"/><Relationship Id="rId2" Type="http://schemas.openxmlformats.org/officeDocument/2006/relationships/notesSlide" Target="../notesSlides/notesSlide5.xml"/><Relationship Id="rId16" Type="http://schemas.openxmlformats.org/officeDocument/2006/relationships/image" Target="../media/image25.jpeg"/><Relationship Id="rId1" Type="http://schemas.openxmlformats.org/officeDocument/2006/relationships/slideLayout" Target="../slideLayouts/slideLayout14.xml"/><Relationship Id="rId6" Type="http://schemas.openxmlformats.org/officeDocument/2006/relationships/image" Target="../media/image15.jpeg"/><Relationship Id="rId11" Type="http://schemas.openxmlformats.org/officeDocument/2006/relationships/image" Target="../media/image20.jpeg"/><Relationship Id="rId5" Type="http://schemas.openxmlformats.org/officeDocument/2006/relationships/image" Target="../media/image14.jpeg"/><Relationship Id="rId15" Type="http://schemas.openxmlformats.org/officeDocument/2006/relationships/image" Target="../media/image24.jpeg"/><Relationship Id="rId10" Type="http://schemas.openxmlformats.org/officeDocument/2006/relationships/image" Target="../media/image19.jpeg"/><Relationship Id="rId4" Type="http://schemas.openxmlformats.org/officeDocument/2006/relationships/image" Target="../media/image13.jpeg"/><Relationship Id="rId9" Type="http://schemas.openxmlformats.org/officeDocument/2006/relationships/image" Target="../media/image18.jpeg"/><Relationship Id="rId14" Type="http://schemas.openxmlformats.org/officeDocument/2006/relationships/image" Target="../media/image23.jpeg"/></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70" y="2204864"/>
            <a:ext cx="9144000" cy="3240865"/>
          </a:xfrm>
          <a:prstGeom prst="rect">
            <a:avLst/>
          </a:prstGeom>
        </p:spPr>
        <p:txBody>
          <a:bodyPr wrap="square" lIns="91419" tIns="45709" rIns="91419" bIns="45709">
            <a:spAutoFit/>
          </a:bodyPr>
          <a:lstStyle/>
          <a:p>
            <a:pPr algn="ctr">
              <a:lnSpc>
                <a:spcPct val="90000"/>
              </a:lnSpc>
            </a:pPr>
            <a:r>
              <a:rPr lang="en-GB" sz="5400" b="1" dirty="0">
                <a:solidFill>
                  <a:srgbClr val="006699"/>
                </a:solidFill>
                <a:latin typeface="Calibri" panose="020F0502020204030204" pitchFamily="34" charset="0"/>
                <a:cs typeface="Calibri" panose="020F0502020204030204" pitchFamily="34" charset="0"/>
              </a:rPr>
              <a:t>HEPP/APP Town Meeting</a:t>
            </a:r>
          </a:p>
          <a:p>
            <a:endParaRPr lang="en-GB" sz="4800" b="1" dirty="0">
              <a:solidFill>
                <a:srgbClr val="000000"/>
              </a:solidFill>
              <a:latin typeface="Calibri" pitchFamily="34" charset="0"/>
            </a:endParaRPr>
          </a:p>
          <a:p>
            <a:pPr algn="ctr" eaLnBrk="1" hangingPunct="1">
              <a:buFont typeface="Wingdings" pitchFamily="2" charset="2"/>
              <a:buNone/>
              <a:defRPr/>
            </a:pPr>
            <a:r>
              <a:rPr lang="en-GB" sz="3200" b="1" dirty="0">
                <a:solidFill>
                  <a:srgbClr val="000000"/>
                </a:solidFill>
                <a:latin typeface="Calibri" pitchFamily="34" charset="0"/>
              </a:rPr>
              <a:t>Dr Brian R Bowsher</a:t>
            </a:r>
            <a:endParaRPr lang="en-GB" sz="3200" dirty="0">
              <a:solidFill>
                <a:srgbClr val="000000">
                  <a:lumMod val="75000"/>
                  <a:lumOff val="25000"/>
                </a:srgbClr>
              </a:solidFill>
              <a:latin typeface="Calibri" pitchFamily="34" charset="0"/>
            </a:endParaRPr>
          </a:p>
          <a:p>
            <a:pPr algn="ctr">
              <a:spcBef>
                <a:spcPts val="0"/>
              </a:spcBef>
              <a:defRPr/>
            </a:pPr>
            <a:r>
              <a:rPr lang="en-GB" dirty="0">
                <a:solidFill>
                  <a:srgbClr val="000000"/>
                </a:solidFill>
                <a:latin typeface="Calibri" pitchFamily="34" charset="0"/>
              </a:rPr>
              <a:t>STFC Chief Executive</a:t>
            </a:r>
          </a:p>
          <a:p>
            <a:pPr algn="ctr">
              <a:defRPr/>
            </a:pPr>
            <a:endParaRPr lang="en-GB" sz="3200" dirty="0">
              <a:solidFill>
                <a:srgbClr val="000000">
                  <a:lumMod val="95000"/>
                  <a:lumOff val="5000"/>
                </a:srgbClr>
              </a:solidFill>
              <a:latin typeface="Calibri" panose="020F0502020204030204" pitchFamily="34" charset="0"/>
              <a:cs typeface="Calibri" panose="020F0502020204030204" pitchFamily="34" charset="0"/>
            </a:endParaRPr>
          </a:p>
          <a:p>
            <a:pPr algn="ctr">
              <a:defRPr/>
            </a:pPr>
            <a:r>
              <a:rPr lang="en-GB" sz="2000" b="1" dirty="0">
                <a:solidFill>
                  <a:srgbClr val="000000">
                    <a:lumMod val="75000"/>
                    <a:lumOff val="25000"/>
                  </a:srgbClr>
                </a:solidFill>
                <a:latin typeface="Calibri" panose="020F0502020204030204" pitchFamily="34" charset="0"/>
                <a:cs typeface="Calibri" panose="020F0502020204030204" pitchFamily="34" charset="0"/>
              </a:rPr>
              <a:t>27 March 2018</a:t>
            </a:r>
          </a:p>
        </p:txBody>
      </p:sp>
    </p:spTree>
    <p:extLst>
      <p:ext uri="{BB962C8B-B14F-4D97-AF65-F5344CB8AC3E}">
        <p14:creationId xmlns:p14="http://schemas.microsoft.com/office/powerpoint/2010/main" val="4066208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32246" y="1052736"/>
            <a:ext cx="8892754" cy="5078413"/>
          </a:xfrm>
        </p:spPr>
        <p:txBody>
          <a:bodyPr/>
          <a:lstStyle/>
          <a:p>
            <a:pPr marL="525463" lvl="2" indent="-342900">
              <a:lnSpc>
                <a:spcPct val="90000"/>
              </a:lnSpc>
              <a:spcBef>
                <a:spcPts val="0"/>
              </a:spcBef>
              <a:spcAft>
                <a:spcPts val="600"/>
              </a:spcAft>
              <a:defRPr/>
            </a:pPr>
            <a:r>
              <a:rPr lang="en-GB" sz="2000" kern="1200" dirty="0">
                <a:ea typeface="ヒラギノ角ゴ Pro W3" charset="0"/>
              </a:rPr>
              <a:t>The new budget investment is being made through directed funds</a:t>
            </a:r>
          </a:p>
          <a:p>
            <a:pPr lvl="1">
              <a:lnSpc>
                <a:spcPct val="90000"/>
              </a:lnSpc>
              <a:spcBef>
                <a:spcPts val="400"/>
              </a:spcBef>
              <a:buFont typeface="Wingdings" panose="05000000000000000000" pitchFamily="2" charset="2"/>
              <a:buChar char="§"/>
              <a:defRPr/>
            </a:pPr>
            <a:r>
              <a:rPr lang="en-GB" sz="2000" kern="1200" dirty="0">
                <a:solidFill>
                  <a:srgbClr val="006699"/>
                </a:solidFill>
                <a:latin typeface="Calibri" panose="020F0502020204030204" pitchFamily="34" charset="0"/>
                <a:cs typeface="Calibri" panose="020F0502020204030204" pitchFamily="34" charset="0"/>
              </a:rPr>
              <a:t>STFC allocation remains flat-cash from 2016/17 to 2019/20  </a:t>
            </a:r>
          </a:p>
          <a:p>
            <a:pPr lvl="1">
              <a:lnSpc>
                <a:spcPct val="90000"/>
              </a:lnSpc>
              <a:spcBef>
                <a:spcPts val="400"/>
              </a:spcBef>
              <a:buFont typeface="Wingdings" panose="05000000000000000000" pitchFamily="2" charset="2"/>
              <a:buChar char="§"/>
              <a:defRPr/>
            </a:pPr>
            <a:r>
              <a:rPr lang="en-GB" sz="2000" kern="1200" dirty="0">
                <a:solidFill>
                  <a:srgbClr val="006699"/>
                </a:solidFill>
                <a:latin typeface="Calibri" panose="020F0502020204030204" pitchFamily="34" charset="0"/>
                <a:cs typeface="Calibri" panose="020F0502020204030204" pitchFamily="34" charset="0"/>
              </a:rPr>
              <a:t>We are continuing to make the case for an uplift</a:t>
            </a:r>
          </a:p>
          <a:p>
            <a:pPr lvl="1">
              <a:lnSpc>
                <a:spcPct val="90000"/>
              </a:lnSpc>
              <a:spcBef>
                <a:spcPts val="400"/>
              </a:spcBef>
              <a:buFont typeface="Wingdings" panose="05000000000000000000" pitchFamily="2" charset="2"/>
              <a:buChar char="§"/>
              <a:defRPr/>
            </a:pPr>
            <a:r>
              <a:rPr lang="en-GB" sz="2000" kern="1200" dirty="0">
                <a:solidFill>
                  <a:srgbClr val="006699"/>
                </a:solidFill>
                <a:latin typeface="Calibri" panose="020F0502020204030204" pitchFamily="34" charset="0"/>
                <a:cs typeface="Calibri" panose="020F0502020204030204" pitchFamily="34" charset="0"/>
              </a:rPr>
              <a:t>Requires a joint effort to ensure we can seize new opportunities</a:t>
            </a:r>
          </a:p>
          <a:p>
            <a:pPr lvl="1">
              <a:lnSpc>
                <a:spcPct val="90000"/>
              </a:lnSpc>
              <a:spcBef>
                <a:spcPts val="400"/>
              </a:spcBef>
              <a:buFont typeface="Wingdings" panose="05000000000000000000" pitchFamily="2" charset="2"/>
              <a:buChar char="§"/>
              <a:defRPr/>
            </a:pPr>
            <a:endParaRPr lang="en-GB" sz="2000" kern="1200" dirty="0">
              <a:solidFill>
                <a:srgbClr val="006699"/>
              </a:solidFill>
              <a:latin typeface="Calibri" panose="020F0502020204030204" pitchFamily="34" charset="0"/>
              <a:cs typeface="Calibri" panose="020F0502020204030204" pitchFamily="34" charset="0"/>
            </a:endParaRPr>
          </a:p>
          <a:p>
            <a:pPr marL="525463" lvl="2" indent="-342900">
              <a:lnSpc>
                <a:spcPct val="90000"/>
              </a:lnSpc>
              <a:spcBef>
                <a:spcPts val="0"/>
              </a:spcBef>
              <a:spcAft>
                <a:spcPts val="1200"/>
              </a:spcAft>
              <a:buFont typeface="Arial" panose="020B0604020202020204" pitchFamily="34" charset="0"/>
              <a:buChar char="•"/>
              <a:defRPr/>
            </a:pPr>
            <a:r>
              <a:rPr lang="en-GB" altLang="en-US" sz="2000" kern="1200" dirty="0">
                <a:ea typeface="ヒラギノ角ゴ Pro W3" charset="0"/>
              </a:rPr>
              <a:t>Annual £12.3 million resource gap and £17.6 million capital gap by 2020/21</a:t>
            </a:r>
          </a:p>
          <a:p>
            <a:pPr lvl="1">
              <a:lnSpc>
                <a:spcPct val="90000"/>
              </a:lnSpc>
              <a:spcBef>
                <a:spcPts val="400"/>
              </a:spcBef>
              <a:buFont typeface="Wingdings" panose="05000000000000000000" pitchFamily="2" charset="2"/>
              <a:buChar char="§"/>
              <a:defRPr/>
            </a:pPr>
            <a:r>
              <a:rPr lang="en-GB" altLang="en-US" sz="2000" kern="1200" dirty="0">
                <a:solidFill>
                  <a:srgbClr val="006699"/>
                </a:solidFill>
                <a:latin typeface="Calibri" panose="020F0502020204030204" pitchFamily="34" charset="0"/>
                <a:cs typeface="Calibri" panose="020F0502020204030204" pitchFamily="34" charset="0"/>
              </a:rPr>
              <a:t>Potential additional allocation of £5m in 2018/19 and 2019/20 to protect international commitments and early R&amp;D</a:t>
            </a:r>
          </a:p>
          <a:p>
            <a:pPr lvl="1">
              <a:lnSpc>
                <a:spcPct val="90000"/>
              </a:lnSpc>
              <a:spcBef>
                <a:spcPts val="400"/>
              </a:spcBef>
              <a:buFont typeface="Wingdings" panose="05000000000000000000" pitchFamily="2" charset="2"/>
              <a:buChar char="§"/>
              <a:defRPr/>
            </a:pPr>
            <a:r>
              <a:rPr lang="en-GB" altLang="en-US" sz="2000" kern="1200" dirty="0">
                <a:solidFill>
                  <a:srgbClr val="006699"/>
                </a:solidFill>
                <a:latin typeface="Calibri" panose="020F0502020204030204" pitchFamily="34" charset="0"/>
                <a:cs typeface="Calibri" panose="020F0502020204030204" pitchFamily="34" charset="0"/>
              </a:rPr>
              <a:t>Capital bids for urgent e-infrastructure for 2018/19 and 2019/20, CLARA FEL test facility and reversal of reduced capital allocations for 2019/20 and 2020/21 under consideration by UKRI/BEIS</a:t>
            </a:r>
          </a:p>
          <a:p>
            <a:pPr marL="525463" lvl="2" indent="-342900">
              <a:lnSpc>
                <a:spcPct val="90000"/>
              </a:lnSpc>
              <a:spcBef>
                <a:spcPts val="0"/>
              </a:spcBef>
              <a:spcAft>
                <a:spcPts val="1200"/>
              </a:spcAft>
              <a:buFont typeface="Arial" panose="020B0604020202020204" pitchFamily="34" charset="0"/>
              <a:buChar char="•"/>
              <a:defRPr/>
            </a:pPr>
            <a:endParaRPr lang="en-GB" sz="2000" dirty="0"/>
          </a:p>
          <a:p>
            <a:pPr marL="342900" lvl="1" indent="-342900" eaLnBrk="1" hangingPunct="1">
              <a:lnSpc>
                <a:spcPct val="90000"/>
              </a:lnSpc>
              <a:spcBef>
                <a:spcPts val="0"/>
              </a:spcBef>
              <a:spcAft>
                <a:spcPts val="600"/>
              </a:spcAft>
              <a:buFont typeface="Arial" panose="020B0604020202020204" pitchFamily="34" charset="0"/>
              <a:buChar char="•"/>
              <a:defRPr/>
            </a:pPr>
            <a:endParaRPr lang="en-GB" sz="2400" u="sng" kern="1200" dirty="0">
              <a:solidFill>
                <a:schemeClr val="tx1"/>
              </a:solidFill>
              <a:latin typeface="Calibri" panose="020F0502020204030204" pitchFamily="34" charset="0"/>
              <a:ea typeface="ヒラギノ角ゴ Pro W3"/>
              <a:cs typeface="Calibri" panose="020F0502020204030204" pitchFamily="34" charset="0"/>
            </a:endParaRPr>
          </a:p>
        </p:txBody>
      </p:sp>
      <p:sp>
        <p:nvSpPr>
          <p:cNvPr id="6" name="Title 2"/>
          <p:cNvSpPr txBox="1">
            <a:spLocks/>
          </p:cNvSpPr>
          <p:nvPr/>
        </p:nvSpPr>
        <p:spPr bwMode="auto">
          <a:xfrm>
            <a:off x="0" y="-387424"/>
            <a:ext cx="9144000" cy="1322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b="1">
                <a:solidFill>
                  <a:schemeClr val="accent1">
                    <a:lumMod val="50000"/>
                  </a:schemeClr>
                </a:solidFill>
                <a:latin typeface="Calibri" panose="020F0502020204030204"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indent="-539750">
              <a:lnSpc>
                <a:spcPct val="90000"/>
              </a:lnSpc>
            </a:pPr>
            <a:endParaRPr lang="en-US" altLang="en-US" kern="0" dirty="0">
              <a:solidFill>
                <a:srgbClr val="006699"/>
              </a:solidFill>
              <a:cs typeface="Calibri" panose="020F0502020204030204" pitchFamily="34" charset="0"/>
            </a:endParaRPr>
          </a:p>
          <a:p>
            <a:pPr indent="-539750">
              <a:lnSpc>
                <a:spcPct val="90000"/>
              </a:lnSpc>
            </a:pPr>
            <a:r>
              <a:rPr lang="en-US" altLang="en-US" kern="0" dirty="0">
                <a:solidFill>
                  <a:srgbClr val="006699"/>
                </a:solidFill>
                <a:cs typeface="Calibri" panose="020F0502020204030204" pitchFamily="34" charset="0"/>
              </a:rPr>
              <a:t>Immediate Pressures</a:t>
            </a:r>
          </a:p>
        </p:txBody>
      </p:sp>
    </p:spTree>
    <p:extLst>
      <p:ext uri="{BB962C8B-B14F-4D97-AF65-F5344CB8AC3E}">
        <p14:creationId xmlns:p14="http://schemas.microsoft.com/office/powerpoint/2010/main" val="19097159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3"/>
            <a:ext cx="9144000" cy="864096"/>
          </a:xfrm>
        </p:spPr>
        <p:txBody>
          <a:bodyPr/>
          <a:lstStyle/>
          <a:p>
            <a:pPr>
              <a:defRPr/>
            </a:pPr>
            <a:r>
              <a:rPr lang="en-GB" dirty="0">
                <a:solidFill>
                  <a:srgbClr val="006699"/>
                </a:solidFill>
              </a:rPr>
              <a:t>Programme pressures</a:t>
            </a:r>
          </a:p>
        </p:txBody>
      </p:sp>
      <p:sp>
        <p:nvSpPr>
          <p:cNvPr id="3" name="Content Placeholder 2"/>
          <p:cNvSpPr>
            <a:spLocks noGrp="1"/>
          </p:cNvSpPr>
          <p:nvPr>
            <p:ph idx="1"/>
          </p:nvPr>
        </p:nvSpPr>
        <p:spPr>
          <a:xfrm>
            <a:off x="395288" y="1052736"/>
            <a:ext cx="8569325" cy="4679950"/>
          </a:xfrm>
        </p:spPr>
        <p:txBody>
          <a:bodyPr/>
          <a:lstStyle/>
          <a:p>
            <a:pPr>
              <a:defRPr/>
            </a:pPr>
            <a:r>
              <a:rPr lang="en-GB" sz="2000" dirty="0"/>
              <a:t>Our Programme has survived largely by big projects moving downstream (E-ELT, LHC upgrades), but can’t continue forever</a:t>
            </a:r>
          </a:p>
          <a:p>
            <a:pPr lvl="1">
              <a:spcBef>
                <a:spcPts val="400"/>
              </a:spcBef>
              <a:buFont typeface="Wingdings" panose="05000000000000000000" pitchFamily="2" charset="2"/>
              <a:buChar char="§"/>
              <a:defRPr/>
            </a:pPr>
            <a:r>
              <a:rPr lang="en-GB" sz="2000" kern="1200" dirty="0">
                <a:solidFill>
                  <a:srgbClr val="006699"/>
                </a:solidFill>
                <a:cs typeface="Calibri" panose="020F0502020204030204" pitchFamily="34" charset="0"/>
              </a:rPr>
              <a:t>Strategic reviews to tension the programme (LHC Upgrades, Neutrinos, Phenomenology)</a:t>
            </a:r>
          </a:p>
          <a:p>
            <a:pPr lvl="1">
              <a:spcBef>
                <a:spcPts val="400"/>
              </a:spcBef>
              <a:buFont typeface="Wingdings" panose="05000000000000000000" pitchFamily="2" charset="2"/>
              <a:buChar char="§"/>
              <a:defRPr/>
            </a:pPr>
            <a:r>
              <a:rPr lang="en-GB" sz="2000" kern="1200" dirty="0">
                <a:solidFill>
                  <a:srgbClr val="006699"/>
                </a:solidFill>
                <a:cs typeface="Calibri" panose="020F0502020204030204" pitchFamily="34" charset="0"/>
              </a:rPr>
              <a:t>Sub-optimal funding , PRD cancelled</a:t>
            </a:r>
          </a:p>
          <a:p>
            <a:pPr>
              <a:defRPr/>
            </a:pPr>
            <a:endParaRPr lang="en-GB" sz="2000" dirty="0"/>
          </a:p>
          <a:p>
            <a:pPr>
              <a:defRPr/>
            </a:pPr>
            <a:r>
              <a:rPr lang="en-GB" sz="2000" dirty="0"/>
              <a:t>Need to increase our success in ISCF and GCRF</a:t>
            </a:r>
          </a:p>
          <a:p>
            <a:pPr>
              <a:defRPr/>
            </a:pPr>
            <a:endParaRPr lang="en-GB" sz="2000" dirty="0"/>
          </a:p>
          <a:p>
            <a:pPr>
              <a:defRPr/>
            </a:pPr>
            <a:r>
              <a:rPr lang="en-GB" sz="2000" dirty="0"/>
              <a:t>BEIS and UKRI understand our flexibility is now very low</a:t>
            </a:r>
          </a:p>
          <a:p>
            <a:pPr marL="0" indent="0">
              <a:buNone/>
              <a:defRPr/>
            </a:pPr>
            <a:endParaRPr lang="en-GB" sz="2000" dirty="0"/>
          </a:p>
        </p:txBody>
      </p:sp>
    </p:spTree>
    <p:extLst>
      <p:ext uri="{BB962C8B-B14F-4D97-AF65-F5344CB8AC3E}">
        <p14:creationId xmlns:p14="http://schemas.microsoft.com/office/powerpoint/2010/main" val="901754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552" y="980728"/>
            <a:ext cx="8604448" cy="5112568"/>
          </a:xfrm>
        </p:spPr>
        <p:txBody>
          <a:bodyPr/>
          <a:lstStyle/>
          <a:p>
            <a:r>
              <a:rPr lang="en-GB" sz="2000" dirty="0"/>
              <a:t>Global Challenges Research Fund (GCRF)</a:t>
            </a:r>
          </a:p>
          <a:p>
            <a:pPr lvl="1">
              <a:buFont typeface="Wingdings" panose="05000000000000000000" pitchFamily="2" charset="2"/>
              <a:buChar char="§"/>
            </a:pPr>
            <a:r>
              <a:rPr lang="en-GB" sz="2000" kern="1200" dirty="0">
                <a:solidFill>
                  <a:srgbClr val="006699"/>
                </a:solidFill>
                <a:latin typeface="Calibri" panose="020F0502020204030204" pitchFamily="34" charset="0"/>
                <a:cs typeface="Calibri" panose="020F0502020204030204" pitchFamily="34" charset="0"/>
              </a:rPr>
              <a:t>Up to £200m of the £1.5bn total collective fund unallocated  </a:t>
            </a:r>
          </a:p>
          <a:p>
            <a:r>
              <a:rPr lang="en-GB" sz="2000" dirty="0"/>
              <a:t>Industrial Strategy Challenge Fund (ISCF)</a:t>
            </a:r>
          </a:p>
          <a:p>
            <a:pPr lvl="1">
              <a:buFont typeface="Wingdings" panose="05000000000000000000" pitchFamily="2" charset="2"/>
              <a:buChar char="§"/>
            </a:pPr>
            <a:r>
              <a:rPr lang="en-GB" sz="2000" kern="1200" dirty="0">
                <a:solidFill>
                  <a:srgbClr val="006699"/>
                </a:solidFill>
                <a:latin typeface="Calibri" panose="020F0502020204030204" pitchFamily="34" charset="0"/>
                <a:cs typeface="Calibri" panose="020F0502020204030204" pitchFamily="34" charset="0"/>
              </a:rPr>
              <a:t>Wave 2 challenges launched, open call for Wave 3 ideas</a:t>
            </a:r>
          </a:p>
          <a:p>
            <a:pPr>
              <a:buFont typeface="Arial" panose="020B0604020202020204" pitchFamily="34" charset="0"/>
              <a:buChar char="•"/>
            </a:pPr>
            <a:r>
              <a:rPr lang="en-GB" sz="2000" dirty="0">
                <a:latin typeface="Calibri" panose="020F0502020204030204" pitchFamily="34" charset="0"/>
                <a:cs typeface="Calibri" panose="020F0502020204030204" pitchFamily="34" charset="0"/>
              </a:rPr>
              <a:t>Strategic Priorities Fund (SPF)</a:t>
            </a:r>
          </a:p>
          <a:p>
            <a:pPr lvl="1">
              <a:buFont typeface="Wingdings" panose="05000000000000000000" pitchFamily="2" charset="2"/>
              <a:buChar char="§"/>
            </a:pPr>
            <a:r>
              <a:rPr lang="en-GB" sz="2000" kern="1200" dirty="0">
                <a:solidFill>
                  <a:srgbClr val="006699"/>
                </a:solidFill>
                <a:latin typeface="Calibri" panose="020F0502020204030204" pitchFamily="34" charset="0"/>
                <a:cs typeface="Calibri" panose="020F0502020204030204" pitchFamily="34" charset="0"/>
              </a:rPr>
              <a:t>£755m over three years, bids from any BEIS-funded R&amp;D organisation </a:t>
            </a:r>
          </a:p>
          <a:p>
            <a:pPr>
              <a:buFont typeface="Arial" panose="020B0604020202020204" pitchFamily="34" charset="0"/>
              <a:buChar char="•"/>
              <a:defRPr/>
            </a:pPr>
            <a:r>
              <a:rPr lang="en-GB" sz="2000" dirty="0">
                <a:latin typeface="Calibri" panose="020F0502020204030204" pitchFamily="34" charset="0"/>
              </a:rPr>
              <a:t>Talent Fund</a:t>
            </a:r>
          </a:p>
          <a:p>
            <a:pPr lvl="1">
              <a:buFont typeface="Wingdings" panose="05000000000000000000" pitchFamily="2" charset="2"/>
              <a:buChar char="§"/>
              <a:defRPr/>
            </a:pPr>
            <a:r>
              <a:rPr lang="en-GB" sz="2000" kern="1200" dirty="0">
                <a:solidFill>
                  <a:srgbClr val="006699"/>
                </a:solidFill>
                <a:latin typeface="Calibri" panose="020F0502020204030204" pitchFamily="34" charset="0"/>
                <a:cs typeface="Calibri" panose="020F0502020204030204" pitchFamily="34" charset="0"/>
              </a:rPr>
              <a:t>950 AI studentships available over five years from 2019</a:t>
            </a:r>
          </a:p>
          <a:p>
            <a:pPr lvl="1">
              <a:buFont typeface="Wingdings" panose="05000000000000000000" pitchFamily="2" charset="2"/>
              <a:buChar char="§"/>
              <a:defRPr/>
            </a:pPr>
            <a:r>
              <a:rPr lang="en-GB" sz="2000" kern="1200" dirty="0">
                <a:solidFill>
                  <a:srgbClr val="006699"/>
                </a:solidFill>
                <a:latin typeface="Calibri" panose="020F0502020204030204" pitchFamily="34" charset="0"/>
                <a:cs typeface="Calibri" panose="020F0502020204030204" pitchFamily="34" charset="0"/>
              </a:rPr>
              <a:t>UKRI call for CDTs issued by EPSRC closes tomorrow</a:t>
            </a:r>
          </a:p>
          <a:p>
            <a:pPr>
              <a:buFont typeface="Arial" panose="020B0604020202020204" pitchFamily="34" charset="0"/>
              <a:buChar char="•"/>
              <a:defRPr/>
            </a:pPr>
            <a:r>
              <a:rPr lang="en-GB" sz="2000" dirty="0"/>
              <a:t>Strength in Places Fund</a:t>
            </a:r>
          </a:p>
          <a:p>
            <a:pPr lvl="1">
              <a:buFont typeface="Wingdings" panose="05000000000000000000" pitchFamily="2" charset="2"/>
              <a:buChar char="§"/>
              <a:defRPr/>
            </a:pPr>
            <a:r>
              <a:rPr lang="en-GB" altLang="en-US" sz="2000" kern="1200" dirty="0">
                <a:solidFill>
                  <a:srgbClr val="006699"/>
                </a:solidFill>
                <a:latin typeface="Calibri" panose="020F0502020204030204" pitchFamily="34" charset="0"/>
                <a:cs typeface="Calibri" panose="020F0502020204030204" pitchFamily="34" charset="0"/>
              </a:rPr>
              <a:t>£115m over three years for collaborative bids between research organisations and business to support regional growth</a:t>
            </a:r>
            <a:endParaRPr lang="en-GB" sz="2000" kern="1200" dirty="0">
              <a:solidFill>
                <a:srgbClr val="006699"/>
              </a:solidFill>
              <a:latin typeface="Calibri" panose="020F0502020204030204" pitchFamily="34" charset="0"/>
              <a:cs typeface="Calibri" panose="020F0502020204030204" pitchFamily="34" charset="0"/>
            </a:endParaRPr>
          </a:p>
          <a:p>
            <a:pPr>
              <a:buFont typeface="Arial" panose="020B0604020202020204" pitchFamily="34" charset="0"/>
              <a:buChar char="•"/>
              <a:defRPr/>
            </a:pPr>
            <a:r>
              <a:rPr lang="en-GB" sz="2000" dirty="0"/>
              <a:t>More announcements expected</a:t>
            </a:r>
          </a:p>
          <a:p>
            <a:pPr>
              <a:buFont typeface="Arial" panose="020B0604020202020204" pitchFamily="34" charset="0"/>
              <a:buChar char="•"/>
            </a:pPr>
            <a:endParaRPr lang="en-GB" sz="2000" dirty="0">
              <a:solidFill>
                <a:srgbClr val="3C8C93"/>
              </a:solidFill>
            </a:endParaRPr>
          </a:p>
          <a:p>
            <a:pPr lvl="1">
              <a:buFont typeface="Wingdings" panose="05000000000000000000" pitchFamily="2" charset="2"/>
              <a:buChar char="§"/>
            </a:pPr>
            <a:endParaRPr lang="en-GB" sz="2000" dirty="0">
              <a:solidFill>
                <a:srgbClr val="3C8C93"/>
              </a:solidFill>
            </a:endParaRPr>
          </a:p>
          <a:p>
            <a:endParaRPr lang="en-GB" sz="2000" dirty="0"/>
          </a:p>
          <a:p>
            <a:endParaRPr lang="en-GB" sz="2000" dirty="0"/>
          </a:p>
        </p:txBody>
      </p:sp>
      <p:sp>
        <p:nvSpPr>
          <p:cNvPr id="4" name="Rectangle 4"/>
          <p:cNvSpPr>
            <a:spLocks noGrp="1" noChangeArrowheads="1"/>
          </p:cNvSpPr>
          <p:nvPr>
            <p:ph type="title"/>
          </p:nvPr>
        </p:nvSpPr>
        <p:spPr bwMode="auto">
          <a:xfrm>
            <a:off x="0" y="19505"/>
            <a:ext cx="9144000" cy="889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itchFamily="34" charset="0"/>
                <a:ea typeface="ヒラギノ角ゴ Pro W3" charset="-128"/>
                <a:cs typeface="Arial" pitchFamily="34" charset="0"/>
              </a:defRPr>
            </a:lvl1pPr>
            <a:lvl2pPr marL="742950" indent="-285750">
              <a:spcBef>
                <a:spcPct val="20000"/>
              </a:spcBef>
              <a:buChar char="–"/>
              <a:defRPr sz="2200">
                <a:solidFill>
                  <a:srgbClr val="3C8C93"/>
                </a:solidFill>
                <a:latin typeface="Arial" pitchFamily="34" charset="0"/>
                <a:ea typeface="ヒラギノ角ゴ Pro W3" charset="-128"/>
                <a:cs typeface="Arial" pitchFamily="34" charset="0"/>
              </a:defRPr>
            </a:lvl2pPr>
            <a:lvl3pPr marL="1143000" indent="-228600">
              <a:spcBef>
                <a:spcPct val="20000"/>
              </a:spcBef>
              <a:buChar char="•"/>
              <a:defRPr sz="2400">
                <a:solidFill>
                  <a:schemeClr val="tx1"/>
                </a:solidFill>
                <a:latin typeface="Calibri" pitchFamily="34" charset="0"/>
                <a:ea typeface="MS PGothic" pitchFamily="34" charset="-128"/>
                <a:cs typeface="Calibri" pitchFamily="34" charset="0"/>
              </a:defRPr>
            </a:lvl3pPr>
            <a:lvl4pPr marL="1600200" indent="-228600">
              <a:spcBef>
                <a:spcPct val="20000"/>
              </a:spcBef>
              <a:buChar char="–"/>
              <a:defRPr sz="2000">
                <a:solidFill>
                  <a:schemeClr val="tx1"/>
                </a:solidFill>
                <a:latin typeface="Calibri" pitchFamily="34" charset="0"/>
                <a:ea typeface="Calibri" pitchFamily="34" charset="0"/>
                <a:cs typeface="Calibri" pitchFamily="34" charset="0"/>
              </a:defRPr>
            </a:lvl4pPr>
            <a:lvl5pPr marL="2057400" indent="-228600">
              <a:spcBef>
                <a:spcPct val="20000"/>
              </a:spcBef>
              <a:buChar char="»"/>
              <a:defRPr sz="2000">
                <a:solidFill>
                  <a:schemeClr val="tx1"/>
                </a:solidFill>
                <a:latin typeface="Calibri" pitchFamily="34" charset="0"/>
                <a:ea typeface="Calibri" pitchFamily="34" charset="0"/>
                <a:cs typeface="Calibri" pitchFamily="34" charset="0"/>
              </a:defRPr>
            </a:lvl5pPr>
            <a:lvl6pPr marL="25146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6pPr>
            <a:lvl7pPr marL="29718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7pPr>
            <a:lvl8pPr marL="34290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8pPr>
            <a:lvl9pPr marL="38862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9pPr>
          </a:lstStyle>
          <a:p>
            <a:pPr algn="ctr" eaLnBrk="1" hangingPunct="1">
              <a:spcBef>
                <a:spcPct val="0"/>
              </a:spcBef>
              <a:buFontTx/>
              <a:buNone/>
            </a:pPr>
            <a:r>
              <a:rPr lang="en-GB" altLang="en-US" sz="4400" dirty="0">
                <a:solidFill>
                  <a:srgbClr val="006699"/>
                </a:solidFill>
                <a:latin typeface="Calibri" pitchFamily="34" charset="0"/>
              </a:rPr>
              <a:t>Financial o</a:t>
            </a:r>
            <a:r>
              <a:rPr lang="en-GB" altLang="en-US" sz="4400" b="1" dirty="0">
                <a:solidFill>
                  <a:srgbClr val="006699"/>
                </a:solidFill>
                <a:latin typeface="Calibri" pitchFamily="34" charset="0"/>
              </a:rPr>
              <a:t>pportunities</a:t>
            </a:r>
          </a:p>
        </p:txBody>
      </p:sp>
    </p:spTree>
    <p:extLst>
      <p:ext uri="{BB962C8B-B14F-4D97-AF65-F5344CB8AC3E}">
        <p14:creationId xmlns:p14="http://schemas.microsoft.com/office/powerpoint/2010/main" val="120453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144000" cy="575345"/>
          </a:xfrm>
        </p:spPr>
        <p:txBody>
          <a:bodyPr>
            <a:noAutofit/>
          </a:bodyPr>
          <a:lstStyle/>
          <a:p>
            <a:r>
              <a:rPr lang="en-GB" kern="1200" dirty="0">
                <a:solidFill>
                  <a:srgbClr val="006699"/>
                </a:solidFill>
                <a:latin typeface="Calibri" panose="020F0502020204030204" pitchFamily="34" charset="0"/>
                <a:cs typeface="Calibri" panose="020F0502020204030204" pitchFamily="34" charset="0"/>
              </a:rPr>
              <a:t>STFC additional calls</a:t>
            </a:r>
          </a:p>
        </p:txBody>
      </p:sp>
      <p:sp>
        <p:nvSpPr>
          <p:cNvPr id="3" name="Content Placeholder 2"/>
          <p:cNvSpPr>
            <a:spLocks noGrp="1"/>
          </p:cNvSpPr>
          <p:nvPr>
            <p:ph idx="1"/>
          </p:nvPr>
        </p:nvSpPr>
        <p:spPr>
          <a:xfrm>
            <a:off x="395536" y="836712"/>
            <a:ext cx="8748464" cy="5442185"/>
          </a:xfrm>
        </p:spPr>
        <p:txBody>
          <a:bodyPr>
            <a:noAutofit/>
          </a:bodyPr>
          <a:lstStyle/>
          <a:p>
            <a:pPr eaLnBrk="1" hangingPunct="1">
              <a:spcBef>
                <a:spcPts val="500"/>
              </a:spcBef>
            </a:pPr>
            <a:r>
              <a:rPr lang="en-US" sz="2000" dirty="0">
                <a:cs typeface="Calibri" pitchFamily="34" charset="0"/>
              </a:rPr>
              <a:t>Opportunities Call</a:t>
            </a:r>
          </a:p>
          <a:p>
            <a:pPr lvl="1" indent="-457200">
              <a:spcBef>
                <a:spcPts val="500"/>
              </a:spcBef>
              <a:buFont typeface="Wingdings" panose="05000000000000000000" pitchFamily="2" charset="2"/>
              <a:buChar char="§"/>
            </a:pPr>
            <a:r>
              <a:rPr lang="en-US" sz="2000" kern="1200" dirty="0">
                <a:solidFill>
                  <a:srgbClr val="006699"/>
                </a:solidFill>
                <a:cs typeface="Calibri" panose="020F0502020204030204" pitchFamily="34" charset="0"/>
              </a:rPr>
              <a:t>To pump prime activities that will position university groups to participate in interdisciplinary science</a:t>
            </a:r>
            <a:r>
              <a:rPr lang="en-GB" sz="2000" kern="1200" dirty="0">
                <a:solidFill>
                  <a:srgbClr val="006699"/>
                </a:solidFill>
                <a:cs typeface="Calibri" panose="020F0502020204030204" pitchFamily="34" charset="0"/>
              </a:rPr>
              <a:t> that align with GCRF, ISCF and other funding schemes arising from UKRI</a:t>
            </a:r>
          </a:p>
          <a:p>
            <a:pPr lvl="1" indent="-457200">
              <a:spcBef>
                <a:spcPts val="500"/>
              </a:spcBef>
              <a:buFont typeface="Wingdings" panose="05000000000000000000" pitchFamily="2" charset="2"/>
              <a:buChar char="§"/>
            </a:pPr>
            <a:r>
              <a:rPr lang="en-GB" sz="2000" kern="1200" dirty="0">
                <a:solidFill>
                  <a:srgbClr val="006699"/>
                </a:solidFill>
                <a:cs typeface="Calibri" panose="020F0502020204030204" pitchFamily="34" charset="0"/>
              </a:rPr>
              <a:t>Support for 4-6 month projects that enable the university group or consortia to undertake seed corn type projects</a:t>
            </a:r>
          </a:p>
          <a:p>
            <a:pPr lvl="1" indent="-457200">
              <a:spcBef>
                <a:spcPts val="500"/>
              </a:spcBef>
            </a:pPr>
            <a:endParaRPr lang="en-US" sz="2000" dirty="0">
              <a:solidFill>
                <a:srgbClr val="3C8C93"/>
              </a:solidFill>
              <a:cs typeface="Calibri" pitchFamily="34" charset="0"/>
            </a:endParaRPr>
          </a:p>
          <a:p>
            <a:pPr eaLnBrk="1" hangingPunct="1">
              <a:spcBef>
                <a:spcPts val="500"/>
              </a:spcBef>
            </a:pPr>
            <a:r>
              <a:rPr lang="en-US" sz="2000" dirty="0">
                <a:cs typeface="Calibri" pitchFamily="34" charset="0"/>
              </a:rPr>
              <a:t>Capital Call</a:t>
            </a:r>
          </a:p>
          <a:p>
            <a:pPr lvl="1" indent="-457200">
              <a:spcBef>
                <a:spcPts val="500"/>
              </a:spcBef>
              <a:buFont typeface="Wingdings" panose="05000000000000000000" pitchFamily="2" charset="2"/>
              <a:buChar char="§"/>
            </a:pPr>
            <a:r>
              <a:rPr lang="en-GB" sz="2000" kern="1200" dirty="0">
                <a:solidFill>
                  <a:srgbClr val="006699"/>
                </a:solidFill>
                <a:cs typeface="Calibri" panose="020F0502020204030204" pitchFamily="34" charset="0"/>
              </a:rPr>
              <a:t>Capital equipment to support the PPAN programme and to develop its  External Innovation capabilities.</a:t>
            </a:r>
          </a:p>
          <a:p>
            <a:pPr lvl="1" indent="-457200">
              <a:spcBef>
                <a:spcPts val="500"/>
              </a:spcBef>
              <a:buFont typeface="Wingdings" panose="05000000000000000000" pitchFamily="2" charset="2"/>
              <a:buChar char="§"/>
            </a:pPr>
            <a:r>
              <a:rPr lang="en-GB" sz="2000" kern="1200" dirty="0">
                <a:solidFill>
                  <a:srgbClr val="006699"/>
                </a:solidFill>
                <a:cs typeface="Calibri" panose="020F0502020204030204" pitchFamily="34" charset="0"/>
              </a:rPr>
              <a:t>Available to support programme activities, proof of concept type research, early prototyping and laboratory demonstrations etc.</a:t>
            </a:r>
          </a:p>
          <a:p>
            <a:endParaRPr lang="en-GB" sz="2000" dirty="0">
              <a:solidFill>
                <a:srgbClr val="3C8C93"/>
              </a:solidFill>
              <a:cs typeface="Calibri" pitchFamily="34" charset="0"/>
            </a:endParaRPr>
          </a:p>
          <a:p>
            <a:pPr marL="0" indent="0" algn="ctr">
              <a:buNone/>
            </a:pPr>
            <a:r>
              <a:rPr lang="en-GB" sz="2000" b="1" dirty="0">
                <a:cs typeface="Calibri" pitchFamily="34" charset="0"/>
              </a:rPr>
              <a:t>Opening Date: 10th April 2018                        Closing Date: 12th June 2018</a:t>
            </a:r>
          </a:p>
          <a:p>
            <a:endParaRPr lang="en-GB" sz="2000" dirty="0">
              <a:solidFill>
                <a:srgbClr val="3C8C93"/>
              </a:solidFill>
              <a:cs typeface="Calibri" pitchFamily="34" charset="0"/>
              <a:hlinkClick r:id="rId3"/>
            </a:endParaRPr>
          </a:p>
          <a:p>
            <a:pPr marL="0" indent="0" algn="ctr">
              <a:buNone/>
            </a:pPr>
            <a:r>
              <a:rPr lang="en-GB" sz="2000" kern="1200" dirty="0">
                <a:solidFill>
                  <a:srgbClr val="006699"/>
                </a:solidFill>
                <a:cs typeface="Calibri" panose="020F0502020204030204" pitchFamily="34" charset="0"/>
                <a:hlinkClick r:id="rId3"/>
              </a:rPr>
              <a:t>www.stfc.ac.uk/funding/research-grants/funding-opportunities/funding-calls/</a:t>
            </a:r>
            <a:r>
              <a:rPr lang="en-GB" sz="2000" kern="1200" dirty="0">
                <a:solidFill>
                  <a:srgbClr val="006699"/>
                </a:solidFill>
                <a:cs typeface="Calibri" panose="020F0502020204030204" pitchFamily="34" charset="0"/>
              </a:rPr>
              <a:t> </a:t>
            </a:r>
            <a:endParaRPr lang="en-US" sz="2000" kern="1200" dirty="0">
              <a:solidFill>
                <a:srgbClr val="006699"/>
              </a:solidFill>
              <a:cs typeface="Calibri" panose="020F0502020204030204" pitchFamily="34" charset="0"/>
            </a:endParaRPr>
          </a:p>
          <a:p>
            <a:pPr lvl="0"/>
            <a:endParaRPr lang="en-US" sz="2000" dirty="0">
              <a:solidFill>
                <a:srgbClr val="3C8C93"/>
              </a:solidFill>
              <a:cs typeface="Calibri" pitchFamily="34" charset="0"/>
            </a:endParaRPr>
          </a:p>
        </p:txBody>
      </p:sp>
    </p:spTree>
    <p:extLst>
      <p:ext uri="{BB962C8B-B14F-4D97-AF65-F5344CB8AC3E}">
        <p14:creationId xmlns:p14="http://schemas.microsoft.com/office/powerpoint/2010/main" val="3925838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53975"/>
            <a:ext cx="9144000" cy="927100"/>
          </a:xfrm>
        </p:spPr>
        <p:txBody>
          <a:bodyPr/>
          <a:lstStyle/>
          <a:p>
            <a:pPr>
              <a:defRPr/>
            </a:pPr>
            <a:r>
              <a:rPr lang="en-GB" kern="1200" dirty="0">
                <a:solidFill>
                  <a:srgbClr val="006699"/>
                </a:solidFill>
                <a:latin typeface="Calibri" panose="020F0502020204030204" pitchFamily="34" charset="0"/>
                <a:cs typeface="Calibri" panose="020F0502020204030204" pitchFamily="34" charset="0"/>
              </a:rPr>
              <a:t>Brexit</a:t>
            </a:r>
            <a:endParaRPr lang="en-GB" kern="1200" dirty="0">
              <a:ln w="19050">
                <a:noFill/>
                <a:prstDash val="solid"/>
              </a:ln>
              <a:solidFill>
                <a:srgbClr val="006699"/>
              </a:solidFill>
              <a:latin typeface="Calibri" panose="020F0502020204030204" pitchFamily="34" charset="0"/>
              <a:ea typeface="+mn-ea"/>
              <a:cs typeface="Calibri" panose="020F0502020204030204" pitchFamily="34" charset="0"/>
            </a:endParaRPr>
          </a:p>
        </p:txBody>
      </p:sp>
      <p:sp>
        <p:nvSpPr>
          <p:cNvPr id="5" name="TextBox 4"/>
          <p:cNvSpPr txBox="1"/>
          <p:nvPr/>
        </p:nvSpPr>
        <p:spPr>
          <a:xfrm>
            <a:off x="251520" y="980728"/>
            <a:ext cx="4968552" cy="2477601"/>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Real concerns over funding and skills</a:t>
            </a:r>
          </a:p>
          <a:p>
            <a:pPr marL="742950" lvl="1" indent="-285750" eaLnBrk="0" hangingPunct="0">
              <a:spcBef>
                <a:spcPts val="0"/>
              </a:spcBef>
              <a:spcAft>
                <a:spcPts val="600"/>
              </a:spcAft>
              <a:buFont typeface="Wingdings" panose="05000000000000000000" pitchFamily="2" charset="2"/>
              <a:buChar char="§"/>
              <a:defRPr/>
            </a:pPr>
            <a:r>
              <a:rPr lang="en-GB" sz="2000" dirty="0">
                <a:solidFill>
                  <a:srgbClr val="006699"/>
                </a:solidFill>
                <a:latin typeface="Calibri" panose="020F0502020204030204" pitchFamily="34" charset="0"/>
                <a:ea typeface="+mn-ea"/>
                <a:cs typeface="Calibri" panose="020F0502020204030204" pitchFamily="34" charset="0"/>
              </a:rPr>
              <a:t>Refining for Government a  comprehensive view of the importance of EU Framework programme funding for PPAN communities</a:t>
            </a:r>
          </a:p>
          <a:p>
            <a:pPr marL="742950" lvl="1" indent="-285750" eaLnBrk="0" hangingPunct="0">
              <a:spcBef>
                <a:spcPts val="0"/>
              </a:spcBef>
              <a:spcAft>
                <a:spcPts val="600"/>
              </a:spcAft>
              <a:buFont typeface="Wingdings" panose="05000000000000000000" pitchFamily="2" charset="2"/>
              <a:buChar char="§"/>
              <a:defRPr/>
            </a:pPr>
            <a:r>
              <a:rPr lang="en-GB" sz="2000" dirty="0">
                <a:solidFill>
                  <a:srgbClr val="006699"/>
                </a:solidFill>
                <a:latin typeface="Calibri" panose="020F0502020204030204" pitchFamily="34" charset="0"/>
                <a:ea typeface="+mn-ea"/>
                <a:cs typeface="Calibri" panose="020F0502020204030204" pitchFamily="34" charset="0"/>
              </a:rPr>
              <a:t>Importance of international collaborations are recognised</a:t>
            </a:r>
          </a:p>
        </p:txBody>
      </p:sp>
      <p:pic>
        <p:nvPicPr>
          <p:cNvPr id="1026"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20072" y="1052736"/>
            <a:ext cx="3815258" cy="2585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42355" y="3843050"/>
            <a:ext cx="8776517" cy="1015663"/>
          </a:xfrm>
          <a:prstGeom prst="rect">
            <a:avLst/>
          </a:prstGeom>
          <a:noFill/>
        </p:spPr>
        <p:txBody>
          <a:bodyPr wrap="square" rtlCol="0">
            <a:spAutoFit/>
          </a:bodyPr>
          <a:lstStyle/>
          <a:p>
            <a:pPr marL="342900" indent="-342900">
              <a:buFont typeface="Arial" panose="020B0604020202020204" pitchFamily="34" charset="0"/>
              <a:buChar char="•"/>
            </a:pPr>
            <a:r>
              <a:rPr lang="en-GB" sz="2000" dirty="0">
                <a:latin typeface="Calibri" panose="020F0502020204030204" pitchFamily="34" charset="0"/>
                <a:cs typeface="Calibri" panose="020F0502020204030204" pitchFamily="34" charset="0"/>
              </a:rPr>
              <a:t>The government has issued a document to clarify the UK’s eligibility to participate in Horizon 2020 and its commitment to underwrite bids</a:t>
            </a:r>
          </a:p>
          <a:p>
            <a:pPr marL="742950" lvl="1" indent="-285750" eaLnBrk="0" hangingPunct="0">
              <a:spcBef>
                <a:spcPts val="0"/>
              </a:spcBef>
              <a:spcAft>
                <a:spcPts val="600"/>
              </a:spcAft>
              <a:buFont typeface="Wingdings" panose="05000000000000000000" pitchFamily="2" charset="2"/>
              <a:buChar char="§"/>
              <a:defRPr/>
            </a:pPr>
            <a:r>
              <a:rPr lang="en-GB" sz="2000" dirty="0">
                <a:solidFill>
                  <a:srgbClr val="006699"/>
                </a:solidFill>
                <a:latin typeface="Calibri" panose="020F0502020204030204" pitchFamily="34" charset="0"/>
                <a:ea typeface="+mn-ea"/>
                <a:cs typeface="Calibri" panose="020F0502020204030204" pitchFamily="34" charset="0"/>
              </a:rPr>
              <a:t>The full document and Q&amp;A available at </a:t>
            </a:r>
            <a:r>
              <a:rPr lang="en-GB" sz="2000" dirty="0">
                <a:solidFill>
                  <a:srgbClr val="006699"/>
                </a:solidFill>
                <a:latin typeface="Calibri" panose="020F0502020204030204" pitchFamily="34" charset="0"/>
                <a:ea typeface="+mn-ea"/>
                <a:cs typeface="Calibri" panose="020F0502020204030204" pitchFamily="34" charset="0"/>
                <a:hlinkClick r:id="rId5"/>
              </a:rPr>
              <a:t>www.ukro.ac.uk</a:t>
            </a:r>
            <a:endParaRPr lang="en-GB" sz="2000" dirty="0">
              <a:solidFill>
                <a:srgbClr val="006699"/>
              </a:solidFill>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3854016490"/>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a:extLst/>
          </p:cNvPr>
          <p:cNvSpPr>
            <a:spLocks noGrp="1"/>
          </p:cNvSpPr>
          <p:nvPr>
            <p:ph idx="1"/>
          </p:nvPr>
        </p:nvSpPr>
        <p:spPr>
          <a:xfrm>
            <a:off x="359568" y="1016893"/>
            <a:ext cx="8784431" cy="4248150"/>
          </a:xfrm>
        </p:spPr>
        <p:txBody>
          <a:bodyPr>
            <a:noAutofit/>
          </a:bodyPr>
          <a:lstStyle/>
          <a:p>
            <a:pPr marL="274638" indent="-274638" eaLnBrk="1" hangingPunct="1">
              <a:spcBef>
                <a:spcPct val="0"/>
              </a:spcBef>
              <a:spcAft>
                <a:spcPts val="600"/>
              </a:spcAft>
              <a:defRPr/>
            </a:pPr>
            <a:r>
              <a:rPr lang="en-GB" altLang="en-US" sz="2000" kern="1200" dirty="0">
                <a:solidFill>
                  <a:srgbClr val="000000"/>
                </a:solidFill>
                <a:cs typeface="Calibri" pitchFamily="34" charset="0"/>
              </a:rPr>
              <a:t>Sponsored for UKRI by STFC Executive Chair</a:t>
            </a:r>
          </a:p>
          <a:p>
            <a:pPr marL="274638" indent="-274638" eaLnBrk="1" hangingPunct="1">
              <a:spcBef>
                <a:spcPct val="0"/>
              </a:spcBef>
              <a:spcAft>
                <a:spcPts val="600"/>
              </a:spcAft>
              <a:defRPr/>
            </a:pPr>
            <a:r>
              <a:rPr lang="en-GB" altLang="en-US" sz="2000" kern="1200" dirty="0">
                <a:solidFill>
                  <a:srgbClr val="000000"/>
                </a:solidFill>
                <a:cs typeface="Calibri" pitchFamily="34" charset="0"/>
              </a:rPr>
              <a:t>Roadmap will:</a:t>
            </a:r>
            <a:endParaRPr lang="en-GB" sz="2000" kern="1200" dirty="0">
              <a:solidFill>
                <a:srgbClr val="000000"/>
              </a:solidFill>
              <a:cs typeface="Calibri" pitchFamily="34" charset="0"/>
            </a:endParaRPr>
          </a:p>
          <a:p>
            <a:pPr lvl="1">
              <a:spcBef>
                <a:spcPts val="0"/>
              </a:spcBef>
              <a:spcAft>
                <a:spcPts val="600"/>
              </a:spcAft>
              <a:buFont typeface="Wingdings" panose="05000000000000000000" pitchFamily="2" charset="2"/>
              <a:buChar char="§"/>
              <a:defRPr/>
            </a:pPr>
            <a:r>
              <a:rPr lang="en-GB" sz="2000" dirty="0">
                <a:solidFill>
                  <a:srgbClr val="006699"/>
                </a:solidFill>
                <a:cs typeface="Calibri" panose="020F0502020204030204" pitchFamily="34" charset="0"/>
              </a:rPr>
              <a:t>Identify research and innovation capability needs (to ~2030) and existing gaps responding to changing R&amp;D and socio-economic demands</a:t>
            </a:r>
          </a:p>
          <a:p>
            <a:pPr lvl="1">
              <a:spcBef>
                <a:spcPts val="0"/>
              </a:spcBef>
              <a:spcAft>
                <a:spcPts val="600"/>
              </a:spcAft>
              <a:buFont typeface="Wingdings" panose="05000000000000000000" pitchFamily="2" charset="2"/>
              <a:buChar char="§"/>
              <a:defRPr/>
            </a:pPr>
            <a:r>
              <a:rPr lang="en-GB" sz="2000" dirty="0">
                <a:solidFill>
                  <a:srgbClr val="006699"/>
                </a:solidFill>
                <a:cs typeface="Calibri" panose="020F0502020204030204" pitchFamily="34" charset="0"/>
              </a:rPr>
              <a:t>Assess duplication and areas of reduced priority</a:t>
            </a:r>
          </a:p>
          <a:p>
            <a:pPr lvl="1">
              <a:spcBef>
                <a:spcPts val="0"/>
              </a:spcBef>
              <a:spcAft>
                <a:spcPts val="600"/>
              </a:spcAft>
              <a:buFont typeface="Wingdings" panose="05000000000000000000" pitchFamily="2" charset="2"/>
              <a:buChar char="§"/>
              <a:defRPr/>
            </a:pPr>
            <a:r>
              <a:rPr lang="en-GB" sz="2000" dirty="0">
                <a:solidFill>
                  <a:srgbClr val="006699"/>
                </a:solidFill>
                <a:cs typeface="Calibri" panose="020F0502020204030204" pitchFamily="34" charset="0"/>
              </a:rPr>
              <a:t>Develop strategic priorities envisaged for funding</a:t>
            </a:r>
          </a:p>
          <a:p>
            <a:pPr lvl="1">
              <a:spcBef>
                <a:spcPts val="0"/>
              </a:spcBef>
              <a:spcAft>
                <a:spcPts val="600"/>
              </a:spcAft>
              <a:buFont typeface="Wingdings" panose="05000000000000000000" pitchFamily="2" charset="2"/>
              <a:buChar char="§"/>
              <a:defRPr/>
            </a:pPr>
            <a:r>
              <a:rPr lang="en-GB" sz="2000" dirty="0">
                <a:solidFill>
                  <a:srgbClr val="006699"/>
                </a:solidFill>
                <a:cs typeface="Calibri" panose="020F0502020204030204" pitchFamily="34" charset="0"/>
              </a:rPr>
              <a:t>Support international negotiations</a:t>
            </a:r>
            <a:endParaRPr lang="en-GB" altLang="en-US" sz="2000" dirty="0">
              <a:solidFill>
                <a:srgbClr val="006699"/>
              </a:solidFill>
              <a:cs typeface="Calibri" panose="020F0502020204030204" pitchFamily="34" charset="0"/>
            </a:endParaRPr>
          </a:p>
          <a:p>
            <a:pPr marL="274638" indent="-274638" eaLnBrk="1" hangingPunct="1">
              <a:spcBef>
                <a:spcPct val="0"/>
              </a:spcBef>
              <a:spcAft>
                <a:spcPts val="600"/>
              </a:spcAft>
              <a:defRPr/>
            </a:pPr>
            <a:r>
              <a:rPr lang="en-GB" altLang="en-US" sz="2000" kern="1200" dirty="0">
                <a:solidFill>
                  <a:srgbClr val="000000"/>
                </a:solidFill>
                <a:cs typeface="Calibri" pitchFamily="34" charset="0"/>
              </a:rPr>
              <a:t>Timeframe: </a:t>
            </a:r>
          </a:p>
          <a:p>
            <a:pPr lvl="1">
              <a:spcBef>
                <a:spcPts val="0"/>
              </a:spcBef>
              <a:spcAft>
                <a:spcPts val="600"/>
              </a:spcAft>
              <a:buFont typeface="Wingdings" panose="05000000000000000000" pitchFamily="2" charset="2"/>
              <a:buChar char="§"/>
              <a:defRPr/>
            </a:pPr>
            <a:r>
              <a:rPr lang="en-GB" sz="2000" dirty="0">
                <a:solidFill>
                  <a:srgbClr val="006699"/>
                </a:solidFill>
                <a:cs typeface="Calibri" panose="020F0502020204030204" pitchFamily="34" charset="0"/>
              </a:rPr>
              <a:t>Launched in Jan 2018</a:t>
            </a:r>
          </a:p>
          <a:p>
            <a:pPr lvl="1">
              <a:spcBef>
                <a:spcPts val="0"/>
              </a:spcBef>
              <a:spcAft>
                <a:spcPts val="600"/>
              </a:spcAft>
              <a:buFont typeface="Wingdings" panose="05000000000000000000" pitchFamily="2" charset="2"/>
              <a:buChar char="§"/>
              <a:defRPr/>
            </a:pPr>
            <a:r>
              <a:rPr lang="en-GB" sz="2000" dirty="0">
                <a:solidFill>
                  <a:srgbClr val="006699"/>
                </a:solidFill>
                <a:cs typeface="Calibri" panose="020F0502020204030204" pitchFamily="34" charset="0"/>
              </a:rPr>
              <a:t>Production of draft roadmap: Oct 2018</a:t>
            </a:r>
          </a:p>
          <a:p>
            <a:pPr lvl="1">
              <a:spcBef>
                <a:spcPts val="0"/>
              </a:spcBef>
              <a:spcAft>
                <a:spcPts val="600"/>
              </a:spcAft>
              <a:buFont typeface="Wingdings" panose="05000000000000000000" pitchFamily="2" charset="2"/>
              <a:buChar char="§"/>
              <a:defRPr/>
            </a:pPr>
            <a:r>
              <a:rPr lang="en-GB" sz="2000" dirty="0">
                <a:solidFill>
                  <a:srgbClr val="006699"/>
                </a:solidFill>
                <a:cs typeface="Calibri" panose="020F0502020204030204" pitchFamily="34" charset="0"/>
              </a:rPr>
              <a:t>Event to review draft roadmap: Nov 2018</a:t>
            </a:r>
          </a:p>
          <a:p>
            <a:pPr lvl="1">
              <a:spcBef>
                <a:spcPts val="0"/>
              </a:spcBef>
              <a:spcAft>
                <a:spcPts val="600"/>
              </a:spcAft>
              <a:buFont typeface="Wingdings" panose="05000000000000000000" pitchFamily="2" charset="2"/>
              <a:buChar char="§"/>
              <a:defRPr/>
            </a:pPr>
            <a:r>
              <a:rPr lang="en-GB" sz="2000" dirty="0">
                <a:solidFill>
                  <a:srgbClr val="006699"/>
                </a:solidFill>
                <a:cs typeface="Calibri" panose="020F0502020204030204" pitchFamily="34" charset="0"/>
              </a:rPr>
              <a:t>Formal issue of roadmap: April 2019</a:t>
            </a:r>
          </a:p>
        </p:txBody>
      </p:sp>
      <p:sp>
        <p:nvSpPr>
          <p:cNvPr id="26627" name="Title 1"/>
          <p:cNvSpPr txBox="1">
            <a:spLocks/>
          </p:cNvSpPr>
          <p:nvPr/>
        </p:nvSpPr>
        <p:spPr bwMode="auto">
          <a:xfrm>
            <a:off x="0" y="53975"/>
            <a:ext cx="91440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chemeClr val="tx1"/>
                </a:solidFill>
                <a:latin typeface="Arial" pitchFamily="34" charset="0"/>
                <a:ea typeface="ヒラギノ角ゴ Pro W3" charset="-128"/>
                <a:cs typeface="Arial" pitchFamily="34" charset="0"/>
              </a:defRPr>
            </a:lvl1pPr>
            <a:lvl2pPr marL="742950" indent="-285750">
              <a:spcBef>
                <a:spcPct val="20000"/>
              </a:spcBef>
              <a:buChar char="–"/>
              <a:defRPr sz="2200">
                <a:solidFill>
                  <a:srgbClr val="3C8C93"/>
                </a:solidFill>
                <a:latin typeface="Arial" pitchFamily="34" charset="0"/>
                <a:ea typeface="ヒラギノ角ゴ Pro W3" charset="-128"/>
                <a:cs typeface="Arial" pitchFamily="34" charset="0"/>
              </a:defRPr>
            </a:lvl2pPr>
            <a:lvl3pPr marL="1143000" indent="-228600">
              <a:spcBef>
                <a:spcPct val="20000"/>
              </a:spcBef>
              <a:buChar char="•"/>
              <a:defRPr sz="2400">
                <a:solidFill>
                  <a:schemeClr val="tx1"/>
                </a:solidFill>
                <a:latin typeface="Calibri" pitchFamily="34" charset="0"/>
                <a:ea typeface="MS PGothic" pitchFamily="34" charset="-128"/>
                <a:cs typeface="Calibri" pitchFamily="34" charset="0"/>
              </a:defRPr>
            </a:lvl3pPr>
            <a:lvl4pPr marL="1600200" indent="-228600">
              <a:spcBef>
                <a:spcPct val="20000"/>
              </a:spcBef>
              <a:buChar char="–"/>
              <a:defRPr sz="2000">
                <a:solidFill>
                  <a:schemeClr val="tx1"/>
                </a:solidFill>
                <a:latin typeface="Calibri" pitchFamily="34" charset="0"/>
                <a:ea typeface="Calibri" pitchFamily="34" charset="0"/>
                <a:cs typeface="Calibri" pitchFamily="34" charset="0"/>
              </a:defRPr>
            </a:lvl4pPr>
            <a:lvl5pPr marL="2057400" indent="-228600">
              <a:spcBef>
                <a:spcPct val="20000"/>
              </a:spcBef>
              <a:buChar char="»"/>
              <a:defRPr sz="2000">
                <a:solidFill>
                  <a:schemeClr val="tx1"/>
                </a:solidFill>
                <a:latin typeface="Calibri" pitchFamily="34" charset="0"/>
                <a:ea typeface="Calibri" pitchFamily="34" charset="0"/>
                <a:cs typeface="Calibri" pitchFamily="34" charset="0"/>
              </a:defRPr>
            </a:lvl5pPr>
            <a:lvl6pPr marL="25146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6pPr>
            <a:lvl7pPr marL="29718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7pPr>
            <a:lvl8pPr marL="34290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8pPr>
            <a:lvl9pPr marL="38862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9pPr>
          </a:lstStyle>
          <a:p>
            <a:pPr algn="ctr">
              <a:spcBef>
                <a:spcPct val="0"/>
              </a:spcBef>
              <a:buFontTx/>
              <a:buNone/>
            </a:pPr>
            <a:r>
              <a:rPr lang="en-GB" altLang="en-US" sz="4400" b="1" dirty="0">
                <a:solidFill>
                  <a:srgbClr val="006699"/>
                </a:solidFill>
                <a:latin typeface="Calibri" pitchFamily="34" charset="0"/>
              </a:rPr>
              <a:t>Research Infrastructures Roadmap </a:t>
            </a:r>
          </a:p>
        </p:txBody>
      </p:sp>
      <p:pic>
        <p:nvPicPr>
          <p:cNvPr id="2662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04248" y="3140968"/>
            <a:ext cx="2203966" cy="1728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7830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p:cNvPr>
          <p:cNvSpPr>
            <a:spLocks noGrp="1"/>
          </p:cNvSpPr>
          <p:nvPr>
            <p:ph idx="1"/>
          </p:nvPr>
        </p:nvSpPr>
        <p:spPr>
          <a:xfrm>
            <a:off x="155575" y="971550"/>
            <a:ext cx="8988425" cy="5886450"/>
          </a:xfrm>
        </p:spPr>
        <p:txBody>
          <a:bodyPr>
            <a:noAutofit/>
          </a:bodyPr>
          <a:lstStyle/>
          <a:p>
            <a:pPr>
              <a:defRPr/>
            </a:pPr>
            <a:r>
              <a:rPr lang="en-GB" sz="2000" dirty="0"/>
              <a:t>New Council announced 23 March</a:t>
            </a:r>
            <a:endParaRPr lang="en-GB" sz="2000" dirty="0">
              <a:solidFill>
                <a:schemeClr val="tx1"/>
              </a:solidFill>
            </a:endParaRPr>
          </a:p>
          <a:p>
            <a:pPr marL="457200" lvl="1" indent="0">
              <a:buNone/>
              <a:defRPr/>
            </a:pPr>
            <a:endParaRPr lang="en-GB" sz="2000" dirty="0">
              <a:solidFill>
                <a:schemeClr val="tx1"/>
              </a:solidFill>
            </a:endParaRPr>
          </a:p>
          <a:p>
            <a:pPr>
              <a:spcBef>
                <a:spcPts val="0"/>
              </a:spcBef>
              <a:spcAft>
                <a:spcPts val="600"/>
              </a:spcAft>
              <a:defRPr/>
            </a:pPr>
            <a:r>
              <a:rPr lang="en-GB" sz="2000" dirty="0"/>
              <a:t>Legacy Council</a:t>
            </a:r>
          </a:p>
          <a:p>
            <a:pPr lvl="1">
              <a:spcBef>
                <a:spcPts val="0"/>
              </a:spcBef>
              <a:spcAft>
                <a:spcPts val="600"/>
              </a:spcAft>
              <a:buFont typeface="Wingdings" panose="05000000000000000000" pitchFamily="2" charset="2"/>
              <a:buChar char="§"/>
              <a:defRPr/>
            </a:pPr>
            <a:r>
              <a:rPr lang="en-GB" sz="2000" dirty="0">
                <a:solidFill>
                  <a:srgbClr val="006699"/>
                </a:solidFill>
                <a:cs typeface="Calibri" panose="020F0502020204030204" pitchFamily="34" charset="0"/>
              </a:rPr>
              <a:t>Existing Research Councils continue as legal entities to 31 October 2018 to support closure of accounts and provide contingency for transition</a:t>
            </a:r>
          </a:p>
          <a:p>
            <a:pPr marL="0" indent="0">
              <a:spcBef>
                <a:spcPts val="0"/>
              </a:spcBef>
              <a:spcAft>
                <a:spcPts val="600"/>
              </a:spcAft>
              <a:buNone/>
              <a:defRPr/>
            </a:pPr>
            <a:endParaRPr lang="en-GB" sz="2000" dirty="0">
              <a:solidFill>
                <a:schemeClr val="tx1"/>
              </a:solidFill>
            </a:endParaRPr>
          </a:p>
          <a:p>
            <a:pPr>
              <a:defRPr/>
            </a:pPr>
            <a:r>
              <a:rPr lang="en-GB" sz="2000" dirty="0"/>
              <a:t>Panel opportunities</a:t>
            </a:r>
          </a:p>
          <a:p>
            <a:pPr lvl="1">
              <a:spcBef>
                <a:spcPts val="0"/>
              </a:spcBef>
              <a:spcAft>
                <a:spcPts val="600"/>
              </a:spcAft>
              <a:buFont typeface="Wingdings" panose="05000000000000000000" pitchFamily="2" charset="2"/>
              <a:buChar char="§"/>
              <a:defRPr/>
            </a:pPr>
            <a:r>
              <a:rPr lang="en-GB" sz="2000" dirty="0">
                <a:solidFill>
                  <a:srgbClr val="006699"/>
                </a:solidFill>
                <a:cs typeface="Calibri" panose="020F0502020204030204" pitchFamily="34" charset="0"/>
              </a:rPr>
              <a:t>We have vacancies for outstanding individuals to become members of our committees and panels</a:t>
            </a:r>
          </a:p>
          <a:p>
            <a:pPr lvl="1">
              <a:spcBef>
                <a:spcPts val="0"/>
              </a:spcBef>
              <a:spcAft>
                <a:spcPts val="600"/>
              </a:spcAft>
              <a:buFont typeface="Wingdings" panose="05000000000000000000" pitchFamily="2" charset="2"/>
              <a:buChar char="§"/>
              <a:defRPr/>
            </a:pPr>
            <a:r>
              <a:rPr lang="en-GB" sz="2000" dirty="0">
                <a:solidFill>
                  <a:srgbClr val="006699"/>
                </a:solidFill>
                <a:cs typeface="Calibri" panose="020F0502020204030204" pitchFamily="34" charset="0"/>
              </a:rPr>
              <a:t>Details on website </a:t>
            </a:r>
            <a:r>
              <a:rPr lang="en-GB" sz="2000" dirty="0">
                <a:solidFill>
                  <a:srgbClr val="006699"/>
                </a:solidFill>
                <a:cs typeface="Calibri" panose="020F0502020204030204" pitchFamily="34" charset="0"/>
                <a:hlinkClick r:id="rId3"/>
              </a:rPr>
              <a:t>www.stfc.ac.uk/panels</a:t>
            </a:r>
            <a:endParaRPr lang="en-GB" sz="2000" dirty="0">
              <a:solidFill>
                <a:srgbClr val="006699"/>
              </a:solidFill>
              <a:cs typeface="Calibri" panose="020F0502020204030204" pitchFamily="34" charset="0"/>
            </a:endParaRPr>
          </a:p>
          <a:p>
            <a:pPr lvl="1">
              <a:spcBef>
                <a:spcPts val="0"/>
              </a:spcBef>
              <a:spcAft>
                <a:spcPts val="600"/>
              </a:spcAft>
              <a:buFont typeface="Wingdings" panose="05000000000000000000" pitchFamily="2" charset="2"/>
              <a:buChar char="§"/>
              <a:defRPr/>
            </a:pPr>
            <a:r>
              <a:rPr lang="en-GB" sz="2000" dirty="0">
                <a:solidFill>
                  <a:srgbClr val="006699"/>
                </a:solidFill>
                <a:cs typeface="Calibri" panose="020F0502020204030204" pitchFamily="34" charset="0"/>
              </a:rPr>
              <a:t>Closing date is Monday, 9 April</a:t>
            </a:r>
          </a:p>
        </p:txBody>
      </p:sp>
      <p:sp>
        <p:nvSpPr>
          <p:cNvPr id="102403" name="Title 1"/>
          <p:cNvSpPr txBox="1">
            <a:spLocks/>
          </p:cNvSpPr>
          <p:nvPr/>
        </p:nvSpPr>
        <p:spPr bwMode="auto">
          <a:xfrm>
            <a:off x="0" y="53975"/>
            <a:ext cx="9144000" cy="854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chemeClr val="tx1"/>
                </a:solidFill>
                <a:latin typeface="Arial" pitchFamily="34" charset="0"/>
                <a:ea typeface="ヒラギノ角ゴ Pro W3" charset="-128"/>
                <a:cs typeface="Arial" pitchFamily="34" charset="0"/>
              </a:defRPr>
            </a:lvl1pPr>
            <a:lvl2pPr marL="742950" indent="-285750">
              <a:spcBef>
                <a:spcPct val="20000"/>
              </a:spcBef>
              <a:buChar char="–"/>
              <a:defRPr sz="2200">
                <a:solidFill>
                  <a:srgbClr val="3C8C93"/>
                </a:solidFill>
                <a:latin typeface="Arial" pitchFamily="34" charset="0"/>
                <a:ea typeface="ヒラギノ角ゴ Pro W3" charset="-128"/>
                <a:cs typeface="Arial" pitchFamily="34" charset="0"/>
              </a:defRPr>
            </a:lvl2pPr>
            <a:lvl3pPr marL="1143000" indent="-228600">
              <a:spcBef>
                <a:spcPct val="20000"/>
              </a:spcBef>
              <a:buChar char="•"/>
              <a:defRPr sz="2400">
                <a:solidFill>
                  <a:schemeClr val="tx1"/>
                </a:solidFill>
                <a:latin typeface="Calibri" pitchFamily="34" charset="0"/>
                <a:ea typeface="MS PGothic" pitchFamily="34" charset="-128"/>
                <a:cs typeface="Calibri" pitchFamily="34" charset="0"/>
              </a:defRPr>
            </a:lvl3pPr>
            <a:lvl4pPr marL="1600200" indent="-228600">
              <a:spcBef>
                <a:spcPct val="20000"/>
              </a:spcBef>
              <a:buChar char="–"/>
              <a:defRPr sz="2000">
                <a:solidFill>
                  <a:schemeClr val="tx1"/>
                </a:solidFill>
                <a:latin typeface="Calibri" pitchFamily="34" charset="0"/>
                <a:ea typeface="Calibri" pitchFamily="34" charset="0"/>
                <a:cs typeface="Calibri" pitchFamily="34" charset="0"/>
              </a:defRPr>
            </a:lvl4pPr>
            <a:lvl5pPr marL="2057400" indent="-228600">
              <a:spcBef>
                <a:spcPct val="20000"/>
              </a:spcBef>
              <a:buChar char="»"/>
              <a:defRPr sz="2000">
                <a:solidFill>
                  <a:schemeClr val="tx1"/>
                </a:solidFill>
                <a:latin typeface="Calibri" pitchFamily="34" charset="0"/>
                <a:ea typeface="Calibri" pitchFamily="34" charset="0"/>
                <a:cs typeface="Calibri" pitchFamily="34" charset="0"/>
              </a:defRPr>
            </a:lvl5pPr>
            <a:lvl6pPr marL="25146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6pPr>
            <a:lvl7pPr marL="29718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7pPr>
            <a:lvl8pPr marL="34290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8pPr>
            <a:lvl9pPr marL="38862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9pPr>
          </a:lstStyle>
          <a:p>
            <a:pPr algn="ctr">
              <a:spcBef>
                <a:spcPct val="0"/>
              </a:spcBef>
              <a:buFontTx/>
              <a:buNone/>
            </a:pPr>
            <a:r>
              <a:rPr lang="en-GB" altLang="en-US" sz="4400" b="1" dirty="0">
                <a:solidFill>
                  <a:srgbClr val="006699"/>
                </a:solidFill>
                <a:latin typeface="Calibri" pitchFamily="34" charset="0"/>
              </a:rPr>
              <a:t>STFC Appointments</a:t>
            </a:r>
            <a:endParaRPr lang="en-GB" altLang="en-US" sz="4400" b="1" dirty="0">
              <a:solidFill>
                <a:srgbClr val="FF0000"/>
              </a:solidFill>
              <a:latin typeface="Calibri" pitchFamily="34" charset="0"/>
            </a:endParaRPr>
          </a:p>
        </p:txBody>
      </p:sp>
      <p:sp>
        <p:nvSpPr>
          <p:cNvPr id="102404" name="AutoShape 2" descr="Image result for progress image"/>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itchFamily="34" charset="0"/>
                <a:ea typeface="ヒラギノ角ゴ Pro W3" charset="-128"/>
                <a:cs typeface="Arial" pitchFamily="34" charset="0"/>
              </a:defRPr>
            </a:lvl1pPr>
            <a:lvl2pPr marL="742950" indent="-285750">
              <a:spcBef>
                <a:spcPct val="20000"/>
              </a:spcBef>
              <a:buChar char="–"/>
              <a:defRPr sz="2200">
                <a:solidFill>
                  <a:srgbClr val="3C8C93"/>
                </a:solidFill>
                <a:latin typeface="Arial" pitchFamily="34" charset="0"/>
                <a:ea typeface="ヒラギノ角ゴ Pro W3" charset="-128"/>
                <a:cs typeface="Arial" pitchFamily="34" charset="0"/>
              </a:defRPr>
            </a:lvl2pPr>
            <a:lvl3pPr marL="1143000" indent="-228600">
              <a:spcBef>
                <a:spcPct val="20000"/>
              </a:spcBef>
              <a:buChar char="•"/>
              <a:defRPr sz="2400">
                <a:solidFill>
                  <a:schemeClr val="tx1"/>
                </a:solidFill>
                <a:latin typeface="Calibri" pitchFamily="34" charset="0"/>
                <a:ea typeface="MS PGothic" pitchFamily="34" charset="-128"/>
                <a:cs typeface="Calibri" pitchFamily="34" charset="0"/>
              </a:defRPr>
            </a:lvl3pPr>
            <a:lvl4pPr marL="1600200" indent="-228600">
              <a:spcBef>
                <a:spcPct val="20000"/>
              </a:spcBef>
              <a:buChar char="–"/>
              <a:defRPr sz="2000">
                <a:solidFill>
                  <a:schemeClr val="tx1"/>
                </a:solidFill>
                <a:latin typeface="Calibri" pitchFamily="34" charset="0"/>
                <a:ea typeface="Calibri" pitchFamily="34" charset="0"/>
                <a:cs typeface="Calibri" pitchFamily="34" charset="0"/>
              </a:defRPr>
            </a:lvl4pPr>
            <a:lvl5pPr marL="2057400" indent="-228600">
              <a:spcBef>
                <a:spcPct val="20000"/>
              </a:spcBef>
              <a:buChar char="»"/>
              <a:defRPr sz="2000">
                <a:solidFill>
                  <a:schemeClr val="tx1"/>
                </a:solidFill>
                <a:latin typeface="Calibri" pitchFamily="34" charset="0"/>
                <a:ea typeface="Calibri" pitchFamily="34" charset="0"/>
                <a:cs typeface="Calibri" pitchFamily="34" charset="0"/>
              </a:defRPr>
            </a:lvl5pPr>
            <a:lvl6pPr marL="25146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6pPr>
            <a:lvl7pPr marL="29718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7pPr>
            <a:lvl8pPr marL="34290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8pPr>
            <a:lvl9pPr marL="38862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9pPr>
          </a:lstStyle>
          <a:p>
            <a:pPr eaLnBrk="1" hangingPunct="1">
              <a:spcBef>
                <a:spcPct val="0"/>
              </a:spcBef>
              <a:buFontTx/>
              <a:buNone/>
            </a:pPr>
            <a:endParaRPr lang="en-US" altLang="en-US">
              <a:latin typeface="Lucida Grande" charset="0"/>
            </a:endParaRPr>
          </a:p>
        </p:txBody>
      </p:sp>
    </p:spTree>
    <p:extLst>
      <p:ext uri="{BB962C8B-B14F-4D97-AF65-F5344CB8AC3E}">
        <p14:creationId xmlns:p14="http://schemas.microsoft.com/office/powerpoint/2010/main" val="2300069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bwMode="auto">
          <a:xfrm>
            <a:off x="0" y="55712"/>
            <a:ext cx="9144000" cy="701731"/>
          </a:xfrm>
          <a:prstGeom prst="rect">
            <a:avLst/>
          </a:prstGeom>
          <a:noFill/>
        </p:spPr>
        <p:txBody>
          <a:bodyPr wrap="square">
            <a:spAutoFit/>
          </a:bodyPr>
          <a:lstStyle/>
          <a:p>
            <a:pPr algn="ctr">
              <a:lnSpc>
                <a:spcPct val="90000"/>
              </a:lnSpc>
              <a:spcAft>
                <a:spcPts val="1200"/>
              </a:spcAft>
              <a:defRPr/>
            </a:pPr>
            <a:r>
              <a:rPr lang="en-GB" sz="4400" b="1" dirty="0">
                <a:solidFill>
                  <a:srgbClr val="006699"/>
                </a:solidFill>
                <a:latin typeface="Calibri" panose="020F0502020204030204" pitchFamily="34" charset="0"/>
                <a:cs typeface="Calibri" panose="020F0502020204030204" pitchFamily="34" charset="0"/>
              </a:rPr>
              <a:t>New STFC Council</a:t>
            </a:r>
          </a:p>
        </p:txBody>
      </p:sp>
      <p:sp>
        <p:nvSpPr>
          <p:cNvPr id="3" name="TextBox 2"/>
          <p:cNvSpPr txBox="1"/>
          <p:nvPr/>
        </p:nvSpPr>
        <p:spPr>
          <a:xfrm>
            <a:off x="395536" y="757443"/>
            <a:ext cx="8746926" cy="5416868"/>
          </a:xfrm>
          <a:prstGeom prst="rect">
            <a:avLst/>
          </a:prstGeom>
          <a:noFill/>
        </p:spPr>
        <p:txBody>
          <a:bodyPr wrap="square" rtlCol="0">
            <a:spAutoFit/>
          </a:bodyPr>
          <a:lstStyle/>
          <a:p>
            <a:pPr marL="342900" indent="-342900">
              <a:buFont typeface="Arial" panose="020B0604020202020204" pitchFamily="34" charset="0"/>
              <a:buChar char="•"/>
            </a:pPr>
            <a:r>
              <a:rPr lang="en-GB" sz="2000" b="1" dirty="0">
                <a:latin typeface="Calibri" panose="020F0502020204030204" pitchFamily="34" charset="0"/>
                <a:cs typeface="Calibri" panose="020F0502020204030204" pitchFamily="34" charset="0"/>
              </a:rPr>
              <a:t>Professor Isabelle </a:t>
            </a:r>
            <a:r>
              <a:rPr lang="en-GB" sz="2000" b="1" dirty="0" err="1">
                <a:latin typeface="Calibri" panose="020F0502020204030204" pitchFamily="34" charset="0"/>
                <a:cs typeface="Calibri" panose="020F0502020204030204" pitchFamily="34" charset="0"/>
              </a:rPr>
              <a:t>Baraffe</a:t>
            </a:r>
            <a:r>
              <a:rPr lang="en-GB" sz="2000" b="1" dirty="0">
                <a:latin typeface="Calibri" panose="020F0502020204030204" pitchFamily="34" charset="0"/>
                <a:cs typeface="Calibri" panose="020F0502020204030204" pitchFamily="34" charset="0"/>
              </a:rPr>
              <a:t>  </a:t>
            </a:r>
            <a:r>
              <a:rPr lang="en-GB" sz="2000" dirty="0">
                <a:latin typeface="Calibri" panose="020F0502020204030204" pitchFamily="34" charset="0"/>
                <a:cs typeface="Calibri" panose="020F0502020204030204" pitchFamily="34" charset="0"/>
              </a:rPr>
              <a:t>- </a:t>
            </a:r>
            <a:r>
              <a:rPr lang="en-GB" sz="1800" dirty="0">
                <a:solidFill>
                  <a:srgbClr val="006699"/>
                </a:solidFill>
                <a:latin typeface="Calibri" panose="020F0502020204030204" pitchFamily="34" charset="0"/>
                <a:ea typeface="+mn-ea"/>
                <a:cs typeface="Calibri" panose="020F0502020204030204" pitchFamily="34" charset="0"/>
              </a:rPr>
              <a:t>Chair in Astrophysics, University of Exeter</a:t>
            </a:r>
          </a:p>
          <a:p>
            <a:pPr marL="342900" indent="-342900">
              <a:buFont typeface="Arial" panose="020B0604020202020204" pitchFamily="34" charset="0"/>
              <a:buChar char="•"/>
            </a:pPr>
            <a:r>
              <a:rPr lang="en-GB" sz="2000" b="1" dirty="0">
                <a:latin typeface="Calibri" panose="020F0502020204030204" pitchFamily="34" charset="0"/>
                <a:cs typeface="Calibri" panose="020F0502020204030204" pitchFamily="34" charset="0"/>
              </a:rPr>
              <a:t>Professor Mike Dunne</a:t>
            </a:r>
            <a:r>
              <a:rPr lang="en-GB" sz="2000" dirty="0">
                <a:latin typeface="Calibri" panose="020F0502020204030204" pitchFamily="34" charset="0"/>
                <a:cs typeface="Calibri" panose="020F0502020204030204" pitchFamily="34" charset="0"/>
              </a:rPr>
              <a:t> - </a:t>
            </a:r>
            <a:r>
              <a:rPr lang="en-GB" sz="1800" dirty="0">
                <a:solidFill>
                  <a:srgbClr val="006699"/>
                </a:solidFill>
                <a:latin typeface="Calibri" panose="020F0502020204030204" pitchFamily="34" charset="0"/>
                <a:ea typeface="+mn-ea"/>
                <a:cs typeface="Calibri" panose="020F0502020204030204" pitchFamily="34" charset="0"/>
              </a:rPr>
              <a:t>Director LCLS, SLAC (former Director CLF)</a:t>
            </a:r>
          </a:p>
          <a:p>
            <a:pPr marL="342900" indent="-342900">
              <a:buFont typeface="Arial" panose="020B0604020202020204" pitchFamily="34" charset="0"/>
              <a:buChar char="•"/>
            </a:pPr>
            <a:r>
              <a:rPr lang="en-GB" sz="2000" b="1" dirty="0">
                <a:latin typeface="Calibri" panose="020F0502020204030204" pitchFamily="34" charset="0"/>
                <a:cs typeface="Calibri" panose="020F0502020204030204" pitchFamily="34" charset="0"/>
              </a:rPr>
              <a:t>Mr Dick </a:t>
            </a:r>
            <a:r>
              <a:rPr lang="en-GB" sz="2000" b="1" dirty="0" err="1">
                <a:latin typeface="Calibri" panose="020F0502020204030204" pitchFamily="34" charset="0"/>
                <a:cs typeface="Calibri" panose="020F0502020204030204" pitchFamily="34" charset="0"/>
              </a:rPr>
              <a:t>Elsy</a:t>
            </a:r>
            <a:r>
              <a:rPr lang="en-GB" sz="2000" dirty="0">
                <a:latin typeface="Calibri" panose="020F0502020204030204" pitchFamily="34" charset="0"/>
                <a:cs typeface="Calibri" panose="020F0502020204030204" pitchFamily="34" charset="0"/>
              </a:rPr>
              <a:t> - </a:t>
            </a:r>
            <a:r>
              <a:rPr lang="en-GB" sz="1800" dirty="0">
                <a:solidFill>
                  <a:srgbClr val="006699"/>
                </a:solidFill>
                <a:latin typeface="Calibri" panose="020F0502020204030204" pitchFamily="34" charset="0"/>
                <a:ea typeface="+mn-ea"/>
                <a:cs typeface="Calibri" panose="020F0502020204030204" pitchFamily="34" charset="0"/>
              </a:rPr>
              <a:t>CEO, High Value Manufacturing Catapult</a:t>
            </a:r>
          </a:p>
          <a:p>
            <a:pPr marL="342900" indent="-342900">
              <a:buFont typeface="Arial" panose="020B0604020202020204" pitchFamily="34" charset="0"/>
              <a:buChar char="•"/>
            </a:pPr>
            <a:r>
              <a:rPr lang="en-GB" sz="2000" b="1" dirty="0">
                <a:latin typeface="Calibri" panose="020F0502020204030204" pitchFamily="34" charset="0"/>
                <a:cs typeface="Calibri" panose="020F0502020204030204" pitchFamily="34" charset="0"/>
              </a:rPr>
              <a:t>Professor Karen Holford</a:t>
            </a:r>
            <a:r>
              <a:rPr lang="en-GB" sz="2000" dirty="0">
                <a:latin typeface="Calibri" panose="020F0502020204030204" pitchFamily="34" charset="0"/>
                <a:cs typeface="Calibri" panose="020F0502020204030204" pitchFamily="34" charset="0"/>
              </a:rPr>
              <a:t>^ - </a:t>
            </a:r>
            <a:r>
              <a:rPr lang="en-GB" sz="1800" dirty="0">
                <a:solidFill>
                  <a:srgbClr val="006699"/>
                </a:solidFill>
                <a:latin typeface="Calibri" panose="020F0502020204030204" pitchFamily="34" charset="0"/>
                <a:ea typeface="+mn-ea"/>
                <a:cs typeface="Calibri" panose="020F0502020204030204" pitchFamily="34" charset="0"/>
              </a:rPr>
              <a:t>Deputy Vice-Chancellor, University of Cardiff</a:t>
            </a:r>
          </a:p>
          <a:p>
            <a:pPr marL="342900" indent="-342900">
              <a:buFont typeface="Arial" panose="020B0604020202020204" pitchFamily="34" charset="0"/>
              <a:buChar char="•"/>
            </a:pPr>
            <a:r>
              <a:rPr lang="en-GB" sz="2000" b="1" dirty="0">
                <a:latin typeface="Calibri" panose="020F0502020204030204" pitchFamily="34" charset="0"/>
                <a:cs typeface="Calibri" panose="020F0502020204030204" pitchFamily="34" charset="0"/>
              </a:rPr>
              <a:t>Professor Richard </a:t>
            </a:r>
            <a:r>
              <a:rPr lang="en-GB" sz="2000" b="1" dirty="0" err="1">
                <a:latin typeface="Calibri" panose="020F0502020204030204" pitchFamily="34" charset="0"/>
                <a:cs typeface="Calibri" panose="020F0502020204030204" pitchFamily="34" charset="0"/>
              </a:rPr>
              <a:t>Kenway</a:t>
            </a:r>
            <a:r>
              <a:rPr lang="en-GB" sz="2000" dirty="0">
                <a:latin typeface="Calibri" panose="020F0502020204030204" pitchFamily="34" charset="0"/>
                <a:cs typeface="Calibri" panose="020F0502020204030204" pitchFamily="34" charset="0"/>
              </a:rPr>
              <a:t>^ -</a:t>
            </a:r>
            <a:r>
              <a:rPr lang="en-GB" sz="1800" dirty="0">
                <a:solidFill>
                  <a:srgbClr val="006699"/>
                </a:solidFill>
                <a:latin typeface="Calibri" panose="020F0502020204030204" pitchFamily="34" charset="0"/>
                <a:ea typeface="+mn-ea"/>
                <a:cs typeface="Calibri" panose="020F0502020204030204" pitchFamily="34" charset="0"/>
              </a:rPr>
              <a:t>Vice-Principal, High Performance Computing, University of Edinburgh (Senior Independent Member)</a:t>
            </a:r>
          </a:p>
          <a:p>
            <a:pPr marL="342900" indent="-342900">
              <a:buFont typeface="Arial" panose="020B0604020202020204" pitchFamily="34" charset="0"/>
              <a:buChar char="•"/>
            </a:pPr>
            <a:r>
              <a:rPr lang="en-GB" sz="2000" b="1" dirty="0">
                <a:latin typeface="Calibri" panose="020F0502020204030204" pitchFamily="34" charset="0"/>
                <a:cs typeface="Calibri" panose="020F0502020204030204" pitchFamily="34" charset="0"/>
              </a:rPr>
              <a:t>Professor </a:t>
            </a:r>
            <a:r>
              <a:rPr lang="en-GB" sz="2000" b="1" dirty="0" err="1">
                <a:latin typeface="Calibri" panose="020F0502020204030204" pitchFamily="34" charset="0"/>
                <a:cs typeface="Calibri" panose="020F0502020204030204" pitchFamily="34" charset="0"/>
              </a:rPr>
              <a:t>Anupam</a:t>
            </a:r>
            <a:r>
              <a:rPr lang="en-GB" sz="2000" b="1" dirty="0">
                <a:latin typeface="Calibri" panose="020F0502020204030204" pitchFamily="34" charset="0"/>
                <a:cs typeface="Calibri" panose="020F0502020204030204" pitchFamily="34" charset="0"/>
              </a:rPr>
              <a:t> Ojha</a:t>
            </a:r>
            <a:r>
              <a:rPr lang="en-GB" sz="2000" dirty="0">
                <a:latin typeface="Calibri" panose="020F0502020204030204" pitchFamily="34" charset="0"/>
                <a:cs typeface="Calibri" panose="020F0502020204030204" pitchFamily="34" charset="0"/>
              </a:rPr>
              <a:t> – </a:t>
            </a:r>
            <a:r>
              <a:rPr lang="en-GB" sz="1800" dirty="0">
                <a:solidFill>
                  <a:srgbClr val="006699"/>
                </a:solidFill>
                <a:latin typeface="Calibri" panose="020F0502020204030204" pitchFamily="34" charset="0"/>
                <a:ea typeface="+mn-ea"/>
                <a:cs typeface="Calibri" panose="020F0502020204030204" pitchFamily="34" charset="0"/>
              </a:rPr>
              <a:t>Director, Education and Space Communications, National Space Academy, National Space Centre</a:t>
            </a:r>
          </a:p>
          <a:p>
            <a:pPr marL="342900" indent="-342900">
              <a:buFont typeface="Arial" panose="020B0604020202020204" pitchFamily="34" charset="0"/>
              <a:buChar char="•"/>
            </a:pPr>
            <a:r>
              <a:rPr lang="en-GB" sz="2000" b="1" dirty="0">
                <a:latin typeface="Calibri" panose="020F0502020204030204" pitchFamily="34" charset="0"/>
                <a:cs typeface="Calibri" panose="020F0502020204030204" pitchFamily="34" charset="0"/>
              </a:rPr>
              <a:t>Professor David Price</a:t>
            </a:r>
            <a:r>
              <a:rPr lang="en-GB" sz="2000" dirty="0">
                <a:latin typeface="Calibri" panose="020F0502020204030204" pitchFamily="34" charset="0"/>
                <a:cs typeface="Calibri" panose="020F0502020204030204" pitchFamily="34" charset="0"/>
              </a:rPr>
              <a:t>^ - </a:t>
            </a:r>
            <a:r>
              <a:rPr lang="en-GB" sz="1800" dirty="0">
                <a:solidFill>
                  <a:srgbClr val="006699"/>
                </a:solidFill>
                <a:latin typeface="Calibri" panose="020F0502020204030204" pitchFamily="34" charset="0"/>
                <a:ea typeface="+mn-ea"/>
                <a:cs typeface="Calibri" panose="020F0502020204030204" pitchFamily="34" charset="0"/>
              </a:rPr>
              <a:t>Vice-Provost (Research) &amp; Professor of Mineral Physics, UCL</a:t>
            </a:r>
          </a:p>
          <a:p>
            <a:pPr marL="342900" indent="-342900">
              <a:buFont typeface="Arial" panose="020B0604020202020204" pitchFamily="34" charset="0"/>
              <a:buChar char="•"/>
            </a:pPr>
            <a:r>
              <a:rPr lang="en-GB" sz="2000" b="1" dirty="0">
                <a:latin typeface="Calibri" panose="020F0502020204030204" pitchFamily="34" charset="0"/>
                <a:cs typeface="Calibri" panose="020F0502020204030204" pitchFamily="34" charset="0"/>
              </a:rPr>
              <a:t>Professor Sheila Rowan </a:t>
            </a:r>
            <a:r>
              <a:rPr lang="en-GB" sz="2000" dirty="0">
                <a:latin typeface="Calibri" panose="020F0502020204030204" pitchFamily="34" charset="0"/>
                <a:cs typeface="Calibri" panose="020F0502020204030204" pitchFamily="34" charset="0"/>
              </a:rPr>
              <a:t>–</a:t>
            </a:r>
            <a:r>
              <a:rPr lang="en-GB" sz="2000" b="1" dirty="0">
                <a:latin typeface="Calibri" panose="020F0502020204030204" pitchFamily="34" charset="0"/>
                <a:cs typeface="Calibri" panose="020F0502020204030204" pitchFamily="34" charset="0"/>
              </a:rPr>
              <a:t> </a:t>
            </a:r>
            <a:r>
              <a:rPr lang="en-GB" sz="1800" dirty="0">
                <a:solidFill>
                  <a:srgbClr val="006699"/>
                </a:solidFill>
                <a:latin typeface="Calibri" panose="020F0502020204030204" pitchFamily="34" charset="0"/>
                <a:ea typeface="+mn-ea"/>
                <a:cs typeface="Calibri" panose="020F0502020204030204" pitchFamily="34" charset="0"/>
              </a:rPr>
              <a:t>Director, Institute for Gravitational Research, University of Glasgow &amp; Chief Scientific Adviser to the Scottish Government</a:t>
            </a:r>
          </a:p>
          <a:p>
            <a:pPr marL="342900" indent="-342900">
              <a:buFont typeface="Arial" panose="020B0604020202020204" pitchFamily="34" charset="0"/>
              <a:buChar char="•"/>
            </a:pPr>
            <a:r>
              <a:rPr lang="en-GB" sz="2000" b="1" dirty="0">
                <a:latin typeface="Calibri" panose="020F0502020204030204" pitchFamily="34" charset="0"/>
                <a:cs typeface="Calibri" panose="020F0502020204030204" pitchFamily="34" charset="0"/>
              </a:rPr>
              <a:t>Professor David </a:t>
            </a:r>
            <a:r>
              <a:rPr lang="en-GB" sz="2000" b="1" dirty="0" err="1">
                <a:latin typeface="Calibri" panose="020F0502020204030204" pitchFamily="34" charset="0"/>
                <a:cs typeface="Calibri" panose="020F0502020204030204" pitchFamily="34" charset="0"/>
              </a:rPr>
              <a:t>Rugg</a:t>
            </a:r>
            <a:r>
              <a:rPr lang="en-GB" sz="2000" dirty="0">
                <a:latin typeface="Calibri" panose="020F0502020204030204" pitchFamily="34" charset="0"/>
                <a:cs typeface="Calibri" panose="020F0502020204030204" pitchFamily="34" charset="0"/>
              </a:rPr>
              <a:t> - </a:t>
            </a:r>
            <a:r>
              <a:rPr lang="en-GB" sz="1800" dirty="0">
                <a:solidFill>
                  <a:srgbClr val="006699"/>
                </a:solidFill>
                <a:latin typeface="Calibri" panose="020F0502020204030204" pitchFamily="34" charset="0"/>
                <a:ea typeface="+mn-ea"/>
                <a:cs typeface="Calibri" panose="020F0502020204030204" pitchFamily="34" charset="0"/>
              </a:rPr>
              <a:t>Senior Research Manager, Rolls-Royce</a:t>
            </a:r>
          </a:p>
          <a:p>
            <a:pPr marL="342900" indent="-342900">
              <a:buFont typeface="Arial" panose="020B0604020202020204" pitchFamily="34" charset="0"/>
              <a:buChar char="•"/>
            </a:pPr>
            <a:r>
              <a:rPr lang="en-GB" sz="2000" b="1" dirty="0">
                <a:latin typeface="Calibri" panose="020F0502020204030204" pitchFamily="34" charset="0"/>
                <a:cs typeface="Calibri" panose="020F0502020204030204" pitchFamily="34" charset="0"/>
              </a:rPr>
              <a:t>Professor Tony Ryan</a:t>
            </a:r>
            <a:r>
              <a:rPr lang="en-GB" sz="2000" dirty="0">
                <a:latin typeface="Calibri" panose="020F0502020204030204" pitchFamily="34" charset="0"/>
                <a:cs typeface="Calibri" panose="020F0502020204030204" pitchFamily="34" charset="0"/>
              </a:rPr>
              <a:t>^ - </a:t>
            </a:r>
            <a:r>
              <a:rPr lang="en-GB" sz="1800" dirty="0">
                <a:solidFill>
                  <a:srgbClr val="006699"/>
                </a:solidFill>
                <a:latin typeface="Calibri" panose="020F0502020204030204" pitchFamily="34" charset="0"/>
                <a:ea typeface="+mn-ea"/>
                <a:cs typeface="Calibri" panose="020F0502020204030204" pitchFamily="34" charset="0"/>
              </a:rPr>
              <a:t>Professor of Physical Chemistry and Director of Grantham Centre for Sustainable Futures, University of Sheffield</a:t>
            </a:r>
          </a:p>
          <a:p>
            <a:pPr marL="342900" indent="-342900">
              <a:buFont typeface="Arial" panose="020B0604020202020204" pitchFamily="34" charset="0"/>
              <a:buChar char="•"/>
            </a:pPr>
            <a:r>
              <a:rPr lang="en-GB" sz="2000" b="1" dirty="0">
                <a:latin typeface="Calibri" panose="020F0502020204030204" pitchFamily="34" charset="0"/>
                <a:cs typeface="Calibri" panose="020F0502020204030204" pitchFamily="34" charset="0"/>
              </a:rPr>
              <a:t>Dr Frances Saunders </a:t>
            </a:r>
            <a:r>
              <a:rPr lang="en-GB" sz="2000" dirty="0">
                <a:latin typeface="Calibri" panose="020F0502020204030204" pitchFamily="34" charset="0"/>
                <a:cs typeface="Calibri" panose="020F0502020204030204" pitchFamily="34" charset="0"/>
              </a:rPr>
              <a:t>– </a:t>
            </a:r>
            <a:r>
              <a:rPr lang="en-GB" sz="1800" dirty="0">
                <a:solidFill>
                  <a:srgbClr val="006699"/>
                </a:solidFill>
                <a:latin typeface="Calibri" panose="020F0502020204030204" pitchFamily="34" charset="0"/>
                <a:ea typeface="+mn-ea"/>
                <a:cs typeface="Calibri" panose="020F0502020204030204" pitchFamily="34" charset="0"/>
              </a:rPr>
              <a:t>Former CEO Defence Science and Technology Laboratory &amp; Ex-President Institute of Physics</a:t>
            </a:r>
          </a:p>
          <a:p>
            <a:pPr marL="342900" indent="-342900">
              <a:buFont typeface="Arial" panose="020B0604020202020204" pitchFamily="34" charset="0"/>
              <a:buChar char="•"/>
            </a:pPr>
            <a:endParaRPr lang="en-GB" sz="18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1800" dirty="0">
                <a:latin typeface="Calibri" panose="020F0502020204030204" pitchFamily="34" charset="0"/>
                <a:cs typeface="Calibri" panose="020F0502020204030204" pitchFamily="34" charset="0"/>
              </a:rPr>
              <a:t>^ member of current STFC Council</a:t>
            </a:r>
            <a:endParaRPr lang="en-GB"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44351724"/>
      </p:ext>
    </p:extLst>
  </p:cSld>
  <p:clrMapOvr>
    <a:masterClrMapping/>
  </p:clrMapOvr>
  <p:transition spd="med" advClick="0"/>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144000" cy="503337"/>
          </a:xfrm>
        </p:spPr>
        <p:txBody>
          <a:bodyPr/>
          <a:lstStyle/>
          <a:p>
            <a:r>
              <a:rPr lang="en-GB" kern="1200" dirty="0">
                <a:solidFill>
                  <a:srgbClr val="006699"/>
                </a:solidFill>
                <a:latin typeface="Calibri" panose="020F0502020204030204" pitchFamily="34" charset="0"/>
                <a:cs typeface="Calibri" panose="020F0502020204030204" pitchFamily="34" charset="0"/>
              </a:rPr>
              <a:t>Particle Physics Update</a:t>
            </a:r>
          </a:p>
        </p:txBody>
      </p:sp>
      <p:sp>
        <p:nvSpPr>
          <p:cNvPr id="3" name="Content Placeholder 2"/>
          <p:cNvSpPr>
            <a:spLocks noGrp="1"/>
          </p:cNvSpPr>
          <p:nvPr>
            <p:ph idx="1"/>
          </p:nvPr>
        </p:nvSpPr>
        <p:spPr>
          <a:xfrm>
            <a:off x="251520" y="908720"/>
            <a:ext cx="8892480" cy="4608512"/>
          </a:xfrm>
          <a:ln>
            <a:noFill/>
          </a:ln>
        </p:spPr>
        <p:txBody>
          <a:bodyPr/>
          <a:lstStyle/>
          <a:p>
            <a:pPr lvl="0" eaLnBrk="1" hangingPunct="1"/>
            <a:r>
              <a:rPr lang="en-US" sz="2000" dirty="0">
                <a:solidFill>
                  <a:srgbClr val="000000"/>
                </a:solidFill>
                <a:cs typeface="Calibri" panose="020F0502020204030204" pitchFamily="34" charset="0"/>
              </a:rPr>
              <a:t>Highest priority to fully exploit LHC investment at CERN</a:t>
            </a:r>
          </a:p>
          <a:p>
            <a:pPr lvl="1" eaLnBrk="1" hangingPunct="1">
              <a:buFont typeface="Wingdings" panose="05000000000000000000" pitchFamily="2" charset="2"/>
              <a:buChar char="§"/>
            </a:pPr>
            <a:r>
              <a:rPr lang="en-US" sz="2000" kern="1200" dirty="0">
                <a:solidFill>
                  <a:srgbClr val="006699"/>
                </a:solidFill>
                <a:latin typeface="Calibri"/>
              </a:rPr>
              <a:t>Investment in ATLAS, CMS and LHCb (also ALICE) exploitation</a:t>
            </a:r>
          </a:p>
          <a:p>
            <a:pPr lvl="1" eaLnBrk="1" hangingPunct="1">
              <a:buFont typeface="Wingdings" panose="05000000000000000000" pitchFamily="2" charset="2"/>
              <a:buChar char="§"/>
            </a:pPr>
            <a:r>
              <a:rPr lang="en-US" sz="2000" kern="1200" dirty="0">
                <a:solidFill>
                  <a:srgbClr val="006699"/>
                </a:solidFill>
                <a:latin typeface="Calibri"/>
              </a:rPr>
              <a:t>LHC performance in RUN2 has been outstanding</a:t>
            </a:r>
          </a:p>
          <a:p>
            <a:pPr lvl="1" eaLnBrk="1" hangingPunct="1">
              <a:buFont typeface="Wingdings" panose="05000000000000000000" pitchFamily="2" charset="2"/>
              <a:buChar char="§"/>
            </a:pPr>
            <a:r>
              <a:rPr lang="en-US" sz="2000" dirty="0">
                <a:solidFill>
                  <a:srgbClr val="006699"/>
                </a:solidFill>
                <a:cs typeface="Calibri" panose="020F0502020204030204" pitchFamily="34" charset="0"/>
              </a:rPr>
              <a:t>LHC experiment upgrades strongly supported</a:t>
            </a:r>
          </a:p>
          <a:p>
            <a:pPr eaLnBrk="1" hangingPunct="1">
              <a:buFont typeface="Arial" panose="020B0604020202020204" pitchFamily="34" charset="0"/>
              <a:buChar char="•"/>
            </a:pPr>
            <a:endParaRPr lang="en-US" sz="2000" dirty="0">
              <a:solidFill>
                <a:srgbClr val="000000"/>
              </a:solidFill>
              <a:cs typeface="Calibri" panose="020F0502020204030204" pitchFamily="34" charset="0"/>
            </a:endParaRPr>
          </a:p>
          <a:p>
            <a:pPr eaLnBrk="1" hangingPunct="1">
              <a:buFont typeface="Arial" panose="020B0604020202020204" pitchFamily="34" charset="0"/>
              <a:buChar char="•"/>
            </a:pPr>
            <a:r>
              <a:rPr lang="en-US" sz="2000" dirty="0">
                <a:solidFill>
                  <a:srgbClr val="000000"/>
                </a:solidFill>
                <a:cs typeface="Calibri" panose="020F0502020204030204" pitchFamily="34" charset="0"/>
              </a:rPr>
              <a:t>Meeting massive computing requirements for next generation of experiments (e.g. HL-LHC) requires new joint approach</a:t>
            </a:r>
          </a:p>
          <a:p>
            <a:pPr lvl="1" eaLnBrk="1" hangingPunct="1">
              <a:buFont typeface="Wingdings" panose="05000000000000000000" pitchFamily="2" charset="2"/>
              <a:buChar char="§"/>
            </a:pPr>
            <a:r>
              <a:rPr lang="en-US" sz="2000" dirty="0">
                <a:solidFill>
                  <a:srgbClr val="006699"/>
                </a:solidFill>
                <a:cs typeface="Calibri" panose="020F0502020204030204" pitchFamily="34" charset="0"/>
              </a:rPr>
              <a:t>UK-T0 </a:t>
            </a:r>
            <a:r>
              <a:rPr lang="en-GB" sz="2000" dirty="0">
                <a:solidFill>
                  <a:srgbClr val="006699"/>
                </a:solidFill>
                <a:cs typeface="Calibri" panose="020F0502020204030204" pitchFamily="34" charset="0"/>
              </a:rPr>
              <a:t>consortium creating a more joined-up approach to e-infrastructure provision in STFC and its science communities </a:t>
            </a:r>
          </a:p>
          <a:p>
            <a:pPr lvl="1" eaLnBrk="1" hangingPunct="1">
              <a:buFont typeface="Wingdings" panose="05000000000000000000" pitchFamily="2" charset="2"/>
              <a:buChar char="§"/>
            </a:pPr>
            <a:r>
              <a:rPr lang="en-US" sz="2000" dirty="0">
                <a:solidFill>
                  <a:srgbClr val="006699"/>
                </a:solidFill>
                <a:cs typeface="Calibri" panose="020F0502020204030204" pitchFamily="34" charset="0"/>
              </a:rPr>
              <a:t>STFC also engaged with other Research Councils to develop a National e-Infrastructure strategy</a:t>
            </a:r>
          </a:p>
          <a:p>
            <a:pPr lvl="1" eaLnBrk="1" hangingPunct="1">
              <a:buFont typeface="Arial" panose="020B0604020202020204" pitchFamily="34" charset="0"/>
              <a:buChar char="•"/>
            </a:pPr>
            <a:endParaRPr lang="en-US" dirty="0">
              <a:solidFill>
                <a:srgbClr val="0070C0"/>
              </a:solidFill>
              <a:latin typeface="Calibri" panose="020F0502020204030204" pitchFamily="34" charset="0"/>
              <a:cs typeface="Calibri" panose="020F0502020204030204" pitchFamily="34" charset="0"/>
            </a:endParaRPr>
          </a:p>
          <a:p>
            <a:pPr eaLnBrk="1" hangingPunct="1">
              <a:buFont typeface="Arial" panose="020B0604020202020204" pitchFamily="34" charset="0"/>
              <a:buChar char="•"/>
            </a:pPr>
            <a:endParaRPr lang="en-US" dirty="0">
              <a:solidFill>
                <a:srgbClr val="000000"/>
              </a:solidFill>
              <a:latin typeface="Calibri" panose="020F0502020204030204" pitchFamily="34" charset="0"/>
              <a:cs typeface="Calibri" panose="020F0502020204030204" pitchFamily="34" charset="0"/>
            </a:endParaRPr>
          </a:p>
          <a:p>
            <a:pPr eaLnBrk="1" hangingPunct="1">
              <a:buFont typeface="Arial" panose="020B0604020202020204" pitchFamily="34" charset="0"/>
              <a:buChar char="•"/>
            </a:pPr>
            <a:endParaRPr lang="en-US" dirty="0">
              <a:solidFill>
                <a:srgbClr val="000000"/>
              </a:solidFill>
              <a:latin typeface="Calibri" panose="020F0502020204030204" pitchFamily="34" charset="0"/>
              <a:cs typeface="Calibri" panose="020F0502020204030204" pitchFamily="34" charset="0"/>
            </a:endParaRPr>
          </a:p>
          <a:p>
            <a:pPr lvl="1" eaLnBrk="1" hangingPunct="1">
              <a:buFont typeface="Arial" panose="020B0604020202020204" pitchFamily="34" charset="0"/>
              <a:buChar char="•"/>
            </a:pPr>
            <a:endParaRPr lang="en-US" kern="1200" dirty="0">
              <a:solidFill>
                <a:srgbClr val="0070C0"/>
              </a:solidFill>
              <a:latin typeface="Calibri"/>
              <a:cs typeface="Calibri"/>
            </a:endParaRPr>
          </a:p>
          <a:p>
            <a:pPr lvl="1" eaLnBrk="1" hangingPunct="1">
              <a:buFont typeface="Arial" panose="020B0604020202020204" pitchFamily="34" charset="0"/>
              <a:buChar char="•"/>
            </a:pPr>
            <a:endParaRPr lang="en-US" sz="2400" kern="1200" dirty="0">
              <a:solidFill>
                <a:srgbClr val="0070C0"/>
              </a:solidFill>
              <a:latin typeface="Calibri"/>
              <a:cs typeface="Calibri"/>
            </a:endParaRPr>
          </a:p>
        </p:txBody>
      </p:sp>
    </p:spTree>
    <p:extLst>
      <p:ext uri="{BB962C8B-B14F-4D97-AF65-F5344CB8AC3E}">
        <p14:creationId xmlns:p14="http://schemas.microsoft.com/office/powerpoint/2010/main" val="15653692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5" y="-27384"/>
            <a:ext cx="9144000" cy="936104"/>
          </a:xfrm>
        </p:spPr>
        <p:txBody>
          <a:bodyPr/>
          <a:lstStyle/>
          <a:p>
            <a:pPr>
              <a:defRPr/>
            </a:pPr>
            <a:r>
              <a:rPr lang="en-GB" dirty="0">
                <a:solidFill>
                  <a:srgbClr val="006699"/>
                </a:solidFill>
              </a:rPr>
              <a:t>Particle Physics Strategy</a:t>
            </a:r>
          </a:p>
        </p:txBody>
      </p:sp>
      <p:sp>
        <p:nvSpPr>
          <p:cNvPr id="14339" name="Content Placeholder 2"/>
          <p:cNvSpPr>
            <a:spLocks noGrp="1"/>
          </p:cNvSpPr>
          <p:nvPr>
            <p:ph idx="1"/>
          </p:nvPr>
        </p:nvSpPr>
        <p:spPr>
          <a:xfrm>
            <a:off x="179512" y="836712"/>
            <a:ext cx="8820471" cy="4752528"/>
          </a:xfrm>
        </p:spPr>
        <p:txBody>
          <a:bodyPr/>
          <a:lstStyle/>
          <a:p>
            <a:pPr>
              <a:defRPr/>
            </a:pPr>
            <a:r>
              <a:rPr lang="en-GB" altLang="en-US" sz="2000" dirty="0">
                <a:cs typeface="Calibri" panose="020F0502020204030204" pitchFamily="34" charset="0"/>
              </a:rPr>
              <a:t>European Strategy for Particle Physics Update 2019 now underway</a:t>
            </a:r>
          </a:p>
          <a:p>
            <a:pPr lvl="1">
              <a:buFont typeface="Wingdings" panose="05000000000000000000" pitchFamily="2" charset="2"/>
              <a:buChar char="§"/>
              <a:defRPr/>
            </a:pPr>
            <a:r>
              <a:rPr lang="en-GB" altLang="en-US" sz="2000" dirty="0">
                <a:solidFill>
                  <a:srgbClr val="006699"/>
                </a:solidFill>
                <a:cs typeface="Calibri" panose="020F0502020204030204" pitchFamily="34" charset="0"/>
              </a:rPr>
              <a:t>Jon Butterworth as UK delegate on ESG, Mark Thomson as UK Lab rep</a:t>
            </a:r>
          </a:p>
          <a:p>
            <a:pPr lvl="1">
              <a:buFont typeface="Wingdings" panose="05000000000000000000" pitchFamily="2" charset="2"/>
              <a:buChar char="§"/>
              <a:defRPr/>
            </a:pPr>
            <a:r>
              <a:rPr lang="en-GB" altLang="en-US" sz="2000" dirty="0">
                <a:solidFill>
                  <a:srgbClr val="006699"/>
                </a:solidFill>
                <a:cs typeface="Calibri" panose="020F0502020204030204" pitchFamily="34" charset="0"/>
              </a:rPr>
              <a:t>PPAP community meeting in summer 2018 will provide opportunity for community wide consultation </a:t>
            </a:r>
          </a:p>
          <a:p>
            <a:pPr lvl="2">
              <a:defRPr/>
            </a:pPr>
            <a:r>
              <a:rPr lang="en-GB" altLang="en-US" dirty="0">
                <a:solidFill>
                  <a:schemeClr val="tx1"/>
                </a:solidFill>
                <a:cs typeface="Calibri" panose="020F0502020204030204" pitchFamily="34" charset="0"/>
              </a:rPr>
              <a:t>UK community consultation starting with IPPP-hosted workshop (16-18 April)</a:t>
            </a:r>
          </a:p>
          <a:p>
            <a:pPr lvl="1">
              <a:buFont typeface="Wingdings" panose="05000000000000000000" pitchFamily="2" charset="2"/>
              <a:buChar char="§"/>
              <a:defRPr/>
            </a:pPr>
            <a:r>
              <a:rPr lang="en-GB" altLang="en-US" sz="2000" dirty="0">
                <a:solidFill>
                  <a:srgbClr val="006699"/>
                </a:solidFill>
                <a:cs typeface="Calibri" panose="020F0502020204030204" pitchFamily="34" charset="0"/>
              </a:rPr>
              <a:t>Deadline for international community input is 18 December 2018</a:t>
            </a:r>
          </a:p>
          <a:p>
            <a:pPr lvl="1">
              <a:buFont typeface="Wingdings" panose="05000000000000000000" pitchFamily="2" charset="2"/>
              <a:buChar char="§"/>
              <a:defRPr/>
            </a:pPr>
            <a:endParaRPr lang="en-GB" altLang="en-US" sz="2000" dirty="0">
              <a:solidFill>
                <a:srgbClr val="006699"/>
              </a:solidFill>
              <a:cs typeface="Calibri" panose="020F0502020204030204" pitchFamily="34" charset="0"/>
            </a:endParaRPr>
          </a:p>
          <a:p>
            <a:pPr>
              <a:defRPr/>
            </a:pPr>
            <a:r>
              <a:rPr lang="en-GB" altLang="en-US" sz="2000" dirty="0">
                <a:cs typeface="Calibri" panose="020F0502020204030204" pitchFamily="34" charset="0"/>
              </a:rPr>
              <a:t>HEP Summer School took place in September 2017 </a:t>
            </a:r>
          </a:p>
          <a:p>
            <a:pPr lvl="1">
              <a:buFont typeface="Wingdings" panose="05000000000000000000" pitchFamily="2" charset="2"/>
              <a:buChar char="§"/>
              <a:defRPr/>
            </a:pPr>
            <a:r>
              <a:rPr lang="en-GB" altLang="en-US" sz="2000" dirty="0">
                <a:solidFill>
                  <a:srgbClr val="006699"/>
                </a:solidFill>
                <a:cs typeface="Calibri" panose="020F0502020204030204" pitchFamily="34" charset="0"/>
              </a:rPr>
              <a:t>slight increase in graduate student numbers on last year and feedback on the school has been very positive</a:t>
            </a:r>
          </a:p>
          <a:p>
            <a:pPr lvl="1">
              <a:buFont typeface="Wingdings" panose="05000000000000000000" pitchFamily="2" charset="2"/>
              <a:buChar char="§"/>
              <a:defRPr/>
            </a:pPr>
            <a:r>
              <a:rPr lang="en-GB" altLang="en-US" sz="2000" dirty="0">
                <a:solidFill>
                  <a:srgbClr val="006699"/>
                </a:solidFill>
                <a:cs typeface="Calibri" panose="020F0502020204030204" pitchFamily="34" charset="0"/>
              </a:rPr>
              <a:t>From next year the summer school will be overseen by the ETCC alongside STFC’s other schools</a:t>
            </a:r>
          </a:p>
          <a:p>
            <a:pPr>
              <a:spcBef>
                <a:spcPts val="200"/>
              </a:spcBef>
              <a:defRPr/>
            </a:pPr>
            <a:endParaRPr lang="en-GB" dirty="0">
              <a:solidFill>
                <a:srgbClr val="006699"/>
              </a:solidFill>
            </a:endParaRPr>
          </a:p>
          <a:p>
            <a:pPr lvl="1">
              <a:spcBef>
                <a:spcPts val="200"/>
              </a:spcBef>
              <a:defRPr/>
            </a:pPr>
            <a:endParaRPr lang="en-GB" altLang="en-US" sz="2000" dirty="0">
              <a:solidFill>
                <a:srgbClr val="006699"/>
              </a:solidFill>
            </a:endParaRPr>
          </a:p>
          <a:p>
            <a:pPr marL="0" indent="0">
              <a:spcBef>
                <a:spcPts val="200"/>
              </a:spcBef>
              <a:buFontTx/>
              <a:buNone/>
              <a:defRPr/>
            </a:pPr>
            <a:endParaRPr lang="en-GB" altLang="en-US" dirty="0"/>
          </a:p>
        </p:txBody>
      </p:sp>
    </p:spTree>
    <p:extLst>
      <p:ext uri="{BB962C8B-B14F-4D97-AF65-F5344CB8AC3E}">
        <p14:creationId xmlns:p14="http://schemas.microsoft.com/office/powerpoint/2010/main" val="40826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result for nobel physics medal"/>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9512" y="936862"/>
            <a:ext cx="2001817" cy="1914529"/>
          </a:xfrm>
          <a:prstGeom prst="rect">
            <a:avLst/>
          </a:prstGeom>
          <a:noFill/>
          <a:effectLst>
            <a:outerShdw blurRad="50800" dist="38100" dir="18900000" algn="b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0" y="139279"/>
            <a:ext cx="9144000" cy="769441"/>
          </a:xfrm>
          <a:prstGeom prst="rect">
            <a:avLst/>
          </a:prstGeom>
          <a:noFill/>
        </p:spPr>
        <p:txBody>
          <a:bodyPr wrap="square" rtlCol="0">
            <a:spAutoFit/>
          </a:bodyPr>
          <a:lstStyle/>
          <a:p>
            <a:pPr algn="ctr"/>
            <a:r>
              <a:rPr lang="en-GB" sz="4400" b="1" dirty="0">
                <a:solidFill>
                  <a:srgbClr val="006699"/>
                </a:solidFill>
                <a:latin typeface="Calibri" panose="020F0502020204030204" pitchFamily="34" charset="0"/>
                <a:ea typeface="+mj-ea"/>
                <a:cs typeface="Calibri" panose="020F0502020204030204" pitchFamily="34" charset="0"/>
              </a:rPr>
              <a:t>Recent Highlights</a:t>
            </a:r>
          </a:p>
        </p:txBody>
      </p:sp>
      <p:pic>
        <p:nvPicPr>
          <p:cNvPr id="2050"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522" y="2996952"/>
            <a:ext cx="2095206" cy="2806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051720" y="3068960"/>
            <a:ext cx="7092280" cy="2246769"/>
          </a:xfrm>
          <a:prstGeom prst="rect">
            <a:avLst/>
          </a:prstGeom>
          <a:noFill/>
        </p:spPr>
        <p:txBody>
          <a:bodyPr wrap="square" rtlCol="0">
            <a:spAutoFit/>
          </a:bodyPr>
          <a:lstStyle/>
          <a:p>
            <a:r>
              <a:rPr lang="en-GB" sz="2000" dirty="0">
                <a:latin typeface="Calibri" panose="020F0502020204030204" pitchFamily="34" charset="0"/>
                <a:cs typeface="Calibri" panose="020F0502020204030204" pitchFamily="34" charset="0"/>
              </a:rPr>
              <a:t>The UK continues to achieve scientific success on the global stage</a:t>
            </a:r>
          </a:p>
          <a:p>
            <a:pPr marL="342900" indent="-342900">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r>
              <a:rPr lang="en-GB" sz="2000" dirty="0">
                <a:latin typeface="Calibri" panose="020F0502020204030204" pitchFamily="34" charset="0"/>
                <a:cs typeface="Calibri" panose="020F0502020204030204" pitchFamily="34" charset="0"/>
              </a:rPr>
              <a:t>Our Impact Report 2017 showcases impact on the UK research and innovation landscape over the past decade and marks 10 years of operation at Diamond Light Source, 40 years at the Central Laser Facility, 50 years at Chilbolton Observatory and 60 years at Rutherford Appleton Laboratory</a:t>
            </a:r>
          </a:p>
        </p:txBody>
      </p:sp>
      <p:grpSp>
        <p:nvGrpSpPr>
          <p:cNvPr id="7" name="Group 2"/>
          <p:cNvGrpSpPr>
            <a:grpSpLocks/>
          </p:cNvGrpSpPr>
          <p:nvPr/>
        </p:nvGrpSpPr>
        <p:grpSpPr bwMode="auto">
          <a:xfrm>
            <a:off x="2627784" y="936863"/>
            <a:ext cx="5760640" cy="1916073"/>
            <a:chOff x="1345921" y="1270628"/>
            <a:chExt cx="6375331" cy="2317172"/>
          </a:xfrm>
        </p:grpSpPr>
        <p:pic>
          <p:nvPicPr>
            <p:cNvPr id="8" name="Picture 2" descr="C:\Users\ndb73\Desktop\KipThorne.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345921" y="1270628"/>
              <a:ext cx="1663079" cy="231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descr="C:\Users\ndb73\Desktop\RainerWeiss.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719904" y="1272496"/>
              <a:ext cx="1637085" cy="231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4" descr="C:\Users\ndb73\Desktop\BarryBarish.jp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084168" y="1270628"/>
              <a:ext cx="1637084" cy="231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5104741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p:spPr>
        <p:txBody>
          <a:bodyPr/>
          <a:lstStyle/>
          <a:p>
            <a:pPr>
              <a:defRPr/>
            </a:pPr>
            <a:r>
              <a:rPr lang="en-GB" dirty="0">
                <a:solidFill>
                  <a:srgbClr val="006699"/>
                </a:solidFill>
              </a:rPr>
              <a:t>Reviews</a:t>
            </a:r>
          </a:p>
        </p:txBody>
      </p:sp>
      <p:sp>
        <p:nvSpPr>
          <p:cNvPr id="3" name="Content Placeholder 2"/>
          <p:cNvSpPr>
            <a:spLocks noGrp="1"/>
          </p:cNvSpPr>
          <p:nvPr>
            <p:ph idx="1"/>
          </p:nvPr>
        </p:nvSpPr>
        <p:spPr>
          <a:xfrm>
            <a:off x="395288" y="908720"/>
            <a:ext cx="8748712" cy="4391025"/>
          </a:xfrm>
        </p:spPr>
        <p:txBody>
          <a:bodyPr/>
          <a:lstStyle/>
          <a:p>
            <a:pPr>
              <a:spcBef>
                <a:spcPts val="300"/>
              </a:spcBef>
              <a:defRPr/>
            </a:pPr>
            <a:r>
              <a:rPr lang="en-GB" sz="2200" dirty="0"/>
              <a:t>Programme Evaluations </a:t>
            </a:r>
          </a:p>
          <a:p>
            <a:pPr lvl="1">
              <a:spcBef>
                <a:spcPts val="300"/>
              </a:spcBef>
              <a:buFont typeface="Wingdings" panose="05000000000000000000" pitchFamily="2" charset="2"/>
              <a:buChar char="§"/>
              <a:defRPr/>
            </a:pPr>
            <a:r>
              <a:rPr lang="en-GB" sz="2000" dirty="0">
                <a:solidFill>
                  <a:srgbClr val="006699"/>
                </a:solidFill>
              </a:rPr>
              <a:t>Particle Astrophysics Evaluation underway</a:t>
            </a:r>
          </a:p>
          <a:p>
            <a:pPr lvl="1">
              <a:spcBef>
                <a:spcPts val="300"/>
              </a:spcBef>
              <a:buFont typeface="Wingdings" panose="05000000000000000000" pitchFamily="2" charset="2"/>
              <a:buChar char="§"/>
              <a:defRPr/>
            </a:pPr>
            <a:r>
              <a:rPr lang="en-GB" sz="2000" dirty="0">
                <a:solidFill>
                  <a:srgbClr val="006699"/>
                </a:solidFill>
              </a:rPr>
              <a:t>Particle Physics Evaluation due to begin in Autumn 2018</a:t>
            </a:r>
          </a:p>
          <a:p>
            <a:pPr lvl="1">
              <a:spcBef>
                <a:spcPts val="300"/>
              </a:spcBef>
              <a:buFont typeface="Wingdings" panose="05000000000000000000" pitchFamily="2" charset="2"/>
              <a:buChar char="§"/>
              <a:defRPr/>
            </a:pPr>
            <a:r>
              <a:rPr lang="en-GB" sz="2000" dirty="0">
                <a:solidFill>
                  <a:srgbClr val="006699"/>
                </a:solidFill>
              </a:rPr>
              <a:t>Inter-dependencies between areas to be managed (e.g. PA and PP)</a:t>
            </a:r>
          </a:p>
          <a:p>
            <a:pPr lvl="1">
              <a:spcBef>
                <a:spcPts val="300"/>
              </a:spcBef>
              <a:buFont typeface="Wingdings" panose="05000000000000000000" pitchFamily="2" charset="2"/>
              <a:buChar char="§"/>
              <a:defRPr/>
            </a:pPr>
            <a:r>
              <a:rPr lang="en-GB" sz="2000" dirty="0">
                <a:solidFill>
                  <a:srgbClr val="006699"/>
                </a:solidFill>
              </a:rPr>
              <a:t>Each review to explore consequence of +/- 10% funding over the next 5yrs</a:t>
            </a:r>
          </a:p>
          <a:p>
            <a:pPr>
              <a:spcBef>
                <a:spcPts val="300"/>
              </a:spcBef>
              <a:defRPr/>
            </a:pPr>
            <a:endParaRPr lang="en-GB" sz="2200" dirty="0"/>
          </a:p>
          <a:p>
            <a:pPr>
              <a:spcBef>
                <a:spcPts val="300"/>
              </a:spcBef>
              <a:defRPr/>
            </a:pPr>
            <a:r>
              <a:rPr lang="en-GB" sz="2200" dirty="0"/>
              <a:t>Detectors &amp; Instrumentation Strategy </a:t>
            </a:r>
          </a:p>
          <a:p>
            <a:pPr lvl="1">
              <a:spcBef>
                <a:spcPts val="300"/>
              </a:spcBef>
              <a:buFont typeface="Wingdings" panose="05000000000000000000" pitchFamily="2" charset="2"/>
              <a:buChar char="§"/>
              <a:defRPr/>
            </a:pPr>
            <a:r>
              <a:rPr lang="en-GB" sz="2000" dirty="0">
                <a:solidFill>
                  <a:srgbClr val="006699"/>
                </a:solidFill>
              </a:rPr>
              <a:t>Will consider the D&amp;I opportunities, in the UK and internationally, for incremental and novel developments and recommend the priorities for future STFC D&amp;I developments, highlighting synergistic opportunities and the actions needed.</a:t>
            </a:r>
          </a:p>
          <a:p>
            <a:pPr lvl="1">
              <a:spcBef>
                <a:spcPts val="300"/>
              </a:spcBef>
              <a:buFont typeface="Wingdings" panose="05000000000000000000" pitchFamily="2" charset="2"/>
              <a:buChar char="§"/>
              <a:defRPr/>
            </a:pPr>
            <a:r>
              <a:rPr lang="en-GB" sz="2000" dirty="0">
                <a:solidFill>
                  <a:srgbClr val="006699"/>
                </a:solidFill>
              </a:rPr>
              <a:t>Community consultation is underway</a:t>
            </a:r>
          </a:p>
          <a:p>
            <a:pPr lvl="1">
              <a:spcBef>
                <a:spcPts val="300"/>
              </a:spcBef>
              <a:buFont typeface="Wingdings" panose="05000000000000000000" pitchFamily="2" charset="2"/>
              <a:buChar char="§"/>
              <a:defRPr/>
            </a:pPr>
            <a:r>
              <a:rPr lang="en-GB" sz="2000" dirty="0">
                <a:solidFill>
                  <a:srgbClr val="006699"/>
                </a:solidFill>
              </a:rPr>
              <a:t>Inputs can be submitted to </a:t>
            </a:r>
            <a:r>
              <a:rPr lang="en-GB" sz="2000" dirty="0">
                <a:solidFill>
                  <a:srgbClr val="006699"/>
                </a:solidFill>
                <a:hlinkClick r:id="rId3"/>
              </a:rPr>
              <a:t>STRATEGIES@stfc.ac.uk</a:t>
            </a:r>
            <a:r>
              <a:rPr lang="en-GB" sz="2000" dirty="0">
                <a:solidFill>
                  <a:srgbClr val="006699"/>
                </a:solidFill>
              </a:rPr>
              <a:t> until end of April</a:t>
            </a:r>
          </a:p>
          <a:p>
            <a:pPr lvl="1">
              <a:spcBef>
                <a:spcPts val="300"/>
              </a:spcBef>
              <a:buFont typeface="Wingdings" panose="05000000000000000000" pitchFamily="2" charset="2"/>
              <a:buChar char="§"/>
              <a:defRPr/>
            </a:pPr>
            <a:r>
              <a:rPr lang="en-GB" sz="2000" dirty="0">
                <a:solidFill>
                  <a:srgbClr val="006699"/>
                </a:solidFill>
              </a:rPr>
              <a:t>Further information on the STFC website</a:t>
            </a:r>
          </a:p>
          <a:p>
            <a:pPr lvl="1">
              <a:spcBef>
                <a:spcPts val="300"/>
              </a:spcBef>
              <a:defRPr/>
            </a:pPr>
            <a:endParaRPr lang="en-GB" sz="2000" dirty="0">
              <a:solidFill>
                <a:srgbClr val="006699"/>
              </a:solidFill>
            </a:endParaRPr>
          </a:p>
          <a:p>
            <a:pPr lvl="1">
              <a:spcBef>
                <a:spcPts val="300"/>
              </a:spcBef>
              <a:defRPr/>
            </a:pPr>
            <a:endParaRPr lang="en-GB" sz="2000" dirty="0">
              <a:solidFill>
                <a:srgbClr val="006699"/>
              </a:solidFill>
            </a:endParaRPr>
          </a:p>
          <a:p>
            <a:pPr>
              <a:defRPr/>
            </a:pPr>
            <a:endParaRPr lang="en-GB" dirty="0"/>
          </a:p>
        </p:txBody>
      </p:sp>
    </p:spTree>
    <p:extLst>
      <p:ext uri="{BB962C8B-B14F-4D97-AF65-F5344CB8AC3E}">
        <p14:creationId xmlns:p14="http://schemas.microsoft.com/office/powerpoint/2010/main" val="27835278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44" y="260648"/>
            <a:ext cx="9144000" cy="503337"/>
          </a:xfrm>
        </p:spPr>
        <p:txBody>
          <a:bodyPr/>
          <a:lstStyle/>
          <a:p>
            <a:r>
              <a:rPr lang="en-GB" kern="1200" dirty="0">
                <a:solidFill>
                  <a:srgbClr val="006699"/>
                </a:solidFill>
                <a:latin typeface="Calibri" panose="020F0502020204030204" pitchFamily="34" charset="0"/>
                <a:cs typeface="Calibri" panose="020F0502020204030204" pitchFamily="34" charset="0"/>
              </a:rPr>
              <a:t>Particle astrophysics</a:t>
            </a:r>
          </a:p>
        </p:txBody>
      </p:sp>
      <p:sp>
        <p:nvSpPr>
          <p:cNvPr id="3" name="Content Placeholder 2"/>
          <p:cNvSpPr>
            <a:spLocks noGrp="1"/>
          </p:cNvSpPr>
          <p:nvPr>
            <p:ph idx="1"/>
          </p:nvPr>
        </p:nvSpPr>
        <p:spPr>
          <a:xfrm>
            <a:off x="179512" y="980728"/>
            <a:ext cx="8964488" cy="4248472"/>
          </a:xfrm>
        </p:spPr>
        <p:txBody>
          <a:bodyPr/>
          <a:lstStyle/>
          <a:p>
            <a:pPr lvl="0" eaLnBrk="1" hangingPunct="1"/>
            <a:r>
              <a:rPr lang="en-US" sz="2000" dirty="0">
                <a:solidFill>
                  <a:srgbClr val="000000"/>
                </a:solidFill>
                <a:cs typeface="Calibri" panose="020F0502020204030204" pitchFamily="34" charset="0"/>
              </a:rPr>
              <a:t>Strong support for UK gravitational waves (GW) community </a:t>
            </a:r>
          </a:p>
          <a:p>
            <a:pPr lvl="1" eaLnBrk="1" hangingPunct="1">
              <a:buFont typeface="Wingdings" panose="05000000000000000000" pitchFamily="2" charset="2"/>
              <a:buChar char="§"/>
            </a:pPr>
            <a:r>
              <a:rPr lang="en-GB" sz="2000" dirty="0">
                <a:solidFill>
                  <a:srgbClr val="006699"/>
                </a:solidFill>
              </a:rPr>
              <a:t>UK had critical development role in LIGO detections</a:t>
            </a:r>
          </a:p>
          <a:p>
            <a:pPr lvl="1" eaLnBrk="1" hangingPunct="1">
              <a:buFont typeface="Wingdings" panose="05000000000000000000" pitchFamily="2" charset="2"/>
              <a:buChar char="§"/>
            </a:pPr>
            <a:r>
              <a:rPr lang="en-GB" sz="2000" dirty="0">
                <a:solidFill>
                  <a:srgbClr val="006699"/>
                </a:solidFill>
              </a:rPr>
              <a:t>UK institutes working on a $12M Proposal to contribute to upgrade of the two LIGO detectors in the US</a:t>
            </a:r>
            <a:endParaRPr lang="en-US" sz="2000" dirty="0">
              <a:solidFill>
                <a:srgbClr val="006699"/>
              </a:solidFill>
            </a:endParaRPr>
          </a:p>
          <a:p>
            <a:pPr eaLnBrk="1" hangingPunct="1"/>
            <a:r>
              <a:rPr lang="en-US" sz="2000" dirty="0">
                <a:solidFill>
                  <a:srgbClr val="000000"/>
                </a:solidFill>
                <a:cs typeface="Calibri" panose="020F0502020204030204" pitchFamily="34" charset="0"/>
              </a:rPr>
              <a:t>Direct dark matter searches with LUX-ZEPLIN</a:t>
            </a:r>
          </a:p>
          <a:p>
            <a:pPr lvl="1" eaLnBrk="1" hangingPunct="1">
              <a:buFont typeface="Wingdings" panose="05000000000000000000" pitchFamily="2" charset="2"/>
              <a:buChar char="§"/>
            </a:pPr>
            <a:r>
              <a:rPr lang="en-US" sz="2000" dirty="0">
                <a:solidFill>
                  <a:srgbClr val="006699"/>
                </a:solidFill>
              </a:rPr>
              <a:t>UK is the major partner in construction phase of this US-led project</a:t>
            </a:r>
          </a:p>
          <a:p>
            <a:pPr lvl="1" eaLnBrk="1" hangingPunct="1">
              <a:buFont typeface="Wingdings" panose="05000000000000000000" pitchFamily="2" charset="2"/>
              <a:buChar char="§"/>
            </a:pPr>
            <a:r>
              <a:rPr lang="en-GB" sz="2000" dirty="0">
                <a:solidFill>
                  <a:srgbClr val="006699"/>
                </a:solidFill>
              </a:rPr>
              <a:t>Delivery of the UK designed and built titanium cryostat, marks a key milestone in the project’s construction phase</a:t>
            </a:r>
          </a:p>
          <a:p>
            <a:r>
              <a:rPr lang="en-GB" sz="2000" dirty="0">
                <a:solidFill>
                  <a:srgbClr val="000000"/>
                </a:solidFill>
                <a:cs typeface="Calibri" panose="020F0502020204030204" pitchFamily="34" charset="0"/>
              </a:rPr>
              <a:t>Cherenkov Telescope Array (CTA) project</a:t>
            </a:r>
          </a:p>
          <a:p>
            <a:pPr lvl="1">
              <a:buFont typeface="Wingdings" panose="05000000000000000000" pitchFamily="2" charset="2"/>
              <a:buChar char="§"/>
            </a:pPr>
            <a:r>
              <a:rPr lang="en-GB" sz="2000" dirty="0">
                <a:solidFill>
                  <a:srgbClr val="006699"/>
                </a:solidFill>
              </a:rPr>
              <a:t>Currently in pre-production phase, but close to securing construction funding</a:t>
            </a:r>
          </a:p>
          <a:p>
            <a:pPr lvl="1">
              <a:buFont typeface="Wingdings" panose="05000000000000000000" pitchFamily="2" charset="2"/>
              <a:buChar char="§"/>
            </a:pPr>
            <a:r>
              <a:rPr lang="en-GB" sz="2000" dirty="0">
                <a:solidFill>
                  <a:srgbClr val="006699"/>
                </a:solidFill>
              </a:rPr>
              <a:t>CTA-UK collaboration remains in a good position to secure its goal of providing the novel camera systems for the SST</a:t>
            </a:r>
          </a:p>
          <a:p>
            <a:pPr lvl="1">
              <a:buFont typeface="Wingdings" panose="05000000000000000000" pitchFamily="2" charset="2"/>
              <a:buChar char="§"/>
            </a:pPr>
            <a:r>
              <a:rPr lang="en-GB" sz="2000" dirty="0">
                <a:solidFill>
                  <a:srgbClr val="006699"/>
                </a:solidFill>
              </a:rPr>
              <a:t>Funding level subject to STFC Programme evaluation</a:t>
            </a:r>
          </a:p>
          <a:p>
            <a:pPr lvl="1">
              <a:buFont typeface="Arial" panose="020B0604020202020204" pitchFamily="34" charset="0"/>
              <a:buChar char="•"/>
            </a:pPr>
            <a:endParaRPr lang="en-GB" kern="1200" dirty="0">
              <a:solidFill>
                <a:srgbClr val="0070C0"/>
              </a:solidFill>
              <a:latin typeface="Calibri"/>
            </a:endParaRPr>
          </a:p>
          <a:p>
            <a:pPr lvl="1" eaLnBrk="1" hangingPunct="1">
              <a:buFont typeface="Wingdings" panose="05000000000000000000" pitchFamily="2" charset="2"/>
              <a:buChar char="§"/>
            </a:pPr>
            <a:endParaRPr lang="en-GB" sz="2000" dirty="0">
              <a:solidFill>
                <a:srgbClr val="006699"/>
              </a:solidFill>
            </a:endParaRPr>
          </a:p>
        </p:txBody>
      </p:sp>
    </p:spTree>
    <p:extLst>
      <p:ext uri="{BB962C8B-B14F-4D97-AF65-F5344CB8AC3E}">
        <p14:creationId xmlns:p14="http://schemas.microsoft.com/office/powerpoint/2010/main" val="16824468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5" y="116632"/>
            <a:ext cx="9144000" cy="720080"/>
          </a:xfrm>
        </p:spPr>
        <p:txBody>
          <a:bodyPr/>
          <a:lstStyle/>
          <a:p>
            <a:pPr>
              <a:defRPr/>
            </a:pPr>
            <a:r>
              <a:rPr lang="en-GB" dirty="0">
                <a:solidFill>
                  <a:srgbClr val="006699"/>
                </a:solidFill>
              </a:rPr>
              <a:t>Skills and Training</a:t>
            </a:r>
          </a:p>
        </p:txBody>
      </p:sp>
      <p:sp>
        <p:nvSpPr>
          <p:cNvPr id="16387" name="Content Placeholder 2"/>
          <p:cNvSpPr>
            <a:spLocks noGrp="1"/>
          </p:cNvSpPr>
          <p:nvPr>
            <p:ph idx="1"/>
          </p:nvPr>
        </p:nvSpPr>
        <p:spPr>
          <a:xfrm>
            <a:off x="539552" y="836712"/>
            <a:ext cx="8604448" cy="4391025"/>
          </a:xfrm>
        </p:spPr>
        <p:txBody>
          <a:bodyPr/>
          <a:lstStyle/>
          <a:p>
            <a:pPr>
              <a:spcBef>
                <a:spcPts val="200"/>
              </a:spcBef>
              <a:defRPr/>
            </a:pPr>
            <a:r>
              <a:rPr lang="en-GB" altLang="en-US" sz="2000" dirty="0"/>
              <a:t>Skills Balance of Programme</a:t>
            </a:r>
          </a:p>
          <a:p>
            <a:pPr lvl="1">
              <a:spcBef>
                <a:spcPts val="200"/>
              </a:spcBef>
              <a:buFont typeface="Wingdings" panose="05000000000000000000" pitchFamily="2" charset="2"/>
              <a:buChar char="§"/>
              <a:defRPr/>
            </a:pPr>
            <a:r>
              <a:rPr lang="en-GB" altLang="en-US" sz="2000" dirty="0">
                <a:solidFill>
                  <a:srgbClr val="006699"/>
                </a:solidFill>
              </a:rPr>
              <a:t>STFC’s skills programme has been reviewed by an external panel in a 3-yearly exercise</a:t>
            </a:r>
          </a:p>
          <a:p>
            <a:pPr lvl="1">
              <a:spcBef>
                <a:spcPts val="200"/>
              </a:spcBef>
              <a:buFont typeface="Wingdings" panose="05000000000000000000" pitchFamily="2" charset="2"/>
              <a:buChar char="§"/>
              <a:defRPr/>
            </a:pPr>
            <a:r>
              <a:rPr lang="en-GB" altLang="en-US" sz="2000" dirty="0">
                <a:solidFill>
                  <a:srgbClr val="006699"/>
                </a:solidFill>
              </a:rPr>
              <a:t>Input gathered from STFC’s community and campus partners</a:t>
            </a:r>
          </a:p>
          <a:p>
            <a:pPr lvl="1">
              <a:spcBef>
                <a:spcPts val="200"/>
              </a:spcBef>
              <a:buFont typeface="Wingdings" panose="05000000000000000000" pitchFamily="2" charset="2"/>
              <a:buChar char="§"/>
              <a:defRPr/>
            </a:pPr>
            <a:r>
              <a:rPr lang="en-GB" altLang="en-US" sz="2000" dirty="0">
                <a:solidFill>
                  <a:srgbClr val="006699"/>
                </a:solidFill>
              </a:rPr>
              <a:t>Council endorsed the panel report; publication to follow</a:t>
            </a:r>
          </a:p>
          <a:p>
            <a:pPr marL="0" indent="0">
              <a:spcBef>
                <a:spcPts val="200"/>
              </a:spcBef>
              <a:buNone/>
              <a:defRPr/>
            </a:pPr>
            <a:endParaRPr lang="en-GB" altLang="en-US" sz="2000" dirty="0"/>
          </a:p>
          <a:p>
            <a:r>
              <a:rPr lang="en-GB" sz="2000" dirty="0"/>
              <a:t>220 doctoral training partnership studentships for 2018 starts allocated in December.  Process for 2019 starts is underway and allocations will  be announced by the end of the year</a:t>
            </a:r>
          </a:p>
          <a:p>
            <a:endParaRPr lang="en-GB" sz="2000" dirty="0"/>
          </a:p>
          <a:p>
            <a:r>
              <a:rPr lang="en-GB" sz="2000" dirty="0"/>
              <a:t>25 additional studentships from the national productivity investment fund  enable all our data science CDTs a second cohort</a:t>
            </a:r>
          </a:p>
          <a:p>
            <a:pPr marL="0" indent="0">
              <a:buNone/>
            </a:pPr>
            <a:endParaRPr lang="en-GB" sz="2000" dirty="0"/>
          </a:p>
          <a:p>
            <a:pPr marL="0" indent="0">
              <a:buNone/>
            </a:pPr>
            <a:endParaRPr lang="en-GB" sz="2000" dirty="0"/>
          </a:p>
          <a:p>
            <a:pPr lvl="1">
              <a:spcBef>
                <a:spcPts val="200"/>
              </a:spcBef>
              <a:defRPr/>
            </a:pPr>
            <a:endParaRPr lang="en-GB" altLang="en-US" sz="2000" dirty="0"/>
          </a:p>
        </p:txBody>
      </p:sp>
    </p:spTree>
    <p:extLst>
      <p:ext uri="{BB962C8B-B14F-4D97-AF65-F5344CB8AC3E}">
        <p14:creationId xmlns:p14="http://schemas.microsoft.com/office/powerpoint/2010/main" val="28283417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p:spPr>
        <p:txBody>
          <a:bodyPr/>
          <a:lstStyle/>
          <a:p>
            <a:pPr>
              <a:defRPr/>
            </a:pPr>
            <a:r>
              <a:rPr lang="en-GB" kern="1200" dirty="0">
                <a:solidFill>
                  <a:srgbClr val="006699"/>
                </a:solidFill>
              </a:rPr>
              <a:t>Dark Matter Day and Masterclasses</a:t>
            </a:r>
          </a:p>
        </p:txBody>
      </p:sp>
      <p:sp>
        <p:nvSpPr>
          <p:cNvPr id="51203" name="TextBox 2"/>
          <p:cNvSpPr txBox="1">
            <a:spLocks noChangeArrowheads="1"/>
          </p:cNvSpPr>
          <p:nvPr/>
        </p:nvSpPr>
        <p:spPr bwMode="auto">
          <a:xfrm>
            <a:off x="5148436" y="1052736"/>
            <a:ext cx="399593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har char="•"/>
              <a:defRPr sz="2400">
                <a:solidFill>
                  <a:schemeClr val="tx1"/>
                </a:solidFill>
                <a:latin typeface="Arial" panose="020B0604020202020204" pitchFamily="34" charset="0"/>
                <a:ea typeface="ヒラギノ角ゴ Pro W3" charset="-128"/>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charset="-128"/>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MS PGothic" panose="020B0600070205080204" pitchFamily="34" charset="-128"/>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9pPr>
          </a:lstStyle>
          <a:p>
            <a:pPr marL="0" indent="0" eaLnBrk="1" hangingPunct="1">
              <a:spcBef>
                <a:spcPct val="0"/>
              </a:spcBef>
              <a:buNone/>
            </a:pPr>
            <a:r>
              <a:rPr lang="en-GB" altLang="en-US" sz="2000" dirty="0">
                <a:latin typeface="Calibri" panose="020F0502020204030204" pitchFamily="34" charset="0"/>
              </a:rPr>
              <a:t>2018 Particle Physics Masterclasses attended by more than 1000 students and teachers</a:t>
            </a:r>
          </a:p>
        </p:txBody>
      </p:sp>
      <p:pic>
        <p:nvPicPr>
          <p:cNvPr id="51204" name="Picture 4" descr="Mclass-2.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34346" y="1052736"/>
            <a:ext cx="2589213"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5" name="Picture 5" descr="Mclass-3.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11975" y="1492478"/>
            <a:ext cx="2589213" cy="179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descr="C:\Users\LTN81623\Documents\STFCdarkmatter(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16016" y="3645024"/>
            <a:ext cx="3995429" cy="266429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79512" y="3754775"/>
            <a:ext cx="4572000" cy="2554545"/>
          </a:xfrm>
          <a:prstGeom prst="rect">
            <a:avLst/>
          </a:prstGeom>
        </p:spPr>
        <p:txBody>
          <a:bodyPr>
            <a:spAutoFit/>
          </a:bodyPr>
          <a:lstStyle/>
          <a:p>
            <a:r>
              <a:rPr lang="en-GB" sz="2000" dirty="0">
                <a:latin typeface="Calibri" panose="020F0502020204030204" pitchFamily="34" charset="0"/>
                <a:cs typeface="Calibri" panose="020F0502020204030204" pitchFamily="34" charset="0"/>
              </a:rPr>
              <a:t>On 31 October STFC community engaged stakeholders, press and the public with the intriguing science on Dark Matter Day</a:t>
            </a:r>
          </a:p>
          <a:p>
            <a:endParaRPr lang="en-GB" sz="2000" dirty="0">
              <a:latin typeface="Calibri" panose="020F0502020204030204" pitchFamily="34" charset="0"/>
              <a:cs typeface="Calibri" panose="020F0502020204030204" pitchFamily="34" charset="0"/>
            </a:endParaRPr>
          </a:p>
          <a:p>
            <a:r>
              <a:rPr lang="en-GB" sz="2000" dirty="0">
                <a:latin typeface="Calibri" panose="020F0502020204030204" pitchFamily="34" charset="0"/>
                <a:cs typeface="Calibri" panose="020F0502020204030204" pitchFamily="34" charset="0"/>
              </a:rPr>
              <a:t>Professor Carlos </a:t>
            </a:r>
            <a:r>
              <a:rPr lang="en-GB" sz="2000" dirty="0" err="1">
                <a:latin typeface="Calibri" panose="020F0502020204030204" pitchFamily="34" charset="0"/>
                <a:cs typeface="Calibri" panose="020F0502020204030204" pitchFamily="34" charset="0"/>
              </a:rPr>
              <a:t>Frenk</a:t>
            </a:r>
            <a:r>
              <a:rPr lang="en-GB" sz="2000" dirty="0">
                <a:latin typeface="Calibri" panose="020F0502020204030204" pitchFamily="34" charset="0"/>
                <a:cs typeface="Calibri" panose="020F0502020204030204" pitchFamily="34" charset="0"/>
              </a:rPr>
              <a:t> was guest of honour at STFC’s activities in Westminster, meeting Greg Clark with exhibitions in BEIS and Parliament</a:t>
            </a:r>
          </a:p>
        </p:txBody>
      </p:sp>
    </p:spTree>
    <p:extLst>
      <p:ext uri="{BB962C8B-B14F-4D97-AF65-F5344CB8AC3E}">
        <p14:creationId xmlns:p14="http://schemas.microsoft.com/office/powerpoint/2010/main" val="40831404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75" y="144016"/>
            <a:ext cx="9144000" cy="908720"/>
          </a:xfrm>
        </p:spPr>
        <p:txBody>
          <a:bodyPr/>
          <a:lstStyle/>
          <a:p>
            <a:pPr>
              <a:defRPr/>
            </a:pPr>
            <a:r>
              <a:rPr lang="en-GB" kern="1200" dirty="0">
                <a:solidFill>
                  <a:srgbClr val="006699"/>
                </a:solidFill>
              </a:rPr>
              <a:t>STFC Executive Chair: Mark Thomson </a:t>
            </a:r>
          </a:p>
        </p:txBody>
      </p:sp>
      <p:sp>
        <p:nvSpPr>
          <p:cNvPr id="3" name="Content Placeholder 2"/>
          <p:cNvSpPr>
            <a:spLocks noGrp="1"/>
          </p:cNvSpPr>
          <p:nvPr>
            <p:ph idx="1"/>
          </p:nvPr>
        </p:nvSpPr>
        <p:spPr>
          <a:xfrm>
            <a:off x="233213" y="1124744"/>
            <a:ext cx="5634931" cy="2016224"/>
          </a:xfrm>
        </p:spPr>
        <p:txBody>
          <a:bodyPr/>
          <a:lstStyle/>
          <a:p>
            <a:pPr>
              <a:defRPr/>
            </a:pPr>
            <a:r>
              <a:rPr lang="en-GB" sz="2000" kern="1200" dirty="0"/>
              <a:t>Professor Mark Thomson takes up the role  of STFC Executive Chair in April</a:t>
            </a:r>
          </a:p>
          <a:p>
            <a:pPr>
              <a:defRPr/>
            </a:pPr>
            <a:endParaRPr lang="en-GB" sz="2000" kern="1200" dirty="0"/>
          </a:p>
          <a:p>
            <a:pPr>
              <a:defRPr/>
            </a:pPr>
            <a:r>
              <a:rPr lang="en-GB" sz="2000" kern="1200" dirty="0"/>
              <a:t>Professor of Experimental Particle Physics  and has held national and international research leadership roles </a:t>
            </a:r>
          </a:p>
          <a:p>
            <a:pPr marL="0" indent="0">
              <a:buNone/>
              <a:defRPr/>
            </a:pPr>
            <a:endParaRPr lang="en-GB" sz="2000" kern="1200" dirty="0"/>
          </a:p>
          <a:p>
            <a:pPr>
              <a:defRPr/>
            </a:pPr>
            <a:r>
              <a:rPr lang="en-GB" sz="2000" kern="1200" dirty="0"/>
              <a:t>He was the co-leader of the Deep Underground Neutrino Experiment (DUNE), a collaboration of over 1000 scientists, working towards the construction of a major new project in the US</a:t>
            </a:r>
          </a:p>
          <a:p>
            <a:pPr>
              <a:defRPr/>
            </a:pPr>
            <a:endParaRPr lang="en-GB" sz="2000" kern="1200" dirty="0"/>
          </a:p>
          <a:p>
            <a:pPr>
              <a:defRPr/>
            </a:pPr>
            <a:r>
              <a:rPr lang="en-GB" sz="2000" kern="1200" dirty="0"/>
              <a:t>In addition to his own research, Professor Thomson has held numerous research oversight roles both in the UK and abroad</a:t>
            </a:r>
          </a:p>
        </p:txBody>
      </p:sp>
      <p:pic>
        <p:nvPicPr>
          <p:cNvPr id="68612" name="Picture 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33517" y="1772816"/>
            <a:ext cx="2182899" cy="3276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62960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144000" cy="6944264"/>
          </a:xfrm>
          <a:prstGeom prst="rect">
            <a:avLst/>
          </a:prstGeom>
        </p:spPr>
      </p:pic>
      <p:sp>
        <p:nvSpPr>
          <p:cNvPr id="4" name="TextBox 3"/>
          <p:cNvSpPr txBox="1"/>
          <p:nvPr/>
        </p:nvSpPr>
        <p:spPr>
          <a:xfrm>
            <a:off x="0" y="188640"/>
            <a:ext cx="9144000" cy="769441"/>
          </a:xfrm>
          <a:prstGeom prst="rect">
            <a:avLst/>
          </a:prstGeom>
          <a:noFill/>
        </p:spPr>
        <p:txBody>
          <a:bodyPr wrap="square" rtlCol="0">
            <a:spAutoFit/>
          </a:bodyPr>
          <a:lstStyle/>
          <a:p>
            <a:pPr algn="ctr"/>
            <a:r>
              <a:rPr lang="en-GB" sz="4400" b="1" dirty="0">
                <a:solidFill>
                  <a:srgbClr val="FFFFFF"/>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Questions?</a:t>
            </a:r>
          </a:p>
        </p:txBody>
      </p:sp>
    </p:spTree>
    <p:extLst>
      <p:ext uri="{BB962C8B-B14F-4D97-AF65-F5344CB8AC3E}">
        <p14:creationId xmlns:p14="http://schemas.microsoft.com/office/powerpoint/2010/main" val="3814334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44624"/>
            <a:ext cx="9144000" cy="720080"/>
          </a:xfrm>
        </p:spPr>
        <p:txBody>
          <a:bodyPr/>
          <a:lstStyle/>
          <a:p>
            <a:pPr>
              <a:defRPr/>
            </a:pPr>
            <a:r>
              <a:rPr lang="en-GB" kern="1200" dirty="0">
                <a:solidFill>
                  <a:srgbClr val="006699"/>
                </a:solidFill>
                <a:latin typeface="Calibri" panose="020F0502020204030204" pitchFamily="34" charset="0"/>
                <a:cs typeface="Calibri" panose="020F0502020204030204" pitchFamily="34" charset="0"/>
              </a:rPr>
              <a:t>DUNE/LBNF investment</a:t>
            </a:r>
          </a:p>
        </p:txBody>
      </p:sp>
      <p:sp>
        <p:nvSpPr>
          <p:cNvPr id="3" name="Content Placeholder 2"/>
          <p:cNvSpPr>
            <a:spLocks noGrp="1"/>
          </p:cNvSpPr>
          <p:nvPr>
            <p:ph idx="4294967295"/>
          </p:nvPr>
        </p:nvSpPr>
        <p:spPr>
          <a:xfrm>
            <a:off x="287337" y="980728"/>
            <a:ext cx="8856663" cy="4949825"/>
          </a:xfrm>
        </p:spPr>
        <p:txBody>
          <a:bodyPr/>
          <a:lstStyle/>
          <a:p>
            <a:pPr>
              <a:defRPr/>
            </a:pPr>
            <a:endParaRPr lang="en-GB" sz="2400" kern="1200" dirty="0">
              <a:solidFill>
                <a:srgbClr val="000000"/>
              </a:solidFill>
              <a:cs typeface="Calibri" pitchFamily="34" charset="0"/>
            </a:endParaRPr>
          </a:p>
          <a:p>
            <a:pPr>
              <a:defRPr/>
            </a:pPr>
            <a:endParaRPr lang="en-GB" sz="2400" kern="1200" dirty="0">
              <a:solidFill>
                <a:srgbClr val="000000"/>
              </a:solidFill>
              <a:cs typeface="Calibri" pitchFamily="34" charset="0"/>
            </a:endParaRPr>
          </a:p>
          <a:p>
            <a:pPr>
              <a:defRPr/>
            </a:pPr>
            <a:endParaRPr lang="en-GB" sz="2400" kern="1200" dirty="0">
              <a:solidFill>
                <a:srgbClr val="000000"/>
              </a:solidFill>
              <a:cs typeface="Calibri" pitchFamily="34" charset="0"/>
            </a:endParaRPr>
          </a:p>
          <a:p>
            <a:pPr>
              <a:defRPr/>
            </a:pPr>
            <a:endParaRPr lang="en-GB" sz="2000" kern="1200" dirty="0">
              <a:solidFill>
                <a:srgbClr val="000000"/>
              </a:solidFill>
              <a:cs typeface="Calibri" pitchFamily="34" charset="0"/>
            </a:endParaRPr>
          </a:p>
          <a:p>
            <a:pPr marL="0" indent="0">
              <a:buNone/>
              <a:defRPr/>
            </a:pPr>
            <a:endParaRPr lang="en-GB" sz="2000" kern="1200" dirty="0">
              <a:solidFill>
                <a:srgbClr val="000000"/>
              </a:solidFill>
              <a:latin typeface="Calibri" panose="020F0502020204030204" pitchFamily="34" charset="0"/>
              <a:cs typeface="Calibri" panose="020F0502020204030204" pitchFamily="34" charset="0"/>
            </a:endParaRPr>
          </a:p>
          <a:p>
            <a:pPr>
              <a:defRPr/>
            </a:pPr>
            <a:r>
              <a:rPr lang="en-GB" sz="2000" kern="1200" dirty="0">
                <a:solidFill>
                  <a:srgbClr val="000000"/>
                </a:solidFill>
                <a:latin typeface="Calibri" panose="020F0502020204030204" pitchFamily="34" charset="0"/>
                <a:cs typeface="Calibri" panose="020F0502020204030204" pitchFamily="34" charset="0"/>
              </a:rPr>
              <a:t>The US-led DUNE/LBNF project will undertake a game-changing programme of neutrino physics targeting big science challenges </a:t>
            </a:r>
          </a:p>
          <a:p>
            <a:pPr lvl="1">
              <a:buFont typeface="Wingdings" panose="05000000000000000000" pitchFamily="2" charset="2"/>
              <a:buChar char="§"/>
              <a:defRPr/>
            </a:pPr>
            <a:r>
              <a:rPr lang="en-GB" sz="2000" kern="1200" dirty="0">
                <a:solidFill>
                  <a:srgbClr val="006699"/>
                </a:solidFill>
                <a:latin typeface="Calibri" panose="020F0502020204030204" pitchFamily="34" charset="0"/>
                <a:cs typeface="Calibri" panose="020F0502020204030204" pitchFamily="34" charset="0"/>
              </a:rPr>
              <a:t>STFC is investing  £65 million as part of the $500 million international project</a:t>
            </a:r>
            <a:r>
              <a:rPr lang="en-GB" sz="2000" dirty="0">
                <a:solidFill>
                  <a:srgbClr val="3C8C93"/>
                </a:solidFill>
                <a:latin typeface="Calibri" pitchFamily="34" charset="0"/>
                <a:cs typeface="Calibri" pitchFamily="34" charset="0"/>
              </a:rPr>
              <a:t> </a:t>
            </a:r>
          </a:p>
          <a:p>
            <a:pPr>
              <a:defRPr/>
            </a:pPr>
            <a:r>
              <a:rPr lang="en-GB" sz="2000" kern="1200" dirty="0">
                <a:solidFill>
                  <a:srgbClr val="000000"/>
                </a:solidFill>
                <a:latin typeface="Calibri" panose="020F0502020204030204" pitchFamily="34" charset="0"/>
                <a:cs typeface="Calibri" panose="020F0502020204030204" pitchFamily="34" charset="0"/>
              </a:rPr>
              <a:t>UK has secured key leadership roles</a:t>
            </a:r>
          </a:p>
          <a:p>
            <a:pPr lvl="1">
              <a:buFont typeface="Wingdings" panose="05000000000000000000" pitchFamily="2" charset="2"/>
              <a:buChar char="§"/>
              <a:defRPr/>
            </a:pPr>
            <a:r>
              <a:rPr lang="en-GB" sz="2000" kern="1200" dirty="0">
                <a:solidFill>
                  <a:srgbClr val="006699"/>
                </a:solidFill>
                <a:latin typeface="Calibri" panose="020F0502020204030204" pitchFamily="34" charset="0"/>
                <a:cs typeface="Calibri" panose="020F0502020204030204" pitchFamily="34" charset="0"/>
              </a:rPr>
              <a:t>Stefan Soldner-Rembold (</a:t>
            </a:r>
            <a:r>
              <a:rPr lang="en-GB" sz="2000" kern="1200" dirty="0" err="1">
                <a:solidFill>
                  <a:srgbClr val="006699"/>
                </a:solidFill>
                <a:latin typeface="Calibri" panose="020F0502020204030204" pitchFamily="34" charset="0"/>
                <a:cs typeface="Calibri" panose="020F0502020204030204" pitchFamily="34" charset="0"/>
              </a:rPr>
              <a:t>UoM</a:t>
            </a:r>
            <a:r>
              <a:rPr lang="en-GB" sz="2000" kern="1200" dirty="0">
                <a:solidFill>
                  <a:srgbClr val="006699"/>
                </a:solidFill>
                <a:latin typeface="Calibri" panose="020F0502020204030204" pitchFamily="34" charset="0"/>
                <a:cs typeface="Calibri" panose="020F0502020204030204" pitchFamily="34" charset="0"/>
              </a:rPr>
              <a:t>) appointed co-spokesman, succeeding Mark Thomson </a:t>
            </a:r>
          </a:p>
        </p:txBody>
      </p:sp>
      <p:pic>
        <p:nvPicPr>
          <p:cNvPr id="1026" name="Picture 2" descr="C:\Users\ndb73\Desktop\UK_Minister_Johnson_Visit-0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85409" y="1052736"/>
            <a:ext cx="2323153" cy="1858522"/>
          </a:xfrm>
          <a:prstGeom prst="rect">
            <a:avLst/>
          </a:prstGeom>
          <a:noFill/>
          <a:effectLst>
            <a:outerShdw blurRad="50800" dist="38100" dir="18900000" algn="b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336429" y="1057673"/>
            <a:ext cx="5577454" cy="1853585"/>
          </a:xfrm>
          <a:prstGeom prst="rect">
            <a:avLst/>
          </a:prstGeom>
          <a:noFill/>
          <a:ln>
            <a:noFill/>
          </a:ln>
          <a:effectLst>
            <a:outerShdw blurRad="50800" dist="38100" dir="18900000" algn="b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3393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0" y="116632"/>
            <a:ext cx="9144000"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rgbClr val="3C8C93"/>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a:defRPr/>
            </a:pPr>
            <a:r>
              <a:rPr lang="en-GB" kern="1200" dirty="0">
                <a:solidFill>
                  <a:srgbClr val="006699"/>
                </a:solidFill>
                <a:latin typeface="Calibri" panose="020F0502020204030204" pitchFamily="34" charset="0"/>
                <a:cs typeface="Calibri" panose="020F0502020204030204" pitchFamily="34" charset="0"/>
              </a:rPr>
              <a:t>APPEC Roadmap</a:t>
            </a:r>
          </a:p>
        </p:txBody>
      </p:sp>
      <p:pic>
        <p:nvPicPr>
          <p:cNvPr id="4" name="Content Placeholder 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411181" y="1196752"/>
            <a:ext cx="2448967" cy="3461055"/>
          </a:xfrm>
          <a:prstGeom prst="rect">
            <a:avLst/>
          </a:prstGeom>
        </p:spPr>
      </p:pic>
      <p:sp>
        <p:nvSpPr>
          <p:cNvPr id="5" name="TextBox 4"/>
          <p:cNvSpPr txBox="1">
            <a:spLocks noChangeArrowheads="1"/>
          </p:cNvSpPr>
          <p:nvPr/>
        </p:nvSpPr>
        <p:spPr bwMode="auto">
          <a:xfrm>
            <a:off x="2987824" y="1193354"/>
            <a:ext cx="6156176"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2400">
                <a:solidFill>
                  <a:schemeClr val="tx1"/>
                </a:solidFill>
                <a:latin typeface="Arial" pitchFamily="34" charset="0"/>
                <a:ea typeface="ヒラギノ角ゴ Pro W3" charset="-128"/>
                <a:cs typeface="Arial" pitchFamily="34" charset="0"/>
              </a:defRPr>
            </a:lvl1pPr>
            <a:lvl2pPr marL="742950" indent="-285750">
              <a:spcBef>
                <a:spcPct val="20000"/>
              </a:spcBef>
              <a:buChar char="–"/>
              <a:defRPr sz="2200">
                <a:solidFill>
                  <a:srgbClr val="3C8C93"/>
                </a:solidFill>
                <a:latin typeface="Arial" pitchFamily="34" charset="0"/>
                <a:ea typeface="ヒラギノ角ゴ Pro W3" charset="-128"/>
                <a:cs typeface="Arial" pitchFamily="34" charset="0"/>
              </a:defRPr>
            </a:lvl2pPr>
            <a:lvl3pPr marL="1143000" indent="-228600">
              <a:spcBef>
                <a:spcPct val="20000"/>
              </a:spcBef>
              <a:buChar char="•"/>
              <a:defRPr sz="2400">
                <a:solidFill>
                  <a:schemeClr val="tx1"/>
                </a:solidFill>
                <a:latin typeface="Calibri" pitchFamily="34" charset="0"/>
                <a:ea typeface="MS PGothic" pitchFamily="34" charset="-128"/>
                <a:cs typeface="Calibri" pitchFamily="34" charset="0"/>
              </a:defRPr>
            </a:lvl3pPr>
            <a:lvl4pPr marL="1600200" indent="-228600">
              <a:spcBef>
                <a:spcPct val="20000"/>
              </a:spcBef>
              <a:buChar char="–"/>
              <a:defRPr sz="2000">
                <a:solidFill>
                  <a:schemeClr val="tx1"/>
                </a:solidFill>
                <a:latin typeface="Calibri" pitchFamily="34" charset="0"/>
                <a:ea typeface="Calibri" pitchFamily="34" charset="0"/>
                <a:cs typeface="Calibri" pitchFamily="34" charset="0"/>
              </a:defRPr>
            </a:lvl4pPr>
            <a:lvl5pPr marL="2057400" indent="-228600">
              <a:spcBef>
                <a:spcPct val="20000"/>
              </a:spcBef>
              <a:buChar char="»"/>
              <a:defRPr sz="2000">
                <a:solidFill>
                  <a:schemeClr val="tx1"/>
                </a:solidFill>
                <a:latin typeface="Calibri" pitchFamily="34" charset="0"/>
                <a:ea typeface="Calibri" pitchFamily="34" charset="0"/>
                <a:cs typeface="Calibri" pitchFamily="34" charset="0"/>
              </a:defRPr>
            </a:lvl5pPr>
            <a:lvl6pPr marL="25146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6pPr>
            <a:lvl7pPr marL="29718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7pPr>
            <a:lvl8pPr marL="34290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8pPr>
            <a:lvl9pPr marL="38862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9pPr>
          </a:lstStyle>
          <a:p>
            <a:pPr marL="0" indent="0">
              <a:spcBef>
                <a:spcPct val="0"/>
              </a:spcBef>
              <a:buNone/>
            </a:pPr>
            <a:r>
              <a:rPr lang="en-GB" sz="2000" dirty="0">
                <a:latin typeface="Calibri" panose="020F0502020204030204" pitchFamily="34" charset="0"/>
                <a:cs typeface="Calibri" panose="020F0502020204030204" pitchFamily="34" charset="0"/>
              </a:rPr>
              <a:t>The Roadmap makes 21 strategic recommendations for the </a:t>
            </a:r>
            <a:r>
              <a:rPr lang="en-GB" sz="2000" dirty="0" err="1">
                <a:latin typeface="Calibri" panose="020F0502020204030204" pitchFamily="34" charset="0"/>
                <a:cs typeface="Calibri" panose="020F0502020204030204" pitchFamily="34" charset="0"/>
              </a:rPr>
              <a:t>astroparticle</a:t>
            </a:r>
            <a:r>
              <a:rPr lang="en-GB" sz="2000" dirty="0">
                <a:latin typeface="Calibri" panose="020F0502020204030204" pitchFamily="34" charset="0"/>
                <a:cs typeface="Calibri" panose="020F0502020204030204" pitchFamily="34" charset="0"/>
              </a:rPr>
              <a:t> physics community ranging from multi-messenger astronomy and neutrino physics to dark matter and gender balance.</a:t>
            </a:r>
          </a:p>
          <a:p>
            <a:pPr marL="0" indent="0">
              <a:spcBef>
                <a:spcPct val="0"/>
              </a:spcBef>
              <a:buNone/>
            </a:pPr>
            <a:endParaRPr lang="en-GB" sz="2000" dirty="0">
              <a:latin typeface="Calibri" panose="020F0502020204030204" pitchFamily="34" charset="0"/>
              <a:cs typeface="Calibri" panose="020F0502020204030204" pitchFamily="34" charset="0"/>
            </a:endParaRPr>
          </a:p>
          <a:p>
            <a:pPr>
              <a:spcBef>
                <a:spcPct val="0"/>
              </a:spcBef>
            </a:pPr>
            <a:r>
              <a:rPr lang="en-GB" altLang="en-US" sz="2000" dirty="0">
                <a:latin typeface="Calibri" pitchFamily="34" charset="0"/>
                <a:cs typeface="Calibri" pitchFamily="34" charset="0"/>
              </a:rPr>
              <a:t>Successful launch of APPEC European </a:t>
            </a:r>
            <a:r>
              <a:rPr lang="en-GB" altLang="en-US" sz="2000" dirty="0" err="1">
                <a:latin typeface="Calibri" pitchFamily="34" charset="0"/>
                <a:cs typeface="Calibri" pitchFamily="34" charset="0"/>
              </a:rPr>
              <a:t>Astroparticle</a:t>
            </a:r>
            <a:r>
              <a:rPr lang="en-GB" altLang="en-US" sz="2000" dirty="0">
                <a:latin typeface="Calibri" pitchFamily="34" charset="0"/>
                <a:cs typeface="Calibri" pitchFamily="34" charset="0"/>
              </a:rPr>
              <a:t> Physics Roadmap in Brussels</a:t>
            </a:r>
            <a:endParaRPr lang="en-GB" altLang="en-US" dirty="0">
              <a:latin typeface="Calibri" pitchFamily="34" charset="0"/>
              <a:cs typeface="Calibri" pitchFamily="34" charset="0"/>
            </a:endParaRPr>
          </a:p>
          <a:p>
            <a:pPr lvl="0"/>
            <a:r>
              <a:rPr lang="en-GB" sz="2000" dirty="0">
                <a:latin typeface="Calibri" panose="020F0502020204030204" pitchFamily="34" charset="0"/>
                <a:cs typeface="Calibri" panose="020F0502020204030204" pitchFamily="34" charset="0"/>
              </a:rPr>
              <a:t>Hard copies of the roadmap and shorter versions available </a:t>
            </a:r>
          </a:p>
          <a:p>
            <a:pPr lvl="0"/>
            <a:r>
              <a:rPr lang="en-GB" sz="2000" dirty="0">
                <a:latin typeface="Calibri" panose="020F0502020204030204" pitchFamily="34" charset="0"/>
                <a:cs typeface="Calibri" panose="020F0502020204030204" pitchFamily="34" charset="0"/>
              </a:rPr>
              <a:t>Contribute APPEC news or announcements and sign up for updates </a:t>
            </a:r>
            <a:r>
              <a:rPr lang="en-GB" sz="2000" u="sng" dirty="0">
                <a:latin typeface="Calibri" panose="020F0502020204030204" pitchFamily="34" charset="0"/>
                <a:cs typeface="Calibri" panose="020F0502020204030204" pitchFamily="34" charset="0"/>
                <a:hlinkClick r:id="rId3"/>
              </a:rPr>
              <a:t>Corinne.Mosese@stfc.ac.uk</a:t>
            </a:r>
            <a:endParaRPr lang="en-GB" sz="2000" dirty="0">
              <a:latin typeface="Calibri" panose="020F0502020204030204" pitchFamily="34" charset="0"/>
              <a:cs typeface="Calibri" panose="020F0502020204030204" pitchFamily="34" charset="0"/>
            </a:endParaRPr>
          </a:p>
        </p:txBody>
      </p:sp>
      <p:pic>
        <p:nvPicPr>
          <p:cNvPr id="1026"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5536" y="5274167"/>
            <a:ext cx="315073" cy="315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726498" y="5199196"/>
            <a:ext cx="2160240" cy="400110"/>
          </a:xfrm>
          <a:prstGeom prst="rect">
            <a:avLst/>
          </a:prstGeom>
          <a:noFill/>
        </p:spPr>
        <p:txBody>
          <a:bodyPr wrap="square" rtlCol="0">
            <a:spAutoFit/>
          </a:bodyPr>
          <a:lstStyle/>
          <a:p>
            <a:r>
              <a:rPr lang="en-GB" sz="2000" dirty="0">
                <a:latin typeface="Calibri" panose="020F0502020204030204" pitchFamily="34" charset="0"/>
                <a:cs typeface="Calibri" panose="020F0502020204030204" pitchFamily="34" charset="0"/>
              </a:rPr>
              <a:t>@</a:t>
            </a:r>
            <a:r>
              <a:rPr lang="en-GB" sz="2000" dirty="0" err="1">
                <a:latin typeface="Calibri" panose="020F0502020204030204" pitchFamily="34" charset="0"/>
                <a:cs typeface="Calibri" panose="020F0502020204030204" pitchFamily="34" charset="0"/>
              </a:rPr>
              <a:t>astroparticle</a:t>
            </a:r>
            <a:endParaRPr lang="en-GB"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76018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TextBox 11"/>
          <p:cNvSpPr txBox="1"/>
          <p:nvPr/>
        </p:nvSpPr>
        <p:spPr>
          <a:xfrm>
            <a:off x="476962" y="1268760"/>
            <a:ext cx="3160318" cy="4664538"/>
          </a:xfrm>
          <a:prstGeom prst="rect">
            <a:avLst/>
          </a:prstGeom>
          <a:noFill/>
        </p:spPr>
        <p:txBody>
          <a:bodyPr wrap="square" lIns="102290" tIns="51145" rIns="102290" bIns="51145">
            <a:spAutoFit/>
          </a:bodyPr>
          <a:lstStyle/>
          <a:p>
            <a:pPr eaLnBrk="0" fontAlgn="base" hangingPunct="0">
              <a:lnSpc>
                <a:spcPct val="114000"/>
              </a:lnSpc>
              <a:spcBef>
                <a:spcPct val="0"/>
              </a:spcBef>
              <a:spcAft>
                <a:spcPct val="0"/>
              </a:spcAft>
              <a:defRPr/>
            </a:pPr>
            <a:r>
              <a:rPr lang="en-GB" sz="2000" dirty="0">
                <a:solidFill>
                  <a:prstClr val="black"/>
                </a:solidFill>
                <a:latin typeface="Calibri" panose="020F0502020204030204" pitchFamily="34" charset="0"/>
                <a:ea typeface="MS PGothic" panose="020B0600070205080204" pitchFamily="34" charset="-128"/>
                <a:cs typeface="Calibri" panose="020F0502020204030204" pitchFamily="34" charset="0"/>
              </a:rPr>
              <a:t>UK Research and Innovation starts 1 April 2018 as the new funding organisation for research and innovation in the UK. </a:t>
            </a:r>
          </a:p>
          <a:p>
            <a:pPr eaLnBrk="0" fontAlgn="base" hangingPunct="0">
              <a:lnSpc>
                <a:spcPct val="114000"/>
              </a:lnSpc>
              <a:spcBef>
                <a:spcPct val="0"/>
              </a:spcBef>
              <a:spcAft>
                <a:spcPct val="0"/>
              </a:spcAft>
              <a:defRPr/>
            </a:pPr>
            <a:r>
              <a:rPr lang="en-GB" sz="2000" dirty="0">
                <a:solidFill>
                  <a:prstClr val="black"/>
                </a:solidFill>
                <a:latin typeface="Calibri" panose="020F0502020204030204" pitchFamily="34" charset="0"/>
                <a:ea typeface="MS PGothic" panose="020B0600070205080204" pitchFamily="34" charset="-128"/>
                <a:cs typeface="Calibri" panose="020F0502020204030204" pitchFamily="34" charset="0"/>
              </a:rPr>
              <a:t>It brings together the seven UK research councils including STFC, Innovate UK and a new organisation, Research England which will work closely with its partner organisations in the devolved administrations.</a:t>
            </a:r>
          </a:p>
        </p:txBody>
      </p:sp>
      <p:sp>
        <p:nvSpPr>
          <p:cNvPr id="14" name="Slide Number Placeholder 13"/>
          <p:cNvSpPr>
            <a:spLocks noGrp="1"/>
          </p:cNvSpPr>
          <p:nvPr>
            <p:ph type="sldNum" sz="quarter" idx="4294967295"/>
          </p:nvPr>
        </p:nvSpPr>
        <p:spPr>
          <a:xfrm>
            <a:off x="6457950" y="6356352"/>
            <a:ext cx="2057400" cy="365125"/>
          </a:xfrm>
          <a:prstGeom prst="rect">
            <a:avLst/>
          </a:prstGeom>
        </p:spPr>
        <p:txBody>
          <a:bodyPr/>
          <a:lstStyle/>
          <a:p>
            <a:endParaRPr lang="en-GB" dirty="0"/>
          </a:p>
        </p:txBody>
      </p:sp>
      <p:sp>
        <p:nvSpPr>
          <p:cNvPr id="6" name="Oval 5"/>
          <p:cNvSpPr>
            <a:spLocks noChangeAspect="1"/>
          </p:cNvSpPr>
          <p:nvPr/>
        </p:nvSpPr>
        <p:spPr bwMode="auto">
          <a:xfrm rot="16200000">
            <a:off x="3814204" y="1298686"/>
            <a:ext cx="4965742" cy="5049907"/>
          </a:xfrm>
          <a:prstGeom prst="ellipse">
            <a:avLst/>
          </a:prstGeom>
          <a:solidFill>
            <a:srgbClr val="DEDEDE"/>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500" b="0" i="0" u="none" strike="noStrike" kern="0" cap="none" spc="0" normalizeH="0" baseline="0" noProof="0" dirty="0">
              <a:ln>
                <a:noFill/>
              </a:ln>
              <a:solidFill>
                <a:prstClr val="white"/>
              </a:solidFill>
              <a:effectLst/>
              <a:uLnTx/>
              <a:uFillTx/>
              <a:latin typeface="Arial"/>
              <a:ea typeface="+mn-ea"/>
              <a:cs typeface="+mn-cs"/>
            </a:endParaRPr>
          </a:p>
        </p:txBody>
      </p:sp>
      <p:grpSp>
        <p:nvGrpSpPr>
          <p:cNvPr id="7" name="Group 6"/>
          <p:cNvGrpSpPr/>
          <p:nvPr/>
        </p:nvGrpSpPr>
        <p:grpSpPr>
          <a:xfrm>
            <a:off x="3922729" y="2059216"/>
            <a:ext cx="4886922" cy="3624832"/>
            <a:chOff x="1547664" y="980728"/>
            <a:chExt cx="5727700" cy="4248472"/>
          </a:xfrm>
        </p:grpSpPr>
        <p:sp>
          <p:nvSpPr>
            <p:cNvPr id="8" name="Oval 7"/>
            <p:cNvSpPr>
              <a:spLocks noChangeAspect="1"/>
            </p:cNvSpPr>
            <p:nvPr/>
          </p:nvSpPr>
          <p:spPr bwMode="auto">
            <a:xfrm rot="16200000">
              <a:off x="1583668" y="944724"/>
              <a:ext cx="4248472" cy="4320480"/>
            </a:xfrm>
            <a:prstGeom prst="ellipse">
              <a:avLst/>
            </a:prstGeom>
            <a:solidFill>
              <a:srgbClr val="817B74"/>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500" b="0" i="0" u="none" strike="noStrike" kern="0" cap="none" spc="0" normalizeH="0" baseline="0" noProof="0">
                <a:ln>
                  <a:noFill/>
                </a:ln>
                <a:solidFill>
                  <a:prstClr val="white"/>
                </a:solidFill>
                <a:effectLst/>
                <a:uLnTx/>
                <a:uFillTx/>
                <a:latin typeface="Arial"/>
                <a:ea typeface="+mn-ea"/>
                <a:cs typeface="+mn-cs"/>
              </a:endParaRPr>
            </a:p>
          </p:txBody>
        </p:sp>
        <p:sp>
          <p:nvSpPr>
            <p:cNvPr id="9" name="TextBox 38"/>
            <p:cNvSpPr txBox="1">
              <a:spLocks noChangeArrowheads="1"/>
            </p:cNvSpPr>
            <p:nvPr/>
          </p:nvSpPr>
          <p:spPr bwMode="auto">
            <a:xfrm>
              <a:off x="3109230" y="2467681"/>
              <a:ext cx="1303243" cy="1190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altLang="en-US" sz="1500" b="0" i="0" u="none" strike="noStrike" kern="0" cap="none" spc="0" normalizeH="0" baseline="0" noProof="0" dirty="0">
                  <a:ln>
                    <a:noFill/>
                  </a:ln>
                  <a:solidFill>
                    <a:prstClr val="white"/>
                  </a:solidFill>
                  <a:effectLst/>
                  <a:uLnTx/>
                  <a:uFillTx/>
                  <a:latin typeface="Arial"/>
                  <a:ea typeface="MS PGothic" pitchFamily="34" charset="-128"/>
                </a:rPr>
                <a:t>UKRI Board and Corporate functions</a:t>
              </a:r>
            </a:p>
          </p:txBody>
        </p:sp>
        <p:grpSp>
          <p:nvGrpSpPr>
            <p:cNvPr id="11" name="Group 17"/>
            <p:cNvGrpSpPr>
              <a:grpSpLocks/>
            </p:cNvGrpSpPr>
            <p:nvPr/>
          </p:nvGrpSpPr>
          <p:grpSpPr bwMode="auto">
            <a:xfrm>
              <a:off x="4415173" y="1608411"/>
              <a:ext cx="1004869" cy="989055"/>
              <a:chOff x="2875029" y="4461275"/>
              <a:chExt cx="1584176" cy="1584176"/>
            </a:xfrm>
          </p:grpSpPr>
          <p:sp>
            <p:nvSpPr>
              <p:cNvPr id="47" name="Oval 46"/>
              <p:cNvSpPr/>
              <p:nvPr/>
            </p:nvSpPr>
            <p:spPr>
              <a:xfrm>
                <a:off x="2875029" y="4461275"/>
                <a:ext cx="1584176" cy="1584176"/>
              </a:xfrm>
              <a:prstGeom prst="ellipse">
                <a:avLst/>
              </a:prstGeom>
              <a:solidFill>
                <a:srgbClr val="00B7A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500" b="0" i="0" u="none" strike="noStrike" kern="0" cap="none" spc="0" normalizeH="0" baseline="0" noProof="0">
                  <a:ln>
                    <a:noFill/>
                  </a:ln>
                  <a:solidFill>
                    <a:prstClr val="white"/>
                  </a:solidFill>
                  <a:effectLst/>
                  <a:uLnTx/>
                  <a:uFillTx/>
                  <a:latin typeface="Arial"/>
                  <a:ea typeface="+mn-ea"/>
                  <a:cs typeface="+mn-cs"/>
                </a:endParaRPr>
              </a:p>
            </p:txBody>
          </p:sp>
          <p:sp>
            <p:nvSpPr>
              <p:cNvPr id="48" name="TextBox 19"/>
              <p:cNvSpPr txBox="1">
                <a:spLocks noChangeArrowheads="1"/>
              </p:cNvSpPr>
              <p:nvPr/>
            </p:nvSpPr>
            <p:spPr bwMode="auto">
              <a:xfrm>
                <a:off x="3082184" y="5002433"/>
                <a:ext cx="1166254" cy="548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altLang="en-US" sz="1300" b="0" i="0" u="none" strike="noStrike" kern="0" cap="none" spc="0" normalizeH="0" baseline="0" noProof="0" dirty="0">
                    <a:ln>
                      <a:noFill/>
                    </a:ln>
                    <a:solidFill>
                      <a:prstClr val="white"/>
                    </a:solidFill>
                    <a:effectLst/>
                    <a:uLnTx/>
                    <a:uFillTx/>
                    <a:latin typeface="Arial"/>
                    <a:ea typeface="MS PGothic" pitchFamily="34" charset="-128"/>
                  </a:rPr>
                  <a:t>MRC</a:t>
                </a:r>
              </a:p>
            </p:txBody>
          </p:sp>
        </p:grpSp>
        <p:grpSp>
          <p:nvGrpSpPr>
            <p:cNvPr id="13" name="Group 20"/>
            <p:cNvGrpSpPr>
              <a:grpSpLocks/>
            </p:cNvGrpSpPr>
            <p:nvPr/>
          </p:nvGrpSpPr>
          <p:grpSpPr bwMode="auto">
            <a:xfrm>
              <a:off x="2467525" y="3913964"/>
              <a:ext cx="1004869" cy="987026"/>
              <a:chOff x="-1733347" y="7056026"/>
              <a:chExt cx="1584176" cy="1584176"/>
            </a:xfrm>
          </p:grpSpPr>
          <p:sp>
            <p:nvSpPr>
              <p:cNvPr id="45" name="Oval 44"/>
              <p:cNvSpPr/>
              <p:nvPr/>
            </p:nvSpPr>
            <p:spPr>
              <a:xfrm>
                <a:off x="-1733347" y="7056026"/>
                <a:ext cx="1584176" cy="1584176"/>
              </a:xfrm>
              <a:prstGeom prst="ellipse">
                <a:avLst/>
              </a:prstGeom>
              <a:solidFill>
                <a:srgbClr val="00B7A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500" b="0" i="0" u="none" strike="noStrike" kern="0" cap="none" spc="0" normalizeH="0" baseline="0" noProof="0">
                  <a:ln>
                    <a:noFill/>
                  </a:ln>
                  <a:solidFill>
                    <a:prstClr val="white"/>
                  </a:solidFill>
                  <a:effectLst/>
                  <a:uLnTx/>
                  <a:uFillTx/>
                  <a:latin typeface="Arial"/>
                  <a:ea typeface="+mn-ea"/>
                  <a:cs typeface="+mn-cs"/>
                </a:endParaRPr>
              </a:p>
            </p:txBody>
          </p:sp>
          <p:sp>
            <p:nvSpPr>
              <p:cNvPr id="46" name="TextBox 22"/>
              <p:cNvSpPr txBox="1">
                <a:spLocks noChangeArrowheads="1"/>
              </p:cNvSpPr>
              <p:nvPr/>
            </p:nvSpPr>
            <p:spPr bwMode="auto">
              <a:xfrm>
                <a:off x="-1539043" y="7597490"/>
                <a:ext cx="1218813" cy="550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altLang="en-US" sz="1300" b="0" i="0" u="none" strike="noStrike" kern="0" cap="none" spc="0" normalizeH="0" baseline="0" noProof="0" dirty="0">
                    <a:ln>
                      <a:noFill/>
                    </a:ln>
                    <a:solidFill>
                      <a:prstClr val="white"/>
                    </a:solidFill>
                    <a:effectLst/>
                    <a:uLnTx/>
                    <a:uFillTx/>
                    <a:latin typeface="Arial"/>
                    <a:ea typeface="MS PGothic" pitchFamily="34" charset="-128"/>
                  </a:rPr>
                  <a:t>NERC</a:t>
                </a:r>
              </a:p>
            </p:txBody>
          </p:sp>
        </p:grpSp>
        <p:grpSp>
          <p:nvGrpSpPr>
            <p:cNvPr id="15" name="Group 23"/>
            <p:cNvGrpSpPr>
              <a:grpSpLocks/>
            </p:cNvGrpSpPr>
            <p:nvPr/>
          </p:nvGrpSpPr>
          <p:grpSpPr bwMode="auto">
            <a:xfrm>
              <a:off x="3508807" y="1152525"/>
              <a:ext cx="985623" cy="969110"/>
              <a:chOff x="366458" y="2756757"/>
              <a:chExt cx="1584176" cy="1584176"/>
            </a:xfrm>
          </p:grpSpPr>
          <p:sp>
            <p:nvSpPr>
              <p:cNvPr id="43" name="Oval 42"/>
              <p:cNvSpPr/>
              <p:nvPr/>
            </p:nvSpPr>
            <p:spPr>
              <a:xfrm>
                <a:off x="366458" y="2756757"/>
                <a:ext cx="1584176" cy="1584176"/>
              </a:xfrm>
              <a:prstGeom prst="ellipse">
                <a:avLst/>
              </a:prstGeom>
              <a:solidFill>
                <a:srgbClr val="00B7A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500" b="0" i="0" u="none" strike="noStrike" kern="0" cap="none" spc="0" normalizeH="0" baseline="0" noProof="0">
                  <a:ln>
                    <a:noFill/>
                  </a:ln>
                  <a:solidFill>
                    <a:prstClr val="white"/>
                  </a:solidFill>
                  <a:effectLst/>
                  <a:uLnTx/>
                  <a:uFillTx/>
                  <a:latin typeface="Arial"/>
                  <a:ea typeface="+mn-ea"/>
                  <a:cs typeface="+mn-cs"/>
                </a:endParaRPr>
              </a:p>
            </p:txBody>
          </p:sp>
          <p:sp>
            <p:nvSpPr>
              <p:cNvPr id="44" name="TextBox 25"/>
              <p:cNvSpPr txBox="1">
                <a:spLocks noChangeArrowheads="1"/>
              </p:cNvSpPr>
              <p:nvPr/>
            </p:nvSpPr>
            <p:spPr bwMode="auto">
              <a:xfrm>
                <a:off x="513440" y="3309501"/>
                <a:ext cx="1232679" cy="560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altLang="en-US" sz="1300" b="0" i="0" u="none" strike="noStrike" kern="0" cap="none" spc="0" normalizeH="0" baseline="0" noProof="0" dirty="0">
                    <a:ln>
                      <a:noFill/>
                    </a:ln>
                    <a:solidFill>
                      <a:prstClr val="white"/>
                    </a:solidFill>
                    <a:effectLst/>
                    <a:uLnTx/>
                    <a:uFillTx/>
                    <a:latin typeface="Arial"/>
                    <a:ea typeface="MS PGothic" pitchFamily="34" charset="-128"/>
                  </a:rPr>
                  <a:t>ESRC</a:t>
                </a:r>
              </a:p>
            </p:txBody>
          </p:sp>
        </p:grpSp>
        <p:grpSp>
          <p:nvGrpSpPr>
            <p:cNvPr id="16" name="Group 26"/>
            <p:cNvGrpSpPr>
              <a:grpSpLocks/>
            </p:cNvGrpSpPr>
            <p:nvPr/>
          </p:nvGrpSpPr>
          <p:grpSpPr bwMode="auto">
            <a:xfrm>
              <a:off x="2463984" y="1295123"/>
              <a:ext cx="1004869" cy="989055"/>
              <a:chOff x="421049" y="1239929"/>
              <a:chExt cx="1584176" cy="1584176"/>
            </a:xfrm>
          </p:grpSpPr>
          <p:sp>
            <p:nvSpPr>
              <p:cNvPr id="41" name="Oval 40"/>
              <p:cNvSpPr/>
              <p:nvPr/>
            </p:nvSpPr>
            <p:spPr>
              <a:xfrm>
                <a:off x="421049" y="1239929"/>
                <a:ext cx="1584176" cy="1584176"/>
              </a:xfrm>
              <a:prstGeom prst="ellipse">
                <a:avLst/>
              </a:prstGeom>
              <a:solidFill>
                <a:srgbClr val="00B7A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500" b="0" i="0" u="none" strike="noStrike" kern="0" cap="none" spc="0" normalizeH="0" baseline="0" noProof="0">
                  <a:ln>
                    <a:noFill/>
                  </a:ln>
                  <a:solidFill>
                    <a:prstClr val="white"/>
                  </a:solidFill>
                  <a:effectLst/>
                  <a:uLnTx/>
                  <a:uFillTx/>
                  <a:latin typeface="Arial"/>
                  <a:ea typeface="+mn-ea"/>
                  <a:cs typeface="+mn-cs"/>
                </a:endParaRPr>
              </a:p>
            </p:txBody>
          </p:sp>
          <p:sp>
            <p:nvSpPr>
              <p:cNvPr id="42" name="TextBox 28"/>
              <p:cNvSpPr txBox="1">
                <a:spLocks noChangeArrowheads="1"/>
              </p:cNvSpPr>
              <p:nvPr/>
            </p:nvSpPr>
            <p:spPr bwMode="auto">
              <a:xfrm>
                <a:off x="488249" y="1709439"/>
                <a:ext cx="1396504" cy="548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GB"/>
                </a:defPPr>
                <a:lvl1pPr algn="ctr" eaLnBrk="1" hangingPunct="1">
                  <a:defRPr sz="2000">
                    <a:solidFill>
                      <a:schemeClr val="bg1"/>
                    </a:solidFill>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altLang="en-US" sz="1300" b="0" i="0" u="none" strike="noStrike" kern="0" cap="none" spc="0" normalizeH="0" baseline="0" noProof="0" dirty="0">
                    <a:ln>
                      <a:noFill/>
                    </a:ln>
                    <a:solidFill>
                      <a:prstClr val="white"/>
                    </a:solidFill>
                    <a:effectLst/>
                    <a:uLnTx/>
                    <a:uFillTx/>
                    <a:latin typeface="Arial"/>
                    <a:ea typeface="MS PGothic" pitchFamily="34" charset="-128"/>
                  </a:rPr>
                  <a:t>EPSRC</a:t>
                </a:r>
              </a:p>
            </p:txBody>
          </p:sp>
        </p:grpSp>
        <p:grpSp>
          <p:nvGrpSpPr>
            <p:cNvPr id="17" name="Group 29"/>
            <p:cNvGrpSpPr>
              <a:grpSpLocks/>
            </p:cNvGrpSpPr>
            <p:nvPr/>
          </p:nvGrpSpPr>
          <p:grpSpPr bwMode="auto">
            <a:xfrm>
              <a:off x="1763688" y="2061999"/>
              <a:ext cx="1008362" cy="979319"/>
              <a:chOff x="1481231" y="126708"/>
              <a:chExt cx="1535713" cy="1584176"/>
            </a:xfrm>
          </p:grpSpPr>
          <p:sp>
            <p:nvSpPr>
              <p:cNvPr id="39" name="Oval 38"/>
              <p:cNvSpPr/>
              <p:nvPr/>
            </p:nvSpPr>
            <p:spPr>
              <a:xfrm rot="19879494">
                <a:off x="1481231" y="126708"/>
                <a:ext cx="1535713" cy="1584176"/>
              </a:xfrm>
              <a:prstGeom prst="ellipse">
                <a:avLst/>
              </a:prstGeom>
              <a:solidFill>
                <a:srgbClr val="00B7A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500" b="0" i="0" u="none" strike="noStrike" kern="0" cap="none" spc="0" normalizeH="0" baseline="0" noProof="0">
                  <a:ln>
                    <a:noFill/>
                  </a:ln>
                  <a:solidFill>
                    <a:prstClr val="white"/>
                  </a:solidFill>
                  <a:effectLst/>
                  <a:uLnTx/>
                  <a:uFillTx/>
                  <a:latin typeface="Arial"/>
                  <a:ea typeface="+mn-ea"/>
                  <a:cs typeface="+mn-cs"/>
                </a:endParaRPr>
              </a:p>
            </p:txBody>
          </p:sp>
          <p:sp>
            <p:nvSpPr>
              <p:cNvPr id="40" name="TextBox 31"/>
              <p:cNvSpPr txBox="1">
                <a:spLocks noChangeArrowheads="1"/>
              </p:cNvSpPr>
              <p:nvPr/>
            </p:nvSpPr>
            <p:spPr bwMode="auto">
              <a:xfrm>
                <a:off x="1520437" y="645708"/>
                <a:ext cx="1471955" cy="55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altLang="en-US" sz="1300" b="0" i="0" u="none" strike="noStrike" kern="0" cap="none" spc="0" normalizeH="0" baseline="0" noProof="0" dirty="0">
                    <a:ln>
                      <a:noFill/>
                    </a:ln>
                    <a:solidFill>
                      <a:prstClr val="white"/>
                    </a:solidFill>
                    <a:effectLst/>
                    <a:uLnTx/>
                    <a:uFillTx/>
                    <a:latin typeface="Arial"/>
                    <a:ea typeface="MS PGothic" pitchFamily="34" charset="-128"/>
                  </a:rPr>
                  <a:t>BBSRC</a:t>
                </a:r>
              </a:p>
            </p:txBody>
          </p:sp>
        </p:grpSp>
        <p:grpSp>
          <p:nvGrpSpPr>
            <p:cNvPr id="18" name="Group 32"/>
            <p:cNvGrpSpPr>
              <a:grpSpLocks/>
            </p:cNvGrpSpPr>
            <p:nvPr/>
          </p:nvGrpSpPr>
          <p:grpSpPr bwMode="auto">
            <a:xfrm>
              <a:off x="1805805" y="3107114"/>
              <a:ext cx="1004869" cy="988983"/>
              <a:chOff x="3152726" y="44624"/>
              <a:chExt cx="1584176" cy="1584176"/>
            </a:xfrm>
          </p:grpSpPr>
          <p:sp>
            <p:nvSpPr>
              <p:cNvPr id="37" name="Oval 36"/>
              <p:cNvSpPr/>
              <p:nvPr/>
            </p:nvSpPr>
            <p:spPr>
              <a:xfrm rot="587284">
                <a:off x="3152726" y="44624"/>
                <a:ext cx="1584176" cy="1584176"/>
              </a:xfrm>
              <a:prstGeom prst="ellipse">
                <a:avLst/>
              </a:prstGeom>
              <a:solidFill>
                <a:srgbClr val="00B7A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500" b="0" i="0" u="none" strike="noStrike" kern="0" cap="none" spc="0" normalizeH="0" baseline="0" noProof="0">
                  <a:ln>
                    <a:noFill/>
                  </a:ln>
                  <a:solidFill>
                    <a:prstClr val="white"/>
                  </a:solidFill>
                  <a:effectLst/>
                  <a:uLnTx/>
                  <a:uFillTx/>
                  <a:latin typeface="Arial"/>
                  <a:ea typeface="+mn-ea"/>
                  <a:cs typeface="+mn-cs"/>
                </a:endParaRPr>
              </a:p>
            </p:txBody>
          </p:sp>
          <p:sp>
            <p:nvSpPr>
              <p:cNvPr id="38" name="TextBox 34"/>
              <p:cNvSpPr txBox="1">
                <a:spLocks noChangeArrowheads="1"/>
              </p:cNvSpPr>
              <p:nvPr/>
            </p:nvSpPr>
            <p:spPr bwMode="auto">
              <a:xfrm>
                <a:off x="3222101" y="558935"/>
                <a:ext cx="1400966" cy="548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altLang="en-US" sz="1300" b="0" i="0" u="none" strike="noStrike" kern="0" cap="none" spc="0" normalizeH="0" baseline="0" noProof="0" dirty="0">
                    <a:ln>
                      <a:noFill/>
                    </a:ln>
                    <a:solidFill>
                      <a:prstClr val="white"/>
                    </a:solidFill>
                    <a:effectLst/>
                    <a:uLnTx/>
                    <a:uFillTx/>
                    <a:latin typeface="Arial"/>
                    <a:ea typeface="MS PGothic" pitchFamily="34" charset="-128"/>
                  </a:rPr>
                  <a:t>AHRC</a:t>
                </a:r>
              </a:p>
            </p:txBody>
          </p:sp>
        </p:grpSp>
        <p:grpSp>
          <p:nvGrpSpPr>
            <p:cNvPr id="19" name="Group 75"/>
            <p:cNvGrpSpPr>
              <a:grpSpLocks/>
            </p:cNvGrpSpPr>
            <p:nvPr/>
          </p:nvGrpSpPr>
          <p:grpSpPr bwMode="auto">
            <a:xfrm>
              <a:off x="4417988" y="3558872"/>
              <a:ext cx="1012825" cy="998289"/>
              <a:chOff x="4126136" y="3887741"/>
              <a:chExt cx="1486312" cy="1345337"/>
            </a:xfrm>
          </p:grpSpPr>
          <p:sp>
            <p:nvSpPr>
              <p:cNvPr id="35" name="Oval 34"/>
              <p:cNvSpPr/>
              <p:nvPr/>
            </p:nvSpPr>
            <p:spPr bwMode="auto">
              <a:xfrm>
                <a:off x="4132449" y="3887741"/>
                <a:ext cx="1474637" cy="1345337"/>
              </a:xfrm>
              <a:prstGeom prst="ellipse">
                <a:avLst/>
              </a:prstGeom>
              <a:solidFill>
                <a:srgbClr val="8A3E98"/>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500" b="0" i="0" u="none" strike="noStrike" kern="0" cap="none" spc="0" normalizeH="0" baseline="0" noProof="0">
                  <a:ln>
                    <a:noFill/>
                  </a:ln>
                  <a:solidFill>
                    <a:prstClr val="white"/>
                  </a:solidFill>
                  <a:effectLst/>
                  <a:uLnTx/>
                  <a:uFillTx/>
                  <a:latin typeface="Arial"/>
                  <a:ea typeface="+mn-ea"/>
                  <a:cs typeface="+mn-cs"/>
                </a:endParaRPr>
              </a:p>
            </p:txBody>
          </p:sp>
          <p:sp>
            <p:nvSpPr>
              <p:cNvPr id="36" name="TextBox 37"/>
              <p:cNvSpPr txBox="1">
                <a:spLocks noChangeArrowheads="1"/>
              </p:cNvSpPr>
              <p:nvPr/>
            </p:nvSpPr>
            <p:spPr bwMode="auto">
              <a:xfrm>
                <a:off x="4126136" y="4200499"/>
                <a:ext cx="1486312" cy="777813"/>
              </a:xfrm>
              <a:prstGeom prst="rect">
                <a:avLst/>
              </a:prstGeom>
              <a:noFill/>
              <a:ln>
                <a:noFill/>
              </a:ln>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altLang="en-US" sz="1300" b="0" i="0" u="none" strike="noStrike" kern="0" cap="none" spc="0" normalizeH="0" baseline="0" noProof="0" dirty="0">
                    <a:ln>
                      <a:noFill/>
                    </a:ln>
                    <a:solidFill>
                      <a:prstClr val="white"/>
                    </a:solidFill>
                    <a:effectLst/>
                    <a:uLnTx/>
                    <a:uFillTx/>
                    <a:latin typeface="Arial"/>
                    <a:ea typeface="MS PGothic" pitchFamily="34" charset="-128"/>
                  </a:rPr>
                  <a:t>Innovate UK</a:t>
                </a:r>
              </a:p>
            </p:txBody>
          </p:sp>
        </p:grpSp>
        <p:grpSp>
          <p:nvGrpSpPr>
            <p:cNvPr id="20" name="Group 76"/>
            <p:cNvGrpSpPr>
              <a:grpSpLocks/>
            </p:cNvGrpSpPr>
            <p:nvPr/>
          </p:nvGrpSpPr>
          <p:grpSpPr bwMode="auto">
            <a:xfrm>
              <a:off x="4682231" y="2597183"/>
              <a:ext cx="1178848" cy="998290"/>
              <a:chOff x="4439578" y="2607679"/>
              <a:chExt cx="1713566" cy="1345337"/>
            </a:xfrm>
          </p:grpSpPr>
          <p:sp>
            <p:nvSpPr>
              <p:cNvPr id="33" name="Oval 32"/>
              <p:cNvSpPr/>
              <p:nvPr/>
            </p:nvSpPr>
            <p:spPr bwMode="auto">
              <a:xfrm>
                <a:off x="4572000" y="2607679"/>
                <a:ext cx="1474638" cy="1345337"/>
              </a:xfrm>
              <a:prstGeom prst="ellipse">
                <a:avLst/>
              </a:prstGeom>
              <a:solidFill>
                <a:srgbClr val="F26522"/>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500" b="0" i="0" u="none" strike="noStrike" kern="0" cap="none" spc="0" normalizeH="0" baseline="0" noProof="0">
                  <a:ln>
                    <a:noFill/>
                  </a:ln>
                  <a:solidFill>
                    <a:prstClr val="white"/>
                  </a:solidFill>
                  <a:effectLst/>
                  <a:uLnTx/>
                  <a:uFillTx/>
                  <a:latin typeface="Arial"/>
                  <a:ea typeface="+mn-ea"/>
                  <a:cs typeface="+mn-cs"/>
                </a:endParaRPr>
              </a:p>
            </p:txBody>
          </p:sp>
          <p:sp>
            <p:nvSpPr>
              <p:cNvPr id="34" name="TextBox 37"/>
              <p:cNvSpPr txBox="1">
                <a:spLocks noChangeArrowheads="1"/>
              </p:cNvSpPr>
              <p:nvPr/>
            </p:nvSpPr>
            <p:spPr bwMode="auto">
              <a:xfrm>
                <a:off x="4439578" y="2899642"/>
                <a:ext cx="1713566" cy="7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altLang="en-US" sz="1300" b="0" i="0" u="none" strike="noStrike" kern="0" cap="none" spc="0" normalizeH="0" baseline="0" noProof="0" dirty="0">
                    <a:ln>
                      <a:noFill/>
                    </a:ln>
                    <a:solidFill>
                      <a:prstClr val="white"/>
                    </a:solidFill>
                    <a:effectLst/>
                    <a:uLnTx/>
                    <a:uFillTx/>
                    <a:latin typeface="Arial"/>
                    <a:ea typeface="MS PGothic" pitchFamily="34" charset="-128"/>
                  </a:rPr>
                  <a:t>Research England </a:t>
                </a:r>
              </a:p>
            </p:txBody>
          </p:sp>
        </p:grpSp>
        <p:grpSp>
          <p:nvGrpSpPr>
            <p:cNvPr id="21" name="Group 77"/>
            <p:cNvGrpSpPr>
              <a:grpSpLocks/>
            </p:cNvGrpSpPr>
            <p:nvPr/>
          </p:nvGrpSpPr>
          <p:grpSpPr bwMode="auto">
            <a:xfrm>
              <a:off x="5868143" y="1650930"/>
              <a:ext cx="1000304" cy="995646"/>
              <a:chOff x="6829031" y="1007639"/>
              <a:chExt cx="1474640" cy="1345337"/>
            </a:xfrm>
          </p:grpSpPr>
          <p:sp>
            <p:nvSpPr>
              <p:cNvPr id="31" name="Oval 30"/>
              <p:cNvSpPr/>
              <p:nvPr/>
            </p:nvSpPr>
            <p:spPr bwMode="auto">
              <a:xfrm>
                <a:off x="6829031" y="1007639"/>
                <a:ext cx="1474640" cy="1345337"/>
              </a:xfrm>
              <a:prstGeom prst="ellipse">
                <a:avLst/>
              </a:prstGeom>
              <a:solidFill>
                <a:srgbClr val="F26522"/>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500" b="0" i="0" u="none" strike="noStrike" kern="0" cap="none" spc="0" normalizeH="0" baseline="0" noProof="0">
                  <a:ln>
                    <a:noFill/>
                  </a:ln>
                  <a:solidFill>
                    <a:prstClr val="white"/>
                  </a:solidFill>
                  <a:effectLst/>
                  <a:uLnTx/>
                  <a:uFillTx/>
                  <a:latin typeface="Arial"/>
                  <a:ea typeface="+mn-ea"/>
                  <a:cs typeface="+mn-cs"/>
                </a:endParaRPr>
              </a:p>
            </p:txBody>
          </p:sp>
          <p:sp>
            <p:nvSpPr>
              <p:cNvPr id="32" name="TextBox 37"/>
              <p:cNvSpPr txBox="1">
                <a:spLocks noChangeArrowheads="1"/>
              </p:cNvSpPr>
              <p:nvPr/>
            </p:nvSpPr>
            <p:spPr bwMode="auto">
              <a:xfrm>
                <a:off x="6883964" y="1091516"/>
                <a:ext cx="1401826" cy="1096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altLang="en-US" sz="1300" b="0" i="0" u="none" strike="noStrike" kern="0" cap="none" spc="0" normalizeH="0" baseline="0" noProof="0" dirty="0">
                    <a:ln>
                      <a:noFill/>
                    </a:ln>
                    <a:solidFill>
                      <a:prstClr val="white"/>
                    </a:solidFill>
                    <a:effectLst/>
                    <a:uLnTx/>
                    <a:uFillTx/>
                    <a:latin typeface="Arial"/>
                    <a:ea typeface="MS PGothic" pitchFamily="34" charset="-128"/>
                  </a:rPr>
                  <a:t>Scottish Funding Council</a:t>
                </a:r>
              </a:p>
            </p:txBody>
          </p:sp>
        </p:grpSp>
        <p:grpSp>
          <p:nvGrpSpPr>
            <p:cNvPr id="22" name="Group 78"/>
            <p:cNvGrpSpPr>
              <a:grpSpLocks/>
            </p:cNvGrpSpPr>
            <p:nvPr/>
          </p:nvGrpSpPr>
          <p:grpSpPr bwMode="auto">
            <a:xfrm>
              <a:off x="6279278" y="2606488"/>
              <a:ext cx="996086" cy="996950"/>
              <a:chOff x="6942871" y="2632103"/>
              <a:chExt cx="1461748" cy="1345337"/>
            </a:xfrm>
          </p:grpSpPr>
          <p:sp>
            <p:nvSpPr>
              <p:cNvPr id="29" name="Oval 28"/>
              <p:cNvSpPr/>
              <p:nvPr/>
            </p:nvSpPr>
            <p:spPr bwMode="auto">
              <a:xfrm>
                <a:off x="6942871" y="2632103"/>
                <a:ext cx="1460305" cy="1345337"/>
              </a:xfrm>
              <a:prstGeom prst="ellipse">
                <a:avLst/>
              </a:prstGeom>
              <a:solidFill>
                <a:srgbClr val="F26522"/>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500" b="0" i="0" u="none" strike="noStrike" kern="0" cap="none" spc="0" normalizeH="0" baseline="0" noProof="0">
                  <a:ln>
                    <a:noFill/>
                  </a:ln>
                  <a:solidFill>
                    <a:prstClr val="white"/>
                  </a:solidFill>
                  <a:effectLst/>
                  <a:uLnTx/>
                  <a:uFillTx/>
                  <a:latin typeface="Arial"/>
                  <a:ea typeface="+mn-ea"/>
                  <a:cs typeface="+mn-cs"/>
                </a:endParaRPr>
              </a:p>
            </p:txBody>
          </p:sp>
          <p:sp>
            <p:nvSpPr>
              <p:cNvPr id="30" name="TextBox 37"/>
              <p:cNvSpPr txBox="1">
                <a:spLocks noChangeArrowheads="1"/>
              </p:cNvSpPr>
              <p:nvPr/>
            </p:nvSpPr>
            <p:spPr bwMode="auto">
              <a:xfrm>
                <a:off x="7002176" y="3103192"/>
                <a:ext cx="1402443" cy="46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altLang="en-US" sz="1300" b="0" i="0" u="none" strike="noStrike" kern="0" cap="none" spc="0" normalizeH="0" baseline="0" noProof="0" dirty="0">
                    <a:ln>
                      <a:noFill/>
                    </a:ln>
                    <a:solidFill>
                      <a:prstClr val="white"/>
                    </a:solidFill>
                    <a:effectLst/>
                    <a:uLnTx/>
                    <a:uFillTx/>
                    <a:latin typeface="Arial"/>
                    <a:ea typeface="MS PGothic" pitchFamily="34" charset="-128"/>
                  </a:rPr>
                  <a:t>HEFCW</a:t>
                </a:r>
              </a:p>
            </p:txBody>
          </p:sp>
        </p:grpSp>
        <p:grpSp>
          <p:nvGrpSpPr>
            <p:cNvPr id="23" name="Group 79"/>
            <p:cNvGrpSpPr>
              <a:grpSpLocks/>
            </p:cNvGrpSpPr>
            <p:nvPr/>
          </p:nvGrpSpPr>
          <p:grpSpPr bwMode="auto">
            <a:xfrm>
              <a:off x="5802902" y="3554310"/>
              <a:ext cx="1083637" cy="993084"/>
              <a:chOff x="6851982" y="4291676"/>
              <a:chExt cx="1590229" cy="1466951"/>
            </a:xfrm>
          </p:grpSpPr>
          <p:sp>
            <p:nvSpPr>
              <p:cNvPr id="27" name="Oval 26"/>
              <p:cNvSpPr/>
              <p:nvPr/>
            </p:nvSpPr>
            <p:spPr bwMode="auto">
              <a:xfrm>
                <a:off x="6947838" y="4291676"/>
                <a:ext cx="1471236" cy="1466951"/>
              </a:xfrm>
              <a:prstGeom prst="ellipse">
                <a:avLst/>
              </a:prstGeom>
              <a:solidFill>
                <a:srgbClr val="F26522"/>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500" b="0" i="0" u="none" strike="noStrike" kern="0" cap="none" spc="0" normalizeH="0" baseline="0" noProof="0">
                  <a:ln>
                    <a:noFill/>
                  </a:ln>
                  <a:solidFill>
                    <a:prstClr val="white"/>
                  </a:solidFill>
                  <a:effectLst/>
                  <a:uLnTx/>
                  <a:uFillTx/>
                  <a:latin typeface="Arial"/>
                  <a:ea typeface="+mn-ea"/>
                  <a:cs typeface="+mn-cs"/>
                </a:endParaRPr>
              </a:p>
            </p:txBody>
          </p:sp>
          <p:sp>
            <p:nvSpPr>
              <p:cNvPr id="28" name="TextBox 37"/>
              <p:cNvSpPr txBox="1">
                <a:spLocks noChangeArrowheads="1"/>
              </p:cNvSpPr>
              <p:nvPr/>
            </p:nvSpPr>
            <p:spPr bwMode="auto">
              <a:xfrm>
                <a:off x="6851982" y="4398633"/>
                <a:ext cx="1590229" cy="119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altLang="en-US" sz="1300" b="0" i="0" u="none" strike="noStrike" kern="0" cap="none" spc="0" normalizeH="0" baseline="0" noProof="0" dirty="0">
                    <a:ln>
                      <a:noFill/>
                    </a:ln>
                    <a:solidFill>
                      <a:prstClr val="white"/>
                    </a:solidFill>
                    <a:effectLst/>
                    <a:uLnTx/>
                    <a:uFillTx/>
                    <a:latin typeface="Arial"/>
                    <a:ea typeface="MS PGothic" pitchFamily="34" charset="-128"/>
                  </a:rPr>
                  <a:t>Northern Ireland Executive</a:t>
                </a:r>
              </a:p>
            </p:txBody>
          </p:sp>
        </p:grpSp>
        <p:grpSp>
          <p:nvGrpSpPr>
            <p:cNvPr id="24" name="Group 35"/>
            <p:cNvGrpSpPr>
              <a:grpSpLocks/>
            </p:cNvGrpSpPr>
            <p:nvPr/>
          </p:nvGrpSpPr>
          <p:grpSpPr bwMode="auto">
            <a:xfrm>
              <a:off x="3496083" y="4048374"/>
              <a:ext cx="1004871" cy="998289"/>
              <a:chOff x="3426074" y="2127488"/>
              <a:chExt cx="1584178" cy="1584178"/>
            </a:xfrm>
          </p:grpSpPr>
          <p:sp>
            <p:nvSpPr>
              <p:cNvPr id="25" name="Oval 24"/>
              <p:cNvSpPr/>
              <p:nvPr/>
            </p:nvSpPr>
            <p:spPr>
              <a:xfrm>
                <a:off x="3426074" y="2127488"/>
                <a:ext cx="1584178" cy="1584178"/>
              </a:xfrm>
              <a:prstGeom prst="ellipse">
                <a:avLst/>
              </a:prstGeom>
              <a:solidFill>
                <a:srgbClr val="00B7A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500" b="0" i="0" u="none" strike="noStrike" kern="0" cap="none" spc="0" normalizeH="0" baseline="0" noProof="0">
                  <a:ln>
                    <a:noFill/>
                  </a:ln>
                  <a:solidFill>
                    <a:prstClr val="white"/>
                  </a:solidFill>
                  <a:effectLst/>
                  <a:uLnTx/>
                  <a:uFillTx/>
                  <a:latin typeface="Arial"/>
                  <a:ea typeface="+mn-ea"/>
                  <a:cs typeface="+mn-cs"/>
                </a:endParaRPr>
              </a:p>
            </p:txBody>
          </p:sp>
          <p:sp>
            <p:nvSpPr>
              <p:cNvPr id="26" name="TextBox 37"/>
              <p:cNvSpPr txBox="1">
                <a:spLocks noChangeArrowheads="1"/>
              </p:cNvSpPr>
              <p:nvPr/>
            </p:nvSpPr>
            <p:spPr bwMode="auto">
              <a:xfrm>
                <a:off x="3543543" y="2599377"/>
                <a:ext cx="1228338" cy="543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altLang="en-US" sz="1300" b="0" i="0" u="none" strike="noStrike" kern="0" cap="none" spc="0" normalizeH="0" baseline="0" noProof="0" dirty="0">
                    <a:ln>
                      <a:noFill/>
                    </a:ln>
                    <a:solidFill>
                      <a:prstClr val="white"/>
                    </a:solidFill>
                    <a:effectLst/>
                    <a:uLnTx/>
                    <a:uFillTx/>
                    <a:latin typeface="Arial"/>
                    <a:ea typeface="MS PGothic" pitchFamily="34" charset="-128"/>
                  </a:rPr>
                  <a:t>STFC</a:t>
                </a:r>
              </a:p>
            </p:txBody>
          </p:sp>
        </p:grpSp>
      </p:grpSp>
      <p:sp>
        <p:nvSpPr>
          <p:cNvPr id="88" name="TextBox 87"/>
          <p:cNvSpPr txBox="1"/>
          <p:nvPr/>
        </p:nvSpPr>
        <p:spPr>
          <a:xfrm>
            <a:off x="4017242" y="1470460"/>
            <a:ext cx="4677280" cy="630942"/>
          </a:xfrm>
          <a:prstGeom prst="rect">
            <a:avLst/>
          </a:prstGeom>
          <a:noFill/>
        </p:spPr>
        <p:txBody>
          <a:bodyPr wrap="square" rtlCol="0">
            <a:spAutoFit/>
          </a:bodyPr>
          <a:lstStyle/>
          <a:p>
            <a:pPr algn="ctr"/>
            <a:r>
              <a:rPr lang="en-GB" sz="1300" dirty="0">
                <a:latin typeface="Arial" panose="020B0604020202020204" pitchFamily="34" charset="0"/>
                <a:cs typeface="Arial" panose="020B0604020202020204" pitchFamily="34" charset="0"/>
              </a:rPr>
              <a:t>Wider Scientific community: </a:t>
            </a:r>
          </a:p>
          <a:p>
            <a:pPr algn="ctr"/>
            <a:r>
              <a:rPr lang="en-GB" sz="1100" dirty="0">
                <a:latin typeface="Arial" panose="020B0604020202020204" pitchFamily="34" charset="0"/>
                <a:cs typeface="Arial" panose="020B0604020202020204" pitchFamily="34" charset="0"/>
              </a:rPr>
              <a:t>Universities, Businesses, Institutes, Charities, </a:t>
            </a:r>
          </a:p>
          <a:p>
            <a:pPr algn="ctr"/>
            <a:r>
              <a:rPr lang="en-GB" sz="1100" dirty="0">
                <a:latin typeface="Arial" panose="020B0604020202020204" pitchFamily="34" charset="0"/>
                <a:cs typeface="Arial" panose="020B0604020202020204" pitchFamily="34" charset="0"/>
              </a:rPr>
              <a:t>National Academies, Strategic/Business Partners</a:t>
            </a:r>
          </a:p>
        </p:txBody>
      </p:sp>
      <p:sp>
        <p:nvSpPr>
          <p:cNvPr id="49" name="TextBox 48"/>
          <p:cNvSpPr txBox="1"/>
          <p:nvPr/>
        </p:nvSpPr>
        <p:spPr>
          <a:xfrm>
            <a:off x="0" y="188640"/>
            <a:ext cx="9144000" cy="769441"/>
          </a:xfrm>
          <a:prstGeom prst="rect">
            <a:avLst/>
          </a:prstGeom>
          <a:noFill/>
        </p:spPr>
        <p:txBody>
          <a:bodyPr wrap="square" rtlCol="0">
            <a:spAutoFit/>
          </a:bodyPr>
          <a:lstStyle/>
          <a:p>
            <a:pPr algn="ctr"/>
            <a:r>
              <a:rPr lang="en-GB" altLang="en-US" sz="4400" b="1" dirty="0">
                <a:solidFill>
                  <a:srgbClr val="006699"/>
                </a:solidFill>
                <a:latin typeface="Calibri" panose="020F0502020204030204" pitchFamily="34" charset="0"/>
                <a:cs typeface="Calibri" panose="020F0502020204030204" pitchFamily="34" charset="0"/>
              </a:rPr>
              <a:t>UK Research and Innovation</a:t>
            </a:r>
          </a:p>
        </p:txBody>
      </p:sp>
    </p:spTree>
    <p:extLst>
      <p:ext uri="{BB962C8B-B14F-4D97-AF65-F5344CB8AC3E}">
        <p14:creationId xmlns:p14="http://schemas.microsoft.com/office/powerpoint/2010/main" val="3132253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7650" name="Group 52223"/>
          <p:cNvGrpSpPr>
            <a:grpSpLocks/>
          </p:cNvGrpSpPr>
          <p:nvPr/>
        </p:nvGrpSpPr>
        <p:grpSpPr bwMode="auto">
          <a:xfrm>
            <a:off x="3083231" y="1061283"/>
            <a:ext cx="3425864" cy="5215467"/>
            <a:chOff x="1691680" y="1203598"/>
            <a:chExt cx="2966362" cy="3911163"/>
          </a:xfrm>
        </p:grpSpPr>
        <p:pic>
          <p:nvPicPr>
            <p:cNvPr id="27671" name="Picture 16" descr="Professor Alice Gas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09162" y="4609214"/>
              <a:ext cx="606016" cy="505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72" name="Rectangle 34"/>
            <p:cNvSpPr>
              <a:spLocks noChangeArrowheads="1"/>
            </p:cNvSpPr>
            <p:nvPr/>
          </p:nvSpPr>
          <p:spPr bwMode="auto">
            <a:xfrm>
              <a:off x="2332161" y="4744276"/>
              <a:ext cx="2044315" cy="235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MS PGothic" pitchFamily="34" charset="-128"/>
                </a:defRPr>
              </a:lvl1pPr>
              <a:lvl2pPr marL="742950" indent="-285750">
                <a:defRPr sz="2400">
                  <a:solidFill>
                    <a:schemeClr val="tx1"/>
                  </a:solidFill>
                  <a:latin typeface="Times" pitchFamily="1" charset="0"/>
                  <a:ea typeface="MS PGothic" pitchFamily="34" charset="-128"/>
                </a:defRPr>
              </a:lvl2pPr>
              <a:lvl3pPr marL="1143000" indent="-228600">
                <a:defRPr sz="2400">
                  <a:solidFill>
                    <a:schemeClr val="tx1"/>
                  </a:solidFill>
                  <a:latin typeface="Times" pitchFamily="1" charset="0"/>
                  <a:ea typeface="MS PGothic" pitchFamily="34" charset="-128"/>
                </a:defRPr>
              </a:lvl3pPr>
              <a:lvl4pPr marL="1600200" indent="-228600">
                <a:defRPr sz="2400">
                  <a:solidFill>
                    <a:schemeClr val="tx1"/>
                  </a:solidFill>
                  <a:latin typeface="Times" pitchFamily="1" charset="0"/>
                  <a:ea typeface="MS PGothic" pitchFamily="34" charset="-128"/>
                </a:defRPr>
              </a:lvl4pPr>
              <a:lvl5pPr marL="2057400" indent="-228600">
                <a:defRPr sz="2400">
                  <a:solidFill>
                    <a:schemeClr val="tx1"/>
                  </a:solidFill>
                  <a:latin typeface="Times" pitchFamily="1"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 charset="0"/>
                  <a:ea typeface="MS PGothic" pitchFamily="34" charset="-128"/>
                </a:defRPr>
              </a:lvl9pPr>
            </a:lstStyle>
            <a:p>
              <a:pPr>
                <a:lnSpc>
                  <a:spcPct val="90000"/>
                </a:lnSpc>
              </a:pPr>
              <a:r>
                <a:rPr lang="en-GB" altLang="en-US" sz="1600" dirty="0">
                  <a:solidFill>
                    <a:srgbClr val="69645F"/>
                  </a:solidFill>
                  <a:latin typeface="Arial" pitchFamily="34" charset="0"/>
                </a:rPr>
                <a:t>Professor Alice </a:t>
              </a:r>
              <a:r>
                <a:rPr lang="en-GB" altLang="en-US" sz="1600" dirty="0" err="1">
                  <a:solidFill>
                    <a:srgbClr val="69645F"/>
                  </a:solidFill>
                  <a:latin typeface="Arial" pitchFamily="34" charset="0"/>
                </a:rPr>
                <a:t>Gast</a:t>
              </a:r>
              <a:endParaRPr lang="en-GB" altLang="en-US" sz="1600" dirty="0">
                <a:solidFill>
                  <a:srgbClr val="69645F"/>
                </a:solidFill>
                <a:latin typeface="Arial" pitchFamily="34" charset="0"/>
              </a:endParaRPr>
            </a:p>
          </p:txBody>
        </p:sp>
        <p:pic>
          <p:nvPicPr>
            <p:cNvPr id="27673" name="Picture 4" descr="Sir Peter Bazalgette"/>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691982" y="1203598"/>
              <a:ext cx="623196" cy="53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74" name="Rectangle 22"/>
            <p:cNvSpPr>
              <a:spLocks noChangeArrowheads="1"/>
            </p:cNvSpPr>
            <p:nvPr/>
          </p:nvSpPr>
          <p:spPr bwMode="auto">
            <a:xfrm>
              <a:off x="2325302" y="1312323"/>
              <a:ext cx="2009172" cy="235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MS PGothic" pitchFamily="34" charset="-128"/>
                </a:defRPr>
              </a:lvl1pPr>
              <a:lvl2pPr marL="742950" indent="-285750">
                <a:defRPr sz="2400">
                  <a:solidFill>
                    <a:schemeClr val="tx1"/>
                  </a:solidFill>
                  <a:latin typeface="Times" pitchFamily="1" charset="0"/>
                  <a:ea typeface="MS PGothic" pitchFamily="34" charset="-128"/>
                </a:defRPr>
              </a:lvl2pPr>
              <a:lvl3pPr marL="1143000" indent="-228600">
                <a:defRPr sz="2400">
                  <a:solidFill>
                    <a:schemeClr val="tx1"/>
                  </a:solidFill>
                  <a:latin typeface="Times" pitchFamily="1" charset="0"/>
                  <a:ea typeface="MS PGothic" pitchFamily="34" charset="-128"/>
                </a:defRPr>
              </a:lvl3pPr>
              <a:lvl4pPr marL="1600200" indent="-228600">
                <a:defRPr sz="2400">
                  <a:solidFill>
                    <a:schemeClr val="tx1"/>
                  </a:solidFill>
                  <a:latin typeface="Times" pitchFamily="1" charset="0"/>
                  <a:ea typeface="MS PGothic" pitchFamily="34" charset="-128"/>
                </a:defRPr>
              </a:lvl4pPr>
              <a:lvl5pPr marL="2057400" indent="-228600">
                <a:defRPr sz="2400">
                  <a:solidFill>
                    <a:schemeClr val="tx1"/>
                  </a:solidFill>
                  <a:latin typeface="Times" pitchFamily="1"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 charset="0"/>
                  <a:ea typeface="MS PGothic" pitchFamily="34" charset="-128"/>
                </a:defRPr>
              </a:lvl9pPr>
            </a:lstStyle>
            <a:p>
              <a:pPr>
                <a:lnSpc>
                  <a:spcPct val="90000"/>
                </a:lnSpc>
              </a:pPr>
              <a:r>
                <a:rPr lang="en-GB" altLang="en-US" sz="1600" dirty="0">
                  <a:solidFill>
                    <a:srgbClr val="69645F"/>
                  </a:solidFill>
                  <a:latin typeface="Arial" pitchFamily="34" charset="0"/>
                </a:rPr>
                <a:t>Sir Peter </a:t>
              </a:r>
              <a:r>
                <a:rPr lang="en-GB" altLang="en-US" sz="1600" dirty="0" err="1">
                  <a:solidFill>
                    <a:srgbClr val="69645F"/>
                  </a:solidFill>
                  <a:latin typeface="Arial" pitchFamily="34" charset="0"/>
                </a:rPr>
                <a:t>Bazalgette</a:t>
              </a:r>
              <a:endParaRPr lang="en-GB" altLang="en-US" sz="1600" dirty="0">
                <a:solidFill>
                  <a:srgbClr val="69645F"/>
                </a:solidFill>
                <a:latin typeface="Arial" pitchFamily="34" charset="0"/>
              </a:endParaRPr>
            </a:p>
          </p:txBody>
        </p:sp>
        <p:pic>
          <p:nvPicPr>
            <p:cNvPr id="27675" name="Picture 6" descr="Professor Julia Black"/>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691681" y="1766811"/>
              <a:ext cx="623497" cy="53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76" name="Rectangle 24"/>
            <p:cNvSpPr>
              <a:spLocks noChangeArrowheads="1"/>
            </p:cNvSpPr>
            <p:nvPr/>
          </p:nvSpPr>
          <p:spPr bwMode="auto">
            <a:xfrm>
              <a:off x="2325302" y="1872064"/>
              <a:ext cx="2098953" cy="235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MS PGothic" pitchFamily="34" charset="-128"/>
                </a:defRPr>
              </a:lvl1pPr>
              <a:lvl2pPr marL="742950" indent="-285750">
                <a:defRPr sz="2400">
                  <a:solidFill>
                    <a:schemeClr val="tx1"/>
                  </a:solidFill>
                  <a:latin typeface="Times" pitchFamily="1" charset="0"/>
                  <a:ea typeface="MS PGothic" pitchFamily="34" charset="-128"/>
                </a:defRPr>
              </a:lvl2pPr>
              <a:lvl3pPr marL="1143000" indent="-228600">
                <a:defRPr sz="2400">
                  <a:solidFill>
                    <a:schemeClr val="tx1"/>
                  </a:solidFill>
                  <a:latin typeface="Times" pitchFamily="1" charset="0"/>
                  <a:ea typeface="MS PGothic" pitchFamily="34" charset="-128"/>
                </a:defRPr>
              </a:lvl3pPr>
              <a:lvl4pPr marL="1600200" indent="-228600">
                <a:defRPr sz="2400">
                  <a:solidFill>
                    <a:schemeClr val="tx1"/>
                  </a:solidFill>
                  <a:latin typeface="Times" pitchFamily="1" charset="0"/>
                  <a:ea typeface="MS PGothic" pitchFamily="34" charset="-128"/>
                </a:defRPr>
              </a:lvl4pPr>
              <a:lvl5pPr marL="2057400" indent="-228600">
                <a:defRPr sz="2400">
                  <a:solidFill>
                    <a:schemeClr val="tx1"/>
                  </a:solidFill>
                  <a:latin typeface="Times" pitchFamily="1"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 charset="0"/>
                  <a:ea typeface="MS PGothic" pitchFamily="34" charset="-128"/>
                </a:defRPr>
              </a:lvl9pPr>
            </a:lstStyle>
            <a:p>
              <a:pPr>
                <a:lnSpc>
                  <a:spcPct val="90000"/>
                </a:lnSpc>
              </a:pPr>
              <a:r>
                <a:rPr lang="en-GB" altLang="en-US" sz="1600" dirty="0">
                  <a:solidFill>
                    <a:srgbClr val="69645F"/>
                  </a:solidFill>
                  <a:latin typeface="Arial" pitchFamily="34" charset="0"/>
                </a:rPr>
                <a:t>Professor Julia Black</a:t>
              </a:r>
            </a:p>
          </p:txBody>
        </p:sp>
        <p:pic>
          <p:nvPicPr>
            <p:cNvPr id="27677" name="Picture 8" descr="Professor Sir Leszek Borysiewicz"/>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691680" y="2343146"/>
              <a:ext cx="623498" cy="53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78" name="Rectangle 26"/>
            <p:cNvSpPr>
              <a:spLocks noChangeArrowheads="1"/>
            </p:cNvSpPr>
            <p:nvPr/>
          </p:nvSpPr>
          <p:spPr bwMode="auto">
            <a:xfrm>
              <a:off x="2315178" y="2410875"/>
              <a:ext cx="2342864" cy="401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 charset="0"/>
                  <a:ea typeface="MS PGothic" pitchFamily="34" charset="-128"/>
                </a:defRPr>
              </a:lvl1pPr>
              <a:lvl2pPr marL="742950" indent="-285750">
                <a:defRPr sz="2400">
                  <a:solidFill>
                    <a:schemeClr val="tx1"/>
                  </a:solidFill>
                  <a:latin typeface="Times" pitchFamily="1" charset="0"/>
                  <a:ea typeface="MS PGothic" pitchFamily="34" charset="-128"/>
                </a:defRPr>
              </a:lvl2pPr>
              <a:lvl3pPr marL="1143000" indent="-228600">
                <a:defRPr sz="2400">
                  <a:solidFill>
                    <a:schemeClr val="tx1"/>
                  </a:solidFill>
                  <a:latin typeface="Times" pitchFamily="1" charset="0"/>
                  <a:ea typeface="MS PGothic" pitchFamily="34" charset="-128"/>
                </a:defRPr>
              </a:lvl3pPr>
              <a:lvl4pPr marL="1600200" indent="-228600">
                <a:defRPr sz="2400">
                  <a:solidFill>
                    <a:schemeClr val="tx1"/>
                  </a:solidFill>
                  <a:latin typeface="Times" pitchFamily="1" charset="0"/>
                  <a:ea typeface="MS PGothic" pitchFamily="34" charset="-128"/>
                </a:defRPr>
              </a:lvl4pPr>
              <a:lvl5pPr marL="2057400" indent="-228600">
                <a:defRPr sz="2400">
                  <a:solidFill>
                    <a:schemeClr val="tx1"/>
                  </a:solidFill>
                  <a:latin typeface="Times" pitchFamily="1"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 charset="0"/>
                  <a:ea typeface="MS PGothic" pitchFamily="34" charset="-128"/>
                </a:defRPr>
              </a:lvl9pPr>
            </a:lstStyle>
            <a:p>
              <a:pPr>
                <a:lnSpc>
                  <a:spcPct val="90000"/>
                </a:lnSpc>
              </a:pPr>
              <a:r>
                <a:rPr lang="en-GB" altLang="en-US" sz="1600" dirty="0">
                  <a:solidFill>
                    <a:srgbClr val="69645F"/>
                  </a:solidFill>
                  <a:latin typeface="Arial" pitchFamily="34" charset="0"/>
                </a:rPr>
                <a:t>Professor Sir </a:t>
              </a:r>
              <a:br>
                <a:rPr lang="en-GB" altLang="en-US" sz="1600" dirty="0">
                  <a:solidFill>
                    <a:srgbClr val="69645F"/>
                  </a:solidFill>
                  <a:latin typeface="Arial" pitchFamily="34" charset="0"/>
                </a:rPr>
              </a:br>
              <a:r>
                <a:rPr lang="en-GB" altLang="en-US" sz="1600" dirty="0" err="1">
                  <a:solidFill>
                    <a:srgbClr val="69645F"/>
                  </a:solidFill>
                  <a:latin typeface="Arial" pitchFamily="34" charset="0"/>
                </a:rPr>
                <a:t>Leszek</a:t>
              </a:r>
              <a:r>
                <a:rPr lang="en-GB" altLang="en-US" sz="1600" dirty="0">
                  <a:solidFill>
                    <a:srgbClr val="69645F"/>
                  </a:solidFill>
                  <a:latin typeface="Arial" pitchFamily="34" charset="0"/>
                </a:rPr>
                <a:t> </a:t>
              </a:r>
              <a:r>
                <a:rPr lang="en-GB" altLang="en-US" sz="1600" dirty="0" err="1">
                  <a:solidFill>
                    <a:srgbClr val="69645F"/>
                  </a:solidFill>
                  <a:latin typeface="Arial" pitchFamily="34" charset="0"/>
                </a:rPr>
                <a:t>Borysiewicz</a:t>
              </a:r>
              <a:endParaRPr lang="en-GB" altLang="en-US" sz="1600" dirty="0">
                <a:solidFill>
                  <a:srgbClr val="69645F"/>
                </a:solidFill>
                <a:latin typeface="Arial" pitchFamily="34" charset="0"/>
              </a:endParaRPr>
            </a:p>
          </p:txBody>
        </p:sp>
        <p:pic>
          <p:nvPicPr>
            <p:cNvPr id="27679" name="Picture 10" descr="Lord John Browne of Madingley"/>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697731" y="2919481"/>
              <a:ext cx="617447" cy="53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80" name="Rectangle 28"/>
            <p:cNvSpPr>
              <a:spLocks noChangeArrowheads="1"/>
            </p:cNvSpPr>
            <p:nvPr/>
          </p:nvSpPr>
          <p:spPr bwMode="auto">
            <a:xfrm>
              <a:off x="2321450" y="3026859"/>
              <a:ext cx="1848849" cy="235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MS PGothic" pitchFamily="34" charset="-128"/>
                </a:defRPr>
              </a:lvl1pPr>
              <a:lvl2pPr marL="742950" indent="-285750">
                <a:defRPr sz="2400">
                  <a:solidFill>
                    <a:schemeClr val="tx1"/>
                  </a:solidFill>
                  <a:latin typeface="Times" pitchFamily="1" charset="0"/>
                  <a:ea typeface="MS PGothic" pitchFamily="34" charset="-128"/>
                </a:defRPr>
              </a:lvl2pPr>
              <a:lvl3pPr marL="1143000" indent="-228600">
                <a:defRPr sz="2400">
                  <a:solidFill>
                    <a:schemeClr val="tx1"/>
                  </a:solidFill>
                  <a:latin typeface="Times" pitchFamily="1" charset="0"/>
                  <a:ea typeface="MS PGothic" pitchFamily="34" charset="-128"/>
                </a:defRPr>
              </a:lvl3pPr>
              <a:lvl4pPr marL="1600200" indent="-228600">
                <a:defRPr sz="2400">
                  <a:solidFill>
                    <a:schemeClr val="tx1"/>
                  </a:solidFill>
                  <a:latin typeface="Times" pitchFamily="1" charset="0"/>
                  <a:ea typeface="MS PGothic" pitchFamily="34" charset="-128"/>
                </a:defRPr>
              </a:lvl4pPr>
              <a:lvl5pPr marL="2057400" indent="-228600">
                <a:defRPr sz="2400">
                  <a:solidFill>
                    <a:schemeClr val="tx1"/>
                  </a:solidFill>
                  <a:latin typeface="Times" pitchFamily="1"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 charset="0"/>
                  <a:ea typeface="MS PGothic" pitchFamily="34" charset="-128"/>
                </a:defRPr>
              </a:lvl9pPr>
            </a:lstStyle>
            <a:p>
              <a:pPr>
                <a:lnSpc>
                  <a:spcPct val="90000"/>
                </a:lnSpc>
              </a:pPr>
              <a:r>
                <a:rPr lang="en-GB" altLang="en-US" sz="1600" dirty="0">
                  <a:solidFill>
                    <a:srgbClr val="69645F"/>
                  </a:solidFill>
                  <a:latin typeface="Arial" pitchFamily="34" charset="0"/>
                </a:rPr>
                <a:t>Lord John Browne</a:t>
              </a:r>
            </a:p>
          </p:txBody>
        </p:sp>
        <p:pic>
          <p:nvPicPr>
            <p:cNvPr id="27681" name="Picture 12" descr="Professor Sir Ian Diamond"/>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708494" y="3495816"/>
              <a:ext cx="606683" cy="53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82" name="Rectangle 30"/>
            <p:cNvSpPr>
              <a:spLocks noChangeArrowheads="1"/>
            </p:cNvSpPr>
            <p:nvPr/>
          </p:nvSpPr>
          <p:spPr bwMode="auto">
            <a:xfrm>
              <a:off x="2325301" y="3563545"/>
              <a:ext cx="1844997" cy="401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 charset="0"/>
                  <a:ea typeface="MS PGothic" pitchFamily="34" charset="-128"/>
                </a:defRPr>
              </a:lvl1pPr>
              <a:lvl2pPr marL="742950" indent="-285750">
                <a:defRPr sz="2400">
                  <a:solidFill>
                    <a:schemeClr val="tx1"/>
                  </a:solidFill>
                  <a:latin typeface="Times" pitchFamily="1" charset="0"/>
                  <a:ea typeface="MS PGothic" pitchFamily="34" charset="-128"/>
                </a:defRPr>
              </a:lvl2pPr>
              <a:lvl3pPr marL="1143000" indent="-228600">
                <a:defRPr sz="2400">
                  <a:solidFill>
                    <a:schemeClr val="tx1"/>
                  </a:solidFill>
                  <a:latin typeface="Times" pitchFamily="1" charset="0"/>
                  <a:ea typeface="MS PGothic" pitchFamily="34" charset="-128"/>
                </a:defRPr>
              </a:lvl3pPr>
              <a:lvl4pPr marL="1600200" indent="-228600">
                <a:defRPr sz="2400">
                  <a:solidFill>
                    <a:schemeClr val="tx1"/>
                  </a:solidFill>
                  <a:latin typeface="Times" pitchFamily="1" charset="0"/>
                  <a:ea typeface="MS PGothic" pitchFamily="34" charset="-128"/>
                </a:defRPr>
              </a:lvl4pPr>
              <a:lvl5pPr marL="2057400" indent="-228600">
                <a:defRPr sz="2400">
                  <a:solidFill>
                    <a:schemeClr val="tx1"/>
                  </a:solidFill>
                  <a:latin typeface="Times" pitchFamily="1"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 charset="0"/>
                  <a:ea typeface="MS PGothic" pitchFamily="34" charset="-128"/>
                </a:defRPr>
              </a:lvl9pPr>
            </a:lstStyle>
            <a:p>
              <a:pPr>
                <a:lnSpc>
                  <a:spcPct val="90000"/>
                </a:lnSpc>
              </a:pPr>
              <a:r>
                <a:rPr lang="en-GB" altLang="en-US" sz="1600" dirty="0">
                  <a:solidFill>
                    <a:srgbClr val="69645F"/>
                  </a:solidFill>
                  <a:latin typeface="Arial" pitchFamily="34" charset="0"/>
                </a:rPr>
                <a:t>Professor Sir </a:t>
              </a:r>
              <a:br>
                <a:rPr lang="en-GB" altLang="en-US" sz="1600" dirty="0">
                  <a:solidFill>
                    <a:srgbClr val="69645F"/>
                  </a:solidFill>
                  <a:latin typeface="Arial" pitchFamily="34" charset="0"/>
                </a:rPr>
              </a:br>
              <a:r>
                <a:rPr lang="en-GB" altLang="en-US" sz="1600" dirty="0">
                  <a:solidFill>
                    <a:srgbClr val="69645F"/>
                  </a:solidFill>
                  <a:latin typeface="Arial" pitchFamily="34" charset="0"/>
                </a:rPr>
                <a:t>Ian Diamond</a:t>
              </a:r>
            </a:p>
          </p:txBody>
        </p:sp>
        <p:pic>
          <p:nvPicPr>
            <p:cNvPr id="27683" name="Picture 14" descr="Fiona Driscoll"/>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709162" y="4046000"/>
              <a:ext cx="606016" cy="53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84" name="Rectangle 32"/>
            <p:cNvSpPr>
              <a:spLocks noChangeArrowheads="1"/>
            </p:cNvSpPr>
            <p:nvPr/>
          </p:nvSpPr>
          <p:spPr bwMode="auto">
            <a:xfrm>
              <a:off x="2317819" y="4196820"/>
              <a:ext cx="1423993" cy="235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MS PGothic" pitchFamily="34" charset="-128"/>
                </a:defRPr>
              </a:lvl1pPr>
              <a:lvl2pPr marL="742950" indent="-285750">
                <a:defRPr sz="2400">
                  <a:solidFill>
                    <a:schemeClr val="tx1"/>
                  </a:solidFill>
                  <a:latin typeface="Times" pitchFamily="1" charset="0"/>
                  <a:ea typeface="MS PGothic" pitchFamily="34" charset="-128"/>
                </a:defRPr>
              </a:lvl2pPr>
              <a:lvl3pPr marL="1143000" indent="-228600">
                <a:defRPr sz="2400">
                  <a:solidFill>
                    <a:schemeClr val="tx1"/>
                  </a:solidFill>
                  <a:latin typeface="Times" pitchFamily="1" charset="0"/>
                  <a:ea typeface="MS PGothic" pitchFamily="34" charset="-128"/>
                </a:defRPr>
              </a:lvl3pPr>
              <a:lvl4pPr marL="1600200" indent="-228600">
                <a:defRPr sz="2400">
                  <a:solidFill>
                    <a:schemeClr val="tx1"/>
                  </a:solidFill>
                  <a:latin typeface="Times" pitchFamily="1" charset="0"/>
                  <a:ea typeface="MS PGothic" pitchFamily="34" charset="-128"/>
                </a:defRPr>
              </a:lvl4pPr>
              <a:lvl5pPr marL="2057400" indent="-228600">
                <a:defRPr sz="2400">
                  <a:solidFill>
                    <a:schemeClr val="tx1"/>
                  </a:solidFill>
                  <a:latin typeface="Times" pitchFamily="1"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 charset="0"/>
                  <a:ea typeface="MS PGothic" pitchFamily="34" charset="-128"/>
                </a:defRPr>
              </a:lvl9pPr>
            </a:lstStyle>
            <a:p>
              <a:pPr>
                <a:lnSpc>
                  <a:spcPct val="90000"/>
                </a:lnSpc>
              </a:pPr>
              <a:r>
                <a:rPr lang="en-GB" altLang="en-US" sz="1600" dirty="0">
                  <a:solidFill>
                    <a:srgbClr val="69645F"/>
                  </a:solidFill>
                  <a:latin typeface="Arial" pitchFamily="34" charset="0"/>
                </a:rPr>
                <a:t>Fiona Driscoll</a:t>
              </a:r>
            </a:p>
          </p:txBody>
        </p:sp>
      </p:grpSp>
      <p:grpSp>
        <p:nvGrpSpPr>
          <p:cNvPr id="27651" name="Group 8"/>
          <p:cNvGrpSpPr>
            <a:grpSpLocks/>
          </p:cNvGrpSpPr>
          <p:nvPr/>
        </p:nvGrpSpPr>
        <p:grpSpPr bwMode="auto">
          <a:xfrm>
            <a:off x="5871331" y="1061283"/>
            <a:ext cx="3272669" cy="4521200"/>
            <a:chOff x="5256349" y="1512337"/>
            <a:chExt cx="4158455" cy="4660450"/>
          </a:xfrm>
        </p:grpSpPr>
        <p:pic>
          <p:nvPicPr>
            <p:cNvPr id="27659" name="Picture 18" descr="Sir Harpal Kuma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5261174" y="1512337"/>
              <a:ext cx="874055" cy="738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0" name="Rectangle 10"/>
            <p:cNvSpPr>
              <a:spLocks noChangeArrowheads="1"/>
            </p:cNvSpPr>
            <p:nvPr/>
          </p:nvSpPr>
          <p:spPr bwMode="auto">
            <a:xfrm>
              <a:off x="6066731" y="1719594"/>
              <a:ext cx="2970887" cy="323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 charset="0"/>
                  <a:ea typeface="MS PGothic" pitchFamily="34" charset="-128"/>
                </a:defRPr>
              </a:lvl1pPr>
              <a:lvl2pPr marL="742950" indent="-285750">
                <a:defRPr sz="2400">
                  <a:solidFill>
                    <a:schemeClr val="tx1"/>
                  </a:solidFill>
                  <a:latin typeface="Times" pitchFamily="1" charset="0"/>
                  <a:ea typeface="MS PGothic" pitchFamily="34" charset="-128"/>
                </a:defRPr>
              </a:lvl2pPr>
              <a:lvl3pPr marL="1143000" indent="-228600">
                <a:defRPr sz="2400">
                  <a:solidFill>
                    <a:schemeClr val="tx1"/>
                  </a:solidFill>
                  <a:latin typeface="Times" pitchFamily="1" charset="0"/>
                  <a:ea typeface="MS PGothic" pitchFamily="34" charset="-128"/>
                </a:defRPr>
              </a:lvl3pPr>
              <a:lvl4pPr marL="1600200" indent="-228600">
                <a:defRPr sz="2400">
                  <a:solidFill>
                    <a:schemeClr val="tx1"/>
                  </a:solidFill>
                  <a:latin typeface="Times" pitchFamily="1" charset="0"/>
                  <a:ea typeface="MS PGothic" pitchFamily="34" charset="-128"/>
                </a:defRPr>
              </a:lvl4pPr>
              <a:lvl5pPr marL="2057400" indent="-228600">
                <a:defRPr sz="2400">
                  <a:solidFill>
                    <a:schemeClr val="tx1"/>
                  </a:solidFill>
                  <a:latin typeface="Times" pitchFamily="1"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 charset="0"/>
                  <a:ea typeface="MS PGothic" pitchFamily="34" charset="-128"/>
                </a:defRPr>
              </a:lvl9pPr>
            </a:lstStyle>
            <a:p>
              <a:pPr>
                <a:lnSpc>
                  <a:spcPct val="90000"/>
                </a:lnSpc>
              </a:pPr>
              <a:r>
                <a:rPr lang="en-GB" altLang="en-US" sz="1600" dirty="0">
                  <a:solidFill>
                    <a:srgbClr val="69645F"/>
                  </a:solidFill>
                  <a:latin typeface="Arial" pitchFamily="34" charset="0"/>
                </a:rPr>
                <a:t>Sir </a:t>
              </a:r>
              <a:r>
                <a:rPr lang="en-GB" altLang="en-US" sz="1600" dirty="0" err="1">
                  <a:solidFill>
                    <a:srgbClr val="69645F"/>
                  </a:solidFill>
                  <a:latin typeface="Arial" pitchFamily="34" charset="0"/>
                </a:rPr>
                <a:t>Harpal</a:t>
              </a:r>
              <a:r>
                <a:rPr lang="en-GB" altLang="en-US" sz="1600" dirty="0">
                  <a:solidFill>
                    <a:srgbClr val="69645F"/>
                  </a:solidFill>
                  <a:latin typeface="Arial" pitchFamily="34" charset="0"/>
                </a:rPr>
                <a:t> Kumar</a:t>
              </a:r>
            </a:p>
          </p:txBody>
        </p:sp>
        <p:pic>
          <p:nvPicPr>
            <p:cNvPr id="27661" name="Picture 20" descr="Professor Max Lu"/>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256349" y="2286391"/>
              <a:ext cx="878879" cy="738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2" name="Rectangle 12"/>
            <p:cNvSpPr>
              <a:spLocks noChangeArrowheads="1"/>
            </p:cNvSpPr>
            <p:nvPr/>
          </p:nvSpPr>
          <p:spPr bwMode="auto">
            <a:xfrm>
              <a:off x="6161053" y="2497429"/>
              <a:ext cx="2970887" cy="323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 charset="0"/>
                  <a:ea typeface="MS PGothic" pitchFamily="34" charset="-128"/>
                </a:defRPr>
              </a:lvl1pPr>
              <a:lvl2pPr marL="742950" indent="-285750">
                <a:defRPr sz="2400">
                  <a:solidFill>
                    <a:schemeClr val="tx1"/>
                  </a:solidFill>
                  <a:latin typeface="Times" pitchFamily="1" charset="0"/>
                  <a:ea typeface="MS PGothic" pitchFamily="34" charset="-128"/>
                </a:defRPr>
              </a:lvl2pPr>
              <a:lvl3pPr marL="1143000" indent="-228600">
                <a:defRPr sz="2400">
                  <a:solidFill>
                    <a:schemeClr val="tx1"/>
                  </a:solidFill>
                  <a:latin typeface="Times" pitchFamily="1" charset="0"/>
                  <a:ea typeface="MS PGothic" pitchFamily="34" charset="-128"/>
                </a:defRPr>
              </a:lvl3pPr>
              <a:lvl4pPr marL="1600200" indent="-228600">
                <a:defRPr sz="2400">
                  <a:solidFill>
                    <a:schemeClr val="tx1"/>
                  </a:solidFill>
                  <a:latin typeface="Times" pitchFamily="1" charset="0"/>
                  <a:ea typeface="MS PGothic" pitchFamily="34" charset="-128"/>
                </a:defRPr>
              </a:lvl4pPr>
              <a:lvl5pPr marL="2057400" indent="-228600">
                <a:defRPr sz="2400">
                  <a:solidFill>
                    <a:schemeClr val="tx1"/>
                  </a:solidFill>
                  <a:latin typeface="Times" pitchFamily="1"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 charset="0"/>
                  <a:ea typeface="MS PGothic" pitchFamily="34" charset="-128"/>
                </a:defRPr>
              </a:lvl9pPr>
            </a:lstStyle>
            <a:p>
              <a:pPr>
                <a:lnSpc>
                  <a:spcPct val="90000"/>
                </a:lnSpc>
              </a:pPr>
              <a:r>
                <a:rPr lang="en-GB" altLang="en-US" sz="1600" dirty="0">
                  <a:solidFill>
                    <a:srgbClr val="69645F"/>
                  </a:solidFill>
                  <a:latin typeface="Arial" pitchFamily="34" charset="0"/>
                </a:rPr>
                <a:t>Professor Max Lu</a:t>
              </a:r>
            </a:p>
          </p:txBody>
        </p:sp>
        <p:pic>
          <p:nvPicPr>
            <p:cNvPr id="27663" name="Picture 22" descr="Vivienne Parry"/>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5271708" y="3078479"/>
              <a:ext cx="863521" cy="738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4" name="Rectangle 14"/>
            <p:cNvSpPr>
              <a:spLocks noChangeArrowheads="1"/>
            </p:cNvSpPr>
            <p:nvPr/>
          </p:nvSpPr>
          <p:spPr bwMode="auto">
            <a:xfrm>
              <a:off x="6135229" y="3325291"/>
              <a:ext cx="2760479" cy="323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 charset="0"/>
                  <a:ea typeface="MS PGothic" pitchFamily="34" charset="-128"/>
                </a:defRPr>
              </a:lvl1pPr>
              <a:lvl2pPr marL="742950" indent="-285750">
                <a:defRPr sz="2400">
                  <a:solidFill>
                    <a:schemeClr val="tx1"/>
                  </a:solidFill>
                  <a:latin typeface="Times" pitchFamily="1" charset="0"/>
                  <a:ea typeface="MS PGothic" pitchFamily="34" charset="-128"/>
                </a:defRPr>
              </a:lvl2pPr>
              <a:lvl3pPr marL="1143000" indent="-228600">
                <a:defRPr sz="2400">
                  <a:solidFill>
                    <a:schemeClr val="tx1"/>
                  </a:solidFill>
                  <a:latin typeface="Times" pitchFamily="1" charset="0"/>
                  <a:ea typeface="MS PGothic" pitchFamily="34" charset="-128"/>
                </a:defRPr>
              </a:lvl3pPr>
              <a:lvl4pPr marL="1600200" indent="-228600">
                <a:defRPr sz="2400">
                  <a:solidFill>
                    <a:schemeClr val="tx1"/>
                  </a:solidFill>
                  <a:latin typeface="Times" pitchFamily="1" charset="0"/>
                  <a:ea typeface="MS PGothic" pitchFamily="34" charset="-128"/>
                </a:defRPr>
              </a:lvl4pPr>
              <a:lvl5pPr marL="2057400" indent="-228600">
                <a:defRPr sz="2400">
                  <a:solidFill>
                    <a:schemeClr val="tx1"/>
                  </a:solidFill>
                  <a:latin typeface="Times" pitchFamily="1"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 charset="0"/>
                  <a:ea typeface="MS PGothic" pitchFamily="34" charset="-128"/>
                </a:defRPr>
              </a:lvl9pPr>
            </a:lstStyle>
            <a:p>
              <a:pPr>
                <a:lnSpc>
                  <a:spcPct val="90000"/>
                </a:lnSpc>
              </a:pPr>
              <a:r>
                <a:rPr lang="en-GB" altLang="en-US" sz="1600" dirty="0">
                  <a:solidFill>
                    <a:srgbClr val="69645F"/>
                  </a:solidFill>
                  <a:latin typeface="Arial" pitchFamily="34" charset="0"/>
                </a:rPr>
                <a:t>Vivienne Parry</a:t>
              </a:r>
            </a:p>
          </p:txBody>
        </p:sp>
        <p:pic>
          <p:nvPicPr>
            <p:cNvPr id="27665" name="Picture 24" descr="Mustafa Suleyman"/>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5261173" y="3870567"/>
              <a:ext cx="874055" cy="738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6" name="Rectangle 16"/>
            <p:cNvSpPr>
              <a:spLocks noChangeArrowheads="1"/>
            </p:cNvSpPr>
            <p:nvPr/>
          </p:nvSpPr>
          <p:spPr bwMode="auto">
            <a:xfrm>
              <a:off x="6135228" y="4093808"/>
              <a:ext cx="3279576" cy="323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 charset="0"/>
                  <a:ea typeface="MS PGothic" pitchFamily="34" charset="-128"/>
                </a:defRPr>
              </a:lvl1pPr>
              <a:lvl2pPr marL="742950" indent="-285750">
                <a:defRPr sz="2400">
                  <a:solidFill>
                    <a:schemeClr val="tx1"/>
                  </a:solidFill>
                  <a:latin typeface="Times" pitchFamily="1" charset="0"/>
                  <a:ea typeface="MS PGothic" pitchFamily="34" charset="-128"/>
                </a:defRPr>
              </a:lvl2pPr>
              <a:lvl3pPr marL="1143000" indent="-228600">
                <a:defRPr sz="2400">
                  <a:solidFill>
                    <a:schemeClr val="tx1"/>
                  </a:solidFill>
                  <a:latin typeface="Times" pitchFamily="1" charset="0"/>
                  <a:ea typeface="MS PGothic" pitchFamily="34" charset="-128"/>
                </a:defRPr>
              </a:lvl3pPr>
              <a:lvl4pPr marL="1600200" indent="-228600">
                <a:defRPr sz="2400">
                  <a:solidFill>
                    <a:schemeClr val="tx1"/>
                  </a:solidFill>
                  <a:latin typeface="Times" pitchFamily="1" charset="0"/>
                  <a:ea typeface="MS PGothic" pitchFamily="34" charset="-128"/>
                </a:defRPr>
              </a:lvl4pPr>
              <a:lvl5pPr marL="2057400" indent="-228600">
                <a:defRPr sz="2400">
                  <a:solidFill>
                    <a:schemeClr val="tx1"/>
                  </a:solidFill>
                  <a:latin typeface="Times" pitchFamily="1"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 charset="0"/>
                  <a:ea typeface="MS PGothic" pitchFamily="34" charset="-128"/>
                </a:defRPr>
              </a:lvl9pPr>
            </a:lstStyle>
            <a:p>
              <a:pPr>
                <a:lnSpc>
                  <a:spcPct val="90000"/>
                </a:lnSpc>
              </a:pPr>
              <a:r>
                <a:rPr lang="en-GB" altLang="en-US" sz="1600" dirty="0">
                  <a:solidFill>
                    <a:srgbClr val="69645F"/>
                  </a:solidFill>
                  <a:latin typeface="Arial" pitchFamily="34" charset="0"/>
                </a:rPr>
                <a:t>Mustafa </a:t>
              </a:r>
              <a:r>
                <a:rPr lang="en-GB" altLang="en-US" sz="1600" dirty="0" err="1">
                  <a:solidFill>
                    <a:srgbClr val="69645F"/>
                  </a:solidFill>
                  <a:latin typeface="Arial" pitchFamily="34" charset="0"/>
                </a:rPr>
                <a:t>Suleyman</a:t>
              </a:r>
              <a:endParaRPr lang="en-GB" altLang="en-US" sz="1600" dirty="0">
                <a:solidFill>
                  <a:srgbClr val="69645F"/>
                </a:solidFill>
                <a:latin typeface="Arial" pitchFamily="34" charset="0"/>
              </a:endParaRPr>
            </a:p>
          </p:txBody>
        </p:sp>
        <p:pic>
          <p:nvPicPr>
            <p:cNvPr id="27667" name="Picture 26" descr="Lord David Willetts"/>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5261174" y="4657174"/>
              <a:ext cx="874054" cy="738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8" name="Picture 28" descr="Professor Dame Sally Davies"/>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5271708" y="5434672"/>
              <a:ext cx="863520" cy="738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9" name="Rectangle 19"/>
            <p:cNvSpPr>
              <a:spLocks noChangeArrowheads="1"/>
            </p:cNvSpPr>
            <p:nvPr/>
          </p:nvSpPr>
          <p:spPr bwMode="auto">
            <a:xfrm>
              <a:off x="6135228" y="5540475"/>
              <a:ext cx="2573259" cy="55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 charset="0"/>
                  <a:ea typeface="MS PGothic" pitchFamily="34" charset="-128"/>
                </a:defRPr>
              </a:lvl1pPr>
              <a:lvl2pPr marL="742950" indent="-285750">
                <a:defRPr sz="2400">
                  <a:solidFill>
                    <a:schemeClr val="tx1"/>
                  </a:solidFill>
                  <a:latin typeface="Times" pitchFamily="1" charset="0"/>
                  <a:ea typeface="MS PGothic" pitchFamily="34" charset="-128"/>
                </a:defRPr>
              </a:lvl2pPr>
              <a:lvl3pPr marL="1143000" indent="-228600">
                <a:defRPr sz="2400">
                  <a:solidFill>
                    <a:schemeClr val="tx1"/>
                  </a:solidFill>
                  <a:latin typeface="Times" pitchFamily="1" charset="0"/>
                  <a:ea typeface="MS PGothic" pitchFamily="34" charset="-128"/>
                </a:defRPr>
              </a:lvl3pPr>
              <a:lvl4pPr marL="1600200" indent="-228600">
                <a:defRPr sz="2400">
                  <a:solidFill>
                    <a:schemeClr val="tx1"/>
                  </a:solidFill>
                  <a:latin typeface="Times" pitchFamily="1" charset="0"/>
                  <a:ea typeface="MS PGothic" pitchFamily="34" charset="-128"/>
                </a:defRPr>
              </a:lvl4pPr>
              <a:lvl5pPr marL="2057400" indent="-228600">
                <a:defRPr sz="2400">
                  <a:solidFill>
                    <a:schemeClr val="tx1"/>
                  </a:solidFill>
                  <a:latin typeface="Times" pitchFamily="1"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 charset="0"/>
                  <a:ea typeface="MS PGothic" pitchFamily="34" charset="-128"/>
                </a:defRPr>
              </a:lvl9pPr>
            </a:lstStyle>
            <a:p>
              <a:pPr>
                <a:lnSpc>
                  <a:spcPct val="90000"/>
                </a:lnSpc>
              </a:pPr>
              <a:r>
                <a:rPr lang="en-GB" altLang="en-US" sz="1600" dirty="0">
                  <a:solidFill>
                    <a:srgbClr val="69645F"/>
                  </a:solidFill>
                  <a:latin typeface="Arial" pitchFamily="34" charset="0"/>
                </a:rPr>
                <a:t>Professor Dame </a:t>
              </a:r>
              <a:br>
                <a:rPr lang="en-GB" altLang="en-US" sz="1600" dirty="0">
                  <a:solidFill>
                    <a:srgbClr val="69645F"/>
                  </a:solidFill>
                  <a:latin typeface="Arial" pitchFamily="34" charset="0"/>
                </a:rPr>
              </a:br>
              <a:r>
                <a:rPr lang="en-GB" altLang="en-US" sz="1600" dirty="0">
                  <a:solidFill>
                    <a:srgbClr val="69645F"/>
                  </a:solidFill>
                  <a:latin typeface="Arial" pitchFamily="34" charset="0"/>
                </a:rPr>
                <a:t>Sally Davies</a:t>
              </a:r>
            </a:p>
          </p:txBody>
        </p:sp>
        <p:sp>
          <p:nvSpPr>
            <p:cNvPr id="27670" name="Rectangle 20"/>
            <p:cNvSpPr>
              <a:spLocks noChangeArrowheads="1"/>
            </p:cNvSpPr>
            <p:nvPr/>
          </p:nvSpPr>
          <p:spPr bwMode="auto">
            <a:xfrm>
              <a:off x="6168764" y="4870422"/>
              <a:ext cx="2985877" cy="323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 charset="0"/>
                  <a:ea typeface="MS PGothic" pitchFamily="34" charset="-128"/>
                </a:defRPr>
              </a:lvl1pPr>
              <a:lvl2pPr marL="742950" indent="-285750">
                <a:defRPr sz="2400">
                  <a:solidFill>
                    <a:schemeClr val="tx1"/>
                  </a:solidFill>
                  <a:latin typeface="Times" pitchFamily="1" charset="0"/>
                  <a:ea typeface="MS PGothic" pitchFamily="34" charset="-128"/>
                </a:defRPr>
              </a:lvl2pPr>
              <a:lvl3pPr marL="1143000" indent="-228600">
                <a:defRPr sz="2400">
                  <a:solidFill>
                    <a:schemeClr val="tx1"/>
                  </a:solidFill>
                  <a:latin typeface="Times" pitchFamily="1" charset="0"/>
                  <a:ea typeface="MS PGothic" pitchFamily="34" charset="-128"/>
                </a:defRPr>
              </a:lvl3pPr>
              <a:lvl4pPr marL="1600200" indent="-228600">
                <a:defRPr sz="2400">
                  <a:solidFill>
                    <a:schemeClr val="tx1"/>
                  </a:solidFill>
                  <a:latin typeface="Times" pitchFamily="1" charset="0"/>
                  <a:ea typeface="MS PGothic" pitchFamily="34" charset="-128"/>
                </a:defRPr>
              </a:lvl4pPr>
              <a:lvl5pPr marL="2057400" indent="-228600">
                <a:defRPr sz="2400">
                  <a:solidFill>
                    <a:schemeClr val="tx1"/>
                  </a:solidFill>
                  <a:latin typeface="Times" pitchFamily="1"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 charset="0"/>
                  <a:ea typeface="MS PGothic" pitchFamily="34" charset="-128"/>
                </a:defRPr>
              </a:lvl9pPr>
            </a:lstStyle>
            <a:p>
              <a:pPr>
                <a:lnSpc>
                  <a:spcPct val="90000"/>
                </a:lnSpc>
              </a:pPr>
              <a:r>
                <a:rPr lang="en-GB" altLang="en-US" sz="1600" dirty="0">
                  <a:solidFill>
                    <a:srgbClr val="69645F"/>
                  </a:solidFill>
                  <a:latin typeface="Arial" pitchFamily="34" charset="0"/>
                </a:rPr>
                <a:t>Lord David Willetts</a:t>
              </a:r>
            </a:p>
          </p:txBody>
        </p:sp>
      </p:grpSp>
      <p:pic>
        <p:nvPicPr>
          <p:cNvPr id="27652" name="Picture 2" descr=" Sir John Kingman"/>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a:off x="309480" y="1076892"/>
            <a:ext cx="928225" cy="941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Rectangle 38"/>
          <p:cNvSpPr>
            <a:spLocks noChangeArrowheads="1"/>
          </p:cNvSpPr>
          <p:nvPr/>
        </p:nvSpPr>
        <p:spPr bwMode="auto">
          <a:xfrm>
            <a:off x="234867" y="2266178"/>
            <a:ext cx="2005677" cy="563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MS PGothic" pitchFamily="34" charset="-128"/>
              </a:defRPr>
            </a:lvl1pPr>
            <a:lvl2pPr marL="742950" indent="-285750">
              <a:defRPr sz="2400">
                <a:solidFill>
                  <a:schemeClr val="tx1"/>
                </a:solidFill>
                <a:latin typeface="Times" pitchFamily="1" charset="0"/>
                <a:ea typeface="MS PGothic" pitchFamily="34" charset="-128"/>
              </a:defRPr>
            </a:lvl2pPr>
            <a:lvl3pPr marL="1143000" indent="-228600">
              <a:defRPr sz="2400">
                <a:solidFill>
                  <a:schemeClr val="tx1"/>
                </a:solidFill>
                <a:latin typeface="Times" pitchFamily="1" charset="0"/>
                <a:ea typeface="MS PGothic" pitchFamily="34" charset="-128"/>
              </a:defRPr>
            </a:lvl3pPr>
            <a:lvl4pPr marL="1600200" indent="-228600">
              <a:defRPr sz="2400">
                <a:solidFill>
                  <a:schemeClr val="tx1"/>
                </a:solidFill>
                <a:latin typeface="Times" pitchFamily="1" charset="0"/>
                <a:ea typeface="MS PGothic" pitchFamily="34" charset="-128"/>
              </a:defRPr>
            </a:lvl4pPr>
            <a:lvl5pPr marL="2057400" indent="-228600">
              <a:defRPr sz="2400">
                <a:solidFill>
                  <a:schemeClr val="tx1"/>
                </a:solidFill>
                <a:latin typeface="Times" pitchFamily="1"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 charset="0"/>
                <a:ea typeface="MS PGothic" pitchFamily="34" charset="-128"/>
              </a:defRPr>
            </a:lvl9pPr>
          </a:lstStyle>
          <a:p>
            <a:pPr>
              <a:lnSpc>
                <a:spcPct val="90000"/>
              </a:lnSpc>
            </a:pPr>
            <a:r>
              <a:rPr lang="en-GB" altLang="en-US" sz="1800" dirty="0">
                <a:solidFill>
                  <a:srgbClr val="69645F"/>
                </a:solidFill>
                <a:latin typeface="Arial" pitchFamily="34" charset="0"/>
              </a:rPr>
              <a:t>Sir John Kingman</a:t>
            </a:r>
          </a:p>
          <a:p>
            <a:pPr>
              <a:lnSpc>
                <a:spcPct val="90000"/>
              </a:lnSpc>
            </a:pPr>
            <a:r>
              <a:rPr lang="en-GB" altLang="en-US" sz="1600" dirty="0">
                <a:solidFill>
                  <a:srgbClr val="69645F"/>
                </a:solidFill>
                <a:latin typeface="Arial" pitchFamily="34" charset="0"/>
              </a:rPr>
              <a:t>Chair, UKRI</a:t>
            </a:r>
          </a:p>
        </p:txBody>
      </p:sp>
      <p:pic>
        <p:nvPicPr>
          <p:cNvPr id="27654" name="Picture 4"/>
          <p:cNvPicPr>
            <a:picLocks noChangeAspect="1"/>
          </p:cNvPicPr>
          <p:nvPr/>
        </p:nvPicPr>
        <p:blipFill>
          <a:blip r:embed="rId17">
            <a:extLst>
              <a:ext uri="{28A0092B-C50C-407E-A947-70E740481C1C}">
                <a14:useLocalDpi xmlns:a14="http://schemas.microsoft.com/office/drawing/2010/main"/>
              </a:ext>
            </a:extLst>
          </a:blip>
          <a:srcRect/>
          <a:stretch>
            <a:fillRect/>
          </a:stretch>
        </p:blipFill>
        <p:spPr bwMode="auto">
          <a:xfrm>
            <a:off x="290869" y="3086197"/>
            <a:ext cx="928224" cy="958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5" name="Rectangle 40"/>
          <p:cNvSpPr>
            <a:spLocks noChangeArrowheads="1"/>
          </p:cNvSpPr>
          <p:nvPr/>
        </p:nvSpPr>
        <p:spPr bwMode="auto">
          <a:xfrm>
            <a:off x="179512" y="4251318"/>
            <a:ext cx="2954202" cy="563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 charset="0"/>
                <a:ea typeface="MS PGothic" pitchFamily="34" charset="-128"/>
              </a:defRPr>
            </a:lvl1pPr>
            <a:lvl2pPr marL="742950" indent="-285750">
              <a:defRPr sz="2400">
                <a:solidFill>
                  <a:schemeClr val="tx1"/>
                </a:solidFill>
                <a:latin typeface="Times" pitchFamily="1" charset="0"/>
                <a:ea typeface="MS PGothic" pitchFamily="34" charset="-128"/>
              </a:defRPr>
            </a:lvl2pPr>
            <a:lvl3pPr marL="1143000" indent="-228600">
              <a:defRPr sz="2400">
                <a:solidFill>
                  <a:schemeClr val="tx1"/>
                </a:solidFill>
                <a:latin typeface="Times" pitchFamily="1" charset="0"/>
                <a:ea typeface="MS PGothic" pitchFamily="34" charset="-128"/>
              </a:defRPr>
            </a:lvl3pPr>
            <a:lvl4pPr marL="1600200" indent="-228600">
              <a:defRPr sz="2400">
                <a:solidFill>
                  <a:schemeClr val="tx1"/>
                </a:solidFill>
                <a:latin typeface="Times" pitchFamily="1" charset="0"/>
                <a:ea typeface="MS PGothic" pitchFamily="34" charset="-128"/>
              </a:defRPr>
            </a:lvl4pPr>
            <a:lvl5pPr marL="2057400" indent="-228600">
              <a:defRPr sz="2400">
                <a:solidFill>
                  <a:schemeClr val="tx1"/>
                </a:solidFill>
                <a:latin typeface="Times" pitchFamily="1"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 charset="0"/>
                <a:ea typeface="MS PGothic" pitchFamily="34" charset="-128"/>
              </a:defRPr>
            </a:lvl9pPr>
          </a:lstStyle>
          <a:p>
            <a:pPr>
              <a:lnSpc>
                <a:spcPct val="90000"/>
              </a:lnSpc>
            </a:pPr>
            <a:r>
              <a:rPr lang="en-GB" altLang="en-US" sz="1800" dirty="0">
                <a:solidFill>
                  <a:srgbClr val="69645F"/>
                </a:solidFill>
                <a:latin typeface="Arial" pitchFamily="34" charset="0"/>
              </a:rPr>
              <a:t>Professor Sir Mark </a:t>
            </a:r>
            <a:r>
              <a:rPr lang="en-GB" altLang="en-US" sz="1800" dirty="0" err="1">
                <a:solidFill>
                  <a:srgbClr val="69645F"/>
                </a:solidFill>
                <a:latin typeface="Arial" pitchFamily="34" charset="0"/>
              </a:rPr>
              <a:t>Walport</a:t>
            </a:r>
            <a:br>
              <a:rPr lang="en-GB" altLang="en-US" sz="1800" dirty="0">
                <a:solidFill>
                  <a:srgbClr val="69645F"/>
                </a:solidFill>
                <a:latin typeface="Arial" pitchFamily="34" charset="0"/>
              </a:rPr>
            </a:br>
            <a:r>
              <a:rPr lang="en-GB" altLang="en-US" sz="1600" dirty="0">
                <a:solidFill>
                  <a:srgbClr val="69645F"/>
                </a:solidFill>
                <a:latin typeface="Arial" pitchFamily="34" charset="0"/>
              </a:rPr>
              <a:t>Chief Executive Officer</a:t>
            </a:r>
          </a:p>
        </p:txBody>
      </p:sp>
      <p:sp>
        <p:nvSpPr>
          <p:cNvPr id="27656" name="Rectangle 43"/>
          <p:cNvSpPr>
            <a:spLocks noChangeArrowheads="1"/>
          </p:cNvSpPr>
          <p:nvPr/>
        </p:nvSpPr>
        <p:spPr bwMode="auto">
          <a:xfrm>
            <a:off x="290869" y="6074851"/>
            <a:ext cx="2165465" cy="563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 charset="0"/>
                <a:ea typeface="MS PGothic" pitchFamily="34" charset="-128"/>
              </a:defRPr>
            </a:lvl1pPr>
            <a:lvl2pPr marL="742950" indent="-285750">
              <a:defRPr sz="2400">
                <a:solidFill>
                  <a:schemeClr val="tx1"/>
                </a:solidFill>
                <a:latin typeface="Times" pitchFamily="1" charset="0"/>
                <a:ea typeface="MS PGothic" pitchFamily="34" charset="-128"/>
              </a:defRPr>
            </a:lvl2pPr>
            <a:lvl3pPr marL="1143000" indent="-228600">
              <a:defRPr sz="2400">
                <a:solidFill>
                  <a:schemeClr val="tx1"/>
                </a:solidFill>
                <a:latin typeface="Times" pitchFamily="1" charset="0"/>
                <a:ea typeface="MS PGothic" pitchFamily="34" charset="-128"/>
              </a:defRPr>
            </a:lvl3pPr>
            <a:lvl4pPr marL="1600200" indent="-228600">
              <a:defRPr sz="2400">
                <a:solidFill>
                  <a:schemeClr val="tx1"/>
                </a:solidFill>
                <a:latin typeface="Times" pitchFamily="1" charset="0"/>
                <a:ea typeface="MS PGothic" pitchFamily="34" charset="-128"/>
              </a:defRPr>
            </a:lvl4pPr>
            <a:lvl5pPr marL="2057400" indent="-228600">
              <a:defRPr sz="2400">
                <a:solidFill>
                  <a:schemeClr val="tx1"/>
                </a:solidFill>
                <a:latin typeface="Times" pitchFamily="1"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 charset="0"/>
                <a:ea typeface="MS PGothic" pitchFamily="34" charset="-128"/>
              </a:defRPr>
            </a:lvl9pPr>
          </a:lstStyle>
          <a:p>
            <a:pPr>
              <a:lnSpc>
                <a:spcPct val="90000"/>
              </a:lnSpc>
            </a:pPr>
            <a:r>
              <a:rPr lang="en-GB" altLang="en-US" sz="1800" dirty="0">
                <a:solidFill>
                  <a:srgbClr val="69645F"/>
                </a:solidFill>
                <a:latin typeface="Arial" pitchFamily="34" charset="0"/>
              </a:rPr>
              <a:t>Ian Kenyon</a:t>
            </a:r>
            <a:br>
              <a:rPr lang="en-GB" altLang="en-US" sz="1800" dirty="0">
                <a:solidFill>
                  <a:srgbClr val="69645F"/>
                </a:solidFill>
                <a:latin typeface="Arial" pitchFamily="34" charset="0"/>
              </a:rPr>
            </a:br>
            <a:r>
              <a:rPr lang="en-GB" altLang="en-US" sz="1600" dirty="0">
                <a:solidFill>
                  <a:srgbClr val="69645F"/>
                </a:solidFill>
                <a:latin typeface="Arial" pitchFamily="34" charset="0"/>
              </a:rPr>
              <a:t>Chief Finance Officer</a:t>
            </a:r>
            <a:endParaRPr lang="en-GB" altLang="en-US" sz="1800" dirty="0">
              <a:solidFill>
                <a:srgbClr val="69645F"/>
              </a:solidFill>
              <a:latin typeface="Arial" pitchFamily="34" charset="0"/>
            </a:endParaRPr>
          </a:p>
        </p:txBody>
      </p:sp>
      <p:pic>
        <p:nvPicPr>
          <p:cNvPr id="27657" name="Picture 4"/>
          <p:cNvPicPr>
            <a:picLocks noChangeAspect="1"/>
          </p:cNvPicPr>
          <p:nvPr/>
        </p:nvPicPr>
        <p:blipFill>
          <a:blip r:embed="rId18">
            <a:extLst>
              <a:ext uri="{28A0092B-C50C-407E-A947-70E740481C1C}">
                <a14:useLocalDpi xmlns:a14="http://schemas.microsoft.com/office/drawing/2010/main"/>
              </a:ext>
            </a:extLst>
          </a:blip>
          <a:srcRect/>
          <a:stretch>
            <a:fillRect/>
          </a:stretch>
        </p:blipFill>
        <p:spPr bwMode="auto">
          <a:xfrm>
            <a:off x="290869" y="4982948"/>
            <a:ext cx="974469" cy="956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TextBox 36"/>
          <p:cNvSpPr txBox="1"/>
          <p:nvPr/>
        </p:nvSpPr>
        <p:spPr bwMode="auto">
          <a:xfrm>
            <a:off x="0" y="55712"/>
            <a:ext cx="9144000" cy="701731"/>
          </a:xfrm>
          <a:prstGeom prst="rect">
            <a:avLst/>
          </a:prstGeom>
          <a:noFill/>
        </p:spPr>
        <p:txBody>
          <a:bodyPr wrap="square">
            <a:spAutoFit/>
          </a:bodyPr>
          <a:lstStyle/>
          <a:p>
            <a:pPr algn="ctr">
              <a:lnSpc>
                <a:spcPct val="90000"/>
              </a:lnSpc>
              <a:spcAft>
                <a:spcPts val="1200"/>
              </a:spcAft>
              <a:defRPr/>
            </a:pPr>
            <a:r>
              <a:rPr lang="en-GB" sz="4400" b="1" dirty="0">
                <a:solidFill>
                  <a:srgbClr val="006699"/>
                </a:solidFill>
                <a:latin typeface="Calibri" panose="020F0502020204030204" pitchFamily="34" charset="0"/>
                <a:cs typeface="Calibri" panose="020F0502020204030204" pitchFamily="34" charset="0"/>
              </a:rPr>
              <a:t>UKRI Board</a:t>
            </a:r>
          </a:p>
        </p:txBody>
      </p:sp>
    </p:spTree>
    <p:extLst>
      <p:ext uri="{BB962C8B-B14F-4D97-AF65-F5344CB8AC3E}">
        <p14:creationId xmlns:p14="http://schemas.microsoft.com/office/powerpoint/2010/main" val="4111419975"/>
      </p:ext>
    </p:extLst>
  </p:cSld>
  <p:clrMapOvr>
    <a:masterClrMapping/>
  </p:clrMapOvr>
  <p:transition spd="med" advClick="0" advTm="20000"/>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Title 1"/>
          <p:cNvSpPr>
            <a:spLocks noGrp="1"/>
          </p:cNvSpPr>
          <p:nvPr>
            <p:ph type="title"/>
          </p:nvPr>
        </p:nvSpPr>
        <p:spPr>
          <a:xfrm>
            <a:off x="0" y="44450"/>
            <a:ext cx="9144000" cy="864270"/>
          </a:xfrm>
        </p:spPr>
        <p:txBody>
          <a:bodyPr/>
          <a:lstStyle/>
          <a:p>
            <a:r>
              <a:rPr lang="en-GB" altLang="en-US" dirty="0">
                <a:solidFill>
                  <a:srgbClr val="006699"/>
                </a:solidFill>
                <a:latin typeface="Calibri" pitchFamily="34" charset="0"/>
              </a:rPr>
              <a:t>Preparation for UKRI</a:t>
            </a:r>
          </a:p>
        </p:txBody>
      </p:sp>
      <p:pic>
        <p:nvPicPr>
          <p:cNvPr id="15366" name="Picture 8" descr="https://www.ukri.org/ukri/assets/Image/Content/INTERIMUKRI_Final-01%20(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83001" y="5229200"/>
            <a:ext cx="332105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C:\Users\kennedyc\AppData\Local\Microsoft\Windows\Temporary Internet Files\Content.Outlook\IFCSX9F6\The vision for UK Research and Innovation - Venn-01 (2).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918880" y="1196752"/>
            <a:ext cx="4117616" cy="3928206"/>
          </a:xfrm>
          <a:prstGeom prst="rect">
            <a:avLst/>
          </a:prstGeom>
          <a:noFill/>
          <a:extLst>
            <a:ext uri="{909E8E84-426E-40DD-AFC4-6F175D3DCCD1}">
              <a14:hiddenFill xmlns:a14="http://schemas.microsoft.com/office/drawing/2010/main">
                <a:solidFill>
                  <a:srgbClr val="FFFFFF"/>
                </a:solidFill>
              </a14:hiddenFill>
            </a:ext>
          </a:extLst>
        </p:spPr>
      </p:pic>
      <p:sp>
        <p:nvSpPr>
          <p:cNvPr id="15363" name="Content Placeholder 4"/>
          <p:cNvSpPr>
            <a:spLocks noGrp="1"/>
          </p:cNvSpPr>
          <p:nvPr>
            <p:ph sz="half" idx="1"/>
          </p:nvPr>
        </p:nvSpPr>
        <p:spPr>
          <a:xfrm>
            <a:off x="395536" y="980728"/>
            <a:ext cx="4824784" cy="4514850"/>
          </a:xfrm>
        </p:spPr>
        <p:txBody>
          <a:bodyPr/>
          <a:lstStyle/>
          <a:p>
            <a:r>
              <a:rPr lang="en-GB" altLang="en-US" sz="2000" dirty="0">
                <a:latin typeface="Calibri" pitchFamily="34" charset="0"/>
                <a:cs typeface="Calibri" pitchFamily="34" charset="0"/>
              </a:rPr>
              <a:t>Strengthened strategic approach to future challenges</a:t>
            </a:r>
          </a:p>
          <a:p>
            <a:r>
              <a:rPr lang="en-GB" altLang="en-US" sz="2000" dirty="0">
                <a:latin typeface="Calibri" pitchFamily="34" charset="0"/>
                <a:cs typeface="Calibri" pitchFamily="34" charset="0"/>
              </a:rPr>
              <a:t>Unified voice for the UK’s research and innovation system</a:t>
            </a:r>
          </a:p>
          <a:p>
            <a:r>
              <a:rPr lang="en-GB" altLang="en-US" sz="2000" dirty="0">
                <a:latin typeface="Calibri" pitchFamily="34" charset="0"/>
                <a:cs typeface="Calibri" pitchFamily="34" charset="0"/>
              </a:rPr>
              <a:t>Smoother pathway for innovation</a:t>
            </a:r>
          </a:p>
          <a:p>
            <a:r>
              <a:rPr lang="en-GB" altLang="en-US" sz="2000" dirty="0">
                <a:latin typeface="Calibri" pitchFamily="34" charset="0"/>
                <a:cs typeface="Calibri" pitchFamily="34" charset="0"/>
              </a:rPr>
              <a:t>More time for research and innovation leaders to focus on strategic leadership</a:t>
            </a:r>
          </a:p>
          <a:p>
            <a:r>
              <a:rPr lang="en-GB" altLang="en-US" sz="2000" dirty="0">
                <a:latin typeface="Calibri" pitchFamily="34" charset="0"/>
                <a:cs typeface="Calibri" pitchFamily="34" charset="0"/>
              </a:rPr>
              <a:t>Improved quality of evidence on the UK’s research and  innovation landscape</a:t>
            </a:r>
          </a:p>
          <a:p>
            <a:r>
              <a:rPr lang="en-GB" altLang="en-US" sz="2000" dirty="0">
                <a:latin typeface="Calibri" pitchFamily="34" charset="0"/>
                <a:cs typeface="Calibri" pitchFamily="34" charset="0"/>
              </a:rPr>
              <a:t>Immediate Priorities: </a:t>
            </a:r>
          </a:p>
          <a:p>
            <a:pPr lvl="1">
              <a:buFont typeface="Wingdings" panose="05000000000000000000" pitchFamily="2" charset="2"/>
              <a:buChar char="§"/>
            </a:pPr>
            <a:r>
              <a:rPr lang="en-GB" sz="2000" kern="1200" dirty="0">
                <a:solidFill>
                  <a:srgbClr val="006699"/>
                </a:solidFill>
                <a:latin typeface="Calibri" panose="020F0502020204030204" pitchFamily="34" charset="0"/>
                <a:cs typeface="Calibri" panose="020F0502020204030204" pitchFamily="34" charset="0"/>
              </a:rPr>
              <a:t>Finalise detail and commence successful delivery of additional R&amp;D funding starting from 18/19</a:t>
            </a:r>
          </a:p>
          <a:p>
            <a:pPr lvl="1">
              <a:buFont typeface="Wingdings" panose="05000000000000000000" pitchFamily="2" charset="2"/>
              <a:buChar char="§"/>
            </a:pPr>
            <a:r>
              <a:rPr lang="en-GB" sz="2000" kern="1200" dirty="0">
                <a:solidFill>
                  <a:srgbClr val="006699"/>
                </a:solidFill>
                <a:latin typeface="Calibri" panose="020F0502020204030204" pitchFamily="34" charset="0"/>
                <a:cs typeface="Calibri" panose="020F0502020204030204" pitchFamily="34" charset="0"/>
              </a:rPr>
              <a:t>Engaging stakeholders to create a well informed roadmap to reaching 2.4% of GDP investment in R&amp;D by 2027</a:t>
            </a:r>
          </a:p>
          <a:p>
            <a:pPr lvl="1"/>
            <a:endParaRPr lang="en-GB" altLang="en-US" sz="2000" dirty="0">
              <a:solidFill>
                <a:schemeClr val="tx1"/>
              </a:solidFill>
              <a:latin typeface="Calibri" pitchFamily="34" charset="0"/>
              <a:cs typeface="Calibri" pitchFamily="34" charset="0"/>
            </a:endParaRPr>
          </a:p>
        </p:txBody>
      </p:sp>
    </p:spTree>
    <p:extLst>
      <p:ext uri="{BB962C8B-B14F-4D97-AF65-F5344CB8AC3E}">
        <p14:creationId xmlns:p14="http://schemas.microsoft.com/office/powerpoint/2010/main" val="38683756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391911" y="2636912"/>
            <a:ext cx="8500569" cy="352839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spcBef>
                <a:spcPts val="0"/>
              </a:spcBef>
              <a:spcAft>
                <a:spcPts val="600"/>
              </a:spcAft>
              <a:buFont typeface="Arial" panose="020B0604020202020204" pitchFamily="34" charset="0"/>
              <a:buChar char="•"/>
            </a:pPr>
            <a:endParaRPr lang="en-GB" sz="2000" dirty="0">
              <a:solidFill>
                <a:srgbClr val="000000"/>
              </a:solidFill>
              <a:latin typeface="Calibri" panose="020F0502020204030204" pitchFamily="34" charset="0"/>
              <a:cs typeface="Calibri" panose="020F0502020204030204" pitchFamily="34" charset="0"/>
            </a:endParaRPr>
          </a:p>
        </p:txBody>
      </p:sp>
      <p:sp>
        <p:nvSpPr>
          <p:cNvPr id="4" name="Title 2"/>
          <p:cNvSpPr txBox="1">
            <a:spLocks/>
          </p:cNvSpPr>
          <p:nvPr/>
        </p:nvSpPr>
        <p:spPr bwMode="auto">
          <a:xfrm>
            <a:off x="0" y="41498"/>
            <a:ext cx="9144000" cy="79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chemeClr val="accent1">
                    <a:lumMod val="50000"/>
                  </a:schemeClr>
                </a:solidFill>
                <a:latin typeface="Calibri" panose="020F0502020204030204"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indent="-539750"/>
            <a:r>
              <a:rPr lang="en-US" altLang="en-US" dirty="0">
                <a:solidFill>
                  <a:srgbClr val="006699"/>
                </a:solidFill>
                <a:cs typeface="Calibri" pitchFamily="34" charset="0"/>
              </a:rPr>
              <a:t>Financial landscape</a:t>
            </a:r>
          </a:p>
        </p:txBody>
      </p:sp>
      <p:sp>
        <p:nvSpPr>
          <p:cNvPr id="9" name="Rectangle 8"/>
          <p:cNvSpPr/>
          <p:nvPr/>
        </p:nvSpPr>
        <p:spPr bwMode="auto">
          <a:xfrm>
            <a:off x="2915816" y="950218"/>
            <a:ext cx="6120680" cy="1870921"/>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lvl="1" indent="-342900">
              <a:spcBef>
                <a:spcPts val="0"/>
              </a:spcBef>
              <a:spcAft>
                <a:spcPts val="600"/>
              </a:spcAft>
              <a:buFont typeface="Arial" panose="020B0604020202020204" pitchFamily="34" charset="0"/>
              <a:buChar char="•"/>
            </a:pPr>
            <a:endParaRPr lang="en-GB" dirty="0">
              <a:latin typeface="Calibri" panose="020F0502020204030204" pitchFamily="34" charset="0"/>
              <a:cs typeface="Calibri" panose="020F0502020204030204" pitchFamily="34" charset="0"/>
            </a:endParaRPr>
          </a:p>
        </p:txBody>
      </p:sp>
      <p:sp>
        <p:nvSpPr>
          <p:cNvPr id="10" name="Content Placeholder 4"/>
          <p:cNvSpPr txBox="1">
            <a:spLocks/>
          </p:cNvSpPr>
          <p:nvPr/>
        </p:nvSpPr>
        <p:spPr>
          <a:xfrm>
            <a:off x="179388" y="1628800"/>
            <a:ext cx="4752652" cy="4514850"/>
          </a:xfrm>
          <a:prstGeom prst="rect">
            <a:avLst/>
          </a:prstGeom>
        </p:spPr>
        <p:txBody>
          <a:bodyPr/>
          <a:lstStyle>
            <a:lvl1pPr marL="342900" indent="-342900" algn="l"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har char="–"/>
              <a:defRPr sz="2200">
                <a:solidFill>
                  <a:srgbClr val="3C8C93"/>
                </a:solidFill>
                <a:latin typeface="Arial" pitchFamily="34" charset="0"/>
                <a:ea typeface="+mn-ea"/>
                <a:cs typeface="Arial"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S PGothic" pitchFamily="34" charset="-128"/>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Calibri" charset="0"/>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Calibri" charset="0"/>
                <a:cs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r>
              <a:rPr lang="en-GB" altLang="en-US" sz="2000" kern="0" dirty="0">
                <a:latin typeface="Calibri" pitchFamily="34" charset="0"/>
                <a:cs typeface="Calibri" pitchFamily="34" charset="0"/>
              </a:rPr>
              <a:t>Autumn Statement 2016 provided an extra £4.7bn in total from 2017 to 2021</a:t>
            </a:r>
          </a:p>
          <a:p>
            <a:pPr lvl="1">
              <a:buFont typeface="Wingdings" panose="05000000000000000000" pitchFamily="2" charset="2"/>
              <a:buChar char="§"/>
            </a:pPr>
            <a:r>
              <a:rPr lang="en-GB" altLang="en-US" sz="2000" dirty="0">
                <a:solidFill>
                  <a:srgbClr val="006699"/>
                </a:solidFill>
                <a:latin typeface="Calibri" panose="020F0502020204030204" pitchFamily="34" charset="0"/>
                <a:cs typeface="Calibri" panose="020F0502020204030204" pitchFamily="34" charset="0"/>
              </a:rPr>
              <a:t>Budget increase of £2b from 2020/21</a:t>
            </a:r>
          </a:p>
          <a:p>
            <a:endParaRPr lang="en-GB" altLang="en-US" sz="2000" kern="0" dirty="0">
              <a:latin typeface="Calibri" pitchFamily="34" charset="0"/>
              <a:cs typeface="Calibri" pitchFamily="34" charset="0"/>
            </a:endParaRPr>
          </a:p>
          <a:p>
            <a:r>
              <a:rPr lang="en-GB" altLang="en-US" sz="2000" kern="0" dirty="0">
                <a:latin typeface="Calibri" pitchFamily="34" charset="0"/>
                <a:cs typeface="Calibri" pitchFamily="34" charset="0"/>
              </a:rPr>
              <a:t>Autumn Budget 2017 added a further £2.3 billion for 2021/22, effectively ‘baselining’ this uplift</a:t>
            </a:r>
          </a:p>
          <a:p>
            <a:endParaRPr lang="en-GB" altLang="en-US" sz="2000" kern="0" dirty="0">
              <a:latin typeface="Calibri" pitchFamily="34" charset="0"/>
              <a:cs typeface="Calibri" pitchFamily="34" charset="0"/>
            </a:endParaRPr>
          </a:p>
          <a:p>
            <a:r>
              <a:rPr lang="en-GB" altLang="en-US" sz="2000" kern="0" dirty="0">
                <a:latin typeface="Calibri" pitchFamily="34" charset="0"/>
                <a:cs typeface="Calibri" pitchFamily="34" charset="0"/>
              </a:rPr>
              <a:t>Commitment to increase total share of GDP spent on R&amp;D to 2.4% by 2027 could translate to  £10 billion pa by 2027/28</a:t>
            </a:r>
          </a:p>
          <a:p>
            <a:endParaRPr lang="en-GB" altLang="en-US" sz="2000" i="1" kern="0" dirty="0"/>
          </a:p>
        </p:txBody>
      </p:sp>
      <p:sp>
        <p:nvSpPr>
          <p:cNvPr id="2" name="Rectangle 1"/>
          <p:cNvSpPr/>
          <p:nvPr/>
        </p:nvSpPr>
        <p:spPr>
          <a:xfrm>
            <a:off x="0" y="856556"/>
            <a:ext cx="9144000" cy="400110"/>
          </a:xfrm>
          <a:prstGeom prst="rect">
            <a:avLst/>
          </a:prstGeom>
        </p:spPr>
        <p:txBody>
          <a:bodyPr wrap="square">
            <a:spAutoFit/>
          </a:bodyPr>
          <a:lstStyle/>
          <a:p>
            <a:pPr algn="ctr"/>
            <a:r>
              <a:rPr lang="en-GB" altLang="en-US" sz="2000" b="1" dirty="0">
                <a:latin typeface="Calibri" pitchFamily="34" charset="0"/>
              </a:rPr>
              <a:t>Overall funding for research and innovation is seeing a significant uplift</a:t>
            </a:r>
            <a:endParaRPr lang="en-GB" sz="2000" b="1"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36976" y="1772816"/>
            <a:ext cx="3759947" cy="2833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2954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8306" name="Rectangle 4"/>
          <p:cNvSpPr>
            <a:spLocks noChangeArrowheads="1"/>
          </p:cNvSpPr>
          <p:nvPr/>
        </p:nvSpPr>
        <p:spPr bwMode="auto">
          <a:xfrm>
            <a:off x="0" y="116632"/>
            <a:ext cx="91440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itchFamily="34" charset="0"/>
                <a:ea typeface="ヒラギノ角ゴ Pro W3" charset="-128"/>
                <a:cs typeface="Arial" pitchFamily="34" charset="0"/>
              </a:defRPr>
            </a:lvl1pPr>
            <a:lvl2pPr marL="742950" indent="-285750">
              <a:spcBef>
                <a:spcPct val="20000"/>
              </a:spcBef>
              <a:buChar char="–"/>
              <a:defRPr sz="2200">
                <a:solidFill>
                  <a:srgbClr val="3C8C93"/>
                </a:solidFill>
                <a:latin typeface="Arial" pitchFamily="34" charset="0"/>
                <a:ea typeface="ヒラギノ角ゴ Pro W3" charset="-128"/>
                <a:cs typeface="Arial" pitchFamily="34" charset="0"/>
              </a:defRPr>
            </a:lvl2pPr>
            <a:lvl3pPr marL="1143000" indent="-228600">
              <a:spcBef>
                <a:spcPct val="20000"/>
              </a:spcBef>
              <a:buChar char="•"/>
              <a:defRPr sz="2400">
                <a:solidFill>
                  <a:schemeClr val="tx1"/>
                </a:solidFill>
                <a:latin typeface="Calibri" pitchFamily="34" charset="0"/>
                <a:ea typeface="MS PGothic" pitchFamily="34" charset="-128"/>
                <a:cs typeface="Calibri" pitchFamily="34" charset="0"/>
              </a:defRPr>
            </a:lvl3pPr>
            <a:lvl4pPr marL="1600200" indent="-228600">
              <a:spcBef>
                <a:spcPct val="20000"/>
              </a:spcBef>
              <a:buChar char="–"/>
              <a:defRPr sz="2000">
                <a:solidFill>
                  <a:schemeClr val="tx1"/>
                </a:solidFill>
                <a:latin typeface="Calibri" pitchFamily="34" charset="0"/>
                <a:ea typeface="Calibri" pitchFamily="34" charset="0"/>
                <a:cs typeface="Calibri" pitchFamily="34" charset="0"/>
              </a:defRPr>
            </a:lvl4pPr>
            <a:lvl5pPr marL="2057400" indent="-228600">
              <a:spcBef>
                <a:spcPct val="20000"/>
              </a:spcBef>
              <a:buChar char="»"/>
              <a:defRPr sz="2000">
                <a:solidFill>
                  <a:schemeClr val="tx1"/>
                </a:solidFill>
                <a:latin typeface="Calibri" pitchFamily="34" charset="0"/>
                <a:ea typeface="Calibri" pitchFamily="34" charset="0"/>
                <a:cs typeface="Calibri" pitchFamily="34" charset="0"/>
              </a:defRPr>
            </a:lvl5pPr>
            <a:lvl6pPr marL="25146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6pPr>
            <a:lvl7pPr marL="29718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7pPr>
            <a:lvl8pPr marL="34290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8pPr>
            <a:lvl9pPr marL="3886200" indent="-22860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9pPr>
          </a:lstStyle>
          <a:p>
            <a:pPr algn="ctr" eaLnBrk="1" hangingPunct="1">
              <a:spcBef>
                <a:spcPct val="0"/>
              </a:spcBef>
              <a:buFontTx/>
              <a:buNone/>
            </a:pPr>
            <a:r>
              <a:rPr lang="en-GB" altLang="en-US" sz="4400" b="1" dirty="0">
                <a:solidFill>
                  <a:srgbClr val="006699"/>
                </a:solidFill>
                <a:latin typeface="Calibri" pitchFamily="34" charset="0"/>
              </a:rPr>
              <a:t>2017/18 finance</a:t>
            </a:r>
          </a:p>
          <a:p>
            <a:pPr algn="ctr" eaLnBrk="1" hangingPunct="1">
              <a:spcBef>
                <a:spcPct val="0"/>
              </a:spcBef>
              <a:buFontTx/>
              <a:buNone/>
            </a:pPr>
            <a:endParaRPr lang="en-GB" altLang="en-US" sz="4400" b="1" dirty="0">
              <a:solidFill>
                <a:srgbClr val="006699"/>
              </a:solidFill>
              <a:latin typeface="Calibri" pitchFamily="34" charset="0"/>
            </a:endParaRPr>
          </a:p>
          <a:p>
            <a:pPr algn="ctr" eaLnBrk="1" hangingPunct="1">
              <a:spcBef>
                <a:spcPct val="0"/>
              </a:spcBef>
              <a:buFontTx/>
              <a:buNone/>
            </a:pPr>
            <a:endParaRPr lang="en-GB" altLang="en-US" sz="4400" b="1" dirty="0">
              <a:solidFill>
                <a:srgbClr val="006699"/>
              </a:solidFill>
              <a:latin typeface="Calibri" pitchFamily="34" charset="0"/>
            </a:endParaRPr>
          </a:p>
        </p:txBody>
      </p:sp>
      <p:sp>
        <p:nvSpPr>
          <p:cNvPr id="22531" name="Text Box 5"/>
          <p:cNvSpPr txBox="1">
            <a:spLocks noChangeArrowheads="1"/>
          </p:cNvSpPr>
          <p:nvPr/>
        </p:nvSpPr>
        <p:spPr bwMode="auto">
          <a:xfrm>
            <a:off x="246152" y="994658"/>
            <a:ext cx="6912768" cy="5555367"/>
          </a:xfrm>
          <a:prstGeom prst="rect">
            <a:avLst/>
          </a:prstGeom>
          <a:noFill/>
          <a:ln w="9525">
            <a:noFill/>
            <a:miter lim="800000"/>
            <a:headEnd/>
            <a:tailEnd/>
          </a:ln>
        </p:spPr>
        <p:txBody>
          <a:bodyPr wrap="square">
            <a:spAutoFit/>
          </a:bodyPr>
          <a:lstStyle/>
          <a:p>
            <a:pPr>
              <a:spcAft>
                <a:spcPts val="600"/>
              </a:spcAft>
              <a:defRPr/>
            </a:pPr>
            <a:r>
              <a:rPr lang="en-GB" sz="2000" b="1" dirty="0">
                <a:latin typeface="Calibri"/>
                <a:ea typeface="ヒラギノ角ゴ Pro W3" pitchFamily="84" charset="-128"/>
                <a:cs typeface="Calibri"/>
              </a:rPr>
              <a:t>International subscriptions:</a:t>
            </a:r>
          </a:p>
          <a:p>
            <a:pPr marL="342900" indent="-342900">
              <a:spcAft>
                <a:spcPts val="600"/>
              </a:spcAft>
              <a:buFont typeface="Arial" panose="020B0604020202020204" pitchFamily="34" charset="0"/>
              <a:buChar char="•"/>
              <a:defRPr/>
            </a:pPr>
            <a:r>
              <a:rPr lang="en-GB" sz="2000" dirty="0">
                <a:latin typeface="Calibri"/>
                <a:ea typeface="ヒラギノ角ゴ Pro W3" pitchFamily="84" charset="-128"/>
                <a:cs typeface="Calibri"/>
              </a:rPr>
              <a:t>Currency fluctuations recognised and funded (~£30m pa)</a:t>
            </a:r>
          </a:p>
          <a:p>
            <a:pPr>
              <a:spcAft>
                <a:spcPts val="600"/>
              </a:spcAft>
              <a:defRPr/>
            </a:pPr>
            <a:r>
              <a:rPr lang="en-GB" sz="2000" b="1" dirty="0">
                <a:latin typeface="Calibri"/>
                <a:ea typeface="ヒラギノ角ゴ Pro W3" pitchFamily="84" charset="-128"/>
                <a:cs typeface="Calibri"/>
              </a:rPr>
              <a:t>Major Facilities:  </a:t>
            </a:r>
          </a:p>
          <a:p>
            <a:pPr marL="342900" indent="-342900">
              <a:spcAft>
                <a:spcPts val="600"/>
              </a:spcAft>
              <a:buFont typeface="Arial" panose="020B0604020202020204" pitchFamily="34" charset="0"/>
              <a:buChar char="•"/>
              <a:defRPr/>
            </a:pPr>
            <a:r>
              <a:rPr lang="en-GB" sz="2000" dirty="0">
                <a:latin typeface="Calibri"/>
                <a:ea typeface="ヒラギノ角ゴ Pro W3" pitchFamily="84" charset="-128"/>
                <a:cs typeface="Calibri"/>
              </a:rPr>
              <a:t>Review recognised international leadership and efficiency of operation (Diamond, ISIS, CLF) – uplift of £10m p.a. to reverse previously expected savings</a:t>
            </a:r>
          </a:p>
          <a:p>
            <a:pPr>
              <a:spcAft>
                <a:spcPts val="600"/>
              </a:spcAft>
              <a:defRPr/>
            </a:pPr>
            <a:r>
              <a:rPr lang="en-GB" sz="2000" b="1" dirty="0">
                <a:latin typeface="Calibri"/>
                <a:ea typeface="ヒラギノ角ゴ Pro W3" pitchFamily="84" charset="-128"/>
                <a:cs typeface="Calibri"/>
              </a:rPr>
              <a:t>Talent: </a:t>
            </a:r>
            <a:endParaRPr lang="en-GB" sz="2000" dirty="0">
              <a:latin typeface="Calibri"/>
              <a:ea typeface="ヒラギノ角ゴ Pro W3" pitchFamily="84" charset="-128"/>
              <a:cs typeface="Calibri"/>
            </a:endParaRPr>
          </a:p>
          <a:p>
            <a:pPr marL="342900" indent="-342900">
              <a:spcAft>
                <a:spcPts val="600"/>
              </a:spcAft>
              <a:buFont typeface="Arial" panose="020B0604020202020204" pitchFamily="34" charset="0"/>
              <a:buChar char="•"/>
              <a:defRPr/>
            </a:pPr>
            <a:r>
              <a:rPr lang="en-GB" sz="2000" dirty="0">
                <a:latin typeface="Calibri"/>
                <a:ea typeface="ヒラギノ角ゴ Pro W3" pitchFamily="84" charset="-128"/>
                <a:cs typeface="Calibri"/>
              </a:rPr>
              <a:t>Launch of Data-Intensive CDTs (£10m)</a:t>
            </a:r>
          </a:p>
          <a:p>
            <a:pPr marL="342900" indent="-342900">
              <a:spcAft>
                <a:spcPts val="600"/>
              </a:spcAft>
              <a:buFont typeface="Arial" panose="020B0604020202020204" pitchFamily="34" charset="0"/>
              <a:buChar char="•"/>
              <a:defRPr/>
            </a:pPr>
            <a:r>
              <a:rPr lang="en-GB" sz="2000" dirty="0">
                <a:latin typeface="Calibri"/>
                <a:ea typeface="ヒラギノ角ゴ Pro W3" pitchFamily="84" charset="-128"/>
                <a:cs typeface="Calibri"/>
              </a:rPr>
              <a:t>Support for Impact Acceleration Accounts (£2.2m in 2017/18)</a:t>
            </a:r>
          </a:p>
          <a:p>
            <a:pPr>
              <a:spcAft>
                <a:spcPts val="600"/>
              </a:spcAft>
              <a:defRPr/>
            </a:pPr>
            <a:r>
              <a:rPr lang="en-GB" sz="2000" b="1" dirty="0">
                <a:latin typeface="Calibri"/>
                <a:ea typeface="ヒラギノ角ゴ Pro W3" pitchFamily="84" charset="-128"/>
                <a:cs typeface="Calibri"/>
              </a:rPr>
              <a:t>Capital Investment: </a:t>
            </a:r>
          </a:p>
          <a:p>
            <a:pPr marL="342900" indent="-342900">
              <a:spcAft>
                <a:spcPts val="600"/>
              </a:spcAft>
              <a:buFont typeface="Arial" panose="020B0604020202020204" pitchFamily="34" charset="0"/>
              <a:buChar char="•"/>
              <a:defRPr/>
            </a:pPr>
            <a:r>
              <a:rPr lang="en-GB" sz="2000" dirty="0">
                <a:latin typeface="Calibri"/>
                <a:ea typeface="ヒラギノ角ゴ Pro W3" pitchFamily="84" charset="-128"/>
                <a:cs typeface="Calibri"/>
              </a:rPr>
              <a:t>Reversal of 40% cuts to World-class Labs</a:t>
            </a:r>
            <a:r>
              <a:rPr lang="en-GB" sz="2000" b="1" dirty="0">
                <a:latin typeface="Calibri"/>
                <a:ea typeface="ヒラギノ角ゴ Pro W3" pitchFamily="84" charset="-128"/>
                <a:cs typeface="Calibri"/>
              </a:rPr>
              <a:t> </a:t>
            </a:r>
          </a:p>
          <a:p>
            <a:pPr marL="342900" indent="-342900">
              <a:spcAft>
                <a:spcPts val="600"/>
              </a:spcAft>
              <a:buFont typeface="Arial" panose="020B0604020202020204" pitchFamily="34" charset="0"/>
              <a:buChar char="•"/>
              <a:defRPr/>
            </a:pPr>
            <a:r>
              <a:rPr lang="en-GB" sz="2000" dirty="0">
                <a:latin typeface="Calibri"/>
                <a:ea typeface="ヒラギノ角ゴ Pro W3" pitchFamily="84" charset="-128"/>
                <a:cs typeface="Calibri"/>
              </a:rPr>
              <a:t>National Satellite Test Facility (£99m), Rosalind Franklin Institute (£100m), Faraday Institute (£55m), DUNE (£65m)</a:t>
            </a:r>
          </a:p>
          <a:p>
            <a:pPr>
              <a:spcAft>
                <a:spcPts val="600"/>
              </a:spcAft>
              <a:defRPr/>
            </a:pPr>
            <a:r>
              <a:rPr lang="en-GB" sz="2000" b="1" dirty="0">
                <a:latin typeface="Calibri"/>
                <a:ea typeface="ヒラギノ角ゴ Pro W3" pitchFamily="84" charset="-128"/>
                <a:cs typeface="Calibri"/>
              </a:rPr>
              <a:t>Core : </a:t>
            </a:r>
          </a:p>
          <a:p>
            <a:pPr marL="342900" indent="-342900">
              <a:spcAft>
                <a:spcPts val="600"/>
              </a:spcAft>
              <a:buFont typeface="Arial" panose="020B0604020202020204" pitchFamily="34" charset="0"/>
              <a:buChar char="•"/>
              <a:defRPr/>
            </a:pPr>
            <a:r>
              <a:rPr lang="en-GB" sz="2000" dirty="0">
                <a:latin typeface="Calibri"/>
                <a:ea typeface="ヒラギノ角ゴ Pro W3" pitchFamily="84" charset="-128"/>
                <a:cs typeface="Calibri"/>
              </a:rPr>
              <a:t>Urgent e-infrastructure funding (£3m) in 2017/18</a:t>
            </a:r>
          </a:p>
        </p:txBody>
      </p:sp>
      <p:pic>
        <p:nvPicPr>
          <p:cNvPr id="7" name="Picture 14" descr="Picture36.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bwMode="auto">
          <a:xfrm>
            <a:off x="7258507" y="1373774"/>
            <a:ext cx="1759974" cy="735012"/>
          </a:xfrm>
          <a:prstGeom prst="roundRect">
            <a:avLst>
              <a:gd name="adj" fmla="val 8594"/>
            </a:avLst>
          </a:prstGeom>
          <a:solidFill>
            <a:srgbClr val="FFFFFF">
              <a:shade val="85000"/>
            </a:srgbClr>
          </a:solidFill>
          <a:ln>
            <a:noFill/>
          </a:ln>
          <a:effectLst/>
        </p:spPr>
      </p:pic>
      <p:pic>
        <p:nvPicPr>
          <p:cNvPr id="8" name="Picture 15" descr="Picture37.jpg"/>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bwMode="auto">
          <a:xfrm>
            <a:off x="7258507" y="2237870"/>
            <a:ext cx="1759974" cy="742950"/>
          </a:xfrm>
          <a:prstGeom prst="roundRect">
            <a:avLst>
              <a:gd name="adj" fmla="val 8594"/>
            </a:avLst>
          </a:prstGeom>
          <a:solidFill>
            <a:srgbClr val="FFFFFF">
              <a:shade val="85000"/>
            </a:srgbClr>
          </a:solidFill>
          <a:ln>
            <a:noFill/>
          </a:ln>
          <a:effectLst/>
        </p:spPr>
      </p:pic>
      <p:pic>
        <p:nvPicPr>
          <p:cNvPr id="9" name="Picture 16" descr="Picture38.jpg"/>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bwMode="auto">
          <a:xfrm>
            <a:off x="7258507" y="3173974"/>
            <a:ext cx="1759974" cy="748350"/>
          </a:xfrm>
          <a:prstGeom prst="roundRect">
            <a:avLst>
              <a:gd name="adj" fmla="val 8594"/>
            </a:avLst>
          </a:prstGeom>
          <a:solidFill>
            <a:srgbClr val="FFFFFF">
              <a:shade val="85000"/>
            </a:srgbClr>
          </a:solidFill>
          <a:ln>
            <a:noFill/>
          </a:ln>
          <a:effectLst/>
        </p:spPr>
      </p:pic>
      <p:pic>
        <p:nvPicPr>
          <p:cNvPr id="10" name="Picture 17" descr="Picture39.jpg"/>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bwMode="auto">
          <a:xfrm>
            <a:off x="7258507" y="4038070"/>
            <a:ext cx="1759974" cy="759082"/>
          </a:xfrm>
          <a:prstGeom prst="roundRect">
            <a:avLst>
              <a:gd name="adj" fmla="val 8594"/>
            </a:avLst>
          </a:prstGeom>
          <a:solidFill>
            <a:srgbClr val="FFFFFF">
              <a:shade val="85000"/>
            </a:srgbClr>
          </a:solidFill>
          <a:ln>
            <a:noFill/>
          </a:ln>
          <a:effectLst/>
        </p:spPr>
      </p:pic>
    </p:spTree>
    <p:extLst>
      <p:ext uri="{BB962C8B-B14F-4D97-AF65-F5344CB8AC3E}">
        <p14:creationId xmlns:p14="http://schemas.microsoft.com/office/powerpoint/2010/main" val="2777777230"/>
      </p:ext>
    </p:extLst>
  </p:cSld>
  <p:clrMapOvr>
    <a:masterClrMapping/>
  </p:clrMapOvr>
</p:sld>
</file>

<file path=ppt/theme/theme1.xml><?xml version="1.0" encoding="utf-8"?>
<a:theme xmlns:a="http://schemas.openxmlformats.org/drawingml/2006/main" name="STFC_PowerPoint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9EABF215B8A3384E874FC40A3B0B2302" ma:contentTypeVersion="4" ma:contentTypeDescription="Create a new document." ma:contentTypeScope="" ma:versionID="f198c3dfa143f328b4bfb76fd905c4a6">
  <xsd:schema xmlns:xsd="http://www.w3.org/2001/XMLSchema" xmlns:xs="http://www.w3.org/2001/XMLSchema" xmlns:p="http://schemas.microsoft.com/office/2006/metadata/properties" xmlns:ns1="http://schemas.microsoft.com/sharepoint/v3" targetNamespace="http://schemas.microsoft.com/office/2006/metadata/properties" ma:root="true" ma:fieldsID="e66758ad48435124b95dc0df0729e68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7E48F0D-BF64-462E-8350-40C896A295A7}">
  <ds:schemaRefs>
    <ds:schemaRef ds:uri="http://schemas.microsoft.com/office/2006/metadata/longProperties"/>
  </ds:schemaRefs>
</ds:datastoreItem>
</file>

<file path=customXml/itemProps2.xml><?xml version="1.0" encoding="utf-8"?>
<ds:datastoreItem xmlns:ds="http://schemas.openxmlformats.org/officeDocument/2006/customXml" ds:itemID="{2AEDD1CD-9190-4F8F-B585-354F10A56AC8}">
  <ds:schemaRefs>
    <ds:schemaRef ds:uri="http://schemas.microsoft.com/sharepoint/v3/contenttype/forms"/>
  </ds:schemaRefs>
</ds:datastoreItem>
</file>

<file path=customXml/itemProps3.xml><?xml version="1.0" encoding="utf-8"?>
<ds:datastoreItem xmlns:ds="http://schemas.openxmlformats.org/officeDocument/2006/customXml" ds:itemID="{2A10C611-EEC8-4570-A09A-CC3FAA8D6B17}">
  <ds:schemaRefs>
    <ds:schemaRef ds:uri="http://purl.org/dc/elements/1.1/"/>
    <ds:schemaRef ds:uri="http://www.w3.org/XML/1998/namespace"/>
    <ds:schemaRef ds:uri="http://schemas.openxmlformats.org/package/2006/metadata/core-properties"/>
    <ds:schemaRef ds:uri="http://schemas.microsoft.com/office/2006/documentManagement/types"/>
    <ds:schemaRef ds:uri="http://purl.org/dc/terms/"/>
    <ds:schemaRef ds:uri="http://purl.org/dc/dcmitype/"/>
    <ds:schemaRef ds:uri="http://schemas.microsoft.com/office/2006/metadata/properties"/>
    <ds:schemaRef ds:uri="http://schemas.microsoft.com/sharepoint/v3"/>
    <ds:schemaRef ds:uri="http://schemas.microsoft.com/office/infopath/2007/PartnerControls"/>
  </ds:schemaRefs>
</ds:datastoreItem>
</file>

<file path=customXml/itemProps4.xml><?xml version="1.0" encoding="utf-8"?>
<ds:datastoreItem xmlns:ds="http://schemas.openxmlformats.org/officeDocument/2006/customXml" ds:itemID="{43DFA70B-2EBB-489B-8E34-F6A10FA685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STFC_PowerPoint_template</Template>
  <TotalTime>4653</TotalTime>
  <Words>3400</Words>
  <Application>Microsoft Office PowerPoint</Application>
  <PresentationFormat>On-screen Show (4:3)</PresentationFormat>
  <Paragraphs>332</Paragraphs>
  <Slides>25</Slides>
  <Notes>21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25</vt:i4>
      </vt:variant>
    </vt:vector>
  </HeadingPairs>
  <TitlesOfParts>
    <vt:vector size="36" baseType="lpstr">
      <vt:lpstr>MS PGothic</vt:lpstr>
      <vt:lpstr>Arial</vt:lpstr>
      <vt:lpstr>Calibri</vt:lpstr>
      <vt:lpstr>Corisande</vt:lpstr>
      <vt:lpstr>Lucida Grande</vt:lpstr>
      <vt:lpstr>Times</vt:lpstr>
      <vt:lpstr>Times New Roman</vt:lpstr>
      <vt:lpstr>Wingdings</vt:lpstr>
      <vt:lpstr>ヒラギノ角ゴ Pro W3</vt:lpstr>
      <vt:lpstr>STFC_PowerPoint_template</vt:lpstr>
      <vt:lpstr>1_Blank Presentation</vt:lpstr>
      <vt:lpstr>PowerPoint Presentation</vt:lpstr>
      <vt:lpstr>PowerPoint Presentation</vt:lpstr>
      <vt:lpstr>DUNE/LBNF investment</vt:lpstr>
      <vt:lpstr>PowerPoint Presentation</vt:lpstr>
      <vt:lpstr>PowerPoint Presentation</vt:lpstr>
      <vt:lpstr>PowerPoint Presentation</vt:lpstr>
      <vt:lpstr>Preparation for UKRI</vt:lpstr>
      <vt:lpstr>PowerPoint Presentation</vt:lpstr>
      <vt:lpstr>PowerPoint Presentation</vt:lpstr>
      <vt:lpstr>PowerPoint Presentation</vt:lpstr>
      <vt:lpstr>Programme pressures</vt:lpstr>
      <vt:lpstr>Financial opportunities</vt:lpstr>
      <vt:lpstr>STFC additional calls</vt:lpstr>
      <vt:lpstr>Brexit</vt:lpstr>
      <vt:lpstr>PowerPoint Presentation</vt:lpstr>
      <vt:lpstr>PowerPoint Presentation</vt:lpstr>
      <vt:lpstr>PowerPoint Presentation</vt:lpstr>
      <vt:lpstr>Particle Physics Update</vt:lpstr>
      <vt:lpstr>Particle Physics Strategy</vt:lpstr>
      <vt:lpstr>Reviews</vt:lpstr>
      <vt:lpstr>Particle astrophysics</vt:lpstr>
      <vt:lpstr>Skills and Training</vt:lpstr>
      <vt:lpstr>Dark Matter Day and Masterclasses</vt:lpstr>
      <vt:lpstr>STFC Executive Chair: Mark Thomson </vt:lpstr>
      <vt:lpstr>PowerPoint Presentation</vt:lpstr>
    </vt:vector>
  </TitlesOfParts>
  <Company>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STFC Corporate PowerPoint Template</dc:title>
  <dc:creator>kw77</dc:creator>
  <cp:lastModifiedBy>Helen Heath</cp:lastModifiedBy>
  <cp:revision>308</cp:revision>
  <cp:lastPrinted>2016-06-23T12:43:17Z</cp:lastPrinted>
  <dcterms:created xsi:type="dcterms:W3CDTF">2012-07-12T11:46:55Z</dcterms:created>
  <dcterms:modified xsi:type="dcterms:W3CDTF">2018-04-11T12:40:57Z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display_urn:schemas-microsoft-com:office:office#Editor">
    <vt:lpwstr>Summers, Karen (STFC,RAL,OBR)</vt:lpwstr>
  </property>
  <property fmtid="{D5CDD505-2E9C-101B-9397-08002B2CF9AE}" pid="4" name="xd_Signature">
    <vt:lpwstr/>
  </property>
  <property fmtid="{D5CDD505-2E9C-101B-9397-08002B2CF9AE}" pid="5" name="display_urn:schemas-microsoft-com:office:office#Author">
    <vt:lpwstr>Summers, Karen (STFC,RAL,OBR)</vt:lpwstr>
  </property>
  <property fmtid="{D5CDD505-2E9C-101B-9397-08002B2CF9AE}" pid="6" name="TemplateUrl">
    <vt:lpwstr/>
  </property>
  <property fmtid="{D5CDD505-2E9C-101B-9397-08002B2CF9AE}" pid="7" name="xd_ProgID">
    <vt:lpwstr/>
  </property>
  <property fmtid="{D5CDD505-2E9C-101B-9397-08002B2CF9AE}" pid="8" name="ContentTypeId">
    <vt:lpwstr>0x010100F731947B08D5984288BC8B16A979FF50</vt:lpwstr>
  </property>
</Properties>
</file>