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56" r:id="rId2"/>
    <p:sldId id="270" r:id="rId3"/>
    <p:sldId id="271" r:id="rId4"/>
    <p:sldId id="258" r:id="rId5"/>
    <p:sldId id="269" r:id="rId6"/>
    <p:sldId id="259" r:id="rId7"/>
    <p:sldId id="272" r:id="rId8"/>
    <p:sldId id="261" r:id="rId9"/>
    <p:sldId id="260" r:id="rId10"/>
    <p:sldId id="262" r:id="rId11"/>
    <p:sldId id="263" r:id="rId12"/>
    <p:sldId id="275" r:id="rId13"/>
    <p:sldId id="273" r:id="rId14"/>
    <p:sldId id="264" r:id="rId15"/>
    <p:sldId id="265" r:id="rId16"/>
    <p:sldId id="266" r:id="rId17"/>
    <p:sldId id="276" r:id="rId18"/>
    <p:sldId id="274" r:id="rId19"/>
    <p:sldId id="268" r:id="rId20"/>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3FFF"/>
    <a:srgbClr val="0A00F9"/>
    <a:srgbClr val="0B0CB7"/>
    <a:srgbClr val="00003B"/>
    <a:srgbClr val="1291CE"/>
    <a:srgbClr val="1292D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89184" autoAdjust="0"/>
  </p:normalViewPr>
  <p:slideViewPr>
    <p:cSldViewPr snapToGrid="0" snapToObjects="1">
      <p:cViewPr>
        <p:scale>
          <a:sx n="100" d="100"/>
          <a:sy n="100" d="100"/>
        </p:scale>
        <p:origin x="-472" y="-392"/>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DC5A26F-22A0-BA48-969D-362B355AB06C}" type="datetimeFigureOut">
              <a:rPr lang="en-US" smtClean="0"/>
              <a:t>23/03/18</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13AB4F-E66C-3E41-ABA5-B4D016B28088}" type="slidenum">
              <a:rPr lang="en-US" smtClean="0"/>
              <a:t>‹#›</a:t>
            </a:fld>
            <a:endParaRPr lang="en-US" dirty="0"/>
          </a:p>
        </p:txBody>
      </p:sp>
    </p:spTree>
    <p:extLst>
      <p:ext uri="{BB962C8B-B14F-4D97-AF65-F5344CB8AC3E}">
        <p14:creationId xmlns:p14="http://schemas.microsoft.com/office/powerpoint/2010/main" val="257712466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Fused Deposition Modelling has been used to produce a single wire Iarocci-style drift tube to demonstrate the feasibility of using the Additive Manufacturing technique to produce cheap detectors, quickly. Recent developments have extended the scope of Additive Manufacturing, or “3D printing”, to the possibility of fabricating Gaseous Radiation Detectors, such as Single Wire Proportional Counters and Time Projection Chambers, allowing for the production of customizable, modular detectors, that can be easily created and replaced. The 3D printed drift tube has been found to be operational proving Additive Manufacturing could be a viable production method, and giving rise to the possibility that more complex detectors can also be 3D printed.</a:t>
            </a:r>
          </a:p>
          <a:p>
            <a:endParaRPr lang="en-US" dirty="0"/>
          </a:p>
        </p:txBody>
      </p:sp>
      <p:sp>
        <p:nvSpPr>
          <p:cNvPr id="4" name="Slide Number Placeholder 3"/>
          <p:cNvSpPr>
            <a:spLocks noGrp="1"/>
          </p:cNvSpPr>
          <p:nvPr>
            <p:ph type="sldNum" sz="quarter" idx="10"/>
          </p:nvPr>
        </p:nvSpPr>
        <p:spPr/>
        <p:txBody>
          <a:bodyPr/>
          <a:lstStyle/>
          <a:p>
            <a:fld id="{6013AB4F-E66C-3E41-ABA5-B4D016B28088}" type="slidenum">
              <a:rPr lang="en-US" smtClean="0"/>
              <a:t>1</a:t>
            </a:fld>
            <a:endParaRPr lang="en-US" dirty="0"/>
          </a:p>
        </p:txBody>
      </p:sp>
    </p:spTree>
    <p:extLst>
      <p:ext uri="{BB962C8B-B14F-4D97-AF65-F5344CB8AC3E}">
        <p14:creationId xmlns:p14="http://schemas.microsoft.com/office/powerpoint/2010/main" val="2877940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Machine shapes</a:t>
            </a:r>
            <a:r>
              <a:rPr lang="en-US" baseline="0" dirty="0" smtClean="0"/>
              <a:t> that are extremely difficult or impossible with conventional manufacturing method</a:t>
            </a:r>
          </a:p>
          <a:p>
            <a:r>
              <a:rPr lang="en-US" baseline="0" dirty="0" smtClean="0"/>
              <a:t>Automotive $1.1B 2019</a:t>
            </a:r>
          </a:p>
          <a:p>
            <a:r>
              <a:rPr lang="en-US" sz="600" kern="1200" dirty="0" smtClean="0">
                <a:solidFill>
                  <a:schemeClr val="tx1"/>
                </a:solidFill>
                <a:latin typeface="+mn-lt"/>
                <a:ea typeface="+mn-ea"/>
                <a:cs typeface="+mn-cs"/>
              </a:rPr>
              <a:t>[Image: Darren England/AAP]</a:t>
            </a:r>
            <a:endParaRPr lang="en-US" sz="600" dirty="0"/>
          </a:p>
        </p:txBody>
      </p:sp>
      <p:sp>
        <p:nvSpPr>
          <p:cNvPr id="4" name="Slide Number Placeholder 3"/>
          <p:cNvSpPr>
            <a:spLocks noGrp="1"/>
          </p:cNvSpPr>
          <p:nvPr>
            <p:ph type="sldNum" sz="quarter" idx="10"/>
          </p:nvPr>
        </p:nvSpPr>
        <p:spPr/>
        <p:txBody>
          <a:bodyPr/>
          <a:lstStyle/>
          <a:p>
            <a:fld id="{6013AB4F-E66C-3E41-ABA5-B4D016B28088}" type="slidenum">
              <a:rPr lang="en-US" smtClean="0"/>
              <a:t>4</a:t>
            </a:fld>
            <a:endParaRPr lang="en-US" dirty="0"/>
          </a:p>
        </p:txBody>
      </p:sp>
    </p:spTree>
    <p:extLst>
      <p:ext uri="{BB962C8B-B14F-4D97-AF65-F5344CB8AC3E}">
        <p14:creationId xmlns:p14="http://schemas.microsoft.com/office/powerpoint/2010/main" val="39695920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http://www.3dparts.co.uk/</a:t>
            </a:r>
            <a:endParaRPr lang="en-US" dirty="0"/>
          </a:p>
        </p:txBody>
      </p:sp>
      <p:sp>
        <p:nvSpPr>
          <p:cNvPr id="4" name="Slide Number Placeholder 3"/>
          <p:cNvSpPr>
            <a:spLocks noGrp="1"/>
          </p:cNvSpPr>
          <p:nvPr>
            <p:ph type="sldNum" sz="quarter" idx="10"/>
          </p:nvPr>
        </p:nvSpPr>
        <p:spPr/>
        <p:txBody>
          <a:bodyPr/>
          <a:lstStyle/>
          <a:p>
            <a:fld id="{6013AB4F-E66C-3E41-ABA5-B4D016B28088}" type="slidenum">
              <a:rPr lang="en-US" smtClean="0"/>
              <a:t>9</a:t>
            </a:fld>
            <a:endParaRPr lang="en-US" dirty="0"/>
          </a:p>
        </p:txBody>
      </p:sp>
    </p:spTree>
    <p:extLst>
      <p:ext uri="{BB962C8B-B14F-4D97-AF65-F5344CB8AC3E}">
        <p14:creationId xmlns:p14="http://schemas.microsoft.com/office/powerpoint/2010/main" val="4297981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Total</a:t>
            </a:r>
            <a:r>
              <a:rPr lang="en-US" baseline="0" dirty="0" smtClean="0"/>
              <a:t> Mass Loss</a:t>
            </a:r>
          </a:p>
          <a:p>
            <a:r>
              <a:rPr lang="en-US" baseline="0" dirty="0" smtClean="0"/>
              <a:t>Collectable Volatile Condensable Material</a:t>
            </a:r>
          </a:p>
          <a:p>
            <a:r>
              <a:rPr lang="en-US" baseline="0" dirty="0" smtClean="0"/>
              <a:t>Water Vapor Regained</a:t>
            </a:r>
          </a:p>
        </p:txBody>
      </p:sp>
      <p:sp>
        <p:nvSpPr>
          <p:cNvPr id="4" name="Slide Number Placeholder 3"/>
          <p:cNvSpPr>
            <a:spLocks noGrp="1"/>
          </p:cNvSpPr>
          <p:nvPr>
            <p:ph type="sldNum" sz="quarter" idx="10"/>
          </p:nvPr>
        </p:nvSpPr>
        <p:spPr/>
        <p:txBody>
          <a:bodyPr/>
          <a:lstStyle/>
          <a:p>
            <a:fld id="{6013AB4F-E66C-3E41-ABA5-B4D016B28088}" type="slidenum">
              <a:rPr lang="en-US" smtClean="0"/>
              <a:t>10</a:t>
            </a:fld>
            <a:endParaRPr lang="en-US" dirty="0"/>
          </a:p>
        </p:txBody>
      </p:sp>
    </p:spTree>
    <p:extLst>
      <p:ext uri="{BB962C8B-B14F-4D97-AF65-F5344CB8AC3E}">
        <p14:creationId xmlns:p14="http://schemas.microsoft.com/office/powerpoint/2010/main" val="28336228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013AB4F-E66C-3E41-ABA5-B4D016B28088}" type="slidenum">
              <a:rPr lang="en-US" smtClean="0"/>
              <a:t>15</a:t>
            </a:fld>
            <a:endParaRPr lang="en-US" dirty="0"/>
          </a:p>
        </p:txBody>
      </p:sp>
    </p:spTree>
    <p:extLst>
      <p:ext uri="{BB962C8B-B14F-4D97-AF65-F5344CB8AC3E}">
        <p14:creationId xmlns:p14="http://schemas.microsoft.com/office/powerpoint/2010/main" val="34305869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Front end </a:t>
            </a:r>
            <a:r>
              <a:rPr lang="en-US" dirty="0" smtClean="0"/>
              <a:t>electronics</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6013AB4F-E66C-3E41-ABA5-B4D016B28088}" type="slidenum">
              <a:rPr lang="en-US" smtClean="0"/>
              <a:t>18</a:t>
            </a:fld>
            <a:endParaRPr lang="en-US" dirty="0"/>
          </a:p>
        </p:txBody>
      </p:sp>
    </p:spTree>
    <p:extLst>
      <p:ext uri="{BB962C8B-B14F-4D97-AF65-F5344CB8AC3E}">
        <p14:creationId xmlns:p14="http://schemas.microsoft.com/office/powerpoint/2010/main" val="1497182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p:txBody>
      </p:sp>
      <p:sp>
        <p:nvSpPr>
          <p:cNvPr id="4" name="Slide Number Placeholder 3"/>
          <p:cNvSpPr>
            <a:spLocks noGrp="1"/>
          </p:cNvSpPr>
          <p:nvPr>
            <p:ph type="sldNum" sz="quarter" idx="10"/>
          </p:nvPr>
        </p:nvSpPr>
        <p:spPr/>
        <p:txBody>
          <a:bodyPr/>
          <a:lstStyle/>
          <a:p>
            <a:fld id="{6013AB4F-E66C-3E41-ABA5-B4D016B28088}" type="slidenum">
              <a:rPr lang="en-US" smtClean="0"/>
              <a:t>19</a:t>
            </a:fld>
            <a:endParaRPr lang="en-US" dirty="0"/>
          </a:p>
        </p:txBody>
      </p:sp>
    </p:spTree>
    <p:extLst>
      <p:ext uri="{BB962C8B-B14F-4D97-AF65-F5344CB8AC3E}">
        <p14:creationId xmlns:p14="http://schemas.microsoft.com/office/powerpoint/2010/main" val="803840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1"/>
            <a:ext cx="7772400" cy="1102519"/>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4A5DB6E1-767F-F14C-9058-C814BBAEB62A}" type="datetimeFigureOut">
              <a:rPr lang="en-US" smtClean="0"/>
              <a:t>23/03/18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4090A5D-E673-9545-8D02-7101D88DF7F9}" type="slidenum">
              <a:rPr lang="en-US" smtClean="0"/>
              <a:t>‹#›</a:t>
            </a:fld>
            <a:endParaRPr lang="en-US" dirty="0"/>
          </a:p>
        </p:txBody>
      </p:sp>
    </p:spTree>
    <p:extLst>
      <p:ext uri="{BB962C8B-B14F-4D97-AF65-F5344CB8AC3E}">
        <p14:creationId xmlns:p14="http://schemas.microsoft.com/office/powerpoint/2010/main" val="2361000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4A5DB6E1-767F-F14C-9058-C814BBAEB62A}" type="datetimeFigureOut">
              <a:rPr lang="en-US" smtClean="0"/>
              <a:t>23/03/18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4090A5D-E673-9545-8D02-7101D88DF7F9}" type="slidenum">
              <a:rPr lang="en-US" smtClean="0"/>
              <a:t>‹#›</a:t>
            </a:fld>
            <a:endParaRPr lang="en-US" dirty="0"/>
          </a:p>
        </p:txBody>
      </p:sp>
    </p:spTree>
    <p:extLst>
      <p:ext uri="{BB962C8B-B14F-4D97-AF65-F5344CB8AC3E}">
        <p14:creationId xmlns:p14="http://schemas.microsoft.com/office/powerpoint/2010/main" val="11663318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4A5DB6E1-767F-F14C-9058-C814BBAEB62A}" type="datetimeFigureOut">
              <a:rPr lang="en-US" smtClean="0"/>
              <a:t>23/03/18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4090A5D-E673-9545-8D02-7101D88DF7F9}" type="slidenum">
              <a:rPr lang="en-US" smtClean="0"/>
              <a:t>‹#›</a:t>
            </a:fld>
            <a:endParaRPr lang="en-US" dirty="0"/>
          </a:p>
        </p:txBody>
      </p:sp>
    </p:spTree>
    <p:extLst>
      <p:ext uri="{BB962C8B-B14F-4D97-AF65-F5344CB8AC3E}">
        <p14:creationId xmlns:p14="http://schemas.microsoft.com/office/powerpoint/2010/main" val="4246062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4A5DB6E1-767F-F14C-9058-C814BBAEB62A}" type="datetimeFigureOut">
              <a:rPr lang="en-US" smtClean="0"/>
              <a:t>23/03/18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4090A5D-E673-9545-8D02-7101D88DF7F9}" type="slidenum">
              <a:rPr lang="en-US" smtClean="0"/>
              <a:t>‹#›</a:t>
            </a:fld>
            <a:endParaRPr lang="en-US" dirty="0"/>
          </a:p>
        </p:txBody>
      </p:sp>
    </p:spTree>
    <p:extLst>
      <p:ext uri="{BB962C8B-B14F-4D97-AF65-F5344CB8AC3E}">
        <p14:creationId xmlns:p14="http://schemas.microsoft.com/office/powerpoint/2010/main" val="3852609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4A5DB6E1-767F-F14C-9058-C814BBAEB62A}" type="datetimeFigureOut">
              <a:rPr lang="en-US" smtClean="0"/>
              <a:t>23/03/18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4090A5D-E673-9545-8D02-7101D88DF7F9}" type="slidenum">
              <a:rPr lang="en-US" smtClean="0"/>
              <a:t>‹#›</a:t>
            </a:fld>
            <a:endParaRPr lang="en-US" dirty="0"/>
          </a:p>
        </p:txBody>
      </p:sp>
    </p:spTree>
    <p:extLst>
      <p:ext uri="{BB962C8B-B14F-4D97-AF65-F5344CB8AC3E}">
        <p14:creationId xmlns:p14="http://schemas.microsoft.com/office/powerpoint/2010/main" val="32271851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4A5DB6E1-767F-F14C-9058-C814BBAEB62A}" type="datetimeFigureOut">
              <a:rPr lang="en-US" smtClean="0"/>
              <a:t>23/03/18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4090A5D-E673-9545-8D02-7101D88DF7F9}" type="slidenum">
              <a:rPr lang="en-US" smtClean="0"/>
              <a:t>‹#›</a:t>
            </a:fld>
            <a:endParaRPr lang="en-US" dirty="0"/>
          </a:p>
        </p:txBody>
      </p:sp>
    </p:spTree>
    <p:extLst>
      <p:ext uri="{BB962C8B-B14F-4D97-AF65-F5344CB8AC3E}">
        <p14:creationId xmlns:p14="http://schemas.microsoft.com/office/powerpoint/2010/main" val="5289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30"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30"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4A5DB6E1-767F-F14C-9058-C814BBAEB62A}" type="datetimeFigureOut">
              <a:rPr lang="en-US" smtClean="0"/>
              <a:t>23/03/18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4090A5D-E673-9545-8D02-7101D88DF7F9}" type="slidenum">
              <a:rPr lang="en-US" smtClean="0"/>
              <a:t>‹#›</a:t>
            </a:fld>
            <a:endParaRPr lang="en-US" dirty="0"/>
          </a:p>
        </p:txBody>
      </p:sp>
    </p:spTree>
    <p:extLst>
      <p:ext uri="{BB962C8B-B14F-4D97-AF65-F5344CB8AC3E}">
        <p14:creationId xmlns:p14="http://schemas.microsoft.com/office/powerpoint/2010/main" val="3635553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4A5DB6E1-767F-F14C-9058-C814BBAEB62A}" type="datetimeFigureOut">
              <a:rPr lang="en-US" smtClean="0"/>
              <a:t>23/03/18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4090A5D-E673-9545-8D02-7101D88DF7F9}" type="slidenum">
              <a:rPr lang="en-US" smtClean="0"/>
              <a:t>‹#›</a:t>
            </a:fld>
            <a:endParaRPr lang="en-US" dirty="0"/>
          </a:p>
        </p:txBody>
      </p:sp>
    </p:spTree>
    <p:extLst>
      <p:ext uri="{BB962C8B-B14F-4D97-AF65-F5344CB8AC3E}">
        <p14:creationId xmlns:p14="http://schemas.microsoft.com/office/powerpoint/2010/main" val="41318992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5DB6E1-767F-F14C-9058-C814BBAEB62A}" type="datetimeFigureOut">
              <a:rPr lang="en-US" smtClean="0"/>
              <a:t>23/03/18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4090A5D-E673-9545-8D02-7101D88DF7F9}" type="slidenum">
              <a:rPr lang="en-US" smtClean="0"/>
              <a:t>‹#›</a:t>
            </a:fld>
            <a:endParaRPr lang="en-US" dirty="0"/>
          </a:p>
        </p:txBody>
      </p:sp>
    </p:spTree>
    <p:extLst>
      <p:ext uri="{BB962C8B-B14F-4D97-AF65-F5344CB8AC3E}">
        <p14:creationId xmlns:p14="http://schemas.microsoft.com/office/powerpoint/2010/main" val="39434165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5" y="204787"/>
            <a:ext cx="3008313" cy="871538"/>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5"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4A5DB6E1-767F-F14C-9058-C814BBAEB62A}" type="datetimeFigureOut">
              <a:rPr lang="en-US" smtClean="0"/>
              <a:t>23/03/18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4090A5D-E673-9545-8D02-7101D88DF7F9}" type="slidenum">
              <a:rPr lang="en-US" smtClean="0"/>
              <a:t>‹#›</a:t>
            </a:fld>
            <a:endParaRPr lang="en-US" dirty="0"/>
          </a:p>
        </p:txBody>
      </p:sp>
    </p:spTree>
    <p:extLst>
      <p:ext uri="{BB962C8B-B14F-4D97-AF65-F5344CB8AC3E}">
        <p14:creationId xmlns:p14="http://schemas.microsoft.com/office/powerpoint/2010/main" val="18299272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4025505"/>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4A5DB6E1-767F-F14C-9058-C814BBAEB62A}" type="datetimeFigureOut">
              <a:rPr lang="en-US" smtClean="0"/>
              <a:t>23/03/18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4090A5D-E673-9545-8D02-7101D88DF7F9}" type="slidenum">
              <a:rPr lang="en-US" smtClean="0"/>
              <a:t>‹#›</a:t>
            </a:fld>
            <a:endParaRPr lang="en-US" dirty="0"/>
          </a:p>
        </p:txBody>
      </p:sp>
    </p:spTree>
    <p:extLst>
      <p:ext uri="{BB962C8B-B14F-4D97-AF65-F5344CB8AC3E}">
        <p14:creationId xmlns:p14="http://schemas.microsoft.com/office/powerpoint/2010/main" val="255087931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A5DB6E1-767F-F14C-9058-C814BBAEB62A}" type="datetimeFigureOut">
              <a:rPr lang="en-US" smtClean="0"/>
              <a:t>23/03/18</a:t>
            </a:fld>
            <a:endParaRPr lang="en-US" dirty="0"/>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F4090A5D-E673-9545-8D02-7101D88DF7F9}" type="slidenum">
              <a:rPr lang="en-US" smtClean="0"/>
              <a:t>‹#›</a:t>
            </a:fld>
            <a:endParaRPr lang="en-US" dirty="0"/>
          </a:p>
        </p:txBody>
      </p:sp>
    </p:spTree>
    <p:extLst>
      <p:ext uri="{BB962C8B-B14F-4D97-AF65-F5344CB8AC3E}">
        <p14:creationId xmlns:p14="http://schemas.microsoft.com/office/powerpoint/2010/main" val="25068221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tiff"/><Relationship Id="rId5"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JPG"/><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G"/><Relationship Id="rId3" Type="http://schemas.openxmlformats.org/officeDocument/2006/relationships/image" Target="../media/image21.JPG"/></Relationships>
</file>

<file path=ppt/slides/_rels/slide15.xml.rels><?xml version="1.0" encoding="UTF-8" standalone="yes"?>
<Relationships xmlns="http://schemas.openxmlformats.org/package/2006/relationships"><Relationship Id="rId3" Type="http://schemas.openxmlformats.org/officeDocument/2006/relationships/image" Target="../media/image22.jpg"/><Relationship Id="rId4" Type="http://schemas.openxmlformats.org/officeDocument/2006/relationships/image" Target="../media/image23.png"/><Relationship Id="rId5"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 Id="rId3"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5" Type="http://schemas.openxmlformats.org/officeDocument/2006/relationships/image" Target="../media/image30.png"/><Relationship Id="rId6" Type="http://schemas.openxmlformats.org/officeDocument/2006/relationships/image" Target="../media/image31.png"/><Relationship Id="rId7" Type="http://schemas.openxmlformats.org/officeDocument/2006/relationships/image" Target="../media/image32.png"/><Relationship Id="rId8" Type="http://schemas.openxmlformats.org/officeDocument/2006/relationships/image" Target="../media/image33.png"/><Relationship Id="rId9" Type="http://schemas.openxmlformats.org/officeDocument/2006/relationships/image" Target="../media/image34.png"/><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jpg"/><Relationship Id="rId5"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16"/>
          <p:cNvSpPr/>
          <p:nvPr/>
        </p:nvSpPr>
        <p:spPr>
          <a:xfrm>
            <a:off x="795867" y="1141420"/>
            <a:ext cx="7501466" cy="1066794"/>
          </a:xfrm>
          <a:prstGeom prst="roundRect">
            <a:avLst/>
          </a:prstGeom>
          <a:solidFill>
            <a:schemeClr val="bg1"/>
          </a:solidFill>
          <a:ln>
            <a:solidFill>
              <a:schemeClr val="tx2">
                <a:lumMod val="60000"/>
                <a:lumOff val="40000"/>
              </a:schemeClr>
            </a:solidFill>
          </a:ln>
          <a:effectLst>
            <a:outerShdw blurRad="40000" dist="23000" dir="192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666751" y="1103322"/>
            <a:ext cx="7772400" cy="1102519"/>
          </a:xfrm>
          <a:effectLst>
            <a:outerShdw blurRad="50800" dist="38100" dir="2700000" algn="tl" rotWithShape="0">
              <a:srgbClr val="000000">
                <a:alpha val="43000"/>
              </a:srgbClr>
            </a:outerShdw>
          </a:effectLst>
        </p:spPr>
        <p:txBody>
          <a:bodyPr>
            <a:noAutofit/>
          </a:bodyPr>
          <a:lstStyle/>
          <a:p>
            <a:r>
              <a:rPr lang="en-US" sz="3200" b="1" dirty="0" smtClean="0">
                <a:solidFill>
                  <a:srgbClr val="1292D0"/>
                </a:solidFill>
                <a:latin typeface="Arial"/>
                <a:cs typeface="Arial"/>
              </a:rPr>
              <a:t>3D Printing Gaseous Radiation Detectors</a:t>
            </a:r>
            <a:endParaRPr lang="en-US" sz="3200" b="1" dirty="0">
              <a:solidFill>
                <a:srgbClr val="1292D0"/>
              </a:solidFill>
              <a:latin typeface="Arial"/>
              <a:cs typeface="Arial"/>
            </a:endParaRPr>
          </a:p>
        </p:txBody>
      </p:sp>
      <p:pic>
        <p:nvPicPr>
          <p:cNvPr id="5" name="Picture 4"/>
          <p:cNvPicPr>
            <a:picLocks noChangeAspect="1"/>
          </p:cNvPicPr>
          <p:nvPr/>
        </p:nvPicPr>
        <p:blipFill>
          <a:blip r:embed="rId3"/>
          <a:stretch>
            <a:fillRect/>
          </a:stretch>
        </p:blipFill>
        <p:spPr>
          <a:xfrm>
            <a:off x="450363" y="209549"/>
            <a:ext cx="1035541" cy="600075"/>
          </a:xfrm>
          <a:prstGeom prst="rect">
            <a:avLst/>
          </a:prstGeom>
        </p:spPr>
      </p:pic>
      <p:pic>
        <p:nvPicPr>
          <p:cNvPr id="12" name="Picture 11" descr="tuoslogo_cmyk_hi.jpg"/>
          <p:cNvPicPr>
            <a:picLocks noChangeAspect="1"/>
          </p:cNvPicPr>
          <p:nvPr/>
        </p:nvPicPr>
        <p:blipFill rotWithShape="1">
          <a:blip r:embed="rId4">
            <a:extLst>
              <a:ext uri="{28A0092B-C50C-407E-A947-70E740481C1C}">
                <a14:useLocalDpi xmlns:a14="http://schemas.microsoft.com/office/drawing/2010/main" val="0"/>
              </a:ext>
            </a:extLst>
          </a:blip>
          <a:srcRect l="5329" r="23212"/>
          <a:stretch/>
        </p:blipFill>
        <p:spPr>
          <a:xfrm>
            <a:off x="7532728" y="209549"/>
            <a:ext cx="1160427" cy="600075"/>
          </a:xfrm>
          <a:prstGeom prst="rect">
            <a:avLst/>
          </a:prstGeom>
        </p:spPr>
      </p:pic>
      <p:sp>
        <p:nvSpPr>
          <p:cNvPr id="20" name="TextBox 19"/>
          <p:cNvSpPr txBox="1"/>
          <p:nvPr/>
        </p:nvSpPr>
        <p:spPr>
          <a:xfrm>
            <a:off x="6432601" y="2679703"/>
            <a:ext cx="2103677" cy="400110"/>
          </a:xfrm>
          <a:prstGeom prst="rect">
            <a:avLst/>
          </a:prstGeom>
          <a:noFill/>
        </p:spPr>
        <p:txBody>
          <a:bodyPr wrap="none" rtlCol="0">
            <a:spAutoFit/>
          </a:bodyPr>
          <a:lstStyle/>
          <a:p>
            <a:pPr algn="ctr"/>
            <a:r>
              <a:rPr lang="en-US" sz="2000" b="1" dirty="0" smtClean="0">
                <a:solidFill>
                  <a:schemeClr val="bg1"/>
                </a:solidFill>
                <a:latin typeface="Arial"/>
                <a:cs typeface="Arial"/>
              </a:rPr>
              <a:t>Lee </a:t>
            </a:r>
            <a:r>
              <a:rPr lang="en-US" sz="2000" b="1" dirty="0" smtClean="0">
                <a:solidFill>
                  <a:schemeClr val="bg1"/>
                </a:solidFill>
                <a:latin typeface="Arial"/>
                <a:cs typeface="Arial"/>
              </a:rPr>
              <a:t>Thompson</a:t>
            </a:r>
            <a:r>
              <a:rPr lang="en-US" sz="2000" b="1" baseline="30000" dirty="0" smtClean="0">
                <a:solidFill>
                  <a:schemeClr val="bg1"/>
                </a:solidFill>
                <a:latin typeface="Arial"/>
                <a:cs typeface="Arial"/>
              </a:rPr>
              <a:t>1</a:t>
            </a:r>
            <a:endParaRPr lang="en-US" sz="2000" b="1" dirty="0" smtClean="0">
              <a:solidFill>
                <a:schemeClr val="bg1"/>
              </a:solidFill>
              <a:latin typeface="Arial"/>
              <a:cs typeface="Arial"/>
            </a:endParaRPr>
          </a:p>
        </p:txBody>
      </p:sp>
      <p:sp>
        <p:nvSpPr>
          <p:cNvPr id="7" name="TextBox 6"/>
          <p:cNvSpPr txBox="1"/>
          <p:nvPr/>
        </p:nvSpPr>
        <p:spPr>
          <a:xfrm>
            <a:off x="671714" y="2679703"/>
            <a:ext cx="1847698" cy="615553"/>
          </a:xfrm>
          <a:prstGeom prst="rect">
            <a:avLst/>
          </a:prstGeom>
          <a:noFill/>
        </p:spPr>
        <p:txBody>
          <a:bodyPr wrap="none" rtlCol="0">
            <a:spAutoFit/>
          </a:bodyPr>
          <a:lstStyle/>
          <a:p>
            <a:pPr algn="ctr"/>
            <a:r>
              <a:rPr lang="en-US" sz="2000" b="1" dirty="0" smtClean="0">
                <a:solidFill>
                  <a:schemeClr val="bg1"/>
                </a:solidFill>
                <a:latin typeface="Arial"/>
                <a:cs typeface="Arial"/>
              </a:rPr>
              <a:t>Sam </a:t>
            </a:r>
            <a:r>
              <a:rPr lang="en-US" sz="2000" b="1" dirty="0" smtClean="0">
                <a:solidFill>
                  <a:schemeClr val="bg1"/>
                </a:solidFill>
                <a:latin typeface="Arial"/>
                <a:cs typeface="Arial"/>
              </a:rPr>
              <a:t>Fargher</a:t>
            </a:r>
            <a:r>
              <a:rPr lang="en-US" sz="2000" b="1" baseline="30000" dirty="0" smtClean="0">
                <a:solidFill>
                  <a:schemeClr val="bg1"/>
                </a:solidFill>
                <a:latin typeface="Arial"/>
                <a:cs typeface="Arial"/>
              </a:rPr>
              <a:t>1</a:t>
            </a:r>
            <a:endParaRPr lang="en-US" sz="2000" b="1" dirty="0" smtClean="0">
              <a:solidFill>
                <a:schemeClr val="bg1"/>
              </a:solidFill>
              <a:latin typeface="Arial"/>
              <a:cs typeface="Arial"/>
            </a:endParaRPr>
          </a:p>
          <a:p>
            <a:pPr algn="ctr"/>
            <a:endParaRPr lang="en-US" sz="1400" b="1" dirty="0" smtClean="0">
              <a:solidFill>
                <a:schemeClr val="bg1"/>
              </a:solidFill>
              <a:latin typeface="Arial"/>
              <a:cs typeface="Arial"/>
            </a:endParaRPr>
          </a:p>
        </p:txBody>
      </p:sp>
      <p:sp>
        <p:nvSpPr>
          <p:cNvPr id="8" name="TextBox 7"/>
          <p:cNvSpPr txBox="1"/>
          <p:nvPr/>
        </p:nvSpPr>
        <p:spPr>
          <a:xfrm>
            <a:off x="3780978" y="2679702"/>
            <a:ext cx="1548011" cy="400110"/>
          </a:xfrm>
          <a:prstGeom prst="rect">
            <a:avLst/>
          </a:prstGeom>
          <a:noFill/>
        </p:spPr>
        <p:txBody>
          <a:bodyPr wrap="none" rtlCol="0">
            <a:spAutoFit/>
          </a:bodyPr>
          <a:lstStyle/>
          <a:p>
            <a:pPr algn="ctr"/>
            <a:r>
              <a:rPr lang="en-US" sz="2000" b="1" dirty="0" smtClean="0">
                <a:solidFill>
                  <a:schemeClr val="bg1"/>
                </a:solidFill>
                <a:latin typeface="Arial"/>
                <a:cs typeface="Arial"/>
              </a:rPr>
              <a:t>Jon Burns</a:t>
            </a:r>
            <a:r>
              <a:rPr lang="en-US" sz="2000" b="1" baseline="30000" dirty="0" smtClean="0">
                <a:solidFill>
                  <a:schemeClr val="bg1"/>
                </a:solidFill>
                <a:latin typeface="Arial"/>
                <a:cs typeface="Arial"/>
              </a:rPr>
              <a:t>2</a:t>
            </a:r>
            <a:endParaRPr lang="en-US" sz="2000" b="1" dirty="0" smtClean="0">
              <a:solidFill>
                <a:schemeClr val="bg1"/>
              </a:solidFill>
              <a:latin typeface="Arial"/>
              <a:cs typeface="Arial"/>
            </a:endParaRPr>
          </a:p>
        </p:txBody>
      </p:sp>
      <p:sp>
        <p:nvSpPr>
          <p:cNvPr id="10" name="TextBox 9"/>
          <p:cNvSpPr txBox="1"/>
          <p:nvPr/>
        </p:nvSpPr>
        <p:spPr>
          <a:xfrm>
            <a:off x="6345970" y="4909193"/>
            <a:ext cx="2848835" cy="253916"/>
          </a:xfrm>
          <a:prstGeom prst="rect">
            <a:avLst/>
          </a:prstGeom>
          <a:noFill/>
        </p:spPr>
        <p:txBody>
          <a:bodyPr wrap="square" rtlCol="0">
            <a:spAutoFit/>
          </a:bodyPr>
          <a:lstStyle/>
          <a:p>
            <a:r>
              <a:rPr lang="en-US" sz="1050" dirty="0" smtClean="0">
                <a:solidFill>
                  <a:schemeClr val="bg1"/>
                </a:solidFill>
                <a:latin typeface="Arial"/>
                <a:cs typeface="Arial"/>
              </a:rPr>
              <a:t>© Crown Owned Copyright 2017, AWE/MoD</a:t>
            </a:r>
            <a:endParaRPr lang="en-US" sz="1050" dirty="0">
              <a:solidFill>
                <a:schemeClr val="bg1"/>
              </a:solidFill>
              <a:latin typeface="Arial"/>
              <a:cs typeface="Arial"/>
            </a:endParaRPr>
          </a:p>
        </p:txBody>
      </p:sp>
      <p:sp>
        <p:nvSpPr>
          <p:cNvPr id="11" name="TextBox 10"/>
          <p:cNvSpPr txBox="1"/>
          <p:nvPr/>
        </p:nvSpPr>
        <p:spPr>
          <a:xfrm>
            <a:off x="2127190" y="3569951"/>
            <a:ext cx="4826111" cy="523220"/>
          </a:xfrm>
          <a:prstGeom prst="rect">
            <a:avLst/>
          </a:prstGeom>
          <a:noFill/>
        </p:spPr>
        <p:txBody>
          <a:bodyPr wrap="square" rtlCol="0">
            <a:spAutoFit/>
          </a:bodyPr>
          <a:lstStyle/>
          <a:p>
            <a:pPr marL="342900" indent="-342900" algn="ctr">
              <a:buAutoNum type="arabicPeriod"/>
            </a:pPr>
            <a:r>
              <a:rPr lang="en-US" sz="1400" dirty="0" smtClean="0">
                <a:solidFill>
                  <a:schemeClr val="bg1"/>
                </a:solidFill>
                <a:latin typeface="Arial"/>
                <a:cs typeface="Arial"/>
              </a:rPr>
              <a:t>Physics </a:t>
            </a:r>
            <a:r>
              <a:rPr lang="en-US" sz="1400" dirty="0" smtClean="0">
                <a:solidFill>
                  <a:schemeClr val="bg1"/>
                </a:solidFill>
                <a:latin typeface="Arial"/>
                <a:cs typeface="Arial"/>
              </a:rPr>
              <a:t>and </a:t>
            </a:r>
            <a:r>
              <a:rPr lang="en-US" sz="1400" dirty="0" smtClean="0">
                <a:solidFill>
                  <a:schemeClr val="bg1"/>
                </a:solidFill>
                <a:latin typeface="Arial"/>
                <a:cs typeface="Arial"/>
              </a:rPr>
              <a:t>Astronomy, The </a:t>
            </a:r>
            <a:r>
              <a:rPr lang="en-US" sz="1400" dirty="0" smtClean="0">
                <a:solidFill>
                  <a:schemeClr val="bg1"/>
                </a:solidFill>
                <a:latin typeface="Arial"/>
                <a:cs typeface="Arial"/>
              </a:rPr>
              <a:t>University of </a:t>
            </a:r>
            <a:r>
              <a:rPr lang="en-US" sz="1400" dirty="0" smtClean="0">
                <a:solidFill>
                  <a:schemeClr val="bg1"/>
                </a:solidFill>
                <a:latin typeface="Arial"/>
                <a:cs typeface="Arial"/>
              </a:rPr>
              <a:t>Sheffield</a:t>
            </a:r>
          </a:p>
          <a:p>
            <a:pPr marL="342900" indent="-342900" algn="ctr">
              <a:buAutoNum type="arabicPeriod"/>
            </a:pPr>
            <a:r>
              <a:rPr lang="en-US" sz="1400" dirty="0" smtClean="0">
                <a:solidFill>
                  <a:schemeClr val="bg1"/>
                </a:solidFill>
                <a:latin typeface="Arial"/>
                <a:cs typeface="Arial"/>
              </a:rPr>
              <a:t>AWE, plc</a:t>
            </a:r>
            <a:endParaRPr lang="en-US" sz="1400" dirty="0" smtClean="0">
              <a:solidFill>
                <a:schemeClr val="bg1"/>
              </a:solidFill>
              <a:latin typeface="Arial"/>
              <a:cs typeface="Arial"/>
            </a:endParaRPr>
          </a:p>
        </p:txBody>
      </p:sp>
      <p:sp>
        <p:nvSpPr>
          <p:cNvPr id="13" name="Rectangle 12"/>
          <p:cNvSpPr/>
          <p:nvPr/>
        </p:nvSpPr>
        <p:spPr>
          <a:xfrm>
            <a:off x="127000" y="4889501"/>
            <a:ext cx="9499599" cy="276999"/>
          </a:xfrm>
          <a:prstGeom prst="rect">
            <a:avLst/>
          </a:prstGeom>
        </p:spPr>
        <p:txBody>
          <a:bodyPr wrap="square">
            <a:spAutoFit/>
          </a:bodyPr>
          <a:lstStyle/>
          <a:p>
            <a:r>
              <a:rPr lang="en-US" sz="1200" b="1" dirty="0" smtClean="0">
                <a:solidFill>
                  <a:schemeClr val="bg1"/>
                </a:solidFill>
                <a:latin typeface="Arial"/>
                <a:cs typeface="Arial"/>
              </a:rPr>
              <a:t>IOP APP - HEPP 2018</a:t>
            </a:r>
            <a:r>
              <a:rPr lang="en-US" sz="1200" b="1" dirty="0" smtClean="0">
                <a:solidFill>
                  <a:schemeClr val="bg1"/>
                </a:solidFill>
                <a:latin typeface="Arial"/>
                <a:cs typeface="Arial"/>
              </a:rPr>
              <a:t>	               	</a:t>
            </a:r>
            <a:endParaRPr lang="en-US" sz="1200" b="1" dirty="0">
              <a:solidFill>
                <a:schemeClr val="bg1"/>
              </a:solidFill>
              <a:latin typeface="Arial"/>
              <a:cs typeface="Arial"/>
            </a:endParaRPr>
          </a:p>
        </p:txBody>
      </p:sp>
    </p:spTree>
    <p:extLst>
      <p:ext uri="{BB962C8B-B14F-4D97-AF65-F5344CB8AC3E}">
        <p14:creationId xmlns:p14="http://schemas.microsoft.com/office/powerpoint/2010/main" val="3964223528"/>
      </p:ext>
    </p:extLst>
  </p:cSld>
  <p:clrMapOvr>
    <a:masterClrMapping/>
  </p:clrMapOvr>
  <mc:AlternateContent xmlns:mc="http://schemas.openxmlformats.org/markup-compatibility/2006">
    <mc:Choice xmlns:p14="http://schemas.microsoft.com/office/powerpoint/2010/main" Requires="p14">
      <p:transition spd="slow" p14:dur="2000" advTm="17331"/>
    </mc:Choice>
    <mc:Fallback>
      <p:transition xmlns:p14="http://schemas.microsoft.com/office/powerpoint/2010/main" spd="slow" advTm="17331"/>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094" y="348459"/>
            <a:ext cx="9144000" cy="4571999"/>
          </a:xfrm>
          <a:prstGeom prst="rect">
            <a:avLst/>
          </a:prstGeom>
          <a:solidFill>
            <a:schemeClr val="bg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a:cs typeface="Arial"/>
            </a:endParaRPr>
          </a:p>
        </p:txBody>
      </p:sp>
      <p:sp>
        <p:nvSpPr>
          <p:cNvPr id="4" name="Title 1"/>
          <p:cNvSpPr txBox="1">
            <a:spLocks/>
          </p:cNvSpPr>
          <p:nvPr/>
        </p:nvSpPr>
        <p:spPr>
          <a:xfrm>
            <a:off x="186267" y="-9128"/>
            <a:ext cx="982129" cy="352028"/>
          </a:xfrm>
          <a:prstGeom prst="rect">
            <a:avLst/>
          </a:prstGeom>
        </p:spPr>
        <p:txBody>
          <a:bodyPr vert="horz" lIns="91440" tIns="45720" rIns="91440" bIns="45720" rtlCol="0" anchor="ctr">
            <a:normAutofit fontScale="6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400" dirty="0" smtClean="0">
                <a:solidFill>
                  <a:schemeClr val="bg1"/>
                </a:solidFill>
                <a:latin typeface="Arial"/>
                <a:cs typeface="Arial"/>
              </a:rPr>
              <a:t>Motivation</a:t>
            </a:r>
            <a:br>
              <a:rPr lang="en-US" sz="1400" dirty="0" smtClean="0">
                <a:solidFill>
                  <a:schemeClr val="bg1"/>
                </a:solidFill>
                <a:latin typeface="Arial"/>
                <a:cs typeface="Arial"/>
              </a:rPr>
            </a:br>
            <a:r>
              <a:rPr lang="en-US" sz="1400" dirty="0" smtClean="0">
                <a:solidFill>
                  <a:schemeClr val="bg1"/>
                </a:solidFill>
                <a:latin typeface="Arial"/>
                <a:ea typeface="Wingdings"/>
                <a:cs typeface="Arial"/>
                <a:sym typeface="Wingdings"/>
              </a:rPr>
              <a:t></a:t>
            </a:r>
            <a:endParaRPr lang="en-US" sz="1400" dirty="0">
              <a:solidFill>
                <a:schemeClr val="bg1"/>
              </a:solidFill>
              <a:latin typeface="Arial"/>
              <a:cs typeface="Arial"/>
            </a:endParaRPr>
          </a:p>
        </p:txBody>
      </p:sp>
      <p:sp>
        <p:nvSpPr>
          <p:cNvPr id="12" name="Rectangle 11"/>
          <p:cNvSpPr/>
          <p:nvPr/>
        </p:nvSpPr>
        <p:spPr>
          <a:xfrm>
            <a:off x="321736" y="1165036"/>
            <a:ext cx="4995335" cy="3785652"/>
          </a:xfrm>
          <a:prstGeom prst="rect">
            <a:avLst/>
          </a:prstGeom>
        </p:spPr>
        <p:txBody>
          <a:bodyPr wrap="square">
            <a:spAutoFit/>
          </a:bodyPr>
          <a:lstStyle/>
          <a:p>
            <a:pPr marL="342900" indent="-342900">
              <a:buFont typeface="Arial"/>
              <a:buChar char="•"/>
            </a:pPr>
            <a:r>
              <a:rPr lang="en-US" sz="1600" b="1" dirty="0" smtClean="0">
                <a:solidFill>
                  <a:srgbClr val="00003B"/>
                </a:solidFill>
                <a:latin typeface="Arial"/>
                <a:cs typeface="Arial"/>
              </a:rPr>
              <a:t>Iarocci tubes </a:t>
            </a:r>
            <a:r>
              <a:rPr lang="en-US" sz="1600" dirty="0" smtClean="0">
                <a:solidFill>
                  <a:srgbClr val="00003B"/>
                </a:solidFill>
                <a:latin typeface="Arial"/>
                <a:cs typeface="Arial"/>
              </a:rPr>
              <a:t>are of the simplest in design and function:</a:t>
            </a:r>
          </a:p>
          <a:p>
            <a:pPr marL="342900" indent="-342900">
              <a:buFont typeface="Arial"/>
              <a:buChar char="•"/>
            </a:pPr>
            <a:endParaRPr lang="en-US" sz="1600" dirty="0">
              <a:solidFill>
                <a:srgbClr val="00003B"/>
              </a:solidFill>
              <a:latin typeface="Arial"/>
              <a:cs typeface="Arial"/>
            </a:endParaRPr>
          </a:p>
          <a:p>
            <a:pPr marL="342900" indent="-342900">
              <a:buFont typeface="Arial"/>
              <a:buChar char="•"/>
            </a:pPr>
            <a:endParaRPr lang="en-US" sz="1600" dirty="0" smtClean="0">
              <a:solidFill>
                <a:srgbClr val="00003B"/>
              </a:solidFill>
              <a:latin typeface="Arial"/>
              <a:cs typeface="Arial"/>
            </a:endParaRPr>
          </a:p>
          <a:p>
            <a:pPr marL="342900" indent="-342900">
              <a:buFont typeface="Arial"/>
              <a:buChar char="•"/>
            </a:pPr>
            <a:r>
              <a:rPr lang="en-US" sz="1600" b="1" dirty="0">
                <a:solidFill>
                  <a:srgbClr val="00003B"/>
                </a:solidFill>
                <a:latin typeface="Arial"/>
                <a:cs typeface="Arial"/>
              </a:rPr>
              <a:t>OpenSCAD</a:t>
            </a:r>
            <a:r>
              <a:rPr lang="en-US" sz="1600" dirty="0">
                <a:solidFill>
                  <a:srgbClr val="00003B"/>
                </a:solidFill>
                <a:latin typeface="Arial"/>
                <a:cs typeface="Arial"/>
              </a:rPr>
              <a:t> to create CAD model.</a:t>
            </a:r>
          </a:p>
          <a:p>
            <a:pPr marL="342900" indent="-342900">
              <a:buFont typeface="Arial"/>
              <a:buChar char="•"/>
            </a:pPr>
            <a:endParaRPr lang="en-US" sz="1600" dirty="0" smtClean="0">
              <a:solidFill>
                <a:srgbClr val="00003B"/>
              </a:solidFill>
              <a:latin typeface="Arial"/>
              <a:cs typeface="Arial"/>
            </a:endParaRPr>
          </a:p>
          <a:p>
            <a:endParaRPr lang="en-US" sz="1600" dirty="0">
              <a:solidFill>
                <a:srgbClr val="00003B"/>
              </a:solidFill>
              <a:latin typeface="Arial"/>
              <a:cs typeface="Arial"/>
            </a:endParaRPr>
          </a:p>
          <a:p>
            <a:pPr marL="342900" indent="-342900">
              <a:buFont typeface="Arial"/>
              <a:buChar char="•"/>
            </a:pPr>
            <a:r>
              <a:rPr lang="en-US" sz="1600" b="1" dirty="0">
                <a:solidFill>
                  <a:srgbClr val="00003B"/>
                </a:solidFill>
                <a:latin typeface="Arial"/>
                <a:cs typeface="Arial"/>
              </a:rPr>
              <a:t>Gigabot</a:t>
            </a:r>
            <a:r>
              <a:rPr lang="en-US" sz="1600" dirty="0">
                <a:solidFill>
                  <a:srgbClr val="00003B"/>
                </a:solidFill>
                <a:latin typeface="Arial"/>
                <a:cs typeface="Arial"/>
              </a:rPr>
              <a:t> to print:</a:t>
            </a:r>
          </a:p>
          <a:p>
            <a:pPr marL="342900" indent="-342900">
              <a:buFont typeface="Arial"/>
              <a:buChar char="•"/>
            </a:pPr>
            <a:endParaRPr lang="en-US" sz="1600" b="1" dirty="0" smtClean="0">
              <a:solidFill>
                <a:srgbClr val="00003B"/>
              </a:solidFill>
              <a:latin typeface="Arial"/>
              <a:cs typeface="Arial"/>
            </a:endParaRPr>
          </a:p>
          <a:p>
            <a:pPr marL="342900" indent="-342900">
              <a:buFont typeface="Arial"/>
              <a:buChar char="•"/>
            </a:pPr>
            <a:endParaRPr lang="en-US" sz="1600" b="1" dirty="0">
              <a:solidFill>
                <a:srgbClr val="00003B"/>
              </a:solidFill>
              <a:latin typeface="Arial"/>
              <a:cs typeface="Arial"/>
            </a:endParaRPr>
          </a:p>
          <a:p>
            <a:pPr marL="342900" indent="-342900">
              <a:buFont typeface="Arial"/>
              <a:buChar char="•"/>
            </a:pPr>
            <a:r>
              <a:rPr lang="en-US" sz="1600" b="1" dirty="0" smtClean="0">
                <a:solidFill>
                  <a:srgbClr val="00003B"/>
                </a:solidFill>
                <a:latin typeface="Arial"/>
                <a:cs typeface="Arial"/>
              </a:rPr>
              <a:t>PLA </a:t>
            </a:r>
            <a:r>
              <a:rPr lang="en-US" sz="1600" dirty="0" smtClean="0">
                <a:solidFill>
                  <a:srgbClr val="00003B"/>
                </a:solidFill>
                <a:latin typeface="Arial"/>
                <a:cs typeface="Arial"/>
              </a:rPr>
              <a:t>as print material</a:t>
            </a:r>
            <a:endParaRPr lang="en-US" sz="1600" b="1" dirty="0" smtClean="0">
              <a:solidFill>
                <a:srgbClr val="00003B"/>
              </a:solidFill>
              <a:latin typeface="Arial"/>
              <a:cs typeface="Arial"/>
            </a:endParaRPr>
          </a:p>
          <a:p>
            <a:pPr marL="342900" indent="-342900">
              <a:buFont typeface="Arial"/>
              <a:buChar char="•"/>
            </a:pPr>
            <a:endParaRPr lang="en-US" sz="1600" b="1" dirty="0" smtClean="0">
              <a:solidFill>
                <a:srgbClr val="00003B"/>
              </a:solidFill>
              <a:latin typeface="Arial"/>
              <a:cs typeface="Arial"/>
            </a:endParaRPr>
          </a:p>
          <a:p>
            <a:endParaRPr lang="en-US" sz="1600" b="1" dirty="0" smtClean="0">
              <a:solidFill>
                <a:srgbClr val="00003B"/>
              </a:solidFill>
              <a:latin typeface="Arial"/>
              <a:cs typeface="Arial"/>
            </a:endParaRPr>
          </a:p>
          <a:p>
            <a:endParaRPr lang="en-US" sz="1600" b="1" dirty="0">
              <a:solidFill>
                <a:srgbClr val="00003B"/>
              </a:solidFill>
              <a:latin typeface="Arial"/>
              <a:cs typeface="Arial"/>
            </a:endParaRPr>
          </a:p>
          <a:p>
            <a:endParaRPr lang="en-US" sz="1600" dirty="0" smtClean="0">
              <a:solidFill>
                <a:srgbClr val="00003B"/>
              </a:solidFill>
              <a:latin typeface="Arial"/>
              <a:cs typeface="Arial"/>
            </a:endParaRPr>
          </a:p>
        </p:txBody>
      </p:sp>
      <p:sp>
        <p:nvSpPr>
          <p:cNvPr id="19" name="TextBox 18"/>
          <p:cNvSpPr txBox="1"/>
          <p:nvPr/>
        </p:nvSpPr>
        <p:spPr>
          <a:xfrm>
            <a:off x="782353" y="1682686"/>
            <a:ext cx="4898785" cy="430887"/>
          </a:xfrm>
          <a:prstGeom prst="rect">
            <a:avLst/>
          </a:prstGeom>
          <a:noFill/>
        </p:spPr>
        <p:txBody>
          <a:bodyPr wrap="square" rtlCol="0">
            <a:spAutoFit/>
          </a:bodyPr>
          <a:lstStyle/>
          <a:p>
            <a:pPr marL="285750" indent="-285750">
              <a:buFontTx/>
              <a:buChar char="-"/>
            </a:pPr>
            <a:r>
              <a:rPr lang="en-US" sz="1100" b="1" dirty="0" smtClean="0">
                <a:solidFill>
                  <a:srgbClr val="00003B"/>
                </a:solidFill>
                <a:latin typeface="Arial"/>
                <a:cs typeface="Arial"/>
              </a:rPr>
              <a:t>Consists </a:t>
            </a:r>
            <a:r>
              <a:rPr lang="en-US" sz="1100" b="1" dirty="0" smtClean="0">
                <a:solidFill>
                  <a:srgbClr val="00003B"/>
                </a:solidFill>
                <a:latin typeface="Arial"/>
                <a:cs typeface="Arial"/>
              </a:rPr>
              <a:t>of a central </a:t>
            </a:r>
            <a:r>
              <a:rPr lang="en-US" sz="1100" b="1" dirty="0" smtClean="0">
                <a:solidFill>
                  <a:srgbClr val="00003B"/>
                </a:solidFill>
                <a:latin typeface="Arial"/>
                <a:cs typeface="Arial"/>
              </a:rPr>
              <a:t>tube, anode wire (high tension) and highly resistive cathode coating.</a:t>
            </a:r>
          </a:p>
        </p:txBody>
      </p:sp>
      <p:sp>
        <p:nvSpPr>
          <p:cNvPr id="13" name="Title 1"/>
          <p:cNvSpPr txBox="1">
            <a:spLocks/>
          </p:cNvSpPr>
          <p:nvPr/>
        </p:nvSpPr>
        <p:spPr>
          <a:xfrm>
            <a:off x="8060271" y="-9525"/>
            <a:ext cx="1507067" cy="35202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900" dirty="0">
                <a:solidFill>
                  <a:schemeClr val="bg1"/>
                </a:solidFill>
                <a:latin typeface="Arial"/>
                <a:cs typeface="Arial"/>
              </a:rPr>
              <a:t>Operation</a:t>
            </a:r>
          </a:p>
          <a:p>
            <a:pPr algn="l"/>
            <a:r>
              <a:rPr lang="en-US" sz="900" dirty="0">
                <a:solidFill>
                  <a:schemeClr val="bg1"/>
                </a:solidFill>
                <a:latin typeface="Arial"/>
                <a:ea typeface="Wingdings"/>
                <a:cs typeface="Arial"/>
                <a:sym typeface="Wingdings"/>
              </a:rPr>
              <a:t></a:t>
            </a:r>
            <a:r>
              <a:rPr lang="en-US" sz="900" dirty="0" smtClean="0">
                <a:solidFill>
                  <a:schemeClr val="bg1"/>
                </a:solidFill>
                <a:latin typeface="Arial"/>
                <a:ea typeface="Wingdings"/>
                <a:cs typeface="Arial"/>
                <a:sym typeface="Wingdings"/>
              </a:rPr>
              <a:t></a:t>
            </a:r>
            <a:endParaRPr lang="en-US" sz="900" dirty="0">
              <a:solidFill>
                <a:schemeClr val="bg1"/>
              </a:solidFill>
              <a:latin typeface="Arial"/>
              <a:cs typeface="Arial"/>
            </a:endParaRPr>
          </a:p>
        </p:txBody>
      </p:sp>
      <p:pic>
        <p:nvPicPr>
          <p:cNvPr id="2" name="Picture 1" descr="gigabot1.jpeg"/>
          <p:cNvPicPr>
            <a:picLocks noChangeAspect="1"/>
          </p:cNvPicPr>
          <p:nvPr/>
        </p:nvPicPr>
        <p:blipFill rotWithShape="1">
          <a:blip r:embed="rId3">
            <a:extLst>
              <a:ext uri="{28A0092B-C50C-407E-A947-70E740481C1C}">
                <a14:useLocalDpi xmlns:a14="http://schemas.microsoft.com/office/drawing/2010/main" val="0"/>
              </a:ext>
            </a:extLst>
          </a:blip>
          <a:srcRect t="14629" b="20556"/>
          <a:stretch/>
        </p:blipFill>
        <p:spPr>
          <a:xfrm>
            <a:off x="5779304" y="1478232"/>
            <a:ext cx="1479697" cy="1530370"/>
          </a:xfrm>
          <a:prstGeom prst="rect">
            <a:avLst/>
          </a:prstGeom>
          <a:ln>
            <a:solidFill>
              <a:schemeClr val="tx1"/>
            </a:solidFill>
          </a:ln>
          <a:effectLst/>
        </p:spPr>
      </p:pic>
      <p:pic>
        <p:nvPicPr>
          <p:cNvPr id="23" name="Picture 22" descr="tritri.tiff"/>
          <p:cNvPicPr>
            <a:picLocks noChangeAspect="1"/>
          </p:cNvPicPr>
          <p:nvPr/>
        </p:nvPicPr>
        <p:blipFill rotWithShape="1">
          <a:blip r:embed="rId4">
            <a:extLst>
              <a:ext uri="{28A0092B-C50C-407E-A947-70E740481C1C}">
                <a14:useLocalDpi xmlns:a14="http://schemas.microsoft.com/office/drawing/2010/main" val="0"/>
              </a:ext>
            </a:extLst>
          </a:blip>
          <a:srcRect l="13513" t="-1" r="11713" b="6244"/>
          <a:stretch/>
        </p:blipFill>
        <p:spPr>
          <a:xfrm>
            <a:off x="7258997" y="1478232"/>
            <a:ext cx="1402403" cy="1530370"/>
          </a:xfrm>
          <a:prstGeom prst="rect">
            <a:avLst/>
          </a:prstGeom>
          <a:ln>
            <a:solidFill>
              <a:schemeClr val="tx1"/>
            </a:solidFill>
          </a:ln>
          <a:effectLst/>
        </p:spPr>
      </p:pic>
      <p:sp>
        <p:nvSpPr>
          <p:cNvPr id="25" name="TextBox 24"/>
          <p:cNvSpPr txBox="1"/>
          <p:nvPr/>
        </p:nvSpPr>
        <p:spPr>
          <a:xfrm>
            <a:off x="781467" y="3115899"/>
            <a:ext cx="4535600" cy="430887"/>
          </a:xfrm>
          <a:prstGeom prst="rect">
            <a:avLst/>
          </a:prstGeom>
          <a:noFill/>
        </p:spPr>
        <p:txBody>
          <a:bodyPr wrap="square" rtlCol="0">
            <a:spAutoFit/>
          </a:bodyPr>
          <a:lstStyle/>
          <a:p>
            <a:pPr marL="285750" indent="-285750">
              <a:buFontTx/>
              <a:buChar char="-"/>
            </a:pPr>
            <a:r>
              <a:rPr lang="en-US" sz="1100" b="1" dirty="0" smtClean="0">
                <a:solidFill>
                  <a:srgbClr val="00003B"/>
                </a:solidFill>
                <a:latin typeface="Arial"/>
                <a:cs typeface="Arial"/>
              </a:rPr>
              <a:t>Large scale FDM printer.</a:t>
            </a:r>
          </a:p>
          <a:p>
            <a:pPr marL="285750" indent="-285750">
              <a:buFontTx/>
              <a:buChar char="-"/>
            </a:pPr>
            <a:r>
              <a:rPr lang="en-US" sz="1100" b="1" dirty="0" smtClean="0">
                <a:solidFill>
                  <a:srgbClr val="00003B"/>
                </a:solidFill>
                <a:latin typeface="Arial"/>
                <a:cs typeface="Arial"/>
              </a:rPr>
              <a:t>Build size 600 mm x 600 mm x 600 mm.</a:t>
            </a:r>
          </a:p>
        </p:txBody>
      </p:sp>
      <p:sp>
        <p:nvSpPr>
          <p:cNvPr id="26" name="TextBox 25"/>
          <p:cNvSpPr txBox="1"/>
          <p:nvPr/>
        </p:nvSpPr>
        <p:spPr>
          <a:xfrm>
            <a:off x="814516" y="2412548"/>
            <a:ext cx="6937598" cy="430887"/>
          </a:xfrm>
          <a:prstGeom prst="rect">
            <a:avLst/>
          </a:prstGeom>
          <a:noFill/>
        </p:spPr>
        <p:txBody>
          <a:bodyPr wrap="square" rtlCol="0">
            <a:spAutoFit/>
          </a:bodyPr>
          <a:lstStyle/>
          <a:p>
            <a:pPr marL="285750" indent="-285750">
              <a:buFontTx/>
              <a:buChar char="-"/>
            </a:pPr>
            <a:r>
              <a:rPr lang="en-US" sz="1100" b="1" dirty="0" smtClean="0">
                <a:solidFill>
                  <a:srgbClr val="00003B"/>
                </a:solidFill>
                <a:latin typeface="Arial"/>
                <a:cs typeface="Arial"/>
              </a:rPr>
              <a:t>Triangular prism shaped volume</a:t>
            </a:r>
          </a:p>
          <a:p>
            <a:pPr marL="285750" indent="-285750">
              <a:buFontTx/>
              <a:buChar char="-"/>
            </a:pPr>
            <a:r>
              <a:rPr lang="en-US" sz="1100" b="1" dirty="0" smtClean="0">
                <a:solidFill>
                  <a:srgbClr val="00003B"/>
                </a:solidFill>
                <a:latin typeface="Arial"/>
                <a:cs typeface="Arial"/>
              </a:rPr>
              <a:t>142 mm </a:t>
            </a:r>
            <a:r>
              <a:rPr lang="en-US" sz="1100" b="1" dirty="0">
                <a:solidFill>
                  <a:srgbClr val="00003B"/>
                </a:solidFill>
                <a:latin typeface="Arial"/>
                <a:cs typeface="Arial"/>
              </a:rPr>
              <a:t>×</a:t>
            </a:r>
            <a:r>
              <a:rPr lang="en-US" sz="1100" b="1" dirty="0" smtClean="0">
                <a:solidFill>
                  <a:srgbClr val="00003B"/>
                </a:solidFill>
                <a:latin typeface="Arial"/>
                <a:cs typeface="Arial"/>
              </a:rPr>
              <a:t> 24 mm </a:t>
            </a:r>
            <a:r>
              <a:rPr lang="en-US" sz="1100" b="1" dirty="0">
                <a:solidFill>
                  <a:srgbClr val="00003B"/>
                </a:solidFill>
                <a:latin typeface="Arial"/>
                <a:cs typeface="Arial"/>
              </a:rPr>
              <a:t>×</a:t>
            </a:r>
            <a:r>
              <a:rPr lang="en-US" sz="1100" b="1" dirty="0" smtClean="0">
                <a:solidFill>
                  <a:srgbClr val="00003B"/>
                </a:solidFill>
                <a:latin typeface="Arial"/>
                <a:cs typeface="Arial"/>
              </a:rPr>
              <a:t> 28 mm (x × y</a:t>
            </a:r>
            <a:r>
              <a:rPr lang="en-US" sz="1100" b="1" dirty="0">
                <a:solidFill>
                  <a:srgbClr val="00003B"/>
                </a:solidFill>
                <a:latin typeface="Arial"/>
                <a:cs typeface="Arial"/>
              </a:rPr>
              <a:t> ×</a:t>
            </a:r>
            <a:r>
              <a:rPr lang="en-US" sz="1100" b="1" dirty="0" smtClean="0">
                <a:solidFill>
                  <a:srgbClr val="00003B"/>
                </a:solidFill>
                <a:latin typeface="Arial"/>
                <a:cs typeface="Arial"/>
              </a:rPr>
              <a:t> z)</a:t>
            </a:r>
          </a:p>
        </p:txBody>
      </p:sp>
      <p:pic>
        <p:nvPicPr>
          <p:cNvPr id="3" name="Picture 2" descr="Screen Shot 2017-10-04 at 17.02.16.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79300" y="3008601"/>
            <a:ext cx="2882100" cy="1159432"/>
          </a:xfrm>
          <a:prstGeom prst="rect">
            <a:avLst/>
          </a:prstGeom>
          <a:ln>
            <a:solidFill>
              <a:schemeClr val="tx1"/>
            </a:solidFill>
          </a:ln>
          <a:effectLst/>
        </p:spPr>
      </p:pic>
      <p:sp>
        <p:nvSpPr>
          <p:cNvPr id="28" name="TextBox 27"/>
          <p:cNvSpPr txBox="1"/>
          <p:nvPr/>
        </p:nvSpPr>
        <p:spPr>
          <a:xfrm>
            <a:off x="782353" y="3852741"/>
            <a:ext cx="4335747" cy="882293"/>
          </a:xfrm>
          <a:prstGeom prst="rect">
            <a:avLst/>
          </a:prstGeom>
          <a:noFill/>
        </p:spPr>
        <p:txBody>
          <a:bodyPr wrap="square" rtlCol="0">
            <a:spAutoFit/>
          </a:bodyPr>
          <a:lstStyle/>
          <a:p>
            <a:pPr marL="171450" indent="-171450">
              <a:buFontTx/>
              <a:buChar char="-"/>
            </a:pPr>
            <a:r>
              <a:rPr lang="en-US" sz="1100" b="1" dirty="0" smtClean="0">
                <a:solidFill>
                  <a:srgbClr val="00003B"/>
                </a:solidFill>
                <a:latin typeface="Arial"/>
                <a:cs typeface="Arial"/>
              </a:rPr>
              <a:t>   Polylactic </a:t>
            </a:r>
            <a:r>
              <a:rPr lang="en-US" sz="1100" b="1" dirty="0">
                <a:solidFill>
                  <a:srgbClr val="00003B"/>
                </a:solidFill>
                <a:latin typeface="Arial"/>
                <a:cs typeface="Arial"/>
              </a:rPr>
              <a:t>Acid, </a:t>
            </a:r>
            <a:r>
              <a:rPr lang="mr-IN" sz="1100" b="1" dirty="0">
                <a:solidFill>
                  <a:srgbClr val="00003B"/>
                </a:solidFill>
                <a:latin typeface="Arial"/>
                <a:cs typeface="Arial"/>
              </a:rPr>
              <a:t>(C</a:t>
            </a:r>
            <a:r>
              <a:rPr lang="mr-IN" sz="1100" b="1" baseline="-25000" dirty="0">
                <a:solidFill>
                  <a:srgbClr val="00003B"/>
                </a:solidFill>
                <a:latin typeface="Arial"/>
                <a:cs typeface="Arial"/>
              </a:rPr>
              <a:t>3</a:t>
            </a:r>
            <a:r>
              <a:rPr lang="mr-IN" sz="1100" b="1" dirty="0">
                <a:solidFill>
                  <a:srgbClr val="00003B"/>
                </a:solidFill>
                <a:latin typeface="Arial"/>
                <a:cs typeface="Arial"/>
              </a:rPr>
              <a:t>H</a:t>
            </a:r>
            <a:r>
              <a:rPr lang="mr-IN" sz="1100" b="1" baseline="-25000" dirty="0">
                <a:solidFill>
                  <a:srgbClr val="00003B"/>
                </a:solidFill>
                <a:latin typeface="Arial"/>
                <a:cs typeface="Arial"/>
              </a:rPr>
              <a:t>4</a:t>
            </a:r>
            <a:r>
              <a:rPr lang="mr-IN" sz="1100" b="1" dirty="0">
                <a:solidFill>
                  <a:srgbClr val="00003B"/>
                </a:solidFill>
                <a:latin typeface="Arial"/>
                <a:cs typeface="Arial"/>
              </a:rPr>
              <a:t>O</a:t>
            </a:r>
            <a:r>
              <a:rPr lang="mr-IN" sz="1100" b="1" baseline="-25000" dirty="0">
                <a:solidFill>
                  <a:srgbClr val="00003B"/>
                </a:solidFill>
                <a:latin typeface="Arial"/>
                <a:cs typeface="Arial"/>
              </a:rPr>
              <a:t>2</a:t>
            </a:r>
            <a:r>
              <a:rPr lang="mr-IN" sz="1100" b="1" dirty="0">
                <a:solidFill>
                  <a:srgbClr val="00003B"/>
                </a:solidFill>
                <a:latin typeface="Arial"/>
                <a:cs typeface="Arial"/>
              </a:rPr>
              <a:t>)</a:t>
            </a:r>
            <a:r>
              <a:rPr lang="mr-IN" sz="1100" b="1" baseline="-25000" dirty="0" smtClean="0">
                <a:solidFill>
                  <a:srgbClr val="00003B"/>
                </a:solidFill>
                <a:latin typeface="Arial"/>
                <a:cs typeface="Arial"/>
              </a:rPr>
              <a:t>n</a:t>
            </a:r>
            <a:endParaRPr lang="en-GB" sz="1100" b="1" baseline="-25000" dirty="0" smtClean="0">
              <a:solidFill>
                <a:srgbClr val="00003B"/>
              </a:solidFill>
              <a:latin typeface="Arial"/>
              <a:cs typeface="Arial"/>
            </a:endParaRPr>
          </a:p>
          <a:p>
            <a:pPr marL="171450" indent="-171450">
              <a:buFontTx/>
              <a:buChar char="-"/>
            </a:pPr>
            <a:r>
              <a:rPr lang="en-GB" sz="1100" b="1" dirty="0" smtClean="0">
                <a:solidFill>
                  <a:srgbClr val="00003B"/>
                </a:solidFill>
                <a:latin typeface="Arial"/>
                <a:cs typeface="Arial"/>
              </a:rPr>
              <a:t>   Low warping</a:t>
            </a:r>
          </a:p>
          <a:p>
            <a:pPr marL="171450" indent="-171450">
              <a:buFontTx/>
              <a:buChar char="-"/>
            </a:pPr>
            <a:r>
              <a:rPr lang="en-GB" sz="1100" b="1" baseline="-25000" dirty="0" smtClean="0">
                <a:solidFill>
                  <a:srgbClr val="00003B"/>
                </a:solidFill>
                <a:latin typeface="Arial"/>
                <a:cs typeface="Arial"/>
              </a:rPr>
              <a:t>    </a:t>
            </a:r>
            <a:r>
              <a:rPr lang="en-GB" sz="1100" b="1" dirty="0" smtClean="0">
                <a:solidFill>
                  <a:srgbClr val="00003B"/>
                </a:solidFill>
                <a:latin typeface="Arial"/>
                <a:cs typeface="Arial"/>
              </a:rPr>
              <a:t>Low Outgassing (</a:t>
            </a:r>
            <a:r>
              <a:rPr lang="it-IT" sz="1100" b="1" dirty="0" smtClean="0">
                <a:solidFill>
                  <a:srgbClr val="00003B"/>
                </a:solidFill>
                <a:latin typeface="Arial"/>
                <a:cs typeface="Arial"/>
              </a:rPr>
              <a:t>TML: 0.56%, CVCM: 0.01%,</a:t>
            </a:r>
          </a:p>
          <a:p>
            <a:r>
              <a:rPr lang="it-IT" sz="1100" b="1" dirty="0">
                <a:solidFill>
                  <a:srgbClr val="00003B"/>
                </a:solidFill>
                <a:latin typeface="Arial"/>
                <a:cs typeface="Arial"/>
              </a:rPr>
              <a:t> </a:t>
            </a:r>
            <a:r>
              <a:rPr lang="it-IT" sz="1100" b="1" dirty="0" smtClean="0">
                <a:solidFill>
                  <a:srgbClr val="00003B"/>
                </a:solidFill>
                <a:latin typeface="Arial"/>
                <a:cs typeface="Arial"/>
              </a:rPr>
              <a:t>      WVR: 0.03%)</a:t>
            </a:r>
            <a:endParaRPr lang="en-GB" sz="1100" b="1" baseline="-25000" dirty="0" smtClean="0">
              <a:solidFill>
                <a:srgbClr val="00003B"/>
              </a:solidFill>
              <a:latin typeface="Arial"/>
              <a:cs typeface="Arial"/>
            </a:endParaRPr>
          </a:p>
          <a:p>
            <a:pPr marL="342900" indent="-342900">
              <a:buFont typeface="Arial"/>
              <a:buChar char="•"/>
            </a:pPr>
            <a:endParaRPr lang="en-US" sz="1100" b="1" baseline="-25000" dirty="0">
              <a:solidFill>
                <a:srgbClr val="00003B"/>
              </a:solidFill>
              <a:latin typeface="Arial"/>
              <a:cs typeface="Arial"/>
            </a:endParaRPr>
          </a:p>
        </p:txBody>
      </p:sp>
      <p:sp>
        <p:nvSpPr>
          <p:cNvPr id="17" name="Title 1"/>
          <p:cNvSpPr txBox="1">
            <a:spLocks/>
          </p:cNvSpPr>
          <p:nvPr/>
        </p:nvSpPr>
        <p:spPr>
          <a:xfrm>
            <a:off x="457200" y="320276"/>
            <a:ext cx="8229600" cy="85725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b="1" dirty="0" smtClean="0">
                <a:solidFill>
                  <a:srgbClr val="00003B"/>
                </a:solidFill>
                <a:latin typeface="Arial"/>
                <a:cs typeface="Arial"/>
              </a:rPr>
              <a:t>The </a:t>
            </a:r>
            <a:r>
              <a:rPr lang="en-US" sz="3600" b="1" dirty="0" smtClean="0">
                <a:solidFill>
                  <a:srgbClr val="00003B"/>
                </a:solidFill>
                <a:latin typeface="Arial"/>
                <a:cs typeface="Arial"/>
              </a:rPr>
              <a:t>Prototype</a:t>
            </a:r>
            <a:endParaRPr lang="en-US" sz="3600" b="1" dirty="0">
              <a:solidFill>
                <a:srgbClr val="00003B"/>
              </a:solidFill>
              <a:latin typeface="Arial"/>
              <a:cs typeface="Arial"/>
            </a:endParaRPr>
          </a:p>
        </p:txBody>
      </p:sp>
      <p:sp>
        <p:nvSpPr>
          <p:cNvPr id="18" name="TextBox 17"/>
          <p:cNvSpPr txBox="1"/>
          <p:nvPr/>
        </p:nvSpPr>
        <p:spPr>
          <a:xfrm>
            <a:off x="6337300" y="4706457"/>
            <a:ext cx="2908300" cy="253916"/>
          </a:xfrm>
          <a:prstGeom prst="rect">
            <a:avLst/>
          </a:prstGeom>
          <a:noFill/>
        </p:spPr>
        <p:txBody>
          <a:bodyPr wrap="square" rtlCol="0">
            <a:spAutoFit/>
          </a:bodyPr>
          <a:lstStyle/>
          <a:p>
            <a:r>
              <a:rPr lang="en-US" sz="1050" dirty="0" smtClean="0">
                <a:latin typeface="Arial"/>
                <a:cs typeface="Arial"/>
              </a:rPr>
              <a:t>© Crown Owned Copyright 2017, AWE/MoD</a:t>
            </a:r>
            <a:endParaRPr lang="en-US" sz="1050" dirty="0">
              <a:latin typeface="Arial"/>
              <a:cs typeface="Arial"/>
            </a:endParaRPr>
          </a:p>
        </p:txBody>
      </p:sp>
      <p:sp>
        <p:nvSpPr>
          <p:cNvPr id="20" name="Title 1"/>
          <p:cNvSpPr txBox="1">
            <a:spLocks/>
          </p:cNvSpPr>
          <p:nvPr/>
        </p:nvSpPr>
        <p:spPr>
          <a:xfrm>
            <a:off x="4135970" y="-9127"/>
            <a:ext cx="982129" cy="352028"/>
          </a:xfrm>
          <a:prstGeom prst="rect">
            <a:avLst/>
          </a:prstGeom>
        </p:spPr>
        <p:txBody>
          <a:bodyPr vert="horz" lIns="91440" tIns="45720" rIns="91440" bIns="45720" rtlCol="0" anchor="ctr">
            <a:normAutofit fontScale="6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400" dirty="0" smtClean="0">
                <a:solidFill>
                  <a:schemeClr val="bg1"/>
                </a:solidFill>
                <a:latin typeface="Arial"/>
                <a:cs typeface="Arial"/>
              </a:rPr>
              <a:t>Creation</a:t>
            </a:r>
            <a:br>
              <a:rPr lang="en-US" sz="1400" dirty="0" smtClean="0">
                <a:solidFill>
                  <a:schemeClr val="bg1"/>
                </a:solidFill>
                <a:latin typeface="Arial"/>
                <a:cs typeface="Arial"/>
              </a:rPr>
            </a:br>
            <a:r>
              <a:rPr lang="en-US" sz="1400" dirty="0" smtClean="0">
                <a:solidFill>
                  <a:schemeClr val="bg1"/>
                </a:solidFill>
                <a:latin typeface="Arial"/>
                <a:ea typeface="Wingdings"/>
                <a:cs typeface="Arial"/>
                <a:sym typeface="Wingdings"/>
              </a:rPr>
              <a:t></a:t>
            </a:r>
            <a:r>
              <a:rPr lang="en-US" sz="1400" dirty="0">
                <a:solidFill>
                  <a:schemeClr val="bg1"/>
                </a:solidFill>
                <a:latin typeface="Arial"/>
                <a:ea typeface="Wingdings"/>
                <a:cs typeface="Arial"/>
                <a:sym typeface="Wingdings"/>
              </a:rPr>
              <a:t></a:t>
            </a:r>
            <a:r>
              <a:rPr lang="en-US" sz="1400" dirty="0" smtClean="0">
                <a:solidFill>
                  <a:schemeClr val="bg1"/>
                </a:solidFill>
                <a:latin typeface="Arial"/>
                <a:ea typeface="Wingdings"/>
                <a:cs typeface="Arial"/>
                <a:sym typeface="Wingdings"/>
              </a:rPr>
              <a:t></a:t>
            </a:r>
            <a:r>
              <a:rPr lang="en-US" sz="1400" dirty="0">
                <a:solidFill>
                  <a:schemeClr val="bg1"/>
                </a:solidFill>
                <a:latin typeface="Wingdings"/>
                <a:ea typeface="Wingdings"/>
                <a:cs typeface="Wingdings"/>
                <a:sym typeface="Wingdings"/>
              </a:rPr>
              <a:t></a:t>
            </a:r>
            <a:r>
              <a:rPr lang="en-US" sz="1400" dirty="0" smtClean="0">
                <a:solidFill>
                  <a:schemeClr val="bg1"/>
                </a:solidFill>
                <a:latin typeface="Arial"/>
                <a:ea typeface="Wingdings"/>
                <a:cs typeface="Arial"/>
                <a:sym typeface="Wingdings"/>
              </a:rPr>
              <a:t></a:t>
            </a:r>
            <a:endParaRPr lang="en-US" sz="1400" dirty="0">
              <a:solidFill>
                <a:schemeClr val="bg1"/>
              </a:solidFill>
              <a:latin typeface="Arial"/>
              <a:cs typeface="Arial"/>
            </a:endParaRPr>
          </a:p>
        </p:txBody>
      </p:sp>
      <p:sp>
        <p:nvSpPr>
          <p:cNvPr id="22" name="Rectangle 21"/>
          <p:cNvSpPr/>
          <p:nvPr/>
        </p:nvSpPr>
        <p:spPr>
          <a:xfrm>
            <a:off x="-524933" y="4889501"/>
            <a:ext cx="9499599" cy="276999"/>
          </a:xfrm>
          <a:prstGeom prst="rect">
            <a:avLst/>
          </a:prstGeom>
        </p:spPr>
        <p:txBody>
          <a:bodyPr wrap="square">
            <a:spAutoFit/>
          </a:bodyPr>
          <a:lstStyle/>
          <a:p>
            <a:pPr algn="r"/>
            <a:r>
              <a:rPr lang="en-US" sz="1200" b="1" dirty="0" smtClean="0">
                <a:solidFill>
                  <a:schemeClr val="bg1"/>
                </a:solidFill>
                <a:latin typeface="Arial"/>
                <a:cs typeface="Arial"/>
              </a:rPr>
              <a:t>IOP APP - HEPP 2018</a:t>
            </a:r>
            <a:r>
              <a:rPr lang="en-US" sz="1200" b="1" dirty="0" smtClean="0">
                <a:solidFill>
                  <a:schemeClr val="bg1"/>
                </a:solidFill>
                <a:latin typeface="Arial"/>
                <a:cs typeface="Arial"/>
              </a:rPr>
              <a:t>	               	                          </a:t>
            </a:r>
            <a:r>
              <a:rPr lang="en-US" sz="1200" b="1" dirty="0" smtClean="0">
                <a:solidFill>
                  <a:schemeClr val="bg1"/>
                </a:solidFill>
                <a:latin typeface="Arial"/>
                <a:cs typeface="Arial"/>
              </a:rPr>
              <a:t>March 26-28</a:t>
            </a:r>
            <a:r>
              <a:rPr lang="en-US" sz="1200" b="1" dirty="0" smtClean="0">
                <a:solidFill>
                  <a:schemeClr val="bg1"/>
                </a:solidFill>
                <a:latin typeface="Arial"/>
                <a:cs typeface="Arial"/>
              </a:rPr>
              <a:t>	       				             		   </a:t>
            </a:r>
            <a:r>
              <a:rPr lang="en-US" sz="1200" b="1" dirty="0" smtClean="0">
                <a:solidFill>
                  <a:schemeClr val="bg1"/>
                </a:solidFill>
                <a:latin typeface="Arial"/>
                <a:cs typeface="Arial"/>
              </a:rPr>
              <a:t>10/19 </a:t>
            </a:r>
            <a:endParaRPr lang="en-US" sz="1200" b="1" dirty="0">
              <a:solidFill>
                <a:schemeClr val="bg1"/>
              </a:solidFill>
              <a:latin typeface="Arial"/>
              <a:cs typeface="Arial"/>
            </a:endParaRPr>
          </a:p>
        </p:txBody>
      </p:sp>
    </p:spTree>
    <p:extLst>
      <p:ext uri="{BB962C8B-B14F-4D97-AF65-F5344CB8AC3E}">
        <p14:creationId xmlns:p14="http://schemas.microsoft.com/office/powerpoint/2010/main" val="2577905112"/>
      </p:ext>
    </p:extLst>
  </p:cSld>
  <p:clrMapOvr>
    <a:masterClrMapping/>
  </p:clrMapOvr>
  <mc:AlternateContent xmlns:mc="http://schemas.openxmlformats.org/markup-compatibility/2006">
    <mc:Choice xmlns:p14="http://schemas.microsoft.com/office/powerpoint/2010/main" Requires="p14">
      <p:transition spd="slow" p14:dur="2000" advTm="79952"/>
    </mc:Choice>
    <mc:Fallback>
      <p:transition xmlns:p14="http://schemas.microsoft.com/office/powerpoint/2010/main" spd="slow" advTm="79952"/>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86267" y="-9128"/>
            <a:ext cx="982129" cy="352028"/>
          </a:xfrm>
          <a:prstGeom prst="rect">
            <a:avLst/>
          </a:prstGeom>
        </p:spPr>
        <p:txBody>
          <a:bodyPr vert="horz" lIns="91440" tIns="45720" rIns="91440" bIns="45720" rtlCol="0" anchor="ctr">
            <a:normAutofit fontScale="6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400" dirty="0" smtClean="0">
                <a:solidFill>
                  <a:schemeClr val="bg1"/>
                </a:solidFill>
                <a:latin typeface="Arial"/>
                <a:cs typeface="Arial"/>
              </a:rPr>
              <a:t>Motivation</a:t>
            </a:r>
            <a:br>
              <a:rPr lang="en-US" sz="1400" dirty="0" smtClean="0">
                <a:solidFill>
                  <a:schemeClr val="bg1"/>
                </a:solidFill>
                <a:latin typeface="Arial"/>
                <a:cs typeface="Arial"/>
              </a:rPr>
            </a:br>
            <a:r>
              <a:rPr lang="en-US" sz="1400" dirty="0" smtClean="0">
                <a:solidFill>
                  <a:schemeClr val="bg1"/>
                </a:solidFill>
                <a:latin typeface="Arial"/>
                <a:ea typeface="Wingdings"/>
                <a:cs typeface="Arial"/>
                <a:sym typeface="Wingdings"/>
              </a:rPr>
              <a:t></a:t>
            </a:r>
            <a:r>
              <a:rPr lang="en-US" sz="1400" dirty="0">
                <a:solidFill>
                  <a:schemeClr val="bg1"/>
                </a:solidFill>
                <a:latin typeface="Arial"/>
                <a:ea typeface="Wingdings"/>
                <a:cs typeface="Arial"/>
                <a:sym typeface="Wingdings"/>
              </a:rPr>
              <a:t></a:t>
            </a:r>
            <a:r>
              <a:rPr lang="en-US" sz="1400" dirty="0" smtClean="0">
                <a:solidFill>
                  <a:schemeClr val="bg1"/>
                </a:solidFill>
                <a:latin typeface="Arial"/>
                <a:ea typeface="Wingdings"/>
                <a:cs typeface="Arial"/>
                <a:sym typeface="Wingdings"/>
              </a:rPr>
              <a:t></a:t>
            </a:r>
            <a:endParaRPr lang="en-US" sz="1400" dirty="0">
              <a:solidFill>
                <a:schemeClr val="bg1"/>
              </a:solidFill>
              <a:latin typeface="Arial"/>
              <a:cs typeface="Arial"/>
            </a:endParaRPr>
          </a:p>
        </p:txBody>
      </p:sp>
      <p:sp>
        <p:nvSpPr>
          <p:cNvPr id="9" name="Rectangle 8"/>
          <p:cNvSpPr/>
          <p:nvPr/>
        </p:nvSpPr>
        <p:spPr>
          <a:xfrm>
            <a:off x="0" y="342903"/>
            <a:ext cx="9144000" cy="4571999"/>
          </a:xfrm>
          <a:prstGeom prst="rect">
            <a:avLst/>
          </a:prstGeom>
          <a:solidFill>
            <a:schemeClr val="bg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a:cs typeface="Arial"/>
            </a:endParaRPr>
          </a:p>
        </p:txBody>
      </p:sp>
      <p:sp>
        <p:nvSpPr>
          <p:cNvPr id="14" name="Rectangle 13"/>
          <p:cNvSpPr/>
          <p:nvPr/>
        </p:nvSpPr>
        <p:spPr>
          <a:xfrm>
            <a:off x="330200" y="1120340"/>
            <a:ext cx="8394700" cy="2623795"/>
          </a:xfrm>
          <a:prstGeom prst="rect">
            <a:avLst/>
          </a:prstGeom>
        </p:spPr>
        <p:txBody>
          <a:bodyPr wrap="square">
            <a:spAutoFit/>
          </a:bodyPr>
          <a:lstStyle/>
          <a:p>
            <a:pPr marL="285750" indent="-285750">
              <a:buFont typeface="Arial"/>
              <a:buChar char="•"/>
            </a:pPr>
            <a:r>
              <a:rPr lang="en-US" sz="1600" dirty="0" smtClean="0">
                <a:solidFill>
                  <a:srgbClr val="00003B"/>
                </a:solidFill>
                <a:latin typeface="Arial"/>
                <a:cs typeface="Arial"/>
              </a:rPr>
              <a:t>Wire frame 3D printed to hold </a:t>
            </a:r>
            <a:r>
              <a:rPr lang="en-US" sz="1600" b="1" dirty="0" smtClean="0">
                <a:solidFill>
                  <a:srgbClr val="00003B"/>
                </a:solidFill>
                <a:latin typeface="Arial"/>
                <a:cs typeface="Arial"/>
              </a:rPr>
              <a:t>anode wire </a:t>
            </a:r>
            <a:r>
              <a:rPr lang="en-US" sz="1600" dirty="0" smtClean="0">
                <a:solidFill>
                  <a:srgbClr val="00003B"/>
                </a:solidFill>
                <a:latin typeface="Arial"/>
                <a:cs typeface="Arial"/>
              </a:rPr>
              <a:t>at </a:t>
            </a:r>
            <a:r>
              <a:rPr lang="en-US" sz="1600" b="1" dirty="0" smtClean="0">
                <a:solidFill>
                  <a:srgbClr val="00003B"/>
                </a:solidFill>
                <a:latin typeface="Arial"/>
                <a:cs typeface="Arial"/>
              </a:rPr>
              <a:t>high tension</a:t>
            </a:r>
            <a:r>
              <a:rPr lang="en-US" sz="1600" dirty="0" smtClean="0">
                <a:solidFill>
                  <a:srgbClr val="00003B"/>
                </a:solidFill>
                <a:latin typeface="Arial"/>
                <a:cs typeface="Arial"/>
              </a:rPr>
              <a:t>.</a:t>
            </a:r>
          </a:p>
          <a:p>
            <a:pPr marL="285750" indent="-285750">
              <a:buFont typeface="Arial"/>
              <a:buChar char="•"/>
            </a:pPr>
            <a:endParaRPr lang="en-US" sz="1600" dirty="0" smtClean="0">
              <a:solidFill>
                <a:srgbClr val="00003B"/>
              </a:solidFill>
              <a:latin typeface="Arial"/>
              <a:cs typeface="Arial"/>
            </a:endParaRPr>
          </a:p>
          <a:p>
            <a:endParaRPr lang="en-US" sz="1600" dirty="0" smtClean="0">
              <a:solidFill>
                <a:srgbClr val="00003B"/>
              </a:solidFill>
              <a:latin typeface="Arial"/>
              <a:cs typeface="Arial"/>
            </a:endParaRPr>
          </a:p>
          <a:p>
            <a:pPr marL="285750" indent="-285750">
              <a:buFont typeface="Arial"/>
              <a:buChar char="•"/>
            </a:pPr>
            <a:r>
              <a:rPr lang="en-US" sz="1600" dirty="0" smtClean="0">
                <a:solidFill>
                  <a:srgbClr val="00003B"/>
                </a:solidFill>
                <a:latin typeface="Arial"/>
                <a:cs typeface="Arial"/>
              </a:rPr>
              <a:t>Hollow tube designed and the </a:t>
            </a:r>
            <a:r>
              <a:rPr lang="en-US" sz="1600" b="1" dirty="0" smtClean="0">
                <a:solidFill>
                  <a:srgbClr val="00003B"/>
                </a:solidFill>
                <a:latin typeface="Arial"/>
                <a:cs typeface="Arial"/>
              </a:rPr>
              <a:t>GCODE edited</a:t>
            </a:r>
            <a:r>
              <a:rPr lang="en-US" sz="1600" dirty="0" smtClean="0">
                <a:solidFill>
                  <a:srgbClr val="00003B"/>
                </a:solidFill>
                <a:latin typeface="Arial"/>
                <a:cs typeface="Arial"/>
              </a:rPr>
              <a:t>:</a:t>
            </a:r>
          </a:p>
          <a:p>
            <a:endParaRPr lang="en-US" sz="800" dirty="0" smtClean="0">
              <a:solidFill>
                <a:srgbClr val="00003B"/>
              </a:solidFill>
              <a:latin typeface="Arial"/>
              <a:cs typeface="Arial"/>
            </a:endParaRPr>
          </a:p>
          <a:p>
            <a:endParaRPr lang="en-US" sz="2000" dirty="0" smtClean="0">
              <a:solidFill>
                <a:srgbClr val="00003B"/>
              </a:solidFill>
              <a:latin typeface="Arial"/>
              <a:cs typeface="Arial"/>
            </a:endParaRPr>
          </a:p>
          <a:p>
            <a:endParaRPr lang="en-US" sz="1050" dirty="0" smtClean="0">
              <a:solidFill>
                <a:srgbClr val="00003B"/>
              </a:solidFill>
              <a:latin typeface="Arial"/>
              <a:cs typeface="Arial"/>
            </a:endParaRPr>
          </a:p>
          <a:p>
            <a:pPr marL="285750" indent="-285750">
              <a:buFont typeface="Arial"/>
              <a:buChar char="•"/>
            </a:pPr>
            <a:r>
              <a:rPr lang="en-US" sz="1600" dirty="0" smtClean="0">
                <a:solidFill>
                  <a:srgbClr val="00003B"/>
                </a:solidFill>
                <a:latin typeface="Arial"/>
                <a:cs typeface="Arial"/>
              </a:rPr>
              <a:t>Tube coated in </a:t>
            </a:r>
            <a:r>
              <a:rPr lang="en-US" sz="1600" b="1" dirty="0" smtClean="0">
                <a:solidFill>
                  <a:srgbClr val="00003B"/>
                </a:solidFill>
                <a:latin typeface="Arial"/>
                <a:cs typeface="Arial"/>
              </a:rPr>
              <a:t>copper shielding </a:t>
            </a:r>
            <a:r>
              <a:rPr lang="en-US" sz="1600" dirty="0" smtClean="0">
                <a:solidFill>
                  <a:srgbClr val="00003B"/>
                </a:solidFill>
                <a:latin typeface="Arial"/>
                <a:cs typeface="Arial"/>
              </a:rPr>
              <a:t>spray </a:t>
            </a:r>
            <a:r>
              <a:rPr lang="en-US" sz="1600" dirty="0" smtClean="0">
                <a:solidFill>
                  <a:srgbClr val="00003B"/>
                </a:solidFill>
                <a:latin typeface="Arial"/>
                <a:cs typeface="Arial"/>
              </a:rPr>
              <a:t>(to act </a:t>
            </a:r>
            <a:r>
              <a:rPr lang="en-US" sz="1600" dirty="0" smtClean="0">
                <a:solidFill>
                  <a:srgbClr val="00003B"/>
                </a:solidFill>
                <a:latin typeface="Arial"/>
                <a:cs typeface="Arial"/>
              </a:rPr>
              <a:t>as grounded cathode).</a:t>
            </a:r>
          </a:p>
          <a:p>
            <a:pPr marL="285750" indent="-285750">
              <a:buFont typeface="Arial"/>
              <a:buChar char="•"/>
            </a:pPr>
            <a:endParaRPr lang="en-US" sz="1600" dirty="0">
              <a:solidFill>
                <a:srgbClr val="00003B"/>
              </a:solidFill>
              <a:latin typeface="Arial"/>
              <a:cs typeface="Arial"/>
            </a:endParaRPr>
          </a:p>
          <a:p>
            <a:pPr marL="285750" indent="-285750">
              <a:buFont typeface="Arial"/>
              <a:buChar char="•"/>
            </a:pPr>
            <a:r>
              <a:rPr lang="en-US" sz="1600" dirty="0" smtClean="0">
                <a:solidFill>
                  <a:srgbClr val="00003B"/>
                </a:solidFill>
                <a:latin typeface="Arial"/>
                <a:cs typeface="Arial"/>
              </a:rPr>
              <a:t>End caps 3D printed to protect anode wire.</a:t>
            </a:r>
          </a:p>
          <a:p>
            <a:pPr marL="285750" indent="-285750">
              <a:buFont typeface="Arial"/>
              <a:buChar char="•"/>
            </a:pPr>
            <a:endParaRPr lang="en-US" sz="1400" dirty="0">
              <a:solidFill>
                <a:srgbClr val="00003B"/>
              </a:solidFill>
              <a:latin typeface="Arial"/>
              <a:cs typeface="Arial"/>
            </a:endParaRPr>
          </a:p>
        </p:txBody>
      </p:sp>
      <p:sp>
        <p:nvSpPr>
          <p:cNvPr id="21" name="Rectangle 20"/>
          <p:cNvSpPr/>
          <p:nvPr/>
        </p:nvSpPr>
        <p:spPr>
          <a:xfrm>
            <a:off x="787400" y="2123788"/>
            <a:ext cx="7175500" cy="430887"/>
          </a:xfrm>
          <a:prstGeom prst="rect">
            <a:avLst/>
          </a:prstGeom>
        </p:spPr>
        <p:txBody>
          <a:bodyPr wrap="square">
            <a:spAutoFit/>
          </a:bodyPr>
          <a:lstStyle/>
          <a:p>
            <a:pPr marL="285750" indent="-285750">
              <a:buFontTx/>
              <a:buChar char="-"/>
            </a:pPr>
            <a:r>
              <a:rPr lang="en-US" sz="1100" b="1" dirty="0" smtClean="0">
                <a:solidFill>
                  <a:srgbClr val="00003B"/>
                </a:solidFill>
                <a:latin typeface="Arial"/>
                <a:cs typeface="Arial"/>
              </a:rPr>
              <a:t>Pause print at midway point to allow the introduction of the anode wire.</a:t>
            </a:r>
          </a:p>
          <a:p>
            <a:pPr marL="285750" indent="-285750">
              <a:buFontTx/>
              <a:buChar char="-"/>
            </a:pPr>
            <a:r>
              <a:rPr lang="en-US" sz="1100" b="1" dirty="0" smtClean="0">
                <a:solidFill>
                  <a:srgbClr val="00003B"/>
                </a:solidFill>
                <a:latin typeface="Arial"/>
                <a:cs typeface="Arial"/>
              </a:rPr>
              <a:t>Deposit more molten plastic in layers closest to wire, to ensure sufficient grip.</a:t>
            </a:r>
            <a:endParaRPr lang="en-US" sz="1100" b="1" dirty="0">
              <a:solidFill>
                <a:srgbClr val="00003B"/>
              </a:solidFill>
              <a:latin typeface="Arial"/>
              <a:cs typeface="Arial"/>
            </a:endParaRPr>
          </a:p>
        </p:txBody>
      </p:sp>
      <p:sp>
        <p:nvSpPr>
          <p:cNvPr id="15" name="Title 1"/>
          <p:cNvSpPr txBox="1">
            <a:spLocks/>
          </p:cNvSpPr>
          <p:nvPr/>
        </p:nvSpPr>
        <p:spPr>
          <a:xfrm>
            <a:off x="8060271" y="-9525"/>
            <a:ext cx="1507067" cy="35202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900" dirty="0">
                <a:solidFill>
                  <a:schemeClr val="bg1"/>
                </a:solidFill>
                <a:latin typeface="Arial"/>
                <a:cs typeface="Arial"/>
              </a:rPr>
              <a:t>Operation</a:t>
            </a:r>
          </a:p>
          <a:p>
            <a:pPr algn="l"/>
            <a:r>
              <a:rPr lang="en-US" sz="900" dirty="0">
                <a:solidFill>
                  <a:schemeClr val="bg1"/>
                </a:solidFill>
                <a:latin typeface="Arial"/>
                <a:ea typeface="Wingdings"/>
                <a:cs typeface="Arial"/>
                <a:sym typeface="Wingdings"/>
              </a:rPr>
              <a:t></a:t>
            </a:r>
            <a:r>
              <a:rPr lang="en-US" sz="900" dirty="0" smtClean="0">
                <a:solidFill>
                  <a:schemeClr val="bg1"/>
                </a:solidFill>
                <a:latin typeface="Arial"/>
                <a:ea typeface="Wingdings"/>
                <a:cs typeface="Arial"/>
                <a:sym typeface="Wingdings"/>
              </a:rPr>
              <a:t></a:t>
            </a:r>
            <a:endParaRPr lang="en-US" sz="900" dirty="0">
              <a:solidFill>
                <a:schemeClr val="bg1"/>
              </a:solidFill>
              <a:latin typeface="Arial"/>
              <a:cs typeface="Arial"/>
            </a:endParaRPr>
          </a:p>
        </p:txBody>
      </p:sp>
      <p:sp>
        <p:nvSpPr>
          <p:cNvPr id="22" name="Title 1"/>
          <p:cNvSpPr txBox="1">
            <a:spLocks/>
          </p:cNvSpPr>
          <p:nvPr/>
        </p:nvSpPr>
        <p:spPr>
          <a:xfrm>
            <a:off x="4135970" y="-9127"/>
            <a:ext cx="982129" cy="352028"/>
          </a:xfrm>
          <a:prstGeom prst="rect">
            <a:avLst/>
          </a:prstGeom>
        </p:spPr>
        <p:txBody>
          <a:bodyPr vert="horz" lIns="91440" tIns="45720" rIns="91440" bIns="45720" rtlCol="0" anchor="ctr">
            <a:normAutofit fontScale="6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400" dirty="0" smtClean="0">
                <a:solidFill>
                  <a:schemeClr val="bg1"/>
                </a:solidFill>
                <a:latin typeface="Arial"/>
                <a:cs typeface="Arial"/>
              </a:rPr>
              <a:t>Creation</a:t>
            </a:r>
            <a:br>
              <a:rPr lang="en-US" sz="1400" dirty="0" smtClean="0">
                <a:solidFill>
                  <a:schemeClr val="bg1"/>
                </a:solidFill>
                <a:latin typeface="Arial"/>
                <a:cs typeface="Arial"/>
              </a:rPr>
            </a:br>
            <a:r>
              <a:rPr lang="en-US" sz="1400" dirty="0">
                <a:solidFill>
                  <a:schemeClr val="bg1"/>
                </a:solidFill>
                <a:latin typeface="Arial"/>
                <a:ea typeface="Wingdings"/>
                <a:cs typeface="Arial"/>
                <a:sym typeface="Wingdings"/>
              </a:rPr>
              <a:t></a:t>
            </a:r>
            <a:r>
              <a:rPr lang="en-US" sz="1400" dirty="0" smtClean="0">
                <a:solidFill>
                  <a:schemeClr val="bg1"/>
                </a:solidFill>
                <a:latin typeface="Arial"/>
                <a:ea typeface="Wingdings"/>
                <a:cs typeface="Arial"/>
                <a:sym typeface="Wingdings"/>
              </a:rPr>
              <a:t></a:t>
            </a:r>
            <a:r>
              <a:rPr lang="en-US" sz="1400" dirty="0">
                <a:solidFill>
                  <a:schemeClr val="bg1"/>
                </a:solidFill>
                <a:latin typeface="Wingdings"/>
                <a:ea typeface="Wingdings"/>
                <a:cs typeface="Wingdings"/>
                <a:sym typeface="Wingdings"/>
              </a:rPr>
              <a:t></a:t>
            </a:r>
            <a:endParaRPr lang="en-US" sz="1400" dirty="0">
              <a:solidFill>
                <a:schemeClr val="bg1"/>
              </a:solidFill>
              <a:latin typeface="Arial"/>
              <a:cs typeface="Arial"/>
            </a:endParaRPr>
          </a:p>
        </p:txBody>
      </p:sp>
      <p:pic>
        <p:nvPicPr>
          <p:cNvPr id="28" name="Picture 27" descr="gigabot.jpg"/>
          <p:cNvPicPr>
            <a:picLocks noChangeAspect="1"/>
          </p:cNvPicPr>
          <p:nvPr/>
        </p:nvPicPr>
        <p:blipFill rotWithShape="1">
          <a:blip r:embed="rId2">
            <a:extLst>
              <a:ext uri="{28A0092B-C50C-407E-A947-70E740481C1C}">
                <a14:useLocalDpi xmlns:a14="http://schemas.microsoft.com/office/drawing/2010/main" val="0"/>
              </a:ext>
            </a:extLst>
          </a:blip>
          <a:srcRect l="-2930"/>
          <a:stretch/>
        </p:blipFill>
        <p:spPr>
          <a:xfrm>
            <a:off x="4234652" y="3596354"/>
            <a:ext cx="1099348" cy="1309023"/>
          </a:xfrm>
          <a:prstGeom prst="rect">
            <a:avLst/>
          </a:prstGeom>
          <a:ln>
            <a:solidFill>
              <a:schemeClr val="tx1"/>
            </a:solidFill>
          </a:ln>
          <a:effectLst>
            <a:outerShdw blurRad="292100" dist="139700" dir="2700000" algn="tl" rotWithShape="0">
              <a:srgbClr val="000000">
                <a:alpha val="65000"/>
              </a:srgbClr>
            </a:outerShdw>
          </a:effectLst>
        </p:spPr>
      </p:pic>
      <p:pic>
        <p:nvPicPr>
          <p:cNvPr id="19" name="Picture 18" descr="Screen Shot 2017-10-23 at 11.45.56.png"/>
          <p:cNvPicPr>
            <a:picLocks noChangeAspect="1"/>
          </p:cNvPicPr>
          <p:nvPr/>
        </p:nvPicPr>
        <p:blipFill rotWithShape="1">
          <a:blip r:embed="rId3">
            <a:extLst>
              <a:ext uri="{28A0092B-C50C-407E-A947-70E740481C1C}">
                <a14:useLocalDpi xmlns:a14="http://schemas.microsoft.com/office/drawing/2010/main" val="0"/>
              </a:ext>
            </a:extLst>
          </a:blip>
          <a:srcRect l="13583" t="25471" r="7660" b="24644"/>
          <a:stretch/>
        </p:blipFill>
        <p:spPr>
          <a:xfrm>
            <a:off x="-5571" y="3596356"/>
            <a:ext cx="4240223" cy="1309022"/>
          </a:xfrm>
          <a:prstGeom prst="rect">
            <a:avLst/>
          </a:prstGeom>
          <a:ln>
            <a:solidFill>
              <a:schemeClr val="tx1"/>
            </a:solidFill>
          </a:ln>
          <a:effectLst/>
        </p:spPr>
      </p:pic>
      <p:pic>
        <p:nvPicPr>
          <p:cNvPr id="5" name="Picture 4" descr="IMG_6783.JPG"/>
          <p:cNvPicPr>
            <a:picLocks noChangeAspect="1"/>
          </p:cNvPicPr>
          <p:nvPr/>
        </p:nvPicPr>
        <p:blipFill rotWithShape="1">
          <a:blip r:embed="rId4">
            <a:extLst>
              <a:ext uri="{28A0092B-C50C-407E-A947-70E740481C1C}">
                <a14:useLocalDpi xmlns:a14="http://schemas.microsoft.com/office/drawing/2010/main" val="0"/>
              </a:ext>
            </a:extLst>
          </a:blip>
          <a:srcRect l="6796" t="28483" r="11646" b="21702"/>
          <a:stretch/>
        </p:blipFill>
        <p:spPr>
          <a:xfrm>
            <a:off x="5334000" y="3596353"/>
            <a:ext cx="3810000" cy="1309022"/>
          </a:xfrm>
          <a:prstGeom prst="rect">
            <a:avLst/>
          </a:prstGeom>
          <a:ln>
            <a:solidFill>
              <a:schemeClr val="tx1"/>
            </a:solidFill>
          </a:ln>
        </p:spPr>
      </p:pic>
      <p:sp>
        <p:nvSpPr>
          <p:cNvPr id="25" name="Rectangle 24"/>
          <p:cNvSpPr/>
          <p:nvPr/>
        </p:nvSpPr>
        <p:spPr>
          <a:xfrm>
            <a:off x="783167" y="1394798"/>
            <a:ext cx="7175500" cy="430887"/>
          </a:xfrm>
          <a:prstGeom prst="rect">
            <a:avLst/>
          </a:prstGeom>
        </p:spPr>
        <p:txBody>
          <a:bodyPr wrap="square">
            <a:spAutoFit/>
          </a:bodyPr>
          <a:lstStyle/>
          <a:p>
            <a:pPr marL="285750" indent="-285750">
              <a:buFontTx/>
              <a:buChar char="-"/>
            </a:pPr>
            <a:r>
              <a:rPr lang="en-US" sz="1100" b="1" dirty="0" smtClean="0">
                <a:solidFill>
                  <a:srgbClr val="00003B"/>
                </a:solidFill>
                <a:latin typeface="Arial"/>
                <a:cs typeface="Arial"/>
              </a:rPr>
              <a:t>Percentage infill investigated to provide sufficient friction.</a:t>
            </a:r>
          </a:p>
          <a:p>
            <a:pPr marL="285750" indent="-285750">
              <a:buFontTx/>
              <a:buChar char="-"/>
            </a:pPr>
            <a:r>
              <a:rPr lang="en-US" sz="1100" b="1" dirty="0" smtClean="0">
                <a:solidFill>
                  <a:srgbClr val="00003B"/>
                </a:solidFill>
                <a:latin typeface="Arial"/>
                <a:cs typeface="Arial"/>
              </a:rPr>
              <a:t>Stainless Steel Wire (r</a:t>
            </a:r>
            <a:r>
              <a:rPr lang="en-US" sz="1100" b="1" baseline="-25000" dirty="0" smtClean="0">
                <a:solidFill>
                  <a:srgbClr val="00003B"/>
                </a:solidFill>
                <a:latin typeface="Arial"/>
                <a:cs typeface="Arial"/>
              </a:rPr>
              <a:t>a</a:t>
            </a:r>
            <a:r>
              <a:rPr lang="en-US" sz="1100" b="1" dirty="0" smtClean="0">
                <a:solidFill>
                  <a:srgbClr val="00003B"/>
                </a:solidFill>
                <a:latin typeface="Arial"/>
                <a:cs typeface="Arial"/>
              </a:rPr>
              <a:t>~50 μm)</a:t>
            </a:r>
            <a:endParaRPr lang="en-US" sz="1100" b="1" dirty="0">
              <a:solidFill>
                <a:srgbClr val="00003B"/>
              </a:solidFill>
              <a:latin typeface="Arial"/>
              <a:cs typeface="Arial"/>
            </a:endParaRPr>
          </a:p>
        </p:txBody>
      </p:sp>
      <p:sp>
        <p:nvSpPr>
          <p:cNvPr id="18" name="TextBox 17"/>
          <p:cNvSpPr txBox="1"/>
          <p:nvPr/>
        </p:nvSpPr>
        <p:spPr>
          <a:xfrm>
            <a:off x="6337300" y="3362595"/>
            <a:ext cx="2908300" cy="253916"/>
          </a:xfrm>
          <a:prstGeom prst="rect">
            <a:avLst/>
          </a:prstGeom>
          <a:noFill/>
        </p:spPr>
        <p:txBody>
          <a:bodyPr wrap="square" rtlCol="0">
            <a:spAutoFit/>
          </a:bodyPr>
          <a:lstStyle/>
          <a:p>
            <a:r>
              <a:rPr lang="en-US" sz="1050" dirty="0" smtClean="0">
                <a:latin typeface="Arial"/>
                <a:cs typeface="Arial"/>
              </a:rPr>
              <a:t>© Crown Owned Copyright 2017, AWE/MoD</a:t>
            </a:r>
            <a:endParaRPr lang="en-US" sz="1050" dirty="0">
              <a:latin typeface="Arial"/>
              <a:cs typeface="Arial"/>
            </a:endParaRPr>
          </a:p>
        </p:txBody>
      </p:sp>
      <p:sp>
        <p:nvSpPr>
          <p:cNvPr id="20" name="Title 1"/>
          <p:cNvSpPr txBox="1">
            <a:spLocks/>
          </p:cNvSpPr>
          <p:nvPr/>
        </p:nvSpPr>
        <p:spPr>
          <a:xfrm>
            <a:off x="457200" y="320276"/>
            <a:ext cx="8229600" cy="85725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b="1" dirty="0" smtClean="0">
                <a:solidFill>
                  <a:srgbClr val="00003B"/>
                </a:solidFill>
                <a:latin typeface="Arial"/>
                <a:cs typeface="Arial"/>
              </a:rPr>
              <a:t>The Process</a:t>
            </a:r>
            <a:endParaRPr lang="en-US" sz="3600" b="1" dirty="0">
              <a:solidFill>
                <a:srgbClr val="00003B"/>
              </a:solidFill>
              <a:latin typeface="Arial"/>
              <a:cs typeface="Arial"/>
            </a:endParaRPr>
          </a:p>
        </p:txBody>
      </p:sp>
      <p:sp>
        <p:nvSpPr>
          <p:cNvPr id="24" name="TextBox 23"/>
          <p:cNvSpPr txBox="1"/>
          <p:nvPr/>
        </p:nvSpPr>
        <p:spPr>
          <a:xfrm>
            <a:off x="4653752" y="4724856"/>
            <a:ext cx="1435101" cy="215444"/>
          </a:xfrm>
          <a:prstGeom prst="rect">
            <a:avLst/>
          </a:prstGeom>
          <a:noFill/>
        </p:spPr>
        <p:txBody>
          <a:bodyPr wrap="square" rtlCol="0">
            <a:spAutoFit/>
          </a:bodyPr>
          <a:lstStyle/>
          <a:p>
            <a:r>
              <a:rPr lang="en-US" sz="600" dirty="0" smtClean="0">
                <a:latin typeface="Arial"/>
                <a:cs typeface="Arial"/>
              </a:rPr>
              <a:t>[Source</a:t>
            </a:r>
            <a:r>
              <a:rPr lang="en-US" sz="800" dirty="0" smtClean="0"/>
              <a:t>: re:3D</a:t>
            </a:r>
            <a:r>
              <a:rPr lang="en-US" sz="600" dirty="0" smtClean="0">
                <a:latin typeface="Arial"/>
                <a:cs typeface="Arial"/>
              </a:rPr>
              <a:t>]</a:t>
            </a:r>
            <a:endParaRPr lang="en-US" sz="600" dirty="0">
              <a:latin typeface="Arial"/>
              <a:cs typeface="Arial"/>
            </a:endParaRPr>
          </a:p>
        </p:txBody>
      </p:sp>
      <p:sp>
        <p:nvSpPr>
          <p:cNvPr id="26" name="Rectangle 25"/>
          <p:cNvSpPr/>
          <p:nvPr/>
        </p:nvSpPr>
        <p:spPr>
          <a:xfrm>
            <a:off x="-524933" y="4889501"/>
            <a:ext cx="9499599" cy="276999"/>
          </a:xfrm>
          <a:prstGeom prst="rect">
            <a:avLst/>
          </a:prstGeom>
        </p:spPr>
        <p:txBody>
          <a:bodyPr wrap="square">
            <a:spAutoFit/>
          </a:bodyPr>
          <a:lstStyle/>
          <a:p>
            <a:pPr algn="r"/>
            <a:r>
              <a:rPr lang="en-US" sz="1200" b="1" dirty="0" smtClean="0">
                <a:solidFill>
                  <a:schemeClr val="bg1"/>
                </a:solidFill>
                <a:latin typeface="Arial"/>
                <a:cs typeface="Arial"/>
              </a:rPr>
              <a:t>IOP APP - HEPP 2018</a:t>
            </a:r>
            <a:r>
              <a:rPr lang="en-US" sz="1200" b="1" dirty="0" smtClean="0">
                <a:solidFill>
                  <a:schemeClr val="bg1"/>
                </a:solidFill>
                <a:latin typeface="Arial"/>
                <a:cs typeface="Arial"/>
              </a:rPr>
              <a:t>	               	                          </a:t>
            </a:r>
            <a:r>
              <a:rPr lang="en-US" sz="1200" b="1" dirty="0" smtClean="0">
                <a:solidFill>
                  <a:schemeClr val="bg1"/>
                </a:solidFill>
                <a:latin typeface="Arial"/>
                <a:cs typeface="Arial"/>
              </a:rPr>
              <a:t>March 26-28</a:t>
            </a:r>
            <a:r>
              <a:rPr lang="en-US" sz="1200" b="1" dirty="0" smtClean="0">
                <a:solidFill>
                  <a:schemeClr val="bg1"/>
                </a:solidFill>
                <a:latin typeface="Arial"/>
                <a:cs typeface="Arial"/>
              </a:rPr>
              <a:t>	       				             		   </a:t>
            </a:r>
            <a:r>
              <a:rPr lang="en-US" sz="1200" b="1" dirty="0" smtClean="0">
                <a:solidFill>
                  <a:schemeClr val="bg1"/>
                </a:solidFill>
                <a:latin typeface="Arial"/>
                <a:cs typeface="Arial"/>
              </a:rPr>
              <a:t>11</a:t>
            </a:r>
            <a:r>
              <a:rPr lang="en-US" sz="1200" b="1" dirty="0" smtClean="0">
                <a:solidFill>
                  <a:schemeClr val="bg1"/>
                </a:solidFill>
                <a:latin typeface="Arial"/>
                <a:cs typeface="Arial"/>
              </a:rPr>
              <a:t>/19 </a:t>
            </a:r>
            <a:endParaRPr lang="en-US" sz="1200" b="1" dirty="0">
              <a:solidFill>
                <a:schemeClr val="bg1"/>
              </a:solidFill>
              <a:latin typeface="Arial"/>
              <a:cs typeface="Arial"/>
            </a:endParaRPr>
          </a:p>
        </p:txBody>
      </p:sp>
    </p:spTree>
    <p:extLst>
      <p:ext uri="{BB962C8B-B14F-4D97-AF65-F5344CB8AC3E}">
        <p14:creationId xmlns:p14="http://schemas.microsoft.com/office/powerpoint/2010/main" val="715945832"/>
      </p:ext>
    </p:extLst>
  </p:cSld>
  <p:clrMapOvr>
    <a:masterClrMapping/>
  </p:clrMapOvr>
  <mc:AlternateContent xmlns:mc="http://schemas.openxmlformats.org/markup-compatibility/2006">
    <mc:Choice xmlns:p14="http://schemas.microsoft.com/office/powerpoint/2010/main" Requires="p14">
      <p:transition spd="slow" p14:dur="2000" advTm="3041"/>
    </mc:Choice>
    <mc:Fallback>
      <p:transition xmlns:p14="http://schemas.microsoft.com/office/powerpoint/2010/main" spd="slow" advTm="3041"/>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86267" y="-9128"/>
            <a:ext cx="982129" cy="352028"/>
          </a:xfrm>
          <a:prstGeom prst="rect">
            <a:avLst/>
          </a:prstGeom>
        </p:spPr>
        <p:txBody>
          <a:bodyPr vert="horz" lIns="91440" tIns="45720" rIns="91440" bIns="45720" rtlCol="0" anchor="ctr">
            <a:normAutofit fontScale="6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400" dirty="0" smtClean="0">
                <a:solidFill>
                  <a:schemeClr val="bg1"/>
                </a:solidFill>
                <a:latin typeface="Arial"/>
                <a:cs typeface="Arial"/>
              </a:rPr>
              <a:t>Motivation</a:t>
            </a:r>
            <a:br>
              <a:rPr lang="en-US" sz="1400" dirty="0" smtClean="0">
                <a:solidFill>
                  <a:schemeClr val="bg1"/>
                </a:solidFill>
                <a:latin typeface="Arial"/>
                <a:cs typeface="Arial"/>
              </a:rPr>
            </a:br>
            <a:r>
              <a:rPr lang="en-US" sz="1400" dirty="0" smtClean="0">
                <a:solidFill>
                  <a:schemeClr val="bg1"/>
                </a:solidFill>
                <a:latin typeface="Wingdings"/>
                <a:ea typeface="Wingdings"/>
                <a:cs typeface="Wingdings"/>
                <a:sym typeface="Wingdings"/>
              </a:rPr>
              <a:t></a:t>
            </a:r>
            <a:endParaRPr lang="en-US" sz="1400" dirty="0">
              <a:solidFill>
                <a:schemeClr val="bg1"/>
              </a:solidFill>
            </a:endParaRPr>
          </a:p>
        </p:txBody>
      </p:sp>
      <p:sp>
        <p:nvSpPr>
          <p:cNvPr id="9" name="Rectangle 8"/>
          <p:cNvSpPr/>
          <p:nvPr/>
        </p:nvSpPr>
        <p:spPr>
          <a:xfrm>
            <a:off x="0" y="342906"/>
            <a:ext cx="9144000" cy="4571999"/>
          </a:xfrm>
          <a:prstGeom prst="rect">
            <a:avLst/>
          </a:prstGeom>
          <a:solidFill>
            <a:schemeClr val="bg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Title 1"/>
          <p:cNvSpPr txBox="1">
            <a:spLocks/>
          </p:cNvSpPr>
          <p:nvPr/>
        </p:nvSpPr>
        <p:spPr>
          <a:xfrm>
            <a:off x="4135970" y="-9127"/>
            <a:ext cx="982129" cy="352028"/>
          </a:xfrm>
          <a:prstGeom prst="rect">
            <a:avLst/>
          </a:prstGeom>
        </p:spPr>
        <p:txBody>
          <a:bodyPr vert="horz" lIns="91440" tIns="45720" rIns="91440" bIns="45720" rtlCol="0" anchor="ctr">
            <a:normAutofit fontScale="6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400" dirty="0" smtClean="0">
                <a:solidFill>
                  <a:schemeClr val="bg1"/>
                </a:solidFill>
                <a:latin typeface="Arial"/>
                <a:cs typeface="Arial"/>
              </a:rPr>
              <a:t>Creation</a:t>
            </a:r>
            <a:br>
              <a:rPr lang="en-US" sz="1400" dirty="0" smtClean="0">
                <a:solidFill>
                  <a:schemeClr val="bg1"/>
                </a:solidFill>
                <a:latin typeface="Arial"/>
                <a:cs typeface="Arial"/>
              </a:rPr>
            </a:br>
            <a:r>
              <a:rPr lang="en-US" sz="1400" dirty="0">
                <a:solidFill>
                  <a:schemeClr val="bg1"/>
                </a:solidFill>
                <a:latin typeface="Wingdings"/>
                <a:ea typeface="Wingdings"/>
                <a:cs typeface="Wingdings"/>
                <a:sym typeface="Wingdings"/>
              </a:rPr>
              <a:t></a:t>
            </a:r>
            <a:r>
              <a:rPr lang="en-US" sz="1400" dirty="0" smtClean="0">
                <a:solidFill>
                  <a:schemeClr val="bg1"/>
                </a:solidFill>
                <a:latin typeface="Wingdings"/>
                <a:ea typeface="Wingdings"/>
                <a:cs typeface="Wingdings"/>
                <a:sym typeface="Wingdings"/>
              </a:rPr>
              <a:t></a:t>
            </a:r>
            <a:r>
              <a:rPr lang="en-US" sz="1400" dirty="0">
                <a:solidFill>
                  <a:schemeClr val="bg1"/>
                </a:solidFill>
                <a:latin typeface="Wingdings"/>
                <a:ea typeface="Wingdings"/>
                <a:cs typeface="Wingdings"/>
                <a:sym typeface="Wingdings"/>
              </a:rPr>
              <a:t></a:t>
            </a:r>
            <a:r>
              <a:rPr lang="en-US" sz="1400" dirty="0" smtClean="0">
                <a:solidFill>
                  <a:schemeClr val="bg1"/>
                </a:solidFill>
                <a:latin typeface="Wingdings"/>
                <a:ea typeface="Wingdings"/>
                <a:cs typeface="Wingdings"/>
                <a:sym typeface="Wingdings"/>
              </a:rPr>
              <a:t></a:t>
            </a:r>
            <a:endParaRPr lang="en-US" sz="1400" dirty="0">
              <a:solidFill>
                <a:schemeClr val="bg1"/>
              </a:solidFill>
            </a:endParaRPr>
          </a:p>
        </p:txBody>
      </p:sp>
      <p:sp>
        <p:nvSpPr>
          <p:cNvPr id="17" name="TextBox 16"/>
          <p:cNvSpPr txBox="1"/>
          <p:nvPr/>
        </p:nvSpPr>
        <p:spPr>
          <a:xfrm>
            <a:off x="6515101" y="4724463"/>
            <a:ext cx="2679700" cy="253916"/>
          </a:xfrm>
          <a:prstGeom prst="rect">
            <a:avLst/>
          </a:prstGeom>
          <a:noFill/>
        </p:spPr>
        <p:txBody>
          <a:bodyPr wrap="square" rtlCol="0">
            <a:spAutoFit/>
          </a:bodyPr>
          <a:lstStyle/>
          <a:p>
            <a:r>
              <a:rPr lang="en-US" sz="1050" dirty="0" smtClean="0"/>
              <a:t>© Crown Owned Copyright 2017, AWE/MoD</a:t>
            </a:r>
            <a:endParaRPr lang="en-US" sz="1050" dirty="0"/>
          </a:p>
        </p:txBody>
      </p:sp>
      <p:pic>
        <p:nvPicPr>
          <p:cNvPr id="18" name="Picture 17" descr="3by2.png"/>
          <p:cNvPicPr>
            <a:picLocks noChangeAspect="1"/>
          </p:cNvPicPr>
          <p:nvPr/>
        </p:nvPicPr>
        <p:blipFill rotWithShape="1">
          <a:blip r:embed="rId2">
            <a:extLst>
              <a:ext uri="{28A0092B-C50C-407E-A947-70E740481C1C}">
                <a14:useLocalDpi xmlns:a14="http://schemas.microsoft.com/office/drawing/2010/main" val="0"/>
              </a:ext>
            </a:extLst>
          </a:blip>
          <a:srcRect l="12778" t="10670" r="18611" b="5493"/>
          <a:stretch/>
        </p:blipFill>
        <p:spPr>
          <a:xfrm>
            <a:off x="1857606" y="1331995"/>
            <a:ext cx="2557903" cy="1209212"/>
          </a:xfrm>
          <a:prstGeom prst="rect">
            <a:avLst/>
          </a:prstGeom>
          <a:ln>
            <a:noFill/>
          </a:ln>
          <a:effectLst>
            <a:outerShdw blurRad="136525" dist="25400" dir="2700000" algn="tl" rotWithShape="0">
              <a:srgbClr val="000000">
                <a:alpha val="40000"/>
              </a:srgbClr>
            </a:outerShdw>
          </a:effectLst>
        </p:spPr>
      </p:pic>
      <p:pic>
        <p:nvPicPr>
          <p:cNvPr id="2" name="Picture 1"/>
          <p:cNvPicPr>
            <a:picLocks noChangeAspect="1"/>
          </p:cNvPicPr>
          <p:nvPr/>
        </p:nvPicPr>
        <p:blipFill rotWithShape="1">
          <a:blip r:embed="rId3"/>
          <a:srcRect l="9949" t="4360" r="15804" b="22409"/>
          <a:stretch/>
        </p:blipFill>
        <p:spPr>
          <a:xfrm>
            <a:off x="4352146" y="2541213"/>
            <a:ext cx="2884859" cy="1600541"/>
          </a:xfrm>
          <a:prstGeom prst="rect">
            <a:avLst/>
          </a:prstGeom>
          <a:effectLst>
            <a:outerShdw blurRad="136525" dist="25400" dir="2700000" algn="tl" rotWithShape="0">
              <a:srgbClr val="000000">
                <a:alpha val="40000"/>
              </a:srgbClr>
            </a:outerShdw>
          </a:effectLst>
        </p:spPr>
      </p:pic>
      <p:pic>
        <p:nvPicPr>
          <p:cNvPr id="6" name="Picture 5"/>
          <p:cNvPicPr>
            <a:picLocks noChangeAspect="1"/>
          </p:cNvPicPr>
          <p:nvPr/>
        </p:nvPicPr>
        <p:blipFill rotWithShape="1">
          <a:blip r:embed="rId4"/>
          <a:srcRect l="15278" t="15926" r="24722" b="14815"/>
          <a:stretch/>
        </p:blipFill>
        <p:spPr>
          <a:xfrm>
            <a:off x="1887130" y="2541206"/>
            <a:ext cx="2465006" cy="1600542"/>
          </a:xfrm>
          <a:prstGeom prst="rect">
            <a:avLst/>
          </a:prstGeom>
          <a:effectLst>
            <a:outerShdw blurRad="136525" dist="25400" dir="2700000" algn="tl" rotWithShape="0">
              <a:srgbClr val="000000">
                <a:alpha val="40000"/>
              </a:srgbClr>
            </a:outerShdw>
          </a:effectLst>
        </p:spPr>
      </p:pic>
      <p:pic>
        <p:nvPicPr>
          <p:cNvPr id="8" name="Picture 7"/>
          <p:cNvPicPr>
            <a:picLocks noChangeAspect="1"/>
          </p:cNvPicPr>
          <p:nvPr/>
        </p:nvPicPr>
        <p:blipFill rotWithShape="1">
          <a:blip r:embed="rId5"/>
          <a:srcRect l="11528" t="15926" r="7777" b="22592"/>
          <a:stretch/>
        </p:blipFill>
        <p:spPr>
          <a:xfrm>
            <a:off x="4415503" y="1331995"/>
            <a:ext cx="2821495" cy="1209212"/>
          </a:xfrm>
          <a:prstGeom prst="rect">
            <a:avLst/>
          </a:prstGeom>
          <a:effectLst>
            <a:outerShdw blurRad="136525" dist="25400" dir="2700000" algn="tl" rotWithShape="0">
              <a:srgbClr val="000000">
                <a:alpha val="40000"/>
              </a:srgbClr>
            </a:outerShdw>
          </a:effectLst>
        </p:spPr>
      </p:pic>
      <p:sp>
        <p:nvSpPr>
          <p:cNvPr id="13" name="Title 1"/>
          <p:cNvSpPr txBox="1">
            <a:spLocks/>
          </p:cNvSpPr>
          <p:nvPr/>
        </p:nvSpPr>
        <p:spPr>
          <a:xfrm>
            <a:off x="8060271" y="-9525"/>
            <a:ext cx="1507067" cy="35202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900" dirty="0">
                <a:solidFill>
                  <a:schemeClr val="bg1"/>
                </a:solidFill>
                <a:latin typeface="Arial"/>
                <a:cs typeface="Arial"/>
              </a:rPr>
              <a:t>Operation</a:t>
            </a:r>
          </a:p>
          <a:p>
            <a:pPr algn="l"/>
            <a:r>
              <a:rPr lang="en-US" sz="900" dirty="0" smtClean="0">
                <a:solidFill>
                  <a:schemeClr val="bg1"/>
                </a:solidFill>
                <a:latin typeface="Arial"/>
                <a:ea typeface="Wingdings"/>
                <a:cs typeface="Arial"/>
                <a:sym typeface="Wingdings"/>
              </a:rPr>
              <a:t></a:t>
            </a:r>
            <a:r>
              <a:rPr lang="en-US" sz="900" dirty="0">
                <a:solidFill>
                  <a:schemeClr val="bg1"/>
                </a:solidFill>
                <a:latin typeface="Arial"/>
                <a:ea typeface="Wingdings"/>
                <a:cs typeface="Arial"/>
                <a:sym typeface="Wingdings"/>
              </a:rPr>
              <a:t></a:t>
            </a:r>
            <a:endParaRPr lang="en-US" sz="900" dirty="0">
              <a:solidFill>
                <a:schemeClr val="bg1"/>
              </a:solidFill>
              <a:latin typeface="Arial"/>
              <a:cs typeface="Arial"/>
            </a:endParaRPr>
          </a:p>
        </p:txBody>
      </p:sp>
      <p:sp>
        <p:nvSpPr>
          <p:cNvPr id="19" name="Rectangle 18"/>
          <p:cNvSpPr/>
          <p:nvPr/>
        </p:nvSpPr>
        <p:spPr>
          <a:xfrm>
            <a:off x="-524933" y="4889501"/>
            <a:ext cx="9499599" cy="276999"/>
          </a:xfrm>
          <a:prstGeom prst="rect">
            <a:avLst/>
          </a:prstGeom>
        </p:spPr>
        <p:txBody>
          <a:bodyPr wrap="square">
            <a:spAutoFit/>
          </a:bodyPr>
          <a:lstStyle/>
          <a:p>
            <a:pPr algn="r"/>
            <a:r>
              <a:rPr lang="en-US" sz="1200" b="1" dirty="0" smtClean="0">
                <a:solidFill>
                  <a:schemeClr val="bg1"/>
                </a:solidFill>
                <a:latin typeface="Arial"/>
                <a:cs typeface="Arial"/>
              </a:rPr>
              <a:t>IOP APP - HEPP 2018</a:t>
            </a:r>
            <a:r>
              <a:rPr lang="en-US" sz="1200" b="1" dirty="0" smtClean="0">
                <a:solidFill>
                  <a:schemeClr val="bg1"/>
                </a:solidFill>
                <a:latin typeface="Arial"/>
                <a:cs typeface="Arial"/>
              </a:rPr>
              <a:t>	               	                          </a:t>
            </a:r>
            <a:r>
              <a:rPr lang="en-US" sz="1200" b="1" dirty="0" smtClean="0">
                <a:solidFill>
                  <a:schemeClr val="bg1"/>
                </a:solidFill>
                <a:latin typeface="Arial"/>
                <a:cs typeface="Arial"/>
              </a:rPr>
              <a:t>March 26-28</a:t>
            </a:r>
            <a:r>
              <a:rPr lang="en-US" sz="1200" b="1" dirty="0" smtClean="0">
                <a:solidFill>
                  <a:schemeClr val="bg1"/>
                </a:solidFill>
                <a:latin typeface="Arial"/>
                <a:cs typeface="Arial"/>
              </a:rPr>
              <a:t>	       				             		   </a:t>
            </a:r>
            <a:r>
              <a:rPr lang="en-US" sz="1200" b="1" dirty="0" smtClean="0">
                <a:solidFill>
                  <a:schemeClr val="bg1"/>
                </a:solidFill>
                <a:latin typeface="Arial"/>
                <a:cs typeface="Arial"/>
              </a:rPr>
              <a:t>12</a:t>
            </a:r>
            <a:r>
              <a:rPr lang="en-US" sz="1200" b="1" dirty="0" smtClean="0">
                <a:solidFill>
                  <a:schemeClr val="bg1"/>
                </a:solidFill>
                <a:latin typeface="Arial"/>
                <a:cs typeface="Arial"/>
              </a:rPr>
              <a:t>/19 </a:t>
            </a:r>
            <a:endParaRPr lang="en-US" sz="1200" b="1" dirty="0">
              <a:solidFill>
                <a:schemeClr val="bg1"/>
              </a:solidFill>
              <a:latin typeface="Arial"/>
              <a:cs typeface="Arial"/>
            </a:endParaRPr>
          </a:p>
        </p:txBody>
      </p:sp>
      <p:sp>
        <p:nvSpPr>
          <p:cNvPr id="21" name="Title 1"/>
          <p:cNvSpPr txBox="1">
            <a:spLocks/>
          </p:cNvSpPr>
          <p:nvPr/>
        </p:nvSpPr>
        <p:spPr>
          <a:xfrm>
            <a:off x="457200" y="320276"/>
            <a:ext cx="8229600" cy="85725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b="1" dirty="0" smtClean="0">
                <a:solidFill>
                  <a:srgbClr val="00003B"/>
                </a:solidFill>
                <a:latin typeface="Arial"/>
                <a:cs typeface="Arial"/>
              </a:rPr>
              <a:t>The </a:t>
            </a:r>
            <a:r>
              <a:rPr lang="en-US" sz="3600" b="1" dirty="0" smtClean="0">
                <a:solidFill>
                  <a:srgbClr val="00003B"/>
                </a:solidFill>
                <a:latin typeface="Arial"/>
                <a:cs typeface="Arial"/>
              </a:rPr>
              <a:t>Tracker</a:t>
            </a:r>
          </a:p>
        </p:txBody>
      </p:sp>
    </p:spTree>
    <p:extLst>
      <p:ext uri="{BB962C8B-B14F-4D97-AF65-F5344CB8AC3E}">
        <p14:creationId xmlns:p14="http://schemas.microsoft.com/office/powerpoint/2010/main" val="1211241854"/>
      </p:ext>
    </p:extLst>
  </p:cSld>
  <p:clrMapOvr>
    <a:masterClrMapping/>
  </p:clrMapOvr>
  <mc:AlternateContent xmlns:mc="http://schemas.openxmlformats.org/markup-compatibility/2006">
    <mc:Choice xmlns:p14="http://schemas.microsoft.com/office/powerpoint/2010/main" Requires="p14">
      <p:transition spd="slow" p14:dur="2000" advTm="18524"/>
    </mc:Choice>
    <mc:Fallback>
      <p:transition xmlns:p14="http://schemas.microsoft.com/office/powerpoint/2010/main" spd="slow" advTm="18524"/>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533399" y="835042"/>
            <a:ext cx="6341533" cy="1102519"/>
          </a:xfrm>
          <a:prstGeom prst="rect">
            <a:avLst/>
          </a:prstGeom>
          <a:effectLst>
            <a:outerShdw blurRad="50800" dist="38100" dir="2700000" algn="tl" rotWithShape="0">
              <a:srgbClr val="000000">
                <a:alpha val="43000"/>
              </a:srgbClr>
            </a:outerShdw>
          </a:effectLst>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6000" b="1" dirty="0" smtClean="0">
                <a:solidFill>
                  <a:schemeClr val="bg1"/>
                </a:solidFill>
                <a:latin typeface="Arial"/>
                <a:cs typeface="Arial"/>
              </a:rPr>
              <a:t>Operation</a:t>
            </a:r>
            <a:endParaRPr lang="en-US" sz="6000" b="1" dirty="0">
              <a:solidFill>
                <a:schemeClr val="bg1"/>
              </a:solidFill>
              <a:latin typeface="Arial"/>
              <a:cs typeface="Arial"/>
            </a:endParaRPr>
          </a:p>
        </p:txBody>
      </p:sp>
      <p:sp>
        <p:nvSpPr>
          <p:cNvPr id="13" name="TextBox 12"/>
          <p:cNvSpPr txBox="1"/>
          <p:nvPr/>
        </p:nvSpPr>
        <p:spPr>
          <a:xfrm>
            <a:off x="533403" y="1956574"/>
            <a:ext cx="8466667" cy="2308324"/>
          </a:xfrm>
          <a:prstGeom prst="rect">
            <a:avLst/>
          </a:prstGeom>
          <a:noFill/>
        </p:spPr>
        <p:txBody>
          <a:bodyPr wrap="square" rtlCol="0">
            <a:spAutoFit/>
          </a:bodyPr>
          <a:lstStyle/>
          <a:p>
            <a:pPr marL="914400" lvl="1" indent="-457200" algn="just">
              <a:buFont typeface="Arial"/>
              <a:buChar char="•"/>
            </a:pPr>
            <a:r>
              <a:rPr lang="en-US" b="1" dirty="0" smtClean="0">
                <a:solidFill>
                  <a:srgbClr val="FFFFFF"/>
                </a:solidFill>
                <a:latin typeface="Arial"/>
                <a:cs typeface="Arial"/>
              </a:rPr>
              <a:t>The Setup</a:t>
            </a:r>
          </a:p>
          <a:p>
            <a:pPr lvl="1" algn="just"/>
            <a:endParaRPr lang="en-US" b="1" dirty="0">
              <a:solidFill>
                <a:srgbClr val="FFFFFF"/>
              </a:solidFill>
              <a:latin typeface="Arial"/>
              <a:cs typeface="Arial"/>
            </a:endParaRPr>
          </a:p>
          <a:p>
            <a:pPr marL="914400" lvl="1" indent="-457200" algn="just">
              <a:buFont typeface="Arial"/>
              <a:buChar char="•"/>
            </a:pPr>
            <a:r>
              <a:rPr lang="en-US" b="1" dirty="0" smtClean="0">
                <a:solidFill>
                  <a:srgbClr val="FFFFFF"/>
                </a:solidFill>
                <a:latin typeface="Arial"/>
                <a:cs typeface="Arial"/>
              </a:rPr>
              <a:t>Tube 1 Results</a:t>
            </a:r>
          </a:p>
          <a:p>
            <a:pPr lvl="1" algn="just"/>
            <a:endParaRPr lang="en-US" b="1" dirty="0">
              <a:solidFill>
                <a:srgbClr val="FFFFFF"/>
              </a:solidFill>
              <a:latin typeface="Arial"/>
              <a:cs typeface="Arial"/>
            </a:endParaRPr>
          </a:p>
          <a:p>
            <a:pPr marL="914400" lvl="1" indent="-457200" algn="just">
              <a:buFont typeface="Arial"/>
              <a:buChar char="•"/>
            </a:pPr>
            <a:r>
              <a:rPr lang="en-US" b="1" dirty="0" smtClean="0">
                <a:solidFill>
                  <a:srgbClr val="FFFFFF"/>
                </a:solidFill>
                <a:latin typeface="Arial"/>
                <a:cs typeface="Arial"/>
              </a:rPr>
              <a:t>Tube 2 </a:t>
            </a:r>
            <a:r>
              <a:rPr lang="en-US" b="1" dirty="0" smtClean="0">
                <a:solidFill>
                  <a:srgbClr val="FFFFFF"/>
                </a:solidFill>
                <a:latin typeface="Arial"/>
                <a:cs typeface="Arial"/>
              </a:rPr>
              <a:t>Results</a:t>
            </a:r>
          </a:p>
          <a:p>
            <a:pPr marL="914400" lvl="1" indent="-457200" algn="just">
              <a:buFont typeface="Arial"/>
              <a:buChar char="•"/>
            </a:pPr>
            <a:endParaRPr lang="en-US" b="1" dirty="0">
              <a:solidFill>
                <a:srgbClr val="FFFFFF"/>
              </a:solidFill>
              <a:latin typeface="Arial"/>
              <a:cs typeface="Arial"/>
            </a:endParaRPr>
          </a:p>
          <a:p>
            <a:pPr marL="914400" lvl="1" indent="-457200" algn="just">
              <a:buFont typeface="Arial"/>
              <a:buChar char="•"/>
            </a:pPr>
            <a:r>
              <a:rPr lang="en-US" b="1" dirty="0" smtClean="0">
                <a:solidFill>
                  <a:srgbClr val="FFFFFF"/>
                </a:solidFill>
                <a:latin typeface="Arial"/>
                <a:cs typeface="Arial"/>
              </a:rPr>
              <a:t>3D Tracker</a:t>
            </a:r>
            <a:endParaRPr lang="en-US" b="1" dirty="0" smtClean="0">
              <a:solidFill>
                <a:srgbClr val="FFFFFF"/>
              </a:solidFill>
              <a:latin typeface="Arial"/>
              <a:cs typeface="Arial"/>
            </a:endParaRPr>
          </a:p>
          <a:p>
            <a:pPr lvl="1" algn="just"/>
            <a:endParaRPr lang="en-US" b="1" dirty="0">
              <a:solidFill>
                <a:srgbClr val="FFFFFF"/>
              </a:solidFill>
              <a:latin typeface="Arial"/>
              <a:cs typeface="Arial"/>
            </a:endParaRPr>
          </a:p>
        </p:txBody>
      </p:sp>
      <p:sp>
        <p:nvSpPr>
          <p:cNvPr id="5" name="TextBox 4"/>
          <p:cNvSpPr txBox="1"/>
          <p:nvPr/>
        </p:nvSpPr>
        <p:spPr>
          <a:xfrm>
            <a:off x="6345970" y="4909193"/>
            <a:ext cx="2848835" cy="253916"/>
          </a:xfrm>
          <a:prstGeom prst="rect">
            <a:avLst/>
          </a:prstGeom>
          <a:noFill/>
        </p:spPr>
        <p:txBody>
          <a:bodyPr wrap="square" rtlCol="0">
            <a:spAutoFit/>
          </a:bodyPr>
          <a:lstStyle/>
          <a:p>
            <a:r>
              <a:rPr lang="en-US" sz="1050" dirty="0" smtClean="0">
                <a:solidFill>
                  <a:schemeClr val="bg1"/>
                </a:solidFill>
                <a:latin typeface="Arial"/>
                <a:cs typeface="Arial"/>
              </a:rPr>
              <a:t>© Crown Owned Copyright 2017, AWE/MoD</a:t>
            </a:r>
            <a:endParaRPr lang="en-US" sz="1050" dirty="0">
              <a:solidFill>
                <a:schemeClr val="bg1"/>
              </a:solidFill>
              <a:latin typeface="Arial"/>
              <a:cs typeface="Arial"/>
            </a:endParaRPr>
          </a:p>
        </p:txBody>
      </p:sp>
    </p:spTree>
    <p:extLst>
      <p:ext uri="{BB962C8B-B14F-4D97-AF65-F5344CB8AC3E}">
        <p14:creationId xmlns:p14="http://schemas.microsoft.com/office/powerpoint/2010/main" val="1822388389"/>
      </p:ext>
    </p:extLst>
  </p:cSld>
  <p:clrMapOvr>
    <a:masterClrMapping/>
  </p:clrMapOvr>
  <mc:AlternateContent xmlns:mc="http://schemas.openxmlformats.org/markup-compatibility/2006">
    <mc:Choice xmlns:p14="http://schemas.microsoft.com/office/powerpoint/2010/main" Requires="p14">
      <p:transition spd="slow" p14:dur="2000" advTm="1026"/>
    </mc:Choice>
    <mc:Fallback>
      <p:transition xmlns:p14="http://schemas.microsoft.com/office/powerpoint/2010/main" spd="slow" advTm="1026"/>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86267" y="-9128"/>
            <a:ext cx="982129" cy="352028"/>
          </a:xfrm>
          <a:prstGeom prst="rect">
            <a:avLst/>
          </a:prstGeom>
        </p:spPr>
        <p:txBody>
          <a:bodyPr vert="horz" lIns="91440" tIns="45720" rIns="91440" bIns="45720" rtlCol="0" anchor="ctr">
            <a:normAutofit fontScale="6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400" dirty="0" smtClean="0">
                <a:solidFill>
                  <a:schemeClr val="bg1"/>
                </a:solidFill>
                <a:latin typeface="Arial"/>
                <a:cs typeface="Arial"/>
              </a:rPr>
              <a:t>Motivation</a:t>
            </a:r>
            <a:br>
              <a:rPr lang="en-US" sz="1400" dirty="0" smtClean="0">
                <a:solidFill>
                  <a:schemeClr val="bg1"/>
                </a:solidFill>
                <a:latin typeface="Arial"/>
                <a:cs typeface="Arial"/>
              </a:rPr>
            </a:br>
            <a:r>
              <a:rPr lang="en-US" sz="1400" dirty="0" smtClean="0">
                <a:solidFill>
                  <a:schemeClr val="bg1"/>
                </a:solidFill>
                <a:latin typeface="Arial"/>
                <a:ea typeface="Wingdings"/>
                <a:cs typeface="Arial"/>
                <a:sym typeface="Wingdings"/>
              </a:rPr>
              <a:t></a:t>
            </a:r>
            <a:endParaRPr lang="en-US" sz="1400" dirty="0">
              <a:solidFill>
                <a:schemeClr val="bg1"/>
              </a:solidFill>
              <a:latin typeface="Arial"/>
              <a:cs typeface="Arial"/>
            </a:endParaRPr>
          </a:p>
        </p:txBody>
      </p:sp>
      <p:sp>
        <p:nvSpPr>
          <p:cNvPr id="9" name="Rectangle 8"/>
          <p:cNvSpPr/>
          <p:nvPr/>
        </p:nvSpPr>
        <p:spPr>
          <a:xfrm>
            <a:off x="0" y="342903"/>
            <a:ext cx="9144000" cy="4571999"/>
          </a:xfrm>
          <a:prstGeom prst="rect">
            <a:avLst/>
          </a:prstGeom>
          <a:solidFill>
            <a:schemeClr val="bg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a:cs typeface="Arial"/>
            </a:endParaRPr>
          </a:p>
        </p:txBody>
      </p:sp>
      <p:sp>
        <p:nvSpPr>
          <p:cNvPr id="11" name="Rectangle 10"/>
          <p:cNvSpPr/>
          <p:nvPr/>
        </p:nvSpPr>
        <p:spPr>
          <a:xfrm>
            <a:off x="330200" y="1234639"/>
            <a:ext cx="4673600" cy="2991588"/>
          </a:xfrm>
          <a:prstGeom prst="rect">
            <a:avLst/>
          </a:prstGeom>
        </p:spPr>
        <p:txBody>
          <a:bodyPr wrap="square">
            <a:spAutoFit/>
          </a:bodyPr>
          <a:lstStyle/>
          <a:p>
            <a:pPr marL="342900" lvl="0" indent="-342900">
              <a:spcBef>
                <a:spcPct val="20000"/>
              </a:spcBef>
              <a:buFont typeface="Arial"/>
              <a:buChar char="•"/>
            </a:pPr>
            <a:r>
              <a:rPr lang="en-US" sz="1600" dirty="0" smtClean="0">
                <a:solidFill>
                  <a:srgbClr val="00003B"/>
                </a:solidFill>
                <a:latin typeface="Arial"/>
                <a:cs typeface="Arial"/>
              </a:rPr>
              <a:t>Two tubes produced by similar methods.</a:t>
            </a:r>
          </a:p>
          <a:p>
            <a:pPr marL="342900" lvl="0" indent="-342900">
              <a:spcBef>
                <a:spcPct val="20000"/>
              </a:spcBef>
              <a:buFont typeface="Arial"/>
              <a:buChar char="•"/>
            </a:pPr>
            <a:endParaRPr lang="en-US" sz="1200" dirty="0" smtClean="0">
              <a:solidFill>
                <a:srgbClr val="00003B"/>
              </a:solidFill>
              <a:latin typeface="Arial"/>
              <a:cs typeface="Arial"/>
            </a:endParaRPr>
          </a:p>
          <a:p>
            <a:pPr marL="342900" lvl="0" indent="-342900">
              <a:spcBef>
                <a:spcPct val="20000"/>
              </a:spcBef>
              <a:buFont typeface="Arial"/>
              <a:buChar char="•"/>
            </a:pPr>
            <a:r>
              <a:rPr lang="en-US" sz="1600" b="1" dirty="0" smtClean="0">
                <a:solidFill>
                  <a:srgbClr val="00003B"/>
                </a:solidFill>
                <a:latin typeface="Arial"/>
                <a:cs typeface="Arial"/>
              </a:rPr>
              <a:t>Argon</a:t>
            </a:r>
            <a:r>
              <a:rPr lang="en-US" sz="1600" b="1" dirty="0">
                <a:solidFill>
                  <a:srgbClr val="00003B"/>
                </a:solidFill>
                <a:latin typeface="Arial"/>
                <a:cs typeface="Arial"/>
              </a:rPr>
              <a:t>-Methane </a:t>
            </a:r>
            <a:r>
              <a:rPr lang="en-US" sz="1600" dirty="0">
                <a:solidFill>
                  <a:srgbClr val="00003B"/>
                </a:solidFill>
                <a:latin typeface="Arial"/>
                <a:cs typeface="Arial"/>
              </a:rPr>
              <a:t>(95:5) gas mixture flowed </a:t>
            </a:r>
            <a:r>
              <a:rPr lang="en-US" sz="1600" dirty="0" smtClean="0">
                <a:solidFill>
                  <a:srgbClr val="00003B"/>
                </a:solidFill>
                <a:latin typeface="Arial"/>
                <a:cs typeface="Arial"/>
              </a:rPr>
              <a:t>through </a:t>
            </a:r>
            <a:r>
              <a:rPr lang="en-US" sz="1600" dirty="0">
                <a:solidFill>
                  <a:srgbClr val="00003B"/>
                </a:solidFill>
                <a:latin typeface="Arial"/>
                <a:cs typeface="Arial"/>
              </a:rPr>
              <a:t>tube at constant flow </a:t>
            </a:r>
            <a:r>
              <a:rPr lang="en-US" sz="1600" dirty="0" smtClean="0">
                <a:solidFill>
                  <a:srgbClr val="00003B"/>
                </a:solidFill>
                <a:latin typeface="Arial"/>
                <a:cs typeface="Arial"/>
              </a:rPr>
              <a:t>rate:</a:t>
            </a:r>
          </a:p>
          <a:p>
            <a:pPr lvl="0">
              <a:spcBef>
                <a:spcPct val="20000"/>
              </a:spcBef>
            </a:pPr>
            <a:endParaRPr lang="en-US" sz="2400" dirty="0" smtClean="0">
              <a:solidFill>
                <a:srgbClr val="00003B"/>
              </a:solidFill>
              <a:latin typeface="Arial"/>
              <a:cs typeface="Arial"/>
            </a:endParaRPr>
          </a:p>
          <a:p>
            <a:pPr lvl="0">
              <a:spcBef>
                <a:spcPct val="20000"/>
              </a:spcBef>
            </a:pPr>
            <a:endParaRPr lang="en-US" sz="1200" dirty="0">
              <a:solidFill>
                <a:srgbClr val="00003B"/>
              </a:solidFill>
              <a:latin typeface="Arial"/>
              <a:cs typeface="Arial"/>
            </a:endParaRPr>
          </a:p>
          <a:p>
            <a:pPr marL="342900" lvl="0" indent="-342900">
              <a:spcBef>
                <a:spcPct val="20000"/>
              </a:spcBef>
              <a:buFont typeface="Arial"/>
              <a:buChar char="•"/>
            </a:pPr>
            <a:r>
              <a:rPr lang="en-US" sz="1600" dirty="0">
                <a:solidFill>
                  <a:srgbClr val="00003B"/>
                </a:solidFill>
                <a:latin typeface="Arial"/>
                <a:cs typeface="Arial"/>
              </a:rPr>
              <a:t>Temperature kept constant at </a:t>
            </a:r>
            <a:r>
              <a:rPr lang="en-US" sz="1600" b="1" dirty="0">
                <a:solidFill>
                  <a:srgbClr val="00003B"/>
                </a:solidFill>
                <a:latin typeface="Arial"/>
                <a:cs typeface="Arial"/>
              </a:rPr>
              <a:t>299 ± 1 K</a:t>
            </a:r>
            <a:r>
              <a:rPr lang="en-US" sz="1600" dirty="0" smtClean="0">
                <a:solidFill>
                  <a:srgbClr val="00003B"/>
                </a:solidFill>
                <a:latin typeface="Arial"/>
                <a:cs typeface="Arial"/>
              </a:rPr>
              <a:t>.</a:t>
            </a:r>
          </a:p>
          <a:p>
            <a:pPr marL="342900" lvl="0" indent="-342900">
              <a:spcBef>
                <a:spcPct val="20000"/>
              </a:spcBef>
              <a:buFont typeface="Arial"/>
              <a:buChar char="•"/>
            </a:pPr>
            <a:endParaRPr lang="en-US" sz="1200" dirty="0">
              <a:solidFill>
                <a:srgbClr val="00003B"/>
              </a:solidFill>
              <a:latin typeface="Arial"/>
              <a:cs typeface="Arial"/>
            </a:endParaRPr>
          </a:p>
          <a:p>
            <a:pPr marL="342900" indent="-342900">
              <a:buFont typeface="Arial"/>
              <a:buChar char="•"/>
            </a:pPr>
            <a:r>
              <a:rPr lang="en-US" sz="1600" b="1" dirty="0">
                <a:solidFill>
                  <a:srgbClr val="00003B"/>
                </a:solidFill>
                <a:latin typeface="Arial"/>
                <a:cs typeface="Arial"/>
              </a:rPr>
              <a:t>Cosmic Ray Muons</a:t>
            </a:r>
            <a:r>
              <a:rPr lang="en-US" sz="1600" dirty="0">
                <a:solidFill>
                  <a:srgbClr val="00003B"/>
                </a:solidFill>
                <a:latin typeface="Arial"/>
                <a:cs typeface="Arial"/>
              </a:rPr>
              <a:t> main source of signal</a:t>
            </a:r>
            <a:r>
              <a:rPr lang="en-US" sz="1600" dirty="0" smtClean="0">
                <a:solidFill>
                  <a:srgbClr val="00003B"/>
                </a:solidFill>
                <a:latin typeface="Arial"/>
                <a:cs typeface="Arial"/>
              </a:rPr>
              <a:t>.</a:t>
            </a:r>
          </a:p>
          <a:p>
            <a:pPr marL="342900" indent="-342900">
              <a:buFont typeface="Arial"/>
              <a:buChar char="•"/>
            </a:pPr>
            <a:endParaRPr lang="en-US" sz="1400" dirty="0">
              <a:solidFill>
                <a:srgbClr val="00003B"/>
              </a:solidFill>
              <a:latin typeface="Arial"/>
              <a:cs typeface="Arial"/>
            </a:endParaRPr>
          </a:p>
          <a:p>
            <a:pPr marL="342900" indent="-342900">
              <a:buFont typeface="Arial"/>
              <a:buChar char="•"/>
            </a:pPr>
            <a:r>
              <a:rPr lang="en-US" sz="1600" dirty="0">
                <a:solidFill>
                  <a:srgbClr val="00003B"/>
                </a:solidFill>
                <a:latin typeface="Arial"/>
                <a:cs typeface="Arial"/>
              </a:rPr>
              <a:t>Pulse </a:t>
            </a:r>
            <a:r>
              <a:rPr lang="en-US" sz="1600" dirty="0" smtClean="0">
                <a:solidFill>
                  <a:srgbClr val="00003B"/>
                </a:solidFill>
                <a:latin typeface="Arial"/>
                <a:cs typeface="Arial"/>
              </a:rPr>
              <a:t>height</a:t>
            </a:r>
            <a:r>
              <a:rPr lang="en-US" sz="1600" dirty="0">
                <a:solidFill>
                  <a:srgbClr val="00003B"/>
                </a:solidFill>
                <a:latin typeface="Arial"/>
                <a:cs typeface="Arial"/>
              </a:rPr>
              <a:t> </a:t>
            </a:r>
            <a:r>
              <a:rPr lang="en-US" sz="1600" dirty="0" smtClean="0">
                <a:solidFill>
                  <a:srgbClr val="00003B"/>
                </a:solidFill>
                <a:latin typeface="Arial"/>
                <a:cs typeface="Arial"/>
              </a:rPr>
              <a:t>and </a:t>
            </a:r>
            <a:r>
              <a:rPr lang="en-US" sz="1600" dirty="0">
                <a:solidFill>
                  <a:srgbClr val="00003B"/>
                </a:solidFill>
                <a:latin typeface="Arial"/>
                <a:cs typeface="Arial"/>
              </a:rPr>
              <a:t>rate measured</a:t>
            </a:r>
            <a:r>
              <a:rPr lang="en-US" sz="1600" dirty="0" smtClean="0">
                <a:solidFill>
                  <a:srgbClr val="00003B"/>
                </a:solidFill>
                <a:latin typeface="Arial"/>
                <a:cs typeface="Arial"/>
              </a:rPr>
              <a:t>.</a:t>
            </a:r>
            <a:endParaRPr lang="en-US" sz="1600" dirty="0">
              <a:solidFill>
                <a:srgbClr val="00003B"/>
              </a:solidFill>
              <a:latin typeface="Arial"/>
              <a:cs typeface="Arial"/>
            </a:endParaRPr>
          </a:p>
        </p:txBody>
      </p:sp>
      <p:sp>
        <p:nvSpPr>
          <p:cNvPr id="12" name="TextBox 11"/>
          <p:cNvSpPr txBox="1"/>
          <p:nvPr/>
        </p:nvSpPr>
        <p:spPr>
          <a:xfrm>
            <a:off x="952210" y="2260080"/>
            <a:ext cx="3683290" cy="646331"/>
          </a:xfrm>
          <a:prstGeom prst="rect">
            <a:avLst/>
          </a:prstGeom>
          <a:noFill/>
        </p:spPr>
        <p:txBody>
          <a:bodyPr wrap="square" rtlCol="0">
            <a:spAutoFit/>
          </a:bodyPr>
          <a:lstStyle/>
          <a:p>
            <a:pPr marL="285750" indent="-285750">
              <a:buFontTx/>
              <a:buChar char="-"/>
            </a:pPr>
            <a:r>
              <a:rPr lang="en-US" sz="1200" b="1" dirty="0" smtClean="0">
                <a:solidFill>
                  <a:srgbClr val="00003B"/>
                </a:solidFill>
                <a:latin typeface="Arial"/>
                <a:cs typeface="Arial"/>
              </a:rPr>
              <a:t>&lt; 0.09 </a:t>
            </a:r>
            <a:r>
              <a:rPr lang="en-US" sz="1200" b="1" dirty="0" smtClean="0">
                <a:solidFill>
                  <a:srgbClr val="00003B"/>
                </a:solidFill>
                <a:latin typeface="Arial"/>
                <a:cs typeface="Arial"/>
              </a:rPr>
              <a:t>liters/min</a:t>
            </a:r>
          </a:p>
          <a:p>
            <a:pPr marL="285750" indent="-285750">
              <a:buFontTx/>
              <a:buChar char="-"/>
            </a:pPr>
            <a:r>
              <a:rPr lang="en-US" sz="1200" b="1" dirty="0" smtClean="0">
                <a:solidFill>
                  <a:srgbClr val="00003B"/>
                </a:solidFill>
                <a:latin typeface="Arial"/>
                <a:cs typeface="Arial"/>
              </a:rPr>
              <a:t>Oxygen level monitored and maintained below 250ppm. </a:t>
            </a:r>
          </a:p>
        </p:txBody>
      </p:sp>
      <p:sp>
        <p:nvSpPr>
          <p:cNvPr id="15" name="Title 1"/>
          <p:cNvSpPr txBox="1">
            <a:spLocks/>
          </p:cNvSpPr>
          <p:nvPr/>
        </p:nvSpPr>
        <p:spPr>
          <a:xfrm>
            <a:off x="8060271" y="-9525"/>
            <a:ext cx="1507067" cy="35202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900" dirty="0">
                <a:solidFill>
                  <a:schemeClr val="bg1"/>
                </a:solidFill>
                <a:latin typeface="Arial"/>
                <a:cs typeface="Arial"/>
              </a:rPr>
              <a:t>Operation</a:t>
            </a:r>
          </a:p>
          <a:p>
            <a:pPr algn="l"/>
            <a:r>
              <a:rPr lang="en-US" sz="900" dirty="0">
                <a:solidFill>
                  <a:schemeClr val="bg1"/>
                </a:solidFill>
                <a:latin typeface="Arial"/>
                <a:ea typeface="Wingdings"/>
                <a:cs typeface="Arial"/>
                <a:sym typeface="Wingdings"/>
              </a:rPr>
              <a:t></a:t>
            </a:r>
            <a:r>
              <a:rPr lang="en-US" sz="900" dirty="0" smtClean="0">
                <a:solidFill>
                  <a:schemeClr val="bg1"/>
                </a:solidFill>
                <a:latin typeface="Arial"/>
                <a:ea typeface="Wingdings"/>
                <a:cs typeface="Arial"/>
                <a:sym typeface="Wingdings"/>
              </a:rPr>
              <a:t></a:t>
            </a:r>
            <a:r>
              <a:rPr lang="en-US" sz="900" dirty="0">
                <a:solidFill>
                  <a:schemeClr val="bg1"/>
                </a:solidFill>
                <a:latin typeface="Arial"/>
                <a:ea typeface="Wingdings"/>
                <a:cs typeface="Arial"/>
                <a:sym typeface="Wingdings"/>
              </a:rPr>
              <a:t></a:t>
            </a:r>
            <a:endParaRPr lang="en-US" sz="900" dirty="0">
              <a:solidFill>
                <a:schemeClr val="bg1"/>
              </a:solidFill>
              <a:latin typeface="Arial"/>
              <a:cs typeface="Arial"/>
            </a:endParaRPr>
          </a:p>
        </p:txBody>
      </p:sp>
      <p:sp>
        <p:nvSpPr>
          <p:cNvPr id="16" name="Title 1"/>
          <p:cNvSpPr txBox="1">
            <a:spLocks/>
          </p:cNvSpPr>
          <p:nvPr/>
        </p:nvSpPr>
        <p:spPr>
          <a:xfrm>
            <a:off x="4135970" y="-9127"/>
            <a:ext cx="982129" cy="352028"/>
          </a:xfrm>
          <a:prstGeom prst="rect">
            <a:avLst/>
          </a:prstGeom>
        </p:spPr>
        <p:txBody>
          <a:bodyPr vert="horz" lIns="91440" tIns="45720" rIns="91440" bIns="45720" rtlCol="0" anchor="ctr">
            <a:normAutofit fontScale="6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400" dirty="0" smtClean="0">
                <a:solidFill>
                  <a:schemeClr val="bg1"/>
                </a:solidFill>
                <a:latin typeface="Arial"/>
                <a:cs typeface="Arial"/>
              </a:rPr>
              <a:t>Creation</a:t>
            </a:r>
            <a:br>
              <a:rPr lang="en-US" sz="1400" dirty="0" smtClean="0">
                <a:solidFill>
                  <a:schemeClr val="bg1"/>
                </a:solidFill>
                <a:latin typeface="Arial"/>
                <a:cs typeface="Arial"/>
              </a:rPr>
            </a:br>
            <a:r>
              <a:rPr lang="en-US" sz="1400" dirty="0" smtClean="0">
                <a:solidFill>
                  <a:schemeClr val="bg1"/>
                </a:solidFill>
                <a:latin typeface="Arial"/>
                <a:ea typeface="Wingdings"/>
                <a:cs typeface="Arial"/>
                <a:sym typeface="Wingdings"/>
              </a:rPr>
              <a:t></a:t>
            </a:r>
            <a:r>
              <a:rPr lang="en-US" sz="1400" dirty="0">
                <a:solidFill>
                  <a:schemeClr val="bg1"/>
                </a:solidFill>
                <a:latin typeface="Arial"/>
                <a:ea typeface="Wingdings"/>
                <a:cs typeface="Arial"/>
                <a:sym typeface="Wingdings"/>
              </a:rPr>
              <a:t></a:t>
            </a:r>
            <a:r>
              <a:rPr lang="en-US" sz="1400" dirty="0">
                <a:solidFill>
                  <a:schemeClr val="bg1"/>
                </a:solidFill>
                <a:latin typeface="Arial"/>
                <a:ea typeface="Wingdings"/>
                <a:cs typeface="Arial"/>
                <a:sym typeface="Wingdings"/>
              </a:rPr>
              <a:t></a:t>
            </a:r>
            <a:r>
              <a:rPr lang="en-US" sz="1400" dirty="0" smtClean="0">
                <a:solidFill>
                  <a:schemeClr val="bg1"/>
                </a:solidFill>
                <a:latin typeface="Arial"/>
                <a:ea typeface="Wingdings"/>
                <a:cs typeface="Arial"/>
                <a:sym typeface="Wingdings"/>
              </a:rPr>
              <a:t></a:t>
            </a:r>
            <a:endParaRPr lang="en-US" sz="1400" dirty="0">
              <a:solidFill>
                <a:schemeClr val="bg1"/>
              </a:solidFill>
              <a:latin typeface="Arial"/>
              <a:cs typeface="Arial"/>
            </a:endParaRPr>
          </a:p>
        </p:txBody>
      </p:sp>
      <p:pic>
        <p:nvPicPr>
          <p:cNvPr id="18" name="Picture 17" descr="oldtube.JPG"/>
          <p:cNvPicPr>
            <a:picLocks noChangeAspect="1"/>
          </p:cNvPicPr>
          <p:nvPr/>
        </p:nvPicPr>
        <p:blipFill rotWithShape="1">
          <a:blip r:embed="rId2">
            <a:extLst>
              <a:ext uri="{28A0092B-C50C-407E-A947-70E740481C1C}">
                <a14:useLocalDpi xmlns:a14="http://schemas.microsoft.com/office/drawing/2010/main" val="0"/>
              </a:ext>
            </a:extLst>
          </a:blip>
          <a:srcRect l="7387" t="19173" r="8421" b="41483"/>
          <a:stretch/>
        </p:blipFill>
        <p:spPr>
          <a:xfrm>
            <a:off x="5702300" y="1177526"/>
            <a:ext cx="2495620" cy="699702"/>
          </a:xfrm>
          <a:prstGeom prst="rect">
            <a:avLst/>
          </a:prstGeom>
          <a:ln>
            <a:solidFill>
              <a:schemeClr val="tx1"/>
            </a:solidFill>
          </a:ln>
          <a:effectLst/>
        </p:spPr>
      </p:pic>
      <p:pic>
        <p:nvPicPr>
          <p:cNvPr id="3" name="Picture 2" descr="setup3.JPG"/>
          <p:cNvPicPr>
            <a:picLocks noChangeAspect="1"/>
          </p:cNvPicPr>
          <p:nvPr/>
        </p:nvPicPr>
        <p:blipFill rotWithShape="1">
          <a:blip r:embed="rId3">
            <a:extLst>
              <a:ext uri="{28A0092B-C50C-407E-A947-70E740481C1C}">
                <a14:useLocalDpi xmlns:a14="http://schemas.microsoft.com/office/drawing/2010/main" val="0"/>
              </a:ext>
            </a:extLst>
          </a:blip>
          <a:srcRect l="7719" t="9053" r="2283" b="1682"/>
          <a:stretch/>
        </p:blipFill>
        <p:spPr>
          <a:xfrm>
            <a:off x="5702300" y="1889930"/>
            <a:ext cx="2495620" cy="2475275"/>
          </a:xfrm>
          <a:prstGeom prst="rect">
            <a:avLst/>
          </a:prstGeom>
          <a:ln>
            <a:solidFill>
              <a:schemeClr val="tx1"/>
            </a:solidFill>
          </a:ln>
          <a:effectLst/>
        </p:spPr>
      </p:pic>
      <p:sp>
        <p:nvSpPr>
          <p:cNvPr id="13" name="Title 1"/>
          <p:cNvSpPr txBox="1">
            <a:spLocks/>
          </p:cNvSpPr>
          <p:nvPr/>
        </p:nvSpPr>
        <p:spPr>
          <a:xfrm>
            <a:off x="457200" y="320276"/>
            <a:ext cx="8229600" cy="85725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b="1" dirty="0" smtClean="0">
                <a:solidFill>
                  <a:srgbClr val="00003B"/>
                </a:solidFill>
                <a:latin typeface="Arial"/>
                <a:cs typeface="Arial"/>
              </a:rPr>
              <a:t>The Setup</a:t>
            </a:r>
            <a:endParaRPr lang="en-US" sz="3600" b="1" dirty="0">
              <a:solidFill>
                <a:srgbClr val="00003B"/>
              </a:solidFill>
              <a:latin typeface="Arial"/>
              <a:cs typeface="Arial"/>
            </a:endParaRPr>
          </a:p>
        </p:txBody>
      </p:sp>
      <p:sp>
        <p:nvSpPr>
          <p:cNvPr id="19" name="TextBox 18"/>
          <p:cNvSpPr txBox="1"/>
          <p:nvPr/>
        </p:nvSpPr>
        <p:spPr>
          <a:xfrm>
            <a:off x="6337300" y="4706457"/>
            <a:ext cx="2908300" cy="253916"/>
          </a:xfrm>
          <a:prstGeom prst="rect">
            <a:avLst/>
          </a:prstGeom>
          <a:noFill/>
        </p:spPr>
        <p:txBody>
          <a:bodyPr wrap="square" rtlCol="0">
            <a:spAutoFit/>
          </a:bodyPr>
          <a:lstStyle/>
          <a:p>
            <a:r>
              <a:rPr lang="en-US" sz="1050" dirty="0" smtClean="0">
                <a:latin typeface="Arial"/>
                <a:cs typeface="Arial"/>
              </a:rPr>
              <a:t>© Crown Owned Copyright 2017, AWE/MoD</a:t>
            </a:r>
            <a:endParaRPr lang="en-US" sz="1050" dirty="0">
              <a:latin typeface="Arial"/>
              <a:cs typeface="Arial"/>
            </a:endParaRPr>
          </a:p>
        </p:txBody>
      </p:sp>
      <p:sp>
        <p:nvSpPr>
          <p:cNvPr id="20" name="Rectangle 19"/>
          <p:cNvSpPr/>
          <p:nvPr/>
        </p:nvSpPr>
        <p:spPr>
          <a:xfrm>
            <a:off x="-524933" y="4889501"/>
            <a:ext cx="9499599" cy="276999"/>
          </a:xfrm>
          <a:prstGeom prst="rect">
            <a:avLst/>
          </a:prstGeom>
        </p:spPr>
        <p:txBody>
          <a:bodyPr wrap="square">
            <a:spAutoFit/>
          </a:bodyPr>
          <a:lstStyle/>
          <a:p>
            <a:pPr algn="r"/>
            <a:r>
              <a:rPr lang="en-US" sz="1200" b="1" dirty="0" smtClean="0">
                <a:solidFill>
                  <a:schemeClr val="bg1"/>
                </a:solidFill>
                <a:latin typeface="Arial"/>
                <a:cs typeface="Arial"/>
              </a:rPr>
              <a:t>IOP APP - HEPP 2018</a:t>
            </a:r>
            <a:r>
              <a:rPr lang="en-US" sz="1200" b="1" dirty="0" smtClean="0">
                <a:solidFill>
                  <a:schemeClr val="bg1"/>
                </a:solidFill>
                <a:latin typeface="Arial"/>
                <a:cs typeface="Arial"/>
              </a:rPr>
              <a:t>	               	                          </a:t>
            </a:r>
            <a:r>
              <a:rPr lang="en-US" sz="1200" b="1" dirty="0" smtClean="0">
                <a:solidFill>
                  <a:schemeClr val="bg1"/>
                </a:solidFill>
                <a:latin typeface="Arial"/>
                <a:cs typeface="Arial"/>
              </a:rPr>
              <a:t>March 26-28</a:t>
            </a:r>
            <a:r>
              <a:rPr lang="en-US" sz="1200" b="1" dirty="0" smtClean="0">
                <a:solidFill>
                  <a:schemeClr val="bg1"/>
                </a:solidFill>
                <a:latin typeface="Arial"/>
                <a:cs typeface="Arial"/>
              </a:rPr>
              <a:t>	       				             		   </a:t>
            </a:r>
            <a:r>
              <a:rPr lang="en-US" sz="1200" b="1" dirty="0" smtClean="0">
                <a:solidFill>
                  <a:schemeClr val="bg1"/>
                </a:solidFill>
                <a:latin typeface="Arial"/>
                <a:cs typeface="Arial"/>
              </a:rPr>
              <a:t>14</a:t>
            </a:r>
            <a:r>
              <a:rPr lang="en-US" sz="1200" b="1" dirty="0" smtClean="0">
                <a:solidFill>
                  <a:schemeClr val="bg1"/>
                </a:solidFill>
                <a:latin typeface="Arial"/>
                <a:cs typeface="Arial"/>
              </a:rPr>
              <a:t>/19 </a:t>
            </a:r>
            <a:endParaRPr lang="en-US" sz="1200" b="1" dirty="0">
              <a:solidFill>
                <a:schemeClr val="bg1"/>
              </a:solidFill>
              <a:latin typeface="Arial"/>
              <a:cs typeface="Arial"/>
            </a:endParaRPr>
          </a:p>
        </p:txBody>
      </p:sp>
    </p:spTree>
    <p:extLst>
      <p:ext uri="{BB962C8B-B14F-4D97-AF65-F5344CB8AC3E}">
        <p14:creationId xmlns:p14="http://schemas.microsoft.com/office/powerpoint/2010/main" val="1659770470"/>
      </p:ext>
    </p:extLst>
  </p:cSld>
  <p:clrMapOvr>
    <a:masterClrMapping/>
  </p:clrMapOvr>
  <mc:AlternateContent xmlns:mc="http://schemas.openxmlformats.org/markup-compatibility/2006">
    <mc:Choice xmlns:p14="http://schemas.microsoft.com/office/powerpoint/2010/main" Requires="p14">
      <p:transition spd="slow" p14:dur="2000" advTm="46564"/>
    </mc:Choice>
    <mc:Fallback>
      <p:transition xmlns:p14="http://schemas.microsoft.com/office/powerpoint/2010/main" spd="slow" advTm="46564"/>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86267" y="-9128"/>
            <a:ext cx="982129" cy="352028"/>
          </a:xfrm>
          <a:prstGeom prst="rect">
            <a:avLst/>
          </a:prstGeom>
        </p:spPr>
        <p:txBody>
          <a:bodyPr vert="horz" lIns="91440" tIns="45720" rIns="91440" bIns="45720" rtlCol="0" anchor="ctr">
            <a:normAutofit fontScale="6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400" dirty="0" smtClean="0">
                <a:solidFill>
                  <a:schemeClr val="bg1"/>
                </a:solidFill>
                <a:latin typeface="Arial"/>
                <a:cs typeface="Arial"/>
              </a:rPr>
              <a:t>Motivation</a:t>
            </a:r>
            <a:br>
              <a:rPr lang="en-US" sz="1400" dirty="0" smtClean="0">
                <a:solidFill>
                  <a:schemeClr val="bg1"/>
                </a:solidFill>
                <a:latin typeface="Arial"/>
                <a:cs typeface="Arial"/>
              </a:rPr>
            </a:br>
            <a:r>
              <a:rPr lang="en-US" sz="1400" dirty="0" smtClean="0">
                <a:solidFill>
                  <a:schemeClr val="bg1"/>
                </a:solidFill>
                <a:latin typeface="Wingdings"/>
                <a:ea typeface="Wingdings"/>
                <a:cs typeface="Wingdings"/>
                <a:sym typeface="Wingdings"/>
              </a:rPr>
              <a:t></a:t>
            </a:r>
            <a:endParaRPr lang="en-US" sz="1400" dirty="0">
              <a:solidFill>
                <a:schemeClr val="bg1"/>
              </a:solidFill>
            </a:endParaRPr>
          </a:p>
        </p:txBody>
      </p:sp>
      <p:sp>
        <p:nvSpPr>
          <p:cNvPr id="9" name="Rectangle 8"/>
          <p:cNvSpPr/>
          <p:nvPr/>
        </p:nvSpPr>
        <p:spPr>
          <a:xfrm>
            <a:off x="0" y="342903"/>
            <a:ext cx="9144000" cy="4571999"/>
          </a:xfrm>
          <a:prstGeom prst="rect">
            <a:avLst/>
          </a:prstGeom>
          <a:solidFill>
            <a:schemeClr val="bg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Rectangle 1"/>
          <p:cNvSpPr/>
          <p:nvPr/>
        </p:nvSpPr>
        <p:spPr>
          <a:xfrm>
            <a:off x="330200" y="1051728"/>
            <a:ext cx="4978400" cy="1625060"/>
          </a:xfrm>
          <a:prstGeom prst="rect">
            <a:avLst/>
          </a:prstGeom>
        </p:spPr>
        <p:txBody>
          <a:bodyPr wrap="square">
            <a:spAutoFit/>
          </a:bodyPr>
          <a:lstStyle/>
          <a:p>
            <a:pPr marL="342900" lvl="0" indent="-342900">
              <a:spcBef>
                <a:spcPct val="20000"/>
              </a:spcBef>
              <a:buFont typeface="Arial"/>
              <a:buChar char="•"/>
            </a:pPr>
            <a:r>
              <a:rPr lang="en-US" dirty="0" smtClean="0">
                <a:solidFill>
                  <a:srgbClr val="00003B"/>
                </a:solidFill>
                <a:latin typeface="Arial"/>
                <a:cs typeface="Arial"/>
              </a:rPr>
              <a:t>Pulse height plotted against </a:t>
            </a:r>
            <a:r>
              <a:rPr lang="en-US" dirty="0">
                <a:solidFill>
                  <a:srgbClr val="00003B"/>
                </a:solidFill>
                <a:latin typeface="Arial"/>
                <a:cs typeface="Arial"/>
              </a:rPr>
              <a:t>b</a:t>
            </a:r>
            <a:r>
              <a:rPr lang="en-US" dirty="0" smtClean="0">
                <a:solidFill>
                  <a:srgbClr val="00003B"/>
                </a:solidFill>
                <a:latin typeface="Arial"/>
                <a:cs typeface="Arial"/>
              </a:rPr>
              <a:t>ias voltage. </a:t>
            </a:r>
          </a:p>
          <a:p>
            <a:pPr marL="342900" lvl="0" indent="-342900">
              <a:spcBef>
                <a:spcPct val="20000"/>
              </a:spcBef>
              <a:buFont typeface="Arial"/>
              <a:buChar char="•"/>
            </a:pPr>
            <a:endParaRPr lang="en-US" sz="3200" dirty="0">
              <a:solidFill>
                <a:srgbClr val="00003B"/>
              </a:solidFill>
              <a:latin typeface="Arial"/>
              <a:cs typeface="Arial"/>
            </a:endParaRPr>
          </a:p>
          <a:p>
            <a:pPr marL="342900" lvl="0" indent="-342900">
              <a:spcBef>
                <a:spcPct val="20000"/>
              </a:spcBef>
              <a:buFont typeface="Arial"/>
              <a:buChar char="•"/>
            </a:pPr>
            <a:r>
              <a:rPr lang="en-US" dirty="0" smtClean="0">
                <a:solidFill>
                  <a:srgbClr val="00003B"/>
                </a:solidFill>
                <a:latin typeface="Arial"/>
                <a:cs typeface="Arial"/>
              </a:rPr>
              <a:t>Rate of pulses plotted against bias voltage.</a:t>
            </a:r>
            <a:endParaRPr lang="en-US" dirty="0">
              <a:solidFill>
                <a:srgbClr val="00003B"/>
              </a:solidFill>
              <a:latin typeface="Arial"/>
              <a:cs typeface="Arial"/>
            </a:endParaRPr>
          </a:p>
          <a:p>
            <a:pPr marL="342900" lvl="0" indent="-342900">
              <a:spcBef>
                <a:spcPct val="20000"/>
              </a:spcBef>
              <a:buFont typeface="Arial"/>
              <a:buChar char="•"/>
            </a:pPr>
            <a:endParaRPr lang="en-US" dirty="0" smtClean="0">
              <a:solidFill>
                <a:srgbClr val="00003B"/>
              </a:solidFill>
              <a:latin typeface="Arial"/>
              <a:cs typeface="Arial"/>
            </a:endParaRPr>
          </a:p>
        </p:txBody>
      </p:sp>
      <p:sp>
        <p:nvSpPr>
          <p:cNvPr id="11" name="Title 1"/>
          <p:cNvSpPr txBox="1">
            <a:spLocks/>
          </p:cNvSpPr>
          <p:nvPr/>
        </p:nvSpPr>
        <p:spPr>
          <a:xfrm>
            <a:off x="8060271" y="-9525"/>
            <a:ext cx="1507067" cy="35202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900" dirty="0">
                <a:solidFill>
                  <a:schemeClr val="bg1"/>
                </a:solidFill>
                <a:latin typeface="Arial"/>
                <a:cs typeface="Arial"/>
              </a:rPr>
              <a:t>Operation</a:t>
            </a:r>
          </a:p>
          <a:p>
            <a:pPr algn="l"/>
            <a:r>
              <a:rPr lang="en-US" sz="900" dirty="0" smtClean="0">
                <a:solidFill>
                  <a:schemeClr val="bg1"/>
                </a:solidFill>
                <a:latin typeface="Wingdings"/>
                <a:ea typeface="Wingdings"/>
                <a:cs typeface="Wingdings"/>
                <a:sym typeface="Wingdings"/>
              </a:rPr>
              <a:t></a:t>
            </a:r>
            <a:r>
              <a:rPr lang="en-US" sz="900" dirty="0" smtClean="0">
                <a:solidFill>
                  <a:schemeClr val="bg1"/>
                </a:solidFill>
                <a:latin typeface="Wingdings"/>
                <a:ea typeface="Wingdings"/>
                <a:cs typeface="Wingdings"/>
                <a:sym typeface="Wingdings"/>
              </a:rPr>
              <a:t></a:t>
            </a:r>
            <a:r>
              <a:rPr lang="en-US" sz="900" dirty="0">
                <a:solidFill>
                  <a:schemeClr val="bg1"/>
                </a:solidFill>
                <a:latin typeface="Arial"/>
                <a:ea typeface="Wingdings"/>
                <a:cs typeface="Arial"/>
                <a:sym typeface="Wingdings"/>
              </a:rPr>
              <a:t></a:t>
            </a:r>
            <a:r>
              <a:rPr lang="en-US" sz="900" dirty="0" smtClean="0">
                <a:solidFill>
                  <a:schemeClr val="bg1"/>
                </a:solidFill>
                <a:latin typeface="Wingdings"/>
                <a:ea typeface="Wingdings"/>
                <a:cs typeface="Wingdings"/>
                <a:sym typeface="Wingdings"/>
              </a:rPr>
              <a:t></a:t>
            </a:r>
            <a:endParaRPr lang="en-US" sz="900" dirty="0">
              <a:solidFill>
                <a:schemeClr val="bg1"/>
              </a:solidFill>
            </a:endParaRPr>
          </a:p>
        </p:txBody>
      </p:sp>
      <p:sp>
        <p:nvSpPr>
          <p:cNvPr id="12" name="Title 1"/>
          <p:cNvSpPr txBox="1">
            <a:spLocks/>
          </p:cNvSpPr>
          <p:nvPr/>
        </p:nvSpPr>
        <p:spPr>
          <a:xfrm>
            <a:off x="4135970" y="-9127"/>
            <a:ext cx="982129" cy="352028"/>
          </a:xfrm>
          <a:prstGeom prst="rect">
            <a:avLst/>
          </a:prstGeom>
        </p:spPr>
        <p:txBody>
          <a:bodyPr vert="horz" lIns="91440" tIns="45720" rIns="91440" bIns="45720" rtlCol="0" anchor="ctr">
            <a:normAutofit fontScale="6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400" dirty="0" smtClean="0">
                <a:solidFill>
                  <a:schemeClr val="bg1"/>
                </a:solidFill>
                <a:latin typeface="Arial"/>
                <a:cs typeface="Arial"/>
              </a:rPr>
              <a:t>Creation</a:t>
            </a:r>
            <a:br>
              <a:rPr lang="en-US" sz="1400" dirty="0" smtClean="0">
                <a:solidFill>
                  <a:schemeClr val="bg1"/>
                </a:solidFill>
                <a:latin typeface="Arial"/>
                <a:cs typeface="Arial"/>
              </a:rPr>
            </a:br>
            <a:r>
              <a:rPr lang="en-US" sz="1400" dirty="0" smtClean="0">
                <a:solidFill>
                  <a:schemeClr val="bg1"/>
                </a:solidFill>
                <a:latin typeface="Wingdings"/>
                <a:ea typeface="Wingdings"/>
                <a:cs typeface="Wingdings"/>
                <a:sym typeface="Wingdings"/>
              </a:rPr>
              <a:t></a:t>
            </a:r>
            <a:r>
              <a:rPr lang="en-US" sz="1400" dirty="0">
                <a:solidFill>
                  <a:schemeClr val="bg1"/>
                </a:solidFill>
                <a:latin typeface="Arial"/>
                <a:ea typeface="Wingdings"/>
                <a:cs typeface="Arial"/>
                <a:sym typeface="Wingdings"/>
              </a:rPr>
              <a:t></a:t>
            </a:r>
            <a:r>
              <a:rPr lang="en-US" sz="1400" dirty="0" smtClean="0">
                <a:solidFill>
                  <a:schemeClr val="bg1"/>
                </a:solidFill>
                <a:latin typeface="Wingdings"/>
                <a:ea typeface="Wingdings"/>
                <a:cs typeface="Wingdings"/>
                <a:sym typeface="Wingdings"/>
              </a:rPr>
              <a:t></a:t>
            </a:r>
            <a:r>
              <a:rPr lang="en-US" sz="1400" dirty="0" smtClean="0">
                <a:solidFill>
                  <a:schemeClr val="bg1"/>
                </a:solidFill>
                <a:latin typeface="Arial"/>
                <a:ea typeface="Wingdings"/>
                <a:cs typeface="Arial"/>
                <a:sym typeface="Wingdings"/>
              </a:rPr>
              <a:t></a:t>
            </a:r>
            <a:endParaRPr lang="en-US" sz="1400" dirty="0">
              <a:solidFill>
                <a:schemeClr val="bg1"/>
              </a:solidFill>
              <a:latin typeface="Arial"/>
              <a:cs typeface="Arial"/>
            </a:endParaRPr>
          </a:p>
        </p:txBody>
      </p:sp>
      <p:sp>
        <p:nvSpPr>
          <p:cNvPr id="15" name="TextBox 14"/>
          <p:cNvSpPr txBox="1"/>
          <p:nvPr/>
        </p:nvSpPr>
        <p:spPr>
          <a:xfrm>
            <a:off x="820454" y="1365617"/>
            <a:ext cx="3599151" cy="461665"/>
          </a:xfrm>
          <a:prstGeom prst="rect">
            <a:avLst/>
          </a:prstGeom>
          <a:noFill/>
        </p:spPr>
        <p:txBody>
          <a:bodyPr wrap="square" rtlCol="0">
            <a:spAutoFit/>
          </a:bodyPr>
          <a:lstStyle/>
          <a:p>
            <a:pPr marL="285750" lvl="0" indent="-285750">
              <a:spcBef>
                <a:spcPct val="20000"/>
              </a:spcBef>
              <a:buFontTx/>
              <a:buChar char="-"/>
            </a:pPr>
            <a:r>
              <a:rPr lang="en-US" sz="1200" b="1" dirty="0">
                <a:solidFill>
                  <a:srgbClr val="00003B"/>
                </a:solidFill>
                <a:latin typeface="Arial"/>
                <a:cs typeface="Arial"/>
              </a:rPr>
              <a:t>Graph </a:t>
            </a:r>
            <a:r>
              <a:rPr lang="en-US" sz="1200" b="1" dirty="0" smtClean="0">
                <a:solidFill>
                  <a:srgbClr val="00003B"/>
                </a:solidFill>
                <a:latin typeface="Arial"/>
                <a:cs typeface="Arial"/>
              </a:rPr>
              <a:t>appears </a:t>
            </a:r>
            <a:r>
              <a:rPr lang="en-US" sz="1200" b="1" dirty="0">
                <a:solidFill>
                  <a:srgbClr val="00003B"/>
                </a:solidFill>
                <a:latin typeface="Arial"/>
                <a:cs typeface="Arial"/>
              </a:rPr>
              <a:t>to take </a:t>
            </a:r>
            <a:r>
              <a:rPr lang="en-US" sz="1200" b="1" dirty="0" smtClean="0">
                <a:solidFill>
                  <a:srgbClr val="00003B"/>
                </a:solidFill>
                <a:latin typeface="Arial"/>
                <a:cs typeface="Arial"/>
              </a:rPr>
              <a:t>characteristic </a:t>
            </a:r>
            <a:r>
              <a:rPr lang="en-US" sz="1200" b="1" dirty="0">
                <a:solidFill>
                  <a:srgbClr val="00003B"/>
                </a:solidFill>
                <a:latin typeface="Arial"/>
                <a:cs typeface="Arial"/>
              </a:rPr>
              <a:t>form over range of bias voltages applied.</a:t>
            </a:r>
          </a:p>
        </p:txBody>
      </p:sp>
      <p:sp>
        <p:nvSpPr>
          <p:cNvPr id="16" name="TextBox 15"/>
          <p:cNvSpPr txBox="1"/>
          <p:nvPr/>
        </p:nvSpPr>
        <p:spPr>
          <a:xfrm>
            <a:off x="820454" y="2273667"/>
            <a:ext cx="3510251" cy="461665"/>
          </a:xfrm>
          <a:prstGeom prst="rect">
            <a:avLst/>
          </a:prstGeom>
          <a:noFill/>
        </p:spPr>
        <p:txBody>
          <a:bodyPr wrap="square" rtlCol="0">
            <a:spAutoFit/>
          </a:bodyPr>
          <a:lstStyle/>
          <a:p>
            <a:pPr marL="285750" lvl="0" indent="-285750">
              <a:spcBef>
                <a:spcPct val="20000"/>
              </a:spcBef>
              <a:buFontTx/>
              <a:buChar char="-"/>
            </a:pPr>
            <a:r>
              <a:rPr lang="en-US" sz="1200" b="1" dirty="0" smtClean="0">
                <a:solidFill>
                  <a:srgbClr val="00003B"/>
                </a:solidFill>
                <a:latin typeface="Arial"/>
                <a:cs typeface="Arial"/>
              </a:rPr>
              <a:t>Correlation between rate and bias voltage.</a:t>
            </a:r>
            <a:endParaRPr lang="en-US" sz="1200" b="1" dirty="0">
              <a:solidFill>
                <a:srgbClr val="00003B"/>
              </a:solidFill>
              <a:latin typeface="Arial"/>
              <a:cs typeface="Arial"/>
            </a:endParaRPr>
          </a:p>
        </p:txBody>
      </p:sp>
      <p:grpSp>
        <p:nvGrpSpPr>
          <p:cNvPr id="27" name="Group 26"/>
          <p:cNvGrpSpPr/>
          <p:nvPr/>
        </p:nvGrpSpPr>
        <p:grpSpPr>
          <a:xfrm>
            <a:off x="5346700" y="1148552"/>
            <a:ext cx="3175000" cy="3300290"/>
            <a:chOff x="5308600" y="1570035"/>
            <a:chExt cx="3175000" cy="4700421"/>
          </a:xfrm>
        </p:grpSpPr>
        <p:pic>
          <p:nvPicPr>
            <p:cNvPr id="18" name="Picture 17" descr="CaSProd.jpg"/>
            <p:cNvPicPr>
              <a:picLocks noChangeAspect="1"/>
            </p:cNvPicPr>
            <p:nvPr/>
          </p:nvPicPr>
          <p:blipFill rotWithShape="1">
            <a:blip r:embed="rId3">
              <a:extLst>
                <a:ext uri="{28A0092B-C50C-407E-A947-70E740481C1C}">
                  <a14:useLocalDpi xmlns:a14="http://schemas.microsoft.com/office/drawing/2010/main" val="0"/>
                </a:ext>
              </a:extLst>
            </a:blip>
            <a:srcRect t="2432" b="542"/>
            <a:stretch/>
          </p:blipFill>
          <p:spPr>
            <a:xfrm>
              <a:off x="5308600" y="1570035"/>
              <a:ext cx="3175000" cy="2003136"/>
            </a:xfrm>
            <a:prstGeom prst="rect">
              <a:avLst/>
            </a:prstGeom>
            <a:ln>
              <a:solidFill>
                <a:schemeClr val="tx1"/>
              </a:solidFill>
            </a:ln>
          </p:spPr>
        </p:pic>
        <p:pic>
          <p:nvPicPr>
            <p:cNvPr id="3" name="Picture 2" descr="HeightMeanOl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08600" y="4117806"/>
              <a:ext cx="3175000" cy="2152650"/>
            </a:xfrm>
            <a:prstGeom prst="rect">
              <a:avLst/>
            </a:prstGeom>
            <a:ln>
              <a:solidFill>
                <a:schemeClr val="tx1"/>
              </a:solidFill>
            </a:ln>
          </p:spPr>
        </p:pic>
        <p:cxnSp>
          <p:nvCxnSpPr>
            <p:cNvPr id="6" name="Straight Connector 5"/>
            <p:cNvCxnSpPr/>
            <p:nvPr/>
          </p:nvCxnSpPr>
          <p:spPr>
            <a:xfrm flipH="1">
              <a:off x="5308600" y="3454887"/>
              <a:ext cx="846667" cy="662920"/>
            </a:xfrm>
            <a:prstGeom prst="line">
              <a:avLst/>
            </a:prstGeom>
            <a:ln>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7835900" y="3454886"/>
              <a:ext cx="647700" cy="662920"/>
            </a:xfrm>
            <a:prstGeom prst="line">
              <a:avLst/>
            </a:prstGeom>
            <a:ln>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pic>
        <p:nvPicPr>
          <p:cNvPr id="26" name="Picture 25" descr="RatesOl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3786" y="2937410"/>
            <a:ext cx="3254514" cy="1511433"/>
          </a:xfrm>
          <a:prstGeom prst="rect">
            <a:avLst/>
          </a:prstGeom>
          <a:ln>
            <a:solidFill>
              <a:schemeClr val="tx1"/>
            </a:solidFill>
          </a:ln>
        </p:spPr>
      </p:pic>
      <p:sp>
        <p:nvSpPr>
          <p:cNvPr id="21" name="Title 1"/>
          <p:cNvSpPr txBox="1">
            <a:spLocks/>
          </p:cNvSpPr>
          <p:nvPr/>
        </p:nvSpPr>
        <p:spPr>
          <a:xfrm>
            <a:off x="457200" y="320276"/>
            <a:ext cx="8229600" cy="85725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b="1" dirty="0" smtClean="0">
                <a:solidFill>
                  <a:srgbClr val="00003B"/>
                </a:solidFill>
                <a:latin typeface="Arial"/>
                <a:cs typeface="Arial"/>
              </a:rPr>
              <a:t>Tube 1 Results</a:t>
            </a:r>
            <a:endParaRPr lang="en-US" sz="3600" b="1" dirty="0">
              <a:solidFill>
                <a:srgbClr val="00003B"/>
              </a:solidFill>
              <a:latin typeface="Arial"/>
              <a:cs typeface="Arial"/>
            </a:endParaRPr>
          </a:p>
        </p:txBody>
      </p:sp>
      <p:sp>
        <p:nvSpPr>
          <p:cNvPr id="22" name="TextBox 21"/>
          <p:cNvSpPr txBox="1"/>
          <p:nvPr/>
        </p:nvSpPr>
        <p:spPr>
          <a:xfrm>
            <a:off x="6337300" y="4706457"/>
            <a:ext cx="2908300" cy="253916"/>
          </a:xfrm>
          <a:prstGeom prst="rect">
            <a:avLst/>
          </a:prstGeom>
          <a:noFill/>
        </p:spPr>
        <p:txBody>
          <a:bodyPr wrap="square" rtlCol="0">
            <a:spAutoFit/>
          </a:bodyPr>
          <a:lstStyle/>
          <a:p>
            <a:r>
              <a:rPr lang="en-US" sz="1050" dirty="0" smtClean="0">
                <a:latin typeface="Arial"/>
                <a:cs typeface="Arial"/>
              </a:rPr>
              <a:t>© Crown Owned Copyright 2017, AWE/MoD</a:t>
            </a:r>
            <a:endParaRPr lang="en-US" sz="1050" dirty="0">
              <a:latin typeface="Arial"/>
              <a:cs typeface="Arial"/>
            </a:endParaRPr>
          </a:p>
        </p:txBody>
      </p:sp>
      <p:sp>
        <p:nvSpPr>
          <p:cNvPr id="25" name="Rectangle 24"/>
          <p:cNvSpPr/>
          <p:nvPr/>
        </p:nvSpPr>
        <p:spPr>
          <a:xfrm>
            <a:off x="-524933" y="4889501"/>
            <a:ext cx="9499599" cy="276999"/>
          </a:xfrm>
          <a:prstGeom prst="rect">
            <a:avLst/>
          </a:prstGeom>
        </p:spPr>
        <p:txBody>
          <a:bodyPr wrap="square">
            <a:spAutoFit/>
          </a:bodyPr>
          <a:lstStyle/>
          <a:p>
            <a:pPr algn="r"/>
            <a:r>
              <a:rPr lang="en-US" sz="1200" b="1" dirty="0" smtClean="0">
                <a:solidFill>
                  <a:schemeClr val="bg1"/>
                </a:solidFill>
                <a:latin typeface="Arial"/>
                <a:cs typeface="Arial"/>
              </a:rPr>
              <a:t>IOP APP - HEPP 2018</a:t>
            </a:r>
            <a:r>
              <a:rPr lang="en-US" sz="1200" b="1" dirty="0" smtClean="0">
                <a:solidFill>
                  <a:schemeClr val="bg1"/>
                </a:solidFill>
                <a:latin typeface="Arial"/>
                <a:cs typeface="Arial"/>
              </a:rPr>
              <a:t>	               	                          </a:t>
            </a:r>
            <a:r>
              <a:rPr lang="en-US" sz="1200" b="1" dirty="0" smtClean="0">
                <a:solidFill>
                  <a:schemeClr val="bg1"/>
                </a:solidFill>
                <a:latin typeface="Arial"/>
                <a:cs typeface="Arial"/>
              </a:rPr>
              <a:t>March 26-28</a:t>
            </a:r>
            <a:r>
              <a:rPr lang="en-US" sz="1200" b="1" dirty="0" smtClean="0">
                <a:solidFill>
                  <a:schemeClr val="bg1"/>
                </a:solidFill>
                <a:latin typeface="Arial"/>
                <a:cs typeface="Arial"/>
              </a:rPr>
              <a:t>	       				             		   </a:t>
            </a:r>
            <a:r>
              <a:rPr lang="en-US" sz="1200" b="1" dirty="0" smtClean="0">
                <a:solidFill>
                  <a:schemeClr val="bg1"/>
                </a:solidFill>
                <a:latin typeface="Arial"/>
                <a:cs typeface="Arial"/>
              </a:rPr>
              <a:t>15</a:t>
            </a:r>
            <a:r>
              <a:rPr lang="en-US" sz="1200" b="1" dirty="0" smtClean="0">
                <a:solidFill>
                  <a:schemeClr val="bg1"/>
                </a:solidFill>
                <a:latin typeface="Arial"/>
                <a:cs typeface="Arial"/>
              </a:rPr>
              <a:t>/19 </a:t>
            </a:r>
            <a:endParaRPr lang="en-US" sz="1200" b="1" dirty="0">
              <a:solidFill>
                <a:schemeClr val="bg1"/>
              </a:solidFill>
              <a:latin typeface="Arial"/>
              <a:cs typeface="Arial"/>
            </a:endParaRPr>
          </a:p>
        </p:txBody>
      </p:sp>
    </p:spTree>
    <p:extLst>
      <p:ext uri="{BB962C8B-B14F-4D97-AF65-F5344CB8AC3E}">
        <p14:creationId xmlns:p14="http://schemas.microsoft.com/office/powerpoint/2010/main" val="2732011315"/>
      </p:ext>
    </p:extLst>
  </p:cSld>
  <p:clrMapOvr>
    <a:masterClrMapping/>
  </p:clrMapOvr>
  <mc:AlternateContent xmlns:mc="http://schemas.openxmlformats.org/markup-compatibility/2006">
    <mc:Choice xmlns:p14="http://schemas.microsoft.com/office/powerpoint/2010/main" Requires="p14">
      <p:transition spd="slow" p14:dur="2000" advTm="79376"/>
    </mc:Choice>
    <mc:Fallback>
      <p:transition xmlns:p14="http://schemas.microsoft.com/office/powerpoint/2010/main" spd="slow" advTm="79376"/>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86267" y="-9128"/>
            <a:ext cx="982129" cy="352028"/>
          </a:xfrm>
          <a:prstGeom prst="rect">
            <a:avLst/>
          </a:prstGeom>
        </p:spPr>
        <p:txBody>
          <a:bodyPr vert="horz" lIns="91440" tIns="45720" rIns="91440" bIns="45720" rtlCol="0" anchor="ctr">
            <a:normAutofit fontScale="6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400" dirty="0" smtClean="0">
                <a:solidFill>
                  <a:schemeClr val="bg1"/>
                </a:solidFill>
                <a:latin typeface="Arial"/>
                <a:cs typeface="Arial"/>
              </a:rPr>
              <a:t>Motivation</a:t>
            </a:r>
            <a:br>
              <a:rPr lang="en-US" sz="1400" dirty="0" smtClean="0">
                <a:solidFill>
                  <a:schemeClr val="bg1"/>
                </a:solidFill>
                <a:latin typeface="Arial"/>
                <a:cs typeface="Arial"/>
              </a:rPr>
            </a:br>
            <a:r>
              <a:rPr lang="en-US" sz="1400" dirty="0" smtClean="0">
                <a:solidFill>
                  <a:schemeClr val="bg1"/>
                </a:solidFill>
                <a:latin typeface="Arial"/>
                <a:ea typeface="Wingdings"/>
                <a:cs typeface="Arial"/>
                <a:sym typeface="Wingdings"/>
              </a:rPr>
              <a:t></a:t>
            </a:r>
            <a:endParaRPr lang="en-US" sz="1400" dirty="0">
              <a:solidFill>
                <a:schemeClr val="bg1"/>
              </a:solidFill>
              <a:latin typeface="Arial"/>
              <a:cs typeface="Arial"/>
            </a:endParaRPr>
          </a:p>
        </p:txBody>
      </p:sp>
      <p:sp>
        <p:nvSpPr>
          <p:cNvPr id="9" name="Rectangle 8"/>
          <p:cNvSpPr/>
          <p:nvPr/>
        </p:nvSpPr>
        <p:spPr>
          <a:xfrm>
            <a:off x="0" y="342903"/>
            <a:ext cx="9144000" cy="4571999"/>
          </a:xfrm>
          <a:prstGeom prst="rect">
            <a:avLst/>
          </a:prstGeom>
          <a:solidFill>
            <a:schemeClr val="bg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a:cs typeface="Arial"/>
            </a:endParaRPr>
          </a:p>
        </p:txBody>
      </p:sp>
      <p:sp>
        <p:nvSpPr>
          <p:cNvPr id="10" name="Title 1"/>
          <p:cNvSpPr txBox="1">
            <a:spLocks/>
          </p:cNvSpPr>
          <p:nvPr/>
        </p:nvSpPr>
        <p:spPr>
          <a:xfrm>
            <a:off x="8060271" y="-9525"/>
            <a:ext cx="1507067" cy="35202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900" dirty="0">
                <a:solidFill>
                  <a:schemeClr val="bg1"/>
                </a:solidFill>
                <a:latin typeface="Arial"/>
                <a:cs typeface="Arial"/>
              </a:rPr>
              <a:t>Operation</a:t>
            </a:r>
          </a:p>
          <a:p>
            <a:pPr algn="l"/>
            <a:r>
              <a:rPr lang="en-US" sz="900" dirty="0" smtClean="0">
                <a:solidFill>
                  <a:schemeClr val="bg1"/>
                </a:solidFill>
                <a:latin typeface="Arial"/>
                <a:ea typeface="Wingdings"/>
                <a:cs typeface="Arial"/>
                <a:sym typeface="Wingdings"/>
              </a:rPr>
              <a:t></a:t>
            </a:r>
            <a:r>
              <a:rPr lang="en-US" sz="900" dirty="0">
                <a:solidFill>
                  <a:schemeClr val="bg1"/>
                </a:solidFill>
                <a:latin typeface="Arial"/>
                <a:ea typeface="Wingdings"/>
                <a:cs typeface="Arial"/>
                <a:sym typeface="Wingdings"/>
              </a:rPr>
              <a:t></a:t>
            </a:r>
            <a:endParaRPr lang="en-US" sz="900" dirty="0">
              <a:solidFill>
                <a:schemeClr val="bg1"/>
              </a:solidFill>
              <a:latin typeface="Arial"/>
              <a:cs typeface="Arial"/>
            </a:endParaRPr>
          </a:p>
        </p:txBody>
      </p:sp>
      <p:sp>
        <p:nvSpPr>
          <p:cNvPr id="11" name="Title 1"/>
          <p:cNvSpPr txBox="1">
            <a:spLocks/>
          </p:cNvSpPr>
          <p:nvPr/>
        </p:nvSpPr>
        <p:spPr>
          <a:xfrm>
            <a:off x="4135970" y="-9127"/>
            <a:ext cx="982129" cy="352028"/>
          </a:xfrm>
          <a:prstGeom prst="rect">
            <a:avLst/>
          </a:prstGeom>
        </p:spPr>
        <p:txBody>
          <a:bodyPr vert="horz" lIns="91440" tIns="45720" rIns="91440" bIns="45720" rtlCol="0" anchor="ctr">
            <a:normAutofit fontScale="6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400" dirty="0" smtClean="0">
                <a:solidFill>
                  <a:schemeClr val="bg1"/>
                </a:solidFill>
                <a:latin typeface="Arial"/>
                <a:cs typeface="Arial"/>
              </a:rPr>
              <a:t>Creation</a:t>
            </a:r>
            <a:br>
              <a:rPr lang="en-US" sz="1400" dirty="0" smtClean="0">
                <a:solidFill>
                  <a:schemeClr val="bg1"/>
                </a:solidFill>
                <a:latin typeface="Arial"/>
                <a:cs typeface="Arial"/>
              </a:rPr>
            </a:br>
            <a:r>
              <a:rPr lang="en-US" sz="1400" dirty="0" smtClean="0">
                <a:solidFill>
                  <a:schemeClr val="bg1"/>
                </a:solidFill>
                <a:latin typeface="Arial"/>
                <a:ea typeface="Wingdings"/>
                <a:cs typeface="Arial"/>
                <a:sym typeface="Wingdings"/>
              </a:rPr>
              <a:t></a:t>
            </a:r>
            <a:r>
              <a:rPr lang="en-US" sz="1400" dirty="0">
                <a:solidFill>
                  <a:schemeClr val="bg1"/>
                </a:solidFill>
                <a:latin typeface="Arial"/>
                <a:ea typeface="Wingdings"/>
                <a:cs typeface="Arial"/>
                <a:sym typeface="Wingdings"/>
              </a:rPr>
              <a:t></a:t>
            </a:r>
            <a:r>
              <a:rPr lang="en-US" sz="1400" dirty="0" smtClean="0">
                <a:solidFill>
                  <a:schemeClr val="bg1"/>
                </a:solidFill>
                <a:latin typeface="Arial"/>
                <a:ea typeface="Wingdings"/>
                <a:cs typeface="Arial"/>
                <a:sym typeface="Wingdings"/>
              </a:rPr>
              <a:t></a:t>
            </a:r>
            <a:r>
              <a:rPr lang="en-US" sz="1400" dirty="0" smtClean="0">
                <a:solidFill>
                  <a:schemeClr val="bg1"/>
                </a:solidFill>
                <a:latin typeface="Arial"/>
                <a:ea typeface="Wingdings"/>
                <a:cs typeface="Arial"/>
                <a:sym typeface="Wingdings"/>
              </a:rPr>
              <a:t></a:t>
            </a:r>
            <a:r>
              <a:rPr lang="en-US" sz="1400" dirty="0" smtClean="0">
                <a:solidFill>
                  <a:schemeClr val="bg1"/>
                </a:solidFill>
                <a:latin typeface="Arial"/>
                <a:ea typeface="Wingdings"/>
                <a:cs typeface="Arial"/>
                <a:sym typeface="Wingdings"/>
              </a:rPr>
              <a:t></a:t>
            </a:r>
            <a:endParaRPr lang="en-US" sz="1400" dirty="0">
              <a:solidFill>
                <a:schemeClr val="bg1"/>
              </a:solidFill>
              <a:latin typeface="Arial"/>
              <a:cs typeface="Arial"/>
            </a:endParaRPr>
          </a:p>
        </p:txBody>
      </p:sp>
      <p:sp>
        <p:nvSpPr>
          <p:cNvPr id="13" name="Rectangle 12"/>
          <p:cNvSpPr/>
          <p:nvPr/>
        </p:nvSpPr>
        <p:spPr>
          <a:xfrm>
            <a:off x="330201" y="1064428"/>
            <a:ext cx="5206994" cy="2917722"/>
          </a:xfrm>
          <a:prstGeom prst="rect">
            <a:avLst/>
          </a:prstGeom>
        </p:spPr>
        <p:txBody>
          <a:bodyPr wrap="square">
            <a:spAutoFit/>
          </a:bodyPr>
          <a:lstStyle/>
          <a:p>
            <a:pPr marL="342900" lvl="0" indent="-342900">
              <a:spcBef>
                <a:spcPct val="20000"/>
              </a:spcBef>
              <a:buFont typeface="Arial"/>
              <a:buChar char="•"/>
            </a:pPr>
            <a:r>
              <a:rPr lang="en-US" dirty="0" smtClean="0">
                <a:solidFill>
                  <a:srgbClr val="00003B"/>
                </a:solidFill>
                <a:latin typeface="Arial"/>
                <a:cs typeface="Arial"/>
              </a:rPr>
              <a:t>Pulse height plotted against </a:t>
            </a:r>
            <a:r>
              <a:rPr lang="en-US" dirty="0">
                <a:solidFill>
                  <a:srgbClr val="00003B"/>
                </a:solidFill>
                <a:latin typeface="Arial"/>
                <a:cs typeface="Arial"/>
              </a:rPr>
              <a:t>b</a:t>
            </a:r>
            <a:r>
              <a:rPr lang="en-US" dirty="0" smtClean="0">
                <a:solidFill>
                  <a:srgbClr val="00003B"/>
                </a:solidFill>
                <a:latin typeface="Arial"/>
                <a:cs typeface="Arial"/>
              </a:rPr>
              <a:t>ias voltage. </a:t>
            </a:r>
          </a:p>
          <a:p>
            <a:pPr lvl="0">
              <a:spcBef>
                <a:spcPct val="20000"/>
              </a:spcBef>
            </a:pPr>
            <a:endParaRPr lang="en-US" dirty="0">
              <a:solidFill>
                <a:srgbClr val="00003B"/>
              </a:solidFill>
              <a:latin typeface="Arial"/>
              <a:cs typeface="Arial"/>
            </a:endParaRPr>
          </a:p>
          <a:p>
            <a:pPr marL="342900" lvl="0" indent="-342900">
              <a:spcBef>
                <a:spcPct val="20000"/>
              </a:spcBef>
              <a:buFont typeface="Arial"/>
              <a:buChar char="•"/>
            </a:pPr>
            <a:r>
              <a:rPr lang="en-US" dirty="0" smtClean="0">
                <a:solidFill>
                  <a:srgbClr val="00003B"/>
                </a:solidFill>
                <a:latin typeface="Arial"/>
                <a:cs typeface="Arial"/>
              </a:rPr>
              <a:t>Rate of pulses plotted against bias voltage.</a:t>
            </a:r>
          </a:p>
          <a:p>
            <a:pPr marL="342900" lvl="0" indent="-342900">
              <a:spcBef>
                <a:spcPct val="20000"/>
              </a:spcBef>
              <a:buFont typeface="Arial"/>
              <a:buChar char="•"/>
            </a:pPr>
            <a:endParaRPr lang="en-US" dirty="0" smtClean="0">
              <a:solidFill>
                <a:srgbClr val="00003B"/>
              </a:solidFill>
              <a:latin typeface="Arial"/>
              <a:cs typeface="Arial"/>
            </a:endParaRPr>
          </a:p>
          <a:p>
            <a:pPr marL="342900" lvl="0" indent="-342900">
              <a:spcBef>
                <a:spcPct val="20000"/>
              </a:spcBef>
              <a:buFont typeface="Arial"/>
              <a:buChar char="•"/>
            </a:pPr>
            <a:endParaRPr lang="en-US" dirty="0">
              <a:solidFill>
                <a:srgbClr val="00003B"/>
              </a:solidFill>
              <a:latin typeface="Arial"/>
              <a:cs typeface="Arial"/>
            </a:endParaRPr>
          </a:p>
          <a:p>
            <a:pPr marL="342900" lvl="0" indent="-342900">
              <a:spcBef>
                <a:spcPct val="20000"/>
              </a:spcBef>
              <a:buFont typeface="Arial"/>
              <a:buChar char="•"/>
            </a:pPr>
            <a:r>
              <a:rPr lang="en-US" dirty="0" smtClean="0">
                <a:solidFill>
                  <a:srgbClr val="00003B"/>
                </a:solidFill>
                <a:latin typeface="Arial"/>
                <a:cs typeface="Arial"/>
              </a:rPr>
              <a:t>Difference in operation between tubes possibly due to </a:t>
            </a:r>
            <a:r>
              <a:rPr lang="en-US" dirty="0" smtClean="0">
                <a:solidFill>
                  <a:srgbClr val="00003B"/>
                </a:solidFill>
                <a:latin typeface="Arial"/>
                <a:cs typeface="Arial"/>
              </a:rPr>
              <a:t>moisture </a:t>
            </a:r>
            <a:r>
              <a:rPr lang="en-US" dirty="0" smtClean="0">
                <a:solidFill>
                  <a:srgbClr val="00003B"/>
                </a:solidFill>
                <a:latin typeface="Arial"/>
                <a:cs typeface="Arial"/>
              </a:rPr>
              <a:t>in tube or charge buildup due to lack of cathode.</a:t>
            </a:r>
            <a:endParaRPr lang="en-US" dirty="0">
              <a:solidFill>
                <a:srgbClr val="00003B"/>
              </a:solidFill>
              <a:latin typeface="Arial"/>
              <a:cs typeface="Arial"/>
            </a:endParaRPr>
          </a:p>
          <a:p>
            <a:pPr marL="342900" lvl="0" indent="-342900">
              <a:spcBef>
                <a:spcPct val="20000"/>
              </a:spcBef>
              <a:buFont typeface="Arial"/>
              <a:buChar char="•"/>
            </a:pPr>
            <a:endParaRPr lang="en-US" dirty="0" smtClean="0">
              <a:solidFill>
                <a:srgbClr val="00003B"/>
              </a:solidFill>
              <a:latin typeface="Arial"/>
              <a:cs typeface="Arial"/>
            </a:endParaRPr>
          </a:p>
        </p:txBody>
      </p:sp>
      <p:sp>
        <p:nvSpPr>
          <p:cNvPr id="14" name="TextBox 13"/>
          <p:cNvSpPr txBox="1"/>
          <p:nvPr/>
        </p:nvSpPr>
        <p:spPr>
          <a:xfrm>
            <a:off x="820454" y="1400542"/>
            <a:ext cx="3510251" cy="307777"/>
          </a:xfrm>
          <a:prstGeom prst="rect">
            <a:avLst/>
          </a:prstGeom>
          <a:noFill/>
        </p:spPr>
        <p:txBody>
          <a:bodyPr wrap="square" rtlCol="0">
            <a:spAutoFit/>
          </a:bodyPr>
          <a:lstStyle/>
          <a:p>
            <a:pPr marL="285750" lvl="0" indent="-285750">
              <a:spcBef>
                <a:spcPct val="20000"/>
              </a:spcBef>
              <a:buFontTx/>
              <a:buChar char="-"/>
            </a:pPr>
            <a:r>
              <a:rPr lang="en-US" sz="1400" b="1" dirty="0" smtClean="0">
                <a:solidFill>
                  <a:srgbClr val="00003B"/>
                </a:solidFill>
                <a:latin typeface="Arial"/>
                <a:cs typeface="Arial"/>
              </a:rPr>
              <a:t>Not as expected.</a:t>
            </a:r>
          </a:p>
        </p:txBody>
      </p:sp>
      <p:sp>
        <p:nvSpPr>
          <p:cNvPr id="16" name="TextBox 15"/>
          <p:cNvSpPr txBox="1"/>
          <p:nvPr/>
        </p:nvSpPr>
        <p:spPr>
          <a:xfrm>
            <a:off x="820450" y="2046624"/>
            <a:ext cx="4297646" cy="523220"/>
          </a:xfrm>
          <a:prstGeom prst="rect">
            <a:avLst/>
          </a:prstGeom>
          <a:noFill/>
        </p:spPr>
        <p:txBody>
          <a:bodyPr wrap="square" rtlCol="0">
            <a:spAutoFit/>
          </a:bodyPr>
          <a:lstStyle/>
          <a:p>
            <a:pPr marL="285750" lvl="0" indent="-285750">
              <a:spcBef>
                <a:spcPct val="20000"/>
              </a:spcBef>
              <a:buFontTx/>
              <a:buChar char="-"/>
            </a:pPr>
            <a:r>
              <a:rPr lang="en-US" sz="1400" b="1" dirty="0" smtClean="0">
                <a:solidFill>
                  <a:srgbClr val="00003B"/>
                </a:solidFill>
                <a:latin typeface="Arial"/>
                <a:cs typeface="Arial"/>
              </a:rPr>
              <a:t>Some correlation between rate and bias voltage.</a:t>
            </a:r>
            <a:endParaRPr lang="en-US" sz="1400" b="1" dirty="0">
              <a:solidFill>
                <a:srgbClr val="00003B"/>
              </a:solidFill>
              <a:latin typeface="Arial"/>
              <a:cs typeface="Arial"/>
            </a:endParaRPr>
          </a:p>
        </p:txBody>
      </p:sp>
      <p:pic>
        <p:nvPicPr>
          <p:cNvPr id="2" name="Picture 1" descr="RatesNew.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37199" y="3049709"/>
            <a:ext cx="3308351" cy="1477155"/>
          </a:xfrm>
          <a:prstGeom prst="rect">
            <a:avLst/>
          </a:prstGeom>
          <a:ln>
            <a:solidFill>
              <a:schemeClr val="tx1"/>
            </a:solidFill>
          </a:ln>
        </p:spPr>
      </p:pic>
      <p:pic>
        <p:nvPicPr>
          <p:cNvPr id="3" name="Picture 2" descr="HeightMeanNew.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37200" y="1253769"/>
            <a:ext cx="3308351" cy="1490645"/>
          </a:xfrm>
          <a:prstGeom prst="rect">
            <a:avLst/>
          </a:prstGeom>
          <a:ln>
            <a:solidFill>
              <a:schemeClr val="tx1"/>
            </a:solidFill>
          </a:ln>
        </p:spPr>
      </p:pic>
      <p:sp>
        <p:nvSpPr>
          <p:cNvPr id="17" name="TextBox 16"/>
          <p:cNvSpPr txBox="1"/>
          <p:nvPr/>
        </p:nvSpPr>
        <p:spPr>
          <a:xfrm>
            <a:off x="820453" y="3609511"/>
            <a:ext cx="4488151" cy="1335750"/>
          </a:xfrm>
          <a:prstGeom prst="rect">
            <a:avLst/>
          </a:prstGeom>
          <a:noFill/>
        </p:spPr>
        <p:txBody>
          <a:bodyPr wrap="square" rtlCol="0">
            <a:spAutoFit/>
          </a:bodyPr>
          <a:lstStyle/>
          <a:p>
            <a:pPr marL="285750" lvl="0" indent="-285750">
              <a:spcBef>
                <a:spcPct val="20000"/>
              </a:spcBef>
              <a:buFontTx/>
              <a:buChar char="-"/>
            </a:pPr>
            <a:r>
              <a:rPr lang="en-US" sz="1400" b="1" dirty="0" smtClean="0">
                <a:solidFill>
                  <a:srgbClr val="00003B"/>
                </a:solidFill>
                <a:latin typeface="Arial"/>
                <a:cs typeface="Arial"/>
              </a:rPr>
              <a:t>Check data with oxygen monitor data</a:t>
            </a:r>
          </a:p>
          <a:p>
            <a:pPr marL="285750" lvl="0" indent="-285750">
              <a:spcBef>
                <a:spcPct val="20000"/>
              </a:spcBef>
              <a:buFontTx/>
              <a:buChar char="-"/>
            </a:pPr>
            <a:r>
              <a:rPr lang="en-US" sz="1400" b="1" dirty="0" smtClean="0">
                <a:solidFill>
                  <a:srgbClr val="00003B"/>
                </a:solidFill>
                <a:latin typeface="Arial"/>
                <a:cs typeface="Arial"/>
              </a:rPr>
              <a:t>Currently retaking data in humidity controlled environment.</a:t>
            </a:r>
          </a:p>
          <a:p>
            <a:pPr marL="285750" lvl="0" indent="-285750">
              <a:spcBef>
                <a:spcPct val="20000"/>
              </a:spcBef>
              <a:buFontTx/>
              <a:buChar char="-"/>
            </a:pPr>
            <a:r>
              <a:rPr lang="en-US" sz="1400" b="1" dirty="0" smtClean="0">
                <a:solidFill>
                  <a:srgbClr val="00003B"/>
                </a:solidFill>
                <a:latin typeface="Arial"/>
                <a:cs typeface="Arial"/>
              </a:rPr>
              <a:t>Next stage to print tube with cathode.</a:t>
            </a:r>
          </a:p>
          <a:p>
            <a:pPr marL="285750" lvl="0" indent="-285750">
              <a:spcBef>
                <a:spcPct val="20000"/>
              </a:spcBef>
              <a:buFontTx/>
              <a:buChar char="-"/>
            </a:pPr>
            <a:endParaRPr lang="en-US" sz="1600" b="1" dirty="0">
              <a:solidFill>
                <a:srgbClr val="00003B"/>
              </a:solidFill>
              <a:latin typeface="Arial"/>
              <a:cs typeface="Arial"/>
            </a:endParaRPr>
          </a:p>
        </p:txBody>
      </p:sp>
      <p:sp>
        <p:nvSpPr>
          <p:cNvPr id="22" name="Title 1"/>
          <p:cNvSpPr txBox="1">
            <a:spLocks/>
          </p:cNvSpPr>
          <p:nvPr/>
        </p:nvSpPr>
        <p:spPr>
          <a:xfrm>
            <a:off x="457200" y="320276"/>
            <a:ext cx="8229600" cy="85725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b="1" dirty="0" smtClean="0">
                <a:solidFill>
                  <a:srgbClr val="00003B"/>
                </a:solidFill>
                <a:latin typeface="Arial"/>
                <a:cs typeface="Arial"/>
              </a:rPr>
              <a:t>Tube 2 Results</a:t>
            </a:r>
            <a:endParaRPr lang="en-US" sz="3600" b="1" dirty="0">
              <a:solidFill>
                <a:srgbClr val="00003B"/>
              </a:solidFill>
              <a:latin typeface="Arial"/>
              <a:cs typeface="Arial"/>
            </a:endParaRPr>
          </a:p>
        </p:txBody>
      </p:sp>
      <p:sp>
        <p:nvSpPr>
          <p:cNvPr id="23" name="TextBox 22"/>
          <p:cNvSpPr txBox="1"/>
          <p:nvPr/>
        </p:nvSpPr>
        <p:spPr>
          <a:xfrm>
            <a:off x="6337300" y="4706457"/>
            <a:ext cx="2908300" cy="253916"/>
          </a:xfrm>
          <a:prstGeom prst="rect">
            <a:avLst/>
          </a:prstGeom>
          <a:noFill/>
        </p:spPr>
        <p:txBody>
          <a:bodyPr wrap="square" rtlCol="0">
            <a:spAutoFit/>
          </a:bodyPr>
          <a:lstStyle/>
          <a:p>
            <a:r>
              <a:rPr lang="en-US" sz="1050" dirty="0" smtClean="0">
                <a:latin typeface="Arial"/>
                <a:cs typeface="Arial"/>
              </a:rPr>
              <a:t>© Crown Owned Copyright 2017, AWE/MoD</a:t>
            </a:r>
            <a:endParaRPr lang="en-US" sz="1050" dirty="0">
              <a:latin typeface="Arial"/>
              <a:cs typeface="Arial"/>
            </a:endParaRPr>
          </a:p>
        </p:txBody>
      </p:sp>
      <p:sp>
        <p:nvSpPr>
          <p:cNvPr id="19" name="Rectangle 18"/>
          <p:cNvSpPr/>
          <p:nvPr/>
        </p:nvSpPr>
        <p:spPr>
          <a:xfrm>
            <a:off x="-524933" y="4889501"/>
            <a:ext cx="9499599" cy="276999"/>
          </a:xfrm>
          <a:prstGeom prst="rect">
            <a:avLst/>
          </a:prstGeom>
        </p:spPr>
        <p:txBody>
          <a:bodyPr wrap="square">
            <a:spAutoFit/>
          </a:bodyPr>
          <a:lstStyle/>
          <a:p>
            <a:pPr algn="r"/>
            <a:r>
              <a:rPr lang="en-US" sz="1200" b="1" dirty="0" smtClean="0">
                <a:solidFill>
                  <a:schemeClr val="bg1"/>
                </a:solidFill>
                <a:latin typeface="Arial"/>
                <a:cs typeface="Arial"/>
              </a:rPr>
              <a:t>IOP APP - HEPP 2018</a:t>
            </a:r>
            <a:r>
              <a:rPr lang="en-US" sz="1200" b="1" dirty="0" smtClean="0">
                <a:solidFill>
                  <a:schemeClr val="bg1"/>
                </a:solidFill>
                <a:latin typeface="Arial"/>
                <a:cs typeface="Arial"/>
              </a:rPr>
              <a:t>	               	                          </a:t>
            </a:r>
            <a:r>
              <a:rPr lang="en-US" sz="1200" b="1" dirty="0" smtClean="0">
                <a:solidFill>
                  <a:schemeClr val="bg1"/>
                </a:solidFill>
                <a:latin typeface="Arial"/>
                <a:cs typeface="Arial"/>
              </a:rPr>
              <a:t>March 26-28</a:t>
            </a:r>
            <a:r>
              <a:rPr lang="en-US" sz="1200" b="1" dirty="0" smtClean="0">
                <a:solidFill>
                  <a:schemeClr val="bg1"/>
                </a:solidFill>
                <a:latin typeface="Arial"/>
                <a:cs typeface="Arial"/>
              </a:rPr>
              <a:t>	       				             		   </a:t>
            </a:r>
            <a:r>
              <a:rPr lang="en-US" sz="1200" b="1" dirty="0" smtClean="0">
                <a:solidFill>
                  <a:schemeClr val="bg1"/>
                </a:solidFill>
                <a:latin typeface="Arial"/>
                <a:cs typeface="Arial"/>
              </a:rPr>
              <a:t>16</a:t>
            </a:r>
            <a:r>
              <a:rPr lang="en-US" sz="1200" b="1" dirty="0" smtClean="0">
                <a:solidFill>
                  <a:schemeClr val="bg1"/>
                </a:solidFill>
                <a:latin typeface="Arial"/>
                <a:cs typeface="Arial"/>
              </a:rPr>
              <a:t>/19 </a:t>
            </a:r>
            <a:endParaRPr lang="en-US" sz="1200" b="1" dirty="0">
              <a:solidFill>
                <a:schemeClr val="bg1"/>
              </a:solidFill>
              <a:latin typeface="Arial"/>
              <a:cs typeface="Arial"/>
            </a:endParaRPr>
          </a:p>
        </p:txBody>
      </p:sp>
    </p:spTree>
    <p:extLst>
      <p:ext uri="{BB962C8B-B14F-4D97-AF65-F5344CB8AC3E}">
        <p14:creationId xmlns:p14="http://schemas.microsoft.com/office/powerpoint/2010/main" val="2732011315"/>
      </p:ext>
    </p:extLst>
  </p:cSld>
  <p:clrMapOvr>
    <a:masterClrMapping/>
  </p:clrMapOvr>
  <mc:AlternateContent xmlns:mc="http://schemas.openxmlformats.org/markup-compatibility/2006">
    <mc:Choice xmlns:p14="http://schemas.microsoft.com/office/powerpoint/2010/main" Requires="p14">
      <p:transition spd="slow" p14:dur="2000" advTm="41840"/>
    </mc:Choice>
    <mc:Fallback>
      <p:transition xmlns:p14="http://schemas.microsoft.com/office/powerpoint/2010/main" spd="slow" advTm="41840"/>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86267" y="-9128"/>
            <a:ext cx="982129" cy="352028"/>
          </a:xfrm>
          <a:prstGeom prst="rect">
            <a:avLst/>
          </a:prstGeom>
        </p:spPr>
        <p:txBody>
          <a:bodyPr vert="horz" lIns="91440" tIns="45720" rIns="91440" bIns="45720" rtlCol="0" anchor="ctr">
            <a:normAutofit fontScale="6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400" dirty="0" smtClean="0">
                <a:solidFill>
                  <a:schemeClr val="bg1"/>
                </a:solidFill>
                <a:latin typeface="Arial"/>
                <a:cs typeface="Arial"/>
              </a:rPr>
              <a:t>Motivation</a:t>
            </a:r>
            <a:br>
              <a:rPr lang="en-US" sz="1400" dirty="0" smtClean="0">
                <a:solidFill>
                  <a:schemeClr val="bg1"/>
                </a:solidFill>
                <a:latin typeface="Arial"/>
                <a:cs typeface="Arial"/>
              </a:rPr>
            </a:br>
            <a:r>
              <a:rPr lang="en-US" sz="1400" dirty="0" smtClean="0">
                <a:solidFill>
                  <a:schemeClr val="bg1"/>
                </a:solidFill>
                <a:latin typeface="Wingdings"/>
                <a:ea typeface="Wingdings"/>
                <a:cs typeface="Wingdings"/>
                <a:sym typeface="Wingdings"/>
              </a:rPr>
              <a:t></a:t>
            </a:r>
            <a:endParaRPr lang="en-US" sz="1400" dirty="0">
              <a:solidFill>
                <a:schemeClr val="bg1"/>
              </a:solidFill>
            </a:endParaRPr>
          </a:p>
        </p:txBody>
      </p:sp>
      <p:sp>
        <p:nvSpPr>
          <p:cNvPr id="9" name="Rectangle 8"/>
          <p:cNvSpPr/>
          <p:nvPr/>
        </p:nvSpPr>
        <p:spPr>
          <a:xfrm>
            <a:off x="0" y="342905"/>
            <a:ext cx="9144000" cy="4571999"/>
          </a:xfrm>
          <a:prstGeom prst="rect">
            <a:avLst/>
          </a:prstGeom>
          <a:solidFill>
            <a:schemeClr val="bg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itle 1"/>
          <p:cNvSpPr txBox="1">
            <a:spLocks/>
          </p:cNvSpPr>
          <p:nvPr/>
        </p:nvSpPr>
        <p:spPr>
          <a:xfrm>
            <a:off x="457200" y="320276"/>
            <a:ext cx="8229600" cy="857250"/>
          </a:xfrm>
          <a:prstGeom prst="rect">
            <a:avLst/>
          </a:prstGeom>
        </p:spPr>
        <p:txBody>
          <a:bodyPr vert="horz" lIns="91440" tIns="45720" rIns="91440" bIns="45720" rtlCol="0" anchor="ctr">
            <a:normAutofit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5400" b="1" dirty="0" smtClean="0">
                <a:solidFill>
                  <a:srgbClr val="00003B"/>
                </a:solidFill>
                <a:latin typeface="Arial"/>
                <a:cs typeface="Arial"/>
              </a:rPr>
              <a:t>Operation</a:t>
            </a:r>
            <a:endParaRPr lang="en-US" sz="5400" b="1" dirty="0">
              <a:solidFill>
                <a:srgbClr val="00003B"/>
              </a:solidFill>
              <a:latin typeface="Arial"/>
              <a:cs typeface="Arial"/>
            </a:endParaRPr>
          </a:p>
        </p:txBody>
      </p:sp>
      <p:sp>
        <p:nvSpPr>
          <p:cNvPr id="11" name="Title 1"/>
          <p:cNvSpPr txBox="1">
            <a:spLocks/>
          </p:cNvSpPr>
          <p:nvPr/>
        </p:nvSpPr>
        <p:spPr>
          <a:xfrm>
            <a:off x="4135970" y="-9127"/>
            <a:ext cx="982129" cy="352028"/>
          </a:xfrm>
          <a:prstGeom prst="rect">
            <a:avLst/>
          </a:prstGeom>
        </p:spPr>
        <p:txBody>
          <a:bodyPr vert="horz" lIns="91440" tIns="45720" rIns="91440" bIns="45720" rtlCol="0" anchor="ctr">
            <a:normAutofit fontScale="6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400" dirty="0" smtClean="0">
                <a:solidFill>
                  <a:schemeClr val="bg1"/>
                </a:solidFill>
                <a:latin typeface="Arial"/>
                <a:cs typeface="Arial"/>
              </a:rPr>
              <a:t>Creation</a:t>
            </a:r>
            <a:br>
              <a:rPr lang="en-US" sz="1400" dirty="0" smtClean="0">
                <a:solidFill>
                  <a:schemeClr val="bg1"/>
                </a:solidFill>
                <a:latin typeface="Arial"/>
                <a:cs typeface="Arial"/>
              </a:rPr>
            </a:br>
            <a:r>
              <a:rPr lang="en-US" sz="1400" dirty="0" smtClean="0">
                <a:solidFill>
                  <a:schemeClr val="bg1"/>
                </a:solidFill>
                <a:latin typeface="Wingdings"/>
                <a:ea typeface="Wingdings"/>
                <a:cs typeface="Wingdings"/>
                <a:sym typeface="Wingdings"/>
              </a:rPr>
              <a:t></a:t>
            </a:r>
            <a:r>
              <a:rPr lang="en-US" sz="1400" dirty="0">
                <a:solidFill>
                  <a:schemeClr val="bg1"/>
                </a:solidFill>
                <a:latin typeface="Wingdings"/>
                <a:ea typeface="Wingdings"/>
                <a:cs typeface="Wingdings"/>
                <a:sym typeface="Wingdings"/>
              </a:rPr>
              <a:t></a:t>
            </a:r>
            <a:r>
              <a:rPr lang="en-US" sz="1400" dirty="0" smtClean="0">
                <a:solidFill>
                  <a:schemeClr val="bg1"/>
                </a:solidFill>
                <a:latin typeface="Wingdings"/>
                <a:ea typeface="Wingdings"/>
                <a:cs typeface="Wingdings"/>
                <a:sym typeface="Wingdings"/>
              </a:rPr>
              <a:t></a:t>
            </a:r>
            <a:r>
              <a:rPr lang="en-US" sz="1400" dirty="0" smtClean="0">
                <a:solidFill>
                  <a:schemeClr val="bg1"/>
                </a:solidFill>
                <a:latin typeface="Arial"/>
                <a:ea typeface="Wingdings"/>
                <a:cs typeface="Arial"/>
                <a:sym typeface="Wingdings"/>
              </a:rPr>
              <a:t></a:t>
            </a:r>
            <a:endParaRPr lang="en-US" sz="1400" dirty="0">
              <a:solidFill>
                <a:schemeClr val="bg1"/>
              </a:solidFill>
              <a:latin typeface="Arial"/>
              <a:cs typeface="Arial"/>
            </a:endParaRPr>
          </a:p>
        </p:txBody>
      </p:sp>
      <p:sp>
        <p:nvSpPr>
          <p:cNvPr id="12" name="Title 1"/>
          <p:cNvSpPr txBox="1">
            <a:spLocks/>
          </p:cNvSpPr>
          <p:nvPr/>
        </p:nvSpPr>
        <p:spPr>
          <a:xfrm>
            <a:off x="2734364" y="948928"/>
            <a:ext cx="3526366" cy="45362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1800" b="1" dirty="0" smtClean="0">
                <a:solidFill>
                  <a:srgbClr val="00003B"/>
                </a:solidFill>
                <a:latin typeface="Arial"/>
                <a:cs typeface="Arial"/>
              </a:rPr>
              <a:t>3D Tracker</a:t>
            </a:r>
            <a:endParaRPr lang="en-US" sz="1800" b="1" dirty="0">
              <a:solidFill>
                <a:srgbClr val="00003B"/>
              </a:solidFill>
              <a:latin typeface="Arial"/>
              <a:cs typeface="Arial"/>
            </a:endParaRPr>
          </a:p>
        </p:txBody>
      </p:sp>
      <p:sp>
        <p:nvSpPr>
          <p:cNvPr id="20" name="TextBox 19"/>
          <p:cNvSpPr txBox="1"/>
          <p:nvPr/>
        </p:nvSpPr>
        <p:spPr>
          <a:xfrm>
            <a:off x="6565900" y="4731857"/>
            <a:ext cx="2679700" cy="253916"/>
          </a:xfrm>
          <a:prstGeom prst="rect">
            <a:avLst/>
          </a:prstGeom>
          <a:noFill/>
        </p:spPr>
        <p:txBody>
          <a:bodyPr wrap="square" rtlCol="0">
            <a:spAutoFit/>
          </a:bodyPr>
          <a:lstStyle/>
          <a:p>
            <a:r>
              <a:rPr lang="en-US" sz="1050" dirty="0" smtClean="0"/>
              <a:t>© Crown Owned Copyright 2017, AWE/MoD</a:t>
            </a:r>
            <a:endParaRPr lang="en-US" sz="1050" dirty="0"/>
          </a:p>
        </p:txBody>
      </p:sp>
      <p:sp>
        <p:nvSpPr>
          <p:cNvPr id="13" name="Title 1"/>
          <p:cNvSpPr txBox="1">
            <a:spLocks/>
          </p:cNvSpPr>
          <p:nvPr/>
        </p:nvSpPr>
        <p:spPr>
          <a:xfrm>
            <a:off x="8060271" y="-9525"/>
            <a:ext cx="1507067" cy="35202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900" dirty="0">
                <a:solidFill>
                  <a:schemeClr val="bg1"/>
                </a:solidFill>
                <a:latin typeface="Arial"/>
                <a:cs typeface="Arial"/>
              </a:rPr>
              <a:t>Operation</a:t>
            </a:r>
          </a:p>
          <a:p>
            <a:pPr algn="l"/>
            <a:r>
              <a:rPr lang="en-US" sz="900" dirty="0" smtClean="0">
                <a:solidFill>
                  <a:schemeClr val="bg1"/>
                </a:solidFill>
                <a:latin typeface="Arial"/>
                <a:ea typeface="Wingdings"/>
                <a:cs typeface="Arial"/>
                <a:sym typeface="Wingdings"/>
              </a:rPr>
              <a:t></a:t>
            </a:r>
            <a:r>
              <a:rPr lang="en-US" sz="900" dirty="0">
                <a:solidFill>
                  <a:schemeClr val="bg1"/>
                </a:solidFill>
                <a:latin typeface="Arial"/>
                <a:ea typeface="Wingdings"/>
                <a:cs typeface="Arial"/>
                <a:sym typeface="Wingdings"/>
              </a:rPr>
              <a:t></a:t>
            </a:r>
            <a:endParaRPr lang="en-US" sz="900" dirty="0">
              <a:solidFill>
                <a:schemeClr val="bg1"/>
              </a:solidFill>
              <a:latin typeface="Arial"/>
              <a:cs typeface="Arial"/>
            </a:endParaRPr>
          </a:p>
        </p:txBody>
      </p:sp>
      <p:sp>
        <p:nvSpPr>
          <p:cNvPr id="16" name="Rectangle 15"/>
          <p:cNvSpPr/>
          <p:nvPr/>
        </p:nvSpPr>
        <p:spPr>
          <a:xfrm>
            <a:off x="-524933" y="4889501"/>
            <a:ext cx="9499599" cy="276999"/>
          </a:xfrm>
          <a:prstGeom prst="rect">
            <a:avLst/>
          </a:prstGeom>
        </p:spPr>
        <p:txBody>
          <a:bodyPr wrap="square">
            <a:spAutoFit/>
          </a:bodyPr>
          <a:lstStyle/>
          <a:p>
            <a:pPr algn="r"/>
            <a:r>
              <a:rPr lang="en-US" sz="1200" b="1" dirty="0" smtClean="0">
                <a:solidFill>
                  <a:schemeClr val="bg1"/>
                </a:solidFill>
                <a:latin typeface="Arial"/>
                <a:cs typeface="Arial"/>
              </a:rPr>
              <a:t>IOP APP - HEPP 2018</a:t>
            </a:r>
            <a:r>
              <a:rPr lang="en-US" sz="1200" b="1" dirty="0" smtClean="0">
                <a:solidFill>
                  <a:schemeClr val="bg1"/>
                </a:solidFill>
                <a:latin typeface="Arial"/>
                <a:cs typeface="Arial"/>
              </a:rPr>
              <a:t>	               	                          </a:t>
            </a:r>
            <a:r>
              <a:rPr lang="en-US" sz="1200" b="1" dirty="0" smtClean="0">
                <a:solidFill>
                  <a:schemeClr val="bg1"/>
                </a:solidFill>
                <a:latin typeface="Arial"/>
                <a:cs typeface="Arial"/>
              </a:rPr>
              <a:t>March 26-28</a:t>
            </a:r>
            <a:r>
              <a:rPr lang="en-US" sz="1200" b="1" dirty="0" smtClean="0">
                <a:solidFill>
                  <a:schemeClr val="bg1"/>
                </a:solidFill>
                <a:latin typeface="Arial"/>
                <a:cs typeface="Arial"/>
              </a:rPr>
              <a:t>	       				             		   </a:t>
            </a:r>
            <a:r>
              <a:rPr lang="en-US" sz="1200" b="1" dirty="0" smtClean="0">
                <a:solidFill>
                  <a:schemeClr val="bg1"/>
                </a:solidFill>
                <a:latin typeface="Arial"/>
                <a:cs typeface="Arial"/>
              </a:rPr>
              <a:t>17/</a:t>
            </a:r>
            <a:r>
              <a:rPr lang="en-US" sz="1200" b="1" dirty="0" smtClean="0">
                <a:solidFill>
                  <a:schemeClr val="bg1"/>
                </a:solidFill>
                <a:latin typeface="Arial"/>
                <a:cs typeface="Arial"/>
              </a:rPr>
              <a:t>19 </a:t>
            </a:r>
            <a:endParaRPr lang="en-US" sz="1200" b="1" dirty="0">
              <a:solidFill>
                <a:schemeClr val="bg1"/>
              </a:solidFill>
              <a:latin typeface="Arial"/>
              <a:cs typeface="Arial"/>
            </a:endParaRPr>
          </a:p>
        </p:txBody>
      </p:sp>
      <p:pic>
        <p:nvPicPr>
          <p:cNvPr id="5" name="Picture 4" descr="Screen Shot 2018-03-23 at 14.50.35.png"/>
          <p:cNvPicPr>
            <a:picLocks noChangeAspect="1"/>
          </p:cNvPicPr>
          <p:nvPr/>
        </p:nvPicPr>
        <p:blipFill rotWithShape="1">
          <a:blip r:embed="rId2">
            <a:extLst>
              <a:ext uri="{28A0092B-C50C-407E-A947-70E740481C1C}">
                <a14:useLocalDpi xmlns:a14="http://schemas.microsoft.com/office/drawing/2010/main" val="0"/>
              </a:ext>
            </a:extLst>
          </a:blip>
          <a:srcRect l="23693" t="24121" r="23930" b="21769"/>
          <a:stretch/>
        </p:blipFill>
        <p:spPr>
          <a:xfrm>
            <a:off x="328162" y="1177526"/>
            <a:ext cx="1909068" cy="1678302"/>
          </a:xfrm>
          <a:prstGeom prst="rect">
            <a:avLst/>
          </a:prstGeom>
          <a:effectLst>
            <a:outerShdw blurRad="136525" dist="25400" dir="2700000" algn="tl" rotWithShape="0">
              <a:srgbClr val="000000">
                <a:alpha val="40000"/>
              </a:srgbClr>
            </a:outerShdw>
          </a:effectLst>
        </p:spPr>
      </p:pic>
      <p:sp>
        <p:nvSpPr>
          <p:cNvPr id="17" name="TextBox 16"/>
          <p:cNvSpPr txBox="1"/>
          <p:nvPr/>
        </p:nvSpPr>
        <p:spPr>
          <a:xfrm>
            <a:off x="798262" y="1292216"/>
            <a:ext cx="969699" cy="369332"/>
          </a:xfrm>
          <a:prstGeom prst="rect">
            <a:avLst/>
          </a:prstGeom>
          <a:noFill/>
        </p:spPr>
        <p:txBody>
          <a:bodyPr wrap="none" rtlCol="0">
            <a:spAutoFit/>
          </a:bodyPr>
          <a:lstStyle/>
          <a:p>
            <a:r>
              <a:rPr lang="en-US" dirty="0" smtClean="0"/>
              <a:t>L    M   R</a:t>
            </a:r>
            <a:endParaRPr lang="en-US" dirty="0"/>
          </a:p>
        </p:txBody>
      </p:sp>
      <p:pic>
        <p:nvPicPr>
          <p:cNvPr id="18" name="Picture 17" descr="Screen Shot 2018-03-25 at 14.33.07.png"/>
          <p:cNvPicPr>
            <a:picLocks noChangeAspect="1"/>
          </p:cNvPicPr>
          <p:nvPr/>
        </p:nvPicPr>
        <p:blipFill rotWithShape="1">
          <a:blip r:embed="rId3">
            <a:extLst>
              <a:ext uri="{28A0092B-C50C-407E-A947-70E740481C1C}">
                <a14:useLocalDpi xmlns:a14="http://schemas.microsoft.com/office/drawing/2010/main" val="0"/>
              </a:ext>
            </a:extLst>
          </a:blip>
          <a:srcRect l="13222" t="22863" r="18200" b="5396"/>
          <a:stretch/>
        </p:blipFill>
        <p:spPr>
          <a:xfrm>
            <a:off x="328162" y="3098801"/>
            <a:ext cx="1909068" cy="1633056"/>
          </a:xfrm>
          <a:prstGeom prst="rect">
            <a:avLst/>
          </a:prstGeom>
        </p:spPr>
      </p:pic>
      <p:sp>
        <p:nvSpPr>
          <p:cNvPr id="19" name="TextBox 18"/>
          <p:cNvSpPr txBox="1"/>
          <p:nvPr/>
        </p:nvSpPr>
        <p:spPr>
          <a:xfrm>
            <a:off x="823662" y="4407050"/>
            <a:ext cx="969699" cy="369332"/>
          </a:xfrm>
          <a:prstGeom prst="rect">
            <a:avLst/>
          </a:prstGeom>
          <a:noFill/>
        </p:spPr>
        <p:txBody>
          <a:bodyPr wrap="none" rtlCol="0">
            <a:spAutoFit/>
          </a:bodyPr>
          <a:lstStyle/>
          <a:p>
            <a:r>
              <a:rPr lang="en-US" dirty="0" smtClean="0"/>
              <a:t>L    M   R</a:t>
            </a:r>
            <a:endParaRPr lang="en-US" dirty="0"/>
          </a:p>
        </p:txBody>
      </p:sp>
      <p:pic>
        <p:nvPicPr>
          <p:cNvPr id="21" name="Picture 20" descr="botL.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85131" y="3206825"/>
            <a:ext cx="2072586" cy="1381724"/>
          </a:xfrm>
          <a:prstGeom prst="rect">
            <a:avLst/>
          </a:prstGeom>
        </p:spPr>
      </p:pic>
      <p:pic>
        <p:nvPicPr>
          <p:cNvPr id="22" name="Picture 21" descr="topR.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42589" y="1411580"/>
            <a:ext cx="2059044" cy="1372696"/>
          </a:xfrm>
          <a:prstGeom prst="rect">
            <a:avLst/>
          </a:prstGeom>
        </p:spPr>
      </p:pic>
      <p:pic>
        <p:nvPicPr>
          <p:cNvPr id="23" name="Picture 22" descr="botR.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53914" y="3206265"/>
            <a:ext cx="2072586" cy="1381724"/>
          </a:xfrm>
          <a:prstGeom prst="rect">
            <a:avLst/>
          </a:prstGeom>
        </p:spPr>
      </p:pic>
      <p:pic>
        <p:nvPicPr>
          <p:cNvPr id="24" name="Picture 23" descr="bot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21217" y="3206265"/>
            <a:ext cx="2073426" cy="1382284"/>
          </a:xfrm>
          <a:prstGeom prst="rect">
            <a:avLst/>
          </a:prstGeom>
        </p:spPr>
      </p:pic>
      <p:pic>
        <p:nvPicPr>
          <p:cNvPr id="25" name="Picture 24" descr="top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621217" y="1411020"/>
            <a:ext cx="2059884" cy="1373256"/>
          </a:xfrm>
          <a:prstGeom prst="rect">
            <a:avLst/>
          </a:prstGeom>
        </p:spPr>
      </p:pic>
      <p:pic>
        <p:nvPicPr>
          <p:cNvPr id="26" name="Picture 25" descr="topL.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485131" y="1402553"/>
            <a:ext cx="2072586" cy="1381723"/>
          </a:xfrm>
          <a:prstGeom prst="rect">
            <a:avLst/>
          </a:prstGeom>
        </p:spPr>
      </p:pic>
      <p:sp>
        <p:nvSpPr>
          <p:cNvPr id="27" name="TextBox 26"/>
          <p:cNvSpPr txBox="1"/>
          <p:nvPr/>
        </p:nvSpPr>
        <p:spPr>
          <a:xfrm>
            <a:off x="3407571" y="2838813"/>
            <a:ext cx="4894000" cy="369332"/>
          </a:xfrm>
          <a:prstGeom prst="rect">
            <a:avLst/>
          </a:prstGeom>
          <a:noFill/>
        </p:spPr>
        <p:txBody>
          <a:bodyPr wrap="square" rtlCol="0">
            <a:spAutoFit/>
          </a:bodyPr>
          <a:lstStyle/>
          <a:p>
            <a:r>
              <a:rPr lang="en-US" dirty="0" smtClean="0"/>
              <a:t>L                                      M                                       R</a:t>
            </a:r>
            <a:endParaRPr lang="en-US" dirty="0"/>
          </a:p>
        </p:txBody>
      </p:sp>
    </p:spTree>
    <p:extLst>
      <p:ext uri="{BB962C8B-B14F-4D97-AF65-F5344CB8AC3E}">
        <p14:creationId xmlns:p14="http://schemas.microsoft.com/office/powerpoint/2010/main" val="3284523212"/>
      </p:ext>
    </p:extLst>
  </p:cSld>
  <p:clrMapOvr>
    <a:masterClrMapping/>
  </p:clrMapOvr>
  <mc:AlternateContent xmlns:mc="http://schemas.openxmlformats.org/markup-compatibility/2006">
    <mc:Choice xmlns:p14="http://schemas.microsoft.com/office/powerpoint/2010/main" Requires="p14">
      <p:transition spd="slow" p14:dur="2000" advTm="62602"/>
    </mc:Choice>
    <mc:Fallback>
      <p:transition xmlns:p14="http://schemas.microsoft.com/office/powerpoint/2010/main" spd="slow" advTm="62602"/>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42903"/>
            <a:ext cx="9144000" cy="4571999"/>
          </a:xfrm>
          <a:prstGeom prst="rect">
            <a:avLst/>
          </a:prstGeom>
          <a:solidFill>
            <a:schemeClr val="bg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itle 1"/>
          <p:cNvSpPr txBox="1">
            <a:spLocks/>
          </p:cNvSpPr>
          <p:nvPr/>
        </p:nvSpPr>
        <p:spPr>
          <a:xfrm>
            <a:off x="186267" y="-9128"/>
            <a:ext cx="982129" cy="352028"/>
          </a:xfrm>
          <a:prstGeom prst="rect">
            <a:avLst/>
          </a:prstGeom>
        </p:spPr>
        <p:txBody>
          <a:bodyPr vert="horz" lIns="91440" tIns="45720" rIns="91440" bIns="45720" rtlCol="0" anchor="ctr">
            <a:normAutofit fontScale="6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400" dirty="0" smtClean="0">
                <a:solidFill>
                  <a:schemeClr val="bg1"/>
                </a:solidFill>
                <a:latin typeface="Arial"/>
                <a:cs typeface="Arial"/>
              </a:rPr>
              <a:t>Motivation</a:t>
            </a:r>
            <a:br>
              <a:rPr lang="en-US" sz="1400" dirty="0" smtClean="0">
                <a:solidFill>
                  <a:schemeClr val="bg1"/>
                </a:solidFill>
                <a:latin typeface="Arial"/>
                <a:cs typeface="Arial"/>
              </a:rPr>
            </a:br>
            <a:r>
              <a:rPr lang="en-US" sz="1400" dirty="0" smtClean="0">
                <a:solidFill>
                  <a:schemeClr val="bg1"/>
                </a:solidFill>
                <a:latin typeface="Wingdings"/>
                <a:ea typeface="Wingdings"/>
                <a:cs typeface="Wingdings"/>
                <a:sym typeface="Wingdings"/>
              </a:rPr>
              <a:t></a:t>
            </a:r>
            <a:endParaRPr lang="en-US" sz="1400" dirty="0">
              <a:solidFill>
                <a:schemeClr val="bg1"/>
              </a:solidFill>
            </a:endParaRPr>
          </a:p>
        </p:txBody>
      </p:sp>
      <p:sp>
        <p:nvSpPr>
          <p:cNvPr id="9" name="Title 1"/>
          <p:cNvSpPr txBox="1">
            <a:spLocks/>
          </p:cNvSpPr>
          <p:nvPr/>
        </p:nvSpPr>
        <p:spPr>
          <a:xfrm>
            <a:off x="8060271" y="-9525"/>
            <a:ext cx="1507067" cy="35202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900" dirty="0">
                <a:solidFill>
                  <a:schemeClr val="bg1"/>
                </a:solidFill>
                <a:latin typeface="Arial"/>
                <a:cs typeface="Arial"/>
              </a:rPr>
              <a:t>Operation</a:t>
            </a:r>
          </a:p>
          <a:p>
            <a:pPr algn="l"/>
            <a:r>
              <a:rPr lang="en-US" sz="900" dirty="0">
                <a:solidFill>
                  <a:schemeClr val="bg1"/>
                </a:solidFill>
                <a:latin typeface="Wingdings"/>
                <a:ea typeface="Wingdings"/>
                <a:cs typeface="Wingdings"/>
                <a:sym typeface="Wingdings"/>
              </a:rPr>
              <a:t></a:t>
            </a:r>
            <a:r>
              <a:rPr lang="en-US" sz="900" dirty="0" smtClean="0">
                <a:solidFill>
                  <a:schemeClr val="bg1"/>
                </a:solidFill>
                <a:latin typeface="Wingdings"/>
                <a:ea typeface="Wingdings"/>
                <a:cs typeface="Wingdings"/>
                <a:sym typeface="Wingdings"/>
              </a:rPr>
              <a:t></a:t>
            </a:r>
            <a:r>
              <a:rPr lang="en-US" sz="900" dirty="0">
                <a:solidFill>
                  <a:schemeClr val="bg1"/>
                </a:solidFill>
                <a:latin typeface="Wingdings"/>
                <a:ea typeface="Wingdings"/>
                <a:cs typeface="Wingdings"/>
                <a:sym typeface="Wingdings"/>
              </a:rPr>
              <a:t></a:t>
            </a:r>
            <a:endParaRPr lang="en-US" sz="900" dirty="0">
              <a:solidFill>
                <a:schemeClr val="bg1"/>
              </a:solidFill>
            </a:endParaRPr>
          </a:p>
        </p:txBody>
      </p:sp>
      <p:sp>
        <p:nvSpPr>
          <p:cNvPr id="10" name="Title 1"/>
          <p:cNvSpPr txBox="1">
            <a:spLocks/>
          </p:cNvSpPr>
          <p:nvPr/>
        </p:nvSpPr>
        <p:spPr>
          <a:xfrm>
            <a:off x="4135970" y="-9127"/>
            <a:ext cx="982129" cy="352028"/>
          </a:xfrm>
          <a:prstGeom prst="rect">
            <a:avLst/>
          </a:prstGeom>
        </p:spPr>
        <p:txBody>
          <a:bodyPr vert="horz" lIns="91440" tIns="45720" rIns="91440" bIns="45720" rtlCol="0" anchor="ctr">
            <a:normAutofit fontScale="6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400" dirty="0" smtClean="0">
                <a:solidFill>
                  <a:schemeClr val="bg1"/>
                </a:solidFill>
                <a:latin typeface="Arial"/>
                <a:cs typeface="Arial"/>
              </a:rPr>
              <a:t>Creation</a:t>
            </a:r>
            <a:br>
              <a:rPr lang="en-US" sz="1400" dirty="0" smtClean="0">
                <a:solidFill>
                  <a:schemeClr val="bg1"/>
                </a:solidFill>
                <a:latin typeface="Arial"/>
                <a:cs typeface="Arial"/>
              </a:rPr>
            </a:br>
            <a:r>
              <a:rPr lang="en-US" sz="1400" dirty="0" smtClean="0">
                <a:solidFill>
                  <a:schemeClr val="bg1"/>
                </a:solidFill>
                <a:latin typeface="Wingdings"/>
                <a:ea typeface="Wingdings"/>
                <a:cs typeface="Wingdings"/>
                <a:sym typeface="Wingdings"/>
              </a:rPr>
              <a:t></a:t>
            </a:r>
            <a:r>
              <a:rPr lang="en-US" sz="1400" dirty="0">
                <a:solidFill>
                  <a:schemeClr val="bg1"/>
                </a:solidFill>
                <a:latin typeface="Arial"/>
                <a:ea typeface="Wingdings"/>
                <a:cs typeface="Arial"/>
                <a:sym typeface="Wingdings"/>
              </a:rPr>
              <a:t></a:t>
            </a:r>
            <a:r>
              <a:rPr lang="en-US" sz="1400" dirty="0" smtClean="0">
                <a:solidFill>
                  <a:schemeClr val="bg1"/>
                </a:solidFill>
                <a:latin typeface="Wingdings"/>
                <a:ea typeface="Wingdings"/>
                <a:cs typeface="Wingdings"/>
                <a:sym typeface="Wingdings"/>
              </a:rPr>
              <a:t></a:t>
            </a:r>
            <a:endParaRPr lang="en-US" sz="1400" dirty="0">
              <a:solidFill>
                <a:schemeClr val="bg1"/>
              </a:solidFill>
            </a:endParaRPr>
          </a:p>
        </p:txBody>
      </p:sp>
      <p:sp>
        <p:nvSpPr>
          <p:cNvPr id="11" name="Rectangle 10"/>
          <p:cNvSpPr/>
          <p:nvPr/>
        </p:nvSpPr>
        <p:spPr>
          <a:xfrm>
            <a:off x="330200" y="1293031"/>
            <a:ext cx="8153400" cy="2640723"/>
          </a:xfrm>
          <a:prstGeom prst="rect">
            <a:avLst/>
          </a:prstGeom>
        </p:spPr>
        <p:txBody>
          <a:bodyPr wrap="square">
            <a:spAutoFit/>
          </a:bodyPr>
          <a:lstStyle/>
          <a:p>
            <a:pPr marL="342900" indent="-342900">
              <a:spcBef>
                <a:spcPct val="20000"/>
              </a:spcBef>
              <a:buFont typeface="Arial"/>
              <a:buChar char="•"/>
            </a:pPr>
            <a:r>
              <a:rPr lang="en-GB" sz="1600" dirty="0">
                <a:latin typeface="Arial"/>
                <a:cs typeface="Arial"/>
              </a:rPr>
              <a:t>Print more tubes to optimise print process </a:t>
            </a:r>
            <a:r>
              <a:rPr lang="en-GB" sz="1600" b="1" dirty="0">
                <a:latin typeface="Arial"/>
                <a:cs typeface="Arial"/>
              </a:rPr>
              <a:t>reliability</a:t>
            </a:r>
            <a:r>
              <a:rPr lang="en-GB" sz="1600" dirty="0">
                <a:latin typeface="Arial"/>
                <a:cs typeface="Arial"/>
              </a:rPr>
              <a:t> and to investigate </a:t>
            </a:r>
            <a:r>
              <a:rPr lang="en-GB" sz="1600" b="1" dirty="0" smtClean="0">
                <a:latin typeface="Arial"/>
                <a:cs typeface="Arial"/>
              </a:rPr>
              <a:t>repeatability</a:t>
            </a:r>
            <a:r>
              <a:rPr lang="en-GB" sz="1600" dirty="0" smtClean="0">
                <a:latin typeface="Arial"/>
                <a:cs typeface="Arial"/>
              </a:rPr>
              <a:t>.</a:t>
            </a:r>
            <a:endParaRPr lang="en-US" sz="1600" dirty="0" smtClean="0">
              <a:solidFill>
                <a:srgbClr val="00003B"/>
              </a:solidFill>
              <a:latin typeface="Arial"/>
              <a:cs typeface="Arial"/>
            </a:endParaRPr>
          </a:p>
          <a:p>
            <a:pPr lvl="0">
              <a:spcBef>
                <a:spcPct val="20000"/>
              </a:spcBef>
            </a:pPr>
            <a:endParaRPr lang="en-US" sz="1100" dirty="0">
              <a:solidFill>
                <a:srgbClr val="00003B"/>
              </a:solidFill>
              <a:latin typeface="Arial"/>
              <a:cs typeface="Arial"/>
            </a:endParaRPr>
          </a:p>
          <a:p>
            <a:pPr marL="342900" lvl="0" indent="-342900">
              <a:spcBef>
                <a:spcPct val="20000"/>
              </a:spcBef>
              <a:buFont typeface="Arial"/>
              <a:buChar char="•"/>
            </a:pPr>
            <a:r>
              <a:rPr lang="en-US" sz="1600" dirty="0" smtClean="0">
                <a:solidFill>
                  <a:srgbClr val="00003B"/>
                </a:solidFill>
                <a:latin typeface="Arial"/>
                <a:cs typeface="Arial"/>
              </a:rPr>
              <a:t>Print tubes containing </a:t>
            </a:r>
            <a:r>
              <a:rPr lang="en-US" sz="1600" b="1" dirty="0" smtClean="0">
                <a:solidFill>
                  <a:srgbClr val="00003B"/>
                </a:solidFill>
                <a:latin typeface="Arial"/>
                <a:cs typeface="Arial"/>
              </a:rPr>
              <a:t>cathode structure</a:t>
            </a:r>
            <a:r>
              <a:rPr lang="en-US" sz="1600" dirty="0" smtClean="0">
                <a:solidFill>
                  <a:srgbClr val="00003B"/>
                </a:solidFill>
                <a:latin typeface="Arial"/>
                <a:cs typeface="Arial"/>
              </a:rPr>
              <a:t> using either </a:t>
            </a:r>
            <a:r>
              <a:rPr lang="en-US" sz="1600" b="1" dirty="0" smtClean="0">
                <a:solidFill>
                  <a:srgbClr val="00003B"/>
                </a:solidFill>
                <a:latin typeface="Arial"/>
                <a:cs typeface="Arial"/>
              </a:rPr>
              <a:t>conductive filament </a:t>
            </a:r>
            <a:r>
              <a:rPr lang="en-US" sz="1600" dirty="0" smtClean="0">
                <a:solidFill>
                  <a:srgbClr val="00003B"/>
                </a:solidFill>
                <a:latin typeface="Arial"/>
                <a:cs typeface="Arial"/>
              </a:rPr>
              <a:t>or </a:t>
            </a:r>
            <a:r>
              <a:rPr lang="en-US" sz="1600" b="1" dirty="0" smtClean="0">
                <a:solidFill>
                  <a:srgbClr val="00003B"/>
                </a:solidFill>
                <a:latin typeface="Arial"/>
                <a:cs typeface="Arial"/>
              </a:rPr>
              <a:t>conductive pastes</a:t>
            </a:r>
            <a:r>
              <a:rPr lang="en-US" sz="1600" dirty="0" smtClean="0">
                <a:solidFill>
                  <a:srgbClr val="00003B"/>
                </a:solidFill>
                <a:latin typeface="Arial"/>
                <a:cs typeface="Arial"/>
              </a:rPr>
              <a:t>.</a:t>
            </a:r>
          </a:p>
          <a:p>
            <a:pPr marL="342900" lvl="0" indent="-342900">
              <a:spcBef>
                <a:spcPct val="20000"/>
              </a:spcBef>
              <a:buFont typeface="Arial"/>
              <a:buChar char="•"/>
            </a:pPr>
            <a:endParaRPr lang="en-US" sz="1600" dirty="0">
              <a:solidFill>
                <a:srgbClr val="00003B"/>
              </a:solidFill>
              <a:latin typeface="Arial"/>
              <a:cs typeface="Arial"/>
            </a:endParaRPr>
          </a:p>
          <a:p>
            <a:pPr lvl="0">
              <a:spcBef>
                <a:spcPct val="20000"/>
              </a:spcBef>
            </a:pPr>
            <a:endParaRPr lang="en-US" sz="1600" dirty="0" smtClean="0">
              <a:solidFill>
                <a:srgbClr val="00003B"/>
              </a:solidFill>
              <a:latin typeface="Arial"/>
              <a:cs typeface="Arial"/>
            </a:endParaRPr>
          </a:p>
          <a:p>
            <a:pPr lvl="0">
              <a:spcBef>
                <a:spcPct val="20000"/>
              </a:spcBef>
            </a:pPr>
            <a:endParaRPr lang="en-US" dirty="0" smtClean="0">
              <a:solidFill>
                <a:srgbClr val="00003B"/>
              </a:solidFill>
              <a:latin typeface="Arial"/>
              <a:cs typeface="Arial"/>
            </a:endParaRPr>
          </a:p>
          <a:p>
            <a:pPr lvl="0">
              <a:spcBef>
                <a:spcPct val="20000"/>
              </a:spcBef>
            </a:pPr>
            <a:endParaRPr lang="en-US" sz="1600" dirty="0">
              <a:solidFill>
                <a:srgbClr val="00003B"/>
              </a:solidFill>
              <a:latin typeface="Arial"/>
              <a:cs typeface="Arial"/>
            </a:endParaRPr>
          </a:p>
        </p:txBody>
      </p:sp>
      <p:pic>
        <p:nvPicPr>
          <p:cNvPr id="4" name="Picture 3" descr="3by2.png"/>
          <p:cNvPicPr>
            <a:picLocks noChangeAspect="1"/>
          </p:cNvPicPr>
          <p:nvPr/>
        </p:nvPicPr>
        <p:blipFill rotWithShape="1">
          <a:blip r:embed="rId3">
            <a:extLst>
              <a:ext uri="{28A0092B-C50C-407E-A947-70E740481C1C}">
                <a14:useLocalDpi xmlns:a14="http://schemas.microsoft.com/office/drawing/2010/main" val="0"/>
              </a:ext>
            </a:extLst>
          </a:blip>
          <a:srcRect l="12778" t="10670" r="18611" b="5493"/>
          <a:stretch/>
        </p:blipFill>
        <p:spPr>
          <a:xfrm>
            <a:off x="5759876" y="2654941"/>
            <a:ext cx="2926924" cy="1383660"/>
          </a:xfrm>
          <a:prstGeom prst="rect">
            <a:avLst/>
          </a:prstGeom>
          <a:ln>
            <a:solidFill>
              <a:schemeClr val="tx1"/>
            </a:solidFill>
          </a:ln>
          <a:effectLst/>
        </p:spPr>
      </p:pic>
      <p:sp>
        <p:nvSpPr>
          <p:cNvPr id="5" name="Rectangle 4"/>
          <p:cNvSpPr/>
          <p:nvPr/>
        </p:nvSpPr>
        <p:spPr>
          <a:xfrm>
            <a:off x="330200" y="3123167"/>
            <a:ext cx="5270500" cy="1766637"/>
          </a:xfrm>
          <a:prstGeom prst="rect">
            <a:avLst/>
          </a:prstGeom>
        </p:spPr>
        <p:txBody>
          <a:bodyPr wrap="square">
            <a:spAutoFit/>
          </a:bodyPr>
          <a:lstStyle/>
          <a:p>
            <a:pPr marL="285750" lvl="0" indent="-285750">
              <a:spcBef>
                <a:spcPct val="20000"/>
              </a:spcBef>
              <a:buFont typeface="Arial"/>
              <a:buChar char="•"/>
            </a:pPr>
            <a:r>
              <a:rPr lang="en-US" sz="1600" dirty="0" smtClean="0">
                <a:solidFill>
                  <a:srgbClr val="00003B"/>
                </a:solidFill>
                <a:latin typeface="Arial"/>
                <a:cs typeface="Arial"/>
              </a:rPr>
              <a:t>Advance </a:t>
            </a:r>
            <a:r>
              <a:rPr lang="en-US" sz="1600" dirty="0">
                <a:solidFill>
                  <a:srgbClr val="00003B"/>
                </a:solidFill>
                <a:latin typeface="Arial"/>
                <a:cs typeface="Arial"/>
              </a:rPr>
              <a:t>onto </a:t>
            </a:r>
            <a:r>
              <a:rPr lang="en-US" sz="1600" b="1" dirty="0" smtClean="0">
                <a:solidFill>
                  <a:srgbClr val="00003B"/>
                </a:solidFill>
                <a:latin typeface="Arial"/>
                <a:cs typeface="Arial"/>
              </a:rPr>
              <a:t>TPCs</a:t>
            </a:r>
            <a:r>
              <a:rPr lang="en-US" sz="1600" dirty="0" smtClean="0">
                <a:solidFill>
                  <a:srgbClr val="00003B"/>
                </a:solidFill>
                <a:latin typeface="Arial"/>
                <a:cs typeface="Arial"/>
              </a:rPr>
              <a:t> and </a:t>
            </a:r>
            <a:r>
              <a:rPr lang="en-US" sz="1600" b="1" dirty="0" smtClean="0">
                <a:solidFill>
                  <a:srgbClr val="00003B"/>
                </a:solidFill>
                <a:latin typeface="Arial"/>
                <a:cs typeface="Arial"/>
              </a:rPr>
              <a:t>MPGCs</a:t>
            </a:r>
            <a:r>
              <a:rPr lang="en-US" sz="1600" dirty="0" smtClean="0">
                <a:solidFill>
                  <a:srgbClr val="00003B"/>
                </a:solidFill>
                <a:latin typeface="Arial"/>
                <a:cs typeface="Arial"/>
              </a:rPr>
              <a:t> using </a:t>
            </a:r>
            <a:r>
              <a:rPr lang="en-US" sz="1600" b="1" dirty="0" smtClean="0">
                <a:solidFill>
                  <a:srgbClr val="00003B"/>
                </a:solidFill>
                <a:latin typeface="Arial"/>
                <a:cs typeface="Arial"/>
              </a:rPr>
              <a:t>Conductive Inkjet Printing </a:t>
            </a:r>
            <a:r>
              <a:rPr lang="en-US" sz="1600" dirty="0" smtClean="0">
                <a:solidFill>
                  <a:srgbClr val="00003B"/>
                </a:solidFill>
                <a:latin typeface="Arial"/>
                <a:cs typeface="Arial"/>
              </a:rPr>
              <a:t>for electrode structures</a:t>
            </a:r>
            <a:r>
              <a:rPr lang="en-US" sz="1600" dirty="0" smtClean="0">
                <a:solidFill>
                  <a:srgbClr val="00003B"/>
                </a:solidFill>
                <a:latin typeface="Arial"/>
                <a:cs typeface="Arial"/>
              </a:rPr>
              <a:t>.</a:t>
            </a:r>
          </a:p>
          <a:p>
            <a:pPr marL="285750" lvl="0" indent="-285750">
              <a:spcBef>
                <a:spcPct val="20000"/>
              </a:spcBef>
              <a:buFont typeface="Arial"/>
              <a:buChar char="•"/>
            </a:pPr>
            <a:endParaRPr lang="en-US" sz="1600" dirty="0">
              <a:solidFill>
                <a:srgbClr val="00003B"/>
              </a:solidFill>
              <a:latin typeface="Arial"/>
              <a:cs typeface="Arial"/>
            </a:endParaRPr>
          </a:p>
          <a:p>
            <a:pPr marL="285750" lvl="0" indent="-285750">
              <a:spcBef>
                <a:spcPct val="20000"/>
              </a:spcBef>
              <a:buFont typeface="Arial"/>
              <a:buChar char="•"/>
            </a:pPr>
            <a:endParaRPr lang="en-US" sz="1600" dirty="0" smtClean="0">
              <a:solidFill>
                <a:srgbClr val="00003B"/>
              </a:solidFill>
              <a:latin typeface="Arial"/>
              <a:cs typeface="Arial"/>
            </a:endParaRPr>
          </a:p>
          <a:p>
            <a:pPr marL="285750" lvl="0" indent="-285750">
              <a:spcBef>
                <a:spcPct val="20000"/>
              </a:spcBef>
              <a:buFont typeface="Arial"/>
              <a:buChar char="•"/>
            </a:pPr>
            <a:r>
              <a:rPr lang="en-US" sz="1600" dirty="0" smtClean="0">
                <a:solidFill>
                  <a:srgbClr val="00003B"/>
                </a:solidFill>
                <a:latin typeface="Arial"/>
                <a:cs typeface="Arial"/>
              </a:rPr>
              <a:t>Develop method of printing </a:t>
            </a:r>
            <a:r>
              <a:rPr lang="en-US" sz="1600" b="1" dirty="0" smtClean="0">
                <a:solidFill>
                  <a:srgbClr val="00003B"/>
                </a:solidFill>
                <a:latin typeface="Arial"/>
                <a:cs typeface="Arial"/>
              </a:rPr>
              <a:t>plastic scintillator.</a:t>
            </a:r>
            <a:endParaRPr lang="en-US" sz="1600" b="1" dirty="0">
              <a:solidFill>
                <a:srgbClr val="00003B"/>
              </a:solidFill>
              <a:latin typeface="Arial"/>
              <a:cs typeface="Arial"/>
            </a:endParaRPr>
          </a:p>
          <a:p>
            <a:pPr marL="342900" lvl="0" indent="-342900">
              <a:spcBef>
                <a:spcPct val="20000"/>
              </a:spcBef>
              <a:buFont typeface="Arial"/>
              <a:buChar char="•"/>
            </a:pPr>
            <a:endParaRPr lang="en-US" sz="1600" dirty="0">
              <a:solidFill>
                <a:srgbClr val="00003B"/>
              </a:solidFill>
              <a:latin typeface="Arial"/>
              <a:cs typeface="Arial"/>
            </a:endParaRPr>
          </a:p>
        </p:txBody>
      </p:sp>
      <p:sp>
        <p:nvSpPr>
          <p:cNvPr id="13" name="Title 1"/>
          <p:cNvSpPr txBox="1">
            <a:spLocks/>
          </p:cNvSpPr>
          <p:nvPr/>
        </p:nvSpPr>
        <p:spPr>
          <a:xfrm>
            <a:off x="457200" y="320276"/>
            <a:ext cx="8229600" cy="85725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b="1" dirty="0" smtClean="0">
                <a:solidFill>
                  <a:srgbClr val="00003B"/>
                </a:solidFill>
                <a:latin typeface="Arial"/>
                <a:cs typeface="Arial"/>
              </a:rPr>
              <a:t>Future Plans</a:t>
            </a:r>
            <a:endParaRPr lang="en-US" sz="3600" b="1" dirty="0">
              <a:solidFill>
                <a:srgbClr val="00003B"/>
              </a:solidFill>
              <a:latin typeface="Arial"/>
              <a:cs typeface="Arial"/>
            </a:endParaRPr>
          </a:p>
        </p:txBody>
      </p:sp>
      <p:sp>
        <p:nvSpPr>
          <p:cNvPr id="15" name="TextBox 14"/>
          <p:cNvSpPr txBox="1"/>
          <p:nvPr/>
        </p:nvSpPr>
        <p:spPr>
          <a:xfrm>
            <a:off x="6337300" y="4706457"/>
            <a:ext cx="2908300" cy="253916"/>
          </a:xfrm>
          <a:prstGeom prst="rect">
            <a:avLst/>
          </a:prstGeom>
          <a:noFill/>
        </p:spPr>
        <p:txBody>
          <a:bodyPr wrap="square" rtlCol="0">
            <a:spAutoFit/>
          </a:bodyPr>
          <a:lstStyle/>
          <a:p>
            <a:r>
              <a:rPr lang="en-US" sz="1050" dirty="0" smtClean="0">
                <a:latin typeface="Arial"/>
                <a:cs typeface="Arial"/>
              </a:rPr>
              <a:t>© Crown Owned Copyright 2017, AWE/MoD</a:t>
            </a:r>
            <a:endParaRPr lang="en-US" sz="1050" dirty="0">
              <a:latin typeface="Arial"/>
              <a:cs typeface="Arial"/>
            </a:endParaRPr>
          </a:p>
        </p:txBody>
      </p:sp>
      <p:sp>
        <p:nvSpPr>
          <p:cNvPr id="17" name="TextBox 16"/>
          <p:cNvSpPr txBox="1"/>
          <p:nvPr/>
        </p:nvSpPr>
        <p:spPr>
          <a:xfrm>
            <a:off x="820453" y="2582290"/>
            <a:ext cx="4297647" cy="523220"/>
          </a:xfrm>
          <a:prstGeom prst="rect">
            <a:avLst/>
          </a:prstGeom>
          <a:noFill/>
        </p:spPr>
        <p:txBody>
          <a:bodyPr wrap="square" rtlCol="0">
            <a:spAutoFit/>
          </a:bodyPr>
          <a:lstStyle/>
          <a:p>
            <a:pPr marL="285750" lvl="0" indent="-285750">
              <a:spcBef>
                <a:spcPct val="20000"/>
              </a:spcBef>
              <a:buFontTx/>
              <a:buChar char="-"/>
            </a:pPr>
            <a:r>
              <a:rPr lang="en-US" sz="1400" b="1" dirty="0" smtClean="0">
                <a:solidFill>
                  <a:srgbClr val="00003B"/>
                </a:solidFill>
                <a:latin typeface="Arial"/>
                <a:cs typeface="Arial"/>
              </a:rPr>
              <a:t>New printer </a:t>
            </a:r>
            <a:r>
              <a:rPr lang="en-US" sz="1400" b="1" dirty="0" smtClean="0">
                <a:solidFill>
                  <a:srgbClr val="00003B"/>
                </a:solidFill>
                <a:latin typeface="Arial"/>
                <a:cs typeface="Arial"/>
              </a:rPr>
              <a:t>just arrived with </a:t>
            </a:r>
            <a:r>
              <a:rPr lang="en-US" sz="1400" b="1" dirty="0" smtClean="0">
                <a:solidFill>
                  <a:srgbClr val="00003B"/>
                </a:solidFill>
                <a:latin typeface="Arial"/>
                <a:cs typeface="Arial"/>
              </a:rPr>
              <a:t>these capabilities</a:t>
            </a:r>
            <a:endParaRPr lang="en-US" sz="1600" b="1" dirty="0">
              <a:solidFill>
                <a:srgbClr val="00003B"/>
              </a:solidFill>
              <a:latin typeface="Arial"/>
              <a:cs typeface="Arial"/>
            </a:endParaRPr>
          </a:p>
        </p:txBody>
      </p:sp>
      <p:sp>
        <p:nvSpPr>
          <p:cNvPr id="18" name="TextBox 17"/>
          <p:cNvSpPr txBox="1"/>
          <p:nvPr/>
        </p:nvSpPr>
        <p:spPr>
          <a:xfrm>
            <a:off x="820453" y="3674490"/>
            <a:ext cx="4653251" cy="523220"/>
          </a:xfrm>
          <a:prstGeom prst="rect">
            <a:avLst/>
          </a:prstGeom>
          <a:noFill/>
        </p:spPr>
        <p:txBody>
          <a:bodyPr wrap="square" rtlCol="0">
            <a:spAutoFit/>
          </a:bodyPr>
          <a:lstStyle/>
          <a:p>
            <a:pPr marL="285750" lvl="0" indent="-285750">
              <a:spcBef>
                <a:spcPct val="20000"/>
              </a:spcBef>
              <a:buFontTx/>
              <a:buChar char="-"/>
            </a:pPr>
            <a:r>
              <a:rPr lang="en-US" sz="1400" b="1" dirty="0" smtClean="0">
                <a:solidFill>
                  <a:srgbClr val="00003B"/>
                </a:solidFill>
                <a:latin typeface="Arial"/>
                <a:cs typeface="Arial"/>
              </a:rPr>
              <a:t>Silver nanoparticles suspended in ink in standard Inkjet </a:t>
            </a:r>
            <a:r>
              <a:rPr lang="en-US" sz="1400" b="1" dirty="0" smtClean="0">
                <a:solidFill>
                  <a:srgbClr val="00003B"/>
                </a:solidFill>
                <a:latin typeface="Arial"/>
                <a:cs typeface="Arial"/>
              </a:rPr>
              <a:t>Printer</a:t>
            </a:r>
            <a:endParaRPr lang="en-US" sz="1400" b="1" dirty="0" smtClean="0">
              <a:solidFill>
                <a:srgbClr val="00003B"/>
              </a:solidFill>
              <a:latin typeface="Arial"/>
              <a:cs typeface="Arial"/>
            </a:endParaRPr>
          </a:p>
        </p:txBody>
      </p:sp>
      <p:sp>
        <p:nvSpPr>
          <p:cNvPr id="14" name="Rectangle 13"/>
          <p:cNvSpPr/>
          <p:nvPr/>
        </p:nvSpPr>
        <p:spPr>
          <a:xfrm>
            <a:off x="-524933" y="4889501"/>
            <a:ext cx="9499599" cy="276999"/>
          </a:xfrm>
          <a:prstGeom prst="rect">
            <a:avLst/>
          </a:prstGeom>
        </p:spPr>
        <p:txBody>
          <a:bodyPr wrap="square">
            <a:spAutoFit/>
          </a:bodyPr>
          <a:lstStyle/>
          <a:p>
            <a:pPr algn="r"/>
            <a:r>
              <a:rPr lang="en-US" sz="1200" b="1" dirty="0" smtClean="0">
                <a:solidFill>
                  <a:schemeClr val="bg1"/>
                </a:solidFill>
                <a:latin typeface="Arial"/>
                <a:cs typeface="Arial"/>
              </a:rPr>
              <a:t>IOP </a:t>
            </a:r>
            <a:r>
              <a:rPr lang="en-US" sz="1200" b="1" dirty="0">
                <a:solidFill>
                  <a:schemeClr val="bg1"/>
                </a:solidFill>
                <a:latin typeface="Arial"/>
                <a:cs typeface="Arial"/>
              </a:rPr>
              <a:t>APP-HEPP </a:t>
            </a:r>
            <a:r>
              <a:rPr lang="en-US" sz="1200" b="1" dirty="0" smtClean="0">
                <a:solidFill>
                  <a:schemeClr val="bg1"/>
                </a:solidFill>
                <a:latin typeface="Arial"/>
                <a:cs typeface="Arial"/>
              </a:rPr>
              <a:t>2018</a:t>
            </a:r>
            <a:r>
              <a:rPr lang="en-US" sz="1200" b="1" dirty="0" smtClean="0">
                <a:solidFill>
                  <a:schemeClr val="bg1"/>
                </a:solidFill>
                <a:latin typeface="Arial"/>
                <a:cs typeface="Arial"/>
              </a:rPr>
              <a:t>	               	                          </a:t>
            </a:r>
            <a:r>
              <a:rPr lang="en-US" sz="1200" b="1" dirty="0" smtClean="0">
                <a:solidFill>
                  <a:schemeClr val="bg1"/>
                </a:solidFill>
                <a:latin typeface="Arial"/>
                <a:cs typeface="Arial"/>
              </a:rPr>
              <a:t>March 26-28</a:t>
            </a:r>
            <a:r>
              <a:rPr lang="en-US" sz="1200" b="1" dirty="0" smtClean="0">
                <a:solidFill>
                  <a:schemeClr val="bg1"/>
                </a:solidFill>
                <a:latin typeface="Arial"/>
                <a:cs typeface="Arial"/>
              </a:rPr>
              <a:t>	       				             		   </a:t>
            </a:r>
            <a:r>
              <a:rPr lang="en-US" sz="1200" b="1" dirty="0" smtClean="0">
                <a:solidFill>
                  <a:schemeClr val="bg1"/>
                </a:solidFill>
                <a:latin typeface="Arial"/>
                <a:cs typeface="Arial"/>
              </a:rPr>
              <a:t>18</a:t>
            </a:r>
            <a:r>
              <a:rPr lang="en-US" sz="1200" b="1" dirty="0" smtClean="0">
                <a:solidFill>
                  <a:schemeClr val="bg1"/>
                </a:solidFill>
                <a:latin typeface="Arial"/>
                <a:cs typeface="Arial"/>
              </a:rPr>
              <a:t>/19 </a:t>
            </a:r>
            <a:endParaRPr lang="en-US" sz="1200" b="1" dirty="0">
              <a:solidFill>
                <a:schemeClr val="bg1"/>
              </a:solidFill>
              <a:latin typeface="Arial"/>
              <a:cs typeface="Arial"/>
            </a:endParaRPr>
          </a:p>
        </p:txBody>
      </p:sp>
    </p:spTree>
    <p:extLst>
      <p:ext uri="{BB962C8B-B14F-4D97-AF65-F5344CB8AC3E}">
        <p14:creationId xmlns:p14="http://schemas.microsoft.com/office/powerpoint/2010/main" val="3960300228"/>
      </p:ext>
    </p:extLst>
  </p:cSld>
  <p:clrMapOvr>
    <a:masterClrMapping/>
  </p:clrMapOvr>
  <mc:AlternateContent xmlns:mc="http://schemas.openxmlformats.org/markup-compatibility/2006">
    <mc:Choice xmlns:p14="http://schemas.microsoft.com/office/powerpoint/2010/main" Requires="p14">
      <p:transition spd="slow" p14:dur="2000" advTm="109091"/>
    </mc:Choice>
    <mc:Fallback>
      <p:transition xmlns:p14="http://schemas.microsoft.com/office/powerpoint/2010/main" spd="slow" advTm="109091"/>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Font typeface="+mj-lt"/>
              <a:buAutoNum type="arabicPeriod"/>
            </a:pPr>
            <a:r>
              <a:rPr lang="en-US" sz="1800" dirty="0" smtClean="0">
                <a:solidFill>
                  <a:schemeClr val="bg1"/>
                </a:solidFill>
                <a:latin typeface="Arial"/>
                <a:cs typeface="Arial"/>
              </a:rPr>
              <a:t>Hohlmann </a:t>
            </a:r>
            <a:r>
              <a:rPr lang="en-US" sz="1800" dirty="0">
                <a:solidFill>
                  <a:schemeClr val="bg1"/>
                </a:solidFill>
                <a:latin typeface="Arial"/>
                <a:cs typeface="Arial"/>
              </a:rPr>
              <a:t>M. </a:t>
            </a:r>
            <a:r>
              <a:rPr lang="en-US" sz="1800" i="1" dirty="0">
                <a:solidFill>
                  <a:schemeClr val="bg1"/>
                </a:solidFill>
                <a:latin typeface="Arial"/>
                <a:cs typeface="Arial"/>
              </a:rPr>
              <a:t>Printing out Particle Detectors with 3D-Printers – a Potentially Transformational Advance for HEP Instrumentation</a:t>
            </a:r>
            <a:r>
              <a:rPr lang="en-US" sz="1800" dirty="0">
                <a:solidFill>
                  <a:schemeClr val="bg1"/>
                </a:solidFill>
                <a:latin typeface="Arial"/>
                <a:cs typeface="Arial"/>
              </a:rPr>
              <a:t>. </a:t>
            </a:r>
            <a:r>
              <a:rPr lang="en-US" sz="1800" dirty="0" smtClean="0">
                <a:solidFill>
                  <a:schemeClr val="bg1"/>
                </a:solidFill>
                <a:latin typeface="Arial"/>
                <a:cs typeface="Arial"/>
              </a:rPr>
              <a:t>2013</a:t>
            </a:r>
          </a:p>
          <a:p>
            <a:pPr marL="0" indent="0">
              <a:buNone/>
            </a:pPr>
            <a:endParaRPr lang="en-US" sz="1800" dirty="0">
              <a:solidFill>
                <a:schemeClr val="bg1"/>
              </a:solidFill>
              <a:latin typeface="Arial"/>
              <a:cs typeface="Arial"/>
            </a:endParaRPr>
          </a:p>
          <a:p>
            <a:pPr>
              <a:buFont typeface="+mj-lt"/>
              <a:buAutoNum type="arabicPeriod"/>
            </a:pPr>
            <a:r>
              <a:rPr lang="en-US" sz="1800" dirty="0">
                <a:solidFill>
                  <a:schemeClr val="bg1"/>
                </a:solidFill>
                <a:latin typeface="Arial"/>
                <a:cs typeface="Arial"/>
              </a:rPr>
              <a:t>Outgassing Search and Report Help [Internet]. </a:t>
            </a:r>
            <a:r>
              <a:rPr lang="en-US" sz="1800" dirty="0" smtClean="0">
                <a:solidFill>
                  <a:schemeClr val="bg1"/>
                </a:solidFill>
                <a:latin typeface="Arial"/>
                <a:cs typeface="Arial"/>
              </a:rPr>
              <a:t>Outgassing.nasa.gov. </a:t>
            </a:r>
            <a:r>
              <a:rPr lang="en-US" sz="1800" dirty="0">
                <a:solidFill>
                  <a:schemeClr val="bg1"/>
                </a:solidFill>
                <a:latin typeface="Arial"/>
                <a:cs typeface="Arial"/>
              </a:rPr>
              <a:t>Available from: https://outgassing.nasa.gov/help/og_help.html</a:t>
            </a:r>
            <a:endParaRPr lang="en-US" sz="1800" dirty="0" smtClean="0">
              <a:solidFill>
                <a:schemeClr val="bg1"/>
              </a:solidFill>
              <a:latin typeface="Arial"/>
              <a:cs typeface="Arial"/>
            </a:endParaRPr>
          </a:p>
          <a:p>
            <a:pPr marL="0" indent="0">
              <a:buNone/>
            </a:pPr>
            <a:endParaRPr lang="en-US" sz="1800" dirty="0" smtClean="0">
              <a:solidFill>
                <a:schemeClr val="bg1"/>
              </a:solidFill>
              <a:latin typeface="Arial"/>
              <a:cs typeface="Arial"/>
            </a:endParaRPr>
          </a:p>
          <a:p>
            <a:pPr>
              <a:buFont typeface="+mj-lt"/>
              <a:buAutoNum type="arabicPeriod"/>
            </a:pPr>
            <a:r>
              <a:rPr lang="en-US" sz="1800" dirty="0">
                <a:solidFill>
                  <a:schemeClr val="bg1"/>
                </a:solidFill>
                <a:latin typeface="Arial"/>
                <a:cs typeface="Arial"/>
              </a:rPr>
              <a:t>Ahmed S. Physics and engineering of radiation detection. Amsterdam: Aca- demic Press; 2007 </a:t>
            </a:r>
          </a:p>
          <a:p>
            <a:pPr>
              <a:buFont typeface="+mj-lt"/>
              <a:buAutoNum type="arabicPeriod"/>
            </a:pPr>
            <a:endParaRPr lang="en-US" sz="1800" dirty="0" smtClean="0">
              <a:solidFill>
                <a:schemeClr val="bg1"/>
              </a:solidFill>
              <a:latin typeface="Arial"/>
              <a:cs typeface="Arial"/>
            </a:endParaRPr>
          </a:p>
          <a:p>
            <a:pPr>
              <a:buFont typeface="+mj-lt"/>
              <a:buAutoNum type="arabicPeriod"/>
            </a:pPr>
            <a:endParaRPr lang="en-US" sz="1800" dirty="0">
              <a:solidFill>
                <a:schemeClr val="bg1"/>
              </a:solidFill>
              <a:latin typeface="Arial"/>
              <a:cs typeface="Arial"/>
            </a:endParaRPr>
          </a:p>
        </p:txBody>
      </p:sp>
      <p:sp>
        <p:nvSpPr>
          <p:cNvPr id="4" name="Title 1"/>
          <p:cNvSpPr txBox="1">
            <a:spLocks/>
          </p:cNvSpPr>
          <p:nvPr/>
        </p:nvSpPr>
        <p:spPr>
          <a:xfrm>
            <a:off x="457200" y="205976"/>
            <a:ext cx="8229600" cy="85725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b="1" dirty="0" smtClean="0">
                <a:solidFill>
                  <a:schemeClr val="bg1"/>
                </a:solidFill>
                <a:latin typeface="Arial"/>
                <a:cs typeface="Arial"/>
              </a:rPr>
              <a:t>References</a:t>
            </a:r>
            <a:endParaRPr lang="en-US" sz="3200" b="1" dirty="0">
              <a:solidFill>
                <a:schemeClr val="bg1"/>
              </a:solidFill>
              <a:latin typeface="Arial"/>
              <a:cs typeface="Arial"/>
            </a:endParaRPr>
          </a:p>
        </p:txBody>
      </p:sp>
      <p:sp>
        <p:nvSpPr>
          <p:cNvPr id="6" name="TextBox 5"/>
          <p:cNvSpPr txBox="1"/>
          <p:nvPr/>
        </p:nvSpPr>
        <p:spPr>
          <a:xfrm>
            <a:off x="6345970" y="4909193"/>
            <a:ext cx="2848835" cy="253916"/>
          </a:xfrm>
          <a:prstGeom prst="rect">
            <a:avLst/>
          </a:prstGeom>
          <a:noFill/>
        </p:spPr>
        <p:txBody>
          <a:bodyPr wrap="square" rtlCol="0">
            <a:spAutoFit/>
          </a:bodyPr>
          <a:lstStyle/>
          <a:p>
            <a:r>
              <a:rPr lang="en-US" sz="1050" dirty="0" smtClean="0">
                <a:solidFill>
                  <a:schemeClr val="bg1"/>
                </a:solidFill>
                <a:latin typeface="Arial"/>
                <a:cs typeface="Arial"/>
              </a:rPr>
              <a:t>© Crown Owned Copyright 2017, AWE/MoD</a:t>
            </a:r>
            <a:endParaRPr lang="en-US" sz="1050" dirty="0">
              <a:solidFill>
                <a:schemeClr val="bg1"/>
              </a:solidFill>
              <a:latin typeface="Arial"/>
              <a:cs typeface="Arial"/>
            </a:endParaRPr>
          </a:p>
        </p:txBody>
      </p:sp>
    </p:spTree>
    <p:extLst>
      <p:ext uri="{BB962C8B-B14F-4D97-AF65-F5344CB8AC3E}">
        <p14:creationId xmlns:p14="http://schemas.microsoft.com/office/powerpoint/2010/main" val="1135314361"/>
      </p:ext>
    </p:extLst>
  </p:cSld>
  <p:clrMapOvr>
    <a:masterClrMapping/>
  </p:clrMapOvr>
  <mc:AlternateContent xmlns:mc="http://schemas.openxmlformats.org/markup-compatibility/2006">
    <mc:Choice xmlns:p14="http://schemas.microsoft.com/office/powerpoint/2010/main" Requires="p14">
      <p:transition spd="slow" p14:dur="2000" advTm="866"/>
    </mc:Choice>
    <mc:Fallback>
      <p:transition xmlns:p14="http://schemas.microsoft.com/office/powerpoint/2010/main" spd="slow" advTm="866"/>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42903"/>
            <a:ext cx="9144000" cy="4571999"/>
          </a:xfrm>
          <a:prstGeom prst="rect">
            <a:avLst/>
          </a:prstGeom>
          <a:solidFill>
            <a:schemeClr val="bg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a:cs typeface="Arial"/>
            </a:endParaRPr>
          </a:p>
        </p:txBody>
      </p:sp>
      <p:sp>
        <p:nvSpPr>
          <p:cNvPr id="6" name="Title 1"/>
          <p:cNvSpPr txBox="1">
            <a:spLocks/>
          </p:cNvSpPr>
          <p:nvPr/>
        </p:nvSpPr>
        <p:spPr>
          <a:xfrm>
            <a:off x="457200" y="320276"/>
            <a:ext cx="8229600" cy="857250"/>
          </a:xfrm>
          <a:prstGeom prst="rect">
            <a:avLst/>
          </a:prstGeom>
        </p:spPr>
        <p:txBody>
          <a:bodyPr vert="horz" lIns="91440" tIns="45720" rIns="91440" bIns="45720" rtlCol="0" anchor="ctr">
            <a:normAutofit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5400" b="1" dirty="0" smtClean="0">
                <a:solidFill>
                  <a:srgbClr val="00003B"/>
                </a:solidFill>
                <a:latin typeface="Arial"/>
                <a:cs typeface="Arial"/>
              </a:rPr>
              <a:t>Overview</a:t>
            </a:r>
            <a:endParaRPr lang="en-US" sz="5400" b="1" dirty="0">
              <a:solidFill>
                <a:srgbClr val="00003B"/>
              </a:solidFill>
              <a:latin typeface="Arial"/>
              <a:cs typeface="Arial"/>
            </a:endParaRPr>
          </a:p>
        </p:txBody>
      </p:sp>
      <p:sp>
        <p:nvSpPr>
          <p:cNvPr id="7" name="TextBox 6"/>
          <p:cNvSpPr txBox="1"/>
          <p:nvPr/>
        </p:nvSpPr>
        <p:spPr>
          <a:xfrm>
            <a:off x="982137" y="1085855"/>
            <a:ext cx="8466667" cy="3416320"/>
          </a:xfrm>
          <a:prstGeom prst="rect">
            <a:avLst/>
          </a:prstGeom>
          <a:noFill/>
        </p:spPr>
        <p:txBody>
          <a:bodyPr wrap="square" rtlCol="0">
            <a:spAutoFit/>
          </a:bodyPr>
          <a:lstStyle/>
          <a:p>
            <a:pPr marL="457200" indent="-457200" algn="just">
              <a:buFont typeface="+mj-lt"/>
              <a:buAutoNum type="arabicPeriod"/>
            </a:pPr>
            <a:r>
              <a:rPr lang="en-US" sz="2000" b="1" dirty="0" smtClean="0">
                <a:solidFill>
                  <a:srgbClr val="00003B"/>
                </a:solidFill>
                <a:latin typeface="Arial"/>
                <a:cs typeface="Arial"/>
              </a:rPr>
              <a:t>Motivation</a:t>
            </a:r>
          </a:p>
          <a:p>
            <a:pPr algn="just"/>
            <a:endParaRPr lang="en-US" sz="2000" b="1" dirty="0" smtClean="0">
              <a:solidFill>
                <a:srgbClr val="00003B"/>
              </a:solidFill>
              <a:latin typeface="Arial"/>
              <a:cs typeface="Arial"/>
            </a:endParaRPr>
          </a:p>
          <a:p>
            <a:pPr marL="342900" indent="-342900" algn="just">
              <a:buFont typeface="+mj-lt"/>
              <a:buAutoNum type="arabicPeriod"/>
            </a:pPr>
            <a:endParaRPr lang="en-US" sz="1600" b="1" dirty="0">
              <a:solidFill>
                <a:srgbClr val="00003B"/>
              </a:solidFill>
              <a:latin typeface="Arial"/>
              <a:cs typeface="Arial"/>
            </a:endParaRPr>
          </a:p>
          <a:p>
            <a:pPr marL="457200" indent="-457200" algn="just">
              <a:buFont typeface="+mj-lt"/>
              <a:buAutoNum type="arabicPeriod"/>
            </a:pPr>
            <a:r>
              <a:rPr lang="en-US" sz="2000" b="1" dirty="0" smtClean="0">
                <a:solidFill>
                  <a:srgbClr val="00003B"/>
                </a:solidFill>
                <a:latin typeface="Arial"/>
                <a:cs typeface="Arial"/>
              </a:rPr>
              <a:t>Creation</a:t>
            </a:r>
          </a:p>
          <a:p>
            <a:pPr marL="457200" indent="-457200" algn="just">
              <a:buFont typeface="+mj-lt"/>
              <a:buAutoNum type="arabicPeriod"/>
            </a:pPr>
            <a:endParaRPr lang="en-US" sz="1050" b="1" dirty="0" smtClean="0">
              <a:solidFill>
                <a:srgbClr val="00003B"/>
              </a:solidFill>
              <a:latin typeface="Arial"/>
              <a:cs typeface="Arial"/>
            </a:endParaRPr>
          </a:p>
          <a:p>
            <a:pPr marL="457200" indent="-457200" algn="just">
              <a:buFont typeface="+mj-lt"/>
              <a:buAutoNum type="arabicPeriod"/>
            </a:pPr>
            <a:endParaRPr lang="en-US" b="1" dirty="0">
              <a:solidFill>
                <a:srgbClr val="00003B"/>
              </a:solidFill>
              <a:latin typeface="Arial"/>
              <a:cs typeface="Arial"/>
            </a:endParaRPr>
          </a:p>
          <a:p>
            <a:pPr marL="457200" indent="-457200" algn="just">
              <a:buFont typeface="+mj-lt"/>
              <a:buAutoNum type="arabicPeriod"/>
            </a:pPr>
            <a:endParaRPr lang="en-US" sz="700" b="1" dirty="0" smtClean="0">
              <a:solidFill>
                <a:srgbClr val="00003B"/>
              </a:solidFill>
              <a:latin typeface="Arial"/>
              <a:cs typeface="Arial"/>
            </a:endParaRPr>
          </a:p>
          <a:p>
            <a:pPr marL="457200" indent="-457200" algn="just">
              <a:buFont typeface="+mj-lt"/>
              <a:buAutoNum type="arabicPeriod"/>
            </a:pPr>
            <a:endParaRPr lang="en-US" sz="2000" b="1" dirty="0" smtClean="0">
              <a:solidFill>
                <a:srgbClr val="00003B"/>
              </a:solidFill>
              <a:latin typeface="Arial"/>
              <a:cs typeface="Arial"/>
            </a:endParaRPr>
          </a:p>
          <a:p>
            <a:pPr marL="457200" indent="-457200" algn="just">
              <a:buFont typeface="+mj-lt"/>
              <a:buAutoNum type="arabicPeriod"/>
            </a:pPr>
            <a:r>
              <a:rPr lang="en-US" sz="2000" b="1" dirty="0" smtClean="0">
                <a:solidFill>
                  <a:srgbClr val="00003B"/>
                </a:solidFill>
                <a:latin typeface="Arial"/>
                <a:cs typeface="Arial"/>
              </a:rPr>
              <a:t>Operation</a:t>
            </a:r>
          </a:p>
          <a:p>
            <a:pPr marL="457200" indent="-457200" algn="just">
              <a:buFont typeface="+mj-lt"/>
              <a:buAutoNum type="arabicPeriod"/>
            </a:pPr>
            <a:endParaRPr lang="en-US" sz="2000" b="1" dirty="0">
              <a:solidFill>
                <a:srgbClr val="00003B"/>
              </a:solidFill>
              <a:latin typeface="Arial"/>
              <a:cs typeface="Arial"/>
            </a:endParaRPr>
          </a:p>
          <a:p>
            <a:pPr marL="457200" indent="-457200" algn="just">
              <a:buFont typeface="+mj-lt"/>
              <a:buAutoNum type="arabicPeriod"/>
            </a:pPr>
            <a:endParaRPr lang="en-US" sz="2000" b="1" dirty="0" smtClean="0">
              <a:solidFill>
                <a:srgbClr val="00003B"/>
              </a:solidFill>
              <a:latin typeface="Arial"/>
              <a:cs typeface="Arial"/>
            </a:endParaRPr>
          </a:p>
          <a:p>
            <a:pPr marL="457200" indent="-457200" algn="just">
              <a:buFont typeface="+mj-lt"/>
              <a:buAutoNum type="arabicPeriod"/>
            </a:pPr>
            <a:endParaRPr lang="en-US" sz="400" b="1" dirty="0">
              <a:solidFill>
                <a:schemeClr val="tx1">
                  <a:lumMod val="50000"/>
                  <a:lumOff val="50000"/>
                </a:schemeClr>
              </a:solidFill>
              <a:latin typeface="Arial"/>
              <a:cs typeface="Arial"/>
            </a:endParaRPr>
          </a:p>
          <a:p>
            <a:pPr marL="457200" indent="-457200" algn="just">
              <a:buFont typeface="+mj-lt"/>
              <a:buAutoNum type="arabicPeriod"/>
            </a:pPr>
            <a:r>
              <a:rPr lang="en-US" sz="2000" b="1" dirty="0" smtClean="0">
                <a:latin typeface="Arial"/>
                <a:cs typeface="Arial"/>
              </a:rPr>
              <a:t>Future Plans</a:t>
            </a:r>
            <a:endParaRPr lang="en-US" sz="2000" b="1" dirty="0">
              <a:latin typeface="Arial"/>
              <a:cs typeface="Arial"/>
            </a:endParaRPr>
          </a:p>
        </p:txBody>
      </p:sp>
      <p:sp>
        <p:nvSpPr>
          <p:cNvPr id="8" name="TextBox 7"/>
          <p:cNvSpPr txBox="1"/>
          <p:nvPr/>
        </p:nvSpPr>
        <p:spPr>
          <a:xfrm>
            <a:off x="1117604" y="1403315"/>
            <a:ext cx="8466667" cy="577081"/>
          </a:xfrm>
          <a:prstGeom prst="rect">
            <a:avLst/>
          </a:prstGeom>
          <a:noFill/>
        </p:spPr>
        <p:txBody>
          <a:bodyPr wrap="square" rtlCol="0">
            <a:spAutoFit/>
          </a:bodyPr>
          <a:lstStyle/>
          <a:p>
            <a:pPr marL="457200" indent="-457200" algn="just">
              <a:buFont typeface="Arial"/>
              <a:buChar char="•"/>
            </a:pPr>
            <a:r>
              <a:rPr lang="en-US" sz="1050" b="1" dirty="0" smtClean="0">
                <a:solidFill>
                  <a:srgbClr val="00003B"/>
                </a:solidFill>
                <a:latin typeface="Arial"/>
                <a:cs typeface="Arial"/>
              </a:rPr>
              <a:t>The Technology</a:t>
            </a:r>
          </a:p>
          <a:p>
            <a:pPr marL="457200" indent="-457200" algn="just">
              <a:buFont typeface="Arial"/>
              <a:buChar char="•"/>
            </a:pPr>
            <a:r>
              <a:rPr lang="en-US" sz="1050" b="1" dirty="0" smtClean="0">
                <a:solidFill>
                  <a:srgbClr val="00003B"/>
                </a:solidFill>
                <a:latin typeface="Arial"/>
                <a:cs typeface="Arial"/>
              </a:rPr>
              <a:t>The ‘Grand Challenge’</a:t>
            </a:r>
          </a:p>
          <a:p>
            <a:pPr marL="457200" indent="-457200" algn="just">
              <a:buFont typeface="Arial"/>
              <a:buChar char="•"/>
            </a:pPr>
            <a:r>
              <a:rPr lang="en-US" sz="1050" b="1" dirty="0" smtClean="0">
                <a:solidFill>
                  <a:srgbClr val="00003B"/>
                </a:solidFill>
                <a:latin typeface="Arial"/>
                <a:cs typeface="Arial"/>
              </a:rPr>
              <a:t>The Possibilities</a:t>
            </a:r>
          </a:p>
        </p:txBody>
      </p:sp>
      <p:sp>
        <p:nvSpPr>
          <p:cNvPr id="9" name="TextBox 8"/>
          <p:cNvSpPr txBox="1"/>
          <p:nvPr/>
        </p:nvSpPr>
        <p:spPr>
          <a:xfrm>
            <a:off x="1117604" y="2254213"/>
            <a:ext cx="8466667" cy="1061829"/>
          </a:xfrm>
          <a:prstGeom prst="rect">
            <a:avLst/>
          </a:prstGeom>
          <a:noFill/>
        </p:spPr>
        <p:txBody>
          <a:bodyPr wrap="square" rtlCol="0">
            <a:spAutoFit/>
          </a:bodyPr>
          <a:lstStyle/>
          <a:p>
            <a:pPr marL="457200" indent="-457200" algn="just">
              <a:buFont typeface="Arial"/>
              <a:buChar char="•"/>
            </a:pPr>
            <a:r>
              <a:rPr lang="en-US" sz="1050" b="1" dirty="0" smtClean="0">
                <a:solidFill>
                  <a:srgbClr val="00003B"/>
                </a:solidFill>
                <a:latin typeface="Arial"/>
                <a:cs typeface="Arial"/>
              </a:rPr>
              <a:t>Quick Introduction to Rapid Prototyping</a:t>
            </a:r>
          </a:p>
          <a:p>
            <a:pPr marL="457200" indent="-457200" algn="just">
              <a:buFont typeface="Arial"/>
              <a:buChar char="•"/>
            </a:pPr>
            <a:r>
              <a:rPr lang="en-US" sz="1050" b="1" dirty="0" smtClean="0">
                <a:solidFill>
                  <a:srgbClr val="00003B"/>
                </a:solidFill>
                <a:latin typeface="Arial"/>
                <a:cs typeface="Arial"/>
              </a:rPr>
              <a:t>Introduction </a:t>
            </a:r>
            <a:r>
              <a:rPr lang="en-US" sz="1050" b="1" dirty="0">
                <a:solidFill>
                  <a:srgbClr val="00003B"/>
                </a:solidFill>
                <a:latin typeface="Arial"/>
                <a:cs typeface="Arial"/>
              </a:rPr>
              <a:t>to Fused Deposition Modelling (FDM</a:t>
            </a:r>
            <a:r>
              <a:rPr lang="en-US" sz="1050" b="1" dirty="0" smtClean="0">
                <a:solidFill>
                  <a:srgbClr val="00003B"/>
                </a:solidFill>
                <a:latin typeface="Arial"/>
                <a:cs typeface="Arial"/>
              </a:rPr>
              <a:t>)</a:t>
            </a:r>
          </a:p>
          <a:p>
            <a:pPr marL="457200" indent="-457200" algn="just">
              <a:buFont typeface="Arial"/>
              <a:buChar char="•"/>
            </a:pPr>
            <a:r>
              <a:rPr lang="en-US" sz="1050" b="1" dirty="0" smtClean="0">
                <a:solidFill>
                  <a:srgbClr val="00003B"/>
                </a:solidFill>
                <a:latin typeface="Arial"/>
                <a:cs typeface="Arial"/>
              </a:rPr>
              <a:t>The </a:t>
            </a:r>
            <a:r>
              <a:rPr lang="en-US" sz="1050" b="1" dirty="0" smtClean="0">
                <a:solidFill>
                  <a:srgbClr val="00003B"/>
                </a:solidFill>
                <a:latin typeface="Arial"/>
                <a:cs typeface="Arial"/>
              </a:rPr>
              <a:t>Prototype</a:t>
            </a:r>
            <a:endParaRPr lang="en-US" sz="1050" b="1" dirty="0" smtClean="0">
              <a:solidFill>
                <a:srgbClr val="00003B"/>
              </a:solidFill>
              <a:latin typeface="Arial"/>
              <a:cs typeface="Arial"/>
            </a:endParaRPr>
          </a:p>
          <a:p>
            <a:pPr marL="457200" indent="-457200" algn="just">
              <a:buFont typeface="Arial"/>
              <a:buChar char="•"/>
            </a:pPr>
            <a:r>
              <a:rPr lang="en-US" sz="1050" b="1" dirty="0" smtClean="0">
                <a:solidFill>
                  <a:srgbClr val="00003B"/>
                </a:solidFill>
                <a:latin typeface="Arial"/>
                <a:cs typeface="Arial"/>
              </a:rPr>
              <a:t>The </a:t>
            </a:r>
            <a:r>
              <a:rPr lang="en-US" sz="1050" b="1" dirty="0" smtClean="0">
                <a:solidFill>
                  <a:srgbClr val="00003B"/>
                </a:solidFill>
                <a:latin typeface="Arial"/>
                <a:cs typeface="Arial"/>
              </a:rPr>
              <a:t>Process</a:t>
            </a:r>
          </a:p>
          <a:p>
            <a:pPr marL="457200" indent="-457200" algn="just">
              <a:buFont typeface="Arial"/>
              <a:buChar char="•"/>
            </a:pPr>
            <a:r>
              <a:rPr lang="en-US" sz="1050" b="1" dirty="0" smtClean="0">
                <a:solidFill>
                  <a:srgbClr val="00003B"/>
                </a:solidFill>
                <a:latin typeface="Arial"/>
                <a:cs typeface="Arial"/>
              </a:rPr>
              <a:t>The Tracker</a:t>
            </a:r>
            <a:endParaRPr lang="en-US" sz="1050" b="1" dirty="0">
              <a:solidFill>
                <a:srgbClr val="00003B"/>
              </a:solidFill>
              <a:latin typeface="Arial"/>
              <a:cs typeface="Arial"/>
            </a:endParaRPr>
          </a:p>
          <a:p>
            <a:pPr marL="457200" indent="-457200" algn="just">
              <a:buFont typeface="Arial"/>
              <a:buChar char="•"/>
            </a:pPr>
            <a:endParaRPr lang="en-US" sz="800" b="1" dirty="0" smtClean="0">
              <a:solidFill>
                <a:srgbClr val="00003B"/>
              </a:solidFill>
              <a:latin typeface="Arial"/>
              <a:cs typeface="Arial"/>
            </a:endParaRPr>
          </a:p>
        </p:txBody>
      </p:sp>
      <p:sp>
        <p:nvSpPr>
          <p:cNvPr id="10" name="TextBox 9"/>
          <p:cNvSpPr txBox="1"/>
          <p:nvPr/>
        </p:nvSpPr>
        <p:spPr>
          <a:xfrm>
            <a:off x="1117604" y="3397215"/>
            <a:ext cx="8466667" cy="738664"/>
          </a:xfrm>
          <a:prstGeom prst="rect">
            <a:avLst/>
          </a:prstGeom>
          <a:noFill/>
        </p:spPr>
        <p:txBody>
          <a:bodyPr wrap="square" rtlCol="0">
            <a:spAutoFit/>
          </a:bodyPr>
          <a:lstStyle/>
          <a:p>
            <a:pPr marL="457200" indent="-457200" algn="just">
              <a:buFont typeface="Arial"/>
              <a:buChar char="•"/>
            </a:pPr>
            <a:r>
              <a:rPr lang="en-US" sz="1050" b="1" dirty="0" smtClean="0">
                <a:solidFill>
                  <a:srgbClr val="00003B"/>
                </a:solidFill>
                <a:latin typeface="Arial"/>
                <a:cs typeface="Arial"/>
              </a:rPr>
              <a:t>The Setup</a:t>
            </a:r>
          </a:p>
          <a:p>
            <a:pPr marL="457200" indent="-457200" algn="just">
              <a:buFont typeface="Arial"/>
              <a:buChar char="•"/>
            </a:pPr>
            <a:r>
              <a:rPr lang="en-US" sz="1050" b="1" dirty="0" smtClean="0">
                <a:solidFill>
                  <a:srgbClr val="00003B"/>
                </a:solidFill>
                <a:latin typeface="Arial"/>
                <a:cs typeface="Arial"/>
              </a:rPr>
              <a:t>Tube 1 Results</a:t>
            </a:r>
          </a:p>
          <a:p>
            <a:pPr marL="457200" indent="-457200" algn="just">
              <a:buFont typeface="Arial"/>
              <a:buChar char="•"/>
            </a:pPr>
            <a:r>
              <a:rPr lang="en-US" sz="1050" b="1" dirty="0" smtClean="0">
                <a:solidFill>
                  <a:srgbClr val="00003B"/>
                </a:solidFill>
                <a:latin typeface="Arial"/>
                <a:cs typeface="Arial"/>
              </a:rPr>
              <a:t>Tube 2 </a:t>
            </a:r>
            <a:r>
              <a:rPr lang="en-US" sz="1050" b="1" dirty="0" smtClean="0">
                <a:solidFill>
                  <a:srgbClr val="00003B"/>
                </a:solidFill>
                <a:latin typeface="Arial"/>
                <a:cs typeface="Arial"/>
              </a:rPr>
              <a:t>Results</a:t>
            </a:r>
          </a:p>
          <a:p>
            <a:pPr marL="457200" indent="-457200" algn="just">
              <a:buFont typeface="Arial"/>
              <a:buChar char="•"/>
            </a:pPr>
            <a:r>
              <a:rPr lang="en-US" sz="1050" b="1" dirty="0" smtClean="0">
                <a:solidFill>
                  <a:srgbClr val="00003B"/>
                </a:solidFill>
                <a:latin typeface="Arial"/>
                <a:cs typeface="Arial"/>
              </a:rPr>
              <a:t>3D Tracker</a:t>
            </a:r>
            <a:endParaRPr lang="en-US" sz="1050" b="1" dirty="0" smtClean="0">
              <a:solidFill>
                <a:srgbClr val="00003B"/>
              </a:solidFill>
              <a:latin typeface="Arial"/>
              <a:cs typeface="Arial"/>
            </a:endParaRPr>
          </a:p>
        </p:txBody>
      </p:sp>
      <p:sp>
        <p:nvSpPr>
          <p:cNvPr id="11" name="Rectangle 10"/>
          <p:cNvSpPr/>
          <p:nvPr/>
        </p:nvSpPr>
        <p:spPr>
          <a:xfrm>
            <a:off x="-524933" y="4889501"/>
            <a:ext cx="9499599" cy="276999"/>
          </a:xfrm>
          <a:prstGeom prst="rect">
            <a:avLst/>
          </a:prstGeom>
        </p:spPr>
        <p:txBody>
          <a:bodyPr wrap="square">
            <a:spAutoFit/>
          </a:bodyPr>
          <a:lstStyle/>
          <a:p>
            <a:pPr algn="r"/>
            <a:r>
              <a:rPr lang="en-US" sz="1200" b="1" dirty="0" smtClean="0">
                <a:solidFill>
                  <a:schemeClr val="bg1"/>
                </a:solidFill>
                <a:latin typeface="Arial"/>
                <a:cs typeface="Arial"/>
              </a:rPr>
              <a:t>IOP APP - HEPP 2018</a:t>
            </a:r>
            <a:r>
              <a:rPr lang="en-US" sz="1200" b="1" dirty="0" smtClean="0">
                <a:solidFill>
                  <a:schemeClr val="bg1"/>
                </a:solidFill>
                <a:latin typeface="Arial"/>
                <a:cs typeface="Arial"/>
              </a:rPr>
              <a:t>	               	                          </a:t>
            </a:r>
            <a:r>
              <a:rPr lang="en-US" sz="1200" b="1" dirty="0" smtClean="0">
                <a:solidFill>
                  <a:schemeClr val="bg1"/>
                </a:solidFill>
                <a:latin typeface="Arial"/>
                <a:cs typeface="Arial"/>
              </a:rPr>
              <a:t>March 26-28</a:t>
            </a:r>
            <a:r>
              <a:rPr lang="en-US" sz="1200" b="1" dirty="0" smtClean="0">
                <a:solidFill>
                  <a:schemeClr val="bg1"/>
                </a:solidFill>
                <a:latin typeface="Arial"/>
                <a:cs typeface="Arial"/>
              </a:rPr>
              <a:t>	       				             		   </a:t>
            </a:r>
            <a:r>
              <a:rPr lang="en-US" sz="1200" b="1" dirty="0">
                <a:solidFill>
                  <a:schemeClr val="bg1"/>
                </a:solidFill>
                <a:latin typeface="Arial"/>
                <a:cs typeface="Arial"/>
              </a:rPr>
              <a:t>2</a:t>
            </a:r>
            <a:r>
              <a:rPr lang="en-US" sz="1200" b="1" dirty="0" smtClean="0">
                <a:solidFill>
                  <a:schemeClr val="bg1"/>
                </a:solidFill>
                <a:latin typeface="Arial"/>
                <a:cs typeface="Arial"/>
              </a:rPr>
              <a:t>/</a:t>
            </a:r>
            <a:r>
              <a:rPr lang="en-US" sz="1200" b="1" dirty="0" smtClean="0">
                <a:solidFill>
                  <a:schemeClr val="bg1"/>
                </a:solidFill>
                <a:latin typeface="Arial"/>
                <a:cs typeface="Arial"/>
              </a:rPr>
              <a:t>19 </a:t>
            </a:r>
            <a:endParaRPr lang="en-US" sz="1200" b="1" dirty="0">
              <a:solidFill>
                <a:schemeClr val="bg1"/>
              </a:solidFill>
              <a:latin typeface="Arial"/>
              <a:cs typeface="Arial"/>
            </a:endParaRPr>
          </a:p>
        </p:txBody>
      </p:sp>
      <p:sp>
        <p:nvSpPr>
          <p:cNvPr id="12" name="TextBox 11"/>
          <p:cNvSpPr txBox="1"/>
          <p:nvPr/>
        </p:nvSpPr>
        <p:spPr>
          <a:xfrm>
            <a:off x="6337300" y="4706457"/>
            <a:ext cx="2908300" cy="253916"/>
          </a:xfrm>
          <a:prstGeom prst="rect">
            <a:avLst/>
          </a:prstGeom>
          <a:noFill/>
        </p:spPr>
        <p:txBody>
          <a:bodyPr wrap="square" rtlCol="0">
            <a:spAutoFit/>
          </a:bodyPr>
          <a:lstStyle/>
          <a:p>
            <a:r>
              <a:rPr lang="en-US" sz="1050" dirty="0" smtClean="0">
                <a:latin typeface="Arial"/>
                <a:cs typeface="Arial"/>
              </a:rPr>
              <a:t>© Crown Owned Copyright 2017, AWE/MoD</a:t>
            </a:r>
            <a:endParaRPr lang="en-US" sz="1050" dirty="0">
              <a:latin typeface="Arial"/>
              <a:cs typeface="Arial"/>
            </a:endParaRPr>
          </a:p>
        </p:txBody>
      </p:sp>
      <p:sp>
        <p:nvSpPr>
          <p:cNvPr id="13" name="Title 1"/>
          <p:cNvSpPr>
            <a:spLocks noGrp="1"/>
          </p:cNvSpPr>
          <p:nvPr>
            <p:ph type="title"/>
          </p:nvPr>
        </p:nvSpPr>
        <p:spPr>
          <a:xfrm>
            <a:off x="186267" y="-9128"/>
            <a:ext cx="982129" cy="352028"/>
          </a:xfrm>
        </p:spPr>
        <p:txBody>
          <a:bodyPr>
            <a:noAutofit/>
          </a:bodyPr>
          <a:lstStyle/>
          <a:p>
            <a:pPr algn="l"/>
            <a:r>
              <a:rPr lang="en-US" sz="900" dirty="0" smtClean="0">
                <a:solidFill>
                  <a:schemeClr val="bg1"/>
                </a:solidFill>
                <a:latin typeface="Arial"/>
                <a:cs typeface="Arial"/>
              </a:rPr>
              <a:t>Motivation</a:t>
            </a:r>
            <a:br>
              <a:rPr lang="en-US" sz="900" dirty="0" smtClean="0">
                <a:solidFill>
                  <a:schemeClr val="bg1"/>
                </a:solidFill>
                <a:latin typeface="Arial"/>
                <a:cs typeface="Arial"/>
              </a:rPr>
            </a:br>
            <a:r>
              <a:rPr lang="en-US" sz="900" dirty="0">
                <a:solidFill>
                  <a:schemeClr val="bg1"/>
                </a:solidFill>
                <a:latin typeface="Arial"/>
                <a:ea typeface="Wingdings"/>
                <a:cs typeface="Arial"/>
                <a:sym typeface="Wingdings"/>
              </a:rPr>
              <a:t></a:t>
            </a:r>
            <a:r>
              <a:rPr lang="en-US" sz="900" dirty="0" smtClean="0">
                <a:solidFill>
                  <a:schemeClr val="bg1"/>
                </a:solidFill>
                <a:latin typeface="Arial"/>
                <a:ea typeface="Wingdings"/>
                <a:cs typeface="Arial"/>
                <a:sym typeface="Wingdings"/>
              </a:rPr>
              <a:t></a:t>
            </a:r>
            <a:r>
              <a:rPr lang="en-US" sz="900" dirty="0">
                <a:solidFill>
                  <a:schemeClr val="bg1"/>
                </a:solidFill>
                <a:latin typeface="Arial"/>
                <a:ea typeface="Wingdings"/>
                <a:cs typeface="Arial"/>
                <a:sym typeface="Wingdings"/>
              </a:rPr>
              <a:t></a:t>
            </a:r>
            <a:endParaRPr lang="en-US" sz="900" dirty="0">
              <a:solidFill>
                <a:schemeClr val="bg1"/>
              </a:solidFill>
              <a:latin typeface="Arial"/>
              <a:cs typeface="Arial"/>
            </a:endParaRPr>
          </a:p>
        </p:txBody>
      </p:sp>
      <p:sp>
        <p:nvSpPr>
          <p:cNvPr id="14" name="Title 1"/>
          <p:cNvSpPr txBox="1">
            <a:spLocks/>
          </p:cNvSpPr>
          <p:nvPr/>
        </p:nvSpPr>
        <p:spPr>
          <a:xfrm>
            <a:off x="8060271" y="-9525"/>
            <a:ext cx="1507067" cy="35202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900" dirty="0">
                <a:solidFill>
                  <a:schemeClr val="bg1"/>
                </a:solidFill>
                <a:latin typeface="Arial"/>
                <a:cs typeface="Arial"/>
              </a:rPr>
              <a:t>Operation</a:t>
            </a:r>
          </a:p>
          <a:p>
            <a:pPr algn="l"/>
            <a:r>
              <a:rPr lang="en-US" sz="900" dirty="0" smtClean="0">
                <a:solidFill>
                  <a:schemeClr val="bg1"/>
                </a:solidFill>
                <a:latin typeface="Arial"/>
                <a:ea typeface="Wingdings"/>
                <a:cs typeface="Arial"/>
                <a:sym typeface="Wingdings"/>
              </a:rPr>
              <a:t></a:t>
            </a:r>
            <a:r>
              <a:rPr lang="en-US" sz="900" dirty="0">
                <a:solidFill>
                  <a:schemeClr val="bg1"/>
                </a:solidFill>
                <a:latin typeface="Arial"/>
                <a:ea typeface="Wingdings"/>
                <a:cs typeface="Arial"/>
                <a:sym typeface="Wingdings"/>
              </a:rPr>
              <a:t></a:t>
            </a:r>
            <a:endParaRPr lang="en-US" sz="900" dirty="0">
              <a:solidFill>
                <a:schemeClr val="bg1"/>
              </a:solidFill>
              <a:latin typeface="Arial"/>
              <a:cs typeface="Arial"/>
            </a:endParaRPr>
          </a:p>
        </p:txBody>
      </p:sp>
      <p:sp>
        <p:nvSpPr>
          <p:cNvPr id="15" name="Title 1"/>
          <p:cNvSpPr txBox="1">
            <a:spLocks/>
          </p:cNvSpPr>
          <p:nvPr/>
        </p:nvSpPr>
        <p:spPr>
          <a:xfrm>
            <a:off x="4135970" y="-9127"/>
            <a:ext cx="982129" cy="352028"/>
          </a:xfrm>
          <a:prstGeom prst="rect">
            <a:avLst/>
          </a:prstGeom>
        </p:spPr>
        <p:txBody>
          <a:bodyPr vert="horz" lIns="91440" tIns="45720" rIns="91440" bIns="45720" rtlCol="0" anchor="ctr">
            <a:normAutofit fontScale="6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400" dirty="0" smtClean="0">
                <a:solidFill>
                  <a:schemeClr val="bg1"/>
                </a:solidFill>
                <a:latin typeface="Arial"/>
                <a:cs typeface="Arial"/>
              </a:rPr>
              <a:t>Creation</a:t>
            </a:r>
            <a:br>
              <a:rPr lang="en-US" sz="1400" dirty="0" smtClean="0">
                <a:solidFill>
                  <a:schemeClr val="bg1"/>
                </a:solidFill>
                <a:latin typeface="Arial"/>
                <a:cs typeface="Arial"/>
              </a:rPr>
            </a:br>
            <a:r>
              <a:rPr lang="en-US" sz="1400" dirty="0">
                <a:solidFill>
                  <a:schemeClr val="bg1"/>
                </a:solidFill>
                <a:latin typeface="Arial"/>
                <a:ea typeface="Wingdings"/>
                <a:cs typeface="Arial"/>
                <a:sym typeface="Wingdings"/>
              </a:rPr>
              <a:t></a:t>
            </a:r>
            <a:r>
              <a:rPr lang="en-US" sz="1400" dirty="0" smtClean="0">
                <a:solidFill>
                  <a:schemeClr val="bg1"/>
                </a:solidFill>
                <a:latin typeface="Arial"/>
                <a:ea typeface="Wingdings"/>
                <a:cs typeface="Arial"/>
                <a:sym typeface="Wingdings"/>
              </a:rPr>
              <a:t></a:t>
            </a:r>
            <a:r>
              <a:rPr lang="en-US" sz="1400" dirty="0">
                <a:solidFill>
                  <a:schemeClr val="bg1"/>
                </a:solidFill>
                <a:latin typeface="Wingdings"/>
                <a:ea typeface="Wingdings"/>
                <a:cs typeface="Wingdings"/>
                <a:sym typeface="Wingdings"/>
              </a:rPr>
              <a:t></a:t>
            </a:r>
            <a:r>
              <a:rPr lang="en-US" sz="1400" dirty="0" smtClean="0">
                <a:solidFill>
                  <a:schemeClr val="bg1"/>
                </a:solidFill>
                <a:latin typeface="Arial"/>
                <a:ea typeface="Wingdings"/>
                <a:cs typeface="Arial"/>
                <a:sym typeface="Wingdings"/>
              </a:rPr>
              <a:t></a:t>
            </a:r>
            <a:r>
              <a:rPr lang="en-US" sz="1400" dirty="0" smtClean="0">
                <a:solidFill>
                  <a:schemeClr val="bg1"/>
                </a:solidFill>
                <a:latin typeface="Arial"/>
                <a:ea typeface="Wingdings"/>
                <a:cs typeface="Arial"/>
                <a:sym typeface="Wingdings"/>
              </a:rPr>
              <a:t></a:t>
            </a:r>
            <a:endParaRPr lang="en-US" sz="1400" dirty="0">
              <a:solidFill>
                <a:schemeClr val="bg1"/>
              </a:solidFill>
              <a:latin typeface="Arial"/>
              <a:cs typeface="Arial"/>
            </a:endParaRPr>
          </a:p>
        </p:txBody>
      </p:sp>
    </p:spTree>
    <p:extLst>
      <p:ext uri="{BB962C8B-B14F-4D97-AF65-F5344CB8AC3E}">
        <p14:creationId xmlns:p14="http://schemas.microsoft.com/office/powerpoint/2010/main" val="2240738970"/>
      </p:ext>
    </p:extLst>
  </p:cSld>
  <p:clrMapOvr>
    <a:masterClrMapping/>
  </p:clrMapOvr>
  <mc:AlternateContent xmlns:mc="http://schemas.openxmlformats.org/markup-compatibility/2006">
    <mc:Choice xmlns:p14="http://schemas.microsoft.com/office/powerpoint/2010/main" Requires="p14">
      <p:transition spd="slow" p14:dur="2000" advTm="18786"/>
    </mc:Choice>
    <mc:Fallback>
      <p:transition xmlns:p14="http://schemas.microsoft.com/office/powerpoint/2010/main" spd="slow" advTm="18786"/>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533399" y="835042"/>
            <a:ext cx="6341533" cy="1102519"/>
          </a:xfrm>
          <a:prstGeom prst="rect">
            <a:avLst/>
          </a:prstGeom>
          <a:effectLst>
            <a:outerShdw blurRad="50800" dist="38100" dir="2700000" algn="tl" rotWithShape="0">
              <a:srgbClr val="000000">
                <a:alpha val="43000"/>
              </a:srgbClr>
            </a:outerShdw>
          </a:effectLst>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6000" b="1" dirty="0" smtClean="0">
                <a:solidFill>
                  <a:schemeClr val="bg1"/>
                </a:solidFill>
                <a:latin typeface="Arial"/>
                <a:cs typeface="Arial"/>
              </a:rPr>
              <a:t>Motivation</a:t>
            </a:r>
            <a:endParaRPr lang="en-US" sz="6000" b="1" dirty="0">
              <a:solidFill>
                <a:schemeClr val="bg1"/>
              </a:solidFill>
              <a:latin typeface="Arial"/>
              <a:cs typeface="Arial"/>
            </a:endParaRPr>
          </a:p>
        </p:txBody>
      </p:sp>
      <p:sp>
        <p:nvSpPr>
          <p:cNvPr id="13" name="TextBox 12"/>
          <p:cNvSpPr txBox="1"/>
          <p:nvPr/>
        </p:nvSpPr>
        <p:spPr>
          <a:xfrm>
            <a:off x="533403" y="1956572"/>
            <a:ext cx="8466667" cy="1477328"/>
          </a:xfrm>
          <a:prstGeom prst="rect">
            <a:avLst/>
          </a:prstGeom>
          <a:noFill/>
        </p:spPr>
        <p:txBody>
          <a:bodyPr wrap="square" rtlCol="0">
            <a:spAutoFit/>
          </a:bodyPr>
          <a:lstStyle/>
          <a:p>
            <a:pPr marL="914400" lvl="1" indent="-457200" algn="just">
              <a:buFont typeface="Arial"/>
              <a:buChar char="•"/>
            </a:pPr>
            <a:r>
              <a:rPr lang="en-US" b="1" dirty="0" smtClean="0">
                <a:solidFill>
                  <a:srgbClr val="FFFFFF"/>
                </a:solidFill>
                <a:latin typeface="Arial"/>
                <a:cs typeface="Arial"/>
              </a:rPr>
              <a:t>The Technology</a:t>
            </a:r>
          </a:p>
          <a:p>
            <a:pPr algn="just"/>
            <a:endParaRPr lang="en-US" b="1" dirty="0" smtClean="0">
              <a:solidFill>
                <a:srgbClr val="FFFFFF"/>
              </a:solidFill>
              <a:latin typeface="Arial"/>
              <a:cs typeface="Arial"/>
            </a:endParaRPr>
          </a:p>
          <a:p>
            <a:pPr marL="914400" lvl="1" indent="-457200" algn="just">
              <a:buFont typeface="Arial"/>
              <a:buChar char="•"/>
            </a:pPr>
            <a:r>
              <a:rPr lang="en-US" b="1" dirty="0" smtClean="0">
                <a:solidFill>
                  <a:srgbClr val="FFFFFF"/>
                </a:solidFill>
                <a:latin typeface="Arial"/>
                <a:cs typeface="Arial"/>
              </a:rPr>
              <a:t>The ‘Grand Challenge’</a:t>
            </a:r>
          </a:p>
          <a:p>
            <a:pPr algn="just"/>
            <a:endParaRPr lang="en-US" b="1" dirty="0" smtClean="0">
              <a:solidFill>
                <a:srgbClr val="FFFFFF"/>
              </a:solidFill>
              <a:latin typeface="Arial"/>
              <a:cs typeface="Arial"/>
            </a:endParaRPr>
          </a:p>
          <a:p>
            <a:pPr marL="914400" lvl="1" indent="-457200" algn="just">
              <a:buFont typeface="Arial"/>
              <a:buChar char="•"/>
            </a:pPr>
            <a:r>
              <a:rPr lang="en-US" b="1" dirty="0" smtClean="0">
                <a:solidFill>
                  <a:srgbClr val="FFFFFF"/>
                </a:solidFill>
                <a:latin typeface="Arial"/>
                <a:cs typeface="Arial"/>
              </a:rPr>
              <a:t>The Possibilities</a:t>
            </a:r>
          </a:p>
        </p:txBody>
      </p:sp>
      <p:sp>
        <p:nvSpPr>
          <p:cNvPr id="15" name="TextBox 14"/>
          <p:cNvSpPr txBox="1"/>
          <p:nvPr/>
        </p:nvSpPr>
        <p:spPr>
          <a:xfrm>
            <a:off x="6345970" y="4909193"/>
            <a:ext cx="2848835" cy="253916"/>
          </a:xfrm>
          <a:prstGeom prst="rect">
            <a:avLst/>
          </a:prstGeom>
          <a:noFill/>
        </p:spPr>
        <p:txBody>
          <a:bodyPr wrap="square" rtlCol="0">
            <a:spAutoFit/>
          </a:bodyPr>
          <a:lstStyle/>
          <a:p>
            <a:r>
              <a:rPr lang="en-US" sz="1050" dirty="0" smtClean="0">
                <a:solidFill>
                  <a:schemeClr val="bg1"/>
                </a:solidFill>
                <a:latin typeface="Arial"/>
                <a:cs typeface="Arial"/>
              </a:rPr>
              <a:t>© Crown Owned Copyright 2017, AWE/MoD</a:t>
            </a:r>
            <a:endParaRPr lang="en-US" sz="1050" dirty="0">
              <a:solidFill>
                <a:schemeClr val="bg1"/>
              </a:solidFill>
              <a:latin typeface="Arial"/>
              <a:cs typeface="Arial"/>
            </a:endParaRPr>
          </a:p>
        </p:txBody>
      </p:sp>
    </p:spTree>
    <p:extLst>
      <p:ext uri="{BB962C8B-B14F-4D97-AF65-F5344CB8AC3E}">
        <p14:creationId xmlns:p14="http://schemas.microsoft.com/office/powerpoint/2010/main" val="1925649762"/>
      </p:ext>
    </p:extLst>
  </p:cSld>
  <p:clrMapOvr>
    <a:masterClrMapping/>
  </p:clrMapOvr>
  <mc:AlternateContent xmlns:mc="http://schemas.openxmlformats.org/markup-compatibility/2006">
    <mc:Choice xmlns:p14="http://schemas.microsoft.com/office/powerpoint/2010/main" Requires="p14">
      <p:transition spd="slow" p14:dur="2000" advTm="1193"/>
    </mc:Choice>
    <mc:Fallback>
      <p:transition xmlns:p14="http://schemas.microsoft.com/office/powerpoint/2010/main" spd="slow" advTm="1193"/>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342903"/>
            <a:ext cx="9144000" cy="4571999"/>
          </a:xfrm>
          <a:prstGeom prst="rect">
            <a:avLst/>
          </a:prstGeom>
          <a:solidFill>
            <a:schemeClr val="bg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a:cs typeface="Arial"/>
            </a:endParaRPr>
          </a:p>
        </p:txBody>
      </p:sp>
      <p:sp>
        <p:nvSpPr>
          <p:cNvPr id="9" name="Title 1"/>
          <p:cNvSpPr>
            <a:spLocks noGrp="1"/>
          </p:cNvSpPr>
          <p:nvPr>
            <p:ph type="title"/>
          </p:nvPr>
        </p:nvSpPr>
        <p:spPr>
          <a:xfrm>
            <a:off x="186267" y="-9128"/>
            <a:ext cx="982129" cy="352028"/>
          </a:xfrm>
        </p:spPr>
        <p:txBody>
          <a:bodyPr>
            <a:noAutofit/>
          </a:bodyPr>
          <a:lstStyle/>
          <a:p>
            <a:pPr algn="l"/>
            <a:r>
              <a:rPr lang="en-US" sz="900" dirty="0" smtClean="0">
                <a:solidFill>
                  <a:schemeClr val="bg1"/>
                </a:solidFill>
                <a:latin typeface="Arial"/>
                <a:cs typeface="Arial"/>
              </a:rPr>
              <a:t>Motivation</a:t>
            </a:r>
            <a:br>
              <a:rPr lang="en-US" sz="900" dirty="0" smtClean="0">
                <a:solidFill>
                  <a:schemeClr val="bg1"/>
                </a:solidFill>
                <a:latin typeface="Arial"/>
                <a:cs typeface="Arial"/>
              </a:rPr>
            </a:br>
            <a:r>
              <a:rPr lang="en-US" sz="900" dirty="0">
                <a:solidFill>
                  <a:schemeClr val="bg1"/>
                </a:solidFill>
                <a:latin typeface="Arial"/>
                <a:ea typeface="Wingdings"/>
                <a:cs typeface="Arial"/>
                <a:sym typeface="Wingdings"/>
              </a:rPr>
              <a:t></a:t>
            </a:r>
            <a:r>
              <a:rPr lang="en-US" sz="900" dirty="0" smtClean="0">
                <a:solidFill>
                  <a:schemeClr val="bg1"/>
                </a:solidFill>
                <a:latin typeface="Arial"/>
                <a:ea typeface="Wingdings"/>
                <a:cs typeface="Arial"/>
                <a:sym typeface="Wingdings"/>
              </a:rPr>
              <a:t></a:t>
            </a:r>
            <a:endParaRPr lang="en-US" sz="900" dirty="0">
              <a:solidFill>
                <a:schemeClr val="bg1"/>
              </a:solidFill>
              <a:latin typeface="Arial"/>
              <a:cs typeface="Arial"/>
            </a:endParaRPr>
          </a:p>
        </p:txBody>
      </p:sp>
      <p:sp>
        <p:nvSpPr>
          <p:cNvPr id="12" name="TextBox 11"/>
          <p:cNvSpPr txBox="1"/>
          <p:nvPr/>
        </p:nvSpPr>
        <p:spPr>
          <a:xfrm>
            <a:off x="321737" y="1149356"/>
            <a:ext cx="8466667" cy="2308324"/>
          </a:xfrm>
          <a:prstGeom prst="rect">
            <a:avLst/>
          </a:prstGeom>
          <a:noFill/>
        </p:spPr>
        <p:txBody>
          <a:bodyPr wrap="square" rtlCol="0">
            <a:spAutoFit/>
          </a:bodyPr>
          <a:lstStyle/>
          <a:p>
            <a:pPr marL="457200" indent="-457200" algn="just">
              <a:buFont typeface="Arial"/>
              <a:buChar char="•"/>
            </a:pPr>
            <a:r>
              <a:rPr lang="en-US" sz="1600" b="1" dirty="0">
                <a:solidFill>
                  <a:srgbClr val="00003B"/>
                </a:solidFill>
                <a:latin typeface="Arial"/>
                <a:cs typeface="Arial"/>
              </a:rPr>
              <a:t>Rapidly growing </a:t>
            </a:r>
            <a:r>
              <a:rPr lang="en-US" sz="1600" dirty="0" smtClean="0">
                <a:solidFill>
                  <a:srgbClr val="00003B"/>
                </a:solidFill>
                <a:latin typeface="Arial"/>
                <a:cs typeface="Arial"/>
              </a:rPr>
              <a:t>technology, with increases in print speed, print size and feature resolution.</a:t>
            </a:r>
          </a:p>
          <a:p>
            <a:pPr algn="just"/>
            <a:endParaRPr lang="en-US" sz="1600" dirty="0">
              <a:solidFill>
                <a:srgbClr val="00003B"/>
              </a:solidFill>
              <a:latin typeface="Arial"/>
              <a:cs typeface="Arial"/>
            </a:endParaRPr>
          </a:p>
          <a:p>
            <a:pPr marL="457200" indent="-457200" algn="just">
              <a:buFont typeface="Arial"/>
              <a:buChar char="•"/>
            </a:pPr>
            <a:r>
              <a:rPr lang="en-US" sz="1600" b="1" dirty="0" smtClean="0">
                <a:solidFill>
                  <a:srgbClr val="00003B"/>
                </a:solidFill>
                <a:latin typeface="Arial"/>
                <a:cs typeface="Arial"/>
              </a:rPr>
              <a:t>Decreasing cost </a:t>
            </a:r>
            <a:r>
              <a:rPr lang="en-US" sz="1600" dirty="0" smtClean="0">
                <a:solidFill>
                  <a:srgbClr val="00003B"/>
                </a:solidFill>
                <a:latin typeface="Arial"/>
                <a:cs typeface="Arial"/>
              </a:rPr>
              <a:t>of</a:t>
            </a:r>
            <a:r>
              <a:rPr lang="en-US" sz="1600" b="1" dirty="0" smtClean="0">
                <a:solidFill>
                  <a:srgbClr val="00003B"/>
                </a:solidFill>
                <a:latin typeface="Arial"/>
                <a:cs typeface="Arial"/>
              </a:rPr>
              <a:t> </a:t>
            </a:r>
            <a:r>
              <a:rPr lang="en-US" sz="1600" dirty="0" smtClean="0">
                <a:solidFill>
                  <a:srgbClr val="00003B"/>
                </a:solidFill>
                <a:latin typeface="Arial"/>
                <a:cs typeface="Arial"/>
              </a:rPr>
              <a:t>printers and</a:t>
            </a:r>
            <a:r>
              <a:rPr lang="en-US" sz="1600" b="1" dirty="0" smtClean="0">
                <a:solidFill>
                  <a:srgbClr val="00003B"/>
                </a:solidFill>
                <a:latin typeface="Arial"/>
                <a:cs typeface="Arial"/>
              </a:rPr>
              <a:t> inexpensive</a:t>
            </a:r>
            <a:r>
              <a:rPr lang="en-US" sz="1600" dirty="0" smtClean="0">
                <a:solidFill>
                  <a:srgbClr val="00003B"/>
                </a:solidFill>
                <a:latin typeface="Arial"/>
                <a:cs typeface="Arial"/>
              </a:rPr>
              <a:t> </a:t>
            </a:r>
            <a:r>
              <a:rPr lang="en-US" sz="1600" dirty="0">
                <a:solidFill>
                  <a:srgbClr val="00003B"/>
                </a:solidFill>
                <a:latin typeface="Arial"/>
                <a:cs typeface="Arial"/>
              </a:rPr>
              <a:t>build </a:t>
            </a:r>
            <a:r>
              <a:rPr lang="en-US" sz="1600" dirty="0" smtClean="0">
                <a:solidFill>
                  <a:srgbClr val="00003B"/>
                </a:solidFill>
                <a:latin typeface="Arial"/>
                <a:cs typeface="Arial"/>
              </a:rPr>
              <a:t>materials, </a:t>
            </a:r>
            <a:r>
              <a:rPr lang="en-US" sz="1600" dirty="0">
                <a:solidFill>
                  <a:srgbClr val="00003B"/>
                </a:solidFill>
                <a:latin typeface="Arial"/>
                <a:cs typeface="Arial"/>
              </a:rPr>
              <a:t>with costs likely to </a:t>
            </a:r>
            <a:r>
              <a:rPr lang="en-US" sz="1600" dirty="0" smtClean="0">
                <a:solidFill>
                  <a:srgbClr val="00003B"/>
                </a:solidFill>
                <a:latin typeface="Arial"/>
                <a:cs typeface="Arial"/>
              </a:rPr>
              <a:t>continue decreasing.</a:t>
            </a:r>
          </a:p>
          <a:p>
            <a:pPr marL="457200" indent="-457200" algn="just">
              <a:buFont typeface="Arial"/>
              <a:buChar char="•"/>
            </a:pPr>
            <a:endParaRPr lang="en-US" sz="1600" dirty="0" smtClean="0">
              <a:solidFill>
                <a:srgbClr val="00003B"/>
              </a:solidFill>
              <a:latin typeface="Arial"/>
              <a:cs typeface="Arial"/>
            </a:endParaRPr>
          </a:p>
          <a:p>
            <a:pPr marL="457200" indent="-457200" algn="just">
              <a:buFont typeface="Arial"/>
              <a:buChar char="•"/>
            </a:pPr>
            <a:r>
              <a:rPr lang="en-US" sz="1600" dirty="0">
                <a:solidFill>
                  <a:srgbClr val="00003B"/>
                </a:solidFill>
                <a:latin typeface="Arial"/>
                <a:cs typeface="Arial"/>
              </a:rPr>
              <a:t>Build materials are </a:t>
            </a:r>
            <a:r>
              <a:rPr lang="en-US" sz="1600" b="1" dirty="0">
                <a:solidFill>
                  <a:srgbClr val="00003B"/>
                </a:solidFill>
                <a:latin typeface="Arial"/>
                <a:cs typeface="Arial"/>
              </a:rPr>
              <a:t>durable</a:t>
            </a:r>
            <a:r>
              <a:rPr lang="en-US" sz="1600" dirty="0">
                <a:solidFill>
                  <a:srgbClr val="00003B"/>
                </a:solidFill>
                <a:latin typeface="Arial"/>
                <a:cs typeface="Arial"/>
              </a:rPr>
              <a:t>, strong, relatively </a:t>
            </a:r>
            <a:r>
              <a:rPr lang="en-US" sz="1600" b="1" dirty="0">
                <a:solidFill>
                  <a:srgbClr val="00003B"/>
                </a:solidFill>
                <a:latin typeface="Arial"/>
                <a:cs typeface="Arial"/>
              </a:rPr>
              <a:t>heat</a:t>
            </a:r>
            <a:r>
              <a:rPr lang="en-US" sz="1600" dirty="0">
                <a:solidFill>
                  <a:srgbClr val="00003B"/>
                </a:solidFill>
                <a:latin typeface="Arial"/>
                <a:cs typeface="Arial"/>
              </a:rPr>
              <a:t>, </a:t>
            </a:r>
            <a:r>
              <a:rPr lang="en-US" sz="1600" b="1" dirty="0">
                <a:solidFill>
                  <a:srgbClr val="00003B"/>
                </a:solidFill>
                <a:latin typeface="Arial"/>
                <a:cs typeface="Arial"/>
              </a:rPr>
              <a:t>chemical and moisture resistant</a:t>
            </a:r>
            <a:r>
              <a:rPr lang="en-US" sz="1600" dirty="0" smtClean="0">
                <a:solidFill>
                  <a:srgbClr val="00003B"/>
                </a:solidFill>
                <a:latin typeface="Arial"/>
                <a:cs typeface="Arial"/>
              </a:rPr>
              <a:t>.</a:t>
            </a:r>
          </a:p>
          <a:p>
            <a:pPr algn="just"/>
            <a:endParaRPr lang="en-US" sz="1600" b="1" dirty="0">
              <a:solidFill>
                <a:srgbClr val="00003B"/>
              </a:solidFill>
              <a:latin typeface="Arial"/>
              <a:cs typeface="Arial"/>
            </a:endParaRPr>
          </a:p>
          <a:p>
            <a:pPr marL="457200" indent="-457200" algn="just">
              <a:buFont typeface="Arial"/>
              <a:buChar char="•"/>
            </a:pPr>
            <a:r>
              <a:rPr lang="en-US" sz="1600" dirty="0">
                <a:solidFill>
                  <a:srgbClr val="00003B"/>
                </a:solidFill>
                <a:latin typeface="Arial"/>
                <a:cs typeface="Arial"/>
              </a:rPr>
              <a:t>Constantly </a:t>
            </a:r>
            <a:r>
              <a:rPr lang="en-US" sz="1600" b="1" dirty="0">
                <a:solidFill>
                  <a:srgbClr val="00003B"/>
                </a:solidFill>
                <a:latin typeface="Arial"/>
                <a:cs typeface="Arial"/>
              </a:rPr>
              <a:t>growing market </a:t>
            </a:r>
            <a:r>
              <a:rPr lang="en-US" sz="1600" dirty="0">
                <a:solidFill>
                  <a:srgbClr val="00003B"/>
                </a:solidFill>
                <a:latin typeface="Arial"/>
                <a:cs typeface="Arial"/>
              </a:rPr>
              <a:t>(predicted 300% growth in next decade)</a:t>
            </a:r>
            <a:r>
              <a:rPr lang="en-US" sz="1600" dirty="0" smtClean="0">
                <a:solidFill>
                  <a:srgbClr val="00003B"/>
                </a:solidFill>
                <a:latin typeface="Arial"/>
                <a:cs typeface="Arial"/>
              </a:rPr>
              <a:t>.</a:t>
            </a:r>
            <a:endParaRPr lang="en-US" sz="1600" dirty="0">
              <a:solidFill>
                <a:srgbClr val="00003B"/>
              </a:solidFill>
              <a:latin typeface="Arial"/>
              <a:cs typeface="Arial"/>
            </a:endParaRPr>
          </a:p>
        </p:txBody>
      </p:sp>
      <p:sp>
        <p:nvSpPr>
          <p:cNvPr id="23" name="Title 1"/>
          <p:cNvSpPr txBox="1">
            <a:spLocks/>
          </p:cNvSpPr>
          <p:nvPr/>
        </p:nvSpPr>
        <p:spPr>
          <a:xfrm>
            <a:off x="457200" y="320276"/>
            <a:ext cx="8229600" cy="85725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b="1" dirty="0" smtClean="0">
                <a:solidFill>
                  <a:srgbClr val="00003B"/>
                </a:solidFill>
                <a:latin typeface="Arial"/>
                <a:cs typeface="Arial"/>
              </a:rPr>
              <a:t>The Technology</a:t>
            </a:r>
            <a:endParaRPr lang="en-US" sz="3600" b="1" dirty="0">
              <a:solidFill>
                <a:srgbClr val="00003B"/>
              </a:solidFill>
              <a:latin typeface="Arial"/>
              <a:cs typeface="Arial"/>
            </a:endParaRPr>
          </a:p>
        </p:txBody>
      </p:sp>
      <p:sp>
        <p:nvSpPr>
          <p:cNvPr id="16" name="Title 1"/>
          <p:cNvSpPr txBox="1">
            <a:spLocks/>
          </p:cNvSpPr>
          <p:nvPr/>
        </p:nvSpPr>
        <p:spPr>
          <a:xfrm>
            <a:off x="8060271" y="-9525"/>
            <a:ext cx="1507067" cy="35202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900" dirty="0">
                <a:solidFill>
                  <a:schemeClr val="bg1"/>
                </a:solidFill>
                <a:latin typeface="Arial"/>
                <a:cs typeface="Arial"/>
              </a:rPr>
              <a:t>Operation</a:t>
            </a:r>
          </a:p>
          <a:p>
            <a:pPr algn="l"/>
            <a:r>
              <a:rPr lang="en-US" sz="900" dirty="0" smtClean="0">
                <a:solidFill>
                  <a:schemeClr val="bg1"/>
                </a:solidFill>
                <a:latin typeface="Arial"/>
                <a:ea typeface="Wingdings"/>
                <a:cs typeface="Arial"/>
                <a:sym typeface="Wingdings"/>
              </a:rPr>
              <a:t></a:t>
            </a:r>
            <a:r>
              <a:rPr lang="en-US" sz="900" dirty="0">
                <a:solidFill>
                  <a:schemeClr val="bg1"/>
                </a:solidFill>
                <a:latin typeface="Arial"/>
                <a:ea typeface="Wingdings"/>
                <a:cs typeface="Arial"/>
                <a:sym typeface="Wingdings"/>
              </a:rPr>
              <a:t></a:t>
            </a:r>
            <a:endParaRPr lang="en-US" sz="900" dirty="0">
              <a:solidFill>
                <a:schemeClr val="bg1"/>
              </a:solidFill>
              <a:latin typeface="Arial"/>
              <a:cs typeface="Arial"/>
            </a:endParaRPr>
          </a:p>
        </p:txBody>
      </p:sp>
      <p:sp>
        <p:nvSpPr>
          <p:cNvPr id="17" name="Title 1"/>
          <p:cNvSpPr txBox="1">
            <a:spLocks/>
          </p:cNvSpPr>
          <p:nvPr/>
        </p:nvSpPr>
        <p:spPr>
          <a:xfrm>
            <a:off x="4135970" y="-9127"/>
            <a:ext cx="982129" cy="352028"/>
          </a:xfrm>
          <a:prstGeom prst="rect">
            <a:avLst/>
          </a:prstGeom>
        </p:spPr>
        <p:txBody>
          <a:bodyPr vert="horz" lIns="91440" tIns="45720" rIns="91440" bIns="45720" rtlCol="0" anchor="ctr">
            <a:normAutofit fontScale="6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400" dirty="0" smtClean="0">
                <a:solidFill>
                  <a:schemeClr val="bg1"/>
                </a:solidFill>
                <a:latin typeface="Arial"/>
                <a:cs typeface="Arial"/>
              </a:rPr>
              <a:t>Creation</a:t>
            </a:r>
            <a:br>
              <a:rPr lang="en-US" sz="1400" dirty="0" smtClean="0">
                <a:solidFill>
                  <a:schemeClr val="bg1"/>
                </a:solidFill>
                <a:latin typeface="Arial"/>
                <a:cs typeface="Arial"/>
              </a:rPr>
            </a:br>
            <a:r>
              <a:rPr lang="en-US" sz="1400" dirty="0">
                <a:solidFill>
                  <a:schemeClr val="bg1"/>
                </a:solidFill>
                <a:latin typeface="Arial"/>
                <a:ea typeface="Wingdings"/>
                <a:cs typeface="Arial"/>
                <a:sym typeface="Wingdings"/>
              </a:rPr>
              <a:t></a:t>
            </a:r>
            <a:r>
              <a:rPr lang="en-US" sz="1400" dirty="0" smtClean="0">
                <a:solidFill>
                  <a:schemeClr val="bg1"/>
                </a:solidFill>
                <a:latin typeface="Arial"/>
                <a:ea typeface="Wingdings"/>
                <a:cs typeface="Arial"/>
                <a:sym typeface="Wingdings"/>
              </a:rPr>
              <a:t></a:t>
            </a:r>
            <a:r>
              <a:rPr lang="en-US" sz="1400" dirty="0">
                <a:solidFill>
                  <a:schemeClr val="bg1"/>
                </a:solidFill>
                <a:latin typeface="Wingdings"/>
                <a:ea typeface="Wingdings"/>
                <a:cs typeface="Wingdings"/>
                <a:sym typeface="Wingdings"/>
              </a:rPr>
              <a:t></a:t>
            </a:r>
            <a:r>
              <a:rPr lang="en-US" sz="1400" dirty="0" smtClean="0">
                <a:solidFill>
                  <a:schemeClr val="bg1"/>
                </a:solidFill>
                <a:latin typeface="Arial"/>
                <a:ea typeface="Wingdings"/>
                <a:cs typeface="Arial"/>
                <a:sym typeface="Wingdings"/>
              </a:rPr>
              <a:t></a:t>
            </a:r>
            <a:r>
              <a:rPr lang="en-US" sz="1400" dirty="0" smtClean="0">
                <a:solidFill>
                  <a:schemeClr val="bg1"/>
                </a:solidFill>
                <a:latin typeface="Arial"/>
                <a:ea typeface="Wingdings"/>
                <a:cs typeface="Arial"/>
                <a:sym typeface="Wingdings"/>
              </a:rPr>
              <a:t></a:t>
            </a:r>
            <a:endParaRPr lang="en-US" sz="1400" dirty="0">
              <a:solidFill>
                <a:schemeClr val="bg1"/>
              </a:solidFill>
              <a:latin typeface="Arial"/>
              <a:cs typeface="Arial"/>
            </a:endParaRPr>
          </a:p>
        </p:txBody>
      </p:sp>
      <p:pic>
        <p:nvPicPr>
          <p:cNvPr id="2" name="Picture 1" descr="medical.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96843"/>
            <a:ext cx="2476500" cy="1018059"/>
          </a:xfrm>
          <a:prstGeom prst="rect">
            <a:avLst/>
          </a:prstGeom>
          <a:ln>
            <a:solidFill>
              <a:schemeClr val="tx1"/>
            </a:solidFill>
          </a:ln>
        </p:spPr>
      </p:pic>
      <p:pic>
        <p:nvPicPr>
          <p:cNvPr id="3" name="Picture 2" descr="aerospace3.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76500" y="3896843"/>
            <a:ext cx="4237772" cy="1018059"/>
          </a:xfrm>
          <a:prstGeom prst="rect">
            <a:avLst/>
          </a:prstGeom>
          <a:ln>
            <a:solidFill>
              <a:schemeClr val="tx1"/>
            </a:solidFill>
          </a:ln>
        </p:spPr>
      </p:pic>
      <p:sp>
        <p:nvSpPr>
          <p:cNvPr id="14" name="TextBox 13"/>
          <p:cNvSpPr txBox="1"/>
          <p:nvPr/>
        </p:nvSpPr>
        <p:spPr>
          <a:xfrm>
            <a:off x="6375404" y="3666266"/>
            <a:ext cx="2908301" cy="253916"/>
          </a:xfrm>
          <a:prstGeom prst="rect">
            <a:avLst/>
          </a:prstGeom>
          <a:noFill/>
        </p:spPr>
        <p:txBody>
          <a:bodyPr wrap="square" rtlCol="0">
            <a:spAutoFit/>
          </a:bodyPr>
          <a:lstStyle/>
          <a:p>
            <a:r>
              <a:rPr lang="en-US" sz="1050" dirty="0" smtClean="0">
                <a:latin typeface="Arial"/>
                <a:cs typeface="Arial"/>
              </a:rPr>
              <a:t>© Crown Owned Copyright 2017, AWE/MoD</a:t>
            </a:r>
            <a:endParaRPr lang="en-US" sz="1050" dirty="0">
              <a:latin typeface="Arial"/>
              <a:cs typeface="Arial"/>
            </a:endParaRPr>
          </a:p>
        </p:txBody>
      </p:sp>
      <p:sp>
        <p:nvSpPr>
          <p:cNvPr id="4" name="TextBox 3"/>
          <p:cNvSpPr txBox="1"/>
          <p:nvPr/>
        </p:nvSpPr>
        <p:spPr>
          <a:xfrm>
            <a:off x="5422904" y="4760381"/>
            <a:ext cx="1435101" cy="184666"/>
          </a:xfrm>
          <a:prstGeom prst="rect">
            <a:avLst/>
          </a:prstGeom>
          <a:noFill/>
        </p:spPr>
        <p:txBody>
          <a:bodyPr wrap="square" rtlCol="0">
            <a:spAutoFit/>
          </a:bodyPr>
          <a:lstStyle/>
          <a:p>
            <a:r>
              <a:rPr lang="en-US" sz="600" dirty="0" smtClean="0">
                <a:latin typeface="Arial"/>
                <a:cs typeface="Arial"/>
              </a:rPr>
              <a:t>[Source</a:t>
            </a:r>
            <a:r>
              <a:rPr lang="en-US" sz="600" dirty="0">
                <a:latin typeface="Arial"/>
                <a:cs typeface="Arial"/>
              </a:rPr>
              <a:t>: RSC Engineering </a:t>
            </a:r>
            <a:r>
              <a:rPr lang="en-US" sz="600" dirty="0" smtClean="0">
                <a:latin typeface="Arial"/>
                <a:cs typeface="Arial"/>
              </a:rPr>
              <a:t>GmbH]</a:t>
            </a:r>
            <a:endParaRPr lang="en-US" sz="600" dirty="0">
              <a:latin typeface="Arial"/>
              <a:cs typeface="Arial"/>
            </a:endParaRPr>
          </a:p>
        </p:txBody>
      </p:sp>
      <p:sp>
        <p:nvSpPr>
          <p:cNvPr id="20" name="TextBox 19"/>
          <p:cNvSpPr txBox="1"/>
          <p:nvPr/>
        </p:nvSpPr>
        <p:spPr>
          <a:xfrm>
            <a:off x="1346206" y="4760381"/>
            <a:ext cx="1312333" cy="184666"/>
          </a:xfrm>
          <a:prstGeom prst="rect">
            <a:avLst/>
          </a:prstGeom>
          <a:noFill/>
        </p:spPr>
        <p:txBody>
          <a:bodyPr wrap="square" rtlCol="0">
            <a:spAutoFit/>
          </a:bodyPr>
          <a:lstStyle/>
          <a:p>
            <a:r>
              <a:rPr lang="en-US" sz="600" dirty="0">
                <a:solidFill>
                  <a:srgbClr val="FFFFFF"/>
                </a:solidFill>
                <a:latin typeface="Arial"/>
                <a:cs typeface="Arial"/>
              </a:rPr>
              <a:t>[Image: Darren England/AAP]</a:t>
            </a:r>
          </a:p>
        </p:txBody>
      </p:sp>
      <p:pic>
        <p:nvPicPr>
          <p:cNvPr id="6" name="Picture 5" descr="Screen Shot 2017-10-24 at 07.57.50.png"/>
          <p:cNvPicPr>
            <a:picLocks noChangeAspect="1"/>
          </p:cNvPicPr>
          <p:nvPr/>
        </p:nvPicPr>
        <p:blipFill rotWithShape="1">
          <a:blip r:embed="rId5">
            <a:extLst>
              <a:ext uri="{28A0092B-C50C-407E-A947-70E740481C1C}">
                <a14:useLocalDpi xmlns:a14="http://schemas.microsoft.com/office/drawing/2010/main" val="0"/>
              </a:ext>
            </a:extLst>
          </a:blip>
          <a:srcRect l="17358" t="-1642" r="7167" b="1642"/>
          <a:stretch/>
        </p:blipFill>
        <p:spPr>
          <a:xfrm>
            <a:off x="6714272" y="3896843"/>
            <a:ext cx="2429728" cy="1018059"/>
          </a:xfrm>
          <a:prstGeom prst="rect">
            <a:avLst/>
          </a:prstGeom>
          <a:ln>
            <a:solidFill>
              <a:schemeClr val="tx1"/>
            </a:solidFill>
          </a:ln>
        </p:spPr>
      </p:pic>
      <p:sp>
        <p:nvSpPr>
          <p:cNvPr id="21" name="TextBox 20"/>
          <p:cNvSpPr txBox="1"/>
          <p:nvPr/>
        </p:nvSpPr>
        <p:spPr>
          <a:xfrm>
            <a:off x="8293104" y="4743447"/>
            <a:ext cx="1020247" cy="184666"/>
          </a:xfrm>
          <a:prstGeom prst="rect">
            <a:avLst/>
          </a:prstGeom>
          <a:noFill/>
        </p:spPr>
        <p:txBody>
          <a:bodyPr wrap="square" rtlCol="0">
            <a:spAutoFit/>
          </a:bodyPr>
          <a:lstStyle/>
          <a:p>
            <a:r>
              <a:rPr lang="en-US" sz="600" dirty="0" smtClean="0">
                <a:latin typeface="Arial"/>
                <a:cs typeface="Arial"/>
              </a:rPr>
              <a:t>[Source</a:t>
            </a:r>
            <a:r>
              <a:rPr lang="en-US" sz="600" dirty="0">
                <a:latin typeface="Arial"/>
                <a:cs typeface="Arial"/>
              </a:rPr>
              <a:t>: </a:t>
            </a:r>
            <a:r>
              <a:rPr lang="en-US" sz="600" dirty="0" smtClean="0">
                <a:latin typeface="Arial"/>
                <a:cs typeface="Arial"/>
              </a:rPr>
              <a:t>GE Aviation]</a:t>
            </a:r>
            <a:endParaRPr lang="en-US" sz="600" dirty="0">
              <a:latin typeface="Arial"/>
              <a:cs typeface="Arial"/>
            </a:endParaRPr>
          </a:p>
        </p:txBody>
      </p:sp>
      <p:sp>
        <p:nvSpPr>
          <p:cNvPr id="18" name="Rectangle 17"/>
          <p:cNvSpPr/>
          <p:nvPr/>
        </p:nvSpPr>
        <p:spPr>
          <a:xfrm>
            <a:off x="-524933" y="4889501"/>
            <a:ext cx="9499599" cy="276999"/>
          </a:xfrm>
          <a:prstGeom prst="rect">
            <a:avLst/>
          </a:prstGeom>
        </p:spPr>
        <p:txBody>
          <a:bodyPr wrap="square">
            <a:spAutoFit/>
          </a:bodyPr>
          <a:lstStyle/>
          <a:p>
            <a:pPr algn="r"/>
            <a:r>
              <a:rPr lang="en-US" sz="1200" b="1" dirty="0" smtClean="0">
                <a:solidFill>
                  <a:schemeClr val="bg1"/>
                </a:solidFill>
                <a:latin typeface="Arial"/>
                <a:cs typeface="Arial"/>
              </a:rPr>
              <a:t>IOP APP - HEPP 2018</a:t>
            </a:r>
            <a:r>
              <a:rPr lang="en-US" sz="1200" b="1" dirty="0" smtClean="0">
                <a:solidFill>
                  <a:schemeClr val="bg1"/>
                </a:solidFill>
                <a:latin typeface="Arial"/>
                <a:cs typeface="Arial"/>
              </a:rPr>
              <a:t>	               	                          </a:t>
            </a:r>
            <a:r>
              <a:rPr lang="en-US" sz="1200" b="1" dirty="0" smtClean="0">
                <a:solidFill>
                  <a:schemeClr val="bg1"/>
                </a:solidFill>
                <a:latin typeface="Arial"/>
                <a:cs typeface="Arial"/>
              </a:rPr>
              <a:t>March 26-28</a:t>
            </a:r>
            <a:r>
              <a:rPr lang="en-US" sz="1200" b="1" dirty="0" smtClean="0">
                <a:solidFill>
                  <a:schemeClr val="bg1"/>
                </a:solidFill>
                <a:latin typeface="Arial"/>
                <a:cs typeface="Arial"/>
              </a:rPr>
              <a:t>	       				             		   </a:t>
            </a:r>
            <a:r>
              <a:rPr lang="en-US" sz="1200" b="1" dirty="0" smtClean="0">
                <a:solidFill>
                  <a:schemeClr val="bg1"/>
                </a:solidFill>
                <a:latin typeface="Arial"/>
                <a:cs typeface="Arial"/>
              </a:rPr>
              <a:t>4/19 </a:t>
            </a:r>
            <a:endParaRPr lang="en-US" sz="1200" b="1" dirty="0">
              <a:solidFill>
                <a:schemeClr val="bg1"/>
              </a:solidFill>
              <a:latin typeface="Arial"/>
              <a:cs typeface="Arial"/>
            </a:endParaRPr>
          </a:p>
        </p:txBody>
      </p:sp>
    </p:spTree>
    <p:extLst>
      <p:ext uri="{BB962C8B-B14F-4D97-AF65-F5344CB8AC3E}">
        <p14:creationId xmlns:p14="http://schemas.microsoft.com/office/powerpoint/2010/main" val="2241656408"/>
      </p:ext>
    </p:extLst>
  </p:cSld>
  <p:clrMapOvr>
    <a:masterClrMapping/>
  </p:clrMapOvr>
  <mc:AlternateContent xmlns:mc="http://schemas.openxmlformats.org/markup-compatibility/2006">
    <mc:Choice xmlns:p14="http://schemas.microsoft.com/office/powerpoint/2010/main" Requires="p14">
      <p:transition spd="slow" p14:dur="2000" advTm="6084"/>
    </mc:Choice>
    <mc:Fallback>
      <p:transition xmlns:p14="http://schemas.microsoft.com/office/powerpoint/2010/main" spd="slow" advTm="6084"/>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342903"/>
            <a:ext cx="9144000" cy="4571999"/>
          </a:xfrm>
          <a:prstGeom prst="rect">
            <a:avLst/>
          </a:prstGeom>
          <a:solidFill>
            <a:schemeClr val="bg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a:cs typeface="Arial"/>
            </a:endParaRPr>
          </a:p>
        </p:txBody>
      </p:sp>
      <p:sp>
        <p:nvSpPr>
          <p:cNvPr id="2" name="Title 1"/>
          <p:cNvSpPr>
            <a:spLocks noGrp="1"/>
          </p:cNvSpPr>
          <p:nvPr>
            <p:ph type="title"/>
          </p:nvPr>
        </p:nvSpPr>
        <p:spPr>
          <a:xfrm>
            <a:off x="186267" y="-9128"/>
            <a:ext cx="982129" cy="352028"/>
          </a:xfrm>
        </p:spPr>
        <p:txBody>
          <a:bodyPr>
            <a:noAutofit/>
          </a:bodyPr>
          <a:lstStyle/>
          <a:p>
            <a:pPr algn="l"/>
            <a:r>
              <a:rPr lang="en-US" sz="900" dirty="0" smtClean="0">
                <a:solidFill>
                  <a:schemeClr val="bg1"/>
                </a:solidFill>
                <a:latin typeface="Arial"/>
                <a:cs typeface="Arial"/>
              </a:rPr>
              <a:t>Motivation</a:t>
            </a:r>
            <a:br>
              <a:rPr lang="en-US" sz="900" dirty="0" smtClean="0">
                <a:solidFill>
                  <a:schemeClr val="bg1"/>
                </a:solidFill>
                <a:latin typeface="Arial"/>
                <a:cs typeface="Arial"/>
              </a:rPr>
            </a:br>
            <a:r>
              <a:rPr lang="en-US" sz="900" dirty="0" smtClean="0">
                <a:solidFill>
                  <a:schemeClr val="bg1"/>
                </a:solidFill>
                <a:latin typeface="Arial"/>
                <a:ea typeface="Wingdings"/>
                <a:cs typeface="Arial"/>
                <a:sym typeface="Wingdings"/>
              </a:rPr>
              <a:t></a:t>
            </a:r>
            <a:endParaRPr lang="en-US" sz="900" dirty="0">
              <a:solidFill>
                <a:schemeClr val="bg1"/>
              </a:solidFill>
              <a:latin typeface="Arial"/>
              <a:cs typeface="Arial"/>
            </a:endParaRPr>
          </a:p>
        </p:txBody>
      </p:sp>
      <p:sp>
        <p:nvSpPr>
          <p:cNvPr id="9" name="Title 1"/>
          <p:cNvSpPr txBox="1">
            <a:spLocks/>
          </p:cNvSpPr>
          <p:nvPr/>
        </p:nvSpPr>
        <p:spPr>
          <a:xfrm>
            <a:off x="8060271" y="-9525"/>
            <a:ext cx="1507067" cy="35202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900" dirty="0">
                <a:solidFill>
                  <a:schemeClr val="bg1"/>
                </a:solidFill>
                <a:latin typeface="Arial"/>
                <a:cs typeface="Arial"/>
              </a:rPr>
              <a:t>Operation</a:t>
            </a:r>
          </a:p>
          <a:p>
            <a:pPr algn="l"/>
            <a:r>
              <a:rPr lang="en-US" sz="900" dirty="0" smtClean="0">
                <a:solidFill>
                  <a:schemeClr val="bg1"/>
                </a:solidFill>
                <a:latin typeface="Arial"/>
                <a:ea typeface="Wingdings"/>
                <a:cs typeface="Arial"/>
                <a:sym typeface="Wingdings"/>
              </a:rPr>
              <a:t></a:t>
            </a:r>
            <a:r>
              <a:rPr lang="en-US" sz="900" dirty="0">
                <a:solidFill>
                  <a:schemeClr val="bg1"/>
                </a:solidFill>
                <a:latin typeface="Arial"/>
                <a:ea typeface="Wingdings"/>
                <a:cs typeface="Arial"/>
                <a:sym typeface="Wingdings"/>
              </a:rPr>
              <a:t></a:t>
            </a:r>
            <a:endParaRPr lang="en-US" sz="900" dirty="0">
              <a:solidFill>
                <a:schemeClr val="bg1"/>
              </a:solidFill>
              <a:latin typeface="Arial"/>
              <a:cs typeface="Arial"/>
            </a:endParaRPr>
          </a:p>
        </p:txBody>
      </p:sp>
      <p:pic>
        <p:nvPicPr>
          <p:cNvPr id="10" name="Content Placeholder 3" descr="Hohlmann.png"/>
          <p:cNvPicPr>
            <a:picLocks noGrp="1" noChangeAspect="1"/>
          </p:cNvPicPr>
          <p:nvPr>
            <p:ph idx="1"/>
          </p:nvPr>
        </p:nvPicPr>
        <p:blipFill rotWithShape="1">
          <a:blip r:embed="rId2">
            <a:extLst>
              <a:ext uri="{28A0092B-C50C-407E-A947-70E740481C1C}">
                <a14:useLocalDpi xmlns:a14="http://schemas.microsoft.com/office/drawing/2010/main" val="0"/>
              </a:ext>
            </a:extLst>
          </a:blip>
          <a:srcRect l="-5" r="-257"/>
          <a:stretch/>
        </p:blipFill>
        <p:spPr>
          <a:xfrm>
            <a:off x="829733" y="1177526"/>
            <a:ext cx="7394311" cy="1816437"/>
          </a:xfrm>
          <a:ln w="19050">
            <a:noFill/>
          </a:ln>
          <a:effectLst>
            <a:outerShdw blurRad="292100" dist="139700" dir="21540000" algn="tl" rotWithShape="0">
              <a:schemeClr val="tx1">
                <a:alpha val="65000"/>
              </a:schemeClr>
            </a:outerShdw>
          </a:effectLst>
        </p:spPr>
      </p:pic>
      <p:sp>
        <p:nvSpPr>
          <p:cNvPr id="16" name="TextBox 15"/>
          <p:cNvSpPr txBox="1"/>
          <p:nvPr/>
        </p:nvSpPr>
        <p:spPr>
          <a:xfrm>
            <a:off x="668866" y="2993812"/>
            <a:ext cx="7823200" cy="984885"/>
          </a:xfrm>
          <a:prstGeom prst="rect">
            <a:avLst/>
          </a:prstGeom>
          <a:noFill/>
        </p:spPr>
        <p:txBody>
          <a:bodyPr wrap="square" rtlCol="0">
            <a:spAutoFit/>
          </a:bodyPr>
          <a:lstStyle/>
          <a:p>
            <a:pPr algn="ctr"/>
            <a:r>
              <a:rPr lang="en-US" sz="1400" dirty="0" smtClean="0">
                <a:solidFill>
                  <a:srgbClr val="00003B"/>
                </a:solidFill>
                <a:latin typeface="Arial"/>
                <a:cs typeface="Arial"/>
              </a:rPr>
              <a:t>Table comparing commercial Additive Manufacturing (AM) capabilities to the performance needed to 3D print complete MPGCs, containing GEMs, for high spatial resolution detectors required in HEP experiments [Hohlmann, 2013].</a:t>
            </a:r>
          </a:p>
          <a:p>
            <a:pPr algn="ctr"/>
            <a:endParaRPr lang="en-US" sz="1600" dirty="0">
              <a:solidFill>
                <a:srgbClr val="00003B"/>
              </a:solidFill>
              <a:latin typeface="Arial"/>
              <a:cs typeface="Arial"/>
            </a:endParaRPr>
          </a:p>
        </p:txBody>
      </p:sp>
      <p:sp>
        <p:nvSpPr>
          <p:cNvPr id="17" name="TextBox 16"/>
          <p:cNvSpPr txBox="1"/>
          <p:nvPr/>
        </p:nvSpPr>
        <p:spPr>
          <a:xfrm>
            <a:off x="668866" y="3806099"/>
            <a:ext cx="7823200" cy="892552"/>
          </a:xfrm>
          <a:prstGeom prst="rect">
            <a:avLst/>
          </a:prstGeom>
          <a:noFill/>
        </p:spPr>
        <p:txBody>
          <a:bodyPr wrap="square" rtlCol="0">
            <a:spAutoFit/>
          </a:bodyPr>
          <a:lstStyle/>
          <a:p>
            <a:pPr algn="ctr"/>
            <a:r>
              <a:rPr lang="en-US" sz="2000" b="1" dirty="0" smtClean="0">
                <a:solidFill>
                  <a:srgbClr val="00003B"/>
                </a:solidFill>
                <a:latin typeface="Arial"/>
                <a:cs typeface="Arial"/>
              </a:rPr>
              <a:t>Current capabilities ≠ Performance Goals</a:t>
            </a:r>
          </a:p>
          <a:p>
            <a:pPr algn="ctr"/>
            <a:endParaRPr lang="en-US" sz="1200" b="1" dirty="0" smtClean="0">
              <a:solidFill>
                <a:srgbClr val="00003B"/>
              </a:solidFill>
              <a:latin typeface="Arial"/>
              <a:cs typeface="Arial"/>
            </a:endParaRPr>
          </a:p>
          <a:p>
            <a:pPr algn="ctr"/>
            <a:r>
              <a:rPr lang="en-US" sz="2000" b="1" dirty="0" smtClean="0">
                <a:solidFill>
                  <a:srgbClr val="00003B"/>
                </a:solidFill>
                <a:latin typeface="Arial"/>
                <a:cs typeface="Arial"/>
              </a:rPr>
              <a:t>But we can still use it!</a:t>
            </a:r>
            <a:endParaRPr lang="en-US" sz="2000" b="1" dirty="0">
              <a:solidFill>
                <a:srgbClr val="00003B"/>
              </a:solidFill>
              <a:latin typeface="Arial"/>
              <a:cs typeface="Arial"/>
            </a:endParaRPr>
          </a:p>
        </p:txBody>
      </p:sp>
      <p:sp>
        <p:nvSpPr>
          <p:cNvPr id="18" name="Title 1"/>
          <p:cNvSpPr txBox="1">
            <a:spLocks/>
          </p:cNvSpPr>
          <p:nvPr/>
        </p:nvSpPr>
        <p:spPr>
          <a:xfrm>
            <a:off x="4135970" y="-9127"/>
            <a:ext cx="982129" cy="352028"/>
          </a:xfrm>
          <a:prstGeom prst="rect">
            <a:avLst/>
          </a:prstGeom>
        </p:spPr>
        <p:txBody>
          <a:bodyPr vert="horz" lIns="91440" tIns="45720" rIns="91440" bIns="45720" rtlCol="0" anchor="ctr">
            <a:normAutofit fontScale="6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400" dirty="0" smtClean="0">
                <a:solidFill>
                  <a:schemeClr val="bg1"/>
                </a:solidFill>
                <a:latin typeface="Arial"/>
                <a:cs typeface="Arial"/>
              </a:rPr>
              <a:t>Creation</a:t>
            </a:r>
            <a:br>
              <a:rPr lang="en-US" sz="1400" dirty="0" smtClean="0">
                <a:solidFill>
                  <a:schemeClr val="bg1"/>
                </a:solidFill>
                <a:latin typeface="Arial"/>
                <a:cs typeface="Arial"/>
              </a:rPr>
            </a:br>
            <a:r>
              <a:rPr lang="en-US" sz="1400" dirty="0">
                <a:solidFill>
                  <a:schemeClr val="bg1"/>
                </a:solidFill>
                <a:latin typeface="Arial"/>
                <a:ea typeface="Wingdings"/>
                <a:cs typeface="Arial"/>
                <a:sym typeface="Wingdings"/>
              </a:rPr>
              <a:t></a:t>
            </a:r>
            <a:r>
              <a:rPr lang="en-US" sz="1400" dirty="0" smtClean="0">
                <a:solidFill>
                  <a:schemeClr val="bg1"/>
                </a:solidFill>
                <a:latin typeface="Arial"/>
                <a:ea typeface="Wingdings"/>
                <a:cs typeface="Arial"/>
                <a:sym typeface="Wingdings"/>
              </a:rPr>
              <a:t></a:t>
            </a:r>
            <a:r>
              <a:rPr lang="en-US" sz="1400" dirty="0">
                <a:solidFill>
                  <a:schemeClr val="bg1"/>
                </a:solidFill>
                <a:latin typeface="Wingdings"/>
                <a:ea typeface="Wingdings"/>
                <a:cs typeface="Wingdings"/>
                <a:sym typeface="Wingdings"/>
              </a:rPr>
              <a:t></a:t>
            </a:r>
            <a:r>
              <a:rPr lang="en-US" sz="1400" dirty="0" smtClean="0">
                <a:solidFill>
                  <a:schemeClr val="bg1"/>
                </a:solidFill>
                <a:latin typeface="Arial"/>
                <a:ea typeface="Wingdings"/>
                <a:cs typeface="Arial"/>
                <a:sym typeface="Wingdings"/>
              </a:rPr>
              <a:t></a:t>
            </a:r>
            <a:r>
              <a:rPr lang="en-US" sz="1400" dirty="0" smtClean="0">
                <a:solidFill>
                  <a:schemeClr val="bg1"/>
                </a:solidFill>
                <a:latin typeface="Arial"/>
                <a:ea typeface="Wingdings"/>
                <a:cs typeface="Arial"/>
                <a:sym typeface="Wingdings"/>
              </a:rPr>
              <a:t></a:t>
            </a:r>
            <a:endParaRPr lang="en-US" sz="1400" dirty="0">
              <a:solidFill>
                <a:schemeClr val="bg1"/>
              </a:solidFill>
              <a:latin typeface="Arial"/>
              <a:cs typeface="Arial"/>
            </a:endParaRPr>
          </a:p>
        </p:txBody>
      </p:sp>
      <p:sp>
        <p:nvSpPr>
          <p:cNvPr id="11" name="Title 1"/>
          <p:cNvSpPr txBox="1">
            <a:spLocks/>
          </p:cNvSpPr>
          <p:nvPr/>
        </p:nvSpPr>
        <p:spPr>
          <a:xfrm>
            <a:off x="457200" y="320276"/>
            <a:ext cx="8229600" cy="85725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b="1" dirty="0" smtClean="0">
                <a:solidFill>
                  <a:srgbClr val="00003B"/>
                </a:solidFill>
                <a:latin typeface="Arial"/>
                <a:cs typeface="Arial"/>
              </a:rPr>
              <a:t>The ‘Grand Challenge’</a:t>
            </a:r>
            <a:endParaRPr lang="en-US" sz="3600" b="1" dirty="0">
              <a:solidFill>
                <a:srgbClr val="00003B"/>
              </a:solidFill>
              <a:latin typeface="Arial"/>
              <a:cs typeface="Arial"/>
            </a:endParaRPr>
          </a:p>
        </p:txBody>
      </p:sp>
      <p:sp>
        <p:nvSpPr>
          <p:cNvPr id="15" name="TextBox 14"/>
          <p:cNvSpPr txBox="1"/>
          <p:nvPr/>
        </p:nvSpPr>
        <p:spPr>
          <a:xfrm>
            <a:off x="6337300" y="4706457"/>
            <a:ext cx="2908300" cy="253916"/>
          </a:xfrm>
          <a:prstGeom prst="rect">
            <a:avLst/>
          </a:prstGeom>
          <a:noFill/>
        </p:spPr>
        <p:txBody>
          <a:bodyPr wrap="square" rtlCol="0">
            <a:spAutoFit/>
          </a:bodyPr>
          <a:lstStyle/>
          <a:p>
            <a:r>
              <a:rPr lang="en-US" sz="1050" dirty="0" smtClean="0">
                <a:latin typeface="Arial"/>
                <a:cs typeface="Arial"/>
              </a:rPr>
              <a:t>© Crown Owned Copyright 2017, AWE/MoD</a:t>
            </a:r>
            <a:endParaRPr lang="en-US" sz="1050" dirty="0">
              <a:latin typeface="Arial"/>
              <a:cs typeface="Arial"/>
            </a:endParaRPr>
          </a:p>
        </p:txBody>
      </p:sp>
      <p:sp>
        <p:nvSpPr>
          <p:cNvPr id="13" name="Rectangle 12"/>
          <p:cNvSpPr/>
          <p:nvPr/>
        </p:nvSpPr>
        <p:spPr>
          <a:xfrm>
            <a:off x="-524933" y="4889501"/>
            <a:ext cx="9499599" cy="276999"/>
          </a:xfrm>
          <a:prstGeom prst="rect">
            <a:avLst/>
          </a:prstGeom>
        </p:spPr>
        <p:txBody>
          <a:bodyPr wrap="square">
            <a:spAutoFit/>
          </a:bodyPr>
          <a:lstStyle/>
          <a:p>
            <a:pPr algn="r"/>
            <a:r>
              <a:rPr lang="en-US" sz="1200" b="1" dirty="0" smtClean="0">
                <a:solidFill>
                  <a:schemeClr val="bg1"/>
                </a:solidFill>
                <a:latin typeface="Arial"/>
                <a:cs typeface="Arial"/>
              </a:rPr>
              <a:t>IOP APP - HEPP 2018</a:t>
            </a:r>
            <a:r>
              <a:rPr lang="en-US" sz="1200" b="1" dirty="0" smtClean="0">
                <a:solidFill>
                  <a:schemeClr val="bg1"/>
                </a:solidFill>
                <a:latin typeface="Arial"/>
                <a:cs typeface="Arial"/>
              </a:rPr>
              <a:t>	               	                          </a:t>
            </a:r>
            <a:r>
              <a:rPr lang="en-US" sz="1200" b="1" dirty="0" smtClean="0">
                <a:solidFill>
                  <a:schemeClr val="bg1"/>
                </a:solidFill>
                <a:latin typeface="Arial"/>
                <a:cs typeface="Arial"/>
              </a:rPr>
              <a:t>March 26-28</a:t>
            </a:r>
            <a:r>
              <a:rPr lang="en-US" sz="1200" b="1" dirty="0" smtClean="0">
                <a:solidFill>
                  <a:schemeClr val="bg1"/>
                </a:solidFill>
                <a:latin typeface="Arial"/>
                <a:cs typeface="Arial"/>
              </a:rPr>
              <a:t>	       				             		   </a:t>
            </a:r>
            <a:r>
              <a:rPr lang="en-US" sz="1200" b="1" dirty="0">
                <a:solidFill>
                  <a:schemeClr val="bg1"/>
                </a:solidFill>
                <a:latin typeface="Arial"/>
                <a:cs typeface="Arial"/>
              </a:rPr>
              <a:t>5</a:t>
            </a:r>
            <a:r>
              <a:rPr lang="en-US" sz="1200" b="1" dirty="0" smtClean="0">
                <a:solidFill>
                  <a:schemeClr val="bg1"/>
                </a:solidFill>
                <a:latin typeface="Arial"/>
                <a:cs typeface="Arial"/>
              </a:rPr>
              <a:t>/19 </a:t>
            </a:r>
            <a:endParaRPr lang="en-US" sz="1200" b="1" dirty="0">
              <a:solidFill>
                <a:schemeClr val="bg1"/>
              </a:solidFill>
              <a:latin typeface="Arial"/>
              <a:cs typeface="Arial"/>
            </a:endParaRPr>
          </a:p>
        </p:txBody>
      </p:sp>
    </p:spTree>
    <p:extLst>
      <p:ext uri="{BB962C8B-B14F-4D97-AF65-F5344CB8AC3E}">
        <p14:creationId xmlns:p14="http://schemas.microsoft.com/office/powerpoint/2010/main" val="2827820849"/>
      </p:ext>
    </p:extLst>
  </p:cSld>
  <p:clrMapOvr>
    <a:masterClrMapping/>
  </p:clrMapOvr>
  <mc:AlternateContent xmlns:mc="http://schemas.openxmlformats.org/markup-compatibility/2006">
    <mc:Choice xmlns:p14="http://schemas.microsoft.com/office/powerpoint/2010/main" Requires="p14">
      <p:transition spd="slow" p14:dur="2000" advTm="44547"/>
    </mc:Choice>
    <mc:Fallback>
      <p:transition xmlns:p14="http://schemas.microsoft.com/office/powerpoint/2010/main" spd="slow" advTm="44547"/>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 y="332979"/>
            <a:ext cx="9144000" cy="4571999"/>
          </a:xfrm>
          <a:prstGeom prst="rect">
            <a:avLst/>
          </a:prstGeom>
          <a:solidFill>
            <a:schemeClr val="bg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a:cs typeface="Arial"/>
            </a:endParaRPr>
          </a:p>
        </p:txBody>
      </p:sp>
      <p:sp>
        <p:nvSpPr>
          <p:cNvPr id="9" name="Rectangle 8"/>
          <p:cNvSpPr/>
          <p:nvPr/>
        </p:nvSpPr>
        <p:spPr>
          <a:xfrm>
            <a:off x="321732" y="1159610"/>
            <a:ext cx="8365068" cy="3539431"/>
          </a:xfrm>
          <a:prstGeom prst="rect">
            <a:avLst/>
          </a:prstGeom>
        </p:spPr>
        <p:txBody>
          <a:bodyPr wrap="square">
            <a:spAutoFit/>
          </a:bodyPr>
          <a:lstStyle/>
          <a:p>
            <a:pPr marL="457200" indent="-457200">
              <a:buFont typeface="Arial"/>
              <a:buChar char="•"/>
            </a:pPr>
            <a:r>
              <a:rPr lang="en-US" sz="1400" dirty="0" smtClean="0">
                <a:solidFill>
                  <a:srgbClr val="00003B"/>
                </a:solidFill>
                <a:latin typeface="Arial"/>
                <a:cs typeface="Arial"/>
              </a:rPr>
              <a:t>Produce </a:t>
            </a:r>
            <a:r>
              <a:rPr lang="en-US" sz="1400" b="1" dirty="0" smtClean="0">
                <a:solidFill>
                  <a:srgbClr val="00003B"/>
                </a:solidFill>
                <a:latin typeface="Arial"/>
                <a:cs typeface="Arial"/>
              </a:rPr>
              <a:t>modular </a:t>
            </a:r>
            <a:r>
              <a:rPr lang="en-US" sz="1400" b="1" dirty="0" smtClean="0">
                <a:solidFill>
                  <a:srgbClr val="00003B"/>
                </a:solidFill>
                <a:latin typeface="Arial"/>
                <a:cs typeface="Arial"/>
              </a:rPr>
              <a:t>detector</a:t>
            </a:r>
            <a:r>
              <a:rPr lang="en-US" sz="1400" dirty="0" smtClean="0">
                <a:solidFill>
                  <a:srgbClr val="00003B"/>
                </a:solidFill>
                <a:latin typeface="Arial"/>
                <a:cs typeface="Arial"/>
              </a:rPr>
              <a:t> </a:t>
            </a:r>
            <a:r>
              <a:rPr lang="en-US" sz="1400" dirty="0" smtClean="0">
                <a:solidFill>
                  <a:srgbClr val="00003B"/>
                </a:solidFill>
                <a:latin typeface="Arial"/>
                <a:cs typeface="Arial"/>
              </a:rPr>
              <a:t>arrays</a:t>
            </a:r>
            <a:r>
              <a:rPr lang="en-US" sz="1400" dirty="0">
                <a:solidFill>
                  <a:srgbClr val="00003B"/>
                </a:solidFill>
                <a:latin typeface="Arial"/>
                <a:cs typeface="Arial"/>
              </a:rPr>
              <a:t> </a:t>
            </a:r>
            <a:r>
              <a:rPr lang="en-US" sz="1400" dirty="0" smtClean="0">
                <a:solidFill>
                  <a:srgbClr val="00003B"/>
                </a:solidFill>
                <a:latin typeface="Arial"/>
                <a:cs typeface="Arial"/>
              </a:rPr>
              <a:t>that can have broken modules easily </a:t>
            </a:r>
            <a:r>
              <a:rPr lang="en-US" sz="1400" b="1" dirty="0" smtClean="0">
                <a:solidFill>
                  <a:srgbClr val="00003B"/>
                </a:solidFill>
                <a:latin typeface="Arial"/>
                <a:cs typeface="Arial"/>
              </a:rPr>
              <a:t>replaced.</a:t>
            </a:r>
          </a:p>
          <a:p>
            <a:r>
              <a:rPr lang="en-US" sz="1400" dirty="0" smtClean="0">
                <a:solidFill>
                  <a:srgbClr val="00003B"/>
                </a:solidFill>
                <a:latin typeface="Arial"/>
                <a:cs typeface="Arial"/>
              </a:rPr>
              <a:t> </a:t>
            </a:r>
            <a:endParaRPr lang="en-US" sz="1400" dirty="0">
              <a:solidFill>
                <a:srgbClr val="00003B"/>
              </a:solidFill>
              <a:latin typeface="Arial"/>
              <a:cs typeface="Arial"/>
            </a:endParaRPr>
          </a:p>
          <a:p>
            <a:pPr marL="457200" indent="-457200">
              <a:buFont typeface="Arial"/>
              <a:buChar char="•"/>
            </a:pPr>
            <a:r>
              <a:rPr lang="en-US" sz="1400" dirty="0">
                <a:solidFill>
                  <a:srgbClr val="00003B"/>
                </a:solidFill>
                <a:latin typeface="Arial"/>
                <a:cs typeface="Arial"/>
              </a:rPr>
              <a:t>Possibility of </a:t>
            </a:r>
            <a:r>
              <a:rPr lang="en-US" sz="1400" b="1" dirty="0">
                <a:solidFill>
                  <a:srgbClr val="00003B"/>
                </a:solidFill>
                <a:latin typeface="Arial"/>
                <a:cs typeface="Arial"/>
              </a:rPr>
              <a:t>biodegradable </a:t>
            </a:r>
            <a:r>
              <a:rPr lang="en-US" sz="1400" dirty="0">
                <a:solidFill>
                  <a:srgbClr val="00003B"/>
                </a:solidFill>
                <a:latin typeface="Arial"/>
                <a:cs typeface="Arial"/>
              </a:rPr>
              <a:t>materials; giving the detectors significant longevity without compromising the </a:t>
            </a:r>
            <a:r>
              <a:rPr lang="en-US" sz="1400" dirty="0" smtClean="0">
                <a:solidFill>
                  <a:srgbClr val="00003B"/>
                </a:solidFill>
                <a:latin typeface="Arial"/>
                <a:cs typeface="Arial"/>
              </a:rPr>
              <a:t>environment.</a:t>
            </a:r>
          </a:p>
          <a:p>
            <a:pPr marL="457200" indent="-457200">
              <a:buFont typeface="Arial"/>
              <a:buChar char="•"/>
            </a:pPr>
            <a:endParaRPr lang="en-US" sz="1400" dirty="0">
              <a:solidFill>
                <a:srgbClr val="00003B"/>
              </a:solidFill>
              <a:latin typeface="Arial"/>
              <a:cs typeface="Arial"/>
            </a:endParaRPr>
          </a:p>
          <a:p>
            <a:pPr marL="457200" indent="-457200">
              <a:buFont typeface="Arial"/>
              <a:buChar char="•"/>
            </a:pPr>
            <a:r>
              <a:rPr lang="en-US" sz="1400" dirty="0">
                <a:solidFill>
                  <a:srgbClr val="00003B"/>
                </a:solidFill>
                <a:latin typeface="Arial"/>
                <a:cs typeface="Arial"/>
              </a:rPr>
              <a:t>Ease of design alteration allows </a:t>
            </a:r>
            <a:r>
              <a:rPr lang="en-US" sz="1400" b="1" dirty="0">
                <a:solidFill>
                  <a:srgbClr val="00003B"/>
                </a:solidFill>
                <a:latin typeface="Arial"/>
                <a:cs typeface="Arial"/>
              </a:rPr>
              <a:t>customizability </a:t>
            </a:r>
            <a:r>
              <a:rPr lang="en-US" sz="1400" dirty="0">
                <a:solidFill>
                  <a:srgbClr val="00003B"/>
                </a:solidFill>
                <a:latin typeface="Arial"/>
                <a:cs typeface="Arial"/>
              </a:rPr>
              <a:t>and</a:t>
            </a:r>
            <a:r>
              <a:rPr lang="en-US" sz="1400" b="1" dirty="0">
                <a:solidFill>
                  <a:srgbClr val="00003B"/>
                </a:solidFill>
                <a:latin typeface="Arial"/>
                <a:cs typeface="Arial"/>
              </a:rPr>
              <a:t> scalability</a:t>
            </a:r>
            <a:r>
              <a:rPr lang="en-US" sz="1400" dirty="0">
                <a:solidFill>
                  <a:srgbClr val="00003B"/>
                </a:solidFill>
                <a:latin typeface="Arial"/>
                <a:cs typeface="Arial"/>
              </a:rPr>
              <a:t>. </a:t>
            </a:r>
            <a:endParaRPr lang="en-US" sz="1400" dirty="0" smtClean="0">
              <a:solidFill>
                <a:srgbClr val="00003B"/>
              </a:solidFill>
              <a:latin typeface="Arial"/>
              <a:cs typeface="Arial"/>
            </a:endParaRPr>
          </a:p>
          <a:p>
            <a:pPr marL="457200" indent="-457200">
              <a:buFont typeface="Arial"/>
              <a:buChar char="•"/>
            </a:pPr>
            <a:endParaRPr lang="en-US" sz="1400" dirty="0">
              <a:solidFill>
                <a:srgbClr val="00003B"/>
              </a:solidFill>
              <a:latin typeface="Arial"/>
              <a:cs typeface="Arial"/>
            </a:endParaRPr>
          </a:p>
          <a:p>
            <a:pPr marL="457200" indent="-457200">
              <a:buFont typeface="Arial"/>
              <a:buChar char="•"/>
            </a:pPr>
            <a:r>
              <a:rPr lang="en-US" sz="1400" dirty="0">
                <a:solidFill>
                  <a:srgbClr val="00003B"/>
                </a:solidFill>
                <a:latin typeface="Arial"/>
                <a:cs typeface="Arial"/>
              </a:rPr>
              <a:t>Produce prototype</a:t>
            </a:r>
            <a:r>
              <a:rPr lang="en-US" sz="1400" b="1" dirty="0">
                <a:solidFill>
                  <a:srgbClr val="00003B"/>
                </a:solidFill>
                <a:latin typeface="Arial"/>
                <a:cs typeface="Arial"/>
              </a:rPr>
              <a:t> </a:t>
            </a:r>
            <a:r>
              <a:rPr lang="en-US" sz="1400" dirty="0">
                <a:solidFill>
                  <a:srgbClr val="00003B"/>
                </a:solidFill>
                <a:latin typeface="Arial"/>
                <a:cs typeface="Arial"/>
              </a:rPr>
              <a:t>detectors to</a:t>
            </a:r>
            <a:r>
              <a:rPr lang="en-US" sz="1400" b="1" dirty="0">
                <a:solidFill>
                  <a:srgbClr val="00003B"/>
                </a:solidFill>
                <a:latin typeface="Arial"/>
                <a:cs typeface="Arial"/>
              </a:rPr>
              <a:t> test electronics</a:t>
            </a:r>
            <a:r>
              <a:rPr lang="en-US" sz="1400" b="1" dirty="0" smtClean="0">
                <a:solidFill>
                  <a:srgbClr val="00003B"/>
                </a:solidFill>
                <a:latin typeface="Arial"/>
                <a:cs typeface="Arial"/>
              </a:rPr>
              <a:t>.</a:t>
            </a:r>
            <a:endParaRPr lang="en-US" sz="1400" dirty="0" smtClean="0">
              <a:solidFill>
                <a:srgbClr val="00003B"/>
              </a:solidFill>
              <a:latin typeface="Arial"/>
              <a:cs typeface="Arial"/>
            </a:endParaRPr>
          </a:p>
          <a:p>
            <a:pPr algn="just"/>
            <a:endParaRPr lang="en-US" sz="1400" dirty="0">
              <a:solidFill>
                <a:srgbClr val="00003B"/>
              </a:solidFill>
              <a:latin typeface="Arial"/>
              <a:cs typeface="Arial"/>
            </a:endParaRPr>
          </a:p>
          <a:p>
            <a:pPr marL="457200" indent="-457200" algn="just">
              <a:buFont typeface="Arial"/>
              <a:buChar char="•"/>
            </a:pPr>
            <a:r>
              <a:rPr lang="en-US" sz="1400" dirty="0">
                <a:solidFill>
                  <a:srgbClr val="00003B"/>
                </a:solidFill>
                <a:latin typeface="Arial"/>
                <a:cs typeface="Arial"/>
              </a:rPr>
              <a:t>Print detectors in </a:t>
            </a:r>
            <a:r>
              <a:rPr lang="en-US" sz="1400" b="1" dirty="0">
                <a:solidFill>
                  <a:srgbClr val="00003B"/>
                </a:solidFill>
                <a:latin typeface="Arial"/>
                <a:cs typeface="Arial"/>
              </a:rPr>
              <a:t>remote locations</a:t>
            </a:r>
            <a:r>
              <a:rPr lang="en-US" sz="1400" dirty="0">
                <a:solidFill>
                  <a:srgbClr val="00003B"/>
                </a:solidFill>
                <a:latin typeface="Arial"/>
                <a:cs typeface="Arial"/>
              </a:rPr>
              <a:t>. </a:t>
            </a:r>
            <a:endParaRPr lang="en-US" sz="1400" dirty="0" smtClean="0">
              <a:solidFill>
                <a:srgbClr val="00003B"/>
              </a:solidFill>
              <a:latin typeface="Arial"/>
              <a:cs typeface="Arial"/>
            </a:endParaRPr>
          </a:p>
          <a:p>
            <a:pPr marL="457200" indent="-457200" algn="just">
              <a:buFont typeface="Arial"/>
              <a:buChar char="•"/>
            </a:pPr>
            <a:endParaRPr lang="en-US" sz="1400" dirty="0">
              <a:solidFill>
                <a:srgbClr val="00003B"/>
              </a:solidFill>
              <a:latin typeface="Arial"/>
              <a:cs typeface="Arial"/>
            </a:endParaRPr>
          </a:p>
          <a:p>
            <a:pPr marL="457200" indent="-457200" algn="just">
              <a:buFont typeface="Arial"/>
              <a:buChar char="•"/>
            </a:pPr>
            <a:r>
              <a:rPr lang="en-US" sz="1400" dirty="0">
                <a:solidFill>
                  <a:srgbClr val="00003B"/>
                </a:solidFill>
                <a:latin typeface="Arial"/>
                <a:cs typeface="Arial"/>
              </a:rPr>
              <a:t>Investigate </a:t>
            </a:r>
            <a:r>
              <a:rPr lang="en-US" sz="1400" b="1" dirty="0" smtClean="0">
                <a:solidFill>
                  <a:srgbClr val="00003B"/>
                </a:solidFill>
                <a:latin typeface="Arial"/>
                <a:cs typeface="Arial"/>
              </a:rPr>
              <a:t>new geometries </a:t>
            </a:r>
            <a:r>
              <a:rPr lang="en-US" sz="1400" dirty="0" smtClean="0">
                <a:solidFill>
                  <a:srgbClr val="00003B"/>
                </a:solidFill>
                <a:latin typeface="Arial"/>
                <a:cs typeface="Arial"/>
              </a:rPr>
              <a:t>of </a:t>
            </a:r>
            <a:r>
              <a:rPr lang="en-US" sz="1400" dirty="0">
                <a:solidFill>
                  <a:srgbClr val="00003B"/>
                </a:solidFill>
                <a:latin typeface="Arial"/>
                <a:cs typeface="Arial"/>
              </a:rPr>
              <a:t>detectors</a:t>
            </a:r>
            <a:r>
              <a:rPr lang="en-US" sz="1400" dirty="0" smtClean="0">
                <a:solidFill>
                  <a:srgbClr val="00003B"/>
                </a:solidFill>
                <a:latin typeface="Arial"/>
                <a:cs typeface="Arial"/>
              </a:rPr>
              <a:t>.</a:t>
            </a:r>
          </a:p>
          <a:p>
            <a:pPr marL="457200" indent="-457200" algn="just">
              <a:buFont typeface="Arial"/>
              <a:buChar char="•"/>
            </a:pPr>
            <a:endParaRPr lang="en-US" sz="1400" b="1" dirty="0">
              <a:solidFill>
                <a:srgbClr val="00003B"/>
              </a:solidFill>
              <a:latin typeface="Arial"/>
              <a:cs typeface="Arial"/>
            </a:endParaRPr>
          </a:p>
          <a:p>
            <a:pPr marL="457200" indent="-457200" algn="just">
              <a:buFont typeface="Arial"/>
              <a:buChar char="•"/>
            </a:pPr>
            <a:r>
              <a:rPr lang="en-US" sz="1400" dirty="0">
                <a:solidFill>
                  <a:srgbClr val="00003B"/>
                </a:solidFill>
                <a:latin typeface="Arial"/>
                <a:cs typeface="Arial"/>
              </a:rPr>
              <a:t>Easily print detectors for </a:t>
            </a:r>
            <a:r>
              <a:rPr lang="en-US" sz="1400" b="1" dirty="0">
                <a:solidFill>
                  <a:srgbClr val="00003B"/>
                </a:solidFill>
                <a:latin typeface="Arial"/>
                <a:cs typeface="Arial"/>
              </a:rPr>
              <a:t>Outreach</a:t>
            </a:r>
            <a:r>
              <a:rPr lang="en-US" sz="1400" b="1" dirty="0" smtClean="0">
                <a:solidFill>
                  <a:srgbClr val="00003B"/>
                </a:solidFill>
                <a:latin typeface="Arial"/>
                <a:cs typeface="Arial"/>
              </a:rPr>
              <a:t>.</a:t>
            </a:r>
          </a:p>
          <a:p>
            <a:pPr algn="just"/>
            <a:endParaRPr lang="en-US" sz="1400" dirty="0">
              <a:solidFill>
                <a:srgbClr val="00003B"/>
              </a:solidFill>
              <a:latin typeface="Arial"/>
              <a:cs typeface="Arial"/>
            </a:endParaRPr>
          </a:p>
          <a:p>
            <a:pPr marL="457200" indent="-457200" algn="just">
              <a:buFont typeface="Arial"/>
              <a:buChar char="•"/>
            </a:pPr>
            <a:r>
              <a:rPr lang="en-US" sz="1400" b="1" dirty="0">
                <a:solidFill>
                  <a:srgbClr val="00003B"/>
                </a:solidFill>
                <a:latin typeface="Arial"/>
                <a:cs typeface="Arial"/>
              </a:rPr>
              <a:t>Low radioactivity</a:t>
            </a:r>
            <a:r>
              <a:rPr lang="en-US" sz="1400" dirty="0">
                <a:solidFill>
                  <a:srgbClr val="00003B"/>
                </a:solidFill>
                <a:latin typeface="Arial"/>
                <a:cs typeface="Arial"/>
              </a:rPr>
              <a:t> of build materials minimizes background</a:t>
            </a:r>
            <a:r>
              <a:rPr lang="en-US" sz="1400" dirty="0" smtClean="0">
                <a:solidFill>
                  <a:srgbClr val="00003B"/>
                </a:solidFill>
                <a:latin typeface="Arial"/>
                <a:cs typeface="Arial"/>
              </a:rPr>
              <a:t>.</a:t>
            </a:r>
            <a:endParaRPr lang="en-US" sz="1400" dirty="0">
              <a:solidFill>
                <a:srgbClr val="00003B"/>
              </a:solidFill>
              <a:latin typeface="Arial"/>
              <a:cs typeface="Arial"/>
            </a:endParaRPr>
          </a:p>
        </p:txBody>
      </p:sp>
      <p:sp>
        <p:nvSpPr>
          <p:cNvPr id="13" name="Title 1"/>
          <p:cNvSpPr txBox="1">
            <a:spLocks/>
          </p:cNvSpPr>
          <p:nvPr/>
        </p:nvSpPr>
        <p:spPr>
          <a:xfrm>
            <a:off x="8060271" y="-9525"/>
            <a:ext cx="1507067" cy="35202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900" dirty="0">
                <a:solidFill>
                  <a:schemeClr val="bg1"/>
                </a:solidFill>
                <a:latin typeface="Arial"/>
                <a:cs typeface="Arial"/>
              </a:rPr>
              <a:t>Operation</a:t>
            </a:r>
          </a:p>
          <a:p>
            <a:pPr algn="l"/>
            <a:r>
              <a:rPr lang="en-US" sz="900" dirty="0" smtClean="0">
                <a:solidFill>
                  <a:schemeClr val="bg1"/>
                </a:solidFill>
                <a:latin typeface="Arial"/>
                <a:ea typeface="Wingdings"/>
                <a:cs typeface="Arial"/>
                <a:sym typeface="Wingdings"/>
              </a:rPr>
              <a:t></a:t>
            </a:r>
            <a:r>
              <a:rPr lang="en-US" sz="900" dirty="0">
                <a:solidFill>
                  <a:schemeClr val="bg1"/>
                </a:solidFill>
                <a:latin typeface="Arial"/>
                <a:ea typeface="Wingdings"/>
                <a:cs typeface="Arial"/>
                <a:sym typeface="Wingdings"/>
              </a:rPr>
              <a:t></a:t>
            </a:r>
            <a:endParaRPr lang="en-US" sz="900" dirty="0">
              <a:solidFill>
                <a:schemeClr val="bg1"/>
              </a:solidFill>
              <a:latin typeface="Arial"/>
              <a:cs typeface="Arial"/>
            </a:endParaRPr>
          </a:p>
        </p:txBody>
      </p:sp>
      <p:sp>
        <p:nvSpPr>
          <p:cNvPr id="14" name="Title 1"/>
          <p:cNvSpPr txBox="1">
            <a:spLocks/>
          </p:cNvSpPr>
          <p:nvPr/>
        </p:nvSpPr>
        <p:spPr>
          <a:xfrm>
            <a:off x="4135970" y="-9127"/>
            <a:ext cx="982129" cy="352028"/>
          </a:xfrm>
          <a:prstGeom prst="rect">
            <a:avLst/>
          </a:prstGeom>
        </p:spPr>
        <p:txBody>
          <a:bodyPr vert="horz" lIns="91440" tIns="45720" rIns="91440" bIns="45720" rtlCol="0" anchor="ctr">
            <a:normAutofit fontScale="6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400" dirty="0" smtClean="0">
                <a:solidFill>
                  <a:schemeClr val="bg1"/>
                </a:solidFill>
                <a:latin typeface="Arial"/>
                <a:cs typeface="Arial"/>
              </a:rPr>
              <a:t>Creation</a:t>
            </a:r>
            <a:br>
              <a:rPr lang="en-US" sz="1400" dirty="0" smtClean="0">
                <a:solidFill>
                  <a:schemeClr val="bg1"/>
                </a:solidFill>
                <a:latin typeface="Arial"/>
                <a:cs typeface="Arial"/>
              </a:rPr>
            </a:br>
            <a:r>
              <a:rPr lang="en-US" sz="1400" dirty="0" smtClean="0">
                <a:solidFill>
                  <a:schemeClr val="bg1"/>
                </a:solidFill>
                <a:latin typeface="Arial"/>
                <a:ea typeface="Wingdings"/>
                <a:cs typeface="Arial"/>
                <a:sym typeface="Wingdings"/>
              </a:rPr>
              <a:t></a:t>
            </a:r>
            <a:r>
              <a:rPr lang="en-US" sz="1400" dirty="0">
                <a:solidFill>
                  <a:schemeClr val="bg1"/>
                </a:solidFill>
                <a:latin typeface="Wingdings"/>
                <a:ea typeface="Wingdings"/>
                <a:cs typeface="Wingdings"/>
                <a:sym typeface="Wingdings"/>
              </a:rPr>
              <a:t></a:t>
            </a:r>
            <a:r>
              <a:rPr lang="en-US" sz="1400" dirty="0" smtClean="0">
                <a:solidFill>
                  <a:schemeClr val="bg1"/>
                </a:solidFill>
                <a:latin typeface="Arial"/>
                <a:ea typeface="Wingdings"/>
                <a:cs typeface="Arial"/>
                <a:sym typeface="Wingdings"/>
              </a:rPr>
              <a:t></a:t>
            </a:r>
            <a:r>
              <a:rPr lang="en-US" sz="1400" dirty="0" smtClean="0">
                <a:solidFill>
                  <a:schemeClr val="bg1"/>
                </a:solidFill>
                <a:latin typeface="Arial"/>
                <a:ea typeface="Wingdings"/>
                <a:cs typeface="Arial"/>
                <a:sym typeface="Wingdings"/>
              </a:rPr>
              <a:t></a:t>
            </a:r>
            <a:endParaRPr lang="en-US" sz="1400" dirty="0">
              <a:solidFill>
                <a:schemeClr val="bg1"/>
              </a:solidFill>
              <a:latin typeface="Arial"/>
              <a:cs typeface="Arial"/>
            </a:endParaRPr>
          </a:p>
        </p:txBody>
      </p:sp>
      <p:pic>
        <p:nvPicPr>
          <p:cNvPr id="2" name="Picture 1" descr="Screen Shot 2017-10-24 at 07.19.23.png"/>
          <p:cNvPicPr>
            <a:picLocks noChangeAspect="1"/>
          </p:cNvPicPr>
          <p:nvPr/>
        </p:nvPicPr>
        <p:blipFill rotWithShape="1">
          <a:blip r:embed="rId2">
            <a:extLst>
              <a:ext uri="{28A0092B-C50C-407E-A947-70E740481C1C}">
                <a14:useLocalDpi xmlns:a14="http://schemas.microsoft.com/office/drawing/2010/main" val="0"/>
              </a:ext>
            </a:extLst>
          </a:blip>
          <a:srcRect l="5857" r="5117"/>
          <a:stretch/>
        </p:blipFill>
        <p:spPr>
          <a:xfrm>
            <a:off x="6273800" y="2087924"/>
            <a:ext cx="2413000" cy="2450897"/>
          </a:xfrm>
          <a:prstGeom prst="rect">
            <a:avLst/>
          </a:prstGeom>
          <a:ln>
            <a:solidFill>
              <a:schemeClr val="tx1"/>
            </a:solidFill>
          </a:ln>
          <a:effectLst/>
        </p:spPr>
      </p:pic>
      <p:sp>
        <p:nvSpPr>
          <p:cNvPr id="10" name="Title 1"/>
          <p:cNvSpPr txBox="1">
            <a:spLocks/>
          </p:cNvSpPr>
          <p:nvPr/>
        </p:nvSpPr>
        <p:spPr>
          <a:xfrm>
            <a:off x="457200" y="320276"/>
            <a:ext cx="8229600" cy="85725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b="1" dirty="0" smtClean="0">
                <a:solidFill>
                  <a:srgbClr val="00003B"/>
                </a:solidFill>
                <a:latin typeface="Arial"/>
                <a:cs typeface="Arial"/>
              </a:rPr>
              <a:t>The Possibilities</a:t>
            </a:r>
            <a:endParaRPr lang="en-US" sz="3600" b="1" dirty="0">
              <a:solidFill>
                <a:srgbClr val="00003B"/>
              </a:solidFill>
              <a:latin typeface="Arial"/>
              <a:cs typeface="Arial"/>
            </a:endParaRPr>
          </a:p>
        </p:txBody>
      </p:sp>
      <p:sp>
        <p:nvSpPr>
          <p:cNvPr id="12" name="TextBox 11"/>
          <p:cNvSpPr txBox="1"/>
          <p:nvPr/>
        </p:nvSpPr>
        <p:spPr>
          <a:xfrm>
            <a:off x="6337300" y="4693757"/>
            <a:ext cx="2908300" cy="253916"/>
          </a:xfrm>
          <a:prstGeom prst="rect">
            <a:avLst/>
          </a:prstGeom>
          <a:noFill/>
        </p:spPr>
        <p:txBody>
          <a:bodyPr wrap="square" rtlCol="0">
            <a:spAutoFit/>
          </a:bodyPr>
          <a:lstStyle/>
          <a:p>
            <a:r>
              <a:rPr lang="en-US" sz="1050" dirty="0" smtClean="0">
                <a:latin typeface="Arial"/>
                <a:cs typeface="Arial"/>
              </a:rPr>
              <a:t>© Crown Owned Copyright 2017, AWE/MoD</a:t>
            </a:r>
            <a:endParaRPr lang="en-US" sz="1050" dirty="0">
              <a:latin typeface="Arial"/>
              <a:cs typeface="Arial"/>
            </a:endParaRPr>
          </a:p>
        </p:txBody>
      </p:sp>
      <p:sp>
        <p:nvSpPr>
          <p:cNvPr id="11" name="Title 1"/>
          <p:cNvSpPr>
            <a:spLocks noGrp="1"/>
          </p:cNvSpPr>
          <p:nvPr>
            <p:ph type="title"/>
          </p:nvPr>
        </p:nvSpPr>
        <p:spPr>
          <a:xfrm>
            <a:off x="186267" y="-9128"/>
            <a:ext cx="982129" cy="352028"/>
          </a:xfrm>
        </p:spPr>
        <p:txBody>
          <a:bodyPr>
            <a:noAutofit/>
          </a:bodyPr>
          <a:lstStyle/>
          <a:p>
            <a:pPr algn="l"/>
            <a:r>
              <a:rPr lang="en-US" sz="900" dirty="0" smtClean="0">
                <a:solidFill>
                  <a:schemeClr val="bg1"/>
                </a:solidFill>
                <a:latin typeface="Arial"/>
                <a:cs typeface="Arial"/>
              </a:rPr>
              <a:t>Motivation</a:t>
            </a:r>
            <a:br>
              <a:rPr lang="en-US" sz="900" dirty="0" smtClean="0">
                <a:solidFill>
                  <a:schemeClr val="bg1"/>
                </a:solidFill>
                <a:latin typeface="Arial"/>
                <a:cs typeface="Arial"/>
              </a:rPr>
            </a:br>
            <a:r>
              <a:rPr lang="en-US" sz="900" dirty="0">
                <a:solidFill>
                  <a:schemeClr val="bg1"/>
                </a:solidFill>
                <a:latin typeface="Arial"/>
                <a:ea typeface="Wingdings"/>
                <a:cs typeface="Arial"/>
                <a:sym typeface="Wingdings"/>
              </a:rPr>
              <a:t></a:t>
            </a:r>
            <a:endParaRPr lang="en-US" sz="900" dirty="0">
              <a:solidFill>
                <a:schemeClr val="bg1"/>
              </a:solidFill>
              <a:latin typeface="Arial"/>
              <a:cs typeface="Arial"/>
            </a:endParaRPr>
          </a:p>
        </p:txBody>
      </p:sp>
      <p:sp>
        <p:nvSpPr>
          <p:cNvPr id="15" name="Rectangle 14"/>
          <p:cNvSpPr/>
          <p:nvPr/>
        </p:nvSpPr>
        <p:spPr>
          <a:xfrm>
            <a:off x="-524933" y="4889501"/>
            <a:ext cx="9499599" cy="276999"/>
          </a:xfrm>
          <a:prstGeom prst="rect">
            <a:avLst/>
          </a:prstGeom>
        </p:spPr>
        <p:txBody>
          <a:bodyPr wrap="square">
            <a:spAutoFit/>
          </a:bodyPr>
          <a:lstStyle/>
          <a:p>
            <a:pPr algn="r"/>
            <a:r>
              <a:rPr lang="en-US" sz="1200" b="1" dirty="0" smtClean="0">
                <a:solidFill>
                  <a:schemeClr val="bg1"/>
                </a:solidFill>
                <a:latin typeface="Arial"/>
                <a:cs typeface="Arial"/>
              </a:rPr>
              <a:t>IOP APP - HEPP 2018</a:t>
            </a:r>
            <a:r>
              <a:rPr lang="en-US" sz="1200" b="1" dirty="0" smtClean="0">
                <a:solidFill>
                  <a:schemeClr val="bg1"/>
                </a:solidFill>
                <a:latin typeface="Arial"/>
                <a:cs typeface="Arial"/>
              </a:rPr>
              <a:t>	               	                          </a:t>
            </a:r>
            <a:r>
              <a:rPr lang="en-US" sz="1200" b="1" dirty="0" smtClean="0">
                <a:solidFill>
                  <a:schemeClr val="bg1"/>
                </a:solidFill>
                <a:latin typeface="Arial"/>
                <a:cs typeface="Arial"/>
              </a:rPr>
              <a:t>March 26-28</a:t>
            </a:r>
            <a:r>
              <a:rPr lang="en-US" sz="1200" b="1" dirty="0" smtClean="0">
                <a:solidFill>
                  <a:schemeClr val="bg1"/>
                </a:solidFill>
                <a:latin typeface="Arial"/>
                <a:cs typeface="Arial"/>
              </a:rPr>
              <a:t>	       				             		   </a:t>
            </a:r>
            <a:r>
              <a:rPr lang="en-US" sz="1200" b="1" dirty="0">
                <a:solidFill>
                  <a:schemeClr val="bg1"/>
                </a:solidFill>
                <a:latin typeface="Arial"/>
                <a:cs typeface="Arial"/>
              </a:rPr>
              <a:t>6</a:t>
            </a:r>
            <a:r>
              <a:rPr lang="en-US" sz="1200" b="1" dirty="0" smtClean="0">
                <a:solidFill>
                  <a:schemeClr val="bg1"/>
                </a:solidFill>
                <a:latin typeface="Arial"/>
                <a:cs typeface="Arial"/>
              </a:rPr>
              <a:t>/19 </a:t>
            </a:r>
            <a:endParaRPr lang="en-US" sz="1200" b="1" dirty="0">
              <a:solidFill>
                <a:schemeClr val="bg1"/>
              </a:solidFill>
              <a:latin typeface="Arial"/>
              <a:cs typeface="Arial"/>
            </a:endParaRPr>
          </a:p>
        </p:txBody>
      </p:sp>
    </p:spTree>
    <p:extLst>
      <p:ext uri="{BB962C8B-B14F-4D97-AF65-F5344CB8AC3E}">
        <p14:creationId xmlns:p14="http://schemas.microsoft.com/office/powerpoint/2010/main" val="2404445748"/>
      </p:ext>
    </p:extLst>
  </p:cSld>
  <p:clrMapOvr>
    <a:masterClrMapping/>
  </p:clrMapOvr>
  <mc:AlternateContent xmlns:mc="http://schemas.openxmlformats.org/markup-compatibility/2006">
    <mc:Choice xmlns:p14="http://schemas.microsoft.com/office/powerpoint/2010/main" Requires="p14">
      <p:transition spd="slow" p14:dur="2000" advTm="170901"/>
    </mc:Choice>
    <mc:Fallback>
      <p:transition xmlns:p14="http://schemas.microsoft.com/office/powerpoint/2010/main" spd="slow" advTm="170901"/>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533399" y="835042"/>
            <a:ext cx="6341533" cy="1102519"/>
          </a:xfrm>
          <a:prstGeom prst="rect">
            <a:avLst/>
          </a:prstGeom>
          <a:effectLst>
            <a:outerShdw blurRad="50800" dist="38100" dir="2700000" algn="tl" rotWithShape="0">
              <a:srgbClr val="000000">
                <a:alpha val="43000"/>
              </a:srgbClr>
            </a:outerShdw>
          </a:effectLst>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6000" b="1" dirty="0" smtClean="0">
                <a:solidFill>
                  <a:schemeClr val="bg1"/>
                </a:solidFill>
                <a:latin typeface="Arial"/>
                <a:cs typeface="Arial"/>
              </a:rPr>
              <a:t>Creation</a:t>
            </a:r>
            <a:endParaRPr lang="en-US" sz="6000" b="1" dirty="0">
              <a:solidFill>
                <a:schemeClr val="bg1"/>
              </a:solidFill>
              <a:latin typeface="Arial"/>
              <a:cs typeface="Arial"/>
            </a:endParaRPr>
          </a:p>
        </p:txBody>
      </p:sp>
      <p:sp>
        <p:nvSpPr>
          <p:cNvPr id="13" name="TextBox 12"/>
          <p:cNvSpPr txBox="1"/>
          <p:nvPr/>
        </p:nvSpPr>
        <p:spPr>
          <a:xfrm>
            <a:off x="533403" y="1956574"/>
            <a:ext cx="8466667" cy="2585323"/>
          </a:xfrm>
          <a:prstGeom prst="rect">
            <a:avLst/>
          </a:prstGeom>
          <a:noFill/>
        </p:spPr>
        <p:txBody>
          <a:bodyPr wrap="square" rtlCol="0">
            <a:spAutoFit/>
          </a:bodyPr>
          <a:lstStyle/>
          <a:p>
            <a:pPr marL="914400" lvl="1" indent="-457200" algn="just">
              <a:buFont typeface="Arial"/>
              <a:buChar char="•"/>
            </a:pPr>
            <a:r>
              <a:rPr lang="en-US" b="1" dirty="0">
                <a:solidFill>
                  <a:srgbClr val="FFFFFF"/>
                </a:solidFill>
                <a:latin typeface="Arial"/>
                <a:cs typeface="Arial"/>
              </a:rPr>
              <a:t>Quick Introduction to Rapid </a:t>
            </a:r>
            <a:r>
              <a:rPr lang="en-US" b="1" dirty="0" smtClean="0">
                <a:solidFill>
                  <a:srgbClr val="FFFFFF"/>
                </a:solidFill>
                <a:latin typeface="Arial"/>
                <a:cs typeface="Arial"/>
              </a:rPr>
              <a:t>Prototyping</a:t>
            </a:r>
          </a:p>
          <a:p>
            <a:pPr lvl="1" algn="just"/>
            <a:endParaRPr lang="en-US" b="1" dirty="0">
              <a:solidFill>
                <a:srgbClr val="FFFFFF"/>
              </a:solidFill>
              <a:latin typeface="Arial"/>
              <a:cs typeface="Arial"/>
            </a:endParaRPr>
          </a:p>
          <a:p>
            <a:pPr marL="914400" lvl="1" indent="-457200" algn="just">
              <a:buFont typeface="Arial"/>
              <a:buChar char="•"/>
            </a:pPr>
            <a:r>
              <a:rPr lang="en-US" b="1" dirty="0">
                <a:solidFill>
                  <a:srgbClr val="FFFFFF"/>
                </a:solidFill>
                <a:latin typeface="Arial"/>
                <a:cs typeface="Arial"/>
              </a:rPr>
              <a:t>Introduction to Fused Deposition Modelling (FDM</a:t>
            </a:r>
            <a:r>
              <a:rPr lang="en-US" b="1" dirty="0" smtClean="0">
                <a:solidFill>
                  <a:srgbClr val="FFFFFF"/>
                </a:solidFill>
                <a:latin typeface="Arial"/>
                <a:cs typeface="Arial"/>
              </a:rPr>
              <a:t>)</a:t>
            </a:r>
          </a:p>
          <a:p>
            <a:pPr lvl="1" algn="just"/>
            <a:endParaRPr lang="en-US" b="1" dirty="0">
              <a:solidFill>
                <a:srgbClr val="FFFFFF"/>
              </a:solidFill>
              <a:latin typeface="Arial"/>
              <a:cs typeface="Arial"/>
            </a:endParaRPr>
          </a:p>
          <a:p>
            <a:pPr marL="914400" lvl="1" indent="-457200" algn="just">
              <a:buFont typeface="Arial"/>
              <a:buChar char="•"/>
            </a:pPr>
            <a:r>
              <a:rPr lang="en-US" b="1" dirty="0">
                <a:solidFill>
                  <a:srgbClr val="FFFFFF"/>
                </a:solidFill>
                <a:latin typeface="Arial"/>
                <a:cs typeface="Arial"/>
              </a:rPr>
              <a:t>The </a:t>
            </a:r>
            <a:r>
              <a:rPr lang="en-US" b="1" dirty="0" smtClean="0">
                <a:solidFill>
                  <a:srgbClr val="FFFFFF"/>
                </a:solidFill>
                <a:latin typeface="Arial"/>
                <a:cs typeface="Arial"/>
              </a:rPr>
              <a:t>Prototype</a:t>
            </a:r>
            <a:endParaRPr lang="en-US" b="1" dirty="0" smtClean="0">
              <a:solidFill>
                <a:srgbClr val="FFFFFF"/>
              </a:solidFill>
              <a:latin typeface="Arial"/>
              <a:cs typeface="Arial"/>
            </a:endParaRPr>
          </a:p>
          <a:p>
            <a:pPr lvl="1" algn="just"/>
            <a:endParaRPr lang="en-US" b="1" dirty="0">
              <a:solidFill>
                <a:srgbClr val="FFFFFF"/>
              </a:solidFill>
              <a:latin typeface="Arial"/>
              <a:cs typeface="Arial"/>
            </a:endParaRPr>
          </a:p>
          <a:p>
            <a:pPr marL="914400" lvl="1" indent="-457200" algn="just">
              <a:buFont typeface="Arial"/>
              <a:buChar char="•"/>
            </a:pPr>
            <a:r>
              <a:rPr lang="en-US" b="1" dirty="0">
                <a:solidFill>
                  <a:srgbClr val="FFFFFF"/>
                </a:solidFill>
                <a:latin typeface="Arial"/>
                <a:cs typeface="Arial"/>
              </a:rPr>
              <a:t>The </a:t>
            </a:r>
            <a:r>
              <a:rPr lang="en-US" b="1" dirty="0" smtClean="0">
                <a:solidFill>
                  <a:srgbClr val="FFFFFF"/>
                </a:solidFill>
                <a:latin typeface="Arial"/>
                <a:cs typeface="Arial"/>
              </a:rPr>
              <a:t>Process</a:t>
            </a:r>
          </a:p>
          <a:p>
            <a:pPr lvl="1" algn="just"/>
            <a:endParaRPr lang="en-US" b="1" dirty="0" smtClean="0">
              <a:solidFill>
                <a:srgbClr val="FFFFFF"/>
              </a:solidFill>
              <a:latin typeface="Arial"/>
              <a:cs typeface="Arial"/>
            </a:endParaRPr>
          </a:p>
          <a:p>
            <a:pPr marL="914400" lvl="1" indent="-457200" algn="just">
              <a:buFont typeface="Arial"/>
              <a:buChar char="•"/>
            </a:pPr>
            <a:r>
              <a:rPr lang="en-US" b="1" dirty="0" smtClean="0">
                <a:solidFill>
                  <a:srgbClr val="FFFFFF"/>
                </a:solidFill>
                <a:latin typeface="Arial"/>
                <a:cs typeface="Arial"/>
              </a:rPr>
              <a:t>The Tracker</a:t>
            </a:r>
            <a:endParaRPr lang="en-US" b="1" dirty="0">
              <a:solidFill>
                <a:srgbClr val="FFFFFF"/>
              </a:solidFill>
              <a:latin typeface="Arial"/>
              <a:cs typeface="Arial"/>
            </a:endParaRPr>
          </a:p>
        </p:txBody>
      </p:sp>
      <p:sp>
        <p:nvSpPr>
          <p:cNvPr id="5" name="TextBox 4"/>
          <p:cNvSpPr txBox="1"/>
          <p:nvPr/>
        </p:nvSpPr>
        <p:spPr>
          <a:xfrm>
            <a:off x="6345970" y="4909193"/>
            <a:ext cx="2848835" cy="253916"/>
          </a:xfrm>
          <a:prstGeom prst="rect">
            <a:avLst/>
          </a:prstGeom>
          <a:noFill/>
        </p:spPr>
        <p:txBody>
          <a:bodyPr wrap="square" rtlCol="0">
            <a:spAutoFit/>
          </a:bodyPr>
          <a:lstStyle/>
          <a:p>
            <a:r>
              <a:rPr lang="en-US" sz="1050" dirty="0" smtClean="0">
                <a:solidFill>
                  <a:schemeClr val="bg1"/>
                </a:solidFill>
                <a:latin typeface="Arial"/>
                <a:cs typeface="Arial"/>
              </a:rPr>
              <a:t>© Crown Owned Copyright 2017, AWE/MoD</a:t>
            </a:r>
            <a:endParaRPr lang="en-US" sz="1050" dirty="0">
              <a:solidFill>
                <a:schemeClr val="bg1"/>
              </a:solidFill>
              <a:latin typeface="Arial"/>
              <a:cs typeface="Arial"/>
            </a:endParaRPr>
          </a:p>
        </p:txBody>
      </p:sp>
    </p:spTree>
    <p:extLst>
      <p:ext uri="{BB962C8B-B14F-4D97-AF65-F5344CB8AC3E}">
        <p14:creationId xmlns:p14="http://schemas.microsoft.com/office/powerpoint/2010/main" val="3349023172"/>
      </p:ext>
    </p:extLst>
  </p:cSld>
  <p:clrMapOvr>
    <a:masterClrMapping/>
  </p:clrMapOvr>
  <mc:AlternateContent xmlns:mc="http://schemas.openxmlformats.org/markup-compatibility/2006">
    <mc:Choice xmlns:p14="http://schemas.microsoft.com/office/powerpoint/2010/main" Requires="p14">
      <p:transition spd="slow" p14:dur="2000" advTm="1883"/>
    </mc:Choice>
    <mc:Fallback>
      <p:transition xmlns:p14="http://schemas.microsoft.com/office/powerpoint/2010/main" spd="slow" advTm="1883"/>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0" y="342903"/>
            <a:ext cx="9144000" cy="4571999"/>
          </a:xfrm>
          <a:prstGeom prst="rect">
            <a:avLst/>
          </a:prstGeom>
          <a:solidFill>
            <a:schemeClr val="bg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Title 1"/>
          <p:cNvSpPr txBox="1">
            <a:spLocks/>
          </p:cNvSpPr>
          <p:nvPr/>
        </p:nvSpPr>
        <p:spPr>
          <a:xfrm>
            <a:off x="186267" y="-9128"/>
            <a:ext cx="982129" cy="352028"/>
          </a:xfrm>
          <a:prstGeom prst="rect">
            <a:avLst/>
          </a:prstGeom>
        </p:spPr>
        <p:txBody>
          <a:bodyPr vert="horz" lIns="91440" tIns="45720" rIns="91440" bIns="45720" rtlCol="0" anchor="ctr">
            <a:normAutofit fontScale="6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400" dirty="0" smtClean="0">
                <a:solidFill>
                  <a:schemeClr val="bg1"/>
                </a:solidFill>
                <a:latin typeface="Arial"/>
                <a:cs typeface="Arial"/>
              </a:rPr>
              <a:t>Motivation</a:t>
            </a:r>
            <a:br>
              <a:rPr lang="en-US" sz="1400" dirty="0" smtClean="0">
                <a:solidFill>
                  <a:schemeClr val="bg1"/>
                </a:solidFill>
                <a:latin typeface="Arial"/>
                <a:cs typeface="Arial"/>
              </a:rPr>
            </a:br>
            <a:r>
              <a:rPr lang="en-US" sz="1400" dirty="0" smtClean="0">
                <a:solidFill>
                  <a:schemeClr val="bg1"/>
                </a:solidFill>
                <a:latin typeface="Wingdings"/>
                <a:ea typeface="Wingdings"/>
                <a:cs typeface="Wingdings"/>
                <a:sym typeface="Wingdings"/>
              </a:rPr>
              <a:t></a:t>
            </a:r>
            <a:endParaRPr lang="en-US" sz="1400" dirty="0">
              <a:solidFill>
                <a:schemeClr val="bg1"/>
              </a:solidFill>
            </a:endParaRPr>
          </a:p>
        </p:txBody>
      </p:sp>
      <p:sp>
        <p:nvSpPr>
          <p:cNvPr id="19" name="Rounded Rectangle 18"/>
          <p:cNvSpPr/>
          <p:nvPr/>
        </p:nvSpPr>
        <p:spPr>
          <a:xfrm>
            <a:off x="1540933" y="1717468"/>
            <a:ext cx="2235200" cy="749300"/>
          </a:xfrm>
          <a:prstGeom prst="roundRect">
            <a:avLst/>
          </a:prstGeom>
          <a:solidFill>
            <a:srgbClr val="1291CE"/>
          </a:solidFill>
          <a:ln>
            <a:solidFill>
              <a:schemeClr val="tx2"/>
            </a:solidFill>
          </a:ln>
          <a:effectLst>
            <a:outerShdw blurRad="136525" dist="25400" dir="3000000" algn="tl" rotWithShape="0">
              <a:srgbClr val="000000">
                <a:alpha val="40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00003B"/>
                </a:solidFill>
              </a:rPr>
              <a:t>(Re-)Design Model</a:t>
            </a:r>
            <a:endParaRPr lang="en-US" sz="2400" dirty="0">
              <a:solidFill>
                <a:srgbClr val="00003B"/>
              </a:solidFill>
            </a:endParaRPr>
          </a:p>
        </p:txBody>
      </p:sp>
      <p:sp>
        <p:nvSpPr>
          <p:cNvPr id="20" name="Right Arrow 19"/>
          <p:cNvSpPr/>
          <p:nvPr/>
        </p:nvSpPr>
        <p:spPr>
          <a:xfrm>
            <a:off x="4160520" y="1769684"/>
            <a:ext cx="822960" cy="617220"/>
          </a:xfrm>
          <a:prstGeom prst="rightArrow">
            <a:avLst/>
          </a:prstGeom>
          <a:solidFill>
            <a:schemeClr val="tx2"/>
          </a:solidFill>
          <a:ln/>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21" name="Right Arrow 20"/>
          <p:cNvSpPr/>
          <p:nvPr/>
        </p:nvSpPr>
        <p:spPr>
          <a:xfrm rot="7144180">
            <a:off x="5838189" y="2516250"/>
            <a:ext cx="617220" cy="822960"/>
          </a:xfrm>
          <a:prstGeom prst="rightArrow">
            <a:avLst/>
          </a:prstGeom>
          <a:solidFill>
            <a:schemeClr val="tx2"/>
          </a:solidFill>
          <a:ln/>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22" name="Right Arrow 21"/>
          <p:cNvSpPr/>
          <p:nvPr/>
        </p:nvSpPr>
        <p:spPr>
          <a:xfrm rot="14377534">
            <a:off x="2688588" y="2464398"/>
            <a:ext cx="617220" cy="822960"/>
          </a:xfrm>
          <a:prstGeom prst="rightArrow">
            <a:avLst/>
          </a:prstGeom>
          <a:solidFill>
            <a:schemeClr val="tx2"/>
          </a:solidFill>
          <a:ln/>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23" name="Rounded Rectangle 22"/>
          <p:cNvSpPr/>
          <p:nvPr/>
        </p:nvSpPr>
        <p:spPr>
          <a:xfrm>
            <a:off x="5312833" y="1704280"/>
            <a:ext cx="2235200" cy="749300"/>
          </a:xfrm>
          <a:prstGeom prst="roundRect">
            <a:avLst/>
          </a:prstGeom>
          <a:solidFill>
            <a:srgbClr val="1291CE"/>
          </a:solidFill>
          <a:ln>
            <a:solidFill>
              <a:schemeClr val="tx2"/>
            </a:solidFill>
          </a:ln>
          <a:effectLst>
            <a:outerShdw blurRad="136525" dist="25400" dir="3000000" algn="tl" rotWithShape="0">
              <a:srgbClr val="000000">
                <a:alpha val="40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00003B"/>
                </a:solidFill>
              </a:rPr>
              <a:t>Print Prototype</a:t>
            </a:r>
          </a:p>
        </p:txBody>
      </p:sp>
      <p:sp>
        <p:nvSpPr>
          <p:cNvPr id="24" name="Rounded Rectangle 23"/>
          <p:cNvSpPr/>
          <p:nvPr/>
        </p:nvSpPr>
        <p:spPr>
          <a:xfrm>
            <a:off x="3287969" y="3212452"/>
            <a:ext cx="2506133" cy="749300"/>
          </a:xfrm>
          <a:prstGeom prst="roundRect">
            <a:avLst/>
          </a:prstGeom>
          <a:solidFill>
            <a:srgbClr val="1291CE"/>
          </a:solidFill>
          <a:ln>
            <a:solidFill>
              <a:schemeClr val="tx2"/>
            </a:solidFill>
          </a:ln>
          <a:effectLst>
            <a:outerShdw blurRad="136525" dist="25400" dir="3000000" algn="tl" rotWithShape="0">
              <a:srgbClr val="000000">
                <a:alpha val="40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00003B"/>
                </a:solidFill>
              </a:rPr>
              <a:t>Test Prototype</a:t>
            </a:r>
          </a:p>
        </p:txBody>
      </p:sp>
      <p:sp>
        <p:nvSpPr>
          <p:cNvPr id="14" name="Title 1"/>
          <p:cNvSpPr txBox="1">
            <a:spLocks/>
          </p:cNvSpPr>
          <p:nvPr/>
        </p:nvSpPr>
        <p:spPr>
          <a:xfrm>
            <a:off x="8060271" y="-9525"/>
            <a:ext cx="1507067" cy="35202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900" dirty="0">
                <a:solidFill>
                  <a:schemeClr val="bg1"/>
                </a:solidFill>
                <a:latin typeface="Arial"/>
                <a:cs typeface="Arial"/>
              </a:rPr>
              <a:t>Operation</a:t>
            </a:r>
          </a:p>
          <a:p>
            <a:pPr algn="l"/>
            <a:r>
              <a:rPr lang="en-US" sz="900" dirty="0" smtClean="0">
                <a:solidFill>
                  <a:schemeClr val="bg1"/>
                </a:solidFill>
                <a:latin typeface="Wingdings"/>
                <a:ea typeface="Wingdings"/>
                <a:cs typeface="Wingdings"/>
                <a:sym typeface="Wingdings"/>
              </a:rPr>
              <a:t></a:t>
            </a:r>
            <a:r>
              <a:rPr lang="en-US" sz="900" dirty="0" smtClean="0">
                <a:solidFill>
                  <a:schemeClr val="bg1"/>
                </a:solidFill>
                <a:latin typeface="Wingdings"/>
                <a:ea typeface="Wingdings"/>
                <a:cs typeface="Wingdings"/>
                <a:sym typeface="Wingdings"/>
              </a:rPr>
              <a:t></a:t>
            </a:r>
            <a:r>
              <a:rPr lang="en-US" sz="900" dirty="0">
                <a:solidFill>
                  <a:schemeClr val="bg1"/>
                </a:solidFill>
                <a:latin typeface="Arial"/>
                <a:ea typeface="Wingdings"/>
                <a:cs typeface="Arial"/>
                <a:sym typeface="Wingdings"/>
              </a:rPr>
              <a:t></a:t>
            </a:r>
            <a:endParaRPr lang="en-US" sz="900" dirty="0">
              <a:solidFill>
                <a:schemeClr val="bg1"/>
              </a:solidFill>
            </a:endParaRPr>
          </a:p>
        </p:txBody>
      </p:sp>
      <p:sp>
        <p:nvSpPr>
          <p:cNvPr id="15" name="Title 1"/>
          <p:cNvSpPr txBox="1">
            <a:spLocks/>
          </p:cNvSpPr>
          <p:nvPr/>
        </p:nvSpPr>
        <p:spPr>
          <a:xfrm>
            <a:off x="4008966" y="3574"/>
            <a:ext cx="1096434" cy="35202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900" dirty="0">
              <a:solidFill>
                <a:schemeClr val="bg1"/>
              </a:solidFill>
              <a:latin typeface="Wingdings" charset="2"/>
              <a:cs typeface="Wingdings" charset="2"/>
            </a:endParaRPr>
          </a:p>
        </p:txBody>
      </p:sp>
      <p:sp>
        <p:nvSpPr>
          <p:cNvPr id="16" name="Title 1"/>
          <p:cNvSpPr txBox="1">
            <a:spLocks/>
          </p:cNvSpPr>
          <p:nvPr/>
        </p:nvSpPr>
        <p:spPr>
          <a:xfrm>
            <a:off x="4135970" y="-9127"/>
            <a:ext cx="982129" cy="352028"/>
          </a:xfrm>
          <a:prstGeom prst="rect">
            <a:avLst/>
          </a:prstGeom>
        </p:spPr>
        <p:txBody>
          <a:bodyPr vert="horz" lIns="91440" tIns="45720" rIns="91440" bIns="45720" rtlCol="0" anchor="ctr">
            <a:normAutofit fontScale="6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400" dirty="0" smtClean="0">
                <a:solidFill>
                  <a:schemeClr val="bg1"/>
                </a:solidFill>
                <a:latin typeface="Arial"/>
                <a:cs typeface="Arial"/>
              </a:rPr>
              <a:t>Creation</a:t>
            </a:r>
            <a:br>
              <a:rPr lang="en-US" sz="1400" dirty="0" smtClean="0">
                <a:solidFill>
                  <a:schemeClr val="bg1"/>
                </a:solidFill>
                <a:latin typeface="Arial"/>
                <a:cs typeface="Arial"/>
              </a:rPr>
            </a:br>
            <a:r>
              <a:rPr lang="en-US" sz="1400" dirty="0">
                <a:solidFill>
                  <a:schemeClr val="bg1"/>
                </a:solidFill>
                <a:latin typeface="Wingdings" charset="2"/>
                <a:ea typeface="Wingdings"/>
                <a:cs typeface="Wingdings" charset="2"/>
                <a:sym typeface="Wingdings"/>
              </a:rPr>
              <a:t></a:t>
            </a:r>
            <a:r>
              <a:rPr lang="en-US" sz="1400" dirty="0" smtClean="0">
                <a:solidFill>
                  <a:schemeClr val="bg1"/>
                </a:solidFill>
                <a:latin typeface="Wingdings"/>
                <a:ea typeface="Wingdings"/>
                <a:cs typeface="Wingdings"/>
                <a:sym typeface="Wingdings"/>
              </a:rPr>
              <a:t></a:t>
            </a:r>
            <a:r>
              <a:rPr lang="en-US" sz="1400" dirty="0">
                <a:solidFill>
                  <a:schemeClr val="bg1"/>
                </a:solidFill>
                <a:latin typeface="Wingdings"/>
                <a:ea typeface="Wingdings"/>
                <a:cs typeface="Wingdings"/>
                <a:sym typeface="Wingdings"/>
              </a:rPr>
              <a:t></a:t>
            </a:r>
            <a:endParaRPr lang="en-US" sz="1400" dirty="0">
              <a:solidFill>
                <a:schemeClr val="bg1"/>
              </a:solidFill>
            </a:endParaRPr>
          </a:p>
        </p:txBody>
      </p:sp>
      <p:sp>
        <p:nvSpPr>
          <p:cNvPr id="27" name="Title 1"/>
          <p:cNvSpPr txBox="1">
            <a:spLocks/>
          </p:cNvSpPr>
          <p:nvPr/>
        </p:nvSpPr>
        <p:spPr>
          <a:xfrm>
            <a:off x="457200" y="320276"/>
            <a:ext cx="8229600" cy="857250"/>
          </a:xfrm>
          <a:prstGeom prst="rect">
            <a:avLst/>
          </a:prstGeom>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b="1" dirty="0">
                <a:solidFill>
                  <a:srgbClr val="00003B"/>
                </a:solidFill>
                <a:latin typeface="Arial"/>
                <a:cs typeface="Arial"/>
              </a:rPr>
              <a:t>Quick Introduction to Rapid Prototyping</a:t>
            </a:r>
          </a:p>
        </p:txBody>
      </p:sp>
      <p:sp>
        <p:nvSpPr>
          <p:cNvPr id="28" name="TextBox 27"/>
          <p:cNvSpPr txBox="1"/>
          <p:nvPr/>
        </p:nvSpPr>
        <p:spPr>
          <a:xfrm>
            <a:off x="6337300" y="4706457"/>
            <a:ext cx="2908300" cy="253916"/>
          </a:xfrm>
          <a:prstGeom prst="rect">
            <a:avLst/>
          </a:prstGeom>
          <a:noFill/>
        </p:spPr>
        <p:txBody>
          <a:bodyPr wrap="square" rtlCol="0">
            <a:spAutoFit/>
          </a:bodyPr>
          <a:lstStyle/>
          <a:p>
            <a:r>
              <a:rPr lang="en-US" sz="1050" dirty="0" smtClean="0">
                <a:latin typeface="Arial"/>
                <a:cs typeface="Arial"/>
              </a:rPr>
              <a:t>© Crown Owned Copyright 2017, AWE/MoD</a:t>
            </a:r>
            <a:endParaRPr lang="en-US" sz="1050" dirty="0">
              <a:latin typeface="Arial"/>
              <a:cs typeface="Arial"/>
            </a:endParaRPr>
          </a:p>
        </p:txBody>
      </p:sp>
      <p:sp>
        <p:nvSpPr>
          <p:cNvPr id="18" name="Rectangle 17"/>
          <p:cNvSpPr/>
          <p:nvPr/>
        </p:nvSpPr>
        <p:spPr>
          <a:xfrm>
            <a:off x="-524933" y="4889501"/>
            <a:ext cx="9499599" cy="276999"/>
          </a:xfrm>
          <a:prstGeom prst="rect">
            <a:avLst/>
          </a:prstGeom>
        </p:spPr>
        <p:txBody>
          <a:bodyPr wrap="square">
            <a:spAutoFit/>
          </a:bodyPr>
          <a:lstStyle/>
          <a:p>
            <a:pPr algn="r"/>
            <a:r>
              <a:rPr lang="en-US" sz="1200" b="1" dirty="0" smtClean="0">
                <a:solidFill>
                  <a:schemeClr val="bg1"/>
                </a:solidFill>
                <a:latin typeface="Arial"/>
                <a:cs typeface="Arial"/>
              </a:rPr>
              <a:t>IOP APP - HEPP 2018</a:t>
            </a:r>
            <a:r>
              <a:rPr lang="en-US" sz="1200" b="1" dirty="0" smtClean="0">
                <a:solidFill>
                  <a:schemeClr val="bg1"/>
                </a:solidFill>
                <a:latin typeface="Arial"/>
                <a:cs typeface="Arial"/>
              </a:rPr>
              <a:t>	               	                          </a:t>
            </a:r>
            <a:r>
              <a:rPr lang="en-US" sz="1200" b="1" dirty="0" smtClean="0">
                <a:solidFill>
                  <a:schemeClr val="bg1"/>
                </a:solidFill>
                <a:latin typeface="Arial"/>
                <a:cs typeface="Arial"/>
              </a:rPr>
              <a:t>March 26-28</a:t>
            </a:r>
            <a:r>
              <a:rPr lang="en-US" sz="1200" b="1" dirty="0" smtClean="0">
                <a:solidFill>
                  <a:schemeClr val="bg1"/>
                </a:solidFill>
                <a:latin typeface="Arial"/>
                <a:cs typeface="Arial"/>
              </a:rPr>
              <a:t>	       				             		   </a:t>
            </a:r>
            <a:r>
              <a:rPr lang="en-US" sz="1200" b="1" dirty="0">
                <a:solidFill>
                  <a:schemeClr val="bg1"/>
                </a:solidFill>
                <a:latin typeface="Arial"/>
                <a:cs typeface="Arial"/>
              </a:rPr>
              <a:t>8</a:t>
            </a:r>
            <a:r>
              <a:rPr lang="en-US" sz="1200" b="1" dirty="0" smtClean="0">
                <a:solidFill>
                  <a:schemeClr val="bg1"/>
                </a:solidFill>
                <a:latin typeface="Arial"/>
                <a:cs typeface="Arial"/>
              </a:rPr>
              <a:t>/19 </a:t>
            </a:r>
            <a:endParaRPr lang="en-US" sz="1200" b="1" dirty="0">
              <a:solidFill>
                <a:schemeClr val="bg1"/>
              </a:solidFill>
              <a:latin typeface="Arial"/>
              <a:cs typeface="Arial"/>
            </a:endParaRPr>
          </a:p>
        </p:txBody>
      </p:sp>
    </p:spTree>
    <p:extLst>
      <p:ext uri="{BB962C8B-B14F-4D97-AF65-F5344CB8AC3E}">
        <p14:creationId xmlns:p14="http://schemas.microsoft.com/office/powerpoint/2010/main" val="1607454253"/>
      </p:ext>
    </p:extLst>
  </p:cSld>
  <p:clrMapOvr>
    <a:masterClrMapping/>
  </p:clrMapOvr>
  <mc:AlternateContent xmlns:mc="http://schemas.openxmlformats.org/markup-compatibility/2006">
    <mc:Choice xmlns:p14="http://schemas.microsoft.com/office/powerpoint/2010/main" Requires="p14">
      <p:transition spd="slow" p14:dur="2000" advTm="16085"/>
    </mc:Choice>
    <mc:Fallback>
      <p:transition xmlns:p14="http://schemas.microsoft.com/office/powerpoint/2010/main" spd="slow" advTm="16085"/>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342903"/>
            <a:ext cx="9144000" cy="4571999"/>
          </a:xfrm>
          <a:prstGeom prst="rect">
            <a:avLst/>
          </a:prstGeom>
          <a:solidFill>
            <a:schemeClr val="bg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a:cs typeface="Arial"/>
            </a:endParaRPr>
          </a:p>
        </p:txBody>
      </p:sp>
      <p:sp>
        <p:nvSpPr>
          <p:cNvPr id="4" name="Title 1"/>
          <p:cNvSpPr txBox="1">
            <a:spLocks/>
          </p:cNvSpPr>
          <p:nvPr/>
        </p:nvSpPr>
        <p:spPr>
          <a:xfrm>
            <a:off x="186267" y="-9128"/>
            <a:ext cx="982129" cy="352028"/>
          </a:xfrm>
          <a:prstGeom prst="rect">
            <a:avLst/>
          </a:prstGeom>
        </p:spPr>
        <p:txBody>
          <a:bodyPr vert="horz" lIns="91440" tIns="45720" rIns="91440" bIns="45720" rtlCol="0" anchor="ctr">
            <a:normAutofit fontScale="6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400" dirty="0" smtClean="0">
                <a:solidFill>
                  <a:schemeClr val="bg1"/>
                </a:solidFill>
                <a:latin typeface="Arial"/>
                <a:cs typeface="Arial"/>
              </a:rPr>
              <a:t>Motivation</a:t>
            </a:r>
            <a:endParaRPr lang="en-US" sz="1400" dirty="0">
              <a:solidFill>
                <a:schemeClr val="bg1"/>
              </a:solidFill>
              <a:latin typeface="Arial"/>
              <a:ea typeface="Wingdings"/>
              <a:cs typeface="Arial"/>
              <a:sym typeface="Wingdings"/>
            </a:endParaRPr>
          </a:p>
          <a:p>
            <a:pPr algn="l"/>
            <a:r>
              <a:rPr lang="en-US" sz="1400" dirty="0" smtClean="0">
                <a:solidFill>
                  <a:schemeClr val="bg1"/>
                </a:solidFill>
                <a:latin typeface="Arial"/>
                <a:ea typeface="Wingdings"/>
                <a:cs typeface="Arial"/>
                <a:sym typeface="Wingdings"/>
              </a:rPr>
              <a:t></a:t>
            </a:r>
            <a:r>
              <a:rPr lang="en-US" sz="1400" dirty="0">
                <a:solidFill>
                  <a:schemeClr val="bg1"/>
                </a:solidFill>
                <a:latin typeface="Arial"/>
                <a:ea typeface="Wingdings"/>
                <a:cs typeface="Arial"/>
                <a:sym typeface="Wingdings"/>
              </a:rPr>
              <a:t></a:t>
            </a:r>
            <a:r>
              <a:rPr lang="en-US" sz="1400" dirty="0" smtClean="0">
                <a:solidFill>
                  <a:schemeClr val="bg1"/>
                </a:solidFill>
                <a:latin typeface="Arial"/>
                <a:ea typeface="Wingdings"/>
                <a:cs typeface="Arial"/>
                <a:sym typeface="Wingdings"/>
              </a:rPr>
              <a:t></a:t>
            </a:r>
            <a:endParaRPr lang="en-US" sz="1400" dirty="0">
              <a:solidFill>
                <a:schemeClr val="bg1"/>
              </a:solidFill>
              <a:latin typeface="Arial"/>
              <a:cs typeface="Arial"/>
            </a:endParaRPr>
          </a:p>
        </p:txBody>
      </p:sp>
      <p:sp>
        <p:nvSpPr>
          <p:cNvPr id="42" name="TextBox 41"/>
          <p:cNvSpPr txBox="1"/>
          <p:nvPr/>
        </p:nvSpPr>
        <p:spPr>
          <a:xfrm>
            <a:off x="186266" y="1517653"/>
            <a:ext cx="4931830" cy="2246769"/>
          </a:xfrm>
          <a:prstGeom prst="rect">
            <a:avLst/>
          </a:prstGeom>
          <a:noFill/>
        </p:spPr>
        <p:txBody>
          <a:bodyPr wrap="square" rtlCol="0">
            <a:spAutoFit/>
          </a:bodyPr>
          <a:lstStyle/>
          <a:p>
            <a:pPr marL="457200" indent="-457200" algn="just">
              <a:buFont typeface="Arial"/>
              <a:buChar char="•"/>
            </a:pPr>
            <a:r>
              <a:rPr lang="en-US" dirty="0" smtClean="0">
                <a:solidFill>
                  <a:srgbClr val="00003B"/>
                </a:solidFill>
                <a:latin typeface="Arial"/>
                <a:cs typeface="Arial"/>
              </a:rPr>
              <a:t>3D models are constructed </a:t>
            </a:r>
            <a:r>
              <a:rPr lang="en-US" b="1" dirty="0" smtClean="0">
                <a:solidFill>
                  <a:srgbClr val="00003B"/>
                </a:solidFill>
                <a:latin typeface="Arial"/>
                <a:cs typeface="Arial"/>
              </a:rPr>
              <a:t>layer by layer </a:t>
            </a:r>
            <a:r>
              <a:rPr lang="en-US" dirty="0" smtClean="0">
                <a:solidFill>
                  <a:srgbClr val="00003B"/>
                </a:solidFill>
                <a:latin typeface="Arial"/>
                <a:cs typeface="Arial"/>
              </a:rPr>
              <a:t>from CAD file.</a:t>
            </a:r>
          </a:p>
          <a:p>
            <a:pPr marL="457200" indent="-457200" algn="just">
              <a:buFont typeface="Arial"/>
              <a:buChar char="•"/>
            </a:pPr>
            <a:endParaRPr lang="en-US" sz="1600" dirty="0" smtClean="0">
              <a:solidFill>
                <a:srgbClr val="00003B"/>
              </a:solidFill>
              <a:latin typeface="Arial"/>
              <a:cs typeface="Arial"/>
            </a:endParaRPr>
          </a:p>
          <a:p>
            <a:pPr marL="457200" indent="-457200" algn="just">
              <a:buFont typeface="Arial"/>
              <a:buChar char="•"/>
            </a:pPr>
            <a:r>
              <a:rPr lang="en-US" dirty="0" smtClean="0">
                <a:solidFill>
                  <a:srgbClr val="00003B"/>
                </a:solidFill>
                <a:latin typeface="Arial"/>
                <a:cs typeface="Arial"/>
              </a:rPr>
              <a:t>Each layer is created by </a:t>
            </a:r>
            <a:r>
              <a:rPr lang="en-US" b="1" dirty="0" smtClean="0">
                <a:solidFill>
                  <a:srgbClr val="00003B"/>
                </a:solidFill>
                <a:latin typeface="Arial"/>
                <a:cs typeface="Arial"/>
              </a:rPr>
              <a:t>extruding molten thermoplastic </a:t>
            </a:r>
            <a:r>
              <a:rPr lang="en-US" dirty="0" smtClean="0">
                <a:solidFill>
                  <a:srgbClr val="00003B"/>
                </a:solidFill>
                <a:latin typeface="Arial"/>
                <a:cs typeface="Arial"/>
              </a:rPr>
              <a:t>in the x-y </a:t>
            </a:r>
            <a:r>
              <a:rPr lang="en-US" dirty="0" smtClean="0">
                <a:solidFill>
                  <a:srgbClr val="00003B"/>
                </a:solidFill>
                <a:latin typeface="Arial"/>
                <a:cs typeface="Arial"/>
              </a:rPr>
              <a:t>plane.</a:t>
            </a:r>
            <a:endParaRPr lang="en-US" dirty="0" smtClean="0">
              <a:solidFill>
                <a:srgbClr val="00003B"/>
              </a:solidFill>
              <a:latin typeface="Arial"/>
              <a:cs typeface="Arial"/>
            </a:endParaRPr>
          </a:p>
          <a:p>
            <a:pPr marL="457200" indent="-457200" algn="just">
              <a:buFont typeface="Arial"/>
              <a:buChar char="•"/>
            </a:pPr>
            <a:endParaRPr lang="en-US" sz="1600" dirty="0" smtClean="0">
              <a:solidFill>
                <a:srgbClr val="00003B"/>
              </a:solidFill>
              <a:latin typeface="Arial"/>
              <a:cs typeface="Arial"/>
            </a:endParaRPr>
          </a:p>
          <a:p>
            <a:pPr marL="457200" indent="-457200" algn="just">
              <a:buFont typeface="Arial"/>
              <a:buChar char="•"/>
            </a:pPr>
            <a:r>
              <a:rPr lang="en-US" dirty="0" smtClean="0">
                <a:solidFill>
                  <a:srgbClr val="00003B"/>
                </a:solidFill>
                <a:latin typeface="Arial"/>
                <a:cs typeface="Arial"/>
              </a:rPr>
              <a:t>The base plate moves in the z-axis to build up layers.</a:t>
            </a:r>
          </a:p>
        </p:txBody>
      </p:sp>
      <p:pic>
        <p:nvPicPr>
          <p:cNvPr id="44" name="Picture 43" descr="FDM.png"/>
          <p:cNvPicPr>
            <a:picLocks noChangeAspect="1"/>
          </p:cNvPicPr>
          <p:nvPr/>
        </p:nvPicPr>
        <p:blipFill rotWithShape="1">
          <a:blip r:embed="rId3">
            <a:extLst>
              <a:ext uri="{28A0092B-C50C-407E-A947-70E740481C1C}">
                <a14:useLocalDpi xmlns:a14="http://schemas.microsoft.com/office/drawing/2010/main" val="0"/>
              </a:ext>
            </a:extLst>
          </a:blip>
          <a:srcRect t="1040" r="5334" b="5044"/>
          <a:stretch/>
        </p:blipFill>
        <p:spPr>
          <a:xfrm>
            <a:off x="5524501" y="1661543"/>
            <a:ext cx="3162300" cy="2585479"/>
          </a:xfrm>
          <a:prstGeom prst="rect">
            <a:avLst/>
          </a:prstGeom>
          <a:ln w="34925">
            <a:solidFill>
              <a:schemeClr val="tx1"/>
            </a:solidFill>
          </a:ln>
          <a:effectLst>
            <a:softEdge rad="25400"/>
          </a:effectLst>
        </p:spPr>
      </p:pic>
      <p:sp>
        <p:nvSpPr>
          <p:cNvPr id="45" name="TextBox 44"/>
          <p:cNvSpPr txBox="1"/>
          <p:nvPr/>
        </p:nvSpPr>
        <p:spPr>
          <a:xfrm>
            <a:off x="186271" y="3671922"/>
            <a:ext cx="4931829" cy="892552"/>
          </a:xfrm>
          <a:prstGeom prst="rect">
            <a:avLst/>
          </a:prstGeom>
          <a:noFill/>
        </p:spPr>
        <p:txBody>
          <a:bodyPr wrap="square" rtlCol="0">
            <a:spAutoFit/>
          </a:bodyPr>
          <a:lstStyle/>
          <a:p>
            <a:pPr algn="just"/>
            <a:endParaRPr lang="en-US" sz="1600" dirty="0" smtClean="0">
              <a:solidFill>
                <a:srgbClr val="00003B"/>
              </a:solidFill>
              <a:latin typeface="Arial"/>
              <a:cs typeface="Arial"/>
            </a:endParaRPr>
          </a:p>
          <a:p>
            <a:pPr marL="457200" indent="-457200" algn="just">
              <a:buFont typeface="Arial"/>
              <a:buChar char="•"/>
            </a:pPr>
            <a:r>
              <a:rPr lang="en-US" dirty="0" smtClean="0">
                <a:solidFill>
                  <a:srgbClr val="00003B"/>
                </a:solidFill>
                <a:latin typeface="Arial"/>
                <a:cs typeface="Arial"/>
              </a:rPr>
              <a:t>The </a:t>
            </a:r>
            <a:r>
              <a:rPr lang="en-US" dirty="0" smtClean="0">
                <a:solidFill>
                  <a:srgbClr val="00003B"/>
                </a:solidFill>
                <a:latin typeface="Arial"/>
                <a:cs typeface="Arial"/>
              </a:rPr>
              <a:t>layers are</a:t>
            </a:r>
            <a:r>
              <a:rPr lang="en-US" b="1" dirty="0" smtClean="0">
                <a:solidFill>
                  <a:srgbClr val="00003B"/>
                </a:solidFill>
                <a:latin typeface="Arial"/>
                <a:cs typeface="Arial"/>
              </a:rPr>
              <a:t> </a:t>
            </a:r>
            <a:r>
              <a:rPr lang="en-US" b="1" dirty="0" smtClean="0">
                <a:solidFill>
                  <a:srgbClr val="00003B"/>
                </a:solidFill>
                <a:latin typeface="Arial"/>
                <a:cs typeface="Arial"/>
              </a:rPr>
              <a:t>thermally fused</a:t>
            </a:r>
            <a:r>
              <a:rPr lang="en-US" dirty="0" smtClean="0">
                <a:solidFill>
                  <a:srgbClr val="00003B"/>
                </a:solidFill>
                <a:latin typeface="Arial"/>
                <a:cs typeface="Arial"/>
              </a:rPr>
              <a:t> on contact to create a solid structure.</a:t>
            </a:r>
          </a:p>
        </p:txBody>
      </p:sp>
      <p:sp>
        <p:nvSpPr>
          <p:cNvPr id="12" name="Title 1"/>
          <p:cNvSpPr txBox="1">
            <a:spLocks/>
          </p:cNvSpPr>
          <p:nvPr/>
        </p:nvSpPr>
        <p:spPr>
          <a:xfrm>
            <a:off x="8060271" y="-9525"/>
            <a:ext cx="1507067" cy="35202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900" dirty="0">
                <a:solidFill>
                  <a:schemeClr val="bg1"/>
                </a:solidFill>
                <a:latin typeface="Arial"/>
                <a:cs typeface="Arial"/>
              </a:rPr>
              <a:t>Operation</a:t>
            </a:r>
          </a:p>
          <a:p>
            <a:pPr algn="l"/>
            <a:r>
              <a:rPr lang="en-US" sz="900" dirty="0" smtClean="0">
                <a:solidFill>
                  <a:schemeClr val="bg1"/>
                </a:solidFill>
                <a:latin typeface="Arial"/>
                <a:ea typeface="Wingdings"/>
                <a:cs typeface="Arial"/>
                <a:sym typeface="Wingdings"/>
              </a:rPr>
              <a:t></a:t>
            </a:r>
            <a:r>
              <a:rPr lang="en-US" sz="900" dirty="0">
                <a:solidFill>
                  <a:schemeClr val="bg1"/>
                </a:solidFill>
                <a:latin typeface="Arial"/>
                <a:ea typeface="Wingdings"/>
                <a:cs typeface="Arial"/>
                <a:sym typeface="Wingdings"/>
              </a:rPr>
              <a:t></a:t>
            </a:r>
            <a:endParaRPr lang="en-US" sz="900" dirty="0">
              <a:solidFill>
                <a:schemeClr val="bg1"/>
              </a:solidFill>
              <a:latin typeface="Arial"/>
              <a:cs typeface="Arial"/>
            </a:endParaRPr>
          </a:p>
        </p:txBody>
      </p:sp>
      <p:sp>
        <p:nvSpPr>
          <p:cNvPr id="13" name="Title 1"/>
          <p:cNvSpPr txBox="1">
            <a:spLocks/>
          </p:cNvSpPr>
          <p:nvPr/>
        </p:nvSpPr>
        <p:spPr>
          <a:xfrm>
            <a:off x="4135970" y="-9127"/>
            <a:ext cx="982129" cy="352028"/>
          </a:xfrm>
          <a:prstGeom prst="rect">
            <a:avLst/>
          </a:prstGeom>
        </p:spPr>
        <p:txBody>
          <a:bodyPr vert="horz" lIns="91440" tIns="45720" rIns="91440" bIns="45720" rtlCol="0" anchor="ctr">
            <a:normAutofit fontScale="6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400" dirty="0" smtClean="0">
                <a:solidFill>
                  <a:schemeClr val="bg1"/>
                </a:solidFill>
                <a:latin typeface="Arial"/>
                <a:cs typeface="Arial"/>
              </a:rPr>
              <a:t>Creation</a:t>
            </a:r>
            <a:r>
              <a:rPr lang="en-US" sz="1400" dirty="0" smtClean="0">
                <a:solidFill>
                  <a:schemeClr val="bg1"/>
                </a:solidFill>
                <a:latin typeface="Arial"/>
                <a:cs typeface="Arial"/>
              </a:rPr>
              <a:t/>
            </a:r>
            <a:br>
              <a:rPr lang="en-US" sz="1400" dirty="0" smtClean="0">
                <a:solidFill>
                  <a:schemeClr val="bg1"/>
                </a:solidFill>
                <a:latin typeface="Arial"/>
                <a:cs typeface="Arial"/>
              </a:rPr>
            </a:br>
            <a:r>
              <a:rPr lang="en-US" sz="1400" dirty="0">
                <a:solidFill>
                  <a:schemeClr val="bg1"/>
                </a:solidFill>
                <a:latin typeface="Arial"/>
                <a:ea typeface="Wingdings"/>
                <a:cs typeface="Arial"/>
                <a:sym typeface="Wingdings"/>
              </a:rPr>
              <a:t></a:t>
            </a:r>
            <a:r>
              <a:rPr lang="en-US" sz="1400" dirty="0" smtClean="0">
                <a:solidFill>
                  <a:schemeClr val="bg1"/>
                </a:solidFill>
                <a:latin typeface="Arial"/>
                <a:ea typeface="Wingdings"/>
                <a:cs typeface="Arial"/>
                <a:sym typeface="Wingdings"/>
              </a:rPr>
              <a:t></a:t>
            </a:r>
            <a:r>
              <a:rPr lang="en-US" sz="1400" dirty="0">
                <a:solidFill>
                  <a:schemeClr val="bg1"/>
                </a:solidFill>
                <a:latin typeface="Wingdings"/>
                <a:ea typeface="Wingdings"/>
                <a:cs typeface="Wingdings"/>
                <a:sym typeface="Wingdings"/>
              </a:rPr>
              <a:t></a:t>
            </a:r>
            <a:r>
              <a:rPr lang="en-US" sz="1400" dirty="0" smtClean="0">
                <a:solidFill>
                  <a:schemeClr val="bg1"/>
                </a:solidFill>
                <a:latin typeface="Arial"/>
                <a:ea typeface="Wingdings"/>
                <a:cs typeface="Arial"/>
                <a:sym typeface="Wingdings"/>
              </a:rPr>
              <a:t></a:t>
            </a:r>
            <a:endParaRPr lang="en-US" sz="1400" dirty="0">
              <a:solidFill>
                <a:schemeClr val="bg1"/>
              </a:solidFill>
              <a:latin typeface="Arial"/>
              <a:cs typeface="Arial"/>
            </a:endParaRPr>
          </a:p>
        </p:txBody>
      </p:sp>
      <p:sp>
        <p:nvSpPr>
          <p:cNvPr id="14" name="Title 1"/>
          <p:cNvSpPr txBox="1">
            <a:spLocks/>
          </p:cNvSpPr>
          <p:nvPr/>
        </p:nvSpPr>
        <p:spPr>
          <a:xfrm>
            <a:off x="457200" y="472676"/>
            <a:ext cx="8229600" cy="857250"/>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b="1" dirty="0">
                <a:solidFill>
                  <a:srgbClr val="00003B"/>
                </a:solidFill>
                <a:latin typeface="Arial"/>
                <a:cs typeface="Arial"/>
              </a:rPr>
              <a:t>Introduction to Fused Deposition Modelling (FDM)</a:t>
            </a:r>
          </a:p>
        </p:txBody>
      </p:sp>
      <p:sp>
        <p:nvSpPr>
          <p:cNvPr id="15" name="TextBox 14"/>
          <p:cNvSpPr txBox="1"/>
          <p:nvPr/>
        </p:nvSpPr>
        <p:spPr>
          <a:xfrm>
            <a:off x="6337300" y="4706457"/>
            <a:ext cx="2908300" cy="253916"/>
          </a:xfrm>
          <a:prstGeom prst="rect">
            <a:avLst/>
          </a:prstGeom>
          <a:noFill/>
        </p:spPr>
        <p:txBody>
          <a:bodyPr wrap="square" rtlCol="0">
            <a:spAutoFit/>
          </a:bodyPr>
          <a:lstStyle/>
          <a:p>
            <a:r>
              <a:rPr lang="en-US" sz="1050" dirty="0" smtClean="0">
                <a:latin typeface="Arial"/>
                <a:cs typeface="Arial"/>
              </a:rPr>
              <a:t>© Crown Owned Copyright 2017, AWE/MoD</a:t>
            </a:r>
            <a:endParaRPr lang="en-US" sz="1050" dirty="0">
              <a:latin typeface="Arial"/>
              <a:cs typeface="Arial"/>
            </a:endParaRPr>
          </a:p>
        </p:txBody>
      </p:sp>
      <p:sp>
        <p:nvSpPr>
          <p:cNvPr id="17" name="TextBox 16"/>
          <p:cNvSpPr txBox="1"/>
          <p:nvPr/>
        </p:nvSpPr>
        <p:spPr>
          <a:xfrm>
            <a:off x="7861303" y="4035308"/>
            <a:ext cx="1435101" cy="215444"/>
          </a:xfrm>
          <a:prstGeom prst="rect">
            <a:avLst/>
          </a:prstGeom>
          <a:noFill/>
        </p:spPr>
        <p:txBody>
          <a:bodyPr wrap="square" rtlCol="0">
            <a:spAutoFit/>
          </a:bodyPr>
          <a:lstStyle/>
          <a:p>
            <a:r>
              <a:rPr lang="en-US" sz="600" dirty="0" smtClean="0">
                <a:latin typeface="Arial"/>
                <a:cs typeface="Arial"/>
              </a:rPr>
              <a:t>[Source</a:t>
            </a:r>
            <a:r>
              <a:rPr lang="en-US" sz="800" dirty="0" smtClean="0"/>
              <a:t>: 3D Parts</a:t>
            </a:r>
            <a:r>
              <a:rPr lang="en-US" sz="600" dirty="0" smtClean="0">
                <a:latin typeface="Arial"/>
                <a:cs typeface="Arial"/>
              </a:rPr>
              <a:t>]</a:t>
            </a:r>
            <a:endParaRPr lang="en-US" sz="600" dirty="0">
              <a:latin typeface="Arial"/>
              <a:cs typeface="Arial"/>
            </a:endParaRPr>
          </a:p>
        </p:txBody>
      </p:sp>
      <p:sp>
        <p:nvSpPr>
          <p:cNvPr id="20" name="Rectangle 19"/>
          <p:cNvSpPr/>
          <p:nvPr/>
        </p:nvSpPr>
        <p:spPr>
          <a:xfrm>
            <a:off x="-524933" y="4889501"/>
            <a:ext cx="9499599" cy="276999"/>
          </a:xfrm>
          <a:prstGeom prst="rect">
            <a:avLst/>
          </a:prstGeom>
        </p:spPr>
        <p:txBody>
          <a:bodyPr wrap="square">
            <a:spAutoFit/>
          </a:bodyPr>
          <a:lstStyle/>
          <a:p>
            <a:pPr algn="r"/>
            <a:r>
              <a:rPr lang="en-US" sz="1200" b="1" dirty="0" smtClean="0">
                <a:solidFill>
                  <a:schemeClr val="bg1"/>
                </a:solidFill>
                <a:latin typeface="Arial"/>
                <a:cs typeface="Arial"/>
              </a:rPr>
              <a:t>IOP APP - HEPP 2018</a:t>
            </a:r>
            <a:r>
              <a:rPr lang="en-US" sz="1200" b="1" dirty="0" smtClean="0">
                <a:solidFill>
                  <a:schemeClr val="bg1"/>
                </a:solidFill>
                <a:latin typeface="Arial"/>
                <a:cs typeface="Arial"/>
              </a:rPr>
              <a:t>	               	                          </a:t>
            </a:r>
            <a:r>
              <a:rPr lang="en-US" sz="1200" b="1" dirty="0" smtClean="0">
                <a:solidFill>
                  <a:schemeClr val="bg1"/>
                </a:solidFill>
                <a:latin typeface="Arial"/>
                <a:cs typeface="Arial"/>
              </a:rPr>
              <a:t>March 26-28</a:t>
            </a:r>
            <a:r>
              <a:rPr lang="en-US" sz="1200" b="1" dirty="0" smtClean="0">
                <a:solidFill>
                  <a:schemeClr val="bg1"/>
                </a:solidFill>
                <a:latin typeface="Arial"/>
                <a:cs typeface="Arial"/>
              </a:rPr>
              <a:t>	       				             		   </a:t>
            </a:r>
            <a:r>
              <a:rPr lang="en-US" sz="1200" b="1" dirty="0">
                <a:solidFill>
                  <a:schemeClr val="bg1"/>
                </a:solidFill>
                <a:latin typeface="Arial"/>
                <a:cs typeface="Arial"/>
              </a:rPr>
              <a:t>9</a:t>
            </a:r>
            <a:r>
              <a:rPr lang="en-US" sz="1200" b="1" dirty="0" smtClean="0">
                <a:solidFill>
                  <a:schemeClr val="bg1"/>
                </a:solidFill>
                <a:latin typeface="Arial"/>
                <a:cs typeface="Arial"/>
              </a:rPr>
              <a:t>/19 </a:t>
            </a:r>
            <a:endParaRPr lang="en-US" sz="1200" b="1" dirty="0">
              <a:solidFill>
                <a:schemeClr val="bg1"/>
              </a:solidFill>
              <a:latin typeface="Arial"/>
              <a:cs typeface="Arial"/>
            </a:endParaRPr>
          </a:p>
        </p:txBody>
      </p:sp>
    </p:spTree>
    <p:extLst>
      <p:ext uri="{BB962C8B-B14F-4D97-AF65-F5344CB8AC3E}">
        <p14:creationId xmlns:p14="http://schemas.microsoft.com/office/powerpoint/2010/main" val="4260137581"/>
      </p:ext>
    </p:extLst>
  </p:cSld>
  <p:clrMapOvr>
    <a:masterClrMapping/>
  </p:clrMapOvr>
  <mc:AlternateContent xmlns:mc="http://schemas.openxmlformats.org/markup-compatibility/2006">
    <mc:Choice xmlns:p14="http://schemas.microsoft.com/office/powerpoint/2010/main" Requires="p14">
      <p:transition spd="slow" p14:dur="2000" advTm="51124"/>
    </mc:Choice>
    <mc:Fallback>
      <p:transition xmlns:p14="http://schemas.microsoft.com/office/powerpoint/2010/main" spd="slow" advTm="51124"/>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23387</TotalTime>
  <Words>1444</Words>
  <Application>Microsoft Macintosh PowerPoint</Application>
  <PresentationFormat>On-screen Show (16:9)</PresentationFormat>
  <Paragraphs>301</Paragraphs>
  <Slides>19</Slides>
  <Notes>7</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3D Printing Gaseous Radiation Detectors</vt:lpstr>
      <vt:lpstr>Motivation </vt:lpstr>
      <vt:lpstr>PowerPoint Presentation</vt:lpstr>
      <vt:lpstr>Motivation </vt:lpstr>
      <vt:lpstr>Motivation </vt:lpstr>
      <vt:lpstr>Motivation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UoS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 Fargher</dc:creator>
  <cp:lastModifiedBy>Sam Fargher</cp:lastModifiedBy>
  <cp:revision>109</cp:revision>
  <dcterms:created xsi:type="dcterms:W3CDTF">2017-10-02T15:56:41Z</dcterms:created>
  <dcterms:modified xsi:type="dcterms:W3CDTF">2018-03-26T09:31:07Z</dcterms:modified>
</cp:coreProperties>
</file>