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45"/>
  </p:notesMasterIdLst>
  <p:sldIdLst>
    <p:sldId id="670" r:id="rId2"/>
    <p:sldId id="404" r:id="rId3"/>
    <p:sldId id="474" r:id="rId4"/>
    <p:sldId id="645" r:id="rId5"/>
    <p:sldId id="652" r:id="rId6"/>
    <p:sldId id="671" r:id="rId7"/>
    <p:sldId id="646" r:id="rId8"/>
    <p:sldId id="672" r:id="rId9"/>
    <p:sldId id="654" r:id="rId10"/>
    <p:sldId id="653" r:id="rId11"/>
    <p:sldId id="647" r:id="rId12"/>
    <p:sldId id="644" r:id="rId13"/>
    <p:sldId id="604" r:id="rId14"/>
    <p:sldId id="605" r:id="rId15"/>
    <p:sldId id="603" r:id="rId16"/>
    <p:sldId id="602" r:id="rId17"/>
    <p:sldId id="669" r:id="rId18"/>
    <p:sldId id="656" r:id="rId19"/>
    <p:sldId id="658" r:id="rId20"/>
    <p:sldId id="640" r:id="rId21"/>
    <p:sldId id="659" r:id="rId22"/>
    <p:sldId id="660" r:id="rId23"/>
    <p:sldId id="642" r:id="rId24"/>
    <p:sldId id="665" r:id="rId25"/>
    <p:sldId id="664" r:id="rId26"/>
    <p:sldId id="663" r:id="rId27"/>
    <p:sldId id="662" r:id="rId28"/>
    <p:sldId id="661" r:id="rId29"/>
    <p:sldId id="673" r:id="rId30"/>
    <p:sldId id="634" r:id="rId31"/>
    <p:sldId id="643" r:id="rId32"/>
    <p:sldId id="609" r:id="rId33"/>
    <p:sldId id="608" r:id="rId34"/>
    <p:sldId id="601" r:id="rId35"/>
    <p:sldId id="610" r:id="rId36"/>
    <p:sldId id="650" r:id="rId37"/>
    <p:sldId id="649" r:id="rId38"/>
    <p:sldId id="651" r:id="rId39"/>
    <p:sldId id="588" r:id="rId40"/>
    <p:sldId id="667" r:id="rId41"/>
    <p:sldId id="666" r:id="rId42"/>
    <p:sldId id="668" r:id="rId43"/>
    <p:sldId id="637" r:id="rId4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5895"/>
    <a:srgbClr val="385D8A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04" autoAdjust="0"/>
  </p:normalViewPr>
  <p:slideViewPr>
    <p:cSldViewPr>
      <p:cViewPr>
        <p:scale>
          <a:sx n="64" d="100"/>
          <a:sy n="64" d="100"/>
        </p:scale>
        <p:origin x="-156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2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FFF05BC-5561-425D-B5FE-9A04830AB237}" type="datetimeFigureOut">
              <a:rPr lang="en-GB" smtClean="0"/>
              <a:t>24/03/2018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F65C649-7B7E-4F1A-B5E7-1917C8047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292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186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won’t give the positivity constraints on all spinning SIDM models – partly because I don’t have time, and partly because I haven’t actually computed them all. But to demonstrate that this is useful tool for constraining models, let’s focus on spin-2.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751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858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858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85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85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186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189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5C649-7B7E-4F1A-B5E7-1917C804755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93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2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3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3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3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3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1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3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1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3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24-Mar-18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0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5.png"/><Relationship Id="rId5" Type="http://schemas.openxmlformats.org/officeDocument/2006/relationships/image" Target="../media/image19.png"/><Relationship Id="rId15" Type="http://schemas.openxmlformats.org/officeDocument/2006/relationships/image" Target="../media/image18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Relationship Id="rId1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17.png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Relationship Id="rId1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6.png"/><Relationship Id="rId1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12" Type="http://schemas.openxmlformats.org/officeDocument/2006/relationships/image" Target="../media/image5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6.png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Relationship Id="rId1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6.png"/><Relationship Id="rId5" Type="http://schemas.openxmlformats.org/officeDocument/2006/relationships/image" Target="../media/image19.png"/><Relationship Id="rId15" Type="http://schemas.openxmlformats.org/officeDocument/2006/relationships/image" Target="../media/image26.pn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27.png"/><Relationship Id="rId1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6.png"/><Relationship Id="rId5" Type="http://schemas.openxmlformats.org/officeDocument/2006/relationships/image" Target="../media/image19.png"/><Relationship Id="rId15" Type="http://schemas.openxmlformats.org/officeDocument/2006/relationships/image" Target="../media/image26.pn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27.png"/><Relationship Id="rId1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.png"/><Relationship Id="rId9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.png"/><Relationship Id="rId9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7.jpeg"/><Relationship Id="rId4" Type="http://schemas.openxmlformats.org/officeDocument/2006/relationships/image" Target="../media/image66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7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66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2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60.png"/><Relationship Id="rId11" Type="http://schemas.openxmlformats.org/officeDocument/2006/relationships/image" Target="../media/image38.png"/><Relationship Id="rId10" Type="http://schemas.openxmlformats.org/officeDocument/2006/relationships/image" Target="../media/image6.png"/><Relationship Id="rId9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38.png"/><Relationship Id="rId3" Type="http://schemas.openxmlformats.org/officeDocument/2006/relationships/image" Target="../media/image2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60.png"/><Relationship Id="rId11" Type="http://schemas.openxmlformats.org/officeDocument/2006/relationships/image" Target="../media/image5.png"/><Relationship Id="rId10" Type="http://schemas.openxmlformats.org/officeDocument/2006/relationships/image" Target="../media/image41.e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4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9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660.png"/><Relationship Id="rId11" Type="http://schemas.openxmlformats.org/officeDocument/2006/relationships/oleObject" Target="../embeddings/oleObject6.bin"/><Relationship Id="rId15" Type="http://schemas.openxmlformats.org/officeDocument/2006/relationships/image" Target="../media/image38.png"/><Relationship Id="rId10" Type="http://schemas.openxmlformats.org/officeDocument/2006/relationships/image" Target="../media/image41.e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4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9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660.png"/><Relationship Id="rId11" Type="http://schemas.openxmlformats.org/officeDocument/2006/relationships/oleObject" Target="../embeddings/oleObject9.bin"/><Relationship Id="rId15" Type="http://schemas.openxmlformats.org/officeDocument/2006/relationships/image" Target="../media/image38.png"/><Relationship Id="rId10" Type="http://schemas.openxmlformats.org/officeDocument/2006/relationships/image" Target="../media/image41.e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43.png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png"/><Relationship Id="rId5" Type="http://schemas.openxmlformats.org/officeDocument/2006/relationships/image" Target="../media/image42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D3ED9AA-4D14-4325-9893-89CF791FCD27}"/>
              </a:ext>
            </a:extLst>
          </p:cNvPr>
          <p:cNvSpPr/>
          <p:nvPr/>
        </p:nvSpPr>
        <p:spPr>
          <a:xfrm>
            <a:off x="762000" y="0"/>
            <a:ext cx="7565636" cy="303971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287" y="756164"/>
            <a:ext cx="7543800" cy="15240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Positivity Constraints on </a:t>
            </a:r>
            <a:br>
              <a:rPr lang="en-US" sz="4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</a:br>
            <a:r>
              <a:rPr lang="en-US" sz="4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Self-interacting Dark Matter</a:t>
            </a:r>
            <a:endParaRPr lang="en-GB" sz="4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2287" y="3048000"/>
            <a:ext cx="2819400" cy="601661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Scott Melville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2134"/>
            <a:ext cx="766267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IoP</a:t>
            </a:r>
            <a:r>
              <a:rPr lang="en-US" sz="26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 APP &amp; HEP				26 Mar 2018</a:t>
            </a:r>
            <a:endParaRPr lang="en-GB" sz="26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pic>
        <p:nvPicPr>
          <p:cNvPr id="35" name="Picture 5" descr="Image result for imperial college london logo">
            <a:extLst>
              <a:ext uri="{FF2B5EF4-FFF2-40B4-BE49-F238E27FC236}">
                <a16:creationId xmlns:a16="http://schemas.microsoft.com/office/drawing/2014/main" xmlns="" id="{2F0D951A-F15F-41A4-8D08-7E5B1599B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EBA84F44-7CEF-4507-B59F-B1F74C202917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55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AD2967C-D331-4DFA-8501-21D80D51612A}"/>
              </a:ext>
            </a:extLst>
          </p:cNvPr>
          <p:cNvSpPr/>
          <p:nvPr/>
        </p:nvSpPr>
        <p:spPr>
          <a:xfrm>
            <a:off x="3962400" y="2252246"/>
            <a:ext cx="16482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[1510.08063, …]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1228FF5-424E-436F-82CB-FD8885CD800C}"/>
              </a:ext>
            </a:extLst>
          </p:cNvPr>
          <p:cNvSpPr txBox="1"/>
          <p:nvPr/>
        </p:nvSpPr>
        <p:spPr>
          <a:xfrm>
            <a:off x="921226" y="2230453"/>
            <a:ext cx="226709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Spin-1</a:t>
            </a:r>
          </a:p>
          <a:p>
            <a:pPr marL="285750" indent="-285750">
              <a:buFontTx/>
              <a:buChar char="-"/>
            </a:pPr>
            <a:endParaRPr lang="en-US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Spin-3/2</a:t>
            </a:r>
          </a:p>
          <a:p>
            <a:pPr marL="285750" indent="-285750">
              <a:buFontTx/>
              <a:buChar char="-"/>
            </a:pPr>
            <a:endParaRPr lang="en-US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Spin-2</a:t>
            </a:r>
          </a:p>
          <a:p>
            <a:pPr marL="285750" indent="-285750">
              <a:buFontTx/>
              <a:buChar char="-"/>
            </a:pPr>
            <a:endParaRPr lang="en-US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Combinations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CB8FD86-A23B-4CCD-B362-C91A05612D8C}"/>
              </a:ext>
            </a:extLst>
          </p:cNvPr>
          <p:cNvSpPr/>
          <p:nvPr/>
        </p:nvSpPr>
        <p:spPr>
          <a:xfrm>
            <a:off x="3947370" y="3361492"/>
            <a:ext cx="2834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[1607.03497, 1708.06764, …]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40167F4-405B-4AF8-B7D9-B455092D97B5}"/>
              </a:ext>
            </a:extLst>
          </p:cNvPr>
          <p:cNvSpPr/>
          <p:nvPr/>
        </p:nvSpPr>
        <p:spPr>
          <a:xfrm>
            <a:off x="3921757" y="3928646"/>
            <a:ext cx="40206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[1701.07747,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1709.05128, 1803.01866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…]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75EF740-936E-4DDA-A523-1353F81C262E}"/>
              </a:ext>
            </a:extLst>
          </p:cNvPr>
          <p:cNvSpPr/>
          <p:nvPr/>
        </p:nvSpPr>
        <p:spPr>
          <a:xfrm>
            <a:off x="3962400" y="2828092"/>
            <a:ext cx="16482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[1704.01904,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…]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19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100" y="1567591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5998733" y="1255035"/>
            <a:ext cx="859269" cy="780028"/>
            <a:chOff x="5656635" y="4903365"/>
            <a:chExt cx="658516" cy="547880"/>
          </a:xfrm>
        </p:grpSpPr>
        <p:pic>
          <p:nvPicPr>
            <p:cNvPr id="24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621871">
              <a:off x="5954750" y="5009110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97356">
              <a:off x="5938912" y="5279794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754028">
              <a:off x="5650580" y="5005759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29513">
              <a:off x="5656635" y="5270997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5-Point Star 27"/>
            <p:cNvSpPr/>
            <p:nvPr/>
          </p:nvSpPr>
          <p:spPr>
            <a:xfrm>
              <a:off x="5910743" y="5145943"/>
              <a:ext cx="156787" cy="137873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/>
          <p:cNvSpPr/>
          <p:nvPr/>
        </p:nvSpPr>
        <p:spPr>
          <a:xfrm>
            <a:off x="4252102" y="1913013"/>
            <a:ext cx="545481" cy="254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295400" y="1489950"/>
            <a:ext cx="27308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   +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30981" y="1489950"/>
            <a:ext cx="4812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+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33554" y="6254939"/>
            <a:ext cx="20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 Interactions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745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AD2967C-D331-4DFA-8501-21D80D51612A}"/>
              </a:ext>
            </a:extLst>
          </p:cNvPr>
          <p:cNvSpPr/>
          <p:nvPr/>
        </p:nvSpPr>
        <p:spPr>
          <a:xfrm>
            <a:off x="3962400" y="2252246"/>
            <a:ext cx="16482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[1510.08063, …]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1228FF5-424E-436F-82CB-FD8885CD800C}"/>
              </a:ext>
            </a:extLst>
          </p:cNvPr>
          <p:cNvSpPr txBox="1"/>
          <p:nvPr/>
        </p:nvSpPr>
        <p:spPr>
          <a:xfrm>
            <a:off x="921226" y="2230453"/>
            <a:ext cx="226709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Spin-1</a:t>
            </a:r>
          </a:p>
          <a:p>
            <a:pPr marL="285750" indent="-285750">
              <a:buFontTx/>
              <a:buChar char="-"/>
            </a:pPr>
            <a:endParaRPr lang="en-US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Spin-3/2</a:t>
            </a:r>
          </a:p>
          <a:p>
            <a:pPr marL="285750" indent="-285750">
              <a:buFontTx/>
              <a:buChar char="-"/>
            </a:pPr>
            <a:endParaRPr lang="en-US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Spin-2</a:t>
            </a:r>
          </a:p>
          <a:p>
            <a:pPr marL="285750" indent="-285750">
              <a:buFontTx/>
              <a:buChar char="-"/>
            </a:pPr>
            <a:endParaRPr lang="en-US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Combinations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CB8FD86-A23B-4CCD-B362-C91A05612D8C}"/>
              </a:ext>
            </a:extLst>
          </p:cNvPr>
          <p:cNvSpPr/>
          <p:nvPr/>
        </p:nvSpPr>
        <p:spPr>
          <a:xfrm>
            <a:off x="3947370" y="3361492"/>
            <a:ext cx="2834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[1607.03497, 1708.06764, …]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40167F4-405B-4AF8-B7D9-B455092D97B5}"/>
              </a:ext>
            </a:extLst>
          </p:cNvPr>
          <p:cNvSpPr/>
          <p:nvPr/>
        </p:nvSpPr>
        <p:spPr>
          <a:xfrm>
            <a:off x="3921757" y="3928646"/>
            <a:ext cx="40206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[1701.07747,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1709.05128, 1803.01866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…]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C187AE2-AF21-46C5-840A-7D3BDB14988C}"/>
              </a:ext>
            </a:extLst>
          </p:cNvPr>
          <p:cNvSpPr txBox="1"/>
          <p:nvPr/>
        </p:nvSpPr>
        <p:spPr>
          <a:xfrm>
            <a:off x="1669230" y="4607004"/>
            <a:ext cx="574554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spinning particles have </a:t>
            </a:r>
          </a:p>
          <a:p>
            <a:pPr algn="ctr"/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broken gauge invariance at low </a:t>
            </a:r>
            <a:r>
              <a:rPr lang="en-GB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energies,</a:t>
            </a:r>
          </a:p>
          <a:p>
            <a:pPr algn="ctr"/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a</a:t>
            </a: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nd are described by Effective Field Theory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600201" y="4495800"/>
            <a:ext cx="5875489" cy="13716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100" y="1567591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5998733" y="1255035"/>
            <a:ext cx="859269" cy="780028"/>
            <a:chOff x="5656635" y="4903365"/>
            <a:chExt cx="658516" cy="547880"/>
          </a:xfrm>
        </p:grpSpPr>
        <p:pic>
          <p:nvPicPr>
            <p:cNvPr id="24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621871">
              <a:off x="5954750" y="5009110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97356">
              <a:off x="5938912" y="5279794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754028">
              <a:off x="5650580" y="5005759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29513">
              <a:off x="5656635" y="5270997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5-Point Star 27"/>
            <p:cNvSpPr/>
            <p:nvPr/>
          </p:nvSpPr>
          <p:spPr>
            <a:xfrm>
              <a:off x="5910743" y="5145943"/>
              <a:ext cx="156787" cy="137873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/>
          <p:cNvSpPr/>
          <p:nvPr/>
        </p:nvSpPr>
        <p:spPr>
          <a:xfrm>
            <a:off x="4252102" y="1913013"/>
            <a:ext cx="545481" cy="254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295400" y="1489950"/>
            <a:ext cx="27308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   +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30981" y="1489950"/>
            <a:ext cx="4812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+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33554" y="6254939"/>
            <a:ext cx="20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 Interactions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475EF740-936E-4DDA-A523-1353F81C262E}"/>
              </a:ext>
            </a:extLst>
          </p:cNvPr>
          <p:cNvSpPr/>
          <p:nvPr/>
        </p:nvSpPr>
        <p:spPr>
          <a:xfrm>
            <a:off x="3962400" y="2828092"/>
            <a:ext cx="16482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[1704.01904,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…]</a:t>
            </a:r>
          </a:p>
        </p:txBody>
      </p:sp>
    </p:spTree>
    <p:extLst>
      <p:ext uri="{BB962C8B-B14F-4D97-AF65-F5344CB8AC3E}">
        <p14:creationId xmlns:p14="http://schemas.microsoft.com/office/powerpoint/2010/main" val="224007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3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8030" y="2514602"/>
            <a:ext cx="76735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US" sz="6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143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28921" y="42788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4" name="TextBox 1023"/>
              <p:cNvSpPr txBox="1"/>
              <p:nvPr/>
            </p:nvSpPr>
            <p:spPr>
              <a:xfrm>
                <a:off x="228601" y="3276600"/>
                <a:ext cx="5280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24" name="TextBox 10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3276600"/>
                <a:ext cx="52802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38414" y="2602468"/>
                <a:ext cx="533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14" y="2602468"/>
                <a:ext cx="53335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238415" y="2221468"/>
                <a:ext cx="533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15" y="2221468"/>
                <a:ext cx="53335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228601" y="4264927"/>
                <a:ext cx="440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4264927"/>
                <a:ext cx="44031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1220966" y="3276600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966" y="3276600"/>
                <a:ext cx="499175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1229015" y="2602468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015" y="2602468"/>
                <a:ext cx="504497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1229015" y="2209800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015" y="2209800"/>
                <a:ext cx="504497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5" name="TextBox 1024"/>
              <p:cNvSpPr txBox="1"/>
              <p:nvPr/>
            </p:nvSpPr>
            <p:spPr>
              <a:xfrm>
                <a:off x="1324006" y="1777875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⋮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25" name="TextBox 10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006" y="1777875"/>
                <a:ext cx="31451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314613" y="1779897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⋮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613" y="1779897"/>
                <a:ext cx="31451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>
            <a:off x="838200" y="4463535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38200" y="35214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38200" y="28356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38200" y="23784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53FA14C0-29C7-40AE-AEC8-53F1AFA93927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359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28921" y="42788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4" name="TextBox 1023"/>
              <p:cNvSpPr txBox="1"/>
              <p:nvPr/>
            </p:nvSpPr>
            <p:spPr>
              <a:xfrm>
                <a:off x="228601" y="3276600"/>
                <a:ext cx="5280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24" name="TextBox 10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3276600"/>
                <a:ext cx="52802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38414" y="2602468"/>
                <a:ext cx="533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14" y="2602468"/>
                <a:ext cx="53335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238415" y="2221468"/>
                <a:ext cx="533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15" y="2221468"/>
                <a:ext cx="53335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228601" y="4264927"/>
                <a:ext cx="440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4264927"/>
                <a:ext cx="44031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1220966" y="3276600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966" y="3276600"/>
                <a:ext cx="499175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1229015" y="2602468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015" y="2602468"/>
                <a:ext cx="504497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1229015" y="2209800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015" y="2209800"/>
                <a:ext cx="504497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5" name="TextBox 1024"/>
              <p:cNvSpPr txBox="1"/>
              <p:nvPr/>
            </p:nvSpPr>
            <p:spPr>
              <a:xfrm>
                <a:off x="1324006" y="1777875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⋮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25" name="TextBox 10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006" y="1777875"/>
                <a:ext cx="31451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314613" y="1779897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⋮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613" y="1779897"/>
                <a:ext cx="31451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6" name="Freeform 1025"/>
          <p:cNvSpPr/>
          <p:nvPr/>
        </p:nvSpPr>
        <p:spPr>
          <a:xfrm>
            <a:off x="4053387" y="2052841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5501187" y="2041173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Freeform 43"/>
          <p:cNvSpPr/>
          <p:nvPr/>
        </p:nvSpPr>
        <p:spPr>
          <a:xfrm>
            <a:off x="6565710" y="2045733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2133600" y="2045733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27" name="Oval 1026"/>
          <p:cNvSpPr/>
          <p:nvPr/>
        </p:nvSpPr>
        <p:spPr>
          <a:xfrm>
            <a:off x="29843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43559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5651310" y="23505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6794310" y="22743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8" name="Freeform 1027"/>
          <p:cNvSpPr/>
          <p:nvPr/>
        </p:nvSpPr>
        <p:spPr>
          <a:xfrm>
            <a:off x="2645393" y="220609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 50"/>
          <p:cNvSpPr/>
          <p:nvPr/>
        </p:nvSpPr>
        <p:spPr>
          <a:xfrm>
            <a:off x="4321793" y="219813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51"/>
          <p:cNvSpPr/>
          <p:nvPr/>
        </p:nvSpPr>
        <p:spPr>
          <a:xfrm>
            <a:off x="5604871" y="2038625"/>
            <a:ext cx="427441" cy="83307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reeform 52"/>
          <p:cNvSpPr/>
          <p:nvPr/>
        </p:nvSpPr>
        <p:spPr>
          <a:xfrm>
            <a:off x="6641912" y="1893332"/>
            <a:ext cx="338919" cy="228600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2755618" y="14361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/>
              <p:cNvSpPr txBox="1"/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blipFill rotWithShape="1">
                <a:blip r:embed="rId14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/>
              <p:cNvSpPr txBox="1"/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/>
              <p:cNvSpPr txBox="1"/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/>
          <p:cNvCxnSpPr/>
          <p:nvPr/>
        </p:nvCxnSpPr>
        <p:spPr>
          <a:xfrm>
            <a:off x="838200" y="4463535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38200" y="35214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38200" y="28356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838200" y="23784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C7CE5649-1AEB-4F0E-AD41-8A7BCFEE1FD6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098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28921" y="42788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4" name="TextBox 1023"/>
              <p:cNvSpPr txBox="1"/>
              <p:nvPr/>
            </p:nvSpPr>
            <p:spPr>
              <a:xfrm>
                <a:off x="228601" y="3276600"/>
                <a:ext cx="5280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24" name="TextBox 10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3276600"/>
                <a:ext cx="52802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38414" y="2602468"/>
                <a:ext cx="533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14" y="2602468"/>
                <a:ext cx="53335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238415" y="2221468"/>
                <a:ext cx="533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15" y="2221468"/>
                <a:ext cx="53335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228601" y="4264927"/>
                <a:ext cx="440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4264927"/>
                <a:ext cx="44031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1220966" y="3276600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966" y="3276600"/>
                <a:ext cx="499175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1229015" y="2602468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015" y="2602468"/>
                <a:ext cx="504497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1229015" y="2209800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015" y="2209800"/>
                <a:ext cx="504497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5" name="TextBox 1024"/>
              <p:cNvSpPr txBox="1"/>
              <p:nvPr/>
            </p:nvSpPr>
            <p:spPr>
              <a:xfrm>
                <a:off x="1324006" y="1777875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⋮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25" name="TextBox 10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006" y="1777875"/>
                <a:ext cx="31451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314613" y="1779897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⋮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613" y="1779897"/>
                <a:ext cx="31451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6" name="Freeform 1025"/>
          <p:cNvSpPr/>
          <p:nvPr/>
        </p:nvSpPr>
        <p:spPr>
          <a:xfrm>
            <a:off x="4053387" y="2052841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5501187" y="2041173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Freeform 43"/>
          <p:cNvSpPr/>
          <p:nvPr/>
        </p:nvSpPr>
        <p:spPr>
          <a:xfrm>
            <a:off x="6565710" y="2045733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2133600" y="2045733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27" name="Oval 1026"/>
          <p:cNvSpPr/>
          <p:nvPr/>
        </p:nvSpPr>
        <p:spPr>
          <a:xfrm>
            <a:off x="29843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43559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5651310" y="23505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6794310" y="22743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8" name="Freeform 1027"/>
          <p:cNvSpPr/>
          <p:nvPr/>
        </p:nvSpPr>
        <p:spPr>
          <a:xfrm>
            <a:off x="2645393" y="220609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 50"/>
          <p:cNvSpPr/>
          <p:nvPr/>
        </p:nvSpPr>
        <p:spPr>
          <a:xfrm>
            <a:off x="4321793" y="219813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51"/>
          <p:cNvSpPr/>
          <p:nvPr/>
        </p:nvSpPr>
        <p:spPr>
          <a:xfrm>
            <a:off x="5604871" y="2038625"/>
            <a:ext cx="427441" cy="83307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reeform 52"/>
          <p:cNvSpPr/>
          <p:nvPr/>
        </p:nvSpPr>
        <p:spPr>
          <a:xfrm>
            <a:off x="6641912" y="1893332"/>
            <a:ext cx="338919" cy="228600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/>
              <p:cNvSpPr txBox="1"/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blipFill rotWithShape="1">
                <a:blip r:embed="rId14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/>
              <p:cNvSpPr txBox="1"/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Freeform 57"/>
          <p:cNvSpPr/>
          <p:nvPr/>
        </p:nvSpPr>
        <p:spPr>
          <a:xfrm>
            <a:off x="4053387" y="3272041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5498912" y="3260373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6565710" y="3264933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1" name="Freeform 60"/>
          <p:cNvSpPr/>
          <p:nvPr/>
        </p:nvSpPr>
        <p:spPr>
          <a:xfrm>
            <a:off x="2133600" y="3264933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2984310" y="36459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4355910" y="36459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5757990" y="3722132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6718110" y="3722132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reeform 65"/>
          <p:cNvSpPr/>
          <p:nvPr/>
        </p:nvSpPr>
        <p:spPr>
          <a:xfrm>
            <a:off x="2645393" y="342529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reeform 66"/>
          <p:cNvSpPr/>
          <p:nvPr/>
        </p:nvSpPr>
        <p:spPr>
          <a:xfrm>
            <a:off x="4321793" y="341733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441918" y="30480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67"/>
              <p:cNvSpPr txBox="1"/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/>
              <p:cNvSpPr txBox="1"/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Box 69"/>
              <p:cNvSpPr txBox="1"/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/>
          <p:cNvSpPr txBox="1"/>
          <p:nvPr/>
        </p:nvSpPr>
        <p:spPr>
          <a:xfrm>
            <a:off x="2755618" y="14361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838200" y="4463535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38200" y="35214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838200" y="28356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38200" y="23784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6BE42131-86F3-49AA-9557-EF4CBB4D4B6A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474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28921" y="42788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4" name="TextBox 1023"/>
              <p:cNvSpPr txBox="1"/>
              <p:nvPr/>
            </p:nvSpPr>
            <p:spPr>
              <a:xfrm>
                <a:off x="228601" y="3276600"/>
                <a:ext cx="5280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24" name="TextBox 10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3276600"/>
                <a:ext cx="52802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38414" y="2602468"/>
                <a:ext cx="533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14" y="2602468"/>
                <a:ext cx="53335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238415" y="2221468"/>
                <a:ext cx="533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415" y="2221468"/>
                <a:ext cx="53335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228601" y="4264927"/>
                <a:ext cx="440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4264927"/>
                <a:ext cx="44031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1220966" y="3276600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966" y="3276600"/>
                <a:ext cx="499175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1229015" y="2602468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015" y="2602468"/>
                <a:ext cx="504497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1229015" y="2209800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015" y="2209800"/>
                <a:ext cx="504497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5" name="TextBox 1024"/>
              <p:cNvSpPr txBox="1"/>
              <p:nvPr/>
            </p:nvSpPr>
            <p:spPr>
              <a:xfrm>
                <a:off x="1324006" y="1777875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⋮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25" name="TextBox 10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006" y="1777875"/>
                <a:ext cx="31451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314613" y="1779897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⋮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613" y="1779897"/>
                <a:ext cx="31451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6" name="Freeform 1025"/>
          <p:cNvSpPr/>
          <p:nvPr/>
        </p:nvSpPr>
        <p:spPr>
          <a:xfrm>
            <a:off x="4053387" y="2052841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5501187" y="2041173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Freeform 43"/>
          <p:cNvSpPr/>
          <p:nvPr/>
        </p:nvSpPr>
        <p:spPr>
          <a:xfrm>
            <a:off x="6565710" y="2045733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2133600" y="2045733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27" name="Oval 1026"/>
          <p:cNvSpPr/>
          <p:nvPr/>
        </p:nvSpPr>
        <p:spPr>
          <a:xfrm>
            <a:off x="29843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43559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5651310" y="23505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6794310" y="22743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8" name="Freeform 1027"/>
          <p:cNvSpPr/>
          <p:nvPr/>
        </p:nvSpPr>
        <p:spPr>
          <a:xfrm>
            <a:off x="2645393" y="220609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 50"/>
          <p:cNvSpPr/>
          <p:nvPr/>
        </p:nvSpPr>
        <p:spPr>
          <a:xfrm>
            <a:off x="4321793" y="219813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51"/>
          <p:cNvSpPr/>
          <p:nvPr/>
        </p:nvSpPr>
        <p:spPr>
          <a:xfrm>
            <a:off x="5604871" y="2038625"/>
            <a:ext cx="427441" cy="83307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reeform 52"/>
          <p:cNvSpPr/>
          <p:nvPr/>
        </p:nvSpPr>
        <p:spPr>
          <a:xfrm>
            <a:off x="6641912" y="1893332"/>
            <a:ext cx="338919" cy="228600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/>
              <p:cNvSpPr txBox="1"/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blipFill rotWithShape="1">
                <a:blip r:embed="rId14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/>
              <p:cNvSpPr txBox="1"/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Freeform 57"/>
          <p:cNvSpPr/>
          <p:nvPr/>
        </p:nvSpPr>
        <p:spPr>
          <a:xfrm>
            <a:off x="4053387" y="3272041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5498912" y="3260373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6565710" y="3264933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1" name="Freeform 60"/>
          <p:cNvSpPr/>
          <p:nvPr/>
        </p:nvSpPr>
        <p:spPr>
          <a:xfrm>
            <a:off x="2133600" y="3264933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2984310" y="36459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4355910" y="36459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5757990" y="3722132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6718110" y="3722132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reeform 65"/>
          <p:cNvSpPr/>
          <p:nvPr/>
        </p:nvSpPr>
        <p:spPr>
          <a:xfrm>
            <a:off x="2645393" y="342529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reeform 66"/>
          <p:cNvSpPr/>
          <p:nvPr/>
        </p:nvSpPr>
        <p:spPr>
          <a:xfrm>
            <a:off x="4321793" y="341733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441918" y="30480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41918" y="40386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reeform 73"/>
          <p:cNvSpPr/>
          <p:nvPr/>
        </p:nvSpPr>
        <p:spPr>
          <a:xfrm>
            <a:off x="4065897" y="4278869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5" name="Freeform 74"/>
          <p:cNvSpPr/>
          <p:nvPr/>
        </p:nvSpPr>
        <p:spPr>
          <a:xfrm>
            <a:off x="5511422" y="4267201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6578220" y="4271762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2146110" y="4271762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2996820" y="4652761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4508310" y="4724400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5770500" y="4728961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6730620" y="4728961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 81"/>
          <p:cNvSpPr/>
          <p:nvPr/>
        </p:nvSpPr>
        <p:spPr>
          <a:xfrm>
            <a:off x="2657903" y="4432123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31" name="TextBox 1030"/>
              <p:cNvSpPr txBox="1"/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1" name="TextBox 10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/>
              <p:cNvSpPr txBox="1"/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2" name="TextBox 1031"/>
              <p:cNvSpPr txBox="1"/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2" name="TextBox 10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/>
              <p:cNvSpPr txBox="1"/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blipFill rotWithShape="1">
                <a:blip r:embed="rId19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/>
              <p:cNvSpPr txBox="1"/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blipFill rotWithShape="1">
                <a:blip r:embed="rId2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/>
          <p:cNvSpPr txBox="1"/>
          <p:nvPr/>
        </p:nvSpPr>
        <p:spPr>
          <a:xfrm>
            <a:off x="2755618" y="14361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838200" y="4463535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838200" y="35214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38200" y="28356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838200" y="2378429"/>
            <a:ext cx="1742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D3EEE200-98F6-4F0A-9F34-605CDB1D922E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69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441918" y="30480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41918" y="40386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1" name="TextBox 1030"/>
              <p:cNvSpPr txBox="1"/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1" name="TextBox 10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/>
              <p:cNvSpPr txBox="1"/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2" name="TextBox 1031"/>
              <p:cNvSpPr txBox="1"/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2" name="TextBox 10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/>
              <p:cNvSpPr txBox="1"/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D3EEE200-98F6-4F0A-9F34-605CDB1D922E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Box 94"/>
              <p:cNvSpPr txBox="1"/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309390" y="2175254"/>
            <a:ext cx="5747452" cy="516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334002" y="3275958"/>
            <a:ext cx="1971375" cy="656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257802" y="4144402"/>
            <a:ext cx="1971375" cy="656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5328954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4191000" y="5654090"/>
            <a:ext cx="757088" cy="365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Freeform 26"/>
          <p:cNvSpPr/>
          <p:nvPr/>
        </p:nvSpPr>
        <p:spPr>
          <a:xfrm>
            <a:off x="4053387" y="2052841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5501187" y="2041173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6565710" y="2045733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2133600" y="2045733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29843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43559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5651310" y="23505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6794310" y="22743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2645393" y="220609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4321793" y="219813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>
            <a:off x="5604871" y="2038625"/>
            <a:ext cx="427441" cy="83307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 42"/>
          <p:cNvSpPr/>
          <p:nvPr/>
        </p:nvSpPr>
        <p:spPr>
          <a:xfrm>
            <a:off x="6641912" y="1893332"/>
            <a:ext cx="338919" cy="228600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blipFill rotWithShape="1">
                <a:blip r:embed="rId14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Freeform 46"/>
          <p:cNvSpPr/>
          <p:nvPr/>
        </p:nvSpPr>
        <p:spPr>
          <a:xfrm>
            <a:off x="4053387" y="3272041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5498912" y="3260373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6565710" y="3264933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2133600" y="3264933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2984310" y="36459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4355910" y="36459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5757990" y="3722132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6718110" y="3722132"/>
            <a:ext cx="152400" cy="152400"/>
          </a:xfrm>
          <a:prstGeom prst="ellipse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 54"/>
          <p:cNvSpPr/>
          <p:nvPr/>
        </p:nvSpPr>
        <p:spPr>
          <a:xfrm>
            <a:off x="2645393" y="342529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 55"/>
          <p:cNvSpPr/>
          <p:nvPr/>
        </p:nvSpPr>
        <p:spPr>
          <a:xfrm>
            <a:off x="4321793" y="341733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2755618" y="14361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5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441918" y="30480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41918" y="40386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1" name="TextBox 1030"/>
              <p:cNvSpPr txBox="1"/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1" name="TextBox 10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/>
              <p:cNvSpPr txBox="1"/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2" name="TextBox 1031"/>
              <p:cNvSpPr txBox="1"/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2" name="TextBox 10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/>
              <p:cNvSpPr txBox="1"/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D3EEE200-98F6-4F0A-9F34-605CDB1D922E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309389" y="3208047"/>
                <a:ext cx="6140464" cy="724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/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389" y="3208047"/>
                <a:ext cx="6140464" cy="72410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Box 94"/>
              <p:cNvSpPr txBox="1"/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309390" y="2175254"/>
            <a:ext cx="5747452" cy="516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334002" y="3275958"/>
            <a:ext cx="1971375" cy="656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257802" y="4144402"/>
            <a:ext cx="1971375" cy="656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5328954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4191000" y="5654090"/>
            <a:ext cx="757088" cy="365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 40"/>
          <p:cNvSpPr/>
          <p:nvPr/>
        </p:nvSpPr>
        <p:spPr>
          <a:xfrm>
            <a:off x="4053387" y="2052841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5501187" y="2041173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6565710" y="2045733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Freeform 43"/>
          <p:cNvSpPr/>
          <p:nvPr/>
        </p:nvSpPr>
        <p:spPr>
          <a:xfrm>
            <a:off x="2133600" y="2045733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29843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43559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5651310" y="23505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6794310" y="22743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 48"/>
          <p:cNvSpPr/>
          <p:nvPr/>
        </p:nvSpPr>
        <p:spPr>
          <a:xfrm>
            <a:off x="2645393" y="220609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reeform 49"/>
          <p:cNvSpPr/>
          <p:nvPr/>
        </p:nvSpPr>
        <p:spPr>
          <a:xfrm>
            <a:off x="4321793" y="219813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 50"/>
          <p:cNvSpPr/>
          <p:nvPr/>
        </p:nvSpPr>
        <p:spPr>
          <a:xfrm>
            <a:off x="5604871" y="2038625"/>
            <a:ext cx="427441" cy="83307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51"/>
          <p:cNvSpPr/>
          <p:nvPr/>
        </p:nvSpPr>
        <p:spPr>
          <a:xfrm>
            <a:off x="6641912" y="1893332"/>
            <a:ext cx="338919" cy="228600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blipFill rotWithShape="1">
                <a:blip r:embed="rId14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2755618" y="14361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71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441918" y="30480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41918" y="40386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1" name="TextBox 1030"/>
              <p:cNvSpPr txBox="1"/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1" name="TextBox 10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/>
              <p:cNvSpPr txBox="1"/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2" name="TextBox 1031"/>
              <p:cNvSpPr txBox="1"/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2" name="TextBox 10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/>
              <p:cNvSpPr txBox="1"/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D3EEE200-98F6-4F0A-9F34-605CDB1D922E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309389" y="3208047"/>
                <a:ext cx="6140464" cy="724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/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389" y="3208047"/>
                <a:ext cx="6140464" cy="72410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Box 94"/>
              <p:cNvSpPr txBox="1"/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309390" y="2175254"/>
            <a:ext cx="5747452" cy="516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334002" y="3275958"/>
            <a:ext cx="1971375" cy="656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5328954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21871">
            <a:off x="5954752" y="5297683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7356">
            <a:off x="5938914" y="5568365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54028">
            <a:off x="5650581" y="5294332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29513">
            <a:off x="5656637" y="5559569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5-Point Star 34"/>
          <p:cNvSpPr/>
          <p:nvPr/>
        </p:nvSpPr>
        <p:spPr>
          <a:xfrm>
            <a:off x="5910745" y="5434516"/>
            <a:ext cx="156787" cy="137873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200" i="1" smtClean="0">
                          <a:latin typeface="Cambria Math"/>
                        </a:rPr>
                        <m:t>λ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〈"/>
                                      <m:endChr m:val="〉"/>
                                      <m:ctrlPr>
                                        <a:rPr lang="en-US" sz="22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200" b="0" i="1" smtClean="0">
                                              <a:latin typeface="Cambria Math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sz="2200" b="0" i="1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200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6626310" y="5213578"/>
            <a:ext cx="1789085" cy="656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4191000" y="5654090"/>
            <a:ext cx="757088" cy="365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408029" y="3293101"/>
            <a:ext cx="94128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+ 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Freeform 39"/>
          <p:cNvSpPr/>
          <p:nvPr/>
        </p:nvSpPr>
        <p:spPr>
          <a:xfrm>
            <a:off x="4053387" y="2052841"/>
            <a:ext cx="1064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5501187" y="2041173"/>
            <a:ext cx="683525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6565710" y="2045733"/>
            <a:ext cx="45720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2133600" y="2045733"/>
            <a:ext cx="1536510" cy="614161"/>
          </a:xfrm>
          <a:custGeom>
            <a:avLst/>
            <a:gdLst>
              <a:gd name="connsiteX0" fmla="*/ 0 w 1064525"/>
              <a:gd name="connsiteY0" fmla="*/ 13648 h 614161"/>
              <a:gd name="connsiteX1" fmla="*/ 518615 w 1064525"/>
              <a:gd name="connsiteY1" fmla="*/ 614149 h 614161"/>
              <a:gd name="connsiteX2" fmla="*/ 1064525 w 1064525"/>
              <a:gd name="connsiteY2" fmla="*/ 0 h 61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5" h="614161">
                <a:moveTo>
                  <a:pt x="0" y="13648"/>
                </a:moveTo>
                <a:cubicBezTo>
                  <a:pt x="170597" y="315036"/>
                  <a:pt x="341194" y="616424"/>
                  <a:pt x="518615" y="614149"/>
                </a:cubicBezTo>
                <a:cubicBezTo>
                  <a:pt x="696036" y="611874"/>
                  <a:pt x="880280" y="305937"/>
                  <a:pt x="10645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29843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4355910" y="24267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5651310" y="23505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6794310" y="2274332"/>
            <a:ext cx="152400" cy="152400"/>
          </a:xfrm>
          <a:prstGeom prst="ellipse">
            <a:avLst/>
          </a:prstGeom>
          <a:solidFill>
            <a:srgbClr val="00B0F0"/>
          </a:solidFill>
          <a:ln>
            <a:solidFill>
              <a:srgbClr val="005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7"/>
          <p:cNvSpPr/>
          <p:nvPr/>
        </p:nvSpPr>
        <p:spPr>
          <a:xfrm>
            <a:off x="2645393" y="220609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 48"/>
          <p:cNvSpPr/>
          <p:nvPr/>
        </p:nvSpPr>
        <p:spPr>
          <a:xfrm>
            <a:off x="4321793" y="2198134"/>
            <a:ext cx="491319" cy="68239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reeform 49"/>
          <p:cNvSpPr/>
          <p:nvPr/>
        </p:nvSpPr>
        <p:spPr>
          <a:xfrm>
            <a:off x="5604871" y="2038625"/>
            <a:ext cx="427441" cy="83307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 50"/>
          <p:cNvSpPr/>
          <p:nvPr/>
        </p:nvSpPr>
        <p:spPr>
          <a:xfrm>
            <a:off x="6641912" y="1893332"/>
            <a:ext cx="338919" cy="228600"/>
          </a:xfrm>
          <a:custGeom>
            <a:avLst/>
            <a:gdLst>
              <a:gd name="connsiteX0" fmla="*/ 0 w 491319"/>
              <a:gd name="connsiteY0" fmla="*/ 0 h 68239"/>
              <a:gd name="connsiteX1" fmla="*/ 232012 w 491319"/>
              <a:gd name="connsiteY1" fmla="*/ 68239 h 68239"/>
              <a:gd name="connsiteX2" fmla="*/ 491319 w 491319"/>
              <a:gd name="connsiteY2" fmla="*/ 0 h 68239"/>
              <a:gd name="connsiteX3" fmla="*/ 491319 w 491319"/>
              <a:gd name="connsiteY3" fmla="*/ 0 h 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319" h="68239">
                <a:moveTo>
                  <a:pt x="0" y="0"/>
                </a:moveTo>
                <a:cubicBezTo>
                  <a:pt x="75063" y="34119"/>
                  <a:pt x="150126" y="68239"/>
                  <a:pt x="232012" y="68239"/>
                </a:cubicBezTo>
                <a:cubicBezTo>
                  <a:pt x="313898" y="68239"/>
                  <a:pt x="491319" y="0"/>
                  <a:pt x="491319" y="0"/>
                </a:cubicBezTo>
                <a:lnTo>
                  <a:pt x="491319" y="0"/>
                </a:lnTo>
              </a:path>
            </a:pathLst>
          </a:custGeom>
          <a:noFill/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12" y="1436132"/>
                <a:ext cx="499175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336" y="1436132"/>
                <a:ext cx="504497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i="1" dirty="0"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712" y="1436132"/>
                <a:ext cx="504497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2755618" y="14361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22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0D3ED9AA-4D14-4325-9893-89CF791FCD27}"/>
              </a:ext>
            </a:extLst>
          </p:cNvPr>
          <p:cNvSpPr/>
          <p:nvPr/>
        </p:nvSpPr>
        <p:spPr>
          <a:xfrm>
            <a:off x="762000" y="0"/>
            <a:ext cx="7565636" cy="303971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287" y="756164"/>
            <a:ext cx="7543800" cy="15240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Positivity Constraints on </a:t>
            </a:r>
            <a:br>
              <a:rPr lang="en-US" sz="4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</a:br>
            <a:r>
              <a:rPr lang="en-US" sz="4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Self-interacting Dark Matter</a:t>
            </a:r>
            <a:endParaRPr lang="en-GB" sz="4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2287" y="3048000"/>
            <a:ext cx="2819400" cy="601661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Scott Melville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2134"/>
            <a:ext cx="766267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IoP</a:t>
            </a:r>
            <a:r>
              <a:rPr lang="en-US" sz="26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 Semilight" panose="020B0502040204020203" pitchFamily="34" charset="-128"/>
              </a:rPr>
              <a:t> APP &amp; HEP				26 Mar 2018</a:t>
            </a:r>
            <a:endParaRPr lang="en-GB" sz="26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 Semilight" panose="020B0502040204020203" pitchFamily="34" charset="-128"/>
            </a:endParaRPr>
          </a:p>
        </p:txBody>
      </p:sp>
      <p:pic>
        <p:nvPicPr>
          <p:cNvPr id="35" name="Picture 5" descr="Image result for imperial college london logo">
            <a:extLst>
              <a:ext uri="{FF2B5EF4-FFF2-40B4-BE49-F238E27FC236}">
                <a16:creationId xmlns:a16="http://schemas.microsoft.com/office/drawing/2014/main" xmlns="" id="{2F0D951A-F15F-41A4-8D08-7E5B1599B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EBA84F44-7CEF-4507-B59F-B1F74C202917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34704" y="4343400"/>
            <a:ext cx="7679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1. Only some non-</a:t>
            </a:r>
            <a:r>
              <a:rPr 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renormalizable</a:t>
            </a:r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theories have UV completions</a:t>
            </a:r>
            <a:endParaRPr lang="en-GB" sz="2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0" y="4854053"/>
            <a:ext cx="7187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Only some dark matter interactions have UV completions</a:t>
            </a:r>
            <a:endParaRPr lang="en-GB" sz="2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9600" y="4191000"/>
            <a:ext cx="8001000" cy="12192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83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441918" y="30480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41918" y="40386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1" name="TextBox 1030"/>
              <p:cNvSpPr txBox="1"/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1" name="TextBox 10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/>
              <p:cNvSpPr txBox="1"/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2" name="TextBox 1031"/>
              <p:cNvSpPr txBox="1"/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2" name="TextBox 10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/>
              <p:cNvSpPr txBox="1"/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D3EEE200-98F6-4F0A-9F34-605CDB1D922E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4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5328954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309389" y="3208047"/>
                <a:ext cx="6140464" cy="724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/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389" y="3208047"/>
                <a:ext cx="6140464" cy="72410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5656635" y="5191936"/>
            <a:ext cx="658516" cy="547880"/>
            <a:chOff x="5656635" y="5191936"/>
            <a:chExt cx="658516" cy="547880"/>
          </a:xfrm>
        </p:grpSpPr>
        <p:pic>
          <p:nvPicPr>
            <p:cNvPr id="5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621871">
              <a:off x="5954750" y="5297681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97356">
              <a:off x="5938912" y="5568365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754028">
              <a:off x="5650580" y="5294330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29513">
              <a:off x="5656635" y="5559568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4" name="5-Point Star 93"/>
            <p:cNvSpPr/>
            <p:nvPr/>
          </p:nvSpPr>
          <p:spPr>
            <a:xfrm>
              <a:off x="5910743" y="5434514"/>
              <a:ext cx="156787" cy="137873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Box 94"/>
              <p:cNvSpPr txBox="1"/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200" i="1" smtClean="0">
                          <a:latin typeface="Cambria Math"/>
                        </a:rPr>
                        <m:t>λ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〈"/>
                                      <m:endChr m:val="〉"/>
                                      <m:ctrlPr>
                                        <a:rPr lang="en-US" sz="22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200" b="0" i="1" smtClean="0">
                                              <a:latin typeface="Cambria Math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sz="2200" b="0" i="1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200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Rectangle 96"/>
          <p:cNvSpPr/>
          <p:nvPr/>
        </p:nvSpPr>
        <p:spPr>
          <a:xfrm>
            <a:off x="4191000" y="5654090"/>
            <a:ext cx="757088" cy="365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/>
          <p:cNvSpPr/>
          <p:nvPr/>
        </p:nvSpPr>
        <p:spPr>
          <a:xfrm>
            <a:off x="6626310" y="5199989"/>
            <a:ext cx="1822067" cy="656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9" name="TextBox 98"/>
              <p:cNvSpPr txBox="1"/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348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441918" y="30480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41918" y="40386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1" name="TextBox 1030"/>
              <p:cNvSpPr txBox="1"/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1" name="TextBox 10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8066" y="3240627"/>
                <a:ext cx="1347869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/>
              <p:cNvSpPr txBox="1"/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123" y="2175253"/>
                <a:ext cx="1909754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2" name="TextBox 1031"/>
              <p:cNvSpPr txBox="1"/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32" name="TextBox 10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7" y="3579119"/>
                <a:ext cx="121244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/>
              <p:cNvSpPr txBox="1"/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𝐸𝐹𝑇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9746" y="4283429"/>
                <a:ext cx="1004506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D3EEE200-98F6-4F0A-9F34-605CDB1D922E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4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5328954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309389" y="3208047"/>
                <a:ext cx="6140464" cy="724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/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389" y="3208047"/>
                <a:ext cx="6140464" cy="72410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21871">
            <a:off x="5954752" y="5297683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7356">
            <a:off x="5938914" y="5568365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54028">
            <a:off x="5650581" y="5294332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29513">
            <a:off x="5656637" y="5559569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5-Point Star 93"/>
          <p:cNvSpPr/>
          <p:nvPr/>
        </p:nvSpPr>
        <p:spPr>
          <a:xfrm>
            <a:off x="5910745" y="5434516"/>
            <a:ext cx="156787" cy="137873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Box 94"/>
              <p:cNvSpPr txBox="1"/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778" y="4652761"/>
                <a:ext cx="1207125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200" i="1" smtClean="0">
                          <a:latin typeface="Cambria Math"/>
                        </a:rPr>
                        <m:t>λ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〈"/>
                                      <m:endChr m:val="〉"/>
                                      <m:ctrlPr>
                                        <a:rPr lang="en-US" sz="22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2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200" b="0" i="1" smtClean="0">
                                              <a:latin typeface="Cambria Math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sz="2200" b="0" i="1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200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Rectangle 96"/>
          <p:cNvSpPr/>
          <p:nvPr/>
        </p:nvSpPr>
        <p:spPr>
          <a:xfrm>
            <a:off x="4191000" y="5654090"/>
            <a:ext cx="757088" cy="365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075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H="1">
            <a:off x="441918" y="40386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D3EEE200-98F6-4F0A-9F34-605CDB1D922E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4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5328954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2286000" y="2150881"/>
            <a:ext cx="49069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???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656635" y="5191936"/>
            <a:ext cx="658516" cy="547880"/>
            <a:chOff x="5656635" y="4903365"/>
            <a:chExt cx="658516" cy="547880"/>
          </a:xfrm>
        </p:grpSpPr>
        <p:pic>
          <p:nvPicPr>
            <p:cNvPr id="29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621871">
              <a:off x="5954750" y="5009110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97356">
              <a:off x="5938912" y="5279794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754028">
              <a:off x="5650580" y="5005759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29513">
              <a:off x="5656635" y="5270997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5-Point Star 32"/>
            <p:cNvSpPr/>
            <p:nvPr/>
          </p:nvSpPr>
          <p:spPr>
            <a:xfrm>
              <a:off x="5910743" y="5145943"/>
              <a:ext cx="156787" cy="137873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200" i="1" smtClean="0">
                          <a:latin typeface="Cambria Math"/>
                        </a:rPr>
                        <m:t>λ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〈"/>
                                      <m:endChr m:val="〉"/>
                                      <m:ctrlPr>
                                        <a:rPr lang="en-US" sz="2200" b="0" i="1" smtClean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200" b="0" i="1" smtClean="0">
                                              <a:solidFill>
                                                <a:schemeClr val="bg1">
                                                  <a:lumMod val="6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200" b="0" i="1" smtClean="0">
                                              <a:solidFill>
                                                <a:schemeClr val="bg1">
                                                  <a:lumMod val="6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sz="2200" b="0" i="1" smtClean="0">
                                              <a:solidFill>
                                                <a:schemeClr val="bg1">
                                                  <a:lumMod val="6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200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7086600" y="5288007"/>
            <a:ext cx="4411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??</a:t>
            </a:r>
            <a:endParaRPr lang="en-GB" sz="2200" b="1" dirty="0"/>
          </a:p>
        </p:txBody>
      </p:sp>
      <p:sp>
        <p:nvSpPr>
          <p:cNvPr id="41" name="Rectangle 40"/>
          <p:cNvSpPr/>
          <p:nvPr/>
        </p:nvSpPr>
        <p:spPr>
          <a:xfrm>
            <a:off x="4191000" y="5654090"/>
            <a:ext cx="757088" cy="365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032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16364" y="675255"/>
            <a:ext cx="2473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EFT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H="1">
            <a:off x="441918" y="40386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D3EEE200-98F6-4F0A-9F34-605CDB1D922E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4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5328954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2286000" y="2150881"/>
            <a:ext cx="49069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???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656635" y="5191936"/>
            <a:ext cx="658516" cy="547880"/>
            <a:chOff x="5656635" y="4903365"/>
            <a:chExt cx="658516" cy="547880"/>
          </a:xfrm>
        </p:grpSpPr>
        <p:pic>
          <p:nvPicPr>
            <p:cNvPr id="29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621871">
              <a:off x="5954750" y="5009110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97356">
              <a:off x="5938912" y="5279794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754028">
              <a:off x="5650580" y="5005759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29513">
              <a:off x="5656635" y="5270997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5-Point Star 32"/>
            <p:cNvSpPr/>
            <p:nvPr/>
          </p:nvSpPr>
          <p:spPr>
            <a:xfrm>
              <a:off x="5910743" y="5145943"/>
              <a:ext cx="156787" cy="137873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185445" y="2212438"/>
            <a:ext cx="3653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Unitarity, Causality, Locality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519918" y="2754880"/>
            <a:ext cx="931845" cy="2306471"/>
          </a:xfrm>
          <a:custGeom>
            <a:avLst/>
            <a:gdLst>
              <a:gd name="connsiteX0" fmla="*/ 0 w 1034129"/>
              <a:gd name="connsiteY0" fmla="*/ 0 h 2524836"/>
              <a:gd name="connsiteX1" fmla="*/ 914400 w 1034129"/>
              <a:gd name="connsiteY1" fmla="*/ 1105468 h 2524836"/>
              <a:gd name="connsiteX2" fmla="*/ 996287 w 1034129"/>
              <a:gd name="connsiteY2" fmla="*/ 2524836 h 2524836"/>
              <a:gd name="connsiteX0" fmla="*/ 0 w 922106"/>
              <a:gd name="connsiteY0" fmla="*/ 0 h 2306471"/>
              <a:gd name="connsiteX1" fmla="*/ 914400 w 922106"/>
              <a:gd name="connsiteY1" fmla="*/ 1105468 h 2306471"/>
              <a:gd name="connsiteX2" fmla="*/ 450377 w 922106"/>
              <a:gd name="connsiteY2" fmla="*/ 2306471 h 2306471"/>
              <a:gd name="connsiteX0" fmla="*/ 0 w 925208"/>
              <a:gd name="connsiteY0" fmla="*/ 0 h 2306471"/>
              <a:gd name="connsiteX1" fmla="*/ 914400 w 925208"/>
              <a:gd name="connsiteY1" fmla="*/ 1105468 h 2306471"/>
              <a:gd name="connsiteX2" fmla="*/ 450377 w 925208"/>
              <a:gd name="connsiteY2" fmla="*/ 2306471 h 2306471"/>
              <a:gd name="connsiteX0" fmla="*/ 0 w 931845"/>
              <a:gd name="connsiteY0" fmla="*/ 0 h 2306471"/>
              <a:gd name="connsiteX1" fmla="*/ 914400 w 931845"/>
              <a:gd name="connsiteY1" fmla="*/ 1105468 h 2306471"/>
              <a:gd name="connsiteX2" fmla="*/ 450377 w 931845"/>
              <a:gd name="connsiteY2" fmla="*/ 2306471 h 230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1845" h="2306471">
                <a:moveTo>
                  <a:pt x="0" y="0"/>
                </a:moveTo>
                <a:cubicBezTo>
                  <a:pt x="374176" y="342331"/>
                  <a:pt x="839337" y="721056"/>
                  <a:pt x="914400" y="1105468"/>
                </a:cubicBezTo>
                <a:cubicBezTo>
                  <a:pt x="989463" y="1489880"/>
                  <a:pt x="820003" y="1848133"/>
                  <a:pt x="450377" y="2306471"/>
                </a:cubicBezTo>
              </a:path>
            </a:pathLst>
          </a:custGeom>
          <a:noFill/>
          <a:ln w="12700">
            <a:solidFill>
              <a:schemeClr val="tx1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200" i="1" smtClean="0">
                          <a:latin typeface="Cambria Math"/>
                        </a:rPr>
                        <m:t>λ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2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2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2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2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〈"/>
                                      <m:endChr m:val="〉"/>
                                      <m:ctrlPr>
                                        <a:rPr lang="en-US" sz="22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2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2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sz="22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2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2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200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045" y="5227168"/>
                <a:ext cx="2048638" cy="62901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7086600" y="5288007"/>
            <a:ext cx="4411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??</a:t>
            </a:r>
            <a:endParaRPr lang="en-GB" sz="2200" b="1" dirty="0"/>
          </a:p>
        </p:txBody>
      </p:sp>
      <p:sp>
        <p:nvSpPr>
          <p:cNvPr id="41" name="Rectangle 40"/>
          <p:cNvSpPr/>
          <p:nvPr/>
        </p:nvSpPr>
        <p:spPr>
          <a:xfrm>
            <a:off x="4191000" y="5654090"/>
            <a:ext cx="757088" cy="365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1" y="5562600"/>
                <a:ext cx="5476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70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6364" y="675255"/>
            <a:ext cx="26532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Bounds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46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601CF853-1402-4DB4-B736-3EC79148E3C4}"/>
                  </a:ext>
                </a:extLst>
              </p:cNvPr>
              <p:cNvSpPr/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 smtClean="0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1CF853-1402-4DB4-B736-3EC79148E3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4343402" y="744506"/>
            <a:ext cx="4187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hep-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th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/0602178, 1702.06134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1706.02712]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2286000" y="2150881"/>
            <a:ext cx="49069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???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185445" y="2212438"/>
            <a:ext cx="3653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Unitarity, Causality, Locality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441918" y="4038600"/>
            <a:ext cx="756889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02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6364" y="675255"/>
            <a:ext cx="26532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Bounds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46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601CF853-1402-4DB4-B736-3EC79148E3C4}"/>
                  </a:ext>
                </a:extLst>
              </p:cNvPr>
              <p:cNvSpPr/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 smtClean="0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1CF853-1402-4DB4-B736-3EC79148E3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xmlns="" id="{12C4A0BE-046C-4CDD-93E7-817497E4A622}"/>
              </a:ext>
            </a:extLst>
          </p:cNvPr>
          <p:cNvCxnSpPr/>
          <p:nvPr/>
        </p:nvCxnSpPr>
        <p:spPr>
          <a:xfrm flipV="1">
            <a:off x="6058238" y="3779968"/>
            <a:ext cx="0" cy="205740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5AD1CA30-E01F-41B6-95E0-B4D901514D25}"/>
              </a:ext>
            </a:extLst>
          </p:cNvPr>
          <p:cNvCxnSpPr/>
          <p:nvPr/>
        </p:nvCxnSpPr>
        <p:spPr>
          <a:xfrm>
            <a:off x="5812162" y="5608768"/>
            <a:ext cx="27510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91905804-2578-49E0-9E03-D900458745A0}"/>
                  </a:ext>
                </a:extLst>
              </p:cNvPr>
              <p:cNvSpPr txBox="1"/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905804-2578-49E0-9E03-D90045874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blipFill rotWithShape="1">
                <a:blip r:embed="rId5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A9872BF2-CA3F-4029-9456-16C1DD72B706}"/>
                  </a:ext>
                </a:extLst>
              </p:cNvPr>
              <p:cNvSpPr txBox="1"/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9872BF2-CA3F-4029-9456-16C1DD72B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blipFill rotWithShape="1">
                <a:blip r:embed="rId6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4343402" y="744506"/>
            <a:ext cx="4187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hep-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th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/0602178, 1702.06134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1706.02712]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2286000" y="2150881"/>
            <a:ext cx="49069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???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185445" y="2212438"/>
            <a:ext cx="3653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Unitarity, Causality, Locality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072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6364" y="675255"/>
            <a:ext cx="26532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Bounds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46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601CF853-1402-4DB4-B736-3EC79148E3C4}"/>
                  </a:ext>
                </a:extLst>
              </p:cNvPr>
              <p:cNvSpPr/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 smtClean="0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1CF853-1402-4DB4-B736-3EC79148E3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Freeform 31">
            <a:extLst>
              <a:ext uri="{FF2B5EF4-FFF2-40B4-BE49-F238E27FC236}">
                <a16:creationId xmlns:a16="http://schemas.microsoft.com/office/drawing/2014/main" xmlns="" id="{6858AC03-F6DD-47E1-903B-36FFCBBCBC76}"/>
              </a:ext>
            </a:extLst>
          </p:cNvPr>
          <p:cNvSpPr/>
          <p:nvPr/>
        </p:nvSpPr>
        <p:spPr>
          <a:xfrm>
            <a:off x="5590141" y="4296554"/>
            <a:ext cx="2306040" cy="1566988"/>
          </a:xfrm>
          <a:custGeom>
            <a:avLst/>
            <a:gdLst>
              <a:gd name="connsiteX0" fmla="*/ 1435251 w 2306040"/>
              <a:gd name="connsiteY0" fmla="*/ 117633 h 1566988"/>
              <a:gd name="connsiteX1" fmla="*/ 346 w 2306040"/>
              <a:gd name="connsiteY1" fmla="*/ 961695 h 1566988"/>
              <a:gd name="connsiteX2" fmla="*/ 1308642 w 2306040"/>
              <a:gd name="connsiteY2" fmla="*/ 1566606 h 1566988"/>
              <a:gd name="connsiteX3" fmla="*/ 2279312 w 2306040"/>
              <a:gd name="connsiteY3" fmla="*/ 877289 h 1566988"/>
              <a:gd name="connsiteX4" fmla="*/ 2054229 w 2306040"/>
              <a:gd name="connsiteY4" fmla="*/ 342717 h 1566988"/>
              <a:gd name="connsiteX5" fmla="*/ 2054229 w 2306040"/>
              <a:gd name="connsiteY5" fmla="*/ 342717 h 1566988"/>
              <a:gd name="connsiteX6" fmla="*/ 1772875 w 2306040"/>
              <a:gd name="connsiteY6" fmla="*/ 33227 h 1566988"/>
              <a:gd name="connsiteX7" fmla="*/ 1435251 w 2306040"/>
              <a:gd name="connsiteY7" fmla="*/ 117633 h 156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6040" h="1566988">
                <a:moveTo>
                  <a:pt x="1435251" y="117633"/>
                </a:moveTo>
                <a:cubicBezTo>
                  <a:pt x="1139829" y="272378"/>
                  <a:pt x="21447" y="720200"/>
                  <a:pt x="346" y="961695"/>
                </a:cubicBezTo>
                <a:cubicBezTo>
                  <a:pt x="-20755" y="1203190"/>
                  <a:pt x="928814" y="1580674"/>
                  <a:pt x="1308642" y="1566606"/>
                </a:cubicBezTo>
                <a:cubicBezTo>
                  <a:pt x="1688470" y="1552538"/>
                  <a:pt x="2155048" y="1081270"/>
                  <a:pt x="2279312" y="877289"/>
                </a:cubicBezTo>
                <a:cubicBezTo>
                  <a:pt x="2403576" y="673308"/>
                  <a:pt x="2054229" y="342717"/>
                  <a:pt x="2054229" y="342717"/>
                </a:cubicBezTo>
                <a:lnTo>
                  <a:pt x="2054229" y="342717"/>
                </a:lnTo>
                <a:cubicBezTo>
                  <a:pt x="2007337" y="291135"/>
                  <a:pt x="1873693" y="75430"/>
                  <a:pt x="1772875" y="33227"/>
                </a:cubicBezTo>
                <a:cubicBezTo>
                  <a:pt x="1672057" y="-8976"/>
                  <a:pt x="1730673" y="-37112"/>
                  <a:pt x="1435251" y="117633"/>
                </a:cubicBezTo>
                <a:close/>
              </a:path>
            </a:pathLst>
          </a:custGeom>
          <a:solidFill>
            <a:srgbClr val="0070C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xmlns="" id="{12C4A0BE-046C-4CDD-93E7-817497E4A622}"/>
              </a:ext>
            </a:extLst>
          </p:cNvPr>
          <p:cNvCxnSpPr/>
          <p:nvPr/>
        </p:nvCxnSpPr>
        <p:spPr>
          <a:xfrm flipV="1">
            <a:off x="6058238" y="3779968"/>
            <a:ext cx="0" cy="205740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5AD1CA30-E01F-41B6-95E0-B4D901514D25}"/>
              </a:ext>
            </a:extLst>
          </p:cNvPr>
          <p:cNvCxnSpPr/>
          <p:nvPr/>
        </p:nvCxnSpPr>
        <p:spPr>
          <a:xfrm>
            <a:off x="5812162" y="5608768"/>
            <a:ext cx="27510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91905804-2578-49E0-9E03-D900458745A0}"/>
                  </a:ext>
                </a:extLst>
              </p:cNvPr>
              <p:cNvSpPr txBox="1"/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905804-2578-49E0-9E03-D90045874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blipFill rotWithShape="1">
                <a:blip r:embed="rId5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A9872BF2-CA3F-4029-9456-16C1DD72B706}"/>
                  </a:ext>
                </a:extLst>
              </p:cNvPr>
              <p:cNvSpPr txBox="1"/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9872BF2-CA3F-4029-9456-16C1DD72B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blipFill rotWithShape="1">
                <a:blip r:embed="rId6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Freeform 36">
            <a:extLst>
              <a:ext uri="{FF2B5EF4-FFF2-40B4-BE49-F238E27FC236}">
                <a16:creationId xmlns:a16="http://schemas.microsoft.com/office/drawing/2014/main" xmlns="" id="{512F3872-957F-4235-AF3A-A3E3BB0CCD24}"/>
              </a:ext>
            </a:extLst>
          </p:cNvPr>
          <p:cNvSpPr/>
          <p:nvPr/>
        </p:nvSpPr>
        <p:spPr>
          <a:xfrm>
            <a:off x="5147217" y="2691813"/>
            <a:ext cx="664947" cy="23882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4343402" y="744506"/>
            <a:ext cx="4187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hep-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th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/0602178, 1702.06134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1706.02712]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2286000" y="2150881"/>
            <a:ext cx="49069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???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185445" y="2212438"/>
            <a:ext cx="3653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Unitarity, Causality, Locality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6359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6364" y="675255"/>
            <a:ext cx="26532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Bounds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46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601CF853-1402-4DB4-B736-3EC79148E3C4}"/>
                  </a:ext>
                </a:extLst>
              </p:cNvPr>
              <p:cNvSpPr/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 smtClean="0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1CF853-1402-4DB4-B736-3EC79148E3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Freeform 31">
            <a:extLst>
              <a:ext uri="{FF2B5EF4-FFF2-40B4-BE49-F238E27FC236}">
                <a16:creationId xmlns:a16="http://schemas.microsoft.com/office/drawing/2014/main" xmlns="" id="{6858AC03-F6DD-47E1-903B-36FFCBBCBC76}"/>
              </a:ext>
            </a:extLst>
          </p:cNvPr>
          <p:cNvSpPr/>
          <p:nvPr/>
        </p:nvSpPr>
        <p:spPr>
          <a:xfrm>
            <a:off x="5590141" y="4296554"/>
            <a:ext cx="2306040" cy="1566988"/>
          </a:xfrm>
          <a:custGeom>
            <a:avLst/>
            <a:gdLst>
              <a:gd name="connsiteX0" fmla="*/ 1435251 w 2306040"/>
              <a:gd name="connsiteY0" fmla="*/ 117633 h 1566988"/>
              <a:gd name="connsiteX1" fmla="*/ 346 w 2306040"/>
              <a:gd name="connsiteY1" fmla="*/ 961695 h 1566988"/>
              <a:gd name="connsiteX2" fmla="*/ 1308642 w 2306040"/>
              <a:gd name="connsiteY2" fmla="*/ 1566606 h 1566988"/>
              <a:gd name="connsiteX3" fmla="*/ 2279312 w 2306040"/>
              <a:gd name="connsiteY3" fmla="*/ 877289 h 1566988"/>
              <a:gd name="connsiteX4" fmla="*/ 2054229 w 2306040"/>
              <a:gd name="connsiteY4" fmla="*/ 342717 h 1566988"/>
              <a:gd name="connsiteX5" fmla="*/ 2054229 w 2306040"/>
              <a:gd name="connsiteY5" fmla="*/ 342717 h 1566988"/>
              <a:gd name="connsiteX6" fmla="*/ 1772875 w 2306040"/>
              <a:gd name="connsiteY6" fmla="*/ 33227 h 1566988"/>
              <a:gd name="connsiteX7" fmla="*/ 1435251 w 2306040"/>
              <a:gd name="connsiteY7" fmla="*/ 117633 h 156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6040" h="1566988">
                <a:moveTo>
                  <a:pt x="1435251" y="117633"/>
                </a:moveTo>
                <a:cubicBezTo>
                  <a:pt x="1139829" y="272378"/>
                  <a:pt x="21447" y="720200"/>
                  <a:pt x="346" y="961695"/>
                </a:cubicBezTo>
                <a:cubicBezTo>
                  <a:pt x="-20755" y="1203190"/>
                  <a:pt x="928814" y="1580674"/>
                  <a:pt x="1308642" y="1566606"/>
                </a:cubicBezTo>
                <a:cubicBezTo>
                  <a:pt x="1688470" y="1552538"/>
                  <a:pt x="2155048" y="1081270"/>
                  <a:pt x="2279312" y="877289"/>
                </a:cubicBezTo>
                <a:cubicBezTo>
                  <a:pt x="2403576" y="673308"/>
                  <a:pt x="2054229" y="342717"/>
                  <a:pt x="2054229" y="342717"/>
                </a:cubicBezTo>
                <a:lnTo>
                  <a:pt x="2054229" y="342717"/>
                </a:lnTo>
                <a:cubicBezTo>
                  <a:pt x="2007337" y="291135"/>
                  <a:pt x="1873693" y="75430"/>
                  <a:pt x="1772875" y="33227"/>
                </a:cubicBezTo>
                <a:cubicBezTo>
                  <a:pt x="1672057" y="-8976"/>
                  <a:pt x="1730673" y="-37112"/>
                  <a:pt x="1435251" y="117633"/>
                </a:cubicBezTo>
                <a:close/>
              </a:path>
            </a:pathLst>
          </a:custGeom>
          <a:solidFill>
            <a:srgbClr val="0070C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25">
            <a:extLst>
              <a:ext uri="{FF2B5EF4-FFF2-40B4-BE49-F238E27FC236}">
                <a16:creationId xmlns:a16="http://schemas.microsoft.com/office/drawing/2014/main" xmlns="" id="{F7F57185-CBB9-48DE-B1A4-341AA93D2EF0}"/>
              </a:ext>
            </a:extLst>
          </p:cNvPr>
          <p:cNvSpPr/>
          <p:nvPr/>
        </p:nvSpPr>
        <p:spPr>
          <a:xfrm>
            <a:off x="5917254" y="3724781"/>
            <a:ext cx="1780921" cy="1438732"/>
          </a:xfrm>
          <a:custGeom>
            <a:avLst/>
            <a:gdLst>
              <a:gd name="connsiteX0" fmla="*/ 657974 w 1780921"/>
              <a:gd name="connsiteY0" fmla="*/ 90 h 1438732"/>
              <a:gd name="connsiteX1" fmla="*/ 1769321 w 1780921"/>
              <a:gd name="connsiteY1" fmla="*/ 633136 h 1438732"/>
              <a:gd name="connsiteX2" fmla="*/ 1206614 w 1780921"/>
              <a:gd name="connsiteY2" fmla="*/ 1420926 h 1438732"/>
              <a:gd name="connsiteX3" fmla="*/ 686109 w 1780921"/>
              <a:gd name="connsiteY3" fmla="*/ 1181776 h 1438732"/>
              <a:gd name="connsiteX4" fmla="*/ 38995 w 1780921"/>
              <a:gd name="connsiteY4" fmla="*/ 1167708 h 1438732"/>
              <a:gd name="connsiteX5" fmla="*/ 137469 w 1780921"/>
              <a:gd name="connsiteY5" fmla="*/ 675339 h 1438732"/>
              <a:gd name="connsiteX6" fmla="*/ 657974 w 1780921"/>
              <a:gd name="connsiteY6" fmla="*/ 90 h 143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0921" h="1438732">
                <a:moveTo>
                  <a:pt x="657974" y="90"/>
                </a:moveTo>
                <a:cubicBezTo>
                  <a:pt x="929949" y="-6944"/>
                  <a:pt x="1677881" y="396330"/>
                  <a:pt x="1769321" y="633136"/>
                </a:cubicBezTo>
                <a:cubicBezTo>
                  <a:pt x="1860761" y="869942"/>
                  <a:pt x="1387149" y="1329486"/>
                  <a:pt x="1206614" y="1420926"/>
                </a:cubicBezTo>
                <a:cubicBezTo>
                  <a:pt x="1026079" y="1512366"/>
                  <a:pt x="880712" y="1223979"/>
                  <a:pt x="686109" y="1181776"/>
                </a:cubicBezTo>
                <a:cubicBezTo>
                  <a:pt x="491506" y="1139573"/>
                  <a:pt x="130435" y="1252114"/>
                  <a:pt x="38995" y="1167708"/>
                </a:cubicBezTo>
                <a:cubicBezTo>
                  <a:pt x="-52445" y="1083302"/>
                  <a:pt x="31961" y="872287"/>
                  <a:pt x="137469" y="675339"/>
                </a:cubicBezTo>
                <a:cubicBezTo>
                  <a:pt x="242977" y="478391"/>
                  <a:pt x="385999" y="7124"/>
                  <a:pt x="657974" y="90"/>
                </a:cubicBezTo>
                <a:close/>
              </a:path>
            </a:pathLst>
          </a:custGeom>
          <a:solidFill>
            <a:srgbClr val="FF000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xmlns="" id="{12C4A0BE-046C-4CDD-93E7-817497E4A622}"/>
              </a:ext>
            </a:extLst>
          </p:cNvPr>
          <p:cNvCxnSpPr/>
          <p:nvPr/>
        </p:nvCxnSpPr>
        <p:spPr>
          <a:xfrm flipV="1">
            <a:off x="6058238" y="3779968"/>
            <a:ext cx="0" cy="205740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5AD1CA30-E01F-41B6-95E0-B4D901514D25}"/>
              </a:ext>
            </a:extLst>
          </p:cNvPr>
          <p:cNvCxnSpPr/>
          <p:nvPr/>
        </p:nvCxnSpPr>
        <p:spPr>
          <a:xfrm>
            <a:off x="5812162" y="5608768"/>
            <a:ext cx="27510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91905804-2578-49E0-9E03-D900458745A0}"/>
                  </a:ext>
                </a:extLst>
              </p:cNvPr>
              <p:cNvSpPr txBox="1"/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905804-2578-49E0-9E03-D90045874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blipFill rotWithShape="1">
                <a:blip r:embed="rId5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A9872BF2-CA3F-4029-9456-16C1DD72B706}"/>
                  </a:ext>
                </a:extLst>
              </p:cNvPr>
              <p:cNvSpPr txBox="1"/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9872BF2-CA3F-4029-9456-16C1DD72B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blipFill rotWithShape="1">
                <a:blip r:embed="rId6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Freeform 36">
            <a:extLst>
              <a:ext uri="{FF2B5EF4-FFF2-40B4-BE49-F238E27FC236}">
                <a16:creationId xmlns:a16="http://schemas.microsoft.com/office/drawing/2014/main" xmlns="" id="{512F3872-957F-4235-AF3A-A3E3BB0CCD24}"/>
              </a:ext>
            </a:extLst>
          </p:cNvPr>
          <p:cNvSpPr/>
          <p:nvPr/>
        </p:nvSpPr>
        <p:spPr>
          <a:xfrm>
            <a:off x="5147217" y="2691813"/>
            <a:ext cx="664947" cy="23882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reeform 37">
            <a:extLst>
              <a:ext uri="{FF2B5EF4-FFF2-40B4-BE49-F238E27FC236}">
                <a16:creationId xmlns:a16="http://schemas.microsoft.com/office/drawing/2014/main" xmlns="" id="{8DC47C5B-F8FF-4AE9-B520-6DF8B6E91F71}"/>
              </a:ext>
            </a:extLst>
          </p:cNvPr>
          <p:cNvSpPr/>
          <p:nvPr/>
        </p:nvSpPr>
        <p:spPr>
          <a:xfrm>
            <a:off x="6482473" y="2704881"/>
            <a:ext cx="529849" cy="1019900"/>
          </a:xfrm>
          <a:custGeom>
            <a:avLst/>
            <a:gdLst>
              <a:gd name="connsiteX0" fmla="*/ 669529 w 669529"/>
              <a:gd name="connsiteY0" fmla="*/ 0 h 1772529"/>
              <a:gd name="connsiteX1" fmla="*/ 92754 w 669529"/>
              <a:gd name="connsiteY1" fmla="*/ 900332 h 1772529"/>
              <a:gd name="connsiteX2" fmla="*/ 8348 w 669529"/>
              <a:gd name="connsiteY2" fmla="*/ 1772529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529" h="1772529">
                <a:moveTo>
                  <a:pt x="669529" y="0"/>
                </a:moveTo>
                <a:cubicBezTo>
                  <a:pt x="436240" y="302455"/>
                  <a:pt x="202951" y="604911"/>
                  <a:pt x="92754" y="900332"/>
                </a:cubicBezTo>
                <a:cubicBezTo>
                  <a:pt x="-17443" y="1195754"/>
                  <a:pt x="-4548" y="1484141"/>
                  <a:pt x="8348" y="177252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4343402" y="744506"/>
            <a:ext cx="4187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hep-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th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/0602178, 1702.06134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1706.02712]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2286000" y="2150881"/>
            <a:ext cx="49069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???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185445" y="2212438"/>
            <a:ext cx="3653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Unitarity, Causality, Locality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161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6364" y="675255"/>
            <a:ext cx="26532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Bounds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46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601CF853-1402-4DB4-B736-3EC79148E3C4}"/>
                  </a:ext>
                </a:extLst>
              </p:cNvPr>
              <p:cNvSpPr/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 smtClean="0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1CF853-1402-4DB4-B736-3EC79148E3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Freeform 27">
            <a:extLst>
              <a:ext uri="{FF2B5EF4-FFF2-40B4-BE49-F238E27FC236}">
                <a16:creationId xmlns:a16="http://schemas.microsoft.com/office/drawing/2014/main" xmlns="" id="{8D12699D-95EE-44A3-84C2-3481276F8DBD}"/>
              </a:ext>
            </a:extLst>
          </p:cNvPr>
          <p:cNvSpPr/>
          <p:nvPr/>
        </p:nvSpPr>
        <p:spPr>
          <a:xfrm>
            <a:off x="6546427" y="3077213"/>
            <a:ext cx="2303492" cy="2336135"/>
          </a:xfrm>
          <a:custGeom>
            <a:avLst/>
            <a:gdLst>
              <a:gd name="connsiteX0" fmla="*/ 1354888 w 2308700"/>
              <a:gd name="connsiteY0" fmla="*/ 179461 h 2122578"/>
              <a:gd name="connsiteX1" fmla="*/ 201338 w 2308700"/>
              <a:gd name="connsiteY1" fmla="*/ 910981 h 2122578"/>
              <a:gd name="connsiteX2" fmla="*/ 201338 w 2308700"/>
              <a:gd name="connsiteY2" fmla="*/ 2008261 h 2122578"/>
              <a:gd name="connsiteX3" fmla="*/ 2213018 w 2308700"/>
              <a:gd name="connsiteY3" fmla="*/ 1951990 h 2122578"/>
              <a:gd name="connsiteX4" fmla="*/ 1945731 w 2308700"/>
              <a:gd name="connsiteY4" fmla="*/ 798440 h 2122578"/>
              <a:gd name="connsiteX5" fmla="*/ 1594039 w 2308700"/>
              <a:gd name="connsiteY5" fmla="*/ 38784 h 2122578"/>
              <a:gd name="connsiteX6" fmla="*/ 1411159 w 2308700"/>
              <a:gd name="connsiteY6" fmla="*/ 179461 h 2122578"/>
              <a:gd name="connsiteX0" fmla="*/ 1354888 w 2308700"/>
              <a:gd name="connsiteY0" fmla="*/ 179461 h 2122578"/>
              <a:gd name="connsiteX1" fmla="*/ 201338 w 2308700"/>
              <a:gd name="connsiteY1" fmla="*/ 910981 h 2122578"/>
              <a:gd name="connsiteX2" fmla="*/ 201338 w 2308700"/>
              <a:gd name="connsiteY2" fmla="*/ 2008261 h 2122578"/>
              <a:gd name="connsiteX3" fmla="*/ 2213018 w 2308700"/>
              <a:gd name="connsiteY3" fmla="*/ 1951990 h 2122578"/>
              <a:gd name="connsiteX4" fmla="*/ 1945731 w 2308700"/>
              <a:gd name="connsiteY4" fmla="*/ 798440 h 2122578"/>
              <a:gd name="connsiteX5" fmla="*/ 1594039 w 2308700"/>
              <a:gd name="connsiteY5" fmla="*/ 38784 h 2122578"/>
              <a:gd name="connsiteX6" fmla="*/ 1326753 w 2308700"/>
              <a:gd name="connsiteY6" fmla="*/ 179461 h 2122578"/>
              <a:gd name="connsiteX0" fmla="*/ 1354888 w 2308700"/>
              <a:gd name="connsiteY0" fmla="*/ 170433 h 2113550"/>
              <a:gd name="connsiteX1" fmla="*/ 201338 w 2308700"/>
              <a:gd name="connsiteY1" fmla="*/ 901953 h 2113550"/>
              <a:gd name="connsiteX2" fmla="*/ 201338 w 2308700"/>
              <a:gd name="connsiteY2" fmla="*/ 1999233 h 2113550"/>
              <a:gd name="connsiteX3" fmla="*/ 2213018 w 2308700"/>
              <a:gd name="connsiteY3" fmla="*/ 1942962 h 2113550"/>
              <a:gd name="connsiteX4" fmla="*/ 1945731 w 2308700"/>
              <a:gd name="connsiteY4" fmla="*/ 789412 h 2113550"/>
              <a:gd name="connsiteX5" fmla="*/ 1594039 w 2308700"/>
              <a:gd name="connsiteY5" fmla="*/ 29756 h 2113550"/>
              <a:gd name="connsiteX6" fmla="*/ 1270482 w 2308700"/>
              <a:gd name="connsiteY6" fmla="*/ 212636 h 2113550"/>
              <a:gd name="connsiteX0" fmla="*/ 1354888 w 2308700"/>
              <a:gd name="connsiteY0" fmla="*/ 393018 h 2336135"/>
              <a:gd name="connsiteX1" fmla="*/ 201338 w 2308700"/>
              <a:gd name="connsiteY1" fmla="*/ 1124538 h 2336135"/>
              <a:gd name="connsiteX2" fmla="*/ 201338 w 2308700"/>
              <a:gd name="connsiteY2" fmla="*/ 2221818 h 2336135"/>
              <a:gd name="connsiteX3" fmla="*/ 2213018 w 2308700"/>
              <a:gd name="connsiteY3" fmla="*/ 2165547 h 2336135"/>
              <a:gd name="connsiteX4" fmla="*/ 1945731 w 2308700"/>
              <a:gd name="connsiteY4" fmla="*/ 1011997 h 2336135"/>
              <a:gd name="connsiteX5" fmla="*/ 1594039 w 2308700"/>
              <a:gd name="connsiteY5" fmla="*/ 252341 h 2336135"/>
              <a:gd name="connsiteX6" fmla="*/ 1242347 w 2308700"/>
              <a:gd name="connsiteY6" fmla="*/ 41325 h 2336135"/>
              <a:gd name="connsiteX0" fmla="*/ 1251206 w 2303492"/>
              <a:gd name="connsiteY0" fmla="*/ 41325 h 2336135"/>
              <a:gd name="connsiteX1" fmla="*/ 196130 w 2303492"/>
              <a:gd name="connsiteY1" fmla="*/ 1124538 h 2336135"/>
              <a:gd name="connsiteX2" fmla="*/ 196130 w 2303492"/>
              <a:gd name="connsiteY2" fmla="*/ 2221818 h 2336135"/>
              <a:gd name="connsiteX3" fmla="*/ 2207810 w 2303492"/>
              <a:gd name="connsiteY3" fmla="*/ 2165547 h 2336135"/>
              <a:gd name="connsiteX4" fmla="*/ 1940523 w 2303492"/>
              <a:gd name="connsiteY4" fmla="*/ 1011997 h 2336135"/>
              <a:gd name="connsiteX5" fmla="*/ 1588831 w 2303492"/>
              <a:gd name="connsiteY5" fmla="*/ 252341 h 2336135"/>
              <a:gd name="connsiteX6" fmla="*/ 1237139 w 2303492"/>
              <a:gd name="connsiteY6" fmla="*/ 41325 h 2336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03492" h="2336135">
                <a:moveTo>
                  <a:pt x="1251206" y="41325"/>
                </a:moveTo>
                <a:cubicBezTo>
                  <a:pt x="770560" y="254685"/>
                  <a:pt x="371976" y="761123"/>
                  <a:pt x="196130" y="1124538"/>
                </a:cubicBezTo>
                <a:cubicBezTo>
                  <a:pt x="20284" y="1487953"/>
                  <a:pt x="-139150" y="2048317"/>
                  <a:pt x="196130" y="2221818"/>
                </a:cubicBezTo>
                <a:cubicBezTo>
                  <a:pt x="531410" y="2395320"/>
                  <a:pt x="1917078" y="2367184"/>
                  <a:pt x="2207810" y="2165547"/>
                </a:cubicBezTo>
                <a:cubicBezTo>
                  <a:pt x="2498542" y="1963910"/>
                  <a:pt x="2043686" y="1330865"/>
                  <a:pt x="1940523" y="1011997"/>
                </a:cubicBezTo>
                <a:cubicBezTo>
                  <a:pt x="1837360" y="693129"/>
                  <a:pt x="1706062" y="414120"/>
                  <a:pt x="1588831" y="252341"/>
                </a:cubicBezTo>
                <a:cubicBezTo>
                  <a:pt x="1471600" y="90562"/>
                  <a:pt x="1284031" y="-80595"/>
                  <a:pt x="1237139" y="41325"/>
                </a:cubicBezTo>
              </a:path>
            </a:pathLst>
          </a:custGeom>
          <a:solidFill>
            <a:srgbClr val="00B05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 31">
            <a:extLst>
              <a:ext uri="{FF2B5EF4-FFF2-40B4-BE49-F238E27FC236}">
                <a16:creationId xmlns:a16="http://schemas.microsoft.com/office/drawing/2014/main" xmlns="" id="{6858AC03-F6DD-47E1-903B-36FFCBBCBC76}"/>
              </a:ext>
            </a:extLst>
          </p:cNvPr>
          <p:cNvSpPr/>
          <p:nvPr/>
        </p:nvSpPr>
        <p:spPr>
          <a:xfrm>
            <a:off x="5590141" y="4296554"/>
            <a:ext cx="2306040" cy="1566988"/>
          </a:xfrm>
          <a:custGeom>
            <a:avLst/>
            <a:gdLst>
              <a:gd name="connsiteX0" fmla="*/ 1435251 w 2306040"/>
              <a:gd name="connsiteY0" fmla="*/ 117633 h 1566988"/>
              <a:gd name="connsiteX1" fmla="*/ 346 w 2306040"/>
              <a:gd name="connsiteY1" fmla="*/ 961695 h 1566988"/>
              <a:gd name="connsiteX2" fmla="*/ 1308642 w 2306040"/>
              <a:gd name="connsiteY2" fmla="*/ 1566606 h 1566988"/>
              <a:gd name="connsiteX3" fmla="*/ 2279312 w 2306040"/>
              <a:gd name="connsiteY3" fmla="*/ 877289 h 1566988"/>
              <a:gd name="connsiteX4" fmla="*/ 2054229 w 2306040"/>
              <a:gd name="connsiteY4" fmla="*/ 342717 h 1566988"/>
              <a:gd name="connsiteX5" fmla="*/ 2054229 w 2306040"/>
              <a:gd name="connsiteY5" fmla="*/ 342717 h 1566988"/>
              <a:gd name="connsiteX6" fmla="*/ 1772875 w 2306040"/>
              <a:gd name="connsiteY6" fmla="*/ 33227 h 1566988"/>
              <a:gd name="connsiteX7" fmla="*/ 1435251 w 2306040"/>
              <a:gd name="connsiteY7" fmla="*/ 117633 h 156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6040" h="1566988">
                <a:moveTo>
                  <a:pt x="1435251" y="117633"/>
                </a:moveTo>
                <a:cubicBezTo>
                  <a:pt x="1139829" y="272378"/>
                  <a:pt x="21447" y="720200"/>
                  <a:pt x="346" y="961695"/>
                </a:cubicBezTo>
                <a:cubicBezTo>
                  <a:pt x="-20755" y="1203190"/>
                  <a:pt x="928814" y="1580674"/>
                  <a:pt x="1308642" y="1566606"/>
                </a:cubicBezTo>
                <a:cubicBezTo>
                  <a:pt x="1688470" y="1552538"/>
                  <a:pt x="2155048" y="1081270"/>
                  <a:pt x="2279312" y="877289"/>
                </a:cubicBezTo>
                <a:cubicBezTo>
                  <a:pt x="2403576" y="673308"/>
                  <a:pt x="2054229" y="342717"/>
                  <a:pt x="2054229" y="342717"/>
                </a:cubicBezTo>
                <a:lnTo>
                  <a:pt x="2054229" y="342717"/>
                </a:lnTo>
                <a:cubicBezTo>
                  <a:pt x="2007337" y="291135"/>
                  <a:pt x="1873693" y="75430"/>
                  <a:pt x="1772875" y="33227"/>
                </a:cubicBezTo>
                <a:cubicBezTo>
                  <a:pt x="1672057" y="-8976"/>
                  <a:pt x="1730673" y="-37112"/>
                  <a:pt x="1435251" y="117633"/>
                </a:cubicBezTo>
                <a:close/>
              </a:path>
            </a:pathLst>
          </a:custGeom>
          <a:solidFill>
            <a:srgbClr val="0070C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25">
            <a:extLst>
              <a:ext uri="{FF2B5EF4-FFF2-40B4-BE49-F238E27FC236}">
                <a16:creationId xmlns:a16="http://schemas.microsoft.com/office/drawing/2014/main" xmlns="" id="{F7F57185-CBB9-48DE-B1A4-341AA93D2EF0}"/>
              </a:ext>
            </a:extLst>
          </p:cNvPr>
          <p:cNvSpPr/>
          <p:nvPr/>
        </p:nvSpPr>
        <p:spPr>
          <a:xfrm>
            <a:off x="5917254" y="3724781"/>
            <a:ext cx="1780921" cy="1438732"/>
          </a:xfrm>
          <a:custGeom>
            <a:avLst/>
            <a:gdLst>
              <a:gd name="connsiteX0" fmla="*/ 657974 w 1780921"/>
              <a:gd name="connsiteY0" fmla="*/ 90 h 1438732"/>
              <a:gd name="connsiteX1" fmla="*/ 1769321 w 1780921"/>
              <a:gd name="connsiteY1" fmla="*/ 633136 h 1438732"/>
              <a:gd name="connsiteX2" fmla="*/ 1206614 w 1780921"/>
              <a:gd name="connsiteY2" fmla="*/ 1420926 h 1438732"/>
              <a:gd name="connsiteX3" fmla="*/ 686109 w 1780921"/>
              <a:gd name="connsiteY3" fmla="*/ 1181776 h 1438732"/>
              <a:gd name="connsiteX4" fmla="*/ 38995 w 1780921"/>
              <a:gd name="connsiteY4" fmla="*/ 1167708 h 1438732"/>
              <a:gd name="connsiteX5" fmla="*/ 137469 w 1780921"/>
              <a:gd name="connsiteY5" fmla="*/ 675339 h 1438732"/>
              <a:gd name="connsiteX6" fmla="*/ 657974 w 1780921"/>
              <a:gd name="connsiteY6" fmla="*/ 90 h 143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0921" h="1438732">
                <a:moveTo>
                  <a:pt x="657974" y="90"/>
                </a:moveTo>
                <a:cubicBezTo>
                  <a:pt x="929949" y="-6944"/>
                  <a:pt x="1677881" y="396330"/>
                  <a:pt x="1769321" y="633136"/>
                </a:cubicBezTo>
                <a:cubicBezTo>
                  <a:pt x="1860761" y="869942"/>
                  <a:pt x="1387149" y="1329486"/>
                  <a:pt x="1206614" y="1420926"/>
                </a:cubicBezTo>
                <a:cubicBezTo>
                  <a:pt x="1026079" y="1512366"/>
                  <a:pt x="880712" y="1223979"/>
                  <a:pt x="686109" y="1181776"/>
                </a:cubicBezTo>
                <a:cubicBezTo>
                  <a:pt x="491506" y="1139573"/>
                  <a:pt x="130435" y="1252114"/>
                  <a:pt x="38995" y="1167708"/>
                </a:cubicBezTo>
                <a:cubicBezTo>
                  <a:pt x="-52445" y="1083302"/>
                  <a:pt x="31961" y="872287"/>
                  <a:pt x="137469" y="675339"/>
                </a:cubicBezTo>
                <a:cubicBezTo>
                  <a:pt x="242977" y="478391"/>
                  <a:pt x="385999" y="7124"/>
                  <a:pt x="657974" y="90"/>
                </a:cubicBezTo>
                <a:close/>
              </a:path>
            </a:pathLst>
          </a:custGeom>
          <a:solidFill>
            <a:srgbClr val="FF000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xmlns="" id="{12C4A0BE-046C-4CDD-93E7-817497E4A622}"/>
              </a:ext>
            </a:extLst>
          </p:cNvPr>
          <p:cNvCxnSpPr/>
          <p:nvPr/>
        </p:nvCxnSpPr>
        <p:spPr>
          <a:xfrm flipV="1">
            <a:off x="6058238" y="3779968"/>
            <a:ext cx="0" cy="205740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5AD1CA30-E01F-41B6-95E0-B4D901514D25}"/>
              </a:ext>
            </a:extLst>
          </p:cNvPr>
          <p:cNvCxnSpPr/>
          <p:nvPr/>
        </p:nvCxnSpPr>
        <p:spPr>
          <a:xfrm>
            <a:off x="5812162" y="5608768"/>
            <a:ext cx="27510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91905804-2578-49E0-9E03-D900458745A0}"/>
                  </a:ext>
                </a:extLst>
              </p:cNvPr>
              <p:cNvSpPr txBox="1"/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905804-2578-49E0-9E03-D90045874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blipFill rotWithShape="1">
                <a:blip r:embed="rId5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A9872BF2-CA3F-4029-9456-16C1DD72B706}"/>
                  </a:ext>
                </a:extLst>
              </p:cNvPr>
              <p:cNvSpPr txBox="1"/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9872BF2-CA3F-4029-9456-16C1DD72B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blipFill rotWithShape="1">
                <a:blip r:embed="rId6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Freeform 36">
            <a:extLst>
              <a:ext uri="{FF2B5EF4-FFF2-40B4-BE49-F238E27FC236}">
                <a16:creationId xmlns:a16="http://schemas.microsoft.com/office/drawing/2014/main" xmlns="" id="{512F3872-957F-4235-AF3A-A3E3BB0CCD24}"/>
              </a:ext>
            </a:extLst>
          </p:cNvPr>
          <p:cNvSpPr/>
          <p:nvPr/>
        </p:nvSpPr>
        <p:spPr>
          <a:xfrm>
            <a:off x="5147217" y="2691813"/>
            <a:ext cx="664947" cy="23882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reeform 37">
            <a:extLst>
              <a:ext uri="{FF2B5EF4-FFF2-40B4-BE49-F238E27FC236}">
                <a16:creationId xmlns:a16="http://schemas.microsoft.com/office/drawing/2014/main" xmlns="" id="{8DC47C5B-F8FF-4AE9-B520-6DF8B6E91F71}"/>
              </a:ext>
            </a:extLst>
          </p:cNvPr>
          <p:cNvSpPr/>
          <p:nvPr/>
        </p:nvSpPr>
        <p:spPr>
          <a:xfrm>
            <a:off x="6482473" y="2704881"/>
            <a:ext cx="529849" cy="1019900"/>
          </a:xfrm>
          <a:custGeom>
            <a:avLst/>
            <a:gdLst>
              <a:gd name="connsiteX0" fmla="*/ 669529 w 669529"/>
              <a:gd name="connsiteY0" fmla="*/ 0 h 1772529"/>
              <a:gd name="connsiteX1" fmla="*/ 92754 w 669529"/>
              <a:gd name="connsiteY1" fmla="*/ 900332 h 1772529"/>
              <a:gd name="connsiteX2" fmla="*/ 8348 w 669529"/>
              <a:gd name="connsiteY2" fmla="*/ 1772529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529" h="1772529">
                <a:moveTo>
                  <a:pt x="669529" y="0"/>
                </a:moveTo>
                <a:cubicBezTo>
                  <a:pt x="436240" y="302455"/>
                  <a:pt x="202951" y="604911"/>
                  <a:pt x="92754" y="900332"/>
                </a:cubicBezTo>
                <a:cubicBezTo>
                  <a:pt x="-17443" y="1195754"/>
                  <a:pt x="-4548" y="1484141"/>
                  <a:pt x="8348" y="177252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reeform 38">
            <a:extLst>
              <a:ext uri="{FF2B5EF4-FFF2-40B4-BE49-F238E27FC236}">
                <a16:creationId xmlns:a16="http://schemas.microsoft.com/office/drawing/2014/main" xmlns="" id="{1ED69242-81A4-4184-B1EB-EEB1566E08FA}"/>
              </a:ext>
            </a:extLst>
          </p:cNvPr>
          <p:cNvSpPr/>
          <p:nvPr/>
        </p:nvSpPr>
        <p:spPr>
          <a:xfrm>
            <a:off x="8247375" y="2643325"/>
            <a:ext cx="315878" cy="795999"/>
          </a:xfrm>
          <a:custGeom>
            <a:avLst/>
            <a:gdLst>
              <a:gd name="connsiteX0" fmla="*/ 0 w 423499"/>
              <a:gd name="connsiteY0" fmla="*/ 0 h 1308295"/>
              <a:gd name="connsiteX1" fmla="*/ 422031 w 423499"/>
              <a:gd name="connsiteY1" fmla="*/ 590843 h 1308295"/>
              <a:gd name="connsiteX2" fmla="*/ 112542 w 423499"/>
              <a:gd name="connsiteY2" fmla="*/ 1308295 h 130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499" h="1308295">
                <a:moveTo>
                  <a:pt x="0" y="0"/>
                </a:moveTo>
                <a:cubicBezTo>
                  <a:pt x="201637" y="186397"/>
                  <a:pt x="403274" y="372794"/>
                  <a:pt x="422031" y="590843"/>
                </a:cubicBezTo>
                <a:cubicBezTo>
                  <a:pt x="440788" y="808892"/>
                  <a:pt x="276665" y="1058593"/>
                  <a:pt x="112542" y="1308295"/>
                </a:cubicBezTo>
              </a:path>
            </a:pathLst>
          </a:custGeom>
          <a:noFill/>
          <a:ln>
            <a:solidFill>
              <a:srgbClr val="00B05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4343402" y="744506"/>
            <a:ext cx="4187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hep-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th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/0602178, 1702.06134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1706.02712]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2286000" y="2150881"/>
            <a:ext cx="49069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???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185445" y="2212438"/>
            <a:ext cx="3653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Unitarity, Causality, Locality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448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228602" y="4919085"/>
            <a:ext cx="1412675" cy="1329316"/>
            <a:chOff x="381000" y="1177713"/>
            <a:chExt cx="2164023" cy="2092456"/>
          </a:xfrm>
        </p:grpSpPr>
        <p:pic>
          <p:nvPicPr>
            <p:cNvPr id="69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0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Rectangle 69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6364" y="675255"/>
            <a:ext cx="26532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Bounds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46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601CF853-1402-4DB4-B736-3EC79148E3C4}"/>
                  </a:ext>
                </a:extLst>
              </p:cNvPr>
              <p:cNvSpPr/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 smtClean="0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1CF853-1402-4DB4-B736-3EC79148E3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Freeform 27">
            <a:extLst>
              <a:ext uri="{FF2B5EF4-FFF2-40B4-BE49-F238E27FC236}">
                <a16:creationId xmlns:a16="http://schemas.microsoft.com/office/drawing/2014/main" xmlns="" id="{8D12699D-95EE-44A3-84C2-3481276F8DBD}"/>
              </a:ext>
            </a:extLst>
          </p:cNvPr>
          <p:cNvSpPr/>
          <p:nvPr/>
        </p:nvSpPr>
        <p:spPr>
          <a:xfrm>
            <a:off x="6546427" y="3077213"/>
            <a:ext cx="2303492" cy="2336135"/>
          </a:xfrm>
          <a:custGeom>
            <a:avLst/>
            <a:gdLst>
              <a:gd name="connsiteX0" fmla="*/ 1354888 w 2308700"/>
              <a:gd name="connsiteY0" fmla="*/ 179461 h 2122578"/>
              <a:gd name="connsiteX1" fmla="*/ 201338 w 2308700"/>
              <a:gd name="connsiteY1" fmla="*/ 910981 h 2122578"/>
              <a:gd name="connsiteX2" fmla="*/ 201338 w 2308700"/>
              <a:gd name="connsiteY2" fmla="*/ 2008261 h 2122578"/>
              <a:gd name="connsiteX3" fmla="*/ 2213018 w 2308700"/>
              <a:gd name="connsiteY3" fmla="*/ 1951990 h 2122578"/>
              <a:gd name="connsiteX4" fmla="*/ 1945731 w 2308700"/>
              <a:gd name="connsiteY4" fmla="*/ 798440 h 2122578"/>
              <a:gd name="connsiteX5" fmla="*/ 1594039 w 2308700"/>
              <a:gd name="connsiteY5" fmla="*/ 38784 h 2122578"/>
              <a:gd name="connsiteX6" fmla="*/ 1411159 w 2308700"/>
              <a:gd name="connsiteY6" fmla="*/ 179461 h 2122578"/>
              <a:gd name="connsiteX0" fmla="*/ 1354888 w 2308700"/>
              <a:gd name="connsiteY0" fmla="*/ 179461 h 2122578"/>
              <a:gd name="connsiteX1" fmla="*/ 201338 w 2308700"/>
              <a:gd name="connsiteY1" fmla="*/ 910981 h 2122578"/>
              <a:gd name="connsiteX2" fmla="*/ 201338 w 2308700"/>
              <a:gd name="connsiteY2" fmla="*/ 2008261 h 2122578"/>
              <a:gd name="connsiteX3" fmla="*/ 2213018 w 2308700"/>
              <a:gd name="connsiteY3" fmla="*/ 1951990 h 2122578"/>
              <a:gd name="connsiteX4" fmla="*/ 1945731 w 2308700"/>
              <a:gd name="connsiteY4" fmla="*/ 798440 h 2122578"/>
              <a:gd name="connsiteX5" fmla="*/ 1594039 w 2308700"/>
              <a:gd name="connsiteY5" fmla="*/ 38784 h 2122578"/>
              <a:gd name="connsiteX6" fmla="*/ 1326753 w 2308700"/>
              <a:gd name="connsiteY6" fmla="*/ 179461 h 2122578"/>
              <a:gd name="connsiteX0" fmla="*/ 1354888 w 2308700"/>
              <a:gd name="connsiteY0" fmla="*/ 170433 h 2113550"/>
              <a:gd name="connsiteX1" fmla="*/ 201338 w 2308700"/>
              <a:gd name="connsiteY1" fmla="*/ 901953 h 2113550"/>
              <a:gd name="connsiteX2" fmla="*/ 201338 w 2308700"/>
              <a:gd name="connsiteY2" fmla="*/ 1999233 h 2113550"/>
              <a:gd name="connsiteX3" fmla="*/ 2213018 w 2308700"/>
              <a:gd name="connsiteY3" fmla="*/ 1942962 h 2113550"/>
              <a:gd name="connsiteX4" fmla="*/ 1945731 w 2308700"/>
              <a:gd name="connsiteY4" fmla="*/ 789412 h 2113550"/>
              <a:gd name="connsiteX5" fmla="*/ 1594039 w 2308700"/>
              <a:gd name="connsiteY5" fmla="*/ 29756 h 2113550"/>
              <a:gd name="connsiteX6" fmla="*/ 1270482 w 2308700"/>
              <a:gd name="connsiteY6" fmla="*/ 212636 h 2113550"/>
              <a:gd name="connsiteX0" fmla="*/ 1354888 w 2308700"/>
              <a:gd name="connsiteY0" fmla="*/ 393018 h 2336135"/>
              <a:gd name="connsiteX1" fmla="*/ 201338 w 2308700"/>
              <a:gd name="connsiteY1" fmla="*/ 1124538 h 2336135"/>
              <a:gd name="connsiteX2" fmla="*/ 201338 w 2308700"/>
              <a:gd name="connsiteY2" fmla="*/ 2221818 h 2336135"/>
              <a:gd name="connsiteX3" fmla="*/ 2213018 w 2308700"/>
              <a:gd name="connsiteY3" fmla="*/ 2165547 h 2336135"/>
              <a:gd name="connsiteX4" fmla="*/ 1945731 w 2308700"/>
              <a:gd name="connsiteY4" fmla="*/ 1011997 h 2336135"/>
              <a:gd name="connsiteX5" fmla="*/ 1594039 w 2308700"/>
              <a:gd name="connsiteY5" fmla="*/ 252341 h 2336135"/>
              <a:gd name="connsiteX6" fmla="*/ 1242347 w 2308700"/>
              <a:gd name="connsiteY6" fmla="*/ 41325 h 2336135"/>
              <a:gd name="connsiteX0" fmla="*/ 1251206 w 2303492"/>
              <a:gd name="connsiteY0" fmla="*/ 41325 h 2336135"/>
              <a:gd name="connsiteX1" fmla="*/ 196130 w 2303492"/>
              <a:gd name="connsiteY1" fmla="*/ 1124538 h 2336135"/>
              <a:gd name="connsiteX2" fmla="*/ 196130 w 2303492"/>
              <a:gd name="connsiteY2" fmla="*/ 2221818 h 2336135"/>
              <a:gd name="connsiteX3" fmla="*/ 2207810 w 2303492"/>
              <a:gd name="connsiteY3" fmla="*/ 2165547 h 2336135"/>
              <a:gd name="connsiteX4" fmla="*/ 1940523 w 2303492"/>
              <a:gd name="connsiteY4" fmla="*/ 1011997 h 2336135"/>
              <a:gd name="connsiteX5" fmla="*/ 1588831 w 2303492"/>
              <a:gd name="connsiteY5" fmla="*/ 252341 h 2336135"/>
              <a:gd name="connsiteX6" fmla="*/ 1237139 w 2303492"/>
              <a:gd name="connsiteY6" fmla="*/ 41325 h 2336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03492" h="2336135">
                <a:moveTo>
                  <a:pt x="1251206" y="41325"/>
                </a:moveTo>
                <a:cubicBezTo>
                  <a:pt x="770560" y="254685"/>
                  <a:pt x="371976" y="761123"/>
                  <a:pt x="196130" y="1124538"/>
                </a:cubicBezTo>
                <a:cubicBezTo>
                  <a:pt x="20284" y="1487953"/>
                  <a:pt x="-139150" y="2048317"/>
                  <a:pt x="196130" y="2221818"/>
                </a:cubicBezTo>
                <a:cubicBezTo>
                  <a:pt x="531410" y="2395320"/>
                  <a:pt x="1917078" y="2367184"/>
                  <a:pt x="2207810" y="2165547"/>
                </a:cubicBezTo>
                <a:cubicBezTo>
                  <a:pt x="2498542" y="1963910"/>
                  <a:pt x="2043686" y="1330865"/>
                  <a:pt x="1940523" y="1011997"/>
                </a:cubicBezTo>
                <a:cubicBezTo>
                  <a:pt x="1837360" y="693129"/>
                  <a:pt x="1706062" y="414120"/>
                  <a:pt x="1588831" y="252341"/>
                </a:cubicBezTo>
                <a:cubicBezTo>
                  <a:pt x="1471600" y="90562"/>
                  <a:pt x="1284031" y="-80595"/>
                  <a:pt x="1237139" y="41325"/>
                </a:cubicBezTo>
              </a:path>
            </a:pathLst>
          </a:custGeom>
          <a:solidFill>
            <a:srgbClr val="00B05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 31">
            <a:extLst>
              <a:ext uri="{FF2B5EF4-FFF2-40B4-BE49-F238E27FC236}">
                <a16:creationId xmlns:a16="http://schemas.microsoft.com/office/drawing/2014/main" xmlns="" id="{6858AC03-F6DD-47E1-903B-36FFCBBCBC76}"/>
              </a:ext>
            </a:extLst>
          </p:cNvPr>
          <p:cNvSpPr/>
          <p:nvPr/>
        </p:nvSpPr>
        <p:spPr>
          <a:xfrm>
            <a:off x="5590141" y="4296554"/>
            <a:ext cx="2306040" cy="1566988"/>
          </a:xfrm>
          <a:custGeom>
            <a:avLst/>
            <a:gdLst>
              <a:gd name="connsiteX0" fmla="*/ 1435251 w 2306040"/>
              <a:gd name="connsiteY0" fmla="*/ 117633 h 1566988"/>
              <a:gd name="connsiteX1" fmla="*/ 346 w 2306040"/>
              <a:gd name="connsiteY1" fmla="*/ 961695 h 1566988"/>
              <a:gd name="connsiteX2" fmla="*/ 1308642 w 2306040"/>
              <a:gd name="connsiteY2" fmla="*/ 1566606 h 1566988"/>
              <a:gd name="connsiteX3" fmla="*/ 2279312 w 2306040"/>
              <a:gd name="connsiteY3" fmla="*/ 877289 h 1566988"/>
              <a:gd name="connsiteX4" fmla="*/ 2054229 w 2306040"/>
              <a:gd name="connsiteY4" fmla="*/ 342717 h 1566988"/>
              <a:gd name="connsiteX5" fmla="*/ 2054229 w 2306040"/>
              <a:gd name="connsiteY5" fmla="*/ 342717 h 1566988"/>
              <a:gd name="connsiteX6" fmla="*/ 1772875 w 2306040"/>
              <a:gd name="connsiteY6" fmla="*/ 33227 h 1566988"/>
              <a:gd name="connsiteX7" fmla="*/ 1435251 w 2306040"/>
              <a:gd name="connsiteY7" fmla="*/ 117633 h 156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6040" h="1566988">
                <a:moveTo>
                  <a:pt x="1435251" y="117633"/>
                </a:moveTo>
                <a:cubicBezTo>
                  <a:pt x="1139829" y="272378"/>
                  <a:pt x="21447" y="720200"/>
                  <a:pt x="346" y="961695"/>
                </a:cubicBezTo>
                <a:cubicBezTo>
                  <a:pt x="-20755" y="1203190"/>
                  <a:pt x="928814" y="1580674"/>
                  <a:pt x="1308642" y="1566606"/>
                </a:cubicBezTo>
                <a:cubicBezTo>
                  <a:pt x="1688470" y="1552538"/>
                  <a:pt x="2155048" y="1081270"/>
                  <a:pt x="2279312" y="877289"/>
                </a:cubicBezTo>
                <a:cubicBezTo>
                  <a:pt x="2403576" y="673308"/>
                  <a:pt x="2054229" y="342717"/>
                  <a:pt x="2054229" y="342717"/>
                </a:cubicBezTo>
                <a:lnTo>
                  <a:pt x="2054229" y="342717"/>
                </a:lnTo>
                <a:cubicBezTo>
                  <a:pt x="2007337" y="291135"/>
                  <a:pt x="1873693" y="75430"/>
                  <a:pt x="1772875" y="33227"/>
                </a:cubicBezTo>
                <a:cubicBezTo>
                  <a:pt x="1672057" y="-8976"/>
                  <a:pt x="1730673" y="-37112"/>
                  <a:pt x="1435251" y="117633"/>
                </a:cubicBezTo>
                <a:close/>
              </a:path>
            </a:pathLst>
          </a:custGeom>
          <a:solidFill>
            <a:srgbClr val="0070C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25">
            <a:extLst>
              <a:ext uri="{FF2B5EF4-FFF2-40B4-BE49-F238E27FC236}">
                <a16:creationId xmlns:a16="http://schemas.microsoft.com/office/drawing/2014/main" xmlns="" id="{F7F57185-CBB9-48DE-B1A4-341AA93D2EF0}"/>
              </a:ext>
            </a:extLst>
          </p:cNvPr>
          <p:cNvSpPr/>
          <p:nvPr/>
        </p:nvSpPr>
        <p:spPr>
          <a:xfrm>
            <a:off x="5917254" y="3724781"/>
            <a:ext cx="1780921" cy="1438732"/>
          </a:xfrm>
          <a:custGeom>
            <a:avLst/>
            <a:gdLst>
              <a:gd name="connsiteX0" fmla="*/ 657974 w 1780921"/>
              <a:gd name="connsiteY0" fmla="*/ 90 h 1438732"/>
              <a:gd name="connsiteX1" fmla="*/ 1769321 w 1780921"/>
              <a:gd name="connsiteY1" fmla="*/ 633136 h 1438732"/>
              <a:gd name="connsiteX2" fmla="*/ 1206614 w 1780921"/>
              <a:gd name="connsiteY2" fmla="*/ 1420926 h 1438732"/>
              <a:gd name="connsiteX3" fmla="*/ 686109 w 1780921"/>
              <a:gd name="connsiteY3" fmla="*/ 1181776 h 1438732"/>
              <a:gd name="connsiteX4" fmla="*/ 38995 w 1780921"/>
              <a:gd name="connsiteY4" fmla="*/ 1167708 h 1438732"/>
              <a:gd name="connsiteX5" fmla="*/ 137469 w 1780921"/>
              <a:gd name="connsiteY5" fmla="*/ 675339 h 1438732"/>
              <a:gd name="connsiteX6" fmla="*/ 657974 w 1780921"/>
              <a:gd name="connsiteY6" fmla="*/ 90 h 143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0921" h="1438732">
                <a:moveTo>
                  <a:pt x="657974" y="90"/>
                </a:moveTo>
                <a:cubicBezTo>
                  <a:pt x="929949" y="-6944"/>
                  <a:pt x="1677881" y="396330"/>
                  <a:pt x="1769321" y="633136"/>
                </a:cubicBezTo>
                <a:cubicBezTo>
                  <a:pt x="1860761" y="869942"/>
                  <a:pt x="1387149" y="1329486"/>
                  <a:pt x="1206614" y="1420926"/>
                </a:cubicBezTo>
                <a:cubicBezTo>
                  <a:pt x="1026079" y="1512366"/>
                  <a:pt x="880712" y="1223979"/>
                  <a:pt x="686109" y="1181776"/>
                </a:cubicBezTo>
                <a:cubicBezTo>
                  <a:pt x="491506" y="1139573"/>
                  <a:pt x="130435" y="1252114"/>
                  <a:pt x="38995" y="1167708"/>
                </a:cubicBezTo>
                <a:cubicBezTo>
                  <a:pt x="-52445" y="1083302"/>
                  <a:pt x="31961" y="872287"/>
                  <a:pt x="137469" y="675339"/>
                </a:cubicBezTo>
                <a:cubicBezTo>
                  <a:pt x="242977" y="478391"/>
                  <a:pt x="385999" y="7124"/>
                  <a:pt x="657974" y="90"/>
                </a:cubicBezTo>
                <a:close/>
              </a:path>
            </a:pathLst>
          </a:custGeom>
          <a:solidFill>
            <a:srgbClr val="FF000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xmlns="" id="{12C4A0BE-046C-4CDD-93E7-817497E4A622}"/>
              </a:ext>
            </a:extLst>
          </p:cNvPr>
          <p:cNvCxnSpPr/>
          <p:nvPr/>
        </p:nvCxnSpPr>
        <p:spPr>
          <a:xfrm flipV="1">
            <a:off x="6058238" y="3779968"/>
            <a:ext cx="0" cy="205740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5AD1CA30-E01F-41B6-95E0-B4D901514D25}"/>
              </a:ext>
            </a:extLst>
          </p:cNvPr>
          <p:cNvCxnSpPr/>
          <p:nvPr/>
        </p:nvCxnSpPr>
        <p:spPr>
          <a:xfrm>
            <a:off x="5812162" y="5608768"/>
            <a:ext cx="27510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91905804-2578-49E0-9E03-D900458745A0}"/>
                  </a:ext>
                </a:extLst>
              </p:cNvPr>
              <p:cNvSpPr txBox="1"/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905804-2578-49E0-9E03-D90045874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blipFill rotWithShape="1">
                <a:blip r:embed="rId6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A9872BF2-CA3F-4029-9456-16C1DD72B706}"/>
                  </a:ext>
                </a:extLst>
              </p:cNvPr>
              <p:cNvSpPr txBox="1"/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9872BF2-CA3F-4029-9456-16C1DD72B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blipFill rotWithShape="1">
                <a:blip r:embed="rId7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Freeform 36">
            <a:extLst>
              <a:ext uri="{FF2B5EF4-FFF2-40B4-BE49-F238E27FC236}">
                <a16:creationId xmlns:a16="http://schemas.microsoft.com/office/drawing/2014/main" xmlns="" id="{512F3872-957F-4235-AF3A-A3E3BB0CCD24}"/>
              </a:ext>
            </a:extLst>
          </p:cNvPr>
          <p:cNvSpPr/>
          <p:nvPr/>
        </p:nvSpPr>
        <p:spPr>
          <a:xfrm>
            <a:off x="5147217" y="2691813"/>
            <a:ext cx="664947" cy="23882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reeform 37">
            <a:extLst>
              <a:ext uri="{FF2B5EF4-FFF2-40B4-BE49-F238E27FC236}">
                <a16:creationId xmlns:a16="http://schemas.microsoft.com/office/drawing/2014/main" xmlns="" id="{8DC47C5B-F8FF-4AE9-B520-6DF8B6E91F71}"/>
              </a:ext>
            </a:extLst>
          </p:cNvPr>
          <p:cNvSpPr/>
          <p:nvPr/>
        </p:nvSpPr>
        <p:spPr>
          <a:xfrm>
            <a:off x="6482473" y="2704881"/>
            <a:ext cx="529849" cy="1019900"/>
          </a:xfrm>
          <a:custGeom>
            <a:avLst/>
            <a:gdLst>
              <a:gd name="connsiteX0" fmla="*/ 669529 w 669529"/>
              <a:gd name="connsiteY0" fmla="*/ 0 h 1772529"/>
              <a:gd name="connsiteX1" fmla="*/ 92754 w 669529"/>
              <a:gd name="connsiteY1" fmla="*/ 900332 h 1772529"/>
              <a:gd name="connsiteX2" fmla="*/ 8348 w 669529"/>
              <a:gd name="connsiteY2" fmla="*/ 1772529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529" h="1772529">
                <a:moveTo>
                  <a:pt x="669529" y="0"/>
                </a:moveTo>
                <a:cubicBezTo>
                  <a:pt x="436240" y="302455"/>
                  <a:pt x="202951" y="604911"/>
                  <a:pt x="92754" y="900332"/>
                </a:cubicBezTo>
                <a:cubicBezTo>
                  <a:pt x="-17443" y="1195754"/>
                  <a:pt x="-4548" y="1484141"/>
                  <a:pt x="8348" y="177252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reeform 38">
            <a:extLst>
              <a:ext uri="{FF2B5EF4-FFF2-40B4-BE49-F238E27FC236}">
                <a16:creationId xmlns:a16="http://schemas.microsoft.com/office/drawing/2014/main" xmlns="" id="{1ED69242-81A4-4184-B1EB-EEB1566E08FA}"/>
              </a:ext>
            </a:extLst>
          </p:cNvPr>
          <p:cNvSpPr/>
          <p:nvPr/>
        </p:nvSpPr>
        <p:spPr>
          <a:xfrm>
            <a:off x="8247375" y="2643325"/>
            <a:ext cx="315878" cy="795999"/>
          </a:xfrm>
          <a:custGeom>
            <a:avLst/>
            <a:gdLst>
              <a:gd name="connsiteX0" fmla="*/ 0 w 423499"/>
              <a:gd name="connsiteY0" fmla="*/ 0 h 1308295"/>
              <a:gd name="connsiteX1" fmla="*/ 422031 w 423499"/>
              <a:gd name="connsiteY1" fmla="*/ 590843 h 1308295"/>
              <a:gd name="connsiteX2" fmla="*/ 112542 w 423499"/>
              <a:gd name="connsiteY2" fmla="*/ 1308295 h 130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499" h="1308295">
                <a:moveTo>
                  <a:pt x="0" y="0"/>
                </a:moveTo>
                <a:cubicBezTo>
                  <a:pt x="201637" y="186397"/>
                  <a:pt x="403274" y="372794"/>
                  <a:pt x="422031" y="590843"/>
                </a:cubicBezTo>
                <a:cubicBezTo>
                  <a:pt x="440788" y="808892"/>
                  <a:pt x="276665" y="1058593"/>
                  <a:pt x="112542" y="1308295"/>
                </a:cubicBezTo>
              </a:path>
            </a:pathLst>
          </a:custGeom>
          <a:noFill/>
          <a:ln>
            <a:solidFill>
              <a:srgbClr val="00B05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4343402" y="744506"/>
            <a:ext cx="4187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hep-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th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/0602178, 1702.06134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1706.02712]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2286000" y="2150881"/>
            <a:ext cx="49069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???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185445" y="2212438"/>
            <a:ext cx="3653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Unitarity, Causality, Locality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74" name="Freeform 73"/>
          <p:cNvSpPr/>
          <p:nvPr/>
        </p:nvSpPr>
        <p:spPr>
          <a:xfrm>
            <a:off x="5982299" y="4328744"/>
            <a:ext cx="1637703" cy="852856"/>
          </a:xfrm>
          <a:custGeom>
            <a:avLst/>
            <a:gdLst>
              <a:gd name="connsiteX0" fmla="*/ 1290300 w 1638893"/>
              <a:gd name="connsiteY0" fmla="*/ 4841 h 838519"/>
              <a:gd name="connsiteX1" fmla="*/ 10140 w 1638893"/>
              <a:gd name="connsiteY1" fmla="*/ 595684 h 838519"/>
              <a:gd name="connsiteX2" fmla="*/ 657254 w 1638893"/>
              <a:gd name="connsiteY2" fmla="*/ 567549 h 838519"/>
              <a:gd name="connsiteX3" fmla="*/ 657254 w 1638893"/>
              <a:gd name="connsiteY3" fmla="*/ 567549 h 838519"/>
              <a:gd name="connsiteX4" fmla="*/ 1023014 w 1638893"/>
              <a:gd name="connsiteY4" fmla="*/ 834835 h 838519"/>
              <a:gd name="connsiteX5" fmla="*/ 1627925 w 1638893"/>
              <a:gd name="connsiteY5" fmla="*/ 342466 h 838519"/>
              <a:gd name="connsiteX6" fmla="*/ 1290300 w 1638893"/>
              <a:gd name="connsiteY6" fmla="*/ 4841 h 838519"/>
              <a:gd name="connsiteX0" fmla="*/ 1290300 w 1633907"/>
              <a:gd name="connsiteY0" fmla="*/ 4921 h 852521"/>
              <a:gd name="connsiteX1" fmla="*/ 10140 w 1633907"/>
              <a:gd name="connsiteY1" fmla="*/ 595764 h 852521"/>
              <a:gd name="connsiteX2" fmla="*/ 657254 w 1633907"/>
              <a:gd name="connsiteY2" fmla="*/ 567629 h 852521"/>
              <a:gd name="connsiteX3" fmla="*/ 657254 w 1633907"/>
              <a:gd name="connsiteY3" fmla="*/ 567629 h 852521"/>
              <a:gd name="connsiteX4" fmla="*/ 1093353 w 1633907"/>
              <a:gd name="connsiteY4" fmla="*/ 848982 h 852521"/>
              <a:gd name="connsiteX5" fmla="*/ 1627925 w 1633907"/>
              <a:gd name="connsiteY5" fmla="*/ 342546 h 852521"/>
              <a:gd name="connsiteX6" fmla="*/ 1290300 w 1633907"/>
              <a:gd name="connsiteY6" fmla="*/ 4921 h 852521"/>
              <a:gd name="connsiteX0" fmla="*/ 1292082 w 1635689"/>
              <a:gd name="connsiteY0" fmla="*/ 4921 h 853339"/>
              <a:gd name="connsiteX1" fmla="*/ 11922 w 1635689"/>
              <a:gd name="connsiteY1" fmla="*/ 595764 h 853339"/>
              <a:gd name="connsiteX2" fmla="*/ 659036 w 1635689"/>
              <a:gd name="connsiteY2" fmla="*/ 567629 h 853339"/>
              <a:gd name="connsiteX3" fmla="*/ 771578 w 1635689"/>
              <a:gd name="connsiteY3" fmla="*/ 623900 h 853339"/>
              <a:gd name="connsiteX4" fmla="*/ 1095135 w 1635689"/>
              <a:gd name="connsiteY4" fmla="*/ 848982 h 853339"/>
              <a:gd name="connsiteX5" fmla="*/ 1629707 w 1635689"/>
              <a:gd name="connsiteY5" fmla="*/ 342546 h 853339"/>
              <a:gd name="connsiteX6" fmla="*/ 1292082 w 1635689"/>
              <a:gd name="connsiteY6" fmla="*/ 4921 h 853339"/>
              <a:gd name="connsiteX0" fmla="*/ 1291893 w 1635500"/>
              <a:gd name="connsiteY0" fmla="*/ 4921 h 852888"/>
              <a:gd name="connsiteX1" fmla="*/ 11733 w 1635500"/>
              <a:gd name="connsiteY1" fmla="*/ 595764 h 852888"/>
              <a:gd name="connsiteX2" fmla="*/ 658847 w 1635500"/>
              <a:gd name="connsiteY2" fmla="*/ 567629 h 852888"/>
              <a:gd name="connsiteX3" fmla="*/ 701051 w 1635500"/>
              <a:gd name="connsiteY3" fmla="*/ 595765 h 852888"/>
              <a:gd name="connsiteX4" fmla="*/ 1094946 w 1635500"/>
              <a:gd name="connsiteY4" fmla="*/ 848982 h 852888"/>
              <a:gd name="connsiteX5" fmla="*/ 1629518 w 1635500"/>
              <a:gd name="connsiteY5" fmla="*/ 342546 h 852888"/>
              <a:gd name="connsiteX6" fmla="*/ 1291893 w 1635500"/>
              <a:gd name="connsiteY6" fmla="*/ 4921 h 852888"/>
              <a:gd name="connsiteX0" fmla="*/ 1294096 w 1637703"/>
              <a:gd name="connsiteY0" fmla="*/ 4921 h 852856"/>
              <a:gd name="connsiteX1" fmla="*/ 13936 w 1637703"/>
              <a:gd name="connsiteY1" fmla="*/ 595764 h 852856"/>
              <a:gd name="connsiteX2" fmla="*/ 618847 w 1637703"/>
              <a:gd name="connsiteY2" fmla="*/ 581696 h 852856"/>
              <a:gd name="connsiteX3" fmla="*/ 703254 w 1637703"/>
              <a:gd name="connsiteY3" fmla="*/ 595765 h 852856"/>
              <a:gd name="connsiteX4" fmla="*/ 1097149 w 1637703"/>
              <a:gd name="connsiteY4" fmla="*/ 848982 h 852856"/>
              <a:gd name="connsiteX5" fmla="*/ 1631721 w 1637703"/>
              <a:gd name="connsiteY5" fmla="*/ 342546 h 852856"/>
              <a:gd name="connsiteX6" fmla="*/ 1294096 w 1637703"/>
              <a:gd name="connsiteY6" fmla="*/ 4921 h 85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7703" h="852856">
                <a:moveTo>
                  <a:pt x="1294096" y="4921"/>
                </a:moveTo>
                <a:cubicBezTo>
                  <a:pt x="1024465" y="47124"/>
                  <a:pt x="126477" y="499635"/>
                  <a:pt x="13936" y="595764"/>
                </a:cubicBezTo>
                <a:cubicBezTo>
                  <a:pt x="-98605" y="691893"/>
                  <a:pt x="503961" y="581696"/>
                  <a:pt x="618847" y="581696"/>
                </a:cubicBezTo>
                <a:cubicBezTo>
                  <a:pt x="733733" y="581696"/>
                  <a:pt x="623537" y="551217"/>
                  <a:pt x="703254" y="595765"/>
                </a:cubicBezTo>
                <a:cubicBezTo>
                  <a:pt x="782971" y="640313"/>
                  <a:pt x="935370" y="886496"/>
                  <a:pt x="1097149" y="848982"/>
                </a:cubicBezTo>
                <a:cubicBezTo>
                  <a:pt x="1258927" y="811468"/>
                  <a:pt x="1598897" y="483223"/>
                  <a:pt x="1631721" y="342546"/>
                </a:cubicBezTo>
                <a:cubicBezTo>
                  <a:pt x="1664545" y="201869"/>
                  <a:pt x="1563727" y="-37282"/>
                  <a:pt x="1294096" y="492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688426" y="5314737"/>
                <a:ext cx="3043013" cy="4896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GB" sz="250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sup>
                      </m:sSubSup>
                      <m:sSubSup>
                        <m:sSub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sup>
                      </m:sSub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&gt;0</m:t>
                      </m:r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8426" y="5314737"/>
                <a:ext cx="3043013" cy="48962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/>
          <p:cNvSpPr/>
          <p:nvPr/>
        </p:nvSpPr>
        <p:spPr>
          <a:xfrm>
            <a:off x="1653477" y="5247906"/>
            <a:ext cx="3070925" cy="69569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5"/>
          <p:cNvSpPr/>
          <p:nvPr/>
        </p:nvSpPr>
        <p:spPr>
          <a:xfrm>
            <a:off x="4749421" y="4817660"/>
            <a:ext cx="1828800" cy="912621"/>
          </a:xfrm>
          <a:custGeom>
            <a:avLst/>
            <a:gdLst>
              <a:gd name="connsiteX0" fmla="*/ 1828800 w 1828800"/>
              <a:gd name="connsiteY0" fmla="*/ 0 h 912621"/>
              <a:gd name="connsiteX1" fmla="*/ 859809 w 1828800"/>
              <a:gd name="connsiteY1" fmla="*/ 832513 h 912621"/>
              <a:gd name="connsiteX2" fmla="*/ 0 w 1828800"/>
              <a:gd name="connsiteY2" fmla="*/ 832513 h 912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0" h="912621">
                <a:moveTo>
                  <a:pt x="1828800" y="0"/>
                </a:moveTo>
                <a:cubicBezTo>
                  <a:pt x="1496704" y="346880"/>
                  <a:pt x="1164609" y="693761"/>
                  <a:pt x="859809" y="832513"/>
                </a:cubicBezTo>
                <a:cubicBezTo>
                  <a:pt x="555009" y="971265"/>
                  <a:pt x="277504" y="901889"/>
                  <a:pt x="0" y="832513"/>
                </a:cubicBezTo>
              </a:path>
            </a:pathLst>
          </a:custGeom>
          <a:noFill/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13576" y="5314737"/>
            <a:ext cx="801024" cy="522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999576" y="5344769"/>
            <a:ext cx="572424" cy="4925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13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029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11678" y="6254939"/>
            <a:ext cx="957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Layout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6146" name="Picture 2" descr="C:\Users\Scott\Dropbox\Conferences_and_Seminars\Conferences\15-19Feb2017_SCGSC17\Presentation\los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78164"/>
            <a:ext cx="3276600" cy="254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6364" y="1066800"/>
            <a:ext cx="3530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Self-Interactions</a:t>
            </a:r>
            <a:endParaRPr lang="en-US" sz="24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12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US" sz="24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342900" indent="-342900">
              <a:buFontTx/>
              <a:buChar char="-"/>
            </a:pPr>
            <a:endParaRPr lang="en-US" sz="12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Constraining </a:t>
            </a:r>
            <a:r>
              <a:rPr lang="en-US" sz="240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SIDM</a:t>
            </a:r>
            <a:endParaRPr lang="en-US" sz="24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1" y="1708904"/>
            <a:ext cx="4329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Low energy theories are non-</a:t>
            </a:r>
            <a:r>
              <a:rPr lang="en-US" sz="16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renormalizable</a:t>
            </a:r>
            <a:endParaRPr lang="en-GB" sz="1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8200" y="1175504"/>
            <a:ext cx="4120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Resolution to small scale issues with CDM</a:t>
            </a:r>
            <a:endParaRPr lang="en-GB" sz="1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2" y="2242143"/>
            <a:ext cx="4440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Not all DM interactions have UV completions</a:t>
            </a:r>
            <a:endParaRPr lang="en-GB" sz="1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2" y="3352801"/>
            <a:ext cx="492634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Tulin</a:t>
            </a:r>
            <a:r>
              <a:rPr lang="en-GB" sz="1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Yu, 			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GB" sz="1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1705.02358</a:t>
            </a:r>
          </a:p>
          <a:p>
            <a:r>
              <a:rPr lang="en-GB" sz="12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Dark Matter Self-Interaction and Small Scale Structure</a:t>
            </a:r>
          </a:p>
          <a:p>
            <a:endParaRPr lang="en-US" sz="1400" dirty="0" smtClean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US" sz="1400" dirty="0" err="1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Babichev</a:t>
            </a:r>
            <a:r>
              <a:rPr lang="en-US" sz="1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et al, 		</a:t>
            </a:r>
            <a:r>
              <a:rPr lang="en-US" sz="140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1607.03497</a:t>
            </a:r>
          </a:p>
          <a:p>
            <a:r>
              <a:rPr lang="en-US" sz="120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Heavy spin-2 dark matter</a:t>
            </a:r>
            <a:endParaRPr lang="en-US" sz="12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1400" dirty="0" smtClean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GB" sz="1400" dirty="0" smtClean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GB" sz="140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Adams </a:t>
            </a:r>
            <a:r>
              <a:rPr lang="en-GB" sz="1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et al., 		</a:t>
            </a:r>
            <a:r>
              <a:rPr lang="en-GB" sz="1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hep-</a:t>
            </a:r>
            <a:r>
              <a:rPr lang="en-GB" sz="1400" dirty="0" err="1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th</a:t>
            </a:r>
            <a:r>
              <a:rPr lang="en-GB" sz="1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/0602178</a:t>
            </a:r>
            <a:endParaRPr lang="en-GB" sz="14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GB" sz="12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Causality, Analyticity and an IR Obstruction to UV Completion</a:t>
            </a:r>
          </a:p>
          <a:p>
            <a:endParaRPr lang="en-US" sz="14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GB" sz="1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SM, de </a:t>
            </a:r>
            <a:r>
              <a:rPr lang="en-GB" sz="1400" dirty="0" err="1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Rham</a:t>
            </a:r>
            <a:r>
              <a:rPr lang="en-GB" sz="1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Tolley, Zhou	</a:t>
            </a:r>
            <a:r>
              <a:rPr lang="en-GB" sz="140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1702.06134, </a:t>
            </a:r>
            <a:r>
              <a:rPr lang="en-GB" sz="1400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1706.02712</a:t>
            </a:r>
            <a:endParaRPr lang="en-GB" sz="1400" dirty="0" smtClean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GB" sz="120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Bounds for Effective Field Theories</a:t>
            </a:r>
            <a:endParaRPr lang="en-GB" sz="12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24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228602" y="4919085"/>
            <a:ext cx="1412675" cy="1329316"/>
            <a:chOff x="381000" y="1177713"/>
            <a:chExt cx="2164023" cy="2092456"/>
          </a:xfrm>
        </p:grpSpPr>
        <p:pic>
          <p:nvPicPr>
            <p:cNvPr id="69" name="Picture 7" descr="https://upload.wikimedia.org/wikipedia/commons/thumb/7/75/Mandelstam.svg/298px-Mandelstam.svg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0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Rectangle 69"/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𝐼𝑅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− </m:t>
                      </m:r>
                      <m:box>
                        <m:box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  +  </m:t>
                      </m:r>
                      <m:r>
                        <m:rPr>
                          <m:sty m:val="p"/>
                        </m:rPr>
                        <a:rPr lang="el-GR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λ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25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+…</m:t>
                      </m:r>
                      <m:r>
                        <a:rPr lang="en-US" sz="25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     </m:t>
                      </m:r>
                    </m:oMath>
                  </m:oMathPara>
                </a14:m>
                <a:endParaRPr lang="en-GB" sz="25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250" y="4283430"/>
                <a:ext cx="6257547" cy="5413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>
            <a:off x="924215" y="1447800"/>
            <a:ext cx="1" cy="3416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9413" y="1143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endParaRPr lang="en-GB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6364" y="675255"/>
            <a:ext cx="26532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Bounds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46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715002" y="6254939"/>
            <a:ext cx="268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Effective Field Theory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601CF853-1402-4DB4-B736-3EC79148E3C4}"/>
                  </a:ext>
                </a:extLst>
              </p:cNvPr>
              <p:cNvSpPr/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 smtClean="0">
                                      <a:latin typeface="Cambria Math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GB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𝓞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1CF853-1402-4DB4-B736-3EC79148E3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077" y="4119054"/>
                <a:ext cx="1505925" cy="98668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Freeform 27">
            <a:extLst>
              <a:ext uri="{FF2B5EF4-FFF2-40B4-BE49-F238E27FC236}">
                <a16:creationId xmlns:a16="http://schemas.microsoft.com/office/drawing/2014/main" xmlns="" id="{8D12699D-95EE-44A3-84C2-3481276F8DBD}"/>
              </a:ext>
            </a:extLst>
          </p:cNvPr>
          <p:cNvSpPr/>
          <p:nvPr/>
        </p:nvSpPr>
        <p:spPr>
          <a:xfrm>
            <a:off x="6546427" y="3077213"/>
            <a:ext cx="2303492" cy="2336135"/>
          </a:xfrm>
          <a:custGeom>
            <a:avLst/>
            <a:gdLst>
              <a:gd name="connsiteX0" fmla="*/ 1354888 w 2308700"/>
              <a:gd name="connsiteY0" fmla="*/ 179461 h 2122578"/>
              <a:gd name="connsiteX1" fmla="*/ 201338 w 2308700"/>
              <a:gd name="connsiteY1" fmla="*/ 910981 h 2122578"/>
              <a:gd name="connsiteX2" fmla="*/ 201338 w 2308700"/>
              <a:gd name="connsiteY2" fmla="*/ 2008261 h 2122578"/>
              <a:gd name="connsiteX3" fmla="*/ 2213018 w 2308700"/>
              <a:gd name="connsiteY3" fmla="*/ 1951990 h 2122578"/>
              <a:gd name="connsiteX4" fmla="*/ 1945731 w 2308700"/>
              <a:gd name="connsiteY4" fmla="*/ 798440 h 2122578"/>
              <a:gd name="connsiteX5" fmla="*/ 1594039 w 2308700"/>
              <a:gd name="connsiteY5" fmla="*/ 38784 h 2122578"/>
              <a:gd name="connsiteX6" fmla="*/ 1411159 w 2308700"/>
              <a:gd name="connsiteY6" fmla="*/ 179461 h 2122578"/>
              <a:gd name="connsiteX0" fmla="*/ 1354888 w 2308700"/>
              <a:gd name="connsiteY0" fmla="*/ 179461 h 2122578"/>
              <a:gd name="connsiteX1" fmla="*/ 201338 w 2308700"/>
              <a:gd name="connsiteY1" fmla="*/ 910981 h 2122578"/>
              <a:gd name="connsiteX2" fmla="*/ 201338 w 2308700"/>
              <a:gd name="connsiteY2" fmla="*/ 2008261 h 2122578"/>
              <a:gd name="connsiteX3" fmla="*/ 2213018 w 2308700"/>
              <a:gd name="connsiteY3" fmla="*/ 1951990 h 2122578"/>
              <a:gd name="connsiteX4" fmla="*/ 1945731 w 2308700"/>
              <a:gd name="connsiteY4" fmla="*/ 798440 h 2122578"/>
              <a:gd name="connsiteX5" fmla="*/ 1594039 w 2308700"/>
              <a:gd name="connsiteY5" fmla="*/ 38784 h 2122578"/>
              <a:gd name="connsiteX6" fmla="*/ 1326753 w 2308700"/>
              <a:gd name="connsiteY6" fmla="*/ 179461 h 2122578"/>
              <a:gd name="connsiteX0" fmla="*/ 1354888 w 2308700"/>
              <a:gd name="connsiteY0" fmla="*/ 170433 h 2113550"/>
              <a:gd name="connsiteX1" fmla="*/ 201338 w 2308700"/>
              <a:gd name="connsiteY1" fmla="*/ 901953 h 2113550"/>
              <a:gd name="connsiteX2" fmla="*/ 201338 w 2308700"/>
              <a:gd name="connsiteY2" fmla="*/ 1999233 h 2113550"/>
              <a:gd name="connsiteX3" fmla="*/ 2213018 w 2308700"/>
              <a:gd name="connsiteY3" fmla="*/ 1942962 h 2113550"/>
              <a:gd name="connsiteX4" fmla="*/ 1945731 w 2308700"/>
              <a:gd name="connsiteY4" fmla="*/ 789412 h 2113550"/>
              <a:gd name="connsiteX5" fmla="*/ 1594039 w 2308700"/>
              <a:gd name="connsiteY5" fmla="*/ 29756 h 2113550"/>
              <a:gd name="connsiteX6" fmla="*/ 1270482 w 2308700"/>
              <a:gd name="connsiteY6" fmla="*/ 212636 h 2113550"/>
              <a:gd name="connsiteX0" fmla="*/ 1354888 w 2308700"/>
              <a:gd name="connsiteY0" fmla="*/ 393018 h 2336135"/>
              <a:gd name="connsiteX1" fmla="*/ 201338 w 2308700"/>
              <a:gd name="connsiteY1" fmla="*/ 1124538 h 2336135"/>
              <a:gd name="connsiteX2" fmla="*/ 201338 w 2308700"/>
              <a:gd name="connsiteY2" fmla="*/ 2221818 h 2336135"/>
              <a:gd name="connsiteX3" fmla="*/ 2213018 w 2308700"/>
              <a:gd name="connsiteY3" fmla="*/ 2165547 h 2336135"/>
              <a:gd name="connsiteX4" fmla="*/ 1945731 w 2308700"/>
              <a:gd name="connsiteY4" fmla="*/ 1011997 h 2336135"/>
              <a:gd name="connsiteX5" fmla="*/ 1594039 w 2308700"/>
              <a:gd name="connsiteY5" fmla="*/ 252341 h 2336135"/>
              <a:gd name="connsiteX6" fmla="*/ 1242347 w 2308700"/>
              <a:gd name="connsiteY6" fmla="*/ 41325 h 2336135"/>
              <a:gd name="connsiteX0" fmla="*/ 1251206 w 2303492"/>
              <a:gd name="connsiteY0" fmla="*/ 41325 h 2336135"/>
              <a:gd name="connsiteX1" fmla="*/ 196130 w 2303492"/>
              <a:gd name="connsiteY1" fmla="*/ 1124538 h 2336135"/>
              <a:gd name="connsiteX2" fmla="*/ 196130 w 2303492"/>
              <a:gd name="connsiteY2" fmla="*/ 2221818 h 2336135"/>
              <a:gd name="connsiteX3" fmla="*/ 2207810 w 2303492"/>
              <a:gd name="connsiteY3" fmla="*/ 2165547 h 2336135"/>
              <a:gd name="connsiteX4" fmla="*/ 1940523 w 2303492"/>
              <a:gd name="connsiteY4" fmla="*/ 1011997 h 2336135"/>
              <a:gd name="connsiteX5" fmla="*/ 1588831 w 2303492"/>
              <a:gd name="connsiteY5" fmla="*/ 252341 h 2336135"/>
              <a:gd name="connsiteX6" fmla="*/ 1237139 w 2303492"/>
              <a:gd name="connsiteY6" fmla="*/ 41325 h 2336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03492" h="2336135">
                <a:moveTo>
                  <a:pt x="1251206" y="41325"/>
                </a:moveTo>
                <a:cubicBezTo>
                  <a:pt x="770560" y="254685"/>
                  <a:pt x="371976" y="761123"/>
                  <a:pt x="196130" y="1124538"/>
                </a:cubicBezTo>
                <a:cubicBezTo>
                  <a:pt x="20284" y="1487953"/>
                  <a:pt x="-139150" y="2048317"/>
                  <a:pt x="196130" y="2221818"/>
                </a:cubicBezTo>
                <a:cubicBezTo>
                  <a:pt x="531410" y="2395320"/>
                  <a:pt x="1917078" y="2367184"/>
                  <a:pt x="2207810" y="2165547"/>
                </a:cubicBezTo>
                <a:cubicBezTo>
                  <a:pt x="2498542" y="1963910"/>
                  <a:pt x="2043686" y="1330865"/>
                  <a:pt x="1940523" y="1011997"/>
                </a:cubicBezTo>
                <a:cubicBezTo>
                  <a:pt x="1837360" y="693129"/>
                  <a:pt x="1706062" y="414120"/>
                  <a:pt x="1588831" y="252341"/>
                </a:cubicBezTo>
                <a:cubicBezTo>
                  <a:pt x="1471600" y="90562"/>
                  <a:pt x="1284031" y="-80595"/>
                  <a:pt x="1237139" y="41325"/>
                </a:cubicBezTo>
              </a:path>
            </a:pathLst>
          </a:custGeom>
          <a:solidFill>
            <a:srgbClr val="00B05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 31">
            <a:extLst>
              <a:ext uri="{FF2B5EF4-FFF2-40B4-BE49-F238E27FC236}">
                <a16:creationId xmlns:a16="http://schemas.microsoft.com/office/drawing/2014/main" xmlns="" id="{6858AC03-F6DD-47E1-903B-36FFCBBCBC76}"/>
              </a:ext>
            </a:extLst>
          </p:cNvPr>
          <p:cNvSpPr/>
          <p:nvPr/>
        </p:nvSpPr>
        <p:spPr>
          <a:xfrm>
            <a:off x="5590141" y="4296554"/>
            <a:ext cx="2306040" cy="1566988"/>
          </a:xfrm>
          <a:custGeom>
            <a:avLst/>
            <a:gdLst>
              <a:gd name="connsiteX0" fmla="*/ 1435251 w 2306040"/>
              <a:gd name="connsiteY0" fmla="*/ 117633 h 1566988"/>
              <a:gd name="connsiteX1" fmla="*/ 346 w 2306040"/>
              <a:gd name="connsiteY1" fmla="*/ 961695 h 1566988"/>
              <a:gd name="connsiteX2" fmla="*/ 1308642 w 2306040"/>
              <a:gd name="connsiteY2" fmla="*/ 1566606 h 1566988"/>
              <a:gd name="connsiteX3" fmla="*/ 2279312 w 2306040"/>
              <a:gd name="connsiteY3" fmla="*/ 877289 h 1566988"/>
              <a:gd name="connsiteX4" fmla="*/ 2054229 w 2306040"/>
              <a:gd name="connsiteY4" fmla="*/ 342717 h 1566988"/>
              <a:gd name="connsiteX5" fmla="*/ 2054229 w 2306040"/>
              <a:gd name="connsiteY5" fmla="*/ 342717 h 1566988"/>
              <a:gd name="connsiteX6" fmla="*/ 1772875 w 2306040"/>
              <a:gd name="connsiteY6" fmla="*/ 33227 h 1566988"/>
              <a:gd name="connsiteX7" fmla="*/ 1435251 w 2306040"/>
              <a:gd name="connsiteY7" fmla="*/ 117633 h 156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6040" h="1566988">
                <a:moveTo>
                  <a:pt x="1435251" y="117633"/>
                </a:moveTo>
                <a:cubicBezTo>
                  <a:pt x="1139829" y="272378"/>
                  <a:pt x="21447" y="720200"/>
                  <a:pt x="346" y="961695"/>
                </a:cubicBezTo>
                <a:cubicBezTo>
                  <a:pt x="-20755" y="1203190"/>
                  <a:pt x="928814" y="1580674"/>
                  <a:pt x="1308642" y="1566606"/>
                </a:cubicBezTo>
                <a:cubicBezTo>
                  <a:pt x="1688470" y="1552538"/>
                  <a:pt x="2155048" y="1081270"/>
                  <a:pt x="2279312" y="877289"/>
                </a:cubicBezTo>
                <a:cubicBezTo>
                  <a:pt x="2403576" y="673308"/>
                  <a:pt x="2054229" y="342717"/>
                  <a:pt x="2054229" y="342717"/>
                </a:cubicBezTo>
                <a:lnTo>
                  <a:pt x="2054229" y="342717"/>
                </a:lnTo>
                <a:cubicBezTo>
                  <a:pt x="2007337" y="291135"/>
                  <a:pt x="1873693" y="75430"/>
                  <a:pt x="1772875" y="33227"/>
                </a:cubicBezTo>
                <a:cubicBezTo>
                  <a:pt x="1672057" y="-8976"/>
                  <a:pt x="1730673" y="-37112"/>
                  <a:pt x="1435251" y="117633"/>
                </a:cubicBezTo>
                <a:close/>
              </a:path>
            </a:pathLst>
          </a:custGeom>
          <a:solidFill>
            <a:srgbClr val="0070C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25">
            <a:extLst>
              <a:ext uri="{FF2B5EF4-FFF2-40B4-BE49-F238E27FC236}">
                <a16:creationId xmlns:a16="http://schemas.microsoft.com/office/drawing/2014/main" xmlns="" id="{F7F57185-CBB9-48DE-B1A4-341AA93D2EF0}"/>
              </a:ext>
            </a:extLst>
          </p:cNvPr>
          <p:cNvSpPr/>
          <p:nvPr/>
        </p:nvSpPr>
        <p:spPr>
          <a:xfrm>
            <a:off x="5917254" y="3724781"/>
            <a:ext cx="1780921" cy="1438732"/>
          </a:xfrm>
          <a:custGeom>
            <a:avLst/>
            <a:gdLst>
              <a:gd name="connsiteX0" fmla="*/ 657974 w 1780921"/>
              <a:gd name="connsiteY0" fmla="*/ 90 h 1438732"/>
              <a:gd name="connsiteX1" fmla="*/ 1769321 w 1780921"/>
              <a:gd name="connsiteY1" fmla="*/ 633136 h 1438732"/>
              <a:gd name="connsiteX2" fmla="*/ 1206614 w 1780921"/>
              <a:gd name="connsiteY2" fmla="*/ 1420926 h 1438732"/>
              <a:gd name="connsiteX3" fmla="*/ 686109 w 1780921"/>
              <a:gd name="connsiteY3" fmla="*/ 1181776 h 1438732"/>
              <a:gd name="connsiteX4" fmla="*/ 38995 w 1780921"/>
              <a:gd name="connsiteY4" fmla="*/ 1167708 h 1438732"/>
              <a:gd name="connsiteX5" fmla="*/ 137469 w 1780921"/>
              <a:gd name="connsiteY5" fmla="*/ 675339 h 1438732"/>
              <a:gd name="connsiteX6" fmla="*/ 657974 w 1780921"/>
              <a:gd name="connsiteY6" fmla="*/ 90 h 143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0921" h="1438732">
                <a:moveTo>
                  <a:pt x="657974" y="90"/>
                </a:moveTo>
                <a:cubicBezTo>
                  <a:pt x="929949" y="-6944"/>
                  <a:pt x="1677881" y="396330"/>
                  <a:pt x="1769321" y="633136"/>
                </a:cubicBezTo>
                <a:cubicBezTo>
                  <a:pt x="1860761" y="869942"/>
                  <a:pt x="1387149" y="1329486"/>
                  <a:pt x="1206614" y="1420926"/>
                </a:cubicBezTo>
                <a:cubicBezTo>
                  <a:pt x="1026079" y="1512366"/>
                  <a:pt x="880712" y="1223979"/>
                  <a:pt x="686109" y="1181776"/>
                </a:cubicBezTo>
                <a:cubicBezTo>
                  <a:pt x="491506" y="1139573"/>
                  <a:pt x="130435" y="1252114"/>
                  <a:pt x="38995" y="1167708"/>
                </a:cubicBezTo>
                <a:cubicBezTo>
                  <a:pt x="-52445" y="1083302"/>
                  <a:pt x="31961" y="872287"/>
                  <a:pt x="137469" y="675339"/>
                </a:cubicBezTo>
                <a:cubicBezTo>
                  <a:pt x="242977" y="478391"/>
                  <a:pt x="385999" y="7124"/>
                  <a:pt x="657974" y="90"/>
                </a:cubicBezTo>
                <a:close/>
              </a:path>
            </a:pathLst>
          </a:custGeom>
          <a:solidFill>
            <a:srgbClr val="FF0000">
              <a:alpha val="7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xmlns="" id="{12C4A0BE-046C-4CDD-93E7-817497E4A622}"/>
              </a:ext>
            </a:extLst>
          </p:cNvPr>
          <p:cNvCxnSpPr/>
          <p:nvPr/>
        </p:nvCxnSpPr>
        <p:spPr>
          <a:xfrm flipV="1">
            <a:off x="6058238" y="3779968"/>
            <a:ext cx="0" cy="205740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5AD1CA30-E01F-41B6-95E0-B4D901514D25}"/>
              </a:ext>
            </a:extLst>
          </p:cNvPr>
          <p:cNvCxnSpPr/>
          <p:nvPr/>
        </p:nvCxnSpPr>
        <p:spPr>
          <a:xfrm>
            <a:off x="5812162" y="5608768"/>
            <a:ext cx="2751090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91905804-2578-49E0-9E03-D900458745A0}"/>
                  </a:ext>
                </a:extLst>
              </p:cNvPr>
              <p:cNvSpPr txBox="1"/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905804-2578-49E0-9E03-D90045874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6324" y="5588914"/>
                <a:ext cx="469103" cy="430887"/>
              </a:xfrm>
              <a:prstGeom prst="rect">
                <a:avLst/>
              </a:prstGeom>
              <a:blipFill rotWithShape="1">
                <a:blip r:embed="rId6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A9872BF2-CA3F-4029-9456-16C1DD72B706}"/>
                  </a:ext>
                </a:extLst>
              </p:cNvPr>
              <p:cNvSpPr txBox="1"/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9872BF2-CA3F-4029-9456-16C1DD72B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0227" y="3511086"/>
                <a:ext cx="468013" cy="458011"/>
              </a:xfrm>
              <a:prstGeom prst="rect">
                <a:avLst/>
              </a:prstGeom>
              <a:blipFill rotWithShape="1">
                <a:blip r:embed="rId7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Freeform 36">
            <a:extLst>
              <a:ext uri="{FF2B5EF4-FFF2-40B4-BE49-F238E27FC236}">
                <a16:creationId xmlns:a16="http://schemas.microsoft.com/office/drawing/2014/main" xmlns="" id="{512F3872-957F-4235-AF3A-A3E3BB0CCD24}"/>
              </a:ext>
            </a:extLst>
          </p:cNvPr>
          <p:cNvSpPr/>
          <p:nvPr/>
        </p:nvSpPr>
        <p:spPr>
          <a:xfrm>
            <a:off x="5147217" y="2691813"/>
            <a:ext cx="664947" cy="2388235"/>
          </a:xfrm>
          <a:custGeom>
            <a:avLst/>
            <a:gdLst>
              <a:gd name="connsiteX0" fmla="*/ 921574 w 921574"/>
              <a:gd name="connsiteY0" fmla="*/ 0 h 3151163"/>
              <a:gd name="connsiteX1" fmla="*/ 7174 w 921574"/>
              <a:gd name="connsiteY1" fmla="*/ 1406770 h 3151163"/>
              <a:gd name="connsiteX2" fmla="*/ 569881 w 921574"/>
              <a:gd name="connsiteY2" fmla="*/ 3151163 h 315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574" h="3151163">
                <a:moveTo>
                  <a:pt x="921574" y="0"/>
                </a:moveTo>
                <a:cubicBezTo>
                  <a:pt x="493681" y="440788"/>
                  <a:pt x="65789" y="881576"/>
                  <a:pt x="7174" y="1406770"/>
                </a:cubicBezTo>
                <a:cubicBezTo>
                  <a:pt x="-51441" y="1931964"/>
                  <a:pt x="259220" y="2541563"/>
                  <a:pt x="569881" y="3151163"/>
                </a:cubicBezTo>
              </a:path>
            </a:pathLst>
          </a:custGeom>
          <a:noFill/>
          <a:ln>
            <a:solidFill>
              <a:srgbClr val="0070C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reeform 37">
            <a:extLst>
              <a:ext uri="{FF2B5EF4-FFF2-40B4-BE49-F238E27FC236}">
                <a16:creationId xmlns:a16="http://schemas.microsoft.com/office/drawing/2014/main" xmlns="" id="{8DC47C5B-F8FF-4AE9-B520-6DF8B6E91F71}"/>
              </a:ext>
            </a:extLst>
          </p:cNvPr>
          <p:cNvSpPr/>
          <p:nvPr/>
        </p:nvSpPr>
        <p:spPr>
          <a:xfrm>
            <a:off x="6482473" y="2704881"/>
            <a:ext cx="529849" cy="1019900"/>
          </a:xfrm>
          <a:custGeom>
            <a:avLst/>
            <a:gdLst>
              <a:gd name="connsiteX0" fmla="*/ 669529 w 669529"/>
              <a:gd name="connsiteY0" fmla="*/ 0 h 1772529"/>
              <a:gd name="connsiteX1" fmla="*/ 92754 w 669529"/>
              <a:gd name="connsiteY1" fmla="*/ 900332 h 1772529"/>
              <a:gd name="connsiteX2" fmla="*/ 8348 w 669529"/>
              <a:gd name="connsiteY2" fmla="*/ 1772529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529" h="1772529">
                <a:moveTo>
                  <a:pt x="669529" y="0"/>
                </a:moveTo>
                <a:cubicBezTo>
                  <a:pt x="436240" y="302455"/>
                  <a:pt x="202951" y="604911"/>
                  <a:pt x="92754" y="900332"/>
                </a:cubicBezTo>
                <a:cubicBezTo>
                  <a:pt x="-17443" y="1195754"/>
                  <a:pt x="-4548" y="1484141"/>
                  <a:pt x="8348" y="177252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reeform 38">
            <a:extLst>
              <a:ext uri="{FF2B5EF4-FFF2-40B4-BE49-F238E27FC236}">
                <a16:creationId xmlns:a16="http://schemas.microsoft.com/office/drawing/2014/main" xmlns="" id="{1ED69242-81A4-4184-B1EB-EEB1566E08FA}"/>
              </a:ext>
            </a:extLst>
          </p:cNvPr>
          <p:cNvSpPr/>
          <p:nvPr/>
        </p:nvSpPr>
        <p:spPr>
          <a:xfrm>
            <a:off x="8247375" y="2643325"/>
            <a:ext cx="315878" cy="795999"/>
          </a:xfrm>
          <a:custGeom>
            <a:avLst/>
            <a:gdLst>
              <a:gd name="connsiteX0" fmla="*/ 0 w 423499"/>
              <a:gd name="connsiteY0" fmla="*/ 0 h 1308295"/>
              <a:gd name="connsiteX1" fmla="*/ 422031 w 423499"/>
              <a:gd name="connsiteY1" fmla="*/ 590843 h 1308295"/>
              <a:gd name="connsiteX2" fmla="*/ 112542 w 423499"/>
              <a:gd name="connsiteY2" fmla="*/ 1308295 h 130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499" h="1308295">
                <a:moveTo>
                  <a:pt x="0" y="0"/>
                </a:moveTo>
                <a:cubicBezTo>
                  <a:pt x="201637" y="186397"/>
                  <a:pt x="403274" y="372794"/>
                  <a:pt x="422031" y="590843"/>
                </a:cubicBezTo>
                <a:cubicBezTo>
                  <a:pt x="440788" y="808892"/>
                  <a:pt x="276665" y="1058593"/>
                  <a:pt x="112542" y="1308295"/>
                </a:cubicBezTo>
              </a:path>
            </a:pathLst>
          </a:custGeom>
          <a:noFill/>
          <a:ln>
            <a:solidFill>
              <a:srgbClr val="00B050"/>
            </a:solidFill>
            <a:headEnd type="arrow" w="lg" len="lg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4343402" y="744506"/>
            <a:ext cx="4187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hep-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th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/0602178, 1702.06134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1706.02712]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6B61DCA9-F825-41E3-AEA3-7FB3A7B20141}"/>
                  </a:ext>
                </a:extLst>
              </p:cNvPr>
              <p:cNvSpPr/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500" i="1" smtClean="0">
                              <a:latin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</a:rPr>
                            <m:t>𝑈𝑉</m:t>
                          </m:r>
                        </m:sub>
                      </m:sSub>
                      <m:r>
                        <a:rPr lang="en-US" sz="2500" i="1">
                          <a:latin typeface="Cambria Math"/>
                        </a:rPr>
                        <m:t>=</m:t>
                      </m:r>
                      <m:r>
                        <a:rPr lang="en-US" sz="2500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i="1">
                              <a:latin typeface="Cambria Math"/>
                              <a:ea typeface="Cambria Math"/>
                            </a:rPr>
                            <m:t>𝜐</m:t>
                          </m:r>
                        </m:sub>
                      </m:sSub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l-GR" sz="2500" b="0" i="1" smtClean="0">
                              <a:latin typeface="Cambria Math"/>
                              <a:ea typeface="Cambria Math"/>
                            </a:rPr>
                            <m:t>𝜐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−</m:t>
                      </m:r>
                      <m:box>
                        <m:box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B61DCA9-F825-41E3-AEA3-7FB3A7B201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990" y="2073630"/>
                <a:ext cx="5970159" cy="61818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2286000" y="2150881"/>
            <a:ext cx="49069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???</a:t>
            </a:r>
            <a:endParaRPr lang="en-GB" sz="3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185445" y="2212438"/>
            <a:ext cx="3653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Unitarity, Causality, Locality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74" name="Freeform 73"/>
          <p:cNvSpPr/>
          <p:nvPr/>
        </p:nvSpPr>
        <p:spPr>
          <a:xfrm>
            <a:off x="5982299" y="4328744"/>
            <a:ext cx="1637703" cy="852856"/>
          </a:xfrm>
          <a:custGeom>
            <a:avLst/>
            <a:gdLst>
              <a:gd name="connsiteX0" fmla="*/ 1290300 w 1638893"/>
              <a:gd name="connsiteY0" fmla="*/ 4841 h 838519"/>
              <a:gd name="connsiteX1" fmla="*/ 10140 w 1638893"/>
              <a:gd name="connsiteY1" fmla="*/ 595684 h 838519"/>
              <a:gd name="connsiteX2" fmla="*/ 657254 w 1638893"/>
              <a:gd name="connsiteY2" fmla="*/ 567549 h 838519"/>
              <a:gd name="connsiteX3" fmla="*/ 657254 w 1638893"/>
              <a:gd name="connsiteY3" fmla="*/ 567549 h 838519"/>
              <a:gd name="connsiteX4" fmla="*/ 1023014 w 1638893"/>
              <a:gd name="connsiteY4" fmla="*/ 834835 h 838519"/>
              <a:gd name="connsiteX5" fmla="*/ 1627925 w 1638893"/>
              <a:gd name="connsiteY5" fmla="*/ 342466 h 838519"/>
              <a:gd name="connsiteX6" fmla="*/ 1290300 w 1638893"/>
              <a:gd name="connsiteY6" fmla="*/ 4841 h 838519"/>
              <a:gd name="connsiteX0" fmla="*/ 1290300 w 1633907"/>
              <a:gd name="connsiteY0" fmla="*/ 4921 h 852521"/>
              <a:gd name="connsiteX1" fmla="*/ 10140 w 1633907"/>
              <a:gd name="connsiteY1" fmla="*/ 595764 h 852521"/>
              <a:gd name="connsiteX2" fmla="*/ 657254 w 1633907"/>
              <a:gd name="connsiteY2" fmla="*/ 567629 h 852521"/>
              <a:gd name="connsiteX3" fmla="*/ 657254 w 1633907"/>
              <a:gd name="connsiteY3" fmla="*/ 567629 h 852521"/>
              <a:gd name="connsiteX4" fmla="*/ 1093353 w 1633907"/>
              <a:gd name="connsiteY4" fmla="*/ 848982 h 852521"/>
              <a:gd name="connsiteX5" fmla="*/ 1627925 w 1633907"/>
              <a:gd name="connsiteY5" fmla="*/ 342546 h 852521"/>
              <a:gd name="connsiteX6" fmla="*/ 1290300 w 1633907"/>
              <a:gd name="connsiteY6" fmla="*/ 4921 h 852521"/>
              <a:gd name="connsiteX0" fmla="*/ 1292082 w 1635689"/>
              <a:gd name="connsiteY0" fmla="*/ 4921 h 853339"/>
              <a:gd name="connsiteX1" fmla="*/ 11922 w 1635689"/>
              <a:gd name="connsiteY1" fmla="*/ 595764 h 853339"/>
              <a:gd name="connsiteX2" fmla="*/ 659036 w 1635689"/>
              <a:gd name="connsiteY2" fmla="*/ 567629 h 853339"/>
              <a:gd name="connsiteX3" fmla="*/ 771578 w 1635689"/>
              <a:gd name="connsiteY3" fmla="*/ 623900 h 853339"/>
              <a:gd name="connsiteX4" fmla="*/ 1095135 w 1635689"/>
              <a:gd name="connsiteY4" fmla="*/ 848982 h 853339"/>
              <a:gd name="connsiteX5" fmla="*/ 1629707 w 1635689"/>
              <a:gd name="connsiteY5" fmla="*/ 342546 h 853339"/>
              <a:gd name="connsiteX6" fmla="*/ 1292082 w 1635689"/>
              <a:gd name="connsiteY6" fmla="*/ 4921 h 853339"/>
              <a:gd name="connsiteX0" fmla="*/ 1291893 w 1635500"/>
              <a:gd name="connsiteY0" fmla="*/ 4921 h 852888"/>
              <a:gd name="connsiteX1" fmla="*/ 11733 w 1635500"/>
              <a:gd name="connsiteY1" fmla="*/ 595764 h 852888"/>
              <a:gd name="connsiteX2" fmla="*/ 658847 w 1635500"/>
              <a:gd name="connsiteY2" fmla="*/ 567629 h 852888"/>
              <a:gd name="connsiteX3" fmla="*/ 701051 w 1635500"/>
              <a:gd name="connsiteY3" fmla="*/ 595765 h 852888"/>
              <a:gd name="connsiteX4" fmla="*/ 1094946 w 1635500"/>
              <a:gd name="connsiteY4" fmla="*/ 848982 h 852888"/>
              <a:gd name="connsiteX5" fmla="*/ 1629518 w 1635500"/>
              <a:gd name="connsiteY5" fmla="*/ 342546 h 852888"/>
              <a:gd name="connsiteX6" fmla="*/ 1291893 w 1635500"/>
              <a:gd name="connsiteY6" fmla="*/ 4921 h 852888"/>
              <a:gd name="connsiteX0" fmla="*/ 1294096 w 1637703"/>
              <a:gd name="connsiteY0" fmla="*/ 4921 h 852856"/>
              <a:gd name="connsiteX1" fmla="*/ 13936 w 1637703"/>
              <a:gd name="connsiteY1" fmla="*/ 595764 h 852856"/>
              <a:gd name="connsiteX2" fmla="*/ 618847 w 1637703"/>
              <a:gd name="connsiteY2" fmla="*/ 581696 h 852856"/>
              <a:gd name="connsiteX3" fmla="*/ 703254 w 1637703"/>
              <a:gd name="connsiteY3" fmla="*/ 595765 h 852856"/>
              <a:gd name="connsiteX4" fmla="*/ 1097149 w 1637703"/>
              <a:gd name="connsiteY4" fmla="*/ 848982 h 852856"/>
              <a:gd name="connsiteX5" fmla="*/ 1631721 w 1637703"/>
              <a:gd name="connsiteY5" fmla="*/ 342546 h 852856"/>
              <a:gd name="connsiteX6" fmla="*/ 1294096 w 1637703"/>
              <a:gd name="connsiteY6" fmla="*/ 4921 h 85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7703" h="852856">
                <a:moveTo>
                  <a:pt x="1294096" y="4921"/>
                </a:moveTo>
                <a:cubicBezTo>
                  <a:pt x="1024465" y="47124"/>
                  <a:pt x="126477" y="499635"/>
                  <a:pt x="13936" y="595764"/>
                </a:cubicBezTo>
                <a:cubicBezTo>
                  <a:pt x="-98605" y="691893"/>
                  <a:pt x="503961" y="581696"/>
                  <a:pt x="618847" y="581696"/>
                </a:cubicBezTo>
                <a:cubicBezTo>
                  <a:pt x="733733" y="581696"/>
                  <a:pt x="623537" y="551217"/>
                  <a:pt x="703254" y="595765"/>
                </a:cubicBezTo>
                <a:cubicBezTo>
                  <a:pt x="782971" y="640313"/>
                  <a:pt x="935370" y="886496"/>
                  <a:pt x="1097149" y="848982"/>
                </a:cubicBezTo>
                <a:cubicBezTo>
                  <a:pt x="1258927" y="811468"/>
                  <a:pt x="1598897" y="483223"/>
                  <a:pt x="1631721" y="342546"/>
                </a:cubicBezTo>
                <a:cubicBezTo>
                  <a:pt x="1664545" y="201869"/>
                  <a:pt x="1563727" y="-37282"/>
                  <a:pt x="1294096" y="492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688426" y="5314737"/>
                <a:ext cx="3043013" cy="4896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GB" sz="250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sup>
                      </m:sSubSup>
                      <m:sSubSup>
                        <m:sSubSup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sup>
                      </m:sSubSup>
                      <m:sSub>
                        <m:sSub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5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sz="2500" b="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5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500" b="0" i="1" smtClean="0">
                          <a:latin typeface="Cambria Math"/>
                          <a:ea typeface="Cambria Math"/>
                        </a:rPr>
                        <m:t>&gt;0</m:t>
                      </m:r>
                    </m:oMath>
                  </m:oMathPara>
                </a14:m>
                <a:endParaRPr lang="en-GB" sz="25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8426" y="5314737"/>
                <a:ext cx="3043013" cy="48962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/>
          <p:cNvSpPr/>
          <p:nvPr/>
        </p:nvSpPr>
        <p:spPr>
          <a:xfrm>
            <a:off x="1653477" y="5247906"/>
            <a:ext cx="3070925" cy="69569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5"/>
          <p:cNvSpPr/>
          <p:nvPr/>
        </p:nvSpPr>
        <p:spPr>
          <a:xfrm>
            <a:off x="4749421" y="4817660"/>
            <a:ext cx="1828800" cy="912621"/>
          </a:xfrm>
          <a:custGeom>
            <a:avLst/>
            <a:gdLst>
              <a:gd name="connsiteX0" fmla="*/ 1828800 w 1828800"/>
              <a:gd name="connsiteY0" fmla="*/ 0 h 912621"/>
              <a:gd name="connsiteX1" fmla="*/ 859809 w 1828800"/>
              <a:gd name="connsiteY1" fmla="*/ 832513 h 912621"/>
              <a:gd name="connsiteX2" fmla="*/ 0 w 1828800"/>
              <a:gd name="connsiteY2" fmla="*/ 832513 h 912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0" h="912621">
                <a:moveTo>
                  <a:pt x="1828800" y="0"/>
                </a:moveTo>
                <a:cubicBezTo>
                  <a:pt x="1496704" y="346880"/>
                  <a:pt x="1164609" y="693761"/>
                  <a:pt x="859809" y="832513"/>
                </a:cubicBezTo>
                <a:cubicBezTo>
                  <a:pt x="555009" y="971265"/>
                  <a:pt x="277504" y="901889"/>
                  <a:pt x="0" y="832513"/>
                </a:cubicBezTo>
              </a:path>
            </a:pathLst>
          </a:custGeom>
          <a:noFill/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17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3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53098" y="1981201"/>
            <a:ext cx="578344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Constraining</a:t>
            </a:r>
          </a:p>
          <a:p>
            <a:r>
              <a:rPr lang="en-US" sz="8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Dark Matter</a:t>
            </a:r>
            <a:endParaRPr lang="en-US" sz="8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078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Image result for large N body simul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01279"/>
            <a:ext cx="2600672" cy="260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267200" y="1371602"/>
            <a:ext cx="1295400" cy="704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00550" y="4984473"/>
            <a:ext cx="2292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cusp-core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missing satellite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too-big-to-fail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diversity problem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1802" y="6254939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Applications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6948732" y="744506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[1705.02358]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002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667001" y="1295400"/>
                <a:ext cx="2732478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g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g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1295400"/>
                <a:ext cx="2732479" cy="56477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33400" y="1152309"/>
            <a:ext cx="1910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resolve small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scale problems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 simulations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67200" y="1371602"/>
            <a:ext cx="1295400" cy="704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00550" y="4984473"/>
            <a:ext cx="2292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cusp-core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missing satellite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too-big-to-fail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diversity problem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14" name="Picture 4" descr="Image result for large N body simul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01279"/>
            <a:ext cx="2600672" cy="260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781802" y="6254939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Applications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6948732" y="744506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[1705.02358]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807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667001" y="1295400"/>
                <a:ext cx="2732478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g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g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1295400"/>
                <a:ext cx="2732479" cy="5647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33400" y="1152309"/>
            <a:ext cx="1910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resolve small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scale problems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 simulations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57131" y="1393119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match observations</a:t>
            </a:r>
          </a:p>
        </p:txBody>
      </p:sp>
      <p:pic>
        <p:nvPicPr>
          <p:cNvPr id="2050" name="Picture 2" descr="Image result for bullet clus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438400"/>
            <a:ext cx="4812247" cy="252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00550" y="4984473"/>
            <a:ext cx="2292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cusp-core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missing satellite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too-big-to-fail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diversity problem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63085" y="4984471"/>
            <a:ext cx="269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bullet cluster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halo </a:t>
            </a:r>
            <a:r>
              <a:rPr lang="en-US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ellipticity</a:t>
            </a:r>
            <a:endParaRPr lang="en-US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substructure mergers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merging clusters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16" name="Picture 4" descr="Image result for large N body simulati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01279"/>
            <a:ext cx="2600672" cy="260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781802" y="6254939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Applications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6948732" y="744506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[1705.02358]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600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667001" y="1295400"/>
                <a:ext cx="2732478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g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g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1295400"/>
                <a:ext cx="2732479" cy="5647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533400" y="1152309"/>
            <a:ext cx="1910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resolve small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scale problems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 simulations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57131" y="1393119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match observations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81802" y="6254939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Applications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6948732" y="744506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[1705.02358]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8200" y="2312314"/>
            <a:ext cx="21160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Spin-2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6364" y="2730930"/>
            <a:ext cx="2565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[1607.03497, 1708.06764]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0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08" y="3493187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7356">
            <a:off x="2433715" y="3601321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8486" y="3302796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29513">
            <a:off x="2151438" y="3592525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5-Point Star 33"/>
          <p:cNvSpPr/>
          <p:nvPr/>
        </p:nvSpPr>
        <p:spPr>
          <a:xfrm>
            <a:off x="2405546" y="3467472"/>
            <a:ext cx="156787" cy="137873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701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667001" y="1295400"/>
                <a:ext cx="2732478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g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g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1295400"/>
                <a:ext cx="2732479" cy="56477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533400" y="1152309"/>
            <a:ext cx="1910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resolve small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scale problems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 simulations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57131" y="1393119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match observations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81802" y="6254939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Applications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6948732" y="744506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[1705.02358]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660001"/>
              </p:ext>
            </p:extLst>
          </p:nvPr>
        </p:nvGraphicFramePr>
        <p:xfrm>
          <a:off x="3505200" y="1860170"/>
          <a:ext cx="5277178" cy="4312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Acrobat Document" r:id="rId7" imgW="3228959" imgH="2638399" progId="AcroExch.Document.DC">
                  <p:embed/>
                </p:oleObj>
              </mc:Choice>
              <mc:Fallback>
                <p:oleObj name="Acrobat Document" r:id="rId7" imgW="3228959" imgH="263839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05200" y="1860170"/>
                        <a:ext cx="5277178" cy="43120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816364" y="2730930"/>
            <a:ext cx="2565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[1607.03497, 1708.06764]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25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08" y="3493187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7356">
            <a:off x="2433715" y="3601321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8486" y="3302796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29513">
            <a:off x="2151438" y="3592525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5-Point Star 28"/>
          <p:cNvSpPr/>
          <p:nvPr/>
        </p:nvSpPr>
        <p:spPr>
          <a:xfrm>
            <a:off x="2405546" y="3467472"/>
            <a:ext cx="156787" cy="137873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838200" y="2312314"/>
            <a:ext cx="21160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Spin-2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024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667001" y="1295400"/>
                <a:ext cx="2732478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g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g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1295400"/>
                <a:ext cx="2732479" cy="56477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533400" y="1152309"/>
            <a:ext cx="1910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resolve small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scale problems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 simulations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57131" y="1393119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match observations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81802" y="6254939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Applications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6948732" y="744506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[1705.02358]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442593"/>
              </p:ext>
            </p:extLst>
          </p:nvPr>
        </p:nvGraphicFramePr>
        <p:xfrm>
          <a:off x="3505202" y="1863274"/>
          <a:ext cx="5273379" cy="4308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Acrobat Document" r:id="rId7" imgW="3228959" imgH="2638399" progId="AcroExch.Document.DC">
                  <p:embed/>
                </p:oleObj>
              </mc:Choice>
              <mc:Fallback>
                <p:oleObj name="Acrobat Document" r:id="rId7" imgW="3228959" imgH="263839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05202" y="1863274"/>
                        <a:ext cx="5273379" cy="4308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7512890"/>
              </p:ext>
            </p:extLst>
          </p:nvPr>
        </p:nvGraphicFramePr>
        <p:xfrm>
          <a:off x="3505202" y="1860170"/>
          <a:ext cx="5755605" cy="4308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Acrobat Document" r:id="rId9" imgW="3523979" imgH="2638399" progId="AcroExch.Document.DC">
                  <p:embed/>
                </p:oleObj>
              </mc:Choice>
              <mc:Fallback>
                <p:oleObj name="Acrobat Document" r:id="rId9" imgW="3523979" imgH="263839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05202" y="1860170"/>
                        <a:ext cx="5755605" cy="4308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816364" y="2730930"/>
            <a:ext cx="2565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[1607.03497, 1708.06764]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27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08" y="3493187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7356">
            <a:off x="2433715" y="3601321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8486" y="3302796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29513">
            <a:off x="2151438" y="3592525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5-Point Star 30"/>
          <p:cNvSpPr/>
          <p:nvPr/>
        </p:nvSpPr>
        <p:spPr>
          <a:xfrm>
            <a:off x="2405546" y="3467472"/>
            <a:ext cx="156787" cy="137873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838200" y="2312314"/>
            <a:ext cx="21160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Spin-2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781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667001" y="1295400"/>
                <a:ext cx="2732478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g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g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1295400"/>
                <a:ext cx="2732479" cy="56477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533400" y="1152309"/>
            <a:ext cx="1910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resolve small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scale problems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 simulations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57131" y="1393119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match observations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81802" y="6254939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Applications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6948732" y="744506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[1705.02358]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70720"/>
              </p:ext>
            </p:extLst>
          </p:nvPr>
        </p:nvGraphicFramePr>
        <p:xfrm>
          <a:off x="3505202" y="1863274"/>
          <a:ext cx="5273379" cy="4308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Acrobat Document" r:id="rId7" imgW="3228959" imgH="2638399" progId="AcroExch.Document.DC">
                  <p:embed/>
                </p:oleObj>
              </mc:Choice>
              <mc:Fallback>
                <p:oleObj name="Acrobat Document" r:id="rId7" imgW="3228959" imgH="263839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05202" y="1863274"/>
                        <a:ext cx="5273379" cy="4308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996125"/>
              </p:ext>
            </p:extLst>
          </p:nvPr>
        </p:nvGraphicFramePr>
        <p:xfrm>
          <a:off x="3505202" y="1860170"/>
          <a:ext cx="5755605" cy="4308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Acrobat Document" r:id="rId9" imgW="3523979" imgH="2638399" progId="AcroExch.Document.DC">
                  <p:embed/>
                </p:oleObj>
              </mc:Choice>
              <mc:Fallback>
                <p:oleObj name="Acrobat Document" r:id="rId9" imgW="3523979" imgH="263839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05202" y="1860170"/>
                        <a:ext cx="5755605" cy="4308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230906"/>
              </p:ext>
            </p:extLst>
          </p:nvPr>
        </p:nvGraphicFramePr>
        <p:xfrm>
          <a:off x="3505202" y="1860170"/>
          <a:ext cx="5755605" cy="4308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Acrobat Document" r:id="rId11" imgW="3523979" imgH="2638399" progId="AcroExch.Document.DC">
                  <p:embed/>
                </p:oleObj>
              </mc:Choice>
              <mc:Fallback>
                <p:oleObj name="Acrobat Document" r:id="rId11" imgW="3523979" imgH="263839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05202" y="1860170"/>
                        <a:ext cx="5755605" cy="4308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38"/>
          <p:cNvSpPr/>
          <p:nvPr/>
        </p:nvSpPr>
        <p:spPr>
          <a:xfrm>
            <a:off x="816364" y="2730930"/>
            <a:ext cx="2565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[1607.03497, 1708.06764]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28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08" y="3493187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7356">
            <a:off x="2433715" y="3601321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8486" y="3302796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29513">
            <a:off x="2151438" y="3592525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5-Point Star 34"/>
          <p:cNvSpPr/>
          <p:nvPr/>
        </p:nvSpPr>
        <p:spPr>
          <a:xfrm>
            <a:off x="2405546" y="3467472"/>
            <a:ext cx="156787" cy="137873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838200" y="2312314"/>
            <a:ext cx="21160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Spin-2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313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667001" y="1295400"/>
                <a:ext cx="2732478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g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g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1295400"/>
                <a:ext cx="2732479" cy="56477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533400" y="1152309"/>
            <a:ext cx="1910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resolve small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scale problems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 simulations</a:t>
            </a:r>
            <a:endParaRPr lang="en-GB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57131" y="1393119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match observations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81802" y="6254939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Applications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6948732" y="744506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[1705.02358]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8287090"/>
              </p:ext>
            </p:extLst>
          </p:nvPr>
        </p:nvGraphicFramePr>
        <p:xfrm>
          <a:off x="3505202" y="1863274"/>
          <a:ext cx="5273379" cy="4308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Acrobat Document" r:id="rId7" imgW="3228959" imgH="2638399" progId="AcroExch.Document.DC">
                  <p:embed/>
                </p:oleObj>
              </mc:Choice>
              <mc:Fallback>
                <p:oleObj name="Acrobat Document" r:id="rId7" imgW="3228959" imgH="263839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05202" y="1863274"/>
                        <a:ext cx="5273379" cy="4308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405326"/>
              </p:ext>
            </p:extLst>
          </p:nvPr>
        </p:nvGraphicFramePr>
        <p:xfrm>
          <a:off x="3505202" y="1860170"/>
          <a:ext cx="5755605" cy="4308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Acrobat Document" r:id="rId9" imgW="3523979" imgH="2638399" progId="AcroExch.Document.DC">
                  <p:embed/>
                </p:oleObj>
              </mc:Choice>
              <mc:Fallback>
                <p:oleObj name="Acrobat Document" r:id="rId9" imgW="3523979" imgH="263839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05202" y="1860170"/>
                        <a:ext cx="5755605" cy="4308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671697"/>
              </p:ext>
            </p:extLst>
          </p:nvPr>
        </p:nvGraphicFramePr>
        <p:xfrm>
          <a:off x="3505202" y="1860170"/>
          <a:ext cx="5755605" cy="4308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Acrobat Document" r:id="rId11" imgW="3523979" imgH="2638399" progId="AcroExch.Document.DC">
                  <p:embed/>
                </p:oleObj>
              </mc:Choice>
              <mc:Fallback>
                <p:oleObj name="Acrobat Document" r:id="rId11" imgW="3523979" imgH="263839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05202" y="1860170"/>
                        <a:ext cx="5755605" cy="4308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52402" y="4614946"/>
            <a:ext cx="32577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Sufficiently self-interacting</a:t>
            </a:r>
          </a:p>
          <a:p>
            <a:r>
              <a:rPr lang="en-US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</a:t>
            </a:r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pin-2 particle with a</a:t>
            </a:r>
          </a:p>
          <a:p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UV completion </a:t>
            </a:r>
            <a:r>
              <a:rPr 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cannot</a:t>
            </a:r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  <a:p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be dark matter today </a:t>
            </a:r>
            <a:endParaRPr lang="en-GB" sz="2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6201" y="4577218"/>
            <a:ext cx="3333951" cy="136116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reeform 26"/>
          <p:cNvSpPr/>
          <p:nvPr/>
        </p:nvSpPr>
        <p:spPr>
          <a:xfrm>
            <a:off x="3444951" y="4540102"/>
            <a:ext cx="2225749" cy="544957"/>
          </a:xfrm>
          <a:custGeom>
            <a:avLst/>
            <a:gdLst>
              <a:gd name="connsiteX0" fmla="*/ 0 w 2307265"/>
              <a:gd name="connsiteY0" fmla="*/ 552893 h 590252"/>
              <a:gd name="connsiteX1" fmla="*/ 1573618 w 2307265"/>
              <a:gd name="connsiteY1" fmla="*/ 531628 h 590252"/>
              <a:gd name="connsiteX2" fmla="*/ 2307265 w 2307265"/>
              <a:gd name="connsiteY2" fmla="*/ 0 h 590252"/>
              <a:gd name="connsiteX0" fmla="*/ 0 w 2340812"/>
              <a:gd name="connsiteY0" fmla="*/ 510363 h 544957"/>
              <a:gd name="connsiteX1" fmla="*/ 1573618 w 2340812"/>
              <a:gd name="connsiteY1" fmla="*/ 489098 h 544957"/>
              <a:gd name="connsiteX2" fmla="*/ 2340812 w 2340812"/>
              <a:gd name="connsiteY2" fmla="*/ 0 h 544957"/>
              <a:gd name="connsiteX0" fmla="*/ 0 w 2340812"/>
              <a:gd name="connsiteY0" fmla="*/ 510363 h 544957"/>
              <a:gd name="connsiteX1" fmla="*/ 1573618 w 2340812"/>
              <a:gd name="connsiteY1" fmla="*/ 489098 h 544957"/>
              <a:gd name="connsiteX2" fmla="*/ 2340812 w 2340812"/>
              <a:gd name="connsiteY2" fmla="*/ 0 h 54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0812" h="544957">
                <a:moveTo>
                  <a:pt x="0" y="510363"/>
                </a:moveTo>
                <a:cubicBezTo>
                  <a:pt x="594537" y="545805"/>
                  <a:pt x="1183483" y="574158"/>
                  <a:pt x="1573618" y="489098"/>
                </a:cubicBezTo>
                <a:cubicBezTo>
                  <a:pt x="1963753" y="404038"/>
                  <a:pt x="2099167" y="219739"/>
                  <a:pt x="2340812" y="0"/>
                </a:cubicBezTo>
              </a:path>
            </a:pathLst>
          </a:custGeom>
          <a:noFill/>
          <a:ln>
            <a:solidFill>
              <a:schemeClr val="accent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5715002" y="4235302"/>
            <a:ext cx="142129" cy="488887"/>
            <a:chOff x="5715000" y="4235301"/>
            <a:chExt cx="142129" cy="488887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5715000" y="4235301"/>
              <a:ext cx="0" cy="3048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853357" y="4419388"/>
              <a:ext cx="0" cy="3048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715000" y="4235301"/>
              <a:ext cx="138357" cy="18408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5715000" y="4540101"/>
              <a:ext cx="142129" cy="18408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/>
          <p:cNvSpPr/>
          <p:nvPr/>
        </p:nvSpPr>
        <p:spPr>
          <a:xfrm>
            <a:off x="816364" y="2730930"/>
            <a:ext cx="2565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[1607.03497, 1708.06764]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41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08" y="3493187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7356">
            <a:off x="2433715" y="3601321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8486" y="3302796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29513">
            <a:off x="2151438" y="3592525"/>
            <a:ext cx="376239" cy="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5-Point Star 46"/>
          <p:cNvSpPr/>
          <p:nvPr/>
        </p:nvSpPr>
        <p:spPr>
          <a:xfrm>
            <a:off x="2405546" y="3467472"/>
            <a:ext cx="156787" cy="137873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1" y="3821668"/>
                <a:ext cx="54765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/>
              <p:cNvSpPr txBox="1"/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480" y="3855477"/>
                <a:ext cx="354584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Connector 50"/>
          <p:cNvCxnSpPr/>
          <p:nvPr/>
        </p:nvCxnSpPr>
        <p:spPr>
          <a:xfrm>
            <a:off x="5684741" y="3962400"/>
            <a:ext cx="16861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38200" y="2312314"/>
            <a:ext cx="21160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Massive Spin-2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68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3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05000" y="2514602"/>
            <a:ext cx="57743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Self Interactions</a:t>
            </a:r>
            <a:endParaRPr lang="en-US" sz="6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37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156273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Summary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010400" y="6254939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Summary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EDEAD9C-94F2-4773-8107-F9DD6FD87F8C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C16785BF-47C0-418A-A14F-4209BF0549A6}"/>
              </a:ext>
            </a:extLst>
          </p:cNvPr>
          <p:cNvCxnSpPr/>
          <p:nvPr/>
        </p:nvCxnSpPr>
        <p:spPr>
          <a:xfrm>
            <a:off x="-838200" y="3048000"/>
            <a:ext cx="11811000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60A3DAF-693D-4A02-A4BB-75082DB44B26}"/>
              </a:ext>
            </a:extLst>
          </p:cNvPr>
          <p:cNvSpPr txBox="1"/>
          <p:nvPr/>
        </p:nvSpPr>
        <p:spPr>
          <a:xfrm>
            <a:off x="816364" y="1219202"/>
            <a:ext cx="75997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Only some Effective Fields Theories have UV Completions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62000" y="1219200"/>
            <a:ext cx="7680612" cy="49777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34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156273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Summary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010400" y="6254939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Summary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EDEAD9C-94F2-4773-8107-F9DD6FD87F8C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C16785BF-47C0-418A-A14F-4209BF0549A6}"/>
              </a:ext>
            </a:extLst>
          </p:cNvPr>
          <p:cNvCxnSpPr/>
          <p:nvPr/>
        </p:nvCxnSpPr>
        <p:spPr>
          <a:xfrm>
            <a:off x="-838200" y="3048000"/>
            <a:ext cx="11811000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60A3DAF-693D-4A02-A4BB-75082DB44B26}"/>
              </a:ext>
            </a:extLst>
          </p:cNvPr>
          <p:cNvSpPr txBox="1"/>
          <p:nvPr/>
        </p:nvSpPr>
        <p:spPr>
          <a:xfrm>
            <a:off x="816364" y="1219202"/>
            <a:ext cx="75997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Only some Effective Fields Theories have UV Completions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3D75B160-ABBE-43D6-AC28-F1CC01800863}"/>
                  </a:ext>
                </a:extLst>
              </p:cNvPr>
              <p:cNvSpPr txBox="1"/>
              <p:nvPr/>
            </p:nvSpPr>
            <p:spPr>
              <a:xfrm>
                <a:off x="1981201" y="1905000"/>
                <a:ext cx="5424434" cy="442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sSubSup>
                      <m:sSubSupPr>
                        <m:ctrlP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𝐼𝑅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)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 0     &lt;=      </m:t>
                    </m:r>
                    <m:sSub>
                      <m:sSubPr>
                        <m:ctrlPr>
                          <a:rPr lang="en-GB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𝑈𝑉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200" dirty="0"/>
                  <a:t> </a:t>
                </a:r>
                <a:r>
                  <a:rPr lang="en-GB" sz="22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exists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D75B160-ABBE-43D6-AC28-F1CC01800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1" y="1905000"/>
                <a:ext cx="5424434" cy="442044"/>
              </a:xfrm>
              <a:prstGeom prst="rect">
                <a:avLst/>
              </a:prstGeom>
              <a:blipFill rotWithShape="1">
                <a:blip r:embed="rId4"/>
                <a:stretch>
                  <a:fillRect l="-112" t="-6944" r="-449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F460E992-C6C2-413C-BC95-145E2A3D253E}"/>
              </a:ext>
            </a:extLst>
          </p:cNvPr>
          <p:cNvGrpSpPr/>
          <p:nvPr/>
        </p:nvGrpSpPr>
        <p:grpSpPr>
          <a:xfrm>
            <a:off x="531310" y="1600200"/>
            <a:ext cx="1449890" cy="1088597"/>
            <a:chOff x="381000" y="1177713"/>
            <a:chExt cx="2164023" cy="2092456"/>
          </a:xfrm>
        </p:grpSpPr>
        <p:pic>
          <p:nvPicPr>
            <p:cNvPr id="30" name="Picture 7" descr="https://upload.wikimedia.org/wikipedia/commons/thumb/7/75/Mandelstam.svg/298px-Mandelstam.svg.png">
              <a:extLst>
                <a:ext uri="{FF2B5EF4-FFF2-40B4-BE49-F238E27FC236}">
                  <a16:creationId xmlns:a16="http://schemas.microsoft.com/office/drawing/2014/main" xmlns="" id="{7150CBFC-E318-4CBF-A66B-E1F39D4BA1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0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FBCBB52B-0C7D-4A74-9867-CA89EC7C97B7}"/>
                </a:ext>
              </a:extLst>
            </p:cNvPr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DBEBA675-4551-465B-8477-6D36912D0EA2}"/>
                </a:ext>
              </a:extLst>
            </p:cNvPr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1F1D1E16-3321-48BD-91C2-FD160F58C0B0}"/>
                </a:ext>
              </a:extLst>
            </p:cNvPr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3CB3E4DC-85BC-4856-AD3A-11C486A247C1}"/>
                </a:ext>
              </a:extLst>
            </p:cNvPr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D899865A-C6E1-4975-BC45-6457D0B510FA}"/>
              </a:ext>
            </a:extLst>
          </p:cNvPr>
          <p:cNvCxnSpPr>
            <a:cxnSpLocks/>
          </p:cNvCxnSpPr>
          <p:nvPr/>
        </p:nvCxnSpPr>
        <p:spPr>
          <a:xfrm>
            <a:off x="1143000" y="2667000"/>
            <a:ext cx="6291382" cy="0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0E35FDA-2B56-4807-B7E7-E125FD112E70}"/>
              </a:ext>
            </a:extLst>
          </p:cNvPr>
          <p:cNvSpPr txBox="1"/>
          <p:nvPr/>
        </p:nvSpPr>
        <p:spPr>
          <a:xfrm>
            <a:off x="7423161" y="2670891"/>
            <a:ext cx="62869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Energy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62000" y="1219200"/>
            <a:ext cx="7680612" cy="49777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21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156273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Summary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816365" y="3778629"/>
                <a:ext cx="2732478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g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g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365" y="3778629"/>
                <a:ext cx="2732478" cy="5647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87578" y="3200402"/>
            <a:ext cx="1910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resolve small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scale problems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56910" y="4355068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match observations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10400" y="6254939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Summary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EDEAD9C-94F2-4773-8107-F9DD6FD87F8C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C16785BF-47C0-418A-A14F-4209BF0549A6}"/>
              </a:ext>
            </a:extLst>
          </p:cNvPr>
          <p:cNvCxnSpPr/>
          <p:nvPr/>
        </p:nvCxnSpPr>
        <p:spPr>
          <a:xfrm>
            <a:off x="-838200" y="3048000"/>
            <a:ext cx="11811000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60A3DAF-693D-4A02-A4BB-75082DB44B26}"/>
              </a:ext>
            </a:extLst>
          </p:cNvPr>
          <p:cNvSpPr txBox="1"/>
          <p:nvPr/>
        </p:nvSpPr>
        <p:spPr>
          <a:xfrm>
            <a:off x="816364" y="1219202"/>
            <a:ext cx="75997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Only some Effective Fields Theories have UV Completions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3D75B160-ABBE-43D6-AC28-F1CC01800863}"/>
                  </a:ext>
                </a:extLst>
              </p:cNvPr>
              <p:cNvSpPr txBox="1"/>
              <p:nvPr/>
            </p:nvSpPr>
            <p:spPr>
              <a:xfrm>
                <a:off x="1981201" y="1905000"/>
                <a:ext cx="5424434" cy="442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sSubSup>
                      <m:sSubSupPr>
                        <m:ctrlP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𝐼𝑅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)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 0     &lt;=      </m:t>
                    </m:r>
                    <m:sSub>
                      <m:sSubPr>
                        <m:ctrlPr>
                          <a:rPr lang="en-GB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𝑈𝑉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200" dirty="0"/>
                  <a:t> </a:t>
                </a:r>
                <a:r>
                  <a:rPr lang="en-GB" sz="22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exists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D75B160-ABBE-43D6-AC28-F1CC01800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1" y="1905000"/>
                <a:ext cx="5424434" cy="442044"/>
              </a:xfrm>
              <a:prstGeom prst="rect">
                <a:avLst/>
              </a:prstGeom>
              <a:blipFill rotWithShape="1">
                <a:blip r:embed="rId5"/>
                <a:stretch>
                  <a:fillRect l="-112" t="-6944" r="-449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F460E992-C6C2-413C-BC95-145E2A3D253E}"/>
              </a:ext>
            </a:extLst>
          </p:cNvPr>
          <p:cNvGrpSpPr/>
          <p:nvPr/>
        </p:nvGrpSpPr>
        <p:grpSpPr>
          <a:xfrm>
            <a:off x="531310" y="1600200"/>
            <a:ext cx="1449890" cy="1088597"/>
            <a:chOff x="381000" y="1177713"/>
            <a:chExt cx="2164023" cy="2092456"/>
          </a:xfrm>
        </p:grpSpPr>
        <p:pic>
          <p:nvPicPr>
            <p:cNvPr id="30" name="Picture 7" descr="https://upload.wikimedia.org/wikipedia/commons/thumb/7/75/Mandelstam.svg/298px-Mandelstam.svg.png">
              <a:extLst>
                <a:ext uri="{FF2B5EF4-FFF2-40B4-BE49-F238E27FC236}">
                  <a16:creationId xmlns:a16="http://schemas.microsoft.com/office/drawing/2014/main" xmlns="" id="{7150CBFC-E318-4CBF-A66B-E1F39D4BA1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0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FBCBB52B-0C7D-4A74-9867-CA89EC7C97B7}"/>
                </a:ext>
              </a:extLst>
            </p:cNvPr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DBEBA675-4551-465B-8477-6D36912D0EA2}"/>
                </a:ext>
              </a:extLst>
            </p:cNvPr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1F1D1E16-3321-48BD-91C2-FD160F58C0B0}"/>
                </a:ext>
              </a:extLst>
            </p:cNvPr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3CB3E4DC-85BC-4856-AD3A-11C486A247C1}"/>
                </a:ext>
              </a:extLst>
            </p:cNvPr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D899865A-C6E1-4975-BC45-6457D0B510FA}"/>
              </a:ext>
            </a:extLst>
          </p:cNvPr>
          <p:cNvCxnSpPr>
            <a:cxnSpLocks/>
          </p:cNvCxnSpPr>
          <p:nvPr/>
        </p:nvCxnSpPr>
        <p:spPr>
          <a:xfrm>
            <a:off x="1143000" y="2667000"/>
            <a:ext cx="6291382" cy="0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0E35FDA-2B56-4807-B7E7-E125FD112E70}"/>
              </a:ext>
            </a:extLst>
          </p:cNvPr>
          <p:cNvSpPr txBox="1"/>
          <p:nvPr/>
        </p:nvSpPr>
        <p:spPr>
          <a:xfrm>
            <a:off x="7423161" y="2670891"/>
            <a:ext cx="62869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Energy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60A3DAF-693D-4A02-A4BB-75082DB44B26}"/>
              </a:ext>
            </a:extLst>
          </p:cNvPr>
          <p:cNvSpPr txBox="1"/>
          <p:nvPr/>
        </p:nvSpPr>
        <p:spPr>
          <a:xfrm>
            <a:off x="449087" y="4951865"/>
            <a:ext cx="37088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Only some </a:t>
            </a:r>
            <a:r>
              <a:rPr lang="en-GB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DM Interactions</a:t>
            </a:r>
          </a:p>
          <a:p>
            <a:pPr algn="ctr"/>
            <a:r>
              <a:rPr lang="en-GB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have UV Completions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62000" y="1219200"/>
            <a:ext cx="7680612" cy="49777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457202" y="4953000"/>
            <a:ext cx="3700787" cy="76830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672546"/>
              </p:ext>
            </p:extLst>
          </p:nvPr>
        </p:nvGraphicFramePr>
        <p:xfrm>
          <a:off x="4495802" y="3083465"/>
          <a:ext cx="4073725" cy="3049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Acrobat Document" r:id="rId4" imgW="3523979" imgH="2638399" progId="AcroExch.Document.DC">
                  <p:embed/>
                </p:oleObj>
              </mc:Choice>
              <mc:Fallback>
                <p:oleObj name="Acrobat Document" r:id="rId4" imgW="3523979" imgH="2638399" progId="AcroExch.Document.DC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2" y="3083465"/>
                        <a:ext cx="4073725" cy="30491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6366" y="675255"/>
            <a:ext cx="156273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Summary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816365" y="3778629"/>
                <a:ext cx="2732478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g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m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g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365" y="3778629"/>
                <a:ext cx="2732478" cy="56477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87578" y="3200402"/>
            <a:ext cx="1910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resolve small </a:t>
            </a:r>
          </a:p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scale problems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56910" y="4355068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 match observations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10400" y="6254939"/>
            <a:ext cx="1287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Summary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34382" y="3276602"/>
            <a:ext cx="15712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Spin-2 DM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EDEAD9C-94F2-4773-8107-F9DD6FD87F8C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C16785BF-47C0-418A-A14F-4209BF0549A6}"/>
              </a:ext>
            </a:extLst>
          </p:cNvPr>
          <p:cNvCxnSpPr/>
          <p:nvPr/>
        </p:nvCxnSpPr>
        <p:spPr>
          <a:xfrm>
            <a:off x="-838200" y="3048000"/>
            <a:ext cx="11811000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60A3DAF-693D-4A02-A4BB-75082DB44B26}"/>
              </a:ext>
            </a:extLst>
          </p:cNvPr>
          <p:cNvSpPr txBox="1"/>
          <p:nvPr/>
        </p:nvSpPr>
        <p:spPr>
          <a:xfrm>
            <a:off x="816364" y="1219202"/>
            <a:ext cx="75997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Only some Effective Fields Theories have UV Completions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3D75B160-ABBE-43D6-AC28-F1CC01800863}"/>
                  </a:ext>
                </a:extLst>
              </p:cNvPr>
              <p:cNvSpPr txBox="1"/>
              <p:nvPr/>
            </p:nvSpPr>
            <p:spPr>
              <a:xfrm>
                <a:off x="1981201" y="1905000"/>
                <a:ext cx="5424434" cy="442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sSubSup>
                      <m:sSubSupPr>
                        <m:ctrlP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𝐼𝑅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  <a:ea typeface="Cambria Math" panose="02040503050406030204" pitchFamily="18" charset="0"/>
                      </a:rPr>
                      <m:t>)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 0     &lt;=      </m:t>
                    </m:r>
                    <m:sSub>
                      <m:sSubPr>
                        <m:ctrlPr>
                          <a:rPr lang="en-GB" sz="2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𝑈𝑉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200" dirty="0"/>
                  <a:t> </a:t>
                </a:r>
                <a:r>
                  <a:rPr lang="en-GB" sz="22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exists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D75B160-ABBE-43D6-AC28-F1CC01800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1" y="1905000"/>
                <a:ext cx="5424434" cy="442044"/>
              </a:xfrm>
              <a:prstGeom prst="rect">
                <a:avLst/>
              </a:prstGeom>
              <a:blipFill rotWithShape="1">
                <a:blip r:embed="rId8"/>
                <a:stretch>
                  <a:fillRect l="-112" t="-6944" r="-449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F460E992-C6C2-413C-BC95-145E2A3D253E}"/>
              </a:ext>
            </a:extLst>
          </p:cNvPr>
          <p:cNvGrpSpPr/>
          <p:nvPr/>
        </p:nvGrpSpPr>
        <p:grpSpPr>
          <a:xfrm>
            <a:off x="531310" y="1600200"/>
            <a:ext cx="1449890" cy="1088597"/>
            <a:chOff x="381000" y="1177713"/>
            <a:chExt cx="2164023" cy="2092456"/>
          </a:xfrm>
        </p:grpSpPr>
        <p:pic>
          <p:nvPicPr>
            <p:cNvPr id="30" name="Picture 7" descr="https://upload.wikimedia.org/wikipedia/commons/thumb/7/75/Mandelstam.svg/298px-Mandelstam.svg.png">
              <a:extLst>
                <a:ext uri="{FF2B5EF4-FFF2-40B4-BE49-F238E27FC236}">
                  <a16:creationId xmlns:a16="http://schemas.microsoft.com/office/drawing/2014/main" xmlns="" id="{7150CBFC-E318-4CBF-A66B-E1F39D4BA1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07750"/>
              <a:ext cx="2164023" cy="1917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FBCBB52B-0C7D-4A74-9867-CA89EC7C97B7}"/>
                </a:ext>
              </a:extLst>
            </p:cNvPr>
            <p:cNvSpPr/>
            <p:nvPr/>
          </p:nvSpPr>
          <p:spPr>
            <a:xfrm>
              <a:off x="381000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DBEBA675-4551-465B-8477-6D36912D0EA2}"/>
                </a:ext>
              </a:extLst>
            </p:cNvPr>
            <p:cNvSpPr/>
            <p:nvPr/>
          </p:nvSpPr>
          <p:spPr>
            <a:xfrm>
              <a:off x="381000" y="2732021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1F1D1E16-3321-48BD-91C2-FD160F58C0B0}"/>
                </a:ext>
              </a:extLst>
            </p:cNvPr>
            <p:cNvSpPr/>
            <p:nvPr/>
          </p:nvSpPr>
          <p:spPr>
            <a:xfrm>
              <a:off x="2213642" y="1177713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3CB3E4DC-85BC-4856-AD3A-11C486A247C1}"/>
                </a:ext>
              </a:extLst>
            </p:cNvPr>
            <p:cNvSpPr/>
            <p:nvPr/>
          </p:nvSpPr>
          <p:spPr>
            <a:xfrm>
              <a:off x="2213642" y="2771482"/>
              <a:ext cx="304800" cy="498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D899865A-C6E1-4975-BC45-6457D0B510FA}"/>
              </a:ext>
            </a:extLst>
          </p:cNvPr>
          <p:cNvCxnSpPr>
            <a:cxnSpLocks/>
          </p:cNvCxnSpPr>
          <p:nvPr/>
        </p:nvCxnSpPr>
        <p:spPr>
          <a:xfrm>
            <a:off x="1143000" y="2667000"/>
            <a:ext cx="6291382" cy="0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0E35FDA-2B56-4807-B7E7-E125FD112E70}"/>
              </a:ext>
            </a:extLst>
          </p:cNvPr>
          <p:cNvSpPr txBox="1"/>
          <p:nvPr/>
        </p:nvSpPr>
        <p:spPr>
          <a:xfrm>
            <a:off x="7423161" y="2670891"/>
            <a:ext cx="62869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Energy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60A3DAF-693D-4A02-A4BB-75082DB44B26}"/>
              </a:ext>
            </a:extLst>
          </p:cNvPr>
          <p:cNvSpPr txBox="1"/>
          <p:nvPr/>
        </p:nvSpPr>
        <p:spPr>
          <a:xfrm>
            <a:off x="449087" y="4951865"/>
            <a:ext cx="37088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Only some </a:t>
            </a:r>
            <a:r>
              <a:rPr lang="en-GB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DM Interactions</a:t>
            </a:r>
          </a:p>
          <a:p>
            <a:pPr algn="ctr"/>
            <a:r>
              <a:rPr lang="en-GB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GB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have UV Completions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62000" y="1219200"/>
            <a:ext cx="7680612" cy="49777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457202" y="4953000"/>
            <a:ext cx="3700787" cy="76830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42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5" y="675255"/>
            <a:ext cx="431130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Dark Matter on Small Scales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Image result for large N body simul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1"/>
            <a:ext cx="2600672" cy="260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267200" y="1371602"/>
            <a:ext cx="1295400" cy="704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00552" y="4107194"/>
            <a:ext cx="2699265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cusp-core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missing </a:t>
            </a: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satellite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too-big-to-fail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diversity problem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3554" y="6254939"/>
            <a:ext cx="20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 Interactions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848842" y="5833646"/>
            <a:ext cx="2757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[see 1705.02358 for review]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716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5" y="675255"/>
            <a:ext cx="431130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Dark Matter on Small Scales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Image result for large N body simul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1"/>
            <a:ext cx="2600672" cy="260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267200" y="1371602"/>
            <a:ext cx="1295400" cy="704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33554" y="6254939"/>
            <a:ext cx="20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 Interactions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95594" y="2362200"/>
            <a:ext cx="27578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[see 1606.07790 for review]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B929E0B-7B5C-47A5-A1A8-B165A38F2AE8}"/>
              </a:ext>
            </a:extLst>
          </p:cNvPr>
          <p:cNvSpPr txBox="1"/>
          <p:nvPr/>
        </p:nvSpPr>
        <p:spPr>
          <a:xfrm>
            <a:off x="5220019" y="1524001"/>
            <a:ext cx="29819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Better Simulations</a:t>
            </a:r>
          </a:p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of known physics</a:t>
            </a:r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</p:txBody>
      </p:sp>
      <p:sp>
        <p:nvSpPr>
          <p:cNvPr id="15" name="Right Arrow 14"/>
          <p:cNvSpPr/>
          <p:nvPr/>
        </p:nvSpPr>
        <p:spPr>
          <a:xfrm rot="19751540">
            <a:off x="3609652" y="2215917"/>
            <a:ext cx="1700911" cy="502113"/>
          </a:xfrm>
          <a:prstGeom prst="rightArrow">
            <a:avLst>
              <a:gd name="adj1" fmla="val 39461"/>
              <a:gd name="adj2" fmla="val 63172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00552" y="4107194"/>
            <a:ext cx="2699265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cusp-core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missing </a:t>
            </a: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satellite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too-big-to-fail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diversity problem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848842" y="5833646"/>
            <a:ext cx="2757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[see 1705.02358 for review]</a:t>
            </a:r>
          </a:p>
        </p:txBody>
      </p:sp>
    </p:spTree>
    <p:extLst>
      <p:ext uri="{BB962C8B-B14F-4D97-AF65-F5344CB8AC3E}">
        <p14:creationId xmlns:p14="http://schemas.microsoft.com/office/powerpoint/2010/main" val="345986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5" y="675255"/>
            <a:ext cx="431130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Dark Matter on Small Scales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Image result for large N body simul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1"/>
            <a:ext cx="2600672" cy="260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267200" y="1371602"/>
            <a:ext cx="1295400" cy="704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B929E0B-7B5C-47A5-A1A8-B165A38F2AE8}"/>
              </a:ext>
            </a:extLst>
          </p:cNvPr>
          <p:cNvSpPr txBox="1"/>
          <p:nvPr/>
        </p:nvSpPr>
        <p:spPr>
          <a:xfrm>
            <a:off x="5360185" y="3948803"/>
            <a:ext cx="270157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Dark Matter</a:t>
            </a:r>
          </a:p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Self-Interactions</a:t>
            </a:r>
            <a:r>
              <a:rPr lang="en-GB" sz="2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F0A5518-A7E7-4B4D-9698-6EACFE6456CB}"/>
              </a:ext>
            </a:extLst>
          </p:cNvPr>
          <p:cNvSpPr/>
          <p:nvPr/>
        </p:nvSpPr>
        <p:spPr>
          <a:xfrm>
            <a:off x="5787528" y="4841355"/>
            <a:ext cx="1973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</a:t>
            </a:r>
            <a:r>
              <a:rPr lang="en-GB" sz="1600" dirty="0" err="1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astro-ph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/9909386]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33554" y="6254939"/>
            <a:ext cx="20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 Interactions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95594" y="2362200"/>
            <a:ext cx="27578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[see 1606.07790 for review]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B929E0B-7B5C-47A5-A1A8-B165A38F2AE8}"/>
              </a:ext>
            </a:extLst>
          </p:cNvPr>
          <p:cNvSpPr txBox="1"/>
          <p:nvPr/>
        </p:nvSpPr>
        <p:spPr>
          <a:xfrm>
            <a:off x="5220019" y="1524001"/>
            <a:ext cx="29819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Better Simulations</a:t>
            </a:r>
          </a:p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of known physics</a:t>
            </a:r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</p:txBody>
      </p:sp>
      <p:sp>
        <p:nvSpPr>
          <p:cNvPr id="15" name="Right Arrow 14"/>
          <p:cNvSpPr/>
          <p:nvPr/>
        </p:nvSpPr>
        <p:spPr>
          <a:xfrm rot="19751540">
            <a:off x="3609652" y="2215917"/>
            <a:ext cx="1700911" cy="502113"/>
          </a:xfrm>
          <a:prstGeom prst="rightArrow">
            <a:avLst>
              <a:gd name="adj1" fmla="val 39461"/>
              <a:gd name="adj2" fmla="val 63172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848460" flipV="1">
            <a:off x="3609651" y="3518313"/>
            <a:ext cx="1700911" cy="502113"/>
          </a:xfrm>
          <a:prstGeom prst="rightArrow">
            <a:avLst>
              <a:gd name="adj1" fmla="val 39461"/>
              <a:gd name="adj2" fmla="val 63172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700552" y="4107194"/>
            <a:ext cx="2699265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cusp-core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missing </a:t>
            </a: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satellite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too-big-to-fail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diversity problem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848842" y="5833646"/>
            <a:ext cx="2757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[see 1705.02358 for review]</a:t>
            </a:r>
          </a:p>
        </p:txBody>
      </p:sp>
    </p:spTree>
    <p:extLst>
      <p:ext uri="{BB962C8B-B14F-4D97-AF65-F5344CB8AC3E}">
        <p14:creationId xmlns:p14="http://schemas.microsoft.com/office/powerpoint/2010/main" val="88977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5" y="675255"/>
            <a:ext cx="431130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Dark Matter on Small Scales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Image result for large N body simul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1"/>
            <a:ext cx="2600672" cy="260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267200" y="1371602"/>
            <a:ext cx="1295400" cy="704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B929E0B-7B5C-47A5-A1A8-B165A38F2AE8}"/>
              </a:ext>
            </a:extLst>
          </p:cNvPr>
          <p:cNvSpPr txBox="1"/>
          <p:nvPr/>
        </p:nvSpPr>
        <p:spPr>
          <a:xfrm>
            <a:off x="5360185" y="3948803"/>
            <a:ext cx="270157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Dark Matter</a:t>
            </a:r>
          </a:p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Self-Interactions</a:t>
            </a:r>
            <a:r>
              <a:rPr lang="en-GB" sz="2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F0A5518-A7E7-4B4D-9698-6EACFE6456CB}"/>
              </a:ext>
            </a:extLst>
          </p:cNvPr>
          <p:cNvSpPr/>
          <p:nvPr/>
        </p:nvSpPr>
        <p:spPr>
          <a:xfrm>
            <a:off x="5787528" y="4841355"/>
            <a:ext cx="1973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</a:t>
            </a:r>
            <a:r>
              <a:rPr lang="en-GB" sz="1600" dirty="0" err="1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astro-ph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/9909386]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33554" y="6254939"/>
            <a:ext cx="20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 Interactions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95594" y="2362200"/>
            <a:ext cx="27578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[see 1606.07790 for review]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B929E0B-7B5C-47A5-A1A8-B165A38F2AE8}"/>
              </a:ext>
            </a:extLst>
          </p:cNvPr>
          <p:cNvSpPr txBox="1"/>
          <p:nvPr/>
        </p:nvSpPr>
        <p:spPr>
          <a:xfrm>
            <a:off x="5220019" y="1524001"/>
            <a:ext cx="29819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Better Simulations</a:t>
            </a:r>
          </a:p>
          <a:p>
            <a:pPr algn="ctr"/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of known physics</a:t>
            </a:r>
            <a:r>
              <a:rPr lang="en-GB" sz="26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</p:txBody>
      </p:sp>
      <p:sp>
        <p:nvSpPr>
          <p:cNvPr id="15" name="Right Arrow 14"/>
          <p:cNvSpPr/>
          <p:nvPr/>
        </p:nvSpPr>
        <p:spPr>
          <a:xfrm rot="19751540">
            <a:off x="3609652" y="2215917"/>
            <a:ext cx="1700911" cy="502113"/>
          </a:xfrm>
          <a:prstGeom prst="rightArrow">
            <a:avLst>
              <a:gd name="adj1" fmla="val 39461"/>
              <a:gd name="adj2" fmla="val 63172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848460" flipV="1">
            <a:off x="3609651" y="3518313"/>
            <a:ext cx="1700911" cy="502113"/>
          </a:xfrm>
          <a:prstGeom prst="rightArrow">
            <a:avLst>
              <a:gd name="adj1" fmla="val 39461"/>
              <a:gd name="adj2" fmla="val 63172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700552" y="4107194"/>
            <a:ext cx="2699265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cusp-core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missing </a:t>
            </a: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satellite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too-big-to-fail</a:t>
            </a:r>
          </a:p>
          <a:p>
            <a:pPr marL="285750" indent="-285750">
              <a:buFontTx/>
              <a:buChar char="-"/>
            </a:pPr>
            <a:endParaRPr lang="en-US" sz="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285750" indent="-285750">
              <a:buFontTx/>
              <a:buChar char="-"/>
            </a:pPr>
            <a:r>
              <a:rPr lang="en-US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diversity problem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D263F3E-134F-4101-81B7-8D88FB91B4E6}"/>
              </a:ext>
            </a:extLst>
          </p:cNvPr>
          <p:cNvSpPr txBox="1"/>
          <p:nvPr/>
        </p:nvSpPr>
        <p:spPr>
          <a:xfrm>
            <a:off x="848842" y="5833646"/>
            <a:ext cx="2757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[see 1705.02358 for review]</a:t>
            </a:r>
          </a:p>
        </p:txBody>
      </p:sp>
      <p:sp>
        <p:nvSpPr>
          <p:cNvPr id="2" name="Oval 1"/>
          <p:cNvSpPr/>
          <p:nvPr/>
        </p:nvSpPr>
        <p:spPr>
          <a:xfrm>
            <a:off x="5040947" y="3562350"/>
            <a:ext cx="3467100" cy="224934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9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366" y="675255"/>
            <a:ext cx="42368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Self-Interacting Dark Matter</a:t>
            </a:r>
            <a:endParaRPr lang="en-GB" sz="2500" dirty="0">
              <a:solidFill>
                <a:schemeClr val="accent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0649482-2142-46A5-867C-3C69A95B5F6B}"/>
              </a:ext>
            </a:extLst>
          </p:cNvPr>
          <p:cNvSpPr/>
          <p:nvPr/>
        </p:nvSpPr>
        <p:spPr>
          <a:xfrm>
            <a:off x="762000" y="1"/>
            <a:ext cx="756563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26308" y="0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Scott Melville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5" descr="Image result for imperial college londo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87751"/>
            <a:ext cx="2057400" cy="5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FBE2B82-37A3-4CFC-B116-AF2CA4B09EDD}"/>
              </a:ext>
            </a:extLst>
          </p:cNvPr>
          <p:cNvCxnSpPr>
            <a:cxnSpLocks/>
          </p:cNvCxnSpPr>
          <p:nvPr/>
        </p:nvCxnSpPr>
        <p:spPr>
          <a:xfrm>
            <a:off x="762000" y="6184800"/>
            <a:ext cx="7560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1BDC4DA-921D-418B-9DCF-742B082D4968}"/>
              </a:ext>
            </a:extLst>
          </p:cNvPr>
          <p:cNvSpPr txBox="1"/>
          <p:nvPr/>
        </p:nvSpPr>
        <p:spPr>
          <a:xfrm>
            <a:off x="816364" y="0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Positivity Constraints on SIDM</a:t>
            </a:r>
            <a:endParaRPr lang="en-GB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19" name="Picture 2" descr="C:\Users\Scott\Dropbox\Conferences_and_Seminars\Conferences\26-28Mar2018_IoP_APP_HEP\Talk\W_li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100" y="1567591"/>
            <a:ext cx="700088" cy="69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5998733" y="1255035"/>
            <a:ext cx="859269" cy="780028"/>
            <a:chOff x="5656635" y="4903365"/>
            <a:chExt cx="658516" cy="547880"/>
          </a:xfrm>
        </p:grpSpPr>
        <p:pic>
          <p:nvPicPr>
            <p:cNvPr id="24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621871">
              <a:off x="5954750" y="5009110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97356">
              <a:off x="5938912" y="5279794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754028">
              <a:off x="5650580" y="5005759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C:\Users\Scott\Dropbox\Conferences_and_Seminars\Conferences\26-28Mar2018_IoP_APP_HEP\Talk\W_lin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29513">
              <a:off x="5656635" y="5270997"/>
              <a:ext cx="376239" cy="17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5-Point Star 27"/>
            <p:cNvSpPr/>
            <p:nvPr/>
          </p:nvSpPr>
          <p:spPr>
            <a:xfrm>
              <a:off x="5910743" y="5145943"/>
              <a:ext cx="156787" cy="137873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/>
          <p:cNvSpPr/>
          <p:nvPr/>
        </p:nvSpPr>
        <p:spPr>
          <a:xfrm>
            <a:off x="4252102" y="1913013"/>
            <a:ext cx="545481" cy="254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295400" y="1489950"/>
            <a:ext cx="27308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Standard Model   +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30981" y="1489950"/>
            <a:ext cx="4812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+</a:t>
            </a:r>
            <a:endParaRPr lang="en-GB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33554" y="6254939"/>
            <a:ext cx="20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89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Self Interactions</a:t>
            </a:r>
            <a:endParaRPr lang="en-GB" sz="2000" dirty="0">
              <a:solidFill>
                <a:srgbClr val="00589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97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5324</TotalTime>
  <Words>3898</Words>
  <Application>Microsoft Office PowerPoint</Application>
  <PresentationFormat>On-screen Show (4:3)</PresentationFormat>
  <Paragraphs>600</Paragraphs>
  <Slides>43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NewsPrint</vt:lpstr>
      <vt:lpstr>Adobe Acrobat Document</vt:lpstr>
      <vt:lpstr>Positivity Constraints on  Self-interacting Dark Matter</vt:lpstr>
      <vt:lpstr>Positivity Constraints on  Self-interacting Dark Matter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Melville</dc:creator>
  <cp:lastModifiedBy>Scott</cp:lastModifiedBy>
  <cp:revision>400</cp:revision>
  <cp:lastPrinted>2018-03-25T12:59:15Z</cp:lastPrinted>
  <dcterms:created xsi:type="dcterms:W3CDTF">2006-08-16T00:00:00Z</dcterms:created>
  <dcterms:modified xsi:type="dcterms:W3CDTF">2018-03-25T14:16:52Z</dcterms:modified>
</cp:coreProperties>
</file>