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gif" ContentType="image/gif"/>
  <Default Extension="jpg" ContentType="image/jpeg"/>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58" r:id="rId1"/>
  </p:sldMasterIdLst>
  <p:notesMasterIdLst>
    <p:notesMasterId r:id="rId24"/>
  </p:notesMasterIdLst>
  <p:sldIdLst>
    <p:sldId id="256" r:id="rId2"/>
    <p:sldId id="295" r:id="rId3"/>
    <p:sldId id="296" r:id="rId4"/>
    <p:sldId id="313" r:id="rId5"/>
    <p:sldId id="314" r:id="rId6"/>
    <p:sldId id="302" r:id="rId7"/>
    <p:sldId id="303" r:id="rId8"/>
    <p:sldId id="304" r:id="rId9"/>
    <p:sldId id="298" r:id="rId10"/>
    <p:sldId id="306" r:id="rId11"/>
    <p:sldId id="307" r:id="rId12"/>
    <p:sldId id="308" r:id="rId13"/>
    <p:sldId id="291" r:id="rId14"/>
    <p:sldId id="316" r:id="rId15"/>
    <p:sldId id="315" r:id="rId16"/>
    <p:sldId id="311" r:id="rId17"/>
    <p:sldId id="312" r:id="rId18"/>
    <p:sldId id="310" r:id="rId19"/>
    <p:sldId id="288" r:id="rId20"/>
    <p:sldId id="289" r:id="rId21"/>
    <p:sldId id="290" r:id="rId22"/>
    <p:sldId id="293" r:id="rId23"/>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34343"/>
    <a:srgbClr val="EE2D24"/>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9026A53-802E-4D94-890F-404E733D6B0A}">
  <a:tblStyle styleId="{19026A53-802E-4D94-890F-404E733D6B0A}" styleName="Table_0">
    <a:wholeTbl>
      <a:tcTxStyle>
        <a:font>
          <a:latin typeface="Arial"/>
          <a:ea typeface="Arial"/>
          <a:cs typeface="Arial"/>
        </a:font>
        <a:srgbClr val="000000"/>
      </a:tcTxStyle>
      <a:tcStyle>
        <a:tcBdr>
          <a:left>
            <a:ln w="9525" cap="flat" cmpd="sng">
              <a:solidFill>
                <a:srgbClr val="000000"/>
              </a:solidFill>
              <a:prstDash val="solid"/>
              <a:round/>
              <a:headEnd type="none" w="med" len="med"/>
              <a:tailEnd type="none" w="med" len="med"/>
            </a:ln>
          </a:left>
          <a:right>
            <a:ln w="9525" cap="flat" cmpd="sng">
              <a:solidFill>
                <a:srgbClr val="000000"/>
              </a:solidFill>
              <a:prstDash val="solid"/>
              <a:round/>
              <a:headEnd type="none" w="med" len="med"/>
              <a:tailEnd type="none" w="med" len="med"/>
            </a:ln>
          </a:right>
          <a:top>
            <a:ln w="9525" cap="flat" cmpd="sng">
              <a:solidFill>
                <a:srgbClr val="000000"/>
              </a:solidFill>
              <a:prstDash val="solid"/>
              <a:round/>
              <a:headEnd type="none" w="med" len="med"/>
              <a:tailEnd type="none" w="med" len="med"/>
            </a:ln>
          </a:top>
          <a:bottom>
            <a:ln w="9525" cap="flat" cmpd="sng">
              <a:solidFill>
                <a:srgbClr val="000000"/>
              </a:solidFill>
              <a:prstDash val="solid"/>
              <a:round/>
              <a:headEnd type="none" w="med" len="med"/>
              <a:tailEnd type="none" w="med" len="med"/>
            </a:ln>
          </a:bottom>
          <a:insideH>
            <a:ln w="9525" cap="flat" cmpd="sng">
              <a:solidFill>
                <a:srgbClr val="000000"/>
              </a:solidFill>
              <a:prstDash val="solid"/>
              <a:round/>
              <a:headEnd type="none" w="med" len="med"/>
              <a:tailEnd type="none" w="med" len="med"/>
            </a:ln>
          </a:insideH>
          <a:insideV>
            <a:ln w="9525" cap="flat" cmpd="sng">
              <a:solidFill>
                <a:srgbClr val="000000"/>
              </a:solidFill>
              <a:prstDash val="solid"/>
              <a:round/>
              <a:headEnd type="none" w="med" len="med"/>
              <a:tailEnd type="none" w="med" len="med"/>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50"/>
    <p:restoredTop sz="94630"/>
  </p:normalViewPr>
  <p:slideViewPr>
    <p:cSldViewPr snapToGrid="0">
      <p:cViewPr varScale="1">
        <p:scale>
          <a:sx n="87" d="100"/>
          <a:sy n="87" d="100"/>
        </p:scale>
        <p:origin x="2112"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t" anchorCtr="0"/>
          <a:lstStyle>
            <a:lvl1pPr lvl="0">
              <a:spcBef>
                <a:spcPts val="0"/>
              </a:spcBef>
              <a:buSzPts val="1400"/>
              <a:buChar char="●"/>
              <a:defRPr sz="1100"/>
            </a:lvl1pPr>
            <a:lvl2pPr lvl="1">
              <a:spcBef>
                <a:spcPts val="0"/>
              </a:spcBef>
              <a:buSzPts val="1400"/>
              <a:buChar char="○"/>
              <a:defRPr sz="1100"/>
            </a:lvl2pPr>
            <a:lvl3pPr lvl="2">
              <a:spcBef>
                <a:spcPts val="0"/>
              </a:spcBef>
              <a:buSzPts val="1400"/>
              <a:buChar char="■"/>
              <a:defRPr sz="1100"/>
            </a:lvl3pPr>
            <a:lvl4pPr lvl="3">
              <a:spcBef>
                <a:spcPts val="0"/>
              </a:spcBef>
              <a:buSzPts val="1400"/>
              <a:buChar char="●"/>
              <a:defRPr sz="1100"/>
            </a:lvl4pPr>
            <a:lvl5pPr lvl="4">
              <a:spcBef>
                <a:spcPts val="0"/>
              </a:spcBef>
              <a:buSzPts val="1400"/>
              <a:buChar char="○"/>
              <a:defRPr sz="1100"/>
            </a:lvl5pPr>
            <a:lvl6pPr lvl="5">
              <a:spcBef>
                <a:spcPts val="0"/>
              </a:spcBef>
              <a:buSzPts val="1400"/>
              <a:buChar char="■"/>
              <a:defRPr sz="1100"/>
            </a:lvl6pPr>
            <a:lvl7pPr lvl="6">
              <a:spcBef>
                <a:spcPts val="0"/>
              </a:spcBef>
              <a:buSzPts val="1400"/>
              <a:buChar char="●"/>
              <a:defRPr sz="1100"/>
            </a:lvl7pPr>
            <a:lvl8pPr lvl="7">
              <a:spcBef>
                <a:spcPts val="0"/>
              </a:spcBef>
              <a:buSzPts val="1400"/>
              <a:buChar char="○"/>
              <a:defRPr sz="1100"/>
            </a:lvl8pPr>
            <a:lvl9pPr lvl="8">
              <a:spcBef>
                <a:spcPts val="0"/>
              </a:spcBef>
              <a:buSzPts val="1400"/>
              <a:buChar char="■"/>
              <a:defRPr sz="1100"/>
            </a:lvl9pPr>
          </a:lstStyle>
          <a:p>
            <a:endParaRPr/>
          </a:p>
        </p:txBody>
      </p:sp>
    </p:spTree>
    <p:extLst>
      <p:ext uri="{BB962C8B-B14F-4D97-AF65-F5344CB8AC3E}">
        <p14:creationId xmlns:p14="http://schemas.microsoft.com/office/powerpoint/2010/main" val="4273370093"/>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
        <p:cNvGrpSpPr/>
        <p:nvPr/>
      </p:nvGrpSpPr>
      <p:grpSpPr>
        <a:xfrm>
          <a:off x="0" y="0"/>
          <a:ext cx="0" cy="0"/>
          <a:chOff x="0" y="0"/>
          <a:chExt cx="0" cy="0"/>
        </a:xfrm>
      </p:grpSpPr>
      <p:sp>
        <p:nvSpPr>
          <p:cNvPr id="54" name="Shape 5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5" name="Shape 55"/>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endParaRPr/>
          </a:p>
        </p:txBody>
      </p:sp>
    </p:spTree>
    <p:extLst>
      <p:ext uri="{BB962C8B-B14F-4D97-AF65-F5344CB8AC3E}">
        <p14:creationId xmlns:p14="http://schemas.microsoft.com/office/powerpoint/2010/main" val="5467500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389944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bg>
      <p:bgPr>
        <a:solidFill>
          <a:srgbClr val="EE2D24"/>
        </a:solidFill>
        <a:effectLst/>
      </p:bgPr>
    </p:bg>
    <p:spTree>
      <p:nvGrpSpPr>
        <p:cNvPr id="1" name="Shape 9"/>
        <p:cNvGrpSpPr/>
        <p:nvPr/>
      </p:nvGrpSpPr>
      <p:grpSpPr>
        <a:xfrm>
          <a:off x="0" y="0"/>
          <a:ext cx="0" cy="0"/>
          <a:chOff x="0" y="0"/>
          <a:chExt cx="0" cy="0"/>
        </a:xfrm>
      </p:grpSpPr>
      <p:sp>
        <p:nvSpPr>
          <p:cNvPr id="10" name="Shape 10"/>
          <p:cNvSpPr/>
          <p:nvPr/>
        </p:nvSpPr>
        <p:spPr>
          <a:xfrm>
            <a:off x="390738" y="506504"/>
            <a:ext cx="8362529" cy="5844995"/>
          </a:xfrm>
          <a:custGeom>
            <a:avLst/>
            <a:gdLst/>
            <a:ahLst/>
            <a:cxnLst/>
            <a:rect l="0" t="0" r="0" b="0"/>
            <a:pathLst>
              <a:path w="285508" h="149667" fill="none" extrusionOk="0">
                <a:moveTo>
                  <a:pt x="252882" y="0"/>
                </a:moveTo>
                <a:lnTo>
                  <a:pt x="13220" y="0"/>
                </a:lnTo>
                <a:lnTo>
                  <a:pt x="13220" y="0"/>
                </a:lnTo>
                <a:lnTo>
                  <a:pt x="11826" y="61"/>
                </a:lnTo>
                <a:lnTo>
                  <a:pt x="10552" y="243"/>
                </a:lnTo>
                <a:lnTo>
                  <a:pt x="9279" y="607"/>
                </a:lnTo>
                <a:lnTo>
                  <a:pt x="8066" y="1031"/>
                </a:lnTo>
                <a:lnTo>
                  <a:pt x="6914" y="1577"/>
                </a:lnTo>
                <a:lnTo>
                  <a:pt x="5822" y="2244"/>
                </a:lnTo>
                <a:lnTo>
                  <a:pt x="4791" y="3032"/>
                </a:lnTo>
                <a:lnTo>
                  <a:pt x="3881" y="3881"/>
                </a:lnTo>
                <a:lnTo>
                  <a:pt x="3032" y="4791"/>
                </a:lnTo>
                <a:lnTo>
                  <a:pt x="2244" y="5822"/>
                </a:lnTo>
                <a:lnTo>
                  <a:pt x="1577" y="6914"/>
                </a:lnTo>
                <a:lnTo>
                  <a:pt x="1031" y="8066"/>
                </a:lnTo>
                <a:lnTo>
                  <a:pt x="607" y="9279"/>
                </a:lnTo>
                <a:lnTo>
                  <a:pt x="243" y="10552"/>
                </a:lnTo>
                <a:lnTo>
                  <a:pt x="61" y="11826"/>
                </a:lnTo>
                <a:lnTo>
                  <a:pt x="0" y="13220"/>
                </a:lnTo>
                <a:lnTo>
                  <a:pt x="0" y="136447"/>
                </a:lnTo>
                <a:lnTo>
                  <a:pt x="0" y="136447"/>
                </a:lnTo>
                <a:lnTo>
                  <a:pt x="61" y="137841"/>
                </a:lnTo>
                <a:lnTo>
                  <a:pt x="243" y="139115"/>
                </a:lnTo>
                <a:lnTo>
                  <a:pt x="607" y="140388"/>
                </a:lnTo>
                <a:lnTo>
                  <a:pt x="1031" y="141601"/>
                </a:lnTo>
                <a:lnTo>
                  <a:pt x="1577" y="142753"/>
                </a:lnTo>
                <a:lnTo>
                  <a:pt x="2244" y="143845"/>
                </a:lnTo>
                <a:lnTo>
                  <a:pt x="3032" y="144876"/>
                </a:lnTo>
                <a:lnTo>
                  <a:pt x="3881" y="145786"/>
                </a:lnTo>
                <a:lnTo>
                  <a:pt x="4791" y="146635"/>
                </a:lnTo>
                <a:lnTo>
                  <a:pt x="5822" y="147423"/>
                </a:lnTo>
                <a:lnTo>
                  <a:pt x="6914" y="148090"/>
                </a:lnTo>
                <a:lnTo>
                  <a:pt x="8066" y="148636"/>
                </a:lnTo>
                <a:lnTo>
                  <a:pt x="9279" y="149060"/>
                </a:lnTo>
                <a:lnTo>
                  <a:pt x="10552" y="149424"/>
                </a:lnTo>
                <a:lnTo>
                  <a:pt x="11826" y="149606"/>
                </a:lnTo>
                <a:lnTo>
                  <a:pt x="13220" y="149667"/>
                </a:lnTo>
                <a:lnTo>
                  <a:pt x="272288" y="149667"/>
                </a:lnTo>
                <a:lnTo>
                  <a:pt x="272288" y="149667"/>
                </a:lnTo>
                <a:lnTo>
                  <a:pt x="273682" y="149606"/>
                </a:lnTo>
                <a:lnTo>
                  <a:pt x="274956" y="149424"/>
                </a:lnTo>
                <a:lnTo>
                  <a:pt x="276229" y="149060"/>
                </a:lnTo>
                <a:lnTo>
                  <a:pt x="277442" y="148636"/>
                </a:lnTo>
                <a:lnTo>
                  <a:pt x="278594" y="148090"/>
                </a:lnTo>
                <a:lnTo>
                  <a:pt x="279686" y="147423"/>
                </a:lnTo>
                <a:lnTo>
                  <a:pt x="280717" y="146635"/>
                </a:lnTo>
                <a:lnTo>
                  <a:pt x="281627" y="145786"/>
                </a:lnTo>
                <a:lnTo>
                  <a:pt x="282476" y="144876"/>
                </a:lnTo>
                <a:lnTo>
                  <a:pt x="283264" y="143845"/>
                </a:lnTo>
                <a:lnTo>
                  <a:pt x="283931" y="142753"/>
                </a:lnTo>
                <a:lnTo>
                  <a:pt x="284477" y="141601"/>
                </a:lnTo>
                <a:lnTo>
                  <a:pt x="284901" y="140388"/>
                </a:lnTo>
                <a:lnTo>
                  <a:pt x="285265" y="139115"/>
                </a:lnTo>
                <a:lnTo>
                  <a:pt x="285447" y="137841"/>
                </a:lnTo>
                <a:lnTo>
                  <a:pt x="285508" y="136447"/>
                </a:lnTo>
                <a:lnTo>
                  <a:pt x="285508" y="32626"/>
                </a:lnTo>
              </a:path>
            </a:pathLst>
          </a:custGeom>
          <a:noFill/>
          <a:ln w="19050" cap="flat" cmpd="sng">
            <a:solidFill>
              <a:srgbClr val="FFFFFF"/>
            </a:solidFill>
            <a:prstDash val="dot"/>
            <a:round/>
            <a:headEnd type="none" w="med" len="med"/>
            <a:tailEnd type="none" w="med" len="med"/>
          </a:ln>
        </p:spPr>
        <p:txBody>
          <a:bodyPr wrap="square" lIns="91425" tIns="91425" rIns="91425" bIns="91425" anchor="ctr" anchorCtr="0">
            <a:noAutofit/>
          </a:bodyPr>
          <a:lstStyle/>
          <a:p>
            <a:pPr marL="0" lvl="0" indent="0">
              <a:spcBef>
                <a:spcPts val="0"/>
              </a:spcBef>
              <a:buNone/>
            </a:pPr>
            <a:endParaRPr sz="1400"/>
          </a:p>
        </p:txBody>
      </p:sp>
      <p:sp>
        <p:nvSpPr>
          <p:cNvPr id="11" name="Shape 11"/>
          <p:cNvSpPr txBox="1">
            <a:spLocks noGrp="1"/>
          </p:cNvSpPr>
          <p:nvPr>
            <p:ph type="ctrTitle"/>
          </p:nvPr>
        </p:nvSpPr>
        <p:spPr>
          <a:xfrm>
            <a:off x="685800" y="4382951"/>
            <a:ext cx="7772400" cy="1546400"/>
          </a:xfrm>
          <a:prstGeom prst="rect">
            <a:avLst/>
          </a:prstGeom>
        </p:spPr>
        <p:txBody>
          <a:bodyPr wrap="square" lIns="91425" tIns="91425" rIns="91425" bIns="91425" anchor="b" anchorCtr="0"/>
          <a:lstStyle>
            <a:lvl1pPr lvl="0">
              <a:spcBef>
                <a:spcPts val="0"/>
              </a:spcBef>
              <a:buClr>
                <a:srgbClr val="FFFFFF"/>
              </a:buClr>
              <a:buSzPts val="6000"/>
              <a:buNone/>
              <a:defRPr sz="6000">
                <a:solidFill>
                  <a:srgbClr val="FFFFFF"/>
                </a:solidFill>
              </a:defRPr>
            </a:lvl1pPr>
            <a:lvl2pPr lvl="1">
              <a:spcBef>
                <a:spcPts val="0"/>
              </a:spcBef>
              <a:buClr>
                <a:srgbClr val="FFFFFF"/>
              </a:buClr>
              <a:buSzPts val="6000"/>
              <a:buNone/>
              <a:defRPr sz="6000">
                <a:solidFill>
                  <a:srgbClr val="FFFFFF"/>
                </a:solidFill>
              </a:defRPr>
            </a:lvl2pPr>
            <a:lvl3pPr lvl="2">
              <a:spcBef>
                <a:spcPts val="0"/>
              </a:spcBef>
              <a:buClr>
                <a:srgbClr val="FFFFFF"/>
              </a:buClr>
              <a:buSzPts val="6000"/>
              <a:buNone/>
              <a:defRPr sz="6000">
                <a:solidFill>
                  <a:srgbClr val="FFFFFF"/>
                </a:solidFill>
              </a:defRPr>
            </a:lvl3pPr>
            <a:lvl4pPr lvl="3">
              <a:spcBef>
                <a:spcPts val="0"/>
              </a:spcBef>
              <a:buClr>
                <a:srgbClr val="FFFFFF"/>
              </a:buClr>
              <a:buSzPts val="6000"/>
              <a:buNone/>
              <a:defRPr sz="6000">
                <a:solidFill>
                  <a:srgbClr val="FFFFFF"/>
                </a:solidFill>
              </a:defRPr>
            </a:lvl4pPr>
            <a:lvl5pPr lvl="4">
              <a:spcBef>
                <a:spcPts val="0"/>
              </a:spcBef>
              <a:buClr>
                <a:srgbClr val="FFFFFF"/>
              </a:buClr>
              <a:buSzPts val="6000"/>
              <a:buNone/>
              <a:defRPr sz="6000">
                <a:solidFill>
                  <a:srgbClr val="FFFFFF"/>
                </a:solidFill>
              </a:defRPr>
            </a:lvl5pPr>
            <a:lvl6pPr lvl="5">
              <a:spcBef>
                <a:spcPts val="0"/>
              </a:spcBef>
              <a:buClr>
                <a:srgbClr val="FFFFFF"/>
              </a:buClr>
              <a:buSzPts val="6000"/>
              <a:buNone/>
              <a:defRPr sz="6000">
                <a:solidFill>
                  <a:srgbClr val="FFFFFF"/>
                </a:solidFill>
              </a:defRPr>
            </a:lvl6pPr>
            <a:lvl7pPr lvl="6">
              <a:spcBef>
                <a:spcPts val="0"/>
              </a:spcBef>
              <a:buClr>
                <a:srgbClr val="FFFFFF"/>
              </a:buClr>
              <a:buSzPts val="6000"/>
              <a:buNone/>
              <a:defRPr sz="6000">
                <a:solidFill>
                  <a:srgbClr val="FFFFFF"/>
                </a:solidFill>
              </a:defRPr>
            </a:lvl7pPr>
            <a:lvl8pPr lvl="7">
              <a:spcBef>
                <a:spcPts val="0"/>
              </a:spcBef>
              <a:buClr>
                <a:srgbClr val="FFFFFF"/>
              </a:buClr>
              <a:buSzPts val="6000"/>
              <a:buNone/>
              <a:defRPr sz="6000">
                <a:solidFill>
                  <a:srgbClr val="FFFFFF"/>
                </a:solidFill>
              </a:defRPr>
            </a:lvl8pPr>
            <a:lvl9pPr lvl="8">
              <a:spcBef>
                <a:spcPts val="0"/>
              </a:spcBef>
              <a:buClr>
                <a:srgbClr val="FFFFFF"/>
              </a:buClr>
              <a:buSzPts val="6000"/>
              <a:buNone/>
              <a:defRPr sz="6000">
                <a:solidFill>
                  <a:srgbClr val="FFFFFF"/>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1 column">
    <p:spTree>
      <p:nvGrpSpPr>
        <p:cNvPr id="1" name="Shape 21"/>
        <p:cNvGrpSpPr/>
        <p:nvPr/>
      </p:nvGrpSpPr>
      <p:grpSpPr>
        <a:xfrm>
          <a:off x="0" y="0"/>
          <a:ext cx="0" cy="0"/>
          <a:chOff x="0" y="0"/>
          <a:chExt cx="0" cy="0"/>
        </a:xfrm>
      </p:grpSpPr>
      <p:sp>
        <p:nvSpPr>
          <p:cNvPr id="22" name="Shape 22"/>
          <p:cNvSpPr/>
          <p:nvPr/>
        </p:nvSpPr>
        <p:spPr>
          <a:xfrm>
            <a:off x="390738" y="506504"/>
            <a:ext cx="8362529" cy="5844995"/>
          </a:xfrm>
          <a:custGeom>
            <a:avLst/>
            <a:gdLst/>
            <a:ahLst/>
            <a:cxnLst/>
            <a:rect l="0" t="0" r="0" b="0"/>
            <a:pathLst>
              <a:path w="285508" h="149667" fill="none" extrusionOk="0">
                <a:moveTo>
                  <a:pt x="252882" y="0"/>
                </a:moveTo>
                <a:lnTo>
                  <a:pt x="13220" y="0"/>
                </a:lnTo>
                <a:lnTo>
                  <a:pt x="13220" y="0"/>
                </a:lnTo>
                <a:lnTo>
                  <a:pt x="11826" y="61"/>
                </a:lnTo>
                <a:lnTo>
                  <a:pt x="10552" y="243"/>
                </a:lnTo>
                <a:lnTo>
                  <a:pt x="9279" y="607"/>
                </a:lnTo>
                <a:lnTo>
                  <a:pt x="8066" y="1031"/>
                </a:lnTo>
                <a:lnTo>
                  <a:pt x="6914" y="1577"/>
                </a:lnTo>
                <a:lnTo>
                  <a:pt x="5822" y="2244"/>
                </a:lnTo>
                <a:lnTo>
                  <a:pt x="4791" y="3032"/>
                </a:lnTo>
                <a:lnTo>
                  <a:pt x="3881" y="3881"/>
                </a:lnTo>
                <a:lnTo>
                  <a:pt x="3032" y="4791"/>
                </a:lnTo>
                <a:lnTo>
                  <a:pt x="2244" y="5822"/>
                </a:lnTo>
                <a:lnTo>
                  <a:pt x="1577" y="6914"/>
                </a:lnTo>
                <a:lnTo>
                  <a:pt x="1031" y="8066"/>
                </a:lnTo>
                <a:lnTo>
                  <a:pt x="607" y="9279"/>
                </a:lnTo>
                <a:lnTo>
                  <a:pt x="243" y="10552"/>
                </a:lnTo>
                <a:lnTo>
                  <a:pt x="61" y="11826"/>
                </a:lnTo>
                <a:lnTo>
                  <a:pt x="0" y="13220"/>
                </a:lnTo>
                <a:lnTo>
                  <a:pt x="0" y="136447"/>
                </a:lnTo>
                <a:lnTo>
                  <a:pt x="0" y="136447"/>
                </a:lnTo>
                <a:lnTo>
                  <a:pt x="61" y="137841"/>
                </a:lnTo>
                <a:lnTo>
                  <a:pt x="243" y="139115"/>
                </a:lnTo>
                <a:lnTo>
                  <a:pt x="607" y="140388"/>
                </a:lnTo>
                <a:lnTo>
                  <a:pt x="1031" y="141601"/>
                </a:lnTo>
                <a:lnTo>
                  <a:pt x="1577" y="142753"/>
                </a:lnTo>
                <a:lnTo>
                  <a:pt x="2244" y="143845"/>
                </a:lnTo>
                <a:lnTo>
                  <a:pt x="3032" y="144876"/>
                </a:lnTo>
                <a:lnTo>
                  <a:pt x="3881" y="145786"/>
                </a:lnTo>
                <a:lnTo>
                  <a:pt x="4791" y="146635"/>
                </a:lnTo>
                <a:lnTo>
                  <a:pt x="5822" y="147423"/>
                </a:lnTo>
                <a:lnTo>
                  <a:pt x="6914" y="148090"/>
                </a:lnTo>
                <a:lnTo>
                  <a:pt x="8066" y="148636"/>
                </a:lnTo>
                <a:lnTo>
                  <a:pt x="9279" y="149060"/>
                </a:lnTo>
                <a:lnTo>
                  <a:pt x="10552" y="149424"/>
                </a:lnTo>
                <a:lnTo>
                  <a:pt x="11826" y="149606"/>
                </a:lnTo>
                <a:lnTo>
                  <a:pt x="13220" y="149667"/>
                </a:lnTo>
                <a:lnTo>
                  <a:pt x="272288" y="149667"/>
                </a:lnTo>
                <a:lnTo>
                  <a:pt x="272288" y="149667"/>
                </a:lnTo>
                <a:lnTo>
                  <a:pt x="273682" y="149606"/>
                </a:lnTo>
                <a:lnTo>
                  <a:pt x="274956" y="149424"/>
                </a:lnTo>
                <a:lnTo>
                  <a:pt x="276229" y="149060"/>
                </a:lnTo>
                <a:lnTo>
                  <a:pt x="277442" y="148636"/>
                </a:lnTo>
                <a:lnTo>
                  <a:pt x="278594" y="148090"/>
                </a:lnTo>
                <a:lnTo>
                  <a:pt x="279686" y="147423"/>
                </a:lnTo>
                <a:lnTo>
                  <a:pt x="280717" y="146635"/>
                </a:lnTo>
                <a:lnTo>
                  <a:pt x="281627" y="145786"/>
                </a:lnTo>
                <a:lnTo>
                  <a:pt x="282476" y="144876"/>
                </a:lnTo>
                <a:lnTo>
                  <a:pt x="283264" y="143845"/>
                </a:lnTo>
                <a:lnTo>
                  <a:pt x="283931" y="142753"/>
                </a:lnTo>
                <a:lnTo>
                  <a:pt x="284477" y="141601"/>
                </a:lnTo>
                <a:lnTo>
                  <a:pt x="284901" y="140388"/>
                </a:lnTo>
                <a:lnTo>
                  <a:pt x="285265" y="139115"/>
                </a:lnTo>
                <a:lnTo>
                  <a:pt x="285447" y="137841"/>
                </a:lnTo>
                <a:lnTo>
                  <a:pt x="285508" y="136447"/>
                </a:lnTo>
                <a:lnTo>
                  <a:pt x="285508" y="32626"/>
                </a:lnTo>
              </a:path>
            </a:pathLst>
          </a:custGeom>
          <a:solidFill>
            <a:srgbClr val="EE2D24"/>
          </a:solidFill>
          <a:ln w="19050" cap="flat" cmpd="sng">
            <a:solidFill>
              <a:srgbClr val="EE2D24"/>
            </a:solidFill>
            <a:prstDash val="dot"/>
            <a:round/>
            <a:headEnd type="none" w="med" len="med"/>
            <a:tailEnd type="none" w="med" len="med"/>
          </a:ln>
        </p:spPr>
        <p:txBody>
          <a:bodyPr wrap="square" lIns="91425" tIns="91425" rIns="91425" bIns="91425" anchor="ctr" anchorCtr="0">
            <a:noAutofit/>
          </a:bodyPr>
          <a:lstStyle/>
          <a:p>
            <a:pPr marL="0" lvl="0" indent="0">
              <a:spcBef>
                <a:spcPts val="0"/>
              </a:spcBef>
              <a:buNone/>
            </a:pPr>
            <a:endParaRPr sz="1400"/>
          </a:p>
        </p:txBody>
      </p:sp>
      <p:sp>
        <p:nvSpPr>
          <p:cNvPr id="23" name="Shape 23"/>
          <p:cNvSpPr txBox="1">
            <a:spLocks noGrp="1"/>
          </p:cNvSpPr>
          <p:nvPr>
            <p:ph type="title"/>
          </p:nvPr>
        </p:nvSpPr>
        <p:spPr>
          <a:xfrm>
            <a:off x="922000" y="1189033"/>
            <a:ext cx="6866100" cy="1143200"/>
          </a:xfrm>
          <a:prstGeom prst="rect">
            <a:avLst/>
          </a:prstGeom>
        </p:spPr>
        <p:txBody>
          <a:bodyPr wrap="square" lIns="91425" tIns="91425" rIns="91425" bIns="91425" anchor="t" anchorCtr="0"/>
          <a:lstStyle>
            <a:lvl1pPr lvl="0">
              <a:spcBef>
                <a:spcPts val="0"/>
              </a:spcBef>
              <a:buSzPts val="5800"/>
              <a:buNone/>
              <a:defRPr/>
            </a:lvl1pPr>
            <a:lvl2pPr lvl="1">
              <a:spcBef>
                <a:spcPts val="0"/>
              </a:spcBef>
              <a:buSzPts val="5800"/>
              <a:buNone/>
              <a:defRPr/>
            </a:lvl2pPr>
            <a:lvl3pPr lvl="2">
              <a:spcBef>
                <a:spcPts val="0"/>
              </a:spcBef>
              <a:buSzPts val="5800"/>
              <a:buNone/>
              <a:defRPr/>
            </a:lvl3pPr>
            <a:lvl4pPr lvl="3">
              <a:spcBef>
                <a:spcPts val="0"/>
              </a:spcBef>
              <a:buSzPts val="5800"/>
              <a:buNone/>
              <a:defRPr/>
            </a:lvl4pPr>
            <a:lvl5pPr lvl="4">
              <a:spcBef>
                <a:spcPts val="0"/>
              </a:spcBef>
              <a:buSzPts val="5800"/>
              <a:buNone/>
              <a:defRPr/>
            </a:lvl5pPr>
            <a:lvl6pPr lvl="5">
              <a:spcBef>
                <a:spcPts val="0"/>
              </a:spcBef>
              <a:buSzPts val="5800"/>
              <a:buNone/>
              <a:defRPr/>
            </a:lvl6pPr>
            <a:lvl7pPr lvl="6">
              <a:spcBef>
                <a:spcPts val="0"/>
              </a:spcBef>
              <a:buSzPts val="5800"/>
              <a:buNone/>
              <a:defRPr/>
            </a:lvl7pPr>
            <a:lvl8pPr lvl="7">
              <a:spcBef>
                <a:spcPts val="0"/>
              </a:spcBef>
              <a:buSzPts val="5800"/>
              <a:buNone/>
              <a:defRPr/>
            </a:lvl8pPr>
            <a:lvl9pPr lvl="8">
              <a:spcBef>
                <a:spcPts val="0"/>
              </a:spcBef>
              <a:buSzPts val="5800"/>
              <a:buNone/>
              <a:defRPr/>
            </a:lvl9pPr>
          </a:lstStyle>
          <a:p>
            <a:endParaRPr/>
          </a:p>
        </p:txBody>
      </p:sp>
      <p:sp>
        <p:nvSpPr>
          <p:cNvPr id="24" name="Shape 24"/>
          <p:cNvSpPr txBox="1">
            <a:spLocks noGrp="1"/>
          </p:cNvSpPr>
          <p:nvPr>
            <p:ph type="body" idx="1"/>
          </p:nvPr>
        </p:nvSpPr>
        <p:spPr>
          <a:xfrm>
            <a:off x="922000" y="2514601"/>
            <a:ext cx="6866100" cy="3154800"/>
          </a:xfrm>
          <a:prstGeom prst="rect">
            <a:avLst/>
          </a:prstGeom>
        </p:spPr>
        <p:txBody>
          <a:bodyPr wrap="square" lIns="91425" tIns="91425" rIns="91425" bIns="91425" anchor="t" anchorCtr="0"/>
          <a:lstStyle>
            <a:lvl1pPr lvl="0">
              <a:spcBef>
                <a:spcPts val="0"/>
              </a:spcBef>
              <a:buClr>
                <a:srgbClr val="FFB600"/>
              </a:buClr>
              <a:buSzPts val="1800"/>
              <a:buChar char="●"/>
              <a:defRPr/>
            </a:lvl1pPr>
            <a:lvl2pPr lvl="1">
              <a:spcBef>
                <a:spcPts val="0"/>
              </a:spcBef>
              <a:buClr>
                <a:srgbClr val="FFB600"/>
              </a:buClr>
              <a:buSzPts val="1800"/>
              <a:buChar char="○"/>
              <a:defRPr/>
            </a:lvl2pPr>
            <a:lvl3pPr lvl="2">
              <a:spcBef>
                <a:spcPts val="0"/>
              </a:spcBef>
              <a:buClr>
                <a:srgbClr val="FFB600"/>
              </a:buClr>
              <a:buSzPts val="1800"/>
              <a:buChar char="■"/>
              <a:defRPr/>
            </a:lvl3pPr>
            <a:lvl4pPr lvl="3">
              <a:spcBef>
                <a:spcPts val="0"/>
              </a:spcBef>
              <a:buSzPts val="1800"/>
              <a:buChar char="●"/>
              <a:defRPr/>
            </a:lvl4pPr>
            <a:lvl5pPr lvl="4">
              <a:spcBef>
                <a:spcPts val="0"/>
              </a:spcBef>
              <a:buSzPts val="1800"/>
              <a:buChar char="○"/>
              <a:defRPr/>
            </a:lvl5pPr>
            <a:lvl6pPr lvl="5">
              <a:spcBef>
                <a:spcPts val="0"/>
              </a:spcBef>
              <a:buSzPts val="1800"/>
              <a:buChar char="■"/>
              <a:defRPr/>
            </a:lvl6pPr>
            <a:lvl7pPr lvl="6">
              <a:spcBef>
                <a:spcPts val="0"/>
              </a:spcBef>
              <a:buSzPts val="1800"/>
              <a:buChar char="●"/>
              <a:defRPr/>
            </a:lvl7pPr>
            <a:lvl8pPr lvl="7">
              <a:spcBef>
                <a:spcPts val="0"/>
              </a:spcBef>
              <a:buSzPts val="1800"/>
              <a:buChar char="○"/>
              <a:defRPr/>
            </a:lvl8pPr>
            <a:lvl9pPr lvl="8">
              <a:spcBef>
                <a:spcPts val="0"/>
              </a:spcBef>
              <a:buSzPts val="1800"/>
              <a:buChar char="■"/>
              <a:defRPr/>
            </a:lvl9pPr>
          </a:lstStyle>
          <a:p>
            <a:endParaRPr/>
          </a:p>
        </p:txBody>
      </p:sp>
      <p:sp>
        <p:nvSpPr>
          <p:cNvPr id="25" name="Shape 25"/>
          <p:cNvSpPr txBox="1">
            <a:spLocks noGrp="1"/>
          </p:cNvSpPr>
          <p:nvPr>
            <p:ph type="sldNum" idx="12"/>
          </p:nvPr>
        </p:nvSpPr>
        <p:spPr>
          <a:xfrm>
            <a:off x="8604400" y="6120400"/>
            <a:ext cx="539700" cy="737600"/>
          </a:xfrm>
          <a:prstGeom prst="rect">
            <a:avLst/>
          </a:prstGeom>
        </p:spPr>
        <p:txBody>
          <a:bodyPr wrap="square" lIns="91425" tIns="91425" rIns="91425" bIns="91425" anchor="ctr" anchorCtr="0">
            <a:noAutofit/>
          </a:bodyPr>
          <a:lstStyle/>
          <a:p>
            <a:fld id="{00000000-1234-1234-1234-123412341234}" type="slidenum">
              <a:rPr lang="en" smtClean="0">
                <a:solidFill>
                  <a:srgbClr val="FFB600"/>
                </a:solidFill>
              </a:rPr>
              <a:pPr/>
              <a:t>‹#›</a:t>
            </a:fld>
            <a:endParaRPr lang="en">
              <a:solidFill>
                <a:srgbClr val="FFB600"/>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922000" y="1189033"/>
            <a:ext cx="6866100" cy="1143200"/>
          </a:xfrm>
          <a:prstGeom prst="rect">
            <a:avLst/>
          </a:prstGeom>
          <a:noFill/>
          <a:ln>
            <a:noFill/>
          </a:ln>
        </p:spPr>
        <p:txBody>
          <a:bodyPr wrap="square" lIns="91425" tIns="91425" rIns="91425" bIns="91425" anchor="t" anchorCtr="0"/>
          <a:lstStyle>
            <a:lvl1pPr lvl="0">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1pPr>
            <a:lvl2pPr lvl="1">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2pPr>
            <a:lvl3pPr lvl="2">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3pPr>
            <a:lvl4pPr lvl="3">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4pPr>
            <a:lvl5pPr lvl="4">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5pPr>
            <a:lvl6pPr lvl="5">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6pPr>
            <a:lvl7pPr lvl="6">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7pPr>
            <a:lvl8pPr lvl="7">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8pPr>
            <a:lvl9pPr lvl="8">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9pPr>
          </a:lstStyle>
          <a:p>
            <a:endParaRPr/>
          </a:p>
        </p:txBody>
      </p:sp>
      <p:sp>
        <p:nvSpPr>
          <p:cNvPr id="7" name="Shape 7"/>
          <p:cNvSpPr txBox="1">
            <a:spLocks noGrp="1"/>
          </p:cNvSpPr>
          <p:nvPr>
            <p:ph type="body" idx="1"/>
          </p:nvPr>
        </p:nvSpPr>
        <p:spPr>
          <a:xfrm>
            <a:off x="922000" y="2514601"/>
            <a:ext cx="6866100" cy="3154800"/>
          </a:xfrm>
          <a:prstGeom prst="rect">
            <a:avLst/>
          </a:prstGeom>
          <a:noFill/>
          <a:ln>
            <a:noFill/>
          </a:ln>
        </p:spPr>
        <p:txBody>
          <a:bodyPr wrap="square" lIns="91425" tIns="91425" rIns="91425" bIns="91425" anchor="t" anchorCtr="0"/>
          <a:lstStyle>
            <a:lvl1pPr lvl="0">
              <a:spcBef>
                <a:spcPts val="600"/>
              </a:spcBef>
              <a:buClr>
                <a:srgbClr val="FFB600"/>
              </a:buClr>
              <a:buSzPts val="1800"/>
              <a:buFont typeface="Raleway Light"/>
              <a:buChar char="●"/>
              <a:defRPr sz="1800">
                <a:solidFill>
                  <a:srgbClr val="666666"/>
                </a:solidFill>
                <a:latin typeface="Raleway Light"/>
                <a:ea typeface="Raleway Light"/>
                <a:cs typeface="Raleway Light"/>
                <a:sym typeface="Raleway Light"/>
              </a:defRPr>
            </a:lvl1pPr>
            <a:lvl2pPr lvl="1">
              <a:spcBef>
                <a:spcPts val="480"/>
              </a:spcBef>
              <a:buClr>
                <a:srgbClr val="FFB600"/>
              </a:buClr>
              <a:buSzPts val="1800"/>
              <a:buFont typeface="Raleway Light"/>
              <a:buChar char="○"/>
              <a:defRPr sz="1800">
                <a:solidFill>
                  <a:srgbClr val="666666"/>
                </a:solidFill>
                <a:latin typeface="Raleway Light"/>
                <a:ea typeface="Raleway Light"/>
                <a:cs typeface="Raleway Light"/>
                <a:sym typeface="Raleway Light"/>
              </a:defRPr>
            </a:lvl2pPr>
            <a:lvl3pPr lvl="2">
              <a:spcBef>
                <a:spcPts val="480"/>
              </a:spcBef>
              <a:buClr>
                <a:srgbClr val="FFB600"/>
              </a:buClr>
              <a:buSzPts val="1800"/>
              <a:buFont typeface="Raleway Light"/>
              <a:buChar char="■"/>
              <a:defRPr sz="1800">
                <a:solidFill>
                  <a:srgbClr val="666666"/>
                </a:solidFill>
                <a:latin typeface="Raleway Light"/>
                <a:ea typeface="Raleway Light"/>
                <a:cs typeface="Raleway Light"/>
                <a:sym typeface="Raleway Light"/>
              </a:defRPr>
            </a:lvl3pPr>
            <a:lvl4pPr lvl="3">
              <a:spcBef>
                <a:spcPts val="360"/>
              </a:spcBef>
              <a:buClr>
                <a:srgbClr val="666666"/>
              </a:buClr>
              <a:buSzPts val="1800"/>
              <a:buFont typeface="Raleway Light"/>
              <a:buChar char="●"/>
              <a:defRPr sz="1800">
                <a:solidFill>
                  <a:srgbClr val="666666"/>
                </a:solidFill>
                <a:latin typeface="Raleway Light"/>
                <a:ea typeface="Raleway Light"/>
                <a:cs typeface="Raleway Light"/>
                <a:sym typeface="Raleway Light"/>
              </a:defRPr>
            </a:lvl4pPr>
            <a:lvl5pPr lvl="4">
              <a:spcBef>
                <a:spcPts val="360"/>
              </a:spcBef>
              <a:buClr>
                <a:srgbClr val="666666"/>
              </a:buClr>
              <a:buSzPts val="1800"/>
              <a:buFont typeface="Raleway Light"/>
              <a:buChar char="○"/>
              <a:defRPr sz="1800">
                <a:solidFill>
                  <a:srgbClr val="666666"/>
                </a:solidFill>
                <a:latin typeface="Raleway Light"/>
                <a:ea typeface="Raleway Light"/>
                <a:cs typeface="Raleway Light"/>
                <a:sym typeface="Raleway Light"/>
              </a:defRPr>
            </a:lvl5pPr>
            <a:lvl6pPr lvl="5">
              <a:spcBef>
                <a:spcPts val="360"/>
              </a:spcBef>
              <a:buClr>
                <a:srgbClr val="666666"/>
              </a:buClr>
              <a:buSzPts val="1800"/>
              <a:buFont typeface="Raleway Light"/>
              <a:buChar char="■"/>
              <a:defRPr sz="1800">
                <a:solidFill>
                  <a:srgbClr val="666666"/>
                </a:solidFill>
                <a:latin typeface="Raleway Light"/>
                <a:ea typeface="Raleway Light"/>
                <a:cs typeface="Raleway Light"/>
                <a:sym typeface="Raleway Light"/>
              </a:defRPr>
            </a:lvl6pPr>
            <a:lvl7pPr lvl="6">
              <a:spcBef>
                <a:spcPts val="360"/>
              </a:spcBef>
              <a:buClr>
                <a:srgbClr val="666666"/>
              </a:buClr>
              <a:buSzPts val="1800"/>
              <a:buFont typeface="Raleway Light"/>
              <a:buChar char="●"/>
              <a:defRPr sz="1800">
                <a:solidFill>
                  <a:srgbClr val="666666"/>
                </a:solidFill>
                <a:latin typeface="Raleway Light"/>
                <a:ea typeface="Raleway Light"/>
                <a:cs typeface="Raleway Light"/>
                <a:sym typeface="Raleway Light"/>
              </a:defRPr>
            </a:lvl7pPr>
            <a:lvl8pPr lvl="7">
              <a:spcBef>
                <a:spcPts val="360"/>
              </a:spcBef>
              <a:buClr>
                <a:srgbClr val="666666"/>
              </a:buClr>
              <a:buSzPts val="1800"/>
              <a:buFont typeface="Raleway Light"/>
              <a:buChar char="○"/>
              <a:defRPr sz="1800">
                <a:solidFill>
                  <a:srgbClr val="666666"/>
                </a:solidFill>
                <a:latin typeface="Raleway Light"/>
                <a:ea typeface="Raleway Light"/>
                <a:cs typeface="Raleway Light"/>
                <a:sym typeface="Raleway Light"/>
              </a:defRPr>
            </a:lvl8pPr>
            <a:lvl9pPr lvl="8">
              <a:spcBef>
                <a:spcPts val="360"/>
              </a:spcBef>
              <a:buClr>
                <a:srgbClr val="666666"/>
              </a:buClr>
              <a:buSzPts val="1800"/>
              <a:buFont typeface="Raleway Light"/>
              <a:buChar char="■"/>
              <a:defRPr sz="1800">
                <a:solidFill>
                  <a:srgbClr val="666666"/>
                </a:solidFill>
                <a:latin typeface="Raleway Light"/>
                <a:ea typeface="Raleway Light"/>
                <a:cs typeface="Raleway Light"/>
                <a:sym typeface="Raleway Light"/>
              </a:defRPr>
            </a:lvl9pPr>
          </a:lstStyle>
          <a:p>
            <a:endParaRPr/>
          </a:p>
        </p:txBody>
      </p:sp>
      <p:sp>
        <p:nvSpPr>
          <p:cNvPr id="8" name="Shape 8"/>
          <p:cNvSpPr txBox="1">
            <a:spLocks noGrp="1"/>
          </p:cNvSpPr>
          <p:nvPr>
            <p:ph type="sldNum" idx="12"/>
          </p:nvPr>
        </p:nvSpPr>
        <p:spPr>
          <a:xfrm>
            <a:off x="8604400" y="6120400"/>
            <a:ext cx="539700" cy="737600"/>
          </a:xfrm>
          <a:prstGeom prst="rect">
            <a:avLst/>
          </a:prstGeom>
          <a:noFill/>
          <a:ln>
            <a:noFill/>
          </a:ln>
        </p:spPr>
        <p:txBody>
          <a:bodyPr wrap="square" lIns="91425" tIns="91425" rIns="91425" bIns="91425" anchor="ctr" anchorCtr="0">
            <a:noAutofit/>
          </a:bodyPr>
          <a:lstStyle/>
          <a:p>
            <a:pPr algn="ctr"/>
            <a:fld id="{00000000-1234-1234-1234-123412341234}" type="slidenum">
              <a:rPr lang="en" sz="1300" smtClean="0">
                <a:solidFill>
                  <a:srgbClr val="FFB600"/>
                </a:solidFill>
                <a:latin typeface="Raleway ExtraBold"/>
                <a:ea typeface="Raleway ExtraBold"/>
                <a:cs typeface="Raleway ExtraBold"/>
                <a:sym typeface="Raleway ExtraBold"/>
              </a:rPr>
              <a:pPr algn="ctr"/>
              <a:t>‹#›</a:t>
            </a:fld>
            <a:endParaRPr lang="en" sz="1300">
              <a:solidFill>
                <a:srgbClr val="FFB600"/>
              </a:solidFill>
              <a:latin typeface="Raleway ExtraBold"/>
              <a:ea typeface="Raleway ExtraBold"/>
              <a:cs typeface="Raleway ExtraBold"/>
              <a:sym typeface="Raleway ExtraBold"/>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gi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 Id="rId3" Type="http://schemas.openxmlformats.org/officeDocument/2006/relationships/image" Target="../media/image10.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g"/><Relationship Id="rId3" Type="http://schemas.openxmlformats.org/officeDocument/2006/relationships/image" Target="../media/image15.gi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gif"/><Relationship Id="rId3" Type="http://schemas.openxmlformats.org/officeDocument/2006/relationships/image" Target="../media/image1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gif"/><Relationship Id="rId3" Type="http://schemas.openxmlformats.org/officeDocument/2006/relationships/image" Target="../media/image1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gif"/><Relationship Id="rId3" Type="http://schemas.openxmlformats.org/officeDocument/2006/relationships/image" Target="../media/image2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 Id="rId3" Type="http://schemas.openxmlformats.org/officeDocument/2006/relationships/image" Target="../media/image23.png"/></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10.jpg"/><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gif"/><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jpg"/><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E2D24"/>
        </a:solidFill>
        <a:effectLst/>
      </p:bgPr>
    </p:bg>
    <p:spTree>
      <p:nvGrpSpPr>
        <p:cNvPr id="1" name="Shape 56"/>
        <p:cNvGrpSpPr/>
        <p:nvPr/>
      </p:nvGrpSpPr>
      <p:grpSpPr>
        <a:xfrm>
          <a:off x="0" y="0"/>
          <a:ext cx="0" cy="0"/>
          <a:chOff x="0" y="0"/>
          <a:chExt cx="0" cy="0"/>
        </a:xfrm>
      </p:grpSpPr>
      <p:sp>
        <p:nvSpPr>
          <p:cNvPr id="57" name="Shape 57"/>
          <p:cNvSpPr txBox="1">
            <a:spLocks noGrp="1"/>
          </p:cNvSpPr>
          <p:nvPr>
            <p:ph type="ctrTitle"/>
          </p:nvPr>
        </p:nvSpPr>
        <p:spPr>
          <a:xfrm>
            <a:off x="651933" y="2314215"/>
            <a:ext cx="7772400" cy="1159800"/>
          </a:xfrm>
          <a:prstGeom prst="rect">
            <a:avLst/>
          </a:prstGeom>
        </p:spPr>
        <p:txBody>
          <a:bodyPr wrap="square" lIns="91425" tIns="91425" rIns="91425" bIns="91425" anchor="b" anchorCtr="0">
            <a:noAutofit/>
          </a:bodyPr>
          <a:lstStyle/>
          <a:p>
            <a:r>
              <a:rPr lang="en" sz="4000" dirty="0">
                <a:solidFill>
                  <a:schemeClr val="bg1"/>
                </a:solidFill>
              </a:rPr>
              <a:t>Strongly-interacting dark matter and CNO neutrinos with low-threshold detectors</a:t>
            </a:r>
            <a:endParaRPr lang="en" sz="4000" dirty="0">
              <a:solidFill>
                <a:schemeClr val="bg1"/>
              </a:solidFill>
            </a:endParaRPr>
          </a:p>
        </p:txBody>
      </p:sp>
      <p:sp>
        <p:nvSpPr>
          <p:cNvPr id="8" name="Shape 57"/>
          <p:cNvSpPr txBox="1">
            <a:spLocks/>
          </p:cNvSpPr>
          <p:nvPr/>
        </p:nvSpPr>
        <p:spPr>
          <a:xfrm>
            <a:off x="651933" y="4429775"/>
            <a:ext cx="7772400" cy="1159800"/>
          </a:xfrm>
          <a:prstGeom prst="rect">
            <a:avLst/>
          </a:prstGeom>
          <a:noFill/>
          <a:ln>
            <a:noFill/>
          </a:ln>
        </p:spPr>
        <p:txBody>
          <a:bodyPr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FFFFFF"/>
              </a:buClr>
              <a:buSzPts val="6000"/>
              <a:buFont typeface="Raleway ExtraBold"/>
              <a:buNone/>
              <a:defRPr sz="6000" b="0" i="0" u="none" strike="noStrike" cap="none">
                <a:solidFill>
                  <a:srgbClr val="FFFFFF"/>
                </a:solidFill>
                <a:latin typeface="Raleway ExtraBold"/>
                <a:ea typeface="Raleway ExtraBold"/>
                <a:cs typeface="Raleway ExtraBold"/>
                <a:sym typeface="Raleway ExtraBold"/>
              </a:defRPr>
            </a:lvl1pPr>
            <a:lvl2pPr lvl="1">
              <a:spcBef>
                <a:spcPts val="0"/>
              </a:spcBef>
              <a:buClr>
                <a:srgbClr val="FFFFFF"/>
              </a:buClr>
              <a:buSzPts val="6000"/>
              <a:buFont typeface="Raleway ExtraBold"/>
              <a:buNone/>
              <a:defRPr sz="6000">
                <a:solidFill>
                  <a:srgbClr val="FFFFFF"/>
                </a:solidFill>
                <a:latin typeface="Raleway ExtraBold"/>
                <a:ea typeface="Raleway ExtraBold"/>
                <a:cs typeface="Raleway ExtraBold"/>
                <a:sym typeface="Raleway ExtraBold"/>
              </a:defRPr>
            </a:lvl2pPr>
            <a:lvl3pPr lvl="2">
              <a:spcBef>
                <a:spcPts val="0"/>
              </a:spcBef>
              <a:buClr>
                <a:srgbClr val="FFFFFF"/>
              </a:buClr>
              <a:buSzPts val="6000"/>
              <a:buFont typeface="Raleway ExtraBold"/>
              <a:buNone/>
              <a:defRPr sz="6000">
                <a:solidFill>
                  <a:srgbClr val="FFFFFF"/>
                </a:solidFill>
                <a:latin typeface="Raleway ExtraBold"/>
                <a:ea typeface="Raleway ExtraBold"/>
                <a:cs typeface="Raleway ExtraBold"/>
                <a:sym typeface="Raleway ExtraBold"/>
              </a:defRPr>
            </a:lvl3pPr>
            <a:lvl4pPr lvl="3">
              <a:spcBef>
                <a:spcPts val="0"/>
              </a:spcBef>
              <a:buClr>
                <a:srgbClr val="FFFFFF"/>
              </a:buClr>
              <a:buSzPts val="6000"/>
              <a:buFont typeface="Raleway ExtraBold"/>
              <a:buNone/>
              <a:defRPr sz="6000">
                <a:solidFill>
                  <a:srgbClr val="FFFFFF"/>
                </a:solidFill>
                <a:latin typeface="Raleway ExtraBold"/>
                <a:ea typeface="Raleway ExtraBold"/>
                <a:cs typeface="Raleway ExtraBold"/>
                <a:sym typeface="Raleway ExtraBold"/>
              </a:defRPr>
            </a:lvl4pPr>
            <a:lvl5pPr lvl="4">
              <a:spcBef>
                <a:spcPts val="0"/>
              </a:spcBef>
              <a:buClr>
                <a:srgbClr val="FFFFFF"/>
              </a:buClr>
              <a:buSzPts val="6000"/>
              <a:buFont typeface="Raleway ExtraBold"/>
              <a:buNone/>
              <a:defRPr sz="6000">
                <a:solidFill>
                  <a:srgbClr val="FFFFFF"/>
                </a:solidFill>
                <a:latin typeface="Raleway ExtraBold"/>
                <a:ea typeface="Raleway ExtraBold"/>
                <a:cs typeface="Raleway ExtraBold"/>
                <a:sym typeface="Raleway ExtraBold"/>
              </a:defRPr>
            </a:lvl5pPr>
            <a:lvl6pPr lvl="5">
              <a:spcBef>
                <a:spcPts val="0"/>
              </a:spcBef>
              <a:buClr>
                <a:srgbClr val="FFFFFF"/>
              </a:buClr>
              <a:buSzPts val="6000"/>
              <a:buFont typeface="Raleway ExtraBold"/>
              <a:buNone/>
              <a:defRPr sz="6000">
                <a:solidFill>
                  <a:srgbClr val="FFFFFF"/>
                </a:solidFill>
                <a:latin typeface="Raleway ExtraBold"/>
                <a:ea typeface="Raleway ExtraBold"/>
                <a:cs typeface="Raleway ExtraBold"/>
                <a:sym typeface="Raleway ExtraBold"/>
              </a:defRPr>
            </a:lvl6pPr>
            <a:lvl7pPr lvl="6">
              <a:spcBef>
                <a:spcPts val="0"/>
              </a:spcBef>
              <a:buClr>
                <a:srgbClr val="FFFFFF"/>
              </a:buClr>
              <a:buSzPts val="6000"/>
              <a:buFont typeface="Raleway ExtraBold"/>
              <a:buNone/>
              <a:defRPr sz="6000">
                <a:solidFill>
                  <a:srgbClr val="FFFFFF"/>
                </a:solidFill>
                <a:latin typeface="Raleway ExtraBold"/>
                <a:ea typeface="Raleway ExtraBold"/>
                <a:cs typeface="Raleway ExtraBold"/>
                <a:sym typeface="Raleway ExtraBold"/>
              </a:defRPr>
            </a:lvl7pPr>
            <a:lvl8pPr lvl="7">
              <a:spcBef>
                <a:spcPts val="0"/>
              </a:spcBef>
              <a:buClr>
                <a:srgbClr val="FFFFFF"/>
              </a:buClr>
              <a:buSzPts val="6000"/>
              <a:buFont typeface="Raleway ExtraBold"/>
              <a:buNone/>
              <a:defRPr sz="6000">
                <a:solidFill>
                  <a:srgbClr val="FFFFFF"/>
                </a:solidFill>
                <a:latin typeface="Raleway ExtraBold"/>
                <a:ea typeface="Raleway ExtraBold"/>
                <a:cs typeface="Raleway ExtraBold"/>
                <a:sym typeface="Raleway ExtraBold"/>
              </a:defRPr>
            </a:lvl8pPr>
            <a:lvl9pPr lvl="8">
              <a:spcBef>
                <a:spcPts val="0"/>
              </a:spcBef>
              <a:buClr>
                <a:srgbClr val="FFFFFF"/>
              </a:buClr>
              <a:buSzPts val="6000"/>
              <a:buFont typeface="Raleway ExtraBold"/>
              <a:buNone/>
              <a:defRPr sz="6000">
                <a:solidFill>
                  <a:srgbClr val="FFFFFF"/>
                </a:solidFill>
                <a:latin typeface="Raleway ExtraBold"/>
                <a:ea typeface="Raleway ExtraBold"/>
                <a:cs typeface="Raleway ExtraBold"/>
                <a:sym typeface="Raleway ExtraBold"/>
              </a:defRPr>
            </a:lvl9pPr>
          </a:lstStyle>
          <a:p>
            <a:r>
              <a:rPr lang="en" sz="3600" dirty="0"/>
              <a:t>Jonathan Davis</a:t>
            </a:r>
          </a:p>
          <a:p>
            <a:r>
              <a:rPr lang="en" sz="2800" dirty="0">
                <a:solidFill>
                  <a:srgbClr val="434343"/>
                </a:solidFill>
              </a:rPr>
              <a:t>King’s College London</a:t>
            </a:r>
            <a:endParaRPr lang="en-GB" sz="2800" dirty="0">
              <a:solidFill>
                <a:srgbClr val="434343"/>
              </a:solidFill>
            </a:endParaRPr>
          </a:p>
          <a:p>
            <a:r>
              <a:rPr lang="en-GB" sz="2000" dirty="0" err="1">
                <a:solidFill>
                  <a:schemeClr val="bg1"/>
                </a:solidFill>
              </a:rPr>
              <a:t>jonathan.davis@kcl.ac.uk</a:t>
            </a:r>
            <a:endParaRPr lang="en" sz="2000" dirty="0">
              <a:solidFill>
                <a:schemeClr val="bg1"/>
              </a:solidFill>
            </a:endParaRP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38568" y="4243917"/>
            <a:ext cx="1185767" cy="1193820"/>
          </a:xfrm>
          <a:prstGeom prst="rect">
            <a:avLst/>
          </a:prstGeom>
          <a:effectLst>
            <a:glow>
              <a:schemeClr val="bg1">
                <a:alpha val="40000"/>
              </a:schemeClr>
            </a:glow>
          </a:effectLst>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31451" y="269677"/>
            <a:ext cx="1259682" cy="959556"/>
          </a:xfrm>
          <a:prstGeom prst="rect">
            <a:avLst/>
          </a:prstGeom>
        </p:spPr>
      </p:pic>
      <p:sp>
        <p:nvSpPr>
          <p:cNvPr id="3" name="TextBox 2"/>
          <p:cNvSpPr txBox="1"/>
          <p:nvPr/>
        </p:nvSpPr>
        <p:spPr>
          <a:xfrm>
            <a:off x="651934" y="3378149"/>
            <a:ext cx="6493499" cy="738664"/>
          </a:xfrm>
          <a:prstGeom prst="rect">
            <a:avLst/>
          </a:prstGeom>
          <a:noFill/>
        </p:spPr>
        <p:txBody>
          <a:bodyPr wrap="square" rtlCol="0">
            <a:spAutoFit/>
          </a:bodyPr>
          <a:lstStyle/>
          <a:p>
            <a:r>
              <a:rPr lang="en-GB" dirty="0">
                <a:solidFill>
                  <a:srgbClr val="434343"/>
                </a:solidFill>
                <a:latin typeface="Raleway ExtraBold" panose="020B0604020202020204" charset="0"/>
              </a:rPr>
              <a:t>Based </a:t>
            </a:r>
            <a:r>
              <a:rPr lang="en-GB" dirty="0">
                <a:solidFill>
                  <a:srgbClr val="434343"/>
                </a:solidFill>
                <a:latin typeface="Raleway ExtraBold" panose="020B0604020202020204" charset="0"/>
              </a:rPr>
              <a:t>on: </a:t>
            </a:r>
          </a:p>
          <a:p>
            <a:r>
              <a:rPr lang="en-GB" dirty="0">
                <a:solidFill>
                  <a:srgbClr val="FFFFFF"/>
                </a:solidFill>
                <a:latin typeface="Raleway ExtraBold" panose="020B0604020202020204" charset="0"/>
              </a:rPr>
              <a:t>J. H. Davis, </a:t>
            </a:r>
            <a:r>
              <a:rPr lang="nn-NO" dirty="0">
                <a:solidFill>
                  <a:srgbClr val="FFFFFF"/>
                </a:solidFill>
                <a:latin typeface="Raleway ExtraBold" panose="020B0604020202020204" charset="0"/>
              </a:rPr>
              <a:t>Phys.Rev.Lett. 119 (2017) </a:t>
            </a:r>
            <a:r>
              <a:rPr lang="nn-NO" dirty="0">
                <a:solidFill>
                  <a:srgbClr val="FFFFFF"/>
                </a:solidFill>
                <a:latin typeface="Raleway ExtraBold" panose="020B0604020202020204" charset="0"/>
              </a:rPr>
              <a:t>211302 </a:t>
            </a:r>
            <a:endParaRPr lang="en-GB" dirty="0">
              <a:solidFill>
                <a:srgbClr val="FFFFFF"/>
              </a:solidFill>
              <a:latin typeface="Raleway ExtraBold" panose="020B0604020202020204" charset="0"/>
            </a:endParaRPr>
          </a:p>
          <a:p>
            <a:r>
              <a:rPr lang="en-GB" b="1" dirty="0">
                <a:solidFill>
                  <a:srgbClr val="FFFFFF"/>
                </a:solidFill>
                <a:latin typeface="Raleway ExtraBold" charset="0"/>
                <a:ea typeface="Raleway ExtraBold" charset="0"/>
                <a:cs typeface="Raleway ExtraBold" charset="0"/>
              </a:rPr>
              <a:t>D</a:t>
            </a:r>
            <a:r>
              <a:rPr lang="en-GB" b="1" dirty="0">
                <a:solidFill>
                  <a:schemeClr val="bg1"/>
                </a:solidFill>
                <a:latin typeface="Raleway ExtraBold" charset="0"/>
                <a:ea typeface="Raleway ExtraBold" charset="0"/>
                <a:cs typeface="Raleway ExtraBold" charset="0"/>
              </a:rPr>
              <a:t>. G. </a:t>
            </a:r>
            <a:r>
              <a:rPr lang="en-GB" b="1" dirty="0" err="1">
                <a:solidFill>
                  <a:schemeClr val="bg1"/>
                </a:solidFill>
                <a:latin typeface="Raleway ExtraBold" charset="0"/>
                <a:ea typeface="Raleway ExtraBold" charset="0"/>
                <a:cs typeface="Raleway ExtraBold" charset="0"/>
              </a:rPr>
              <a:t>Cerdeño</a:t>
            </a:r>
            <a:r>
              <a:rPr lang="en-GB" dirty="0">
                <a:solidFill>
                  <a:srgbClr val="FFFFFF"/>
                </a:solidFill>
                <a:latin typeface="Raleway ExtraBold" panose="020B0604020202020204" charset="0"/>
              </a:rPr>
              <a:t>, J. H. Davis, M. Fairbairn and A. C. Vincent, </a:t>
            </a:r>
            <a:r>
              <a:rPr lang="en-GB" dirty="0">
                <a:solidFill>
                  <a:srgbClr val="FFFFFF"/>
                </a:solidFill>
                <a:latin typeface="Raleway ExtraBold" panose="020B0604020202020204" charset="0"/>
              </a:rPr>
              <a:t>arXiv:1712.06522 </a:t>
            </a:r>
          </a:p>
        </p:txBody>
      </p:sp>
      <p:sp>
        <p:nvSpPr>
          <p:cNvPr id="4" name="TextBox 3"/>
          <p:cNvSpPr txBox="1"/>
          <p:nvPr/>
        </p:nvSpPr>
        <p:spPr>
          <a:xfrm>
            <a:off x="4991774" y="5892248"/>
            <a:ext cx="3608680" cy="307777"/>
          </a:xfrm>
          <a:prstGeom prst="rect">
            <a:avLst/>
          </a:prstGeom>
          <a:noFill/>
        </p:spPr>
        <p:txBody>
          <a:bodyPr wrap="none" rtlCol="0">
            <a:spAutoFit/>
          </a:bodyPr>
          <a:lstStyle/>
          <a:p>
            <a:r>
              <a:rPr lang="en-GB" dirty="0">
                <a:solidFill>
                  <a:schemeClr val="bg1"/>
                </a:solidFill>
                <a:latin typeface="Raleway Light" charset="0"/>
                <a:ea typeface="Raleway Light" charset="0"/>
                <a:cs typeface="Raleway Light" charset="0"/>
              </a:rPr>
              <a:t>DMUK Meeting </a:t>
            </a:r>
            <a:r>
              <a:rPr lang="mr-IN" dirty="0">
                <a:solidFill>
                  <a:schemeClr val="bg1"/>
                </a:solidFill>
                <a:latin typeface="Raleway Light" charset="0"/>
                <a:ea typeface="Raleway Light" charset="0"/>
                <a:cs typeface="Raleway Light" charset="0"/>
              </a:rPr>
              <a:t>–</a:t>
            </a:r>
            <a:r>
              <a:rPr lang="en-GB" dirty="0">
                <a:solidFill>
                  <a:schemeClr val="bg1"/>
                </a:solidFill>
                <a:latin typeface="Raleway Light" charset="0"/>
                <a:ea typeface="Raleway Light" charset="0"/>
                <a:cs typeface="Raleway Light" charset="0"/>
              </a:rPr>
              <a:t> Bristol - </a:t>
            </a:r>
            <a:r>
              <a:rPr lang="en-US" dirty="0">
                <a:solidFill>
                  <a:schemeClr val="bg1"/>
                </a:solidFill>
                <a:latin typeface="Raleway Light" charset="0"/>
                <a:ea typeface="Raleway Light" charset="0"/>
                <a:cs typeface="Raleway Light" charset="0"/>
              </a:rPr>
              <a:t>17 January 2018</a:t>
            </a:r>
            <a:endParaRPr lang="en-GB" dirty="0">
              <a:solidFill>
                <a:schemeClr val="bg1"/>
              </a:solidFill>
              <a:latin typeface="Raleway Light" charset="0"/>
              <a:ea typeface="Raleway Light" charset="0"/>
              <a:cs typeface="Raleway Light"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2"/>
          <p:cNvSpPr txBox="1">
            <a:spLocks/>
          </p:cNvSpPr>
          <p:nvPr/>
        </p:nvSpPr>
        <p:spPr>
          <a:xfrm>
            <a:off x="742988" y="2200158"/>
            <a:ext cx="3626098" cy="2695193"/>
          </a:xfrm>
          <a:prstGeom prst="rect">
            <a:avLst/>
          </a:prstGeom>
          <a:noFill/>
          <a:ln>
            <a:noFill/>
          </a:ln>
        </p:spPr>
        <p:txBody>
          <a:bodyPr wrap="square" lIns="91425" tIns="91425" rIns="91425" bIns="9142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FFB600"/>
              </a:buClr>
              <a:buSzPts val="1800"/>
              <a:buFont typeface="Raleway Light"/>
              <a:buChar char="●"/>
              <a:defRPr sz="1800" b="0" i="0" u="none" strike="noStrike" cap="none">
                <a:solidFill>
                  <a:srgbClr val="666666"/>
                </a:solidFill>
                <a:latin typeface="Raleway Light"/>
                <a:ea typeface="Raleway Light"/>
                <a:cs typeface="Raleway Light"/>
                <a:sym typeface="Raleway Light"/>
              </a:defRPr>
            </a:lvl1pPr>
            <a:lvl2pPr marR="0" lvl="1" algn="l" rtl="0">
              <a:lnSpc>
                <a:spcPct val="100000"/>
              </a:lnSpc>
              <a:spcBef>
                <a:spcPts val="0"/>
              </a:spcBef>
              <a:spcAft>
                <a:spcPts val="0"/>
              </a:spcAft>
              <a:buClr>
                <a:srgbClr val="FFB600"/>
              </a:buClr>
              <a:buSzPts val="1800"/>
              <a:buFont typeface="Raleway Light"/>
              <a:buChar char="○"/>
              <a:defRPr sz="1800" b="0" i="0" u="none" strike="noStrike" cap="none">
                <a:solidFill>
                  <a:srgbClr val="666666"/>
                </a:solidFill>
                <a:latin typeface="Raleway Light"/>
                <a:ea typeface="Raleway Light"/>
                <a:cs typeface="Raleway Light"/>
                <a:sym typeface="Raleway Light"/>
              </a:defRPr>
            </a:lvl2pPr>
            <a:lvl3pPr marR="0" lvl="2" algn="l" rtl="0">
              <a:lnSpc>
                <a:spcPct val="100000"/>
              </a:lnSpc>
              <a:spcBef>
                <a:spcPts val="0"/>
              </a:spcBef>
              <a:spcAft>
                <a:spcPts val="0"/>
              </a:spcAft>
              <a:buClr>
                <a:srgbClr val="FFB600"/>
              </a:buClr>
              <a:buSzPts val="1800"/>
              <a:buFont typeface="Raleway Light"/>
              <a:buChar char="■"/>
              <a:defRPr sz="1800" b="0" i="0" u="none" strike="noStrike" cap="none">
                <a:solidFill>
                  <a:srgbClr val="666666"/>
                </a:solidFill>
                <a:latin typeface="Raleway Light"/>
                <a:ea typeface="Raleway Light"/>
                <a:cs typeface="Raleway Light"/>
                <a:sym typeface="Raleway Light"/>
              </a:defRPr>
            </a:lvl3pPr>
            <a:lvl4pPr marR="0" lvl="3" algn="l" rtl="0">
              <a:lnSpc>
                <a:spcPct val="100000"/>
              </a:lnSpc>
              <a:spcBef>
                <a:spcPts val="0"/>
              </a:spcBef>
              <a:spcAft>
                <a:spcPts val="0"/>
              </a:spcAft>
              <a:buClr>
                <a:srgbClr val="666666"/>
              </a:buClr>
              <a:buSzPts val="1800"/>
              <a:buFont typeface="Raleway Light"/>
              <a:buChar char="●"/>
              <a:defRPr sz="1800" b="0" i="0" u="none" strike="noStrike" cap="none">
                <a:solidFill>
                  <a:srgbClr val="666666"/>
                </a:solidFill>
                <a:latin typeface="Raleway Light"/>
                <a:ea typeface="Raleway Light"/>
                <a:cs typeface="Raleway Light"/>
                <a:sym typeface="Raleway Light"/>
              </a:defRPr>
            </a:lvl4pPr>
            <a:lvl5pPr marR="0" lvl="4" algn="l" rtl="0">
              <a:lnSpc>
                <a:spcPct val="100000"/>
              </a:lnSpc>
              <a:spcBef>
                <a:spcPts val="0"/>
              </a:spcBef>
              <a:spcAft>
                <a:spcPts val="0"/>
              </a:spcAft>
              <a:buClr>
                <a:srgbClr val="666666"/>
              </a:buClr>
              <a:buSzPts val="1800"/>
              <a:buFont typeface="Raleway Light"/>
              <a:buChar char="○"/>
              <a:defRPr sz="1800" b="0" i="0" u="none" strike="noStrike" cap="none">
                <a:solidFill>
                  <a:srgbClr val="666666"/>
                </a:solidFill>
                <a:latin typeface="Raleway Light"/>
                <a:ea typeface="Raleway Light"/>
                <a:cs typeface="Raleway Light"/>
                <a:sym typeface="Raleway Light"/>
              </a:defRPr>
            </a:lvl5pPr>
            <a:lvl6pPr marR="0" lvl="5" algn="l" rtl="0">
              <a:lnSpc>
                <a:spcPct val="100000"/>
              </a:lnSpc>
              <a:spcBef>
                <a:spcPts val="0"/>
              </a:spcBef>
              <a:spcAft>
                <a:spcPts val="0"/>
              </a:spcAft>
              <a:buClr>
                <a:srgbClr val="666666"/>
              </a:buClr>
              <a:buSzPts val="1800"/>
              <a:buFont typeface="Raleway Light"/>
              <a:buChar char="■"/>
              <a:defRPr sz="1800" b="0" i="0" u="none" strike="noStrike" cap="none">
                <a:solidFill>
                  <a:srgbClr val="666666"/>
                </a:solidFill>
                <a:latin typeface="Raleway Light"/>
                <a:ea typeface="Raleway Light"/>
                <a:cs typeface="Raleway Light"/>
                <a:sym typeface="Raleway Light"/>
              </a:defRPr>
            </a:lvl6pPr>
            <a:lvl7pPr marR="0" lvl="6" algn="l" rtl="0">
              <a:lnSpc>
                <a:spcPct val="100000"/>
              </a:lnSpc>
              <a:spcBef>
                <a:spcPts val="0"/>
              </a:spcBef>
              <a:spcAft>
                <a:spcPts val="0"/>
              </a:spcAft>
              <a:buClr>
                <a:srgbClr val="666666"/>
              </a:buClr>
              <a:buSzPts val="1800"/>
              <a:buFont typeface="Raleway Light"/>
              <a:buChar char="●"/>
              <a:defRPr sz="1800" b="0" i="0" u="none" strike="noStrike" cap="none">
                <a:solidFill>
                  <a:srgbClr val="666666"/>
                </a:solidFill>
                <a:latin typeface="Raleway Light"/>
                <a:ea typeface="Raleway Light"/>
                <a:cs typeface="Raleway Light"/>
                <a:sym typeface="Raleway Light"/>
              </a:defRPr>
            </a:lvl7pPr>
            <a:lvl8pPr marR="0" lvl="7" algn="l" rtl="0">
              <a:lnSpc>
                <a:spcPct val="100000"/>
              </a:lnSpc>
              <a:spcBef>
                <a:spcPts val="0"/>
              </a:spcBef>
              <a:spcAft>
                <a:spcPts val="0"/>
              </a:spcAft>
              <a:buClr>
                <a:srgbClr val="666666"/>
              </a:buClr>
              <a:buSzPts val="1800"/>
              <a:buFont typeface="Raleway Light"/>
              <a:buChar char="○"/>
              <a:defRPr sz="1800" b="0" i="0" u="none" strike="noStrike" cap="none">
                <a:solidFill>
                  <a:srgbClr val="666666"/>
                </a:solidFill>
                <a:latin typeface="Raleway Light"/>
                <a:ea typeface="Raleway Light"/>
                <a:cs typeface="Raleway Light"/>
                <a:sym typeface="Raleway Light"/>
              </a:defRPr>
            </a:lvl8pPr>
            <a:lvl9pPr marR="0" lvl="8" algn="l" rtl="0">
              <a:lnSpc>
                <a:spcPct val="100000"/>
              </a:lnSpc>
              <a:spcBef>
                <a:spcPts val="0"/>
              </a:spcBef>
              <a:spcAft>
                <a:spcPts val="0"/>
              </a:spcAft>
              <a:buClr>
                <a:srgbClr val="666666"/>
              </a:buClr>
              <a:buSzPts val="1800"/>
              <a:buFont typeface="Raleway Light"/>
              <a:buChar char="■"/>
              <a:defRPr sz="1800" b="0" i="0" u="none" strike="noStrike" cap="none">
                <a:solidFill>
                  <a:srgbClr val="666666"/>
                </a:solidFill>
                <a:latin typeface="Raleway Light"/>
                <a:ea typeface="Raleway Light"/>
                <a:cs typeface="Raleway Light"/>
                <a:sym typeface="Raleway Light"/>
              </a:defRPr>
            </a:lvl9pPr>
          </a:lstStyle>
          <a:p>
            <a:pPr>
              <a:buFont typeface="Raleway Light"/>
              <a:buNone/>
            </a:pPr>
            <a:r>
              <a:rPr lang="en-GB">
                <a:solidFill>
                  <a:schemeClr val="tx1"/>
                </a:solidFill>
              </a:rPr>
              <a:t>Gram-scale crystals mean that the experiment has an extremely low energy threshold, but at the expense of a smaller exposure.</a:t>
            </a:r>
            <a:endParaRPr lang="en-GB" dirty="0">
              <a:solidFill>
                <a:schemeClr val="tx1"/>
              </a:solidFill>
            </a:endParaRPr>
          </a:p>
        </p:txBody>
      </p:sp>
      <p:sp>
        <p:nvSpPr>
          <p:cNvPr id="11" name="Title 1"/>
          <p:cNvSpPr>
            <a:spLocks noGrp="1"/>
          </p:cNvSpPr>
          <p:nvPr>
            <p:ph type="title"/>
          </p:nvPr>
        </p:nvSpPr>
        <p:spPr>
          <a:xfrm>
            <a:off x="624545" y="823776"/>
            <a:ext cx="7704207" cy="857400"/>
          </a:xfrm>
        </p:spPr>
        <p:txBody>
          <a:bodyPr/>
          <a:lstStyle/>
          <a:p>
            <a:r>
              <a:rPr lang="en-US" sz="3200" dirty="0"/>
              <a:t>New results from a surface-based cryogenic detector</a:t>
            </a:r>
            <a:endParaRPr lang="en-US" sz="3200" dirty="0"/>
          </a:p>
        </p:txBody>
      </p:sp>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4545" y="3762902"/>
            <a:ext cx="3862984" cy="1791891"/>
          </a:xfrm>
          <a:prstGeom prst="rect">
            <a:avLst/>
          </a:prstGeom>
        </p:spPr>
      </p:pic>
      <p:sp>
        <p:nvSpPr>
          <p:cNvPr id="13" name="TextBox 12"/>
          <p:cNvSpPr txBox="1"/>
          <p:nvPr/>
        </p:nvSpPr>
        <p:spPr>
          <a:xfrm>
            <a:off x="742988" y="5674709"/>
            <a:ext cx="3765774" cy="415498"/>
          </a:xfrm>
          <a:prstGeom prst="rect">
            <a:avLst/>
          </a:prstGeom>
          <a:noFill/>
        </p:spPr>
        <p:txBody>
          <a:bodyPr wrap="none" rtlCol="0">
            <a:spAutoFit/>
          </a:bodyPr>
          <a:lstStyle/>
          <a:p>
            <a:r>
              <a:rPr lang="is-IS" sz="1050" dirty="0"/>
              <a:t>R. Strauss, </a:t>
            </a:r>
            <a:r>
              <a:rPr lang="is-IS" sz="1050" b="1" dirty="0"/>
              <a:t>Eur.Phys.J. C77 (2017) </a:t>
            </a:r>
            <a:r>
              <a:rPr lang="is-IS" sz="1050" b="1" dirty="0"/>
              <a:t>506</a:t>
            </a:r>
            <a:r>
              <a:rPr lang="is-IS" sz="1050" dirty="0"/>
              <a:t>, arXiv:1704.04320 </a:t>
            </a:r>
            <a:endParaRPr lang="is-IS" sz="1050" dirty="0"/>
          </a:p>
          <a:p>
            <a:endParaRPr lang="en-GB" sz="1050" dirty="0"/>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55632" y="2596533"/>
            <a:ext cx="3806217" cy="2538747"/>
          </a:xfrm>
          <a:prstGeom prst="rect">
            <a:avLst/>
          </a:prstGeom>
        </p:spPr>
      </p:pic>
      <p:grpSp>
        <p:nvGrpSpPr>
          <p:cNvPr id="21" name="Shape 530"/>
          <p:cNvGrpSpPr/>
          <p:nvPr/>
        </p:nvGrpSpPr>
        <p:grpSpPr>
          <a:xfrm>
            <a:off x="8328752" y="285652"/>
            <a:ext cx="486483" cy="793061"/>
            <a:chOff x="6730350" y="2315900"/>
            <a:chExt cx="257700" cy="420100"/>
          </a:xfrm>
          <a:solidFill>
            <a:srgbClr val="EE2D24"/>
          </a:solidFill>
        </p:grpSpPr>
        <p:sp>
          <p:nvSpPr>
            <p:cNvPr id="22" name="Shape 531"/>
            <p:cNvSpPr/>
            <p:nvPr/>
          </p:nvSpPr>
          <p:spPr>
            <a:xfrm>
              <a:off x="6807900" y="2671250"/>
              <a:ext cx="102600" cy="22625"/>
            </a:xfrm>
            <a:custGeom>
              <a:avLst/>
              <a:gdLst/>
              <a:ahLst/>
              <a:cxnLst/>
              <a:rect l="0" t="0" r="0" b="0"/>
              <a:pathLst>
                <a:path w="4104" h="905" extrusionOk="0">
                  <a:moveTo>
                    <a:pt x="1" y="1"/>
                  </a:moveTo>
                  <a:lnTo>
                    <a:pt x="1" y="905"/>
                  </a:lnTo>
                  <a:lnTo>
                    <a:pt x="4104" y="905"/>
                  </a:lnTo>
                  <a:lnTo>
                    <a:pt x="4104" y="1"/>
                  </a:lnTo>
                  <a:close/>
                </a:path>
              </a:pathLst>
            </a:custGeom>
            <a:grpFill/>
            <a:ln>
              <a:noFill/>
            </a:ln>
          </p:spPr>
          <p:txBody>
            <a:bodyPr wrap="square" lIns="91425" tIns="91425" rIns="91425" bIns="91425" anchor="ctr" anchorCtr="0">
              <a:noAutofit/>
            </a:bodyPr>
            <a:lstStyle/>
            <a:p>
              <a:endParaRPr/>
            </a:p>
          </p:txBody>
        </p:sp>
        <p:sp>
          <p:nvSpPr>
            <p:cNvPr id="23" name="Shape 532"/>
            <p:cNvSpPr/>
            <p:nvPr/>
          </p:nvSpPr>
          <p:spPr>
            <a:xfrm>
              <a:off x="6807900" y="2636450"/>
              <a:ext cx="102600" cy="22625"/>
            </a:xfrm>
            <a:custGeom>
              <a:avLst/>
              <a:gdLst/>
              <a:ahLst/>
              <a:cxnLst/>
              <a:rect l="0" t="0" r="0" b="0"/>
              <a:pathLst>
                <a:path w="4104" h="905" extrusionOk="0">
                  <a:moveTo>
                    <a:pt x="1" y="1"/>
                  </a:moveTo>
                  <a:lnTo>
                    <a:pt x="1" y="905"/>
                  </a:lnTo>
                  <a:lnTo>
                    <a:pt x="4104" y="905"/>
                  </a:lnTo>
                  <a:lnTo>
                    <a:pt x="4104" y="1"/>
                  </a:lnTo>
                  <a:close/>
                </a:path>
              </a:pathLst>
            </a:custGeom>
            <a:grpFill/>
            <a:ln>
              <a:noFill/>
            </a:ln>
          </p:spPr>
          <p:txBody>
            <a:bodyPr wrap="square" lIns="91425" tIns="91425" rIns="91425" bIns="91425" anchor="ctr" anchorCtr="0">
              <a:noAutofit/>
            </a:bodyPr>
            <a:lstStyle/>
            <a:p>
              <a:endParaRPr/>
            </a:p>
          </p:txBody>
        </p:sp>
        <p:sp>
          <p:nvSpPr>
            <p:cNvPr id="24" name="Shape 533"/>
            <p:cNvSpPr/>
            <p:nvPr/>
          </p:nvSpPr>
          <p:spPr>
            <a:xfrm>
              <a:off x="6807900" y="2706075"/>
              <a:ext cx="102600" cy="29925"/>
            </a:xfrm>
            <a:custGeom>
              <a:avLst/>
              <a:gdLst/>
              <a:ahLst/>
              <a:cxnLst/>
              <a:rect l="0" t="0" r="0" b="0"/>
              <a:pathLst>
                <a:path w="4104" h="1197" extrusionOk="0">
                  <a:moveTo>
                    <a:pt x="1" y="0"/>
                  </a:moveTo>
                  <a:lnTo>
                    <a:pt x="1" y="171"/>
                  </a:lnTo>
                  <a:lnTo>
                    <a:pt x="25" y="318"/>
                  </a:lnTo>
                  <a:lnTo>
                    <a:pt x="98" y="464"/>
                  </a:lnTo>
                  <a:lnTo>
                    <a:pt x="196" y="586"/>
                  </a:lnTo>
                  <a:lnTo>
                    <a:pt x="343" y="660"/>
                  </a:lnTo>
                  <a:lnTo>
                    <a:pt x="1881" y="1172"/>
                  </a:lnTo>
                  <a:lnTo>
                    <a:pt x="2052" y="1197"/>
                  </a:lnTo>
                  <a:lnTo>
                    <a:pt x="2223" y="1172"/>
                  </a:lnTo>
                  <a:lnTo>
                    <a:pt x="3762" y="660"/>
                  </a:lnTo>
                  <a:lnTo>
                    <a:pt x="3908" y="586"/>
                  </a:lnTo>
                  <a:lnTo>
                    <a:pt x="4006" y="464"/>
                  </a:lnTo>
                  <a:lnTo>
                    <a:pt x="4079" y="318"/>
                  </a:lnTo>
                  <a:lnTo>
                    <a:pt x="4104" y="171"/>
                  </a:lnTo>
                  <a:lnTo>
                    <a:pt x="4104" y="0"/>
                  </a:lnTo>
                  <a:close/>
                </a:path>
              </a:pathLst>
            </a:custGeom>
            <a:grpFill/>
            <a:ln>
              <a:noFill/>
            </a:ln>
          </p:spPr>
          <p:txBody>
            <a:bodyPr wrap="square" lIns="91425" tIns="91425" rIns="91425" bIns="91425" anchor="ctr" anchorCtr="0">
              <a:noAutofit/>
            </a:bodyPr>
            <a:lstStyle/>
            <a:p>
              <a:endParaRPr/>
            </a:p>
          </p:txBody>
        </p:sp>
        <p:sp>
          <p:nvSpPr>
            <p:cNvPr id="25" name="Shape 534"/>
            <p:cNvSpPr/>
            <p:nvPr/>
          </p:nvSpPr>
          <p:spPr>
            <a:xfrm>
              <a:off x="6811575" y="2463675"/>
              <a:ext cx="95275" cy="160600"/>
            </a:xfrm>
            <a:custGeom>
              <a:avLst/>
              <a:gdLst/>
              <a:ahLst/>
              <a:cxnLst/>
              <a:rect l="0" t="0" r="0" b="0"/>
              <a:pathLst>
                <a:path w="3811" h="6424" extrusionOk="0">
                  <a:moveTo>
                    <a:pt x="1905" y="0"/>
                  </a:moveTo>
                  <a:lnTo>
                    <a:pt x="928" y="831"/>
                  </a:lnTo>
                  <a:lnTo>
                    <a:pt x="855" y="879"/>
                  </a:lnTo>
                  <a:lnTo>
                    <a:pt x="782" y="904"/>
                  </a:lnTo>
                  <a:lnTo>
                    <a:pt x="684" y="879"/>
                  </a:lnTo>
                  <a:lnTo>
                    <a:pt x="611" y="831"/>
                  </a:lnTo>
                  <a:lnTo>
                    <a:pt x="0" y="318"/>
                  </a:lnTo>
                  <a:lnTo>
                    <a:pt x="1319" y="6423"/>
                  </a:lnTo>
                  <a:lnTo>
                    <a:pt x="2491" y="6423"/>
                  </a:lnTo>
                  <a:lnTo>
                    <a:pt x="3810" y="318"/>
                  </a:lnTo>
                  <a:lnTo>
                    <a:pt x="3200" y="831"/>
                  </a:lnTo>
                  <a:lnTo>
                    <a:pt x="3126" y="879"/>
                  </a:lnTo>
                  <a:lnTo>
                    <a:pt x="3029" y="904"/>
                  </a:lnTo>
                  <a:lnTo>
                    <a:pt x="2955" y="879"/>
                  </a:lnTo>
                  <a:lnTo>
                    <a:pt x="2882" y="831"/>
                  </a:lnTo>
                  <a:lnTo>
                    <a:pt x="1905" y="0"/>
                  </a:lnTo>
                  <a:close/>
                </a:path>
              </a:pathLst>
            </a:custGeom>
            <a:grpFill/>
            <a:ln>
              <a:noFill/>
            </a:ln>
          </p:spPr>
          <p:txBody>
            <a:bodyPr wrap="square" lIns="91425" tIns="91425" rIns="91425" bIns="91425" anchor="ctr" anchorCtr="0">
              <a:noAutofit/>
            </a:bodyPr>
            <a:lstStyle/>
            <a:p>
              <a:endParaRPr/>
            </a:p>
          </p:txBody>
        </p:sp>
        <p:sp>
          <p:nvSpPr>
            <p:cNvPr id="26" name="Shape 535"/>
            <p:cNvSpPr/>
            <p:nvPr/>
          </p:nvSpPr>
          <p:spPr>
            <a:xfrm>
              <a:off x="6730350" y="2315900"/>
              <a:ext cx="257700" cy="308375"/>
            </a:xfrm>
            <a:custGeom>
              <a:avLst/>
              <a:gdLst/>
              <a:ahLst/>
              <a:cxnLst/>
              <a:rect l="0" t="0" r="0" b="0"/>
              <a:pathLst>
                <a:path w="10308" h="12335" extrusionOk="0">
                  <a:moveTo>
                    <a:pt x="5154" y="1"/>
                  </a:moveTo>
                  <a:lnTo>
                    <a:pt x="4617" y="25"/>
                  </a:lnTo>
                  <a:lnTo>
                    <a:pt x="4128" y="98"/>
                  </a:lnTo>
                  <a:lnTo>
                    <a:pt x="3615" y="245"/>
                  </a:lnTo>
                  <a:lnTo>
                    <a:pt x="3151" y="416"/>
                  </a:lnTo>
                  <a:lnTo>
                    <a:pt x="2712" y="636"/>
                  </a:lnTo>
                  <a:lnTo>
                    <a:pt x="2272" y="880"/>
                  </a:lnTo>
                  <a:lnTo>
                    <a:pt x="1881" y="1173"/>
                  </a:lnTo>
                  <a:lnTo>
                    <a:pt x="1515" y="1515"/>
                  </a:lnTo>
                  <a:lnTo>
                    <a:pt x="1198" y="1881"/>
                  </a:lnTo>
                  <a:lnTo>
                    <a:pt x="880" y="2272"/>
                  </a:lnTo>
                  <a:lnTo>
                    <a:pt x="636" y="2687"/>
                  </a:lnTo>
                  <a:lnTo>
                    <a:pt x="416" y="3151"/>
                  </a:lnTo>
                  <a:lnTo>
                    <a:pt x="245" y="3615"/>
                  </a:lnTo>
                  <a:lnTo>
                    <a:pt x="123" y="4104"/>
                  </a:lnTo>
                  <a:lnTo>
                    <a:pt x="50" y="4617"/>
                  </a:lnTo>
                  <a:lnTo>
                    <a:pt x="1" y="5154"/>
                  </a:lnTo>
                  <a:lnTo>
                    <a:pt x="25" y="5423"/>
                  </a:lnTo>
                  <a:lnTo>
                    <a:pt x="50" y="5691"/>
                  </a:lnTo>
                  <a:lnTo>
                    <a:pt x="123" y="6204"/>
                  </a:lnTo>
                  <a:lnTo>
                    <a:pt x="245" y="6693"/>
                  </a:lnTo>
                  <a:lnTo>
                    <a:pt x="416" y="7132"/>
                  </a:lnTo>
                  <a:lnTo>
                    <a:pt x="636" y="7572"/>
                  </a:lnTo>
                  <a:lnTo>
                    <a:pt x="856" y="7963"/>
                  </a:lnTo>
                  <a:lnTo>
                    <a:pt x="1100" y="8353"/>
                  </a:lnTo>
                  <a:lnTo>
                    <a:pt x="1369" y="8744"/>
                  </a:lnTo>
                  <a:lnTo>
                    <a:pt x="1906" y="9526"/>
                  </a:lnTo>
                  <a:lnTo>
                    <a:pt x="2150" y="9941"/>
                  </a:lnTo>
                  <a:lnTo>
                    <a:pt x="2394" y="10356"/>
                  </a:lnTo>
                  <a:lnTo>
                    <a:pt x="2614" y="10796"/>
                  </a:lnTo>
                  <a:lnTo>
                    <a:pt x="2810" y="11284"/>
                  </a:lnTo>
                  <a:lnTo>
                    <a:pt x="2980" y="11797"/>
                  </a:lnTo>
                  <a:lnTo>
                    <a:pt x="3103" y="12334"/>
                  </a:lnTo>
                  <a:lnTo>
                    <a:pt x="4079" y="12334"/>
                  </a:lnTo>
                  <a:lnTo>
                    <a:pt x="3249" y="8500"/>
                  </a:lnTo>
                  <a:lnTo>
                    <a:pt x="2663" y="5642"/>
                  </a:lnTo>
                  <a:lnTo>
                    <a:pt x="2663" y="5520"/>
                  </a:lnTo>
                  <a:lnTo>
                    <a:pt x="2712" y="5423"/>
                  </a:lnTo>
                  <a:lnTo>
                    <a:pt x="2785" y="5374"/>
                  </a:lnTo>
                  <a:lnTo>
                    <a:pt x="2883" y="5349"/>
                  </a:lnTo>
                  <a:lnTo>
                    <a:pt x="2956" y="5349"/>
                  </a:lnTo>
                  <a:lnTo>
                    <a:pt x="3054" y="5398"/>
                  </a:lnTo>
                  <a:lnTo>
                    <a:pt x="4031" y="6253"/>
                  </a:lnTo>
                  <a:lnTo>
                    <a:pt x="4983" y="5398"/>
                  </a:lnTo>
                  <a:lnTo>
                    <a:pt x="5081" y="5349"/>
                  </a:lnTo>
                  <a:lnTo>
                    <a:pt x="5227" y="5349"/>
                  </a:lnTo>
                  <a:lnTo>
                    <a:pt x="5325" y="5398"/>
                  </a:lnTo>
                  <a:lnTo>
                    <a:pt x="6278" y="6253"/>
                  </a:lnTo>
                  <a:lnTo>
                    <a:pt x="7254" y="5398"/>
                  </a:lnTo>
                  <a:lnTo>
                    <a:pt x="7352" y="5349"/>
                  </a:lnTo>
                  <a:lnTo>
                    <a:pt x="7425" y="5349"/>
                  </a:lnTo>
                  <a:lnTo>
                    <a:pt x="7523" y="5374"/>
                  </a:lnTo>
                  <a:lnTo>
                    <a:pt x="7596" y="5423"/>
                  </a:lnTo>
                  <a:lnTo>
                    <a:pt x="7645" y="5520"/>
                  </a:lnTo>
                  <a:lnTo>
                    <a:pt x="7645" y="5642"/>
                  </a:lnTo>
                  <a:lnTo>
                    <a:pt x="7059" y="8500"/>
                  </a:lnTo>
                  <a:lnTo>
                    <a:pt x="6229" y="12334"/>
                  </a:lnTo>
                  <a:lnTo>
                    <a:pt x="7206" y="12334"/>
                  </a:lnTo>
                  <a:lnTo>
                    <a:pt x="7328" y="11797"/>
                  </a:lnTo>
                  <a:lnTo>
                    <a:pt x="7499" y="11284"/>
                  </a:lnTo>
                  <a:lnTo>
                    <a:pt x="7694" y="10796"/>
                  </a:lnTo>
                  <a:lnTo>
                    <a:pt x="7914" y="10356"/>
                  </a:lnTo>
                  <a:lnTo>
                    <a:pt x="8158" y="9941"/>
                  </a:lnTo>
                  <a:lnTo>
                    <a:pt x="8402" y="9526"/>
                  </a:lnTo>
                  <a:lnTo>
                    <a:pt x="8940" y="8744"/>
                  </a:lnTo>
                  <a:lnTo>
                    <a:pt x="9208" y="8353"/>
                  </a:lnTo>
                  <a:lnTo>
                    <a:pt x="9453" y="7963"/>
                  </a:lnTo>
                  <a:lnTo>
                    <a:pt x="9672" y="7572"/>
                  </a:lnTo>
                  <a:lnTo>
                    <a:pt x="9892" y="7132"/>
                  </a:lnTo>
                  <a:lnTo>
                    <a:pt x="10063" y="6693"/>
                  </a:lnTo>
                  <a:lnTo>
                    <a:pt x="10185" y="6204"/>
                  </a:lnTo>
                  <a:lnTo>
                    <a:pt x="10259" y="5691"/>
                  </a:lnTo>
                  <a:lnTo>
                    <a:pt x="10283" y="5423"/>
                  </a:lnTo>
                  <a:lnTo>
                    <a:pt x="10307" y="5154"/>
                  </a:lnTo>
                  <a:lnTo>
                    <a:pt x="10259" y="4617"/>
                  </a:lnTo>
                  <a:lnTo>
                    <a:pt x="10185" y="4104"/>
                  </a:lnTo>
                  <a:lnTo>
                    <a:pt x="10063" y="3615"/>
                  </a:lnTo>
                  <a:lnTo>
                    <a:pt x="9892" y="3151"/>
                  </a:lnTo>
                  <a:lnTo>
                    <a:pt x="9672" y="2687"/>
                  </a:lnTo>
                  <a:lnTo>
                    <a:pt x="9428" y="2272"/>
                  </a:lnTo>
                  <a:lnTo>
                    <a:pt x="9111" y="1881"/>
                  </a:lnTo>
                  <a:lnTo>
                    <a:pt x="8793" y="1515"/>
                  </a:lnTo>
                  <a:lnTo>
                    <a:pt x="8427" y="1173"/>
                  </a:lnTo>
                  <a:lnTo>
                    <a:pt x="8036" y="880"/>
                  </a:lnTo>
                  <a:lnTo>
                    <a:pt x="7596" y="636"/>
                  </a:lnTo>
                  <a:lnTo>
                    <a:pt x="7157" y="416"/>
                  </a:lnTo>
                  <a:lnTo>
                    <a:pt x="6693" y="245"/>
                  </a:lnTo>
                  <a:lnTo>
                    <a:pt x="6180" y="98"/>
                  </a:lnTo>
                  <a:lnTo>
                    <a:pt x="5691" y="25"/>
                  </a:lnTo>
                  <a:lnTo>
                    <a:pt x="5154" y="1"/>
                  </a:lnTo>
                  <a:close/>
                </a:path>
              </a:pathLst>
            </a:custGeom>
            <a:grpFill/>
            <a:ln>
              <a:noFill/>
            </a:ln>
          </p:spPr>
          <p:txBody>
            <a:bodyPr wrap="square" lIns="91425" tIns="91425" rIns="91425" bIns="91425" anchor="ctr" anchorCtr="0">
              <a:noAutofit/>
            </a:bodyPr>
            <a:lstStyle/>
            <a:p>
              <a:endParaRPr/>
            </a:p>
          </p:txBody>
        </p:sp>
      </p:grpSp>
    </p:spTree>
    <p:extLst>
      <p:ext uri="{BB962C8B-B14F-4D97-AF65-F5344CB8AC3E}">
        <p14:creationId xmlns:p14="http://schemas.microsoft.com/office/powerpoint/2010/main" val="6786567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762719" y="867754"/>
            <a:ext cx="7559143" cy="857400"/>
          </a:xfrm>
        </p:spPr>
        <p:txBody>
          <a:bodyPr/>
          <a:lstStyle/>
          <a:p>
            <a:r>
              <a:rPr lang="en-GB" sz="3200" dirty="0"/>
              <a:t>SIMPs in a surface-based cryogenic experiment</a:t>
            </a:r>
            <a:endParaRPr lang="en-GB" sz="3200" dirty="0"/>
          </a:p>
        </p:txBody>
      </p:sp>
      <p:pic>
        <p:nvPicPr>
          <p:cNvPr id="7"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19849" y="2077618"/>
            <a:ext cx="4482185" cy="3382013"/>
          </a:xfrm>
          <a:prstGeom prst="rect">
            <a:avLst/>
          </a:prstGeom>
          <a:noFill/>
          <a:ln>
            <a:noFill/>
          </a:ln>
        </p:spPr>
      </p:pic>
      <p:sp>
        <p:nvSpPr>
          <p:cNvPr id="8" name="TextBox 7"/>
          <p:cNvSpPr txBox="1"/>
          <p:nvPr/>
        </p:nvSpPr>
        <p:spPr>
          <a:xfrm>
            <a:off x="663338" y="2470684"/>
            <a:ext cx="3263900" cy="2308324"/>
          </a:xfrm>
          <a:prstGeom prst="rect">
            <a:avLst/>
          </a:prstGeom>
          <a:noFill/>
        </p:spPr>
        <p:txBody>
          <a:bodyPr wrap="square" rtlCol="0">
            <a:spAutoFit/>
          </a:bodyPr>
          <a:lstStyle/>
          <a:p>
            <a:pPr marL="214308" indent="-214308">
              <a:buFont typeface="Arial" charset="0"/>
              <a:buChar char="•"/>
            </a:pPr>
            <a:r>
              <a:rPr lang="en-US" sz="1600" dirty="0">
                <a:latin typeface="Raleway" charset="0"/>
                <a:ea typeface="Raleway" charset="0"/>
                <a:cs typeface="Raleway" charset="0"/>
              </a:rPr>
              <a:t>The rate of events expected from SIMPs is far larger than the observed rate.</a:t>
            </a:r>
          </a:p>
          <a:p>
            <a:pPr marL="214308" indent="-214308">
              <a:buFont typeface="Arial" charset="0"/>
              <a:buChar char="•"/>
            </a:pPr>
            <a:endParaRPr lang="en-US" sz="1600" dirty="0">
              <a:latin typeface="Raleway" charset="0"/>
              <a:ea typeface="Raleway" charset="0"/>
              <a:cs typeface="Raleway" charset="0"/>
            </a:endParaRPr>
          </a:p>
          <a:p>
            <a:pPr marL="214308" indent="-214308">
              <a:buFont typeface="Arial" charset="0"/>
              <a:buChar char="•"/>
            </a:pPr>
            <a:r>
              <a:rPr lang="en-US" sz="1600" dirty="0">
                <a:latin typeface="Raleway" charset="0"/>
                <a:ea typeface="Raleway" charset="0"/>
                <a:cs typeface="Raleway" charset="0"/>
              </a:rPr>
              <a:t>Sensitivity to SIMPs is lost when the spectrum drops below the 20eV threshold due to SIMPs scattering in the shielding and atmosphere.</a:t>
            </a:r>
          </a:p>
        </p:txBody>
      </p:sp>
      <p:grpSp>
        <p:nvGrpSpPr>
          <p:cNvPr id="15" name="Shape 530"/>
          <p:cNvGrpSpPr/>
          <p:nvPr/>
        </p:nvGrpSpPr>
        <p:grpSpPr>
          <a:xfrm>
            <a:off x="8328752" y="503393"/>
            <a:ext cx="486483" cy="793061"/>
            <a:chOff x="6730350" y="2315900"/>
            <a:chExt cx="257700" cy="420100"/>
          </a:xfrm>
          <a:solidFill>
            <a:srgbClr val="EE2D24"/>
          </a:solidFill>
        </p:grpSpPr>
        <p:sp>
          <p:nvSpPr>
            <p:cNvPr id="16" name="Shape 531"/>
            <p:cNvSpPr/>
            <p:nvPr/>
          </p:nvSpPr>
          <p:spPr>
            <a:xfrm>
              <a:off x="6807900" y="2671250"/>
              <a:ext cx="102600" cy="22625"/>
            </a:xfrm>
            <a:custGeom>
              <a:avLst/>
              <a:gdLst/>
              <a:ahLst/>
              <a:cxnLst/>
              <a:rect l="0" t="0" r="0" b="0"/>
              <a:pathLst>
                <a:path w="4104" h="905" extrusionOk="0">
                  <a:moveTo>
                    <a:pt x="1" y="1"/>
                  </a:moveTo>
                  <a:lnTo>
                    <a:pt x="1" y="905"/>
                  </a:lnTo>
                  <a:lnTo>
                    <a:pt x="4104" y="905"/>
                  </a:lnTo>
                  <a:lnTo>
                    <a:pt x="4104" y="1"/>
                  </a:lnTo>
                  <a:close/>
                </a:path>
              </a:pathLst>
            </a:custGeom>
            <a:grpFill/>
            <a:ln>
              <a:noFill/>
            </a:ln>
          </p:spPr>
          <p:txBody>
            <a:bodyPr wrap="square" lIns="91425" tIns="91425" rIns="91425" bIns="91425" anchor="ctr" anchorCtr="0">
              <a:noAutofit/>
            </a:bodyPr>
            <a:lstStyle/>
            <a:p>
              <a:endParaRPr/>
            </a:p>
          </p:txBody>
        </p:sp>
        <p:sp>
          <p:nvSpPr>
            <p:cNvPr id="17" name="Shape 532"/>
            <p:cNvSpPr/>
            <p:nvPr/>
          </p:nvSpPr>
          <p:spPr>
            <a:xfrm>
              <a:off x="6807900" y="2636450"/>
              <a:ext cx="102600" cy="22625"/>
            </a:xfrm>
            <a:custGeom>
              <a:avLst/>
              <a:gdLst/>
              <a:ahLst/>
              <a:cxnLst/>
              <a:rect l="0" t="0" r="0" b="0"/>
              <a:pathLst>
                <a:path w="4104" h="905" extrusionOk="0">
                  <a:moveTo>
                    <a:pt x="1" y="1"/>
                  </a:moveTo>
                  <a:lnTo>
                    <a:pt x="1" y="905"/>
                  </a:lnTo>
                  <a:lnTo>
                    <a:pt x="4104" y="905"/>
                  </a:lnTo>
                  <a:lnTo>
                    <a:pt x="4104" y="1"/>
                  </a:lnTo>
                  <a:close/>
                </a:path>
              </a:pathLst>
            </a:custGeom>
            <a:grpFill/>
            <a:ln>
              <a:noFill/>
            </a:ln>
          </p:spPr>
          <p:txBody>
            <a:bodyPr wrap="square" lIns="91425" tIns="91425" rIns="91425" bIns="91425" anchor="ctr" anchorCtr="0">
              <a:noAutofit/>
            </a:bodyPr>
            <a:lstStyle/>
            <a:p>
              <a:endParaRPr/>
            </a:p>
          </p:txBody>
        </p:sp>
        <p:sp>
          <p:nvSpPr>
            <p:cNvPr id="18" name="Shape 533"/>
            <p:cNvSpPr/>
            <p:nvPr/>
          </p:nvSpPr>
          <p:spPr>
            <a:xfrm>
              <a:off x="6807900" y="2706075"/>
              <a:ext cx="102600" cy="29925"/>
            </a:xfrm>
            <a:custGeom>
              <a:avLst/>
              <a:gdLst/>
              <a:ahLst/>
              <a:cxnLst/>
              <a:rect l="0" t="0" r="0" b="0"/>
              <a:pathLst>
                <a:path w="4104" h="1197" extrusionOk="0">
                  <a:moveTo>
                    <a:pt x="1" y="0"/>
                  </a:moveTo>
                  <a:lnTo>
                    <a:pt x="1" y="171"/>
                  </a:lnTo>
                  <a:lnTo>
                    <a:pt x="25" y="318"/>
                  </a:lnTo>
                  <a:lnTo>
                    <a:pt x="98" y="464"/>
                  </a:lnTo>
                  <a:lnTo>
                    <a:pt x="196" y="586"/>
                  </a:lnTo>
                  <a:lnTo>
                    <a:pt x="343" y="660"/>
                  </a:lnTo>
                  <a:lnTo>
                    <a:pt x="1881" y="1172"/>
                  </a:lnTo>
                  <a:lnTo>
                    <a:pt x="2052" y="1197"/>
                  </a:lnTo>
                  <a:lnTo>
                    <a:pt x="2223" y="1172"/>
                  </a:lnTo>
                  <a:lnTo>
                    <a:pt x="3762" y="660"/>
                  </a:lnTo>
                  <a:lnTo>
                    <a:pt x="3908" y="586"/>
                  </a:lnTo>
                  <a:lnTo>
                    <a:pt x="4006" y="464"/>
                  </a:lnTo>
                  <a:lnTo>
                    <a:pt x="4079" y="318"/>
                  </a:lnTo>
                  <a:lnTo>
                    <a:pt x="4104" y="171"/>
                  </a:lnTo>
                  <a:lnTo>
                    <a:pt x="4104" y="0"/>
                  </a:lnTo>
                  <a:close/>
                </a:path>
              </a:pathLst>
            </a:custGeom>
            <a:grpFill/>
            <a:ln>
              <a:noFill/>
            </a:ln>
          </p:spPr>
          <p:txBody>
            <a:bodyPr wrap="square" lIns="91425" tIns="91425" rIns="91425" bIns="91425" anchor="ctr" anchorCtr="0">
              <a:noAutofit/>
            </a:bodyPr>
            <a:lstStyle/>
            <a:p>
              <a:endParaRPr/>
            </a:p>
          </p:txBody>
        </p:sp>
        <p:sp>
          <p:nvSpPr>
            <p:cNvPr id="19" name="Shape 534"/>
            <p:cNvSpPr/>
            <p:nvPr/>
          </p:nvSpPr>
          <p:spPr>
            <a:xfrm>
              <a:off x="6811575" y="2463675"/>
              <a:ext cx="95275" cy="160600"/>
            </a:xfrm>
            <a:custGeom>
              <a:avLst/>
              <a:gdLst/>
              <a:ahLst/>
              <a:cxnLst/>
              <a:rect l="0" t="0" r="0" b="0"/>
              <a:pathLst>
                <a:path w="3811" h="6424" extrusionOk="0">
                  <a:moveTo>
                    <a:pt x="1905" y="0"/>
                  </a:moveTo>
                  <a:lnTo>
                    <a:pt x="928" y="831"/>
                  </a:lnTo>
                  <a:lnTo>
                    <a:pt x="855" y="879"/>
                  </a:lnTo>
                  <a:lnTo>
                    <a:pt x="782" y="904"/>
                  </a:lnTo>
                  <a:lnTo>
                    <a:pt x="684" y="879"/>
                  </a:lnTo>
                  <a:lnTo>
                    <a:pt x="611" y="831"/>
                  </a:lnTo>
                  <a:lnTo>
                    <a:pt x="0" y="318"/>
                  </a:lnTo>
                  <a:lnTo>
                    <a:pt x="1319" y="6423"/>
                  </a:lnTo>
                  <a:lnTo>
                    <a:pt x="2491" y="6423"/>
                  </a:lnTo>
                  <a:lnTo>
                    <a:pt x="3810" y="318"/>
                  </a:lnTo>
                  <a:lnTo>
                    <a:pt x="3200" y="831"/>
                  </a:lnTo>
                  <a:lnTo>
                    <a:pt x="3126" y="879"/>
                  </a:lnTo>
                  <a:lnTo>
                    <a:pt x="3029" y="904"/>
                  </a:lnTo>
                  <a:lnTo>
                    <a:pt x="2955" y="879"/>
                  </a:lnTo>
                  <a:lnTo>
                    <a:pt x="2882" y="831"/>
                  </a:lnTo>
                  <a:lnTo>
                    <a:pt x="1905" y="0"/>
                  </a:lnTo>
                  <a:close/>
                </a:path>
              </a:pathLst>
            </a:custGeom>
            <a:grpFill/>
            <a:ln>
              <a:noFill/>
            </a:ln>
          </p:spPr>
          <p:txBody>
            <a:bodyPr wrap="square" lIns="91425" tIns="91425" rIns="91425" bIns="91425" anchor="ctr" anchorCtr="0">
              <a:noAutofit/>
            </a:bodyPr>
            <a:lstStyle/>
            <a:p>
              <a:endParaRPr/>
            </a:p>
          </p:txBody>
        </p:sp>
        <p:sp>
          <p:nvSpPr>
            <p:cNvPr id="20" name="Shape 535"/>
            <p:cNvSpPr/>
            <p:nvPr/>
          </p:nvSpPr>
          <p:spPr>
            <a:xfrm>
              <a:off x="6730350" y="2315900"/>
              <a:ext cx="257700" cy="308375"/>
            </a:xfrm>
            <a:custGeom>
              <a:avLst/>
              <a:gdLst/>
              <a:ahLst/>
              <a:cxnLst/>
              <a:rect l="0" t="0" r="0" b="0"/>
              <a:pathLst>
                <a:path w="10308" h="12335" extrusionOk="0">
                  <a:moveTo>
                    <a:pt x="5154" y="1"/>
                  </a:moveTo>
                  <a:lnTo>
                    <a:pt x="4617" y="25"/>
                  </a:lnTo>
                  <a:lnTo>
                    <a:pt x="4128" y="98"/>
                  </a:lnTo>
                  <a:lnTo>
                    <a:pt x="3615" y="245"/>
                  </a:lnTo>
                  <a:lnTo>
                    <a:pt x="3151" y="416"/>
                  </a:lnTo>
                  <a:lnTo>
                    <a:pt x="2712" y="636"/>
                  </a:lnTo>
                  <a:lnTo>
                    <a:pt x="2272" y="880"/>
                  </a:lnTo>
                  <a:lnTo>
                    <a:pt x="1881" y="1173"/>
                  </a:lnTo>
                  <a:lnTo>
                    <a:pt x="1515" y="1515"/>
                  </a:lnTo>
                  <a:lnTo>
                    <a:pt x="1198" y="1881"/>
                  </a:lnTo>
                  <a:lnTo>
                    <a:pt x="880" y="2272"/>
                  </a:lnTo>
                  <a:lnTo>
                    <a:pt x="636" y="2687"/>
                  </a:lnTo>
                  <a:lnTo>
                    <a:pt x="416" y="3151"/>
                  </a:lnTo>
                  <a:lnTo>
                    <a:pt x="245" y="3615"/>
                  </a:lnTo>
                  <a:lnTo>
                    <a:pt x="123" y="4104"/>
                  </a:lnTo>
                  <a:lnTo>
                    <a:pt x="50" y="4617"/>
                  </a:lnTo>
                  <a:lnTo>
                    <a:pt x="1" y="5154"/>
                  </a:lnTo>
                  <a:lnTo>
                    <a:pt x="25" y="5423"/>
                  </a:lnTo>
                  <a:lnTo>
                    <a:pt x="50" y="5691"/>
                  </a:lnTo>
                  <a:lnTo>
                    <a:pt x="123" y="6204"/>
                  </a:lnTo>
                  <a:lnTo>
                    <a:pt x="245" y="6693"/>
                  </a:lnTo>
                  <a:lnTo>
                    <a:pt x="416" y="7132"/>
                  </a:lnTo>
                  <a:lnTo>
                    <a:pt x="636" y="7572"/>
                  </a:lnTo>
                  <a:lnTo>
                    <a:pt x="856" y="7963"/>
                  </a:lnTo>
                  <a:lnTo>
                    <a:pt x="1100" y="8353"/>
                  </a:lnTo>
                  <a:lnTo>
                    <a:pt x="1369" y="8744"/>
                  </a:lnTo>
                  <a:lnTo>
                    <a:pt x="1906" y="9526"/>
                  </a:lnTo>
                  <a:lnTo>
                    <a:pt x="2150" y="9941"/>
                  </a:lnTo>
                  <a:lnTo>
                    <a:pt x="2394" y="10356"/>
                  </a:lnTo>
                  <a:lnTo>
                    <a:pt x="2614" y="10796"/>
                  </a:lnTo>
                  <a:lnTo>
                    <a:pt x="2810" y="11284"/>
                  </a:lnTo>
                  <a:lnTo>
                    <a:pt x="2980" y="11797"/>
                  </a:lnTo>
                  <a:lnTo>
                    <a:pt x="3103" y="12334"/>
                  </a:lnTo>
                  <a:lnTo>
                    <a:pt x="4079" y="12334"/>
                  </a:lnTo>
                  <a:lnTo>
                    <a:pt x="3249" y="8500"/>
                  </a:lnTo>
                  <a:lnTo>
                    <a:pt x="2663" y="5642"/>
                  </a:lnTo>
                  <a:lnTo>
                    <a:pt x="2663" y="5520"/>
                  </a:lnTo>
                  <a:lnTo>
                    <a:pt x="2712" y="5423"/>
                  </a:lnTo>
                  <a:lnTo>
                    <a:pt x="2785" y="5374"/>
                  </a:lnTo>
                  <a:lnTo>
                    <a:pt x="2883" y="5349"/>
                  </a:lnTo>
                  <a:lnTo>
                    <a:pt x="2956" y="5349"/>
                  </a:lnTo>
                  <a:lnTo>
                    <a:pt x="3054" y="5398"/>
                  </a:lnTo>
                  <a:lnTo>
                    <a:pt x="4031" y="6253"/>
                  </a:lnTo>
                  <a:lnTo>
                    <a:pt x="4983" y="5398"/>
                  </a:lnTo>
                  <a:lnTo>
                    <a:pt x="5081" y="5349"/>
                  </a:lnTo>
                  <a:lnTo>
                    <a:pt x="5227" y="5349"/>
                  </a:lnTo>
                  <a:lnTo>
                    <a:pt x="5325" y="5398"/>
                  </a:lnTo>
                  <a:lnTo>
                    <a:pt x="6278" y="6253"/>
                  </a:lnTo>
                  <a:lnTo>
                    <a:pt x="7254" y="5398"/>
                  </a:lnTo>
                  <a:lnTo>
                    <a:pt x="7352" y="5349"/>
                  </a:lnTo>
                  <a:lnTo>
                    <a:pt x="7425" y="5349"/>
                  </a:lnTo>
                  <a:lnTo>
                    <a:pt x="7523" y="5374"/>
                  </a:lnTo>
                  <a:lnTo>
                    <a:pt x="7596" y="5423"/>
                  </a:lnTo>
                  <a:lnTo>
                    <a:pt x="7645" y="5520"/>
                  </a:lnTo>
                  <a:lnTo>
                    <a:pt x="7645" y="5642"/>
                  </a:lnTo>
                  <a:lnTo>
                    <a:pt x="7059" y="8500"/>
                  </a:lnTo>
                  <a:lnTo>
                    <a:pt x="6229" y="12334"/>
                  </a:lnTo>
                  <a:lnTo>
                    <a:pt x="7206" y="12334"/>
                  </a:lnTo>
                  <a:lnTo>
                    <a:pt x="7328" y="11797"/>
                  </a:lnTo>
                  <a:lnTo>
                    <a:pt x="7499" y="11284"/>
                  </a:lnTo>
                  <a:lnTo>
                    <a:pt x="7694" y="10796"/>
                  </a:lnTo>
                  <a:lnTo>
                    <a:pt x="7914" y="10356"/>
                  </a:lnTo>
                  <a:lnTo>
                    <a:pt x="8158" y="9941"/>
                  </a:lnTo>
                  <a:lnTo>
                    <a:pt x="8402" y="9526"/>
                  </a:lnTo>
                  <a:lnTo>
                    <a:pt x="8940" y="8744"/>
                  </a:lnTo>
                  <a:lnTo>
                    <a:pt x="9208" y="8353"/>
                  </a:lnTo>
                  <a:lnTo>
                    <a:pt x="9453" y="7963"/>
                  </a:lnTo>
                  <a:lnTo>
                    <a:pt x="9672" y="7572"/>
                  </a:lnTo>
                  <a:lnTo>
                    <a:pt x="9892" y="7132"/>
                  </a:lnTo>
                  <a:lnTo>
                    <a:pt x="10063" y="6693"/>
                  </a:lnTo>
                  <a:lnTo>
                    <a:pt x="10185" y="6204"/>
                  </a:lnTo>
                  <a:lnTo>
                    <a:pt x="10259" y="5691"/>
                  </a:lnTo>
                  <a:lnTo>
                    <a:pt x="10283" y="5423"/>
                  </a:lnTo>
                  <a:lnTo>
                    <a:pt x="10307" y="5154"/>
                  </a:lnTo>
                  <a:lnTo>
                    <a:pt x="10259" y="4617"/>
                  </a:lnTo>
                  <a:lnTo>
                    <a:pt x="10185" y="4104"/>
                  </a:lnTo>
                  <a:lnTo>
                    <a:pt x="10063" y="3615"/>
                  </a:lnTo>
                  <a:lnTo>
                    <a:pt x="9892" y="3151"/>
                  </a:lnTo>
                  <a:lnTo>
                    <a:pt x="9672" y="2687"/>
                  </a:lnTo>
                  <a:lnTo>
                    <a:pt x="9428" y="2272"/>
                  </a:lnTo>
                  <a:lnTo>
                    <a:pt x="9111" y="1881"/>
                  </a:lnTo>
                  <a:lnTo>
                    <a:pt x="8793" y="1515"/>
                  </a:lnTo>
                  <a:lnTo>
                    <a:pt x="8427" y="1173"/>
                  </a:lnTo>
                  <a:lnTo>
                    <a:pt x="8036" y="880"/>
                  </a:lnTo>
                  <a:lnTo>
                    <a:pt x="7596" y="636"/>
                  </a:lnTo>
                  <a:lnTo>
                    <a:pt x="7157" y="416"/>
                  </a:lnTo>
                  <a:lnTo>
                    <a:pt x="6693" y="245"/>
                  </a:lnTo>
                  <a:lnTo>
                    <a:pt x="6180" y="98"/>
                  </a:lnTo>
                  <a:lnTo>
                    <a:pt x="5691" y="25"/>
                  </a:lnTo>
                  <a:lnTo>
                    <a:pt x="5154" y="1"/>
                  </a:lnTo>
                  <a:close/>
                </a:path>
              </a:pathLst>
            </a:custGeom>
            <a:grpFill/>
            <a:ln>
              <a:noFill/>
            </a:ln>
          </p:spPr>
          <p:txBody>
            <a:bodyPr wrap="square" lIns="91425" tIns="91425" rIns="91425" bIns="91425" anchor="ctr" anchorCtr="0">
              <a:noAutofit/>
            </a:bodyPr>
            <a:lstStyle/>
            <a:p>
              <a:endParaRPr/>
            </a:p>
          </p:txBody>
        </p:sp>
      </p:grpSp>
      <p:sp>
        <p:nvSpPr>
          <p:cNvPr id="21" name="TextBox 20"/>
          <p:cNvSpPr txBox="1"/>
          <p:nvPr/>
        </p:nvSpPr>
        <p:spPr>
          <a:xfrm>
            <a:off x="562675" y="5359946"/>
            <a:ext cx="3557174" cy="830997"/>
          </a:xfrm>
          <a:prstGeom prst="rect">
            <a:avLst/>
          </a:prstGeom>
          <a:noFill/>
        </p:spPr>
        <p:txBody>
          <a:bodyPr wrap="square" rtlCol="0">
            <a:spAutoFit/>
          </a:bodyPr>
          <a:lstStyle/>
          <a:p>
            <a:r>
              <a:rPr lang="en-GB" sz="1200" b="1" dirty="0">
                <a:solidFill>
                  <a:srgbClr val="EE2D24"/>
                </a:solidFill>
                <a:latin typeface="Raleway" charset="0"/>
                <a:ea typeface="Raleway" charset="0"/>
                <a:cs typeface="Raleway" charset="0"/>
              </a:rPr>
              <a:t>Data from: </a:t>
            </a:r>
            <a:r>
              <a:rPr lang="en-GB" sz="1200" dirty="0">
                <a:solidFill>
                  <a:srgbClr val="EE2D24"/>
                </a:solidFill>
                <a:latin typeface="Raleway" charset="0"/>
                <a:ea typeface="Raleway" charset="0"/>
                <a:cs typeface="Raleway" charset="0"/>
              </a:rPr>
              <a:t>Results on MeV-scale dark matter from a gram-scale cryogenic calorimeter operated above </a:t>
            </a:r>
            <a:r>
              <a:rPr lang="en-GB" sz="1200" dirty="0">
                <a:solidFill>
                  <a:srgbClr val="EE2D24"/>
                </a:solidFill>
                <a:latin typeface="Raleway" charset="0"/>
                <a:ea typeface="Raleway" charset="0"/>
                <a:cs typeface="Raleway" charset="0"/>
              </a:rPr>
              <a:t>ground, </a:t>
            </a:r>
            <a:r>
              <a:rPr lang="is-IS" sz="1200" dirty="0">
                <a:solidFill>
                  <a:srgbClr val="EE2D24"/>
                </a:solidFill>
                <a:latin typeface="Raleway" charset="0"/>
                <a:ea typeface="Raleway" charset="0"/>
                <a:cs typeface="Raleway" charset="0"/>
              </a:rPr>
              <a:t>Eur.Phys.J. C77 (2017) no.9, </a:t>
            </a:r>
            <a:r>
              <a:rPr lang="is-IS" sz="1200" dirty="0">
                <a:solidFill>
                  <a:srgbClr val="EE2D24"/>
                </a:solidFill>
                <a:latin typeface="Raleway" charset="0"/>
                <a:ea typeface="Raleway" charset="0"/>
                <a:cs typeface="Raleway" charset="0"/>
              </a:rPr>
              <a:t>637 </a:t>
            </a:r>
            <a:r>
              <a:rPr lang="en-GB" sz="1200" dirty="0">
                <a:solidFill>
                  <a:srgbClr val="EE2D24"/>
                </a:solidFill>
                <a:latin typeface="Raleway" charset="0"/>
                <a:ea typeface="Raleway" charset="0"/>
                <a:cs typeface="Raleway" charset="0"/>
              </a:rPr>
              <a:t>, </a:t>
            </a:r>
            <a:r>
              <a:rPr lang="is-IS" sz="1200" dirty="0">
                <a:solidFill>
                  <a:srgbClr val="EE2D24"/>
                </a:solidFill>
                <a:latin typeface="Raleway" charset="0"/>
                <a:ea typeface="Raleway" charset="0"/>
                <a:cs typeface="Raleway" charset="0"/>
              </a:rPr>
              <a:t>arXiv:1707.067</a:t>
            </a:r>
            <a:endParaRPr lang="en-GB" sz="1200" dirty="0">
              <a:solidFill>
                <a:srgbClr val="EE2D24"/>
              </a:solidFill>
              <a:latin typeface="Raleway" charset="0"/>
              <a:ea typeface="Raleway" charset="0"/>
              <a:cs typeface="Raleway" charset="0"/>
            </a:endParaRPr>
          </a:p>
        </p:txBody>
      </p:sp>
    </p:spTree>
    <p:extLst>
      <p:ext uri="{BB962C8B-B14F-4D97-AF65-F5344CB8AC3E}">
        <p14:creationId xmlns:p14="http://schemas.microsoft.com/office/powerpoint/2010/main" val="8987009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602766" y="811969"/>
            <a:ext cx="7758113" cy="1119099"/>
          </a:xfrm>
        </p:spPr>
        <p:txBody>
          <a:bodyPr>
            <a:normAutofit/>
          </a:bodyPr>
          <a:lstStyle/>
          <a:p>
            <a:r>
              <a:rPr lang="en-GB" sz="3300" dirty="0"/>
              <a:t>New constraints on SIMP dark matter</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77830" y="1770308"/>
            <a:ext cx="5056561" cy="3694750"/>
          </a:xfrm>
          <a:prstGeom prst="rect">
            <a:avLst/>
          </a:prstGeom>
        </p:spPr>
      </p:pic>
      <p:sp>
        <p:nvSpPr>
          <p:cNvPr id="7" name="TextBox 6"/>
          <p:cNvSpPr txBox="1"/>
          <p:nvPr/>
        </p:nvSpPr>
        <p:spPr>
          <a:xfrm>
            <a:off x="506777" y="1909522"/>
            <a:ext cx="2932941" cy="3416320"/>
          </a:xfrm>
          <a:prstGeom prst="rect">
            <a:avLst/>
          </a:prstGeom>
          <a:noFill/>
        </p:spPr>
        <p:txBody>
          <a:bodyPr wrap="square" rtlCol="0">
            <a:spAutoFit/>
          </a:bodyPr>
          <a:lstStyle/>
          <a:p>
            <a:pPr marL="214308" indent="-214308">
              <a:buFont typeface="Arial" charset="0"/>
              <a:buChar char="•"/>
            </a:pPr>
            <a:r>
              <a:rPr lang="en-US" sz="1800" dirty="0">
                <a:latin typeface="Raleway Medium" charset="0"/>
                <a:ea typeface="Raleway Medium" charset="0"/>
                <a:cs typeface="Raleway Medium" charset="0"/>
              </a:rPr>
              <a:t>The red region shows SIMP cross sections and masses which can be ruled out with the data from this surface run.</a:t>
            </a:r>
          </a:p>
          <a:p>
            <a:pPr marL="214308" indent="-214308">
              <a:buFont typeface="Arial" charset="0"/>
              <a:buChar char="•"/>
            </a:pPr>
            <a:endParaRPr lang="en-US" sz="1800" dirty="0">
              <a:latin typeface="Raleway Medium" charset="0"/>
              <a:ea typeface="Raleway Medium" charset="0"/>
              <a:cs typeface="Raleway Medium" charset="0"/>
            </a:endParaRPr>
          </a:p>
          <a:p>
            <a:pPr marL="214308" indent="-214308">
              <a:buFont typeface="Arial" charset="0"/>
              <a:buChar char="•"/>
            </a:pPr>
            <a:r>
              <a:rPr lang="en-US" sz="1800" dirty="0">
                <a:latin typeface="Raleway Medium" charset="0"/>
                <a:ea typeface="Raleway Medium" charset="0"/>
                <a:cs typeface="Raleway Medium" charset="0"/>
              </a:rPr>
              <a:t>The blue dashed line shows projections for a surface-based detector with a 4eV threshold.</a:t>
            </a:r>
          </a:p>
        </p:txBody>
      </p:sp>
      <p:grpSp>
        <p:nvGrpSpPr>
          <p:cNvPr id="8" name="Shape 530"/>
          <p:cNvGrpSpPr/>
          <p:nvPr/>
        </p:nvGrpSpPr>
        <p:grpSpPr>
          <a:xfrm>
            <a:off x="8291149" y="300942"/>
            <a:ext cx="486483" cy="793061"/>
            <a:chOff x="6730350" y="2315900"/>
            <a:chExt cx="257700" cy="420100"/>
          </a:xfrm>
          <a:solidFill>
            <a:srgbClr val="EE2D24"/>
          </a:solidFill>
        </p:grpSpPr>
        <p:sp>
          <p:nvSpPr>
            <p:cNvPr id="9" name="Shape 531"/>
            <p:cNvSpPr/>
            <p:nvPr/>
          </p:nvSpPr>
          <p:spPr>
            <a:xfrm>
              <a:off x="6807900" y="2671250"/>
              <a:ext cx="102600" cy="22625"/>
            </a:xfrm>
            <a:custGeom>
              <a:avLst/>
              <a:gdLst/>
              <a:ahLst/>
              <a:cxnLst/>
              <a:rect l="0" t="0" r="0" b="0"/>
              <a:pathLst>
                <a:path w="4104" h="905" extrusionOk="0">
                  <a:moveTo>
                    <a:pt x="1" y="1"/>
                  </a:moveTo>
                  <a:lnTo>
                    <a:pt x="1" y="905"/>
                  </a:lnTo>
                  <a:lnTo>
                    <a:pt x="4104" y="905"/>
                  </a:lnTo>
                  <a:lnTo>
                    <a:pt x="4104" y="1"/>
                  </a:lnTo>
                  <a:close/>
                </a:path>
              </a:pathLst>
            </a:custGeom>
            <a:grpFill/>
            <a:ln>
              <a:noFill/>
            </a:ln>
          </p:spPr>
          <p:txBody>
            <a:bodyPr wrap="square" lIns="91425" tIns="91425" rIns="91425" bIns="91425" anchor="ctr" anchorCtr="0">
              <a:noAutofit/>
            </a:bodyPr>
            <a:lstStyle/>
            <a:p>
              <a:endParaRPr/>
            </a:p>
          </p:txBody>
        </p:sp>
        <p:sp>
          <p:nvSpPr>
            <p:cNvPr id="10" name="Shape 532"/>
            <p:cNvSpPr/>
            <p:nvPr/>
          </p:nvSpPr>
          <p:spPr>
            <a:xfrm>
              <a:off x="6807900" y="2636450"/>
              <a:ext cx="102600" cy="22625"/>
            </a:xfrm>
            <a:custGeom>
              <a:avLst/>
              <a:gdLst/>
              <a:ahLst/>
              <a:cxnLst/>
              <a:rect l="0" t="0" r="0" b="0"/>
              <a:pathLst>
                <a:path w="4104" h="905" extrusionOk="0">
                  <a:moveTo>
                    <a:pt x="1" y="1"/>
                  </a:moveTo>
                  <a:lnTo>
                    <a:pt x="1" y="905"/>
                  </a:lnTo>
                  <a:lnTo>
                    <a:pt x="4104" y="905"/>
                  </a:lnTo>
                  <a:lnTo>
                    <a:pt x="4104" y="1"/>
                  </a:lnTo>
                  <a:close/>
                </a:path>
              </a:pathLst>
            </a:custGeom>
            <a:grpFill/>
            <a:ln>
              <a:noFill/>
            </a:ln>
          </p:spPr>
          <p:txBody>
            <a:bodyPr wrap="square" lIns="91425" tIns="91425" rIns="91425" bIns="91425" anchor="ctr" anchorCtr="0">
              <a:noAutofit/>
            </a:bodyPr>
            <a:lstStyle/>
            <a:p>
              <a:endParaRPr/>
            </a:p>
          </p:txBody>
        </p:sp>
        <p:sp>
          <p:nvSpPr>
            <p:cNvPr id="11" name="Shape 533"/>
            <p:cNvSpPr/>
            <p:nvPr/>
          </p:nvSpPr>
          <p:spPr>
            <a:xfrm>
              <a:off x="6807900" y="2706075"/>
              <a:ext cx="102600" cy="29925"/>
            </a:xfrm>
            <a:custGeom>
              <a:avLst/>
              <a:gdLst/>
              <a:ahLst/>
              <a:cxnLst/>
              <a:rect l="0" t="0" r="0" b="0"/>
              <a:pathLst>
                <a:path w="4104" h="1197" extrusionOk="0">
                  <a:moveTo>
                    <a:pt x="1" y="0"/>
                  </a:moveTo>
                  <a:lnTo>
                    <a:pt x="1" y="171"/>
                  </a:lnTo>
                  <a:lnTo>
                    <a:pt x="25" y="318"/>
                  </a:lnTo>
                  <a:lnTo>
                    <a:pt x="98" y="464"/>
                  </a:lnTo>
                  <a:lnTo>
                    <a:pt x="196" y="586"/>
                  </a:lnTo>
                  <a:lnTo>
                    <a:pt x="343" y="660"/>
                  </a:lnTo>
                  <a:lnTo>
                    <a:pt x="1881" y="1172"/>
                  </a:lnTo>
                  <a:lnTo>
                    <a:pt x="2052" y="1197"/>
                  </a:lnTo>
                  <a:lnTo>
                    <a:pt x="2223" y="1172"/>
                  </a:lnTo>
                  <a:lnTo>
                    <a:pt x="3762" y="660"/>
                  </a:lnTo>
                  <a:lnTo>
                    <a:pt x="3908" y="586"/>
                  </a:lnTo>
                  <a:lnTo>
                    <a:pt x="4006" y="464"/>
                  </a:lnTo>
                  <a:lnTo>
                    <a:pt x="4079" y="318"/>
                  </a:lnTo>
                  <a:lnTo>
                    <a:pt x="4104" y="171"/>
                  </a:lnTo>
                  <a:lnTo>
                    <a:pt x="4104" y="0"/>
                  </a:lnTo>
                  <a:close/>
                </a:path>
              </a:pathLst>
            </a:custGeom>
            <a:grpFill/>
            <a:ln>
              <a:noFill/>
            </a:ln>
          </p:spPr>
          <p:txBody>
            <a:bodyPr wrap="square" lIns="91425" tIns="91425" rIns="91425" bIns="91425" anchor="ctr" anchorCtr="0">
              <a:noAutofit/>
            </a:bodyPr>
            <a:lstStyle/>
            <a:p>
              <a:endParaRPr/>
            </a:p>
          </p:txBody>
        </p:sp>
        <p:sp>
          <p:nvSpPr>
            <p:cNvPr id="12" name="Shape 534"/>
            <p:cNvSpPr/>
            <p:nvPr/>
          </p:nvSpPr>
          <p:spPr>
            <a:xfrm>
              <a:off x="6811575" y="2463675"/>
              <a:ext cx="95275" cy="160600"/>
            </a:xfrm>
            <a:custGeom>
              <a:avLst/>
              <a:gdLst/>
              <a:ahLst/>
              <a:cxnLst/>
              <a:rect l="0" t="0" r="0" b="0"/>
              <a:pathLst>
                <a:path w="3811" h="6424" extrusionOk="0">
                  <a:moveTo>
                    <a:pt x="1905" y="0"/>
                  </a:moveTo>
                  <a:lnTo>
                    <a:pt x="928" y="831"/>
                  </a:lnTo>
                  <a:lnTo>
                    <a:pt x="855" y="879"/>
                  </a:lnTo>
                  <a:lnTo>
                    <a:pt x="782" y="904"/>
                  </a:lnTo>
                  <a:lnTo>
                    <a:pt x="684" y="879"/>
                  </a:lnTo>
                  <a:lnTo>
                    <a:pt x="611" y="831"/>
                  </a:lnTo>
                  <a:lnTo>
                    <a:pt x="0" y="318"/>
                  </a:lnTo>
                  <a:lnTo>
                    <a:pt x="1319" y="6423"/>
                  </a:lnTo>
                  <a:lnTo>
                    <a:pt x="2491" y="6423"/>
                  </a:lnTo>
                  <a:lnTo>
                    <a:pt x="3810" y="318"/>
                  </a:lnTo>
                  <a:lnTo>
                    <a:pt x="3200" y="831"/>
                  </a:lnTo>
                  <a:lnTo>
                    <a:pt x="3126" y="879"/>
                  </a:lnTo>
                  <a:lnTo>
                    <a:pt x="3029" y="904"/>
                  </a:lnTo>
                  <a:lnTo>
                    <a:pt x="2955" y="879"/>
                  </a:lnTo>
                  <a:lnTo>
                    <a:pt x="2882" y="831"/>
                  </a:lnTo>
                  <a:lnTo>
                    <a:pt x="1905" y="0"/>
                  </a:lnTo>
                  <a:close/>
                </a:path>
              </a:pathLst>
            </a:custGeom>
            <a:grpFill/>
            <a:ln>
              <a:noFill/>
            </a:ln>
          </p:spPr>
          <p:txBody>
            <a:bodyPr wrap="square" lIns="91425" tIns="91425" rIns="91425" bIns="91425" anchor="ctr" anchorCtr="0">
              <a:noAutofit/>
            </a:bodyPr>
            <a:lstStyle/>
            <a:p>
              <a:endParaRPr/>
            </a:p>
          </p:txBody>
        </p:sp>
        <p:sp>
          <p:nvSpPr>
            <p:cNvPr id="13" name="Shape 535"/>
            <p:cNvSpPr/>
            <p:nvPr/>
          </p:nvSpPr>
          <p:spPr>
            <a:xfrm>
              <a:off x="6730350" y="2315900"/>
              <a:ext cx="257700" cy="308375"/>
            </a:xfrm>
            <a:custGeom>
              <a:avLst/>
              <a:gdLst/>
              <a:ahLst/>
              <a:cxnLst/>
              <a:rect l="0" t="0" r="0" b="0"/>
              <a:pathLst>
                <a:path w="10308" h="12335" extrusionOk="0">
                  <a:moveTo>
                    <a:pt x="5154" y="1"/>
                  </a:moveTo>
                  <a:lnTo>
                    <a:pt x="4617" y="25"/>
                  </a:lnTo>
                  <a:lnTo>
                    <a:pt x="4128" y="98"/>
                  </a:lnTo>
                  <a:lnTo>
                    <a:pt x="3615" y="245"/>
                  </a:lnTo>
                  <a:lnTo>
                    <a:pt x="3151" y="416"/>
                  </a:lnTo>
                  <a:lnTo>
                    <a:pt x="2712" y="636"/>
                  </a:lnTo>
                  <a:lnTo>
                    <a:pt x="2272" y="880"/>
                  </a:lnTo>
                  <a:lnTo>
                    <a:pt x="1881" y="1173"/>
                  </a:lnTo>
                  <a:lnTo>
                    <a:pt x="1515" y="1515"/>
                  </a:lnTo>
                  <a:lnTo>
                    <a:pt x="1198" y="1881"/>
                  </a:lnTo>
                  <a:lnTo>
                    <a:pt x="880" y="2272"/>
                  </a:lnTo>
                  <a:lnTo>
                    <a:pt x="636" y="2687"/>
                  </a:lnTo>
                  <a:lnTo>
                    <a:pt x="416" y="3151"/>
                  </a:lnTo>
                  <a:lnTo>
                    <a:pt x="245" y="3615"/>
                  </a:lnTo>
                  <a:lnTo>
                    <a:pt x="123" y="4104"/>
                  </a:lnTo>
                  <a:lnTo>
                    <a:pt x="50" y="4617"/>
                  </a:lnTo>
                  <a:lnTo>
                    <a:pt x="1" y="5154"/>
                  </a:lnTo>
                  <a:lnTo>
                    <a:pt x="25" y="5423"/>
                  </a:lnTo>
                  <a:lnTo>
                    <a:pt x="50" y="5691"/>
                  </a:lnTo>
                  <a:lnTo>
                    <a:pt x="123" y="6204"/>
                  </a:lnTo>
                  <a:lnTo>
                    <a:pt x="245" y="6693"/>
                  </a:lnTo>
                  <a:lnTo>
                    <a:pt x="416" y="7132"/>
                  </a:lnTo>
                  <a:lnTo>
                    <a:pt x="636" y="7572"/>
                  </a:lnTo>
                  <a:lnTo>
                    <a:pt x="856" y="7963"/>
                  </a:lnTo>
                  <a:lnTo>
                    <a:pt x="1100" y="8353"/>
                  </a:lnTo>
                  <a:lnTo>
                    <a:pt x="1369" y="8744"/>
                  </a:lnTo>
                  <a:lnTo>
                    <a:pt x="1906" y="9526"/>
                  </a:lnTo>
                  <a:lnTo>
                    <a:pt x="2150" y="9941"/>
                  </a:lnTo>
                  <a:lnTo>
                    <a:pt x="2394" y="10356"/>
                  </a:lnTo>
                  <a:lnTo>
                    <a:pt x="2614" y="10796"/>
                  </a:lnTo>
                  <a:lnTo>
                    <a:pt x="2810" y="11284"/>
                  </a:lnTo>
                  <a:lnTo>
                    <a:pt x="2980" y="11797"/>
                  </a:lnTo>
                  <a:lnTo>
                    <a:pt x="3103" y="12334"/>
                  </a:lnTo>
                  <a:lnTo>
                    <a:pt x="4079" y="12334"/>
                  </a:lnTo>
                  <a:lnTo>
                    <a:pt x="3249" y="8500"/>
                  </a:lnTo>
                  <a:lnTo>
                    <a:pt x="2663" y="5642"/>
                  </a:lnTo>
                  <a:lnTo>
                    <a:pt x="2663" y="5520"/>
                  </a:lnTo>
                  <a:lnTo>
                    <a:pt x="2712" y="5423"/>
                  </a:lnTo>
                  <a:lnTo>
                    <a:pt x="2785" y="5374"/>
                  </a:lnTo>
                  <a:lnTo>
                    <a:pt x="2883" y="5349"/>
                  </a:lnTo>
                  <a:lnTo>
                    <a:pt x="2956" y="5349"/>
                  </a:lnTo>
                  <a:lnTo>
                    <a:pt x="3054" y="5398"/>
                  </a:lnTo>
                  <a:lnTo>
                    <a:pt x="4031" y="6253"/>
                  </a:lnTo>
                  <a:lnTo>
                    <a:pt x="4983" y="5398"/>
                  </a:lnTo>
                  <a:lnTo>
                    <a:pt x="5081" y="5349"/>
                  </a:lnTo>
                  <a:lnTo>
                    <a:pt x="5227" y="5349"/>
                  </a:lnTo>
                  <a:lnTo>
                    <a:pt x="5325" y="5398"/>
                  </a:lnTo>
                  <a:lnTo>
                    <a:pt x="6278" y="6253"/>
                  </a:lnTo>
                  <a:lnTo>
                    <a:pt x="7254" y="5398"/>
                  </a:lnTo>
                  <a:lnTo>
                    <a:pt x="7352" y="5349"/>
                  </a:lnTo>
                  <a:lnTo>
                    <a:pt x="7425" y="5349"/>
                  </a:lnTo>
                  <a:lnTo>
                    <a:pt x="7523" y="5374"/>
                  </a:lnTo>
                  <a:lnTo>
                    <a:pt x="7596" y="5423"/>
                  </a:lnTo>
                  <a:lnTo>
                    <a:pt x="7645" y="5520"/>
                  </a:lnTo>
                  <a:lnTo>
                    <a:pt x="7645" y="5642"/>
                  </a:lnTo>
                  <a:lnTo>
                    <a:pt x="7059" y="8500"/>
                  </a:lnTo>
                  <a:lnTo>
                    <a:pt x="6229" y="12334"/>
                  </a:lnTo>
                  <a:lnTo>
                    <a:pt x="7206" y="12334"/>
                  </a:lnTo>
                  <a:lnTo>
                    <a:pt x="7328" y="11797"/>
                  </a:lnTo>
                  <a:lnTo>
                    <a:pt x="7499" y="11284"/>
                  </a:lnTo>
                  <a:lnTo>
                    <a:pt x="7694" y="10796"/>
                  </a:lnTo>
                  <a:lnTo>
                    <a:pt x="7914" y="10356"/>
                  </a:lnTo>
                  <a:lnTo>
                    <a:pt x="8158" y="9941"/>
                  </a:lnTo>
                  <a:lnTo>
                    <a:pt x="8402" y="9526"/>
                  </a:lnTo>
                  <a:lnTo>
                    <a:pt x="8940" y="8744"/>
                  </a:lnTo>
                  <a:lnTo>
                    <a:pt x="9208" y="8353"/>
                  </a:lnTo>
                  <a:lnTo>
                    <a:pt x="9453" y="7963"/>
                  </a:lnTo>
                  <a:lnTo>
                    <a:pt x="9672" y="7572"/>
                  </a:lnTo>
                  <a:lnTo>
                    <a:pt x="9892" y="7132"/>
                  </a:lnTo>
                  <a:lnTo>
                    <a:pt x="10063" y="6693"/>
                  </a:lnTo>
                  <a:lnTo>
                    <a:pt x="10185" y="6204"/>
                  </a:lnTo>
                  <a:lnTo>
                    <a:pt x="10259" y="5691"/>
                  </a:lnTo>
                  <a:lnTo>
                    <a:pt x="10283" y="5423"/>
                  </a:lnTo>
                  <a:lnTo>
                    <a:pt x="10307" y="5154"/>
                  </a:lnTo>
                  <a:lnTo>
                    <a:pt x="10259" y="4617"/>
                  </a:lnTo>
                  <a:lnTo>
                    <a:pt x="10185" y="4104"/>
                  </a:lnTo>
                  <a:lnTo>
                    <a:pt x="10063" y="3615"/>
                  </a:lnTo>
                  <a:lnTo>
                    <a:pt x="9892" y="3151"/>
                  </a:lnTo>
                  <a:lnTo>
                    <a:pt x="9672" y="2687"/>
                  </a:lnTo>
                  <a:lnTo>
                    <a:pt x="9428" y="2272"/>
                  </a:lnTo>
                  <a:lnTo>
                    <a:pt x="9111" y="1881"/>
                  </a:lnTo>
                  <a:lnTo>
                    <a:pt x="8793" y="1515"/>
                  </a:lnTo>
                  <a:lnTo>
                    <a:pt x="8427" y="1173"/>
                  </a:lnTo>
                  <a:lnTo>
                    <a:pt x="8036" y="880"/>
                  </a:lnTo>
                  <a:lnTo>
                    <a:pt x="7596" y="636"/>
                  </a:lnTo>
                  <a:lnTo>
                    <a:pt x="7157" y="416"/>
                  </a:lnTo>
                  <a:lnTo>
                    <a:pt x="6693" y="245"/>
                  </a:lnTo>
                  <a:lnTo>
                    <a:pt x="6180" y="98"/>
                  </a:lnTo>
                  <a:lnTo>
                    <a:pt x="5691" y="25"/>
                  </a:lnTo>
                  <a:lnTo>
                    <a:pt x="5154" y="1"/>
                  </a:lnTo>
                  <a:close/>
                </a:path>
              </a:pathLst>
            </a:custGeom>
            <a:grpFill/>
            <a:ln>
              <a:noFill/>
            </a:ln>
          </p:spPr>
          <p:txBody>
            <a:bodyPr wrap="square" lIns="91425" tIns="91425" rIns="91425" bIns="91425" anchor="ctr" anchorCtr="0">
              <a:noAutofit/>
            </a:bodyPr>
            <a:lstStyle/>
            <a:p>
              <a:endParaRPr/>
            </a:p>
          </p:txBody>
        </p:sp>
      </p:grpSp>
    </p:spTree>
    <p:extLst>
      <p:ext uri="{BB962C8B-B14F-4D97-AF65-F5344CB8AC3E}">
        <p14:creationId xmlns:p14="http://schemas.microsoft.com/office/powerpoint/2010/main" val="12148815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640644" y="3884818"/>
            <a:ext cx="7772400" cy="1159800"/>
          </a:xfrm>
        </p:spPr>
        <p:txBody>
          <a:bodyPr/>
          <a:lstStyle/>
          <a:p>
            <a:r>
              <a:rPr lang="en-GB" dirty="0" smtClean="0"/>
              <a:t>CNO Neutrino Grand Prix: The race to solve the solar metallicity problem</a:t>
            </a:r>
            <a:endParaRPr lang="en-GB" dirty="0"/>
          </a:p>
        </p:txBody>
      </p:sp>
      <p:pic>
        <p:nvPicPr>
          <p:cNvPr id="14" name="Pictur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81348" y="4776237"/>
            <a:ext cx="3041650" cy="1224514"/>
          </a:xfrm>
          <a:prstGeom prst="rect">
            <a:avLst/>
          </a:prstGeom>
        </p:spPr>
      </p:pic>
      <p:grpSp>
        <p:nvGrpSpPr>
          <p:cNvPr id="4" name="Shape 494"/>
          <p:cNvGrpSpPr/>
          <p:nvPr/>
        </p:nvGrpSpPr>
        <p:grpSpPr>
          <a:xfrm>
            <a:off x="8295058" y="475656"/>
            <a:ext cx="571025" cy="577589"/>
            <a:chOff x="5297950" y="1632050"/>
            <a:chExt cx="426200" cy="431100"/>
          </a:xfrm>
          <a:solidFill>
            <a:srgbClr val="FFFFFF"/>
          </a:solidFill>
        </p:grpSpPr>
        <p:sp>
          <p:nvSpPr>
            <p:cNvPr id="6" name="Shape 495"/>
            <p:cNvSpPr/>
            <p:nvPr/>
          </p:nvSpPr>
          <p:spPr>
            <a:xfrm>
              <a:off x="5404800" y="1936125"/>
              <a:ext cx="212500" cy="127025"/>
            </a:xfrm>
            <a:custGeom>
              <a:avLst/>
              <a:gdLst/>
              <a:ahLst/>
              <a:cxnLst/>
              <a:rect l="0" t="0" r="0" b="0"/>
              <a:pathLst>
                <a:path w="8500" h="5081" extrusionOk="0">
                  <a:moveTo>
                    <a:pt x="3175" y="1"/>
                  </a:moveTo>
                  <a:lnTo>
                    <a:pt x="3175" y="2834"/>
                  </a:lnTo>
                  <a:lnTo>
                    <a:pt x="2614" y="2956"/>
                  </a:lnTo>
                  <a:lnTo>
                    <a:pt x="2076" y="3102"/>
                  </a:lnTo>
                  <a:lnTo>
                    <a:pt x="1588" y="3298"/>
                  </a:lnTo>
                  <a:lnTo>
                    <a:pt x="1148" y="3493"/>
                  </a:lnTo>
                  <a:lnTo>
                    <a:pt x="782" y="3713"/>
                  </a:lnTo>
                  <a:lnTo>
                    <a:pt x="611" y="3859"/>
                  </a:lnTo>
                  <a:lnTo>
                    <a:pt x="464" y="3982"/>
                  </a:lnTo>
                  <a:lnTo>
                    <a:pt x="318" y="4128"/>
                  </a:lnTo>
                  <a:lnTo>
                    <a:pt x="196" y="4275"/>
                  </a:lnTo>
                  <a:lnTo>
                    <a:pt x="74" y="4421"/>
                  </a:lnTo>
                  <a:lnTo>
                    <a:pt x="0" y="4592"/>
                  </a:lnTo>
                  <a:lnTo>
                    <a:pt x="171" y="4665"/>
                  </a:lnTo>
                  <a:lnTo>
                    <a:pt x="416" y="4739"/>
                  </a:lnTo>
                  <a:lnTo>
                    <a:pt x="782" y="4836"/>
                  </a:lnTo>
                  <a:lnTo>
                    <a:pt x="1344" y="4910"/>
                  </a:lnTo>
                  <a:lnTo>
                    <a:pt x="2101" y="5007"/>
                  </a:lnTo>
                  <a:lnTo>
                    <a:pt x="3053" y="5056"/>
                  </a:lnTo>
                  <a:lnTo>
                    <a:pt x="4250" y="5081"/>
                  </a:lnTo>
                  <a:lnTo>
                    <a:pt x="5447" y="5056"/>
                  </a:lnTo>
                  <a:lnTo>
                    <a:pt x="6399" y="5007"/>
                  </a:lnTo>
                  <a:lnTo>
                    <a:pt x="7156" y="4910"/>
                  </a:lnTo>
                  <a:lnTo>
                    <a:pt x="7718" y="4836"/>
                  </a:lnTo>
                  <a:lnTo>
                    <a:pt x="8084" y="4739"/>
                  </a:lnTo>
                  <a:lnTo>
                    <a:pt x="8329" y="4665"/>
                  </a:lnTo>
                  <a:lnTo>
                    <a:pt x="8500" y="4592"/>
                  </a:lnTo>
                  <a:lnTo>
                    <a:pt x="8426" y="4421"/>
                  </a:lnTo>
                  <a:lnTo>
                    <a:pt x="8304" y="4275"/>
                  </a:lnTo>
                  <a:lnTo>
                    <a:pt x="8182" y="4128"/>
                  </a:lnTo>
                  <a:lnTo>
                    <a:pt x="8036" y="3982"/>
                  </a:lnTo>
                  <a:lnTo>
                    <a:pt x="7889" y="3859"/>
                  </a:lnTo>
                  <a:lnTo>
                    <a:pt x="7718" y="3713"/>
                  </a:lnTo>
                  <a:lnTo>
                    <a:pt x="7352" y="3493"/>
                  </a:lnTo>
                  <a:lnTo>
                    <a:pt x="6912" y="3298"/>
                  </a:lnTo>
                  <a:lnTo>
                    <a:pt x="6424" y="3102"/>
                  </a:lnTo>
                  <a:lnTo>
                    <a:pt x="5886" y="2956"/>
                  </a:lnTo>
                  <a:lnTo>
                    <a:pt x="5325" y="2834"/>
                  </a:lnTo>
                  <a:lnTo>
                    <a:pt x="5325" y="1"/>
                  </a:lnTo>
                  <a:lnTo>
                    <a:pt x="5032" y="49"/>
                  </a:lnTo>
                  <a:lnTo>
                    <a:pt x="4763" y="98"/>
                  </a:lnTo>
                  <a:lnTo>
                    <a:pt x="4250" y="123"/>
                  </a:lnTo>
                  <a:lnTo>
                    <a:pt x="3737" y="98"/>
                  </a:lnTo>
                  <a:lnTo>
                    <a:pt x="3469" y="49"/>
                  </a:lnTo>
                  <a:lnTo>
                    <a:pt x="3175" y="1"/>
                  </a:lnTo>
                  <a:close/>
                </a:path>
              </a:pathLst>
            </a:custGeom>
            <a:grpFill/>
            <a:ln>
              <a:noFill/>
            </a:ln>
          </p:spPr>
          <p:txBody>
            <a:bodyPr wrap="square" lIns="91425" tIns="91425" rIns="91425" bIns="91425" anchor="ctr" anchorCtr="0">
              <a:noAutofit/>
            </a:bodyPr>
            <a:lstStyle/>
            <a:p>
              <a:endParaRPr/>
            </a:p>
          </p:txBody>
        </p:sp>
        <p:sp>
          <p:nvSpPr>
            <p:cNvPr id="7" name="Shape 496"/>
            <p:cNvSpPr/>
            <p:nvPr/>
          </p:nvSpPr>
          <p:spPr>
            <a:xfrm>
              <a:off x="5297950" y="1632050"/>
              <a:ext cx="426200" cy="294950"/>
            </a:xfrm>
            <a:custGeom>
              <a:avLst/>
              <a:gdLst/>
              <a:ahLst/>
              <a:cxnLst/>
              <a:rect l="0" t="0" r="0" b="0"/>
              <a:pathLst>
                <a:path w="17048" h="11798" extrusionOk="0">
                  <a:moveTo>
                    <a:pt x="8524" y="2956"/>
                  </a:moveTo>
                  <a:lnTo>
                    <a:pt x="8573" y="2981"/>
                  </a:lnTo>
                  <a:lnTo>
                    <a:pt x="8622" y="3054"/>
                  </a:lnTo>
                  <a:lnTo>
                    <a:pt x="9086" y="4128"/>
                  </a:lnTo>
                  <a:lnTo>
                    <a:pt x="9135" y="4202"/>
                  </a:lnTo>
                  <a:lnTo>
                    <a:pt x="9208" y="4275"/>
                  </a:lnTo>
                  <a:lnTo>
                    <a:pt x="9306" y="4324"/>
                  </a:lnTo>
                  <a:lnTo>
                    <a:pt x="9403" y="4348"/>
                  </a:lnTo>
                  <a:lnTo>
                    <a:pt x="10576" y="4470"/>
                  </a:lnTo>
                  <a:lnTo>
                    <a:pt x="10649" y="4495"/>
                  </a:lnTo>
                  <a:lnTo>
                    <a:pt x="10698" y="4519"/>
                  </a:lnTo>
                  <a:lnTo>
                    <a:pt x="10673" y="4592"/>
                  </a:lnTo>
                  <a:lnTo>
                    <a:pt x="10624" y="4641"/>
                  </a:lnTo>
                  <a:lnTo>
                    <a:pt x="9745" y="5423"/>
                  </a:lnTo>
                  <a:lnTo>
                    <a:pt x="9696" y="5496"/>
                  </a:lnTo>
                  <a:lnTo>
                    <a:pt x="9648" y="5594"/>
                  </a:lnTo>
                  <a:lnTo>
                    <a:pt x="9623" y="5691"/>
                  </a:lnTo>
                  <a:lnTo>
                    <a:pt x="9623" y="5789"/>
                  </a:lnTo>
                  <a:lnTo>
                    <a:pt x="9892" y="6961"/>
                  </a:lnTo>
                  <a:lnTo>
                    <a:pt x="9892" y="7035"/>
                  </a:lnTo>
                  <a:lnTo>
                    <a:pt x="9867" y="7084"/>
                  </a:lnTo>
                  <a:lnTo>
                    <a:pt x="9818" y="7084"/>
                  </a:lnTo>
                  <a:lnTo>
                    <a:pt x="9745" y="7059"/>
                  </a:lnTo>
                  <a:lnTo>
                    <a:pt x="8719" y="6473"/>
                  </a:lnTo>
                  <a:lnTo>
                    <a:pt x="8622" y="6424"/>
                  </a:lnTo>
                  <a:lnTo>
                    <a:pt x="8426" y="6424"/>
                  </a:lnTo>
                  <a:lnTo>
                    <a:pt x="8329" y="6473"/>
                  </a:lnTo>
                  <a:lnTo>
                    <a:pt x="7303" y="7059"/>
                  </a:lnTo>
                  <a:lnTo>
                    <a:pt x="7230" y="7084"/>
                  </a:lnTo>
                  <a:lnTo>
                    <a:pt x="7181" y="7084"/>
                  </a:lnTo>
                  <a:lnTo>
                    <a:pt x="7156" y="7035"/>
                  </a:lnTo>
                  <a:lnTo>
                    <a:pt x="7156" y="6961"/>
                  </a:lnTo>
                  <a:lnTo>
                    <a:pt x="7425" y="5789"/>
                  </a:lnTo>
                  <a:lnTo>
                    <a:pt x="7425" y="5691"/>
                  </a:lnTo>
                  <a:lnTo>
                    <a:pt x="7401" y="5594"/>
                  </a:lnTo>
                  <a:lnTo>
                    <a:pt x="7352" y="5496"/>
                  </a:lnTo>
                  <a:lnTo>
                    <a:pt x="7303" y="5423"/>
                  </a:lnTo>
                  <a:lnTo>
                    <a:pt x="6424" y="4641"/>
                  </a:lnTo>
                  <a:lnTo>
                    <a:pt x="6375" y="4592"/>
                  </a:lnTo>
                  <a:lnTo>
                    <a:pt x="6350" y="4519"/>
                  </a:lnTo>
                  <a:lnTo>
                    <a:pt x="6399" y="4495"/>
                  </a:lnTo>
                  <a:lnTo>
                    <a:pt x="6473" y="4470"/>
                  </a:lnTo>
                  <a:lnTo>
                    <a:pt x="7645" y="4348"/>
                  </a:lnTo>
                  <a:lnTo>
                    <a:pt x="7743" y="4324"/>
                  </a:lnTo>
                  <a:lnTo>
                    <a:pt x="7840" y="4275"/>
                  </a:lnTo>
                  <a:lnTo>
                    <a:pt x="7913" y="4202"/>
                  </a:lnTo>
                  <a:lnTo>
                    <a:pt x="7962" y="4128"/>
                  </a:lnTo>
                  <a:lnTo>
                    <a:pt x="8426" y="3054"/>
                  </a:lnTo>
                  <a:lnTo>
                    <a:pt x="8475" y="2981"/>
                  </a:lnTo>
                  <a:lnTo>
                    <a:pt x="8524" y="2956"/>
                  </a:lnTo>
                  <a:close/>
                  <a:moveTo>
                    <a:pt x="15973" y="2150"/>
                  </a:moveTo>
                  <a:lnTo>
                    <a:pt x="15973" y="2516"/>
                  </a:lnTo>
                  <a:lnTo>
                    <a:pt x="15924" y="2932"/>
                  </a:lnTo>
                  <a:lnTo>
                    <a:pt x="15875" y="3371"/>
                  </a:lnTo>
                  <a:lnTo>
                    <a:pt x="15802" y="3835"/>
                  </a:lnTo>
                  <a:lnTo>
                    <a:pt x="15704" y="4299"/>
                  </a:lnTo>
                  <a:lnTo>
                    <a:pt x="15558" y="4788"/>
                  </a:lnTo>
                  <a:lnTo>
                    <a:pt x="15411" y="5252"/>
                  </a:lnTo>
                  <a:lnTo>
                    <a:pt x="15216" y="5740"/>
                  </a:lnTo>
                  <a:lnTo>
                    <a:pt x="14996" y="6204"/>
                  </a:lnTo>
                  <a:lnTo>
                    <a:pt x="14752" y="6620"/>
                  </a:lnTo>
                  <a:lnTo>
                    <a:pt x="14459" y="7035"/>
                  </a:lnTo>
                  <a:lnTo>
                    <a:pt x="14141" y="7426"/>
                  </a:lnTo>
                  <a:lnTo>
                    <a:pt x="13799" y="7767"/>
                  </a:lnTo>
                  <a:lnTo>
                    <a:pt x="13604" y="7914"/>
                  </a:lnTo>
                  <a:lnTo>
                    <a:pt x="13409" y="8061"/>
                  </a:lnTo>
                  <a:lnTo>
                    <a:pt x="13213" y="8183"/>
                  </a:lnTo>
                  <a:lnTo>
                    <a:pt x="12993" y="8305"/>
                  </a:lnTo>
                  <a:lnTo>
                    <a:pt x="12774" y="8402"/>
                  </a:lnTo>
                  <a:lnTo>
                    <a:pt x="12529" y="8476"/>
                  </a:lnTo>
                  <a:lnTo>
                    <a:pt x="12529" y="8476"/>
                  </a:lnTo>
                  <a:lnTo>
                    <a:pt x="12823" y="7767"/>
                  </a:lnTo>
                  <a:lnTo>
                    <a:pt x="13042" y="7059"/>
                  </a:lnTo>
                  <a:lnTo>
                    <a:pt x="13262" y="6351"/>
                  </a:lnTo>
                  <a:lnTo>
                    <a:pt x="13433" y="5618"/>
                  </a:lnTo>
                  <a:lnTo>
                    <a:pt x="13555" y="4837"/>
                  </a:lnTo>
                  <a:lnTo>
                    <a:pt x="13677" y="4031"/>
                  </a:lnTo>
                  <a:lnTo>
                    <a:pt x="13751" y="3127"/>
                  </a:lnTo>
                  <a:lnTo>
                    <a:pt x="13799" y="2150"/>
                  </a:lnTo>
                  <a:close/>
                  <a:moveTo>
                    <a:pt x="3249" y="2150"/>
                  </a:moveTo>
                  <a:lnTo>
                    <a:pt x="3298" y="3127"/>
                  </a:lnTo>
                  <a:lnTo>
                    <a:pt x="3371" y="4031"/>
                  </a:lnTo>
                  <a:lnTo>
                    <a:pt x="3493" y="4837"/>
                  </a:lnTo>
                  <a:lnTo>
                    <a:pt x="3615" y="5618"/>
                  </a:lnTo>
                  <a:lnTo>
                    <a:pt x="3786" y="6351"/>
                  </a:lnTo>
                  <a:lnTo>
                    <a:pt x="4006" y="7059"/>
                  </a:lnTo>
                  <a:lnTo>
                    <a:pt x="4226" y="7767"/>
                  </a:lnTo>
                  <a:lnTo>
                    <a:pt x="4519" y="8476"/>
                  </a:lnTo>
                  <a:lnTo>
                    <a:pt x="4274" y="8402"/>
                  </a:lnTo>
                  <a:lnTo>
                    <a:pt x="4055" y="8305"/>
                  </a:lnTo>
                  <a:lnTo>
                    <a:pt x="3835" y="8183"/>
                  </a:lnTo>
                  <a:lnTo>
                    <a:pt x="3639" y="8061"/>
                  </a:lnTo>
                  <a:lnTo>
                    <a:pt x="3444" y="7914"/>
                  </a:lnTo>
                  <a:lnTo>
                    <a:pt x="3249" y="7767"/>
                  </a:lnTo>
                  <a:lnTo>
                    <a:pt x="2907" y="7426"/>
                  </a:lnTo>
                  <a:lnTo>
                    <a:pt x="2589" y="7035"/>
                  </a:lnTo>
                  <a:lnTo>
                    <a:pt x="2296" y="6620"/>
                  </a:lnTo>
                  <a:lnTo>
                    <a:pt x="2052" y="6204"/>
                  </a:lnTo>
                  <a:lnTo>
                    <a:pt x="1832" y="5740"/>
                  </a:lnTo>
                  <a:lnTo>
                    <a:pt x="1637" y="5252"/>
                  </a:lnTo>
                  <a:lnTo>
                    <a:pt x="1490" y="4788"/>
                  </a:lnTo>
                  <a:lnTo>
                    <a:pt x="1344" y="4299"/>
                  </a:lnTo>
                  <a:lnTo>
                    <a:pt x="1246" y="3835"/>
                  </a:lnTo>
                  <a:lnTo>
                    <a:pt x="1173" y="3371"/>
                  </a:lnTo>
                  <a:lnTo>
                    <a:pt x="1124" y="2932"/>
                  </a:lnTo>
                  <a:lnTo>
                    <a:pt x="1075" y="2516"/>
                  </a:lnTo>
                  <a:lnTo>
                    <a:pt x="1075" y="2150"/>
                  </a:lnTo>
                  <a:close/>
                  <a:moveTo>
                    <a:pt x="3737" y="1"/>
                  </a:moveTo>
                  <a:lnTo>
                    <a:pt x="3639" y="25"/>
                  </a:lnTo>
                  <a:lnTo>
                    <a:pt x="3542" y="50"/>
                  </a:lnTo>
                  <a:lnTo>
                    <a:pt x="3444" y="99"/>
                  </a:lnTo>
                  <a:lnTo>
                    <a:pt x="3371" y="147"/>
                  </a:lnTo>
                  <a:lnTo>
                    <a:pt x="3322" y="221"/>
                  </a:lnTo>
                  <a:lnTo>
                    <a:pt x="3249" y="294"/>
                  </a:lnTo>
                  <a:lnTo>
                    <a:pt x="3224" y="392"/>
                  </a:lnTo>
                  <a:lnTo>
                    <a:pt x="3200" y="489"/>
                  </a:lnTo>
                  <a:lnTo>
                    <a:pt x="3224" y="1076"/>
                  </a:lnTo>
                  <a:lnTo>
                    <a:pt x="1075" y="1076"/>
                  </a:lnTo>
                  <a:lnTo>
                    <a:pt x="855" y="1100"/>
                  </a:lnTo>
                  <a:lnTo>
                    <a:pt x="660" y="1149"/>
                  </a:lnTo>
                  <a:lnTo>
                    <a:pt x="489" y="1246"/>
                  </a:lnTo>
                  <a:lnTo>
                    <a:pt x="318" y="1393"/>
                  </a:lnTo>
                  <a:lnTo>
                    <a:pt x="196" y="1540"/>
                  </a:lnTo>
                  <a:lnTo>
                    <a:pt x="98" y="1735"/>
                  </a:lnTo>
                  <a:lnTo>
                    <a:pt x="25" y="1930"/>
                  </a:lnTo>
                  <a:lnTo>
                    <a:pt x="0" y="2150"/>
                  </a:lnTo>
                  <a:lnTo>
                    <a:pt x="25" y="2614"/>
                  </a:lnTo>
                  <a:lnTo>
                    <a:pt x="49" y="3078"/>
                  </a:lnTo>
                  <a:lnTo>
                    <a:pt x="98" y="3518"/>
                  </a:lnTo>
                  <a:lnTo>
                    <a:pt x="171" y="3957"/>
                  </a:lnTo>
                  <a:lnTo>
                    <a:pt x="269" y="4348"/>
                  </a:lnTo>
                  <a:lnTo>
                    <a:pt x="367" y="4739"/>
                  </a:lnTo>
                  <a:lnTo>
                    <a:pt x="489" y="5130"/>
                  </a:lnTo>
                  <a:lnTo>
                    <a:pt x="635" y="5496"/>
                  </a:lnTo>
                  <a:lnTo>
                    <a:pt x="782" y="5838"/>
                  </a:lnTo>
                  <a:lnTo>
                    <a:pt x="928" y="6156"/>
                  </a:lnTo>
                  <a:lnTo>
                    <a:pt x="1099" y="6473"/>
                  </a:lnTo>
                  <a:lnTo>
                    <a:pt x="1295" y="6766"/>
                  </a:lnTo>
                  <a:lnTo>
                    <a:pt x="1466" y="7059"/>
                  </a:lnTo>
                  <a:lnTo>
                    <a:pt x="1661" y="7328"/>
                  </a:lnTo>
                  <a:lnTo>
                    <a:pt x="2076" y="7816"/>
                  </a:lnTo>
                  <a:lnTo>
                    <a:pt x="2516" y="8256"/>
                  </a:lnTo>
                  <a:lnTo>
                    <a:pt x="2931" y="8622"/>
                  </a:lnTo>
                  <a:lnTo>
                    <a:pt x="3346" y="8940"/>
                  </a:lnTo>
                  <a:lnTo>
                    <a:pt x="3762" y="9184"/>
                  </a:lnTo>
                  <a:lnTo>
                    <a:pt x="4152" y="9379"/>
                  </a:lnTo>
                  <a:lnTo>
                    <a:pt x="4519" y="9526"/>
                  </a:lnTo>
                  <a:lnTo>
                    <a:pt x="4836" y="9624"/>
                  </a:lnTo>
                  <a:lnTo>
                    <a:pt x="5105" y="9672"/>
                  </a:lnTo>
                  <a:lnTo>
                    <a:pt x="5422" y="10136"/>
                  </a:lnTo>
                  <a:lnTo>
                    <a:pt x="5764" y="10576"/>
                  </a:lnTo>
                  <a:lnTo>
                    <a:pt x="5935" y="10747"/>
                  </a:lnTo>
                  <a:lnTo>
                    <a:pt x="6131" y="10918"/>
                  </a:lnTo>
                  <a:lnTo>
                    <a:pt x="6326" y="11089"/>
                  </a:lnTo>
                  <a:lnTo>
                    <a:pt x="6546" y="11236"/>
                  </a:lnTo>
                  <a:lnTo>
                    <a:pt x="6766" y="11358"/>
                  </a:lnTo>
                  <a:lnTo>
                    <a:pt x="6985" y="11480"/>
                  </a:lnTo>
                  <a:lnTo>
                    <a:pt x="7230" y="11577"/>
                  </a:lnTo>
                  <a:lnTo>
                    <a:pt x="7474" y="11651"/>
                  </a:lnTo>
                  <a:lnTo>
                    <a:pt x="7718" y="11724"/>
                  </a:lnTo>
                  <a:lnTo>
                    <a:pt x="7987" y="11773"/>
                  </a:lnTo>
                  <a:lnTo>
                    <a:pt x="8255" y="11797"/>
                  </a:lnTo>
                  <a:lnTo>
                    <a:pt x="8793" y="11797"/>
                  </a:lnTo>
                  <a:lnTo>
                    <a:pt x="9061" y="11773"/>
                  </a:lnTo>
                  <a:lnTo>
                    <a:pt x="9330" y="11724"/>
                  </a:lnTo>
                  <a:lnTo>
                    <a:pt x="9574" y="11651"/>
                  </a:lnTo>
                  <a:lnTo>
                    <a:pt x="9818" y="11577"/>
                  </a:lnTo>
                  <a:lnTo>
                    <a:pt x="10063" y="11480"/>
                  </a:lnTo>
                  <a:lnTo>
                    <a:pt x="10283" y="11358"/>
                  </a:lnTo>
                  <a:lnTo>
                    <a:pt x="10502" y="11236"/>
                  </a:lnTo>
                  <a:lnTo>
                    <a:pt x="10722" y="11089"/>
                  </a:lnTo>
                  <a:lnTo>
                    <a:pt x="10918" y="10918"/>
                  </a:lnTo>
                  <a:lnTo>
                    <a:pt x="11113" y="10747"/>
                  </a:lnTo>
                  <a:lnTo>
                    <a:pt x="11284" y="10576"/>
                  </a:lnTo>
                  <a:lnTo>
                    <a:pt x="11626" y="10136"/>
                  </a:lnTo>
                  <a:lnTo>
                    <a:pt x="11943" y="9672"/>
                  </a:lnTo>
                  <a:lnTo>
                    <a:pt x="12212" y="9624"/>
                  </a:lnTo>
                  <a:lnTo>
                    <a:pt x="12529" y="9550"/>
                  </a:lnTo>
                  <a:lnTo>
                    <a:pt x="12896" y="9404"/>
                  </a:lnTo>
                  <a:lnTo>
                    <a:pt x="13287" y="9208"/>
                  </a:lnTo>
                  <a:lnTo>
                    <a:pt x="13702" y="8964"/>
                  </a:lnTo>
                  <a:lnTo>
                    <a:pt x="14117" y="8647"/>
                  </a:lnTo>
                  <a:lnTo>
                    <a:pt x="14557" y="8280"/>
                  </a:lnTo>
                  <a:lnTo>
                    <a:pt x="14972" y="7865"/>
                  </a:lnTo>
                  <a:lnTo>
                    <a:pt x="15387" y="7377"/>
                  </a:lnTo>
                  <a:lnTo>
                    <a:pt x="15582" y="7108"/>
                  </a:lnTo>
                  <a:lnTo>
                    <a:pt x="15753" y="6815"/>
                  </a:lnTo>
                  <a:lnTo>
                    <a:pt x="15949" y="6522"/>
                  </a:lnTo>
                  <a:lnTo>
                    <a:pt x="16120" y="6204"/>
                  </a:lnTo>
                  <a:lnTo>
                    <a:pt x="16266" y="5887"/>
                  </a:lnTo>
                  <a:lnTo>
                    <a:pt x="16413" y="5521"/>
                  </a:lnTo>
                  <a:lnTo>
                    <a:pt x="16559" y="5179"/>
                  </a:lnTo>
                  <a:lnTo>
                    <a:pt x="16681" y="4788"/>
                  </a:lnTo>
                  <a:lnTo>
                    <a:pt x="16779" y="4397"/>
                  </a:lnTo>
                  <a:lnTo>
                    <a:pt x="16877" y="3982"/>
                  </a:lnTo>
                  <a:lnTo>
                    <a:pt x="16950" y="3542"/>
                  </a:lnTo>
                  <a:lnTo>
                    <a:pt x="16999" y="3103"/>
                  </a:lnTo>
                  <a:lnTo>
                    <a:pt x="17023" y="2614"/>
                  </a:lnTo>
                  <a:lnTo>
                    <a:pt x="17048" y="2150"/>
                  </a:lnTo>
                  <a:lnTo>
                    <a:pt x="17023" y="1930"/>
                  </a:lnTo>
                  <a:lnTo>
                    <a:pt x="16950" y="1735"/>
                  </a:lnTo>
                  <a:lnTo>
                    <a:pt x="16852" y="1540"/>
                  </a:lnTo>
                  <a:lnTo>
                    <a:pt x="16730" y="1393"/>
                  </a:lnTo>
                  <a:lnTo>
                    <a:pt x="16559" y="1246"/>
                  </a:lnTo>
                  <a:lnTo>
                    <a:pt x="16388" y="1149"/>
                  </a:lnTo>
                  <a:lnTo>
                    <a:pt x="16193" y="1100"/>
                  </a:lnTo>
                  <a:lnTo>
                    <a:pt x="15973" y="1076"/>
                  </a:lnTo>
                  <a:lnTo>
                    <a:pt x="13824" y="1076"/>
                  </a:lnTo>
                  <a:lnTo>
                    <a:pt x="13848" y="489"/>
                  </a:lnTo>
                  <a:lnTo>
                    <a:pt x="13824" y="392"/>
                  </a:lnTo>
                  <a:lnTo>
                    <a:pt x="13799" y="294"/>
                  </a:lnTo>
                  <a:lnTo>
                    <a:pt x="13726" y="221"/>
                  </a:lnTo>
                  <a:lnTo>
                    <a:pt x="13677" y="147"/>
                  </a:lnTo>
                  <a:lnTo>
                    <a:pt x="13604" y="99"/>
                  </a:lnTo>
                  <a:lnTo>
                    <a:pt x="13506" y="50"/>
                  </a:lnTo>
                  <a:lnTo>
                    <a:pt x="13409" y="25"/>
                  </a:lnTo>
                  <a:lnTo>
                    <a:pt x="13311" y="1"/>
                  </a:lnTo>
                  <a:close/>
                </a:path>
              </a:pathLst>
            </a:custGeom>
            <a:grpFill/>
            <a:ln>
              <a:noFill/>
            </a:ln>
          </p:spPr>
          <p:txBody>
            <a:bodyPr wrap="square" lIns="91425" tIns="91425" rIns="91425" bIns="91425" anchor="ctr" anchorCtr="0">
              <a:noAutofit/>
            </a:bodyPr>
            <a:lstStyle/>
            <a:p>
              <a:endParaRPr/>
            </a:p>
          </p:txBody>
        </p:sp>
      </p:grpSp>
    </p:spTree>
    <p:extLst>
      <p:ext uri="{BB962C8B-B14F-4D97-AF65-F5344CB8AC3E}">
        <p14:creationId xmlns:p14="http://schemas.microsoft.com/office/powerpoint/2010/main" val="9594773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p:cNvSpPr>
            <a:spLocks noGrp="1"/>
          </p:cNvSpPr>
          <p:nvPr>
            <p:ph type="title"/>
          </p:nvPr>
        </p:nvSpPr>
        <p:spPr>
          <a:xfrm>
            <a:off x="730999" y="646609"/>
            <a:ext cx="6866100" cy="857400"/>
          </a:xfrm>
        </p:spPr>
        <p:txBody>
          <a:bodyPr/>
          <a:lstStyle/>
          <a:p>
            <a:r>
              <a:rPr lang="en-GB" sz="3600" dirty="0"/>
              <a:t>The solar metallicity problem</a:t>
            </a:r>
            <a:endParaRPr lang="en-GB" sz="3600"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9061" y="3597633"/>
            <a:ext cx="3024318" cy="2268239"/>
          </a:xfrm>
          <a:prstGeom prst="rect">
            <a:avLst/>
          </a:prstGeom>
        </p:spPr>
      </p:pic>
      <p:sp>
        <p:nvSpPr>
          <p:cNvPr id="9" name="Title 3"/>
          <p:cNvSpPr txBox="1">
            <a:spLocks/>
          </p:cNvSpPr>
          <p:nvPr/>
        </p:nvSpPr>
        <p:spPr>
          <a:xfrm>
            <a:off x="547555" y="1504009"/>
            <a:ext cx="7906048" cy="857400"/>
          </a:xfrm>
          <a:prstGeom prst="rect">
            <a:avLst/>
          </a:prstGeom>
          <a:noFill/>
          <a:ln>
            <a:noFill/>
          </a:ln>
        </p:spPr>
        <p:txBody>
          <a:bodyPr wrap="square" lIns="91425" tIns="91425" rIns="91425" bIns="91425" anchor="t"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rgbClr val="434343"/>
              </a:buClr>
              <a:buSzPts val="5800"/>
              <a:buFont typeface="Raleway ExtraBold"/>
              <a:buNone/>
              <a:defRPr sz="5800" b="0" i="0" u="none" strike="noStrike" cap="none">
                <a:solidFill>
                  <a:srgbClr val="434343"/>
                </a:solidFill>
                <a:latin typeface="Raleway ExtraBold"/>
                <a:ea typeface="Raleway ExtraBold"/>
                <a:cs typeface="Raleway ExtraBold"/>
                <a:sym typeface="Raleway ExtraBold"/>
              </a:defRPr>
            </a:lvl1pPr>
            <a:lvl2pPr lvl="1">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2pPr>
            <a:lvl3pPr lvl="2">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3pPr>
            <a:lvl4pPr lvl="3">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4pPr>
            <a:lvl5pPr lvl="4">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5pPr>
            <a:lvl6pPr lvl="5">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6pPr>
            <a:lvl7pPr lvl="6">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7pPr>
            <a:lvl8pPr lvl="7">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8pPr>
            <a:lvl9pPr lvl="8">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9pPr>
          </a:lstStyle>
          <a:p>
            <a:pPr marL="285743" indent="-285743">
              <a:buSzPct val="200000"/>
              <a:buFont typeface="Arial" charset="0"/>
              <a:buChar char="•"/>
            </a:pPr>
            <a:r>
              <a:rPr lang="en-GB" sz="1600" dirty="0">
                <a:latin typeface="Raleway Light" panose="020B0604020202020204" charset="0"/>
              </a:rPr>
              <a:t>Our knowledge of the Sun’s composition comes from comparing simulations to data from probes such as </a:t>
            </a:r>
            <a:r>
              <a:rPr lang="en-GB" sz="1600" b="1" dirty="0">
                <a:solidFill>
                  <a:schemeClr val="tx1"/>
                </a:solidFill>
                <a:latin typeface="Raleway Light" panose="020B0604020202020204" charset="0"/>
              </a:rPr>
              <a:t>helioseismology</a:t>
            </a:r>
            <a:r>
              <a:rPr lang="en-GB" sz="1600" dirty="0">
                <a:solidFill>
                  <a:schemeClr val="tx1"/>
                </a:solidFill>
                <a:latin typeface="Raleway Light" panose="020B0604020202020204" charset="0"/>
              </a:rPr>
              <a:t> </a:t>
            </a:r>
            <a:r>
              <a:rPr lang="en-GB" sz="1600" dirty="0">
                <a:latin typeface="Raleway Light" panose="020B0604020202020204" charset="0"/>
              </a:rPr>
              <a:t>and electromagnetic </a:t>
            </a:r>
            <a:r>
              <a:rPr lang="en-GB" sz="1600" b="1" dirty="0">
                <a:solidFill>
                  <a:schemeClr val="tx1"/>
                </a:solidFill>
                <a:latin typeface="Raleway Light" panose="020B0604020202020204" charset="0"/>
              </a:rPr>
              <a:t>emission from the photosphere</a:t>
            </a:r>
            <a:r>
              <a:rPr lang="en-GB" sz="1600" dirty="0">
                <a:latin typeface="Raleway Light" panose="020B0604020202020204" charset="0"/>
              </a:rPr>
              <a:t>.</a:t>
            </a:r>
          </a:p>
          <a:p>
            <a:pPr marL="285743" indent="-285743">
              <a:buSzPct val="200000"/>
              <a:buFont typeface="Arial" charset="0"/>
              <a:buChar char="•"/>
            </a:pPr>
            <a:r>
              <a:rPr lang="en-GB" sz="1600" dirty="0">
                <a:latin typeface="Raleway Light" panose="020B0604020202020204" charset="0"/>
              </a:rPr>
              <a:t>Helioseismology depends on the </a:t>
            </a:r>
            <a:r>
              <a:rPr lang="en-GB" sz="1600" b="1" dirty="0">
                <a:solidFill>
                  <a:schemeClr val="tx1"/>
                </a:solidFill>
                <a:latin typeface="Raleway Light" panose="020B0604020202020204" charset="0"/>
              </a:rPr>
              <a:t>whole Sun</a:t>
            </a:r>
            <a:r>
              <a:rPr lang="en-GB" sz="1600" dirty="0">
                <a:latin typeface="Raleway Light" panose="020B0604020202020204" charset="0"/>
              </a:rPr>
              <a:t>.</a:t>
            </a:r>
          </a:p>
          <a:p>
            <a:pPr marL="285743" indent="-285743">
              <a:buSzPct val="200000"/>
              <a:buFont typeface="Arial" charset="0"/>
              <a:buChar char="•"/>
            </a:pPr>
            <a:r>
              <a:rPr lang="en-GB" sz="1600" b="1" dirty="0">
                <a:solidFill>
                  <a:schemeClr val="tx1"/>
                </a:solidFill>
                <a:latin typeface="Raleway Light" panose="020B0604020202020204" charset="0"/>
              </a:rPr>
              <a:t>The </a:t>
            </a:r>
            <a:r>
              <a:rPr lang="en-GB" sz="1600" b="1" dirty="0" err="1">
                <a:solidFill>
                  <a:schemeClr val="tx1"/>
                </a:solidFill>
                <a:latin typeface="Raleway Light" panose="020B0604020202020204" charset="0"/>
              </a:rPr>
              <a:t>photospheric</a:t>
            </a:r>
            <a:r>
              <a:rPr lang="en-GB" sz="1600" b="1" dirty="0">
                <a:solidFill>
                  <a:schemeClr val="tx1"/>
                </a:solidFill>
                <a:latin typeface="Raleway Light" panose="020B0604020202020204" charset="0"/>
              </a:rPr>
              <a:t> abundances depend on the solar surface </a:t>
            </a:r>
            <a:r>
              <a:rPr lang="en-GB" sz="1600" dirty="0">
                <a:latin typeface="Raleway Light" panose="020B0604020202020204" charset="0"/>
              </a:rPr>
              <a:t>and are inferred by comparing absorption line measurements to models of the solar atmosphere.</a:t>
            </a:r>
            <a:endParaRPr lang="en-GB" sz="1600" dirty="0">
              <a:latin typeface="Raleway Light" panose="020B0604020202020204" charset="0"/>
            </a:endParaRP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88947" y="3636703"/>
            <a:ext cx="2826365" cy="2190098"/>
          </a:xfrm>
          <a:prstGeom prst="rect">
            <a:avLst/>
          </a:prstGeom>
        </p:spPr>
      </p:pic>
      <p:sp>
        <p:nvSpPr>
          <p:cNvPr id="11" name="Shape 610"/>
          <p:cNvSpPr/>
          <p:nvPr/>
        </p:nvSpPr>
        <p:spPr>
          <a:xfrm>
            <a:off x="8015312" y="364586"/>
            <a:ext cx="951222" cy="831283"/>
          </a:xfrm>
          <a:custGeom>
            <a:avLst/>
            <a:gdLst/>
            <a:ahLst/>
            <a:cxnLst/>
            <a:rect l="0" t="0" r="0" b="0"/>
            <a:pathLst>
              <a:path w="16266" h="14215" extrusionOk="0">
                <a:moveTo>
                  <a:pt x="8597" y="4397"/>
                </a:moveTo>
                <a:lnTo>
                  <a:pt x="8719" y="4421"/>
                </a:lnTo>
                <a:lnTo>
                  <a:pt x="8866" y="4445"/>
                </a:lnTo>
                <a:lnTo>
                  <a:pt x="8988" y="4519"/>
                </a:lnTo>
                <a:lnTo>
                  <a:pt x="9085" y="4616"/>
                </a:lnTo>
                <a:lnTo>
                  <a:pt x="9159" y="4714"/>
                </a:lnTo>
                <a:lnTo>
                  <a:pt x="9208" y="4836"/>
                </a:lnTo>
                <a:lnTo>
                  <a:pt x="9232" y="4958"/>
                </a:lnTo>
                <a:lnTo>
                  <a:pt x="9256" y="5105"/>
                </a:lnTo>
                <a:lnTo>
                  <a:pt x="8963" y="8939"/>
                </a:lnTo>
                <a:lnTo>
                  <a:pt x="8939" y="9086"/>
                </a:lnTo>
                <a:lnTo>
                  <a:pt x="8890" y="9232"/>
                </a:lnTo>
                <a:lnTo>
                  <a:pt x="8817" y="9330"/>
                </a:lnTo>
                <a:lnTo>
                  <a:pt x="8719" y="9452"/>
                </a:lnTo>
                <a:lnTo>
                  <a:pt x="8597" y="9525"/>
                </a:lnTo>
                <a:lnTo>
                  <a:pt x="8475" y="9599"/>
                </a:lnTo>
                <a:lnTo>
                  <a:pt x="8353" y="9648"/>
                </a:lnTo>
                <a:lnTo>
                  <a:pt x="7913" y="9648"/>
                </a:lnTo>
                <a:lnTo>
                  <a:pt x="7791" y="9599"/>
                </a:lnTo>
                <a:lnTo>
                  <a:pt x="7669" y="9525"/>
                </a:lnTo>
                <a:lnTo>
                  <a:pt x="7547" y="9452"/>
                </a:lnTo>
                <a:lnTo>
                  <a:pt x="7449" y="9330"/>
                </a:lnTo>
                <a:lnTo>
                  <a:pt x="7376" y="9232"/>
                </a:lnTo>
                <a:lnTo>
                  <a:pt x="7327" y="9086"/>
                </a:lnTo>
                <a:lnTo>
                  <a:pt x="7303" y="8939"/>
                </a:lnTo>
                <a:lnTo>
                  <a:pt x="7010" y="5105"/>
                </a:lnTo>
                <a:lnTo>
                  <a:pt x="7034" y="4958"/>
                </a:lnTo>
                <a:lnTo>
                  <a:pt x="7058" y="4836"/>
                </a:lnTo>
                <a:lnTo>
                  <a:pt x="7107" y="4714"/>
                </a:lnTo>
                <a:lnTo>
                  <a:pt x="7180" y="4616"/>
                </a:lnTo>
                <a:lnTo>
                  <a:pt x="7278" y="4519"/>
                </a:lnTo>
                <a:lnTo>
                  <a:pt x="7400" y="4445"/>
                </a:lnTo>
                <a:lnTo>
                  <a:pt x="7547" y="4421"/>
                </a:lnTo>
                <a:lnTo>
                  <a:pt x="7669" y="4397"/>
                </a:lnTo>
                <a:close/>
                <a:moveTo>
                  <a:pt x="8133" y="10429"/>
                </a:moveTo>
                <a:lnTo>
                  <a:pt x="8328" y="10454"/>
                </a:lnTo>
                <a:lnTo>
                  <a:pt x="8499" y="10502"/>
                </a:lnTo>
                <a:lnTo>
                  <a:pt x="8670" y="10600"/>
                </a:lnTo>
                <a:lnTo>
                  <a:pt x="8817" y="10722"/>
                </a:lnTo>
                <a:lnTo>
                  <a:pt x="8939" y="10869"/>
                </a:lnTo>
                <a:lnTo>
                  <a:pt x="9037" y="11040"/>
                </a:lnTo>
                <a:lnTo>
                  <a:pt x="9085" y="11211"/>
                </a:lnTo>
                <a:lnTo>
                  <a:pt x="9110" y="11406"/>
                </a:lnTo>
                <a:lnTo>
                  <a:pt x="9085" y="11601"/>
                </a:lnTo>
                <a:lnTo>
                  <a:pt x="9037" y="11797"/>
                </a:lnTo>
                <a:lnTo>
                  <a:pt x="8939" y="11943"/>
                </a:lnTo>
                <a:lnTo>
                  <a:pt x="8817" y="12090"/>
                </a:lnTo>
                <a:lnTo>
                  <a:pt x="8670" y="12212"/>
                </a:lnTo>
                <a:lnTo>
                  <a:pt x="8499" y="12310"/>
                </a:lnTo>
                <a:lnTo>
                  <a:pt x="8328" y="12359"/>
                </a:lnTo>
                <a:lnTo>
                  <a:pt x="8133" y="12383"/>
                </a:lnTo>
                <a:lnTo>
                  <a:pt x="7938" y="12359"/>
                </a:lnTo>
                <a:lnTo>
                  <a:pt x="7742" y="12310"/>
                </a:lnTo>
                <a:lnTo>
                  <a:pt x="7596" y="12212"/>
                </a:lnTo>
                <a:lnTo>
                  <a:pt x="7449" y="12090"/>
                </a:lnTo>
                <a:lnTo>
                  <a:pt x="7327" y="11943"/>
                </a:lnTo>
                <a:lnTo>
                  <a:pt x="7229" y="11797"/>
                </a:lnTo>
                <a:lnTo>
                  <a:pt x="7180" y="11601"/>
                </a:lnTo>
                <a:lnTo>
                  <a:pt x="7156" y="11406"/>
                </a:lnTo>
                <a:lnTo>
                  <a:pt x="7180" y="11211"/>
                </a:lnTo>
                <a:lnTo>
                  <a:pt x="7229" y="11040"/>
                </a:lnTo>
                <a:lnTo>
                  <a:pt x="7327" y="10869"/>
                </a:lnTo>
                <a:lnTo>
                  <a:pt x="7449" y="10722"/>
                </a:lnTo>
                <a:lnTo>
                  <a:pt x="7596" y="10600"/>
                </a:lnTo>
                <a:lnTo>
                  <a:pt x="7742" y="10502"/>
                </a:lnTo>
                <a:lnTo>
                  <a:pt x="7938" y="10454"/>
                </a:lnTo>
                <a:lnTo>
                  <a:pt x="8133" y="10429"/>
                </a:lnTo>
                <a:close/>
                <a:moveTo>
                  <a:pt x="7986" y="0"/>
                </a:moveTo>
                <a:lnTo>
                  <a:pt x="7864" y="25"/>
                </a:lnTo>
                <a:lnTo>
                  <a:pt x="7742" y="74"/>
                </a:lnTo>
                <a:lnTo>
                  <a:pt x="7620" y="123"/>
                </a:lnTo>
                <a:lnTo>
                  <a:pt x="7522" y="196"/>
                </a:lnTo>
                <a:lnTo>
                  <a:pt x="7425" y="294"/>
                </a:lnTo>
                <a:lnTo>
                  <a:pt x="7327" y="391"/>
                </a:lnTo>
                <a:lnTo>
                  <a:pt x="7254" y="489"/>
                </a:lnTo>
                <a:lnTo>
                  <a:pt x="147" y="12700"/>
                </a:lnTo>
                <a:lnTo>
                  <a:pt x="73" y="12823"/>
                </a:lnTo>
                <a:lnTo>
                  <a:pt x="25" y="12945"/>
                </a:lnTo>
                <a:lnTo>
                  <a:pt x="0" y="13067"/>
                </a:lnTo>
                <a:lnTo>
                  <a:pt x="0" y="13213"/>
                </a:lnTo>
                <a:lnTo>
                  <a:pt x="0" y="13335"/>
                </a:lnTo>
                <a:lnTo>
                  <a:pt x="25" y="13458"/>
                </a:lnTo>
                <a:lnTo>
                  <a:pt x="73" y="13604"/>
                </a:lnTo>
                <a:lnTo>
                  <a:pt x="147" y="13726"/>
                </a:lnTo>
                <a:lnTo>
                  <a:pt x="220" y="13824"/>
                </a:lnTo>
                <a:lnTo>
                  <a:pt x="293" y="13922"/>
                </a:lnTo>
                <a:lnTo>
                  <a:pt x="391" y="14019"/>
                </a:lnTo>
                <a:lnTo>
                  <a:pt x="513" y="14093"/>
                </a:lnTo>
                <a:lnTo>
                  <a:pt x="635" y="14141"/>
                </a:lnTo>
                <a:lnTo>
                  <a:pt x="757" y="14190"/>
                </a:lnTo>
                <a:lnTo>
                  <a:pt x="879" y="14215"/>
                </a:lnTo>
                <a:lnTo>
                  <a:pt x="15387" y="14215"/>
                </a:lnTo>
                <a:lnTo>
                  <a:pt x="15509" y="14190"/>
                </a:lnTo>
                <a:lnTo>
                  <a:pt x="15631" y="14141"/>
                </a:lnTo>
                <a:lnTo>
                  <a:pt x="15753" y="14093"/>
                </a:lnTo>
                <a:lnTo>
                  <a:pt x="15875" y="14019"/>
                </a:lnTo>
                <a:lnTo>
                  <a:pt x="15973" y="13922"/>
                </a:lnTo>
                <a:lnTo>
                  <a:pt x="16046" y="13824"/>
                </a:lnTo>
                <a:lnTo>
                  <a:pt x="16119" y="13726"/>
                </a:lnTo>
                <a:lnTo>
                  <a:pt x="16193" y="13604"/>
                </a:lnTo>
                <a:lnTo>
                  <a:pt x="16241" y="13458"/>
                </a:lnTo>
                <a:lnTo>
                  <a:pt x="16266" y="13335"/>
                </a:lnTo>
                <a:lnTo>
                  <a:pt x="16266" y="13213"/>
                </a:lnTo>
                <a:lnTo>
                  <a:pt x="16266" y="13067"/>
                </a:lnTo>
                <a:lnTo>
                  <a:pt x="16241" y="12945"/>
                </a:lnTo>
                <a:lnTo>
                  <a:pt x="16193" y="12823"/>
                </a:lnTo>
                <a:lnTo>
                  <a:pt x="16119" y="12700"/>
                </a:lnTo>
                <a:lnTo>
                  <a:pt x="9012" y="489"/>
                </a:lnTo>
                <a:lnTo>
                  <a:pt x="8939" y="391"/>
                </a:lnTo>
                <a:lnTo>
                  <a:pt x="8841" y="294"/>
                </a:lnTo>
                <a:lnTo>
                  <a:pt x="8744" y="196"/>
                </a:lnTo>
                <a:lnTo>
                  <a:pt x="8646" y="123"/>
                </a:lnTo>
                <a:lnTo>
                  <a:pt x="8524" y="74"/>
                </a:lnTo>
                <a:lnTo>
                  <a:pt x="8402" y="25"/>
                </a:lnTo>
                <a:lnTo>
                  <a:pt x="8255" y="0"/>
                </a:lnTo>
                <a:close/>
              </a:path>
            </a:pathLst>
          </a:custGeom>
          <a:solidFill>
            <a:srgbClr val="EE2D24"/>
          </a:solidFill>
          <a:ln>
            <a:noFill/>
          </a:ln>
        </p:spPr>
        <p:txBody>
          <a:bodyPr wrap="square" lIns="91425" tIns="91425" rIns="91425" bIns="91425" anchor="ctr" anchorCtr="0">
            <a:noAutofit/>
          </a:bodyPr>
          <a:lstStyle/>
          <a:p>
            <a:endParaRPr/>
          </a:p>
        </p:txBody>
      </p:sp>
    </p:spTree>
    <p:extLst>
      <p:ext uri="{BB962C8B-B14F-4D97-AF65-F5344CB8AC3E}">
        <p14:creationId xmlns:p14="http://schemas.microsoft.com/office/powerpoint/2010/main" val="11395382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51606" y="1742751"/>
            <a:ext cx="3947451" cy="3852901"/>
          </a:xfrm>
          <a:prstGeom prst="rect">
            <a:avLst/>
          </a:prstGeom>
        </p:spPr>
      </p:pic>
      <p:sp>
        <p:nvSpPr>
          <p:cNvPr id="6" name="Title 3"/>
          <p:cNvSpPr>
            <a:spLocks noGrp="1"/>
          </p:cNvSpPr>
          <p:nvPr>
            <p:ph type="title"/>
          </p:nvPr>
        </p:nvSpPr>
        <p:spPr>
          <a:xfrm>
            <a:off x="591883" y="885351"/>
            <a:ext cx="7674961" cy="857400"/>
          </a:xfrm>
        </p:spPr>
        <p:txBody>
          <a:bodyPr/>
          <a:lstStyle/>
          <a:p>
            <a:r>
              <a:rPr lang="en-GB" sz="2400"/>
              <a:t>Helioseismology </a:t>
            </a:r>
            <a:r>
              <a:rPr lang="en-GB" sz="2400" dirty="0"/>
              <a:t>and the photosphere disagree</a:t>
            </a:r>
            <a:endParaRPr lang="en-GB" sz="2400" dirty="0"/>
          </a:p>
        </p:txBody>
      </p:sp>
      <p:sp>
        <p:nvSpPr>
          <p:cNvPr id="7" name="Shape 610"/>
          <p:cNvSpPr/>
          <p:nvPr/>
        </p:nvSpPr>
        <p:spPr>
          <a:xfrm>
            <a:off x="8041417" y="286569"/>
            <a:ext cx="951222" cy="831283"/>
          </a:xfrm>
          <a:custGeom>
            <a:avLst/>
            <a:gdLst/>
            <a:ahLst/>
            <a:cxnLst/>
            <a:rect l="0" t="0" r="0" b="0"/>
            <a:pathLst>
              <a:path w="16266" h="14215" extrusionOk="0">
                <a:moveTo>
                  <a:pt x="8597" y="4397"/>
                </a:moveTo>
                <a:lnTo>
                  <a:pt x="8719" y="4421"/>
                </a:lnTo>
                <a:lnTo>
                  <a:pt x="8866" y="4445"/>
                </a:lnTo>
                <a:lnTo>
                  <a:pt x="8988" y="4519"/>
                </a:lnTo>
                <a:lnTo>
                  <a:pt x="9085" y="4616"/>
                </a:lnTo>
                <a:lnTo>
                  <a:pt x="9159" y="4714"/>
                </a:lnTo>
                <a:lnTo>
                  <a:pt x="9208" y="4836"/>
                </a:lnTo>
                <a:lnTo>
                  <a:pt x="9232" y="4958"/>
                </a:lnTo>
                <a:lnTo>
                  <a:pt x="9256" y="5105"/>
                </a:lnTo>
                <a:lnTo>
                  <a:pt x="8963" y="8939"/>
                </a:lnTo>
                <a:lnTo>
                  <a:pt x="8939" y="9086"/>
                </a:lnTo>
                <a:lnTo>
                  <a:pt x="8890" y="9232"/>
                </a:lnTo>
                <a:lnTo>
                  <a:pt x="8817" y="9330"/>
                </a:lnTo>
                <a:lnTo>
                  <a:pt x="8719" y="9452"/>
                </a:lnTo>
                <a:lnTo>
                  <a:pt x="8597" y="9525"/>
                </a:lnTo>
                <a:lnTo>
                  <a:pt x="8475" y="9599"/>
                </a:lnTo>
                <a:lnTo>
                  <a:pt x="8353" y="9648"/>
                </a:lnTo>
                <a:lnTo>
                  <a:pt x="7913" y="9648"/>
                </a:lnTo>
                <a:lnTo>
                  <a:pt x="7791" y="9599"/>
                </a:lnTo>
                <a:lnTo>
                  <a:pt x="7669" y="9525"/>
                </a:lnTo>
                <a:lnTo>
                  <a:pt x="7547" y="9452"/>
                </a:lnTo>
                <a:lnTo>
                  <a:pt x="7449" y="9330"/>
                </a:lnTo>
                <a:lnTo>
                  <a:pt x="7376" y="9232"/>
                </a:lnTo>
                <a:lnTo>
                  <a:pt x="7327" y="9086"/>
                </a:lnTo>
                <a:lnTo>
                  <a:pt x="7303" y="8939"/>
                </a:lnTo>
                <a:lnTo>
                  <a:pt x="7010" y="5105"/>
                </a:lnTo>
                <a:lnTo>
                  <a:pt x="7034" y="4958"/>
                </a:lnTo>
                <a:lnTo>
                  <a:pt x="7058" y="4836"/>
                </a:lnTo>
                <a:lnTo>
                  <a:pt x="7107" y="4714"/>
                </a:lnTo>
                <a:lnTo>
                  <a:pt x="7180" y="4616"/>
                </a:lnTo>
                <a:lnTo>
                  <a:pt x="7278" y="4519"/>
                </a:lnTo>
                <a:lnTo>
                  <a:pt x="7400" y="4445"/>
                </a:lnTo>
                <a:lnTo>
                  <a:pt x="7547" y="4421"/>
                </a:lnTo>
                <a:lnTo>
                  <a:pt x="7669" y="4397"/>
                </a:lnTo>
                <a:close/>
                <a:moveTo>
                  <a:pt x="8133" y="10429"/>
                </a:moveTo>
                <a:lnTo>
                  <a:pt x="8328" y="10454"/>
                </a:lnTo>
                <a:lnTo>
                  <a:pt x="8499" y="10502"/>
                </a:lnTo>
                <a:lnTo>
                  <a:pt x="8670" y="10600"/>
                </a:lnTo>
                <a:lnTo>
                  <a:pt x="8817" y="10722"/>
                </a:lnTo>
                <a:lnTo>
                  <a:pt x="8939" y="10869"/>
                </a:lnTo>
                <a:lnTo>
                  <a:pt x="9037" y="11040"/>
                </a:lnTo>
                <a:lnTo>
                  <a:pt x="9085" y="11211"/>
                </a:lnTo>
                <a:lnTo>
                  <a:pt x="9110" y="11406"/>
                </a:lnTo>
                <a:lnTo>
                  <a:pt x="9085" y="11601"/>
                </a:lnTo>
                <a:lnTo>
                  <a:pt x="9037" y="11797"/>
                </a:lnTo>
                <a:lnTo>
                  <a:pt x="8939" y="11943"/>
                </a:lnTo>
                <a:lnTo>
                  <a:pt x="8817" y="12090"/>
                </a:lnTo>
                <a:lnTo>
                  <a:pt x="8670" y="12212"/>
                </a:lnTo>
                <a:lnTo>
                  <a:pt x="8499" y="12310"/>
                </a:lnTo>
                <a:lnTo>
                  <a:pt x="8328" y="12359"/>
                </a:lnTo>
                <a:lnTo>
                  <a:pt x="8133" y="12383"/>
                </a:lnTo>
                <a:lnTo>
                  <a:pt x="7938" y="12359"/>
                </a:lnTo>
                <a:lnTo>
                  <a:pt x="7742" y="12310"/>
                </a:lnTo>
                <a:lnTo>
                  <a:pt x="7596" y="12212"/>
                </a:lnTo>
                <a:lnTo>
                  <a:pt x="7449" y="12090"/>
                </a:lnTo>
                <a:lnTo>
                  <a:pt x="7327" y="11943"/>
                </a:lnTo>
                <a:lnTo>
                  <a:pt x="7229" y="11797"/>
                </a:lnTo>
                <a:lnTo>
                  <a:pt x="7180" y="11601"/>
                </a:lnTo>
                <a:lnTo>
                  <a:pt x="7156" y="11406"/>
                </a:lnTo>
                <a:lnTo>
                  <a:pt x="7180" y="11211"/>
                </a:lnTo>
                <a:lnTo>
                  <a:pt x="7229" y="11040"/>
                </a:lnTo>
                <a:lnTo>
                  <a:pt x="7327" y="10869"/>
                </a:lnTo>
                <a:lnTo>
                  <a:pt x="7449" y="10722"/>
                </a:lnTo>
                <a:lnTo>
                  <a:pt x="7596" y="10600"/>
                </a:lnTo>
                <a:lnTo>
                  <a:pt x="7742" y="10502"/>
                </a:lnTo>
                <a:lnTo>
                  <a:pt x="7938" y="10454"/>
                </a:lnTo>
                <a:lnTo>
                  <a:pt x="8133" y="10429"/>
                </a:lnTo>
                <a:close/>
                <a:moveTo>
                  <a:pt x="7986" y="0"/>
                </a:moveTo>
                <a:lnTo>
                  <a:pt x="7864" y="25"/>
                </a:lnTo>
                <a:lnTo>
                  <a:pt x="7742" y="74"/>
                </a:lnTo>
                <a:lnTo>
                  <a:pt x="7620" y="123"/>
                </a:lnTo>
                <a:lnTo>
                  <a:pt x="7522" y="196"/>
                </a:lnTo>
                <a:lnTo>
                  <a:pt x="7425" y="294"/>
                </a:lnTo>
                <a:lnTo>
                  <a:pt x="7327" y="391"/>
                </a:lnTo>
                <a:lnTo>
                  <a:pt x="7254" y="489"/>
                </a:lnTo>
                <a:lnTo>
                  <a:pt x="147" y="12700"/>
                </a:lnTo>
                <a:lnTo>
                  <a:pt x="73" y="12823"/>
                </a:lnTo>
                <a:lnTo>
                  <a:pt x="25" y="12945"/>
                </a:lnTo>
                <a:lnTo>
                  <a:pt x="0" y="13067"/>
                </a:lnTo>
                <a:lnTo>
                  <a:pt x="0" y="13213"/>
                </a:lnTo>
                <a:lnTo>
                  <a:pt x="0" y="13335"/>
                </a:lnTo>
                <a:lnTo>
                  <a:pt x="25" y="13458"/>
                </a:lnTo>
                <a:lnTo>
                  <a:pt x="73" y="13604"/>
                </a:lnTo>
                <a:lnTo>
                  <a:pt x="147" y="13726"/>
                </a:lnTo>
                <a:lnTo>
                  <a:pt x="220" y="13824"/>
                </a:lnTo>
                <a:lnTo>
                  <a:pt x="293" y="13922"/>
                </a:lnTo>
                <a:lnTo>
                  <a:pt x="391" y="14019"/>
                </a:lnTo>
                <a:lnTo>
                  <a:pt x="513" y="14093"/>
                </a:lnTo>
                <a:lnTo>
                  <a:pt x="635" y="14141"/>
                </a:lnTo>
                <a:lnTo>
                  <a:pt x="757" y="14190"/>
                </a:lnTo>
                <a:lnTo>
                  <a:pt x="879" y="14215"/>
                </a:lnTo>
                <a:lnTo>
                  <a:pt x="15387" y="14215"/>
                </a:lnTo>
                <a:lnTo>
                  <a:pt x="15509" y="14190"/>
                </a:lnTo>
                <a:lnTo>
                  <a:pt x="15631" y="14141"/>
                </a:lnTo>
                <a:lnTo>
                  <a:pt x="15753" y="14093"/>
                </a:lnTo>
                <a:lnTo>
                  <a:pt x="15875" y="14019"/>
                </a:lnTo>
                <a:lnTo>
                  <a:pt x="15973" y="13922"/>
                </a:lnTo>
                <a:lnTo>
                  <a:pt x="16046" y="13824"/>
                </a:lnTo>
                <a:lnTo>
                  <a:pt x="16119" y="13726"/>
                </a:lnTo>
                <a:lnTo>
                  <a:pt x="16193" y="13604"/>
                </a:lnTo>
                <a:lnTo>
                  <a:pt x="16241" y="13458"/>
                </a:lnTo>
                <a:lnTo>
                  <a:pt x="16266" y="13335"/>
                </a:lnTo>
                <a:lnTo>
                  <a:pt x="16266" y="13213"/>
                </a:lnTo>
                <a:lnTo>
                  <a:pt x="16266" y="13067"/>
                </a:lnTo>
                <a:lnTo>
                  <a:pt x="16241" y="12945"/>
                </a:lnTo>
                <a:lnTo>
                  <a:pt x="16193" y="12823"/>
                </a:lnTo>
                <a:lnTo>
                  <a:pt x="16119" y="12700"/>
                </a:lnTo>
                <a:lnTo>
                  <a:pt x="9012" y="489"/>
                </a:lnTo>
                <a:lnTo>
                  <a:pt x="8939" y="391"/>
                </a:lnTo>
                <a:lnTo>
                  <a:pt x="8841" y="294"/>
                </a:lnTo>
                <a:lnTo>
                  <a:pt x="8744" y="196"/>
                </a:lnTo>
                <a:lnTo>
                  <a:pt x="8646" y="123"/>
                </a:lnTo>
                <a:lnTo>
                  <a:pt x="8524" y="74"/>
                </a:lnTo>
                <a:lnTo>
                  <a:pt x="8402" y="25"/>
                </a:lnTo>
                <a:lnTo>
                  <a:pt x="8255" y="0"/>
                </a:lnTo>
                <a:close/>
              </a:path>
            </a:pathLst>
          </a:custGeom>
          <a:solidFill>
            <a:srgbClr val="EE2D24"/>
          </a:solidFill>
          <a:ln>
            <a:noFill/>
          </a:ln>
        </p:spPr>
        <p:txBody>
          <a:bodyPr wrap="square" lIns="91425" tIns="91425" rIns="91425" bIns="91425" anchor="ctr" anchorCtr="0">
            <a:noAutofit/>
          </a:bodyPr>
          <a:lstStyle/>
          <a:p>
            <a:endParaRPr/>
          </a:p>
        </p:txBody>
      </p:sp>
      <p:sp>
        <p:nvSpPr>
          <p:cNvPr id="2" name="TextBox 1"/>
          <p:cNvSpPr txBox="1"/>
          <p:nvPr/>
        </p:nvSpPr>
        <p:spPr>
          <a:xfrm>
            <a:off x="3990949" y="5629519"/>
            <a:ext cx="5001690" cy="307777"/>
          </a:xfrm>
          <a:prstGeom prst="rect">
            <a:avLst/>
          </a:prstGeom>
          <a:noFill/>
        </p:spPr>
        <p:txBody>
          <a:bodyPr wrap="none" rtlCol="0">
            <a:spAutoFit/>
          </a:bodyPr>
          <a:lstStyle/>
          <a:p>
            <a:r>
              <a:rPr lang="en-GB" dirty="0" err="1">
                <a:latin typeface="Raleway Light" panose="020B0604020202020204" charset="0"/>
              </a:rPr>
              <a:t>Asplund</a:t>
            </a:r>
            <a:r>
              <a:rPr lang="en-GB" dirty="0">
                <a:latin typeface="Raleway Light" panose="020B0604020202020204" charset="0"/>
              </a:rPr>
              <a:t> et al</a:t>
            </a:r>
            <a:r>
              <a:rPr lang="en-GB" dirty="0">
                <a:latin typeface="Raleway Light" panose="020B0604020202020204" charset="0"/>
              </a:rPr>
              <a:t>., </a:t>
            </a:r>
            <a:r>
              <a:rPr lang="en-GB" dirty="0" err="1">
                <a:latin typeface="Raleway Light" panose="020B0604020202020204" charset="0"/>
              </a:rPr>
              <a:t>Ann.Rev.Astron.Astrophys</a:t>
            </a:r>
            <a:r>
              <a:rPr lang="en-GB" dirty="0">
                <a:latin typeface="Raleway Light" panose="020B0604020202020204" charset="0"/>
              </a:rPr>
              <a:t>. 47 (2009) 481-522</a:t>
            </a:r>
          </a:p>
        </p:txBody>
      </p:sp>
      <p:sp>
        <p:nvSpPr>
          <p:cNvPr id="4" name="TextBox 3"/>
          <p:cNvSpPr txBox="1"/>
          <p:nvPr/>
        </p:nvSpPr>
        <p:spPr>
          <a:xfrm>
            <a:off x="5531558" y="2053269"/>
            <a:ext cx="1083733" cy="738664"/>
          </a:xfrm>
          <a:prstGeom prst="rect">
            <a:avLst/>
          </a:prstGeom>
          <a:noFill/>
        </p:spPr>
        <p:txBody>
          <a:bodyPr wrap="square" rtlCol="0">
            <a:spAutoFit/>
          </a:bodyPr>
          <a:lstStyle/>
          <a:p>
            <a:r>
              <a:rPr lang="en-GB" dirty="0"/>
              <a:t>Black = high metallicity</a:t>
            </a:r>
            <a:endParaRPr lang="en-GB" dirty="0"/>
          </a:p>
        </p:txBody>
      </p:sp>
      <p:sp>
        <p:nvSpPr>
          <p:cNvPr id="8" name="Title 3"/>
          <p:cNvSpPr txBox="1">
            <a:spLocks/>
          </p:cNvSpPr>
          <p:nvPr/>
        </p:nvSpPr>
        <p:spPr>
          <a:xfrm>
            <a:off x="591883" y="1925891"/>
            <a:ext cx="3898601" cy="857400"/>
          </a:xfrm>
          <a:prstGeom prst="rect">
            <a:avLst/>
          </a:prstGeom>
          <a:noFill/>
          <a:ln>
            <a:noFill/>
          </a:ln>
        </p:spPr>
        <p:txBody>
          <a:bodyPr wrap="square" lIns="91425" tIns="91425" rIns="91425" bIns="91425" anchor="t"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rgbClr val="434343"/>
              </a:buClr>
              <a:buSzPts val="5800"/>
              <a:buFont typeface="Raleway ExtraBold"/>
              <a:buNone/>
              <a:defRPr sz="5800" b="0" i="0" u="none" strike="noStrike" cap="none">
                <a:solidFill>
                  <a:srgbClr val="434343"/>
                </a:solidFill>
                <a:latin typeface="Raleway ExtraBold"/>
                <a:ea typeface="Raleway ExtraBold"/>
                <a:cs typeface="Raleway ExtraBold"/>
                <a:sym typeface="Raleway ExtraBold"/>
              </a:defRPr>
            </a:lvl1pPr>
            <a:lvl2pPr lvl="1">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2pPr>
            <a:lvl3pPr lvl="2">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3pPr>
            <a:lvl4pPr lvl="3">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4pPr>
            <a:lvl5pPr lvl="4">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5pPr>
            <a:lvl6pPr lvl="5">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6pPr>
            <a:lvl7pPr lvl="6">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7pPr>
            <a:lvl8pPr lvl="7">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8pPr>
            <a:lvl9pPr lvl="8">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9pPr>
          </a:lstStyle>
          <a:p>
            <a:pPr marL="285743" indent="-285743">
              <a:buSzPct val="200000"/>
              <a:buFont typeface="Arial" panose="020B0604020202020204" pitchFamily="34" charset="0"/>
              <a:buChar char="•"/>
            </a:pPr>
            <a:r>
              <a:rPr lang="en-GB" sz="1800" dirty="0">
                <a:latin typeface="Raleway Light" panose="020B0604020202020204" charset="0"/>
              </a:rPr>
              <a:t>Metallicity (C, N and O) measurements from the photosphere are consistent with the low-metallicity model.</a:t>
            </a:r>
          </a:p>
          <a:p>
            <a:pPr marL="285743" indent="-285743">
              <a:buSzPct val="200000"/>
              <a:buFont typeface="Arial" panose="020B0604020202020204" pitchFamily="34" charset="0"/>
              <a:buChar char="•"/>
            </a:pPr>
            <a:r>
              <a:rPr lang="en-GB" sz="1800" dirty="0">
                <a:latin typeface="Raleway Light" panose="020B0604020202020204" charset="0"/>
              </a:rPr>
              <a:t>But, in order to fit to </a:t>
            </a:r>
            <a:r>
              <a:rPr lang="en-GB" sz="1800" dirty="0" err="1">
                <a:latin typeface="Raleway Light" panose="020B0604020202020204" charset="0"/>
              </a:rPr>
              <a:t>helioseismic</a:t>
            </a:r>
            <a:r>
              <a:rPr lang="en-GB" sz="1800" dirty="0">
                <a:latin typeface="Raleway Light" panose="020B0604020202020204" charset="0"/>
              </a:rPr>
              <a:t> data the surface metallicity needs to be larger i.e. the high-metallicity models. </a:t>
            </a:r>
          </a:p>
          <a:p>
            <a:pPr marL="285743" indent="-285743">
              <a:buSzPct val="200000"/>
              <a:buFont typeface="Arial" panose="020B0604020202020204" pitchFamily="34" charset="0"/>
              <a:buChar char="•"/>
            </a:pPr>
            <a:r>
              <a:rPr lang="en-GB" sz="1800" b="1" dirty="0">
                <a:solidFill>
                  <a:schemeClr val="tx1"/>
                </a:solidFill>
                <a:latin typeface="Raleway Light" panose="020B0604020202020204" charset="0"/>
              </a:rPr>
              <a:t>So models can fit either the photosphere metal abundances </a:t>
            </a:r>
            <a:r>
              <a:rPr lang="en-GB" sz="1800" b="1" dirty="0">
                <a:solidFill>
                  <a:schemeClr val="tx1"/>
                </a:solidFill>
                <a:latin typeface="Raleway Light" panose="020B0604020202020204" charset="0"/>
              </a:rPr>
              <a:t>or </a:t>
            </a:r>
            <a:r>
              <a:rPr lang="en-GB" sz="1800" b="1" dirty="0" err="1">
                <a:solidFill>
                  <a:schemeClr val="tx1"/>
                </a:solidFill>
                <a:latin typeface="Raleway Light" panose="020B0604020202020204" charset="0"/>
              </a:rPr>
              <a:t>helioseismic</a:t>
            </a:r>
            <a:r>
              <a:rPr lang="en-GB" sz="1800" b="1" dirty="0">
                <a:solidFill>
                  <a:schemeClr val="tx1"/>
                </a:solidFill>
                <a:latin typeface="Raleway Light" panose="020B0604020202020204" charset="0"/>
              </a:rPr>
              <a:t> </a:t>
            </a:r>
            <a:r>
              <a:rPr lang="en-GB" sz="1800" b="1" dirty="0">
                <a:solidFill>
                  <a:schemeClr val="tx1"/>
                </a:solidFill>
                <a:latin typeface="Raleway Light" panose="020B0604020202020204" charset="0"/>
              </a:rPr>
              <a:t>data but not both.</a:t>
            </a:r>
          </a:p>
          <a:p>
            <a:pPr marL="285743" indent="-285743">
              <a:buSzPct val="200000"/>
              <a:buFont typeface="Arial" panose="020B0604020202020204" pitchFamily="34" charset="0"/>
              <a:buChar char="•"/>
            </a:pPr>
            <a:r>
              <a:rPr lang="en-GB" sz="1800" b="1" dirty="0">
                <a:solidFill>
                  <a:srgbClr val="FF0000"/>
                </a:solidFill>
                <a:latin typeface="Raleway Light" panose="020B0604020202020204" charset="0"/>
              </a:rPr>
              <a:t>We need more data.</a:t>
            </a:r>
          </a:p>
        </p:txBody>
      </p:sp>
    </p:spTree>
    <p:extLst>
      <p:ext uri="{BB962C8B-B14F-4D97-AF65-F5344CB8AC3E}">
        <p14:creationId xmlns:p14="http://schemas.microsoft.com/office/powerpoint/2010/main" val="17281589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p:cNvSpPr>
            <a:spLocks noGrp="1"/>
          </p:cNvSpPr>
          <p:nvPr>
            <p:ph type="title"/>
          </p:nvPr>
        </p:nvSpPr>
        <p:spPr>
          <a:xfrm>
            <a:off x="494843" y="737562"/>
            <a:ext cx="6866100" cy="857400"/>
          </a:xfrm>
        </p:spPr>
        <p:txBody>
          <a:bodyPr/>
          <a:lstStyle/>
          <a:p>
            <a:r>
              <a:rPr lang="en-GB" sz="3600" dirty="0"/>
              <a:t>CNO Neutrinos </a:t>
            </a:r>
            <a:r>
              <a:rPr lang="mr-IN" sz="3600" dirty="0"/>
              <a:t>–</a:t>
            </a:r>
            <a:r>
              <a:rPr lang="en-GB" sz="3600" dirty="0"/>
              <a:t> a solution</a:t>
            </a:r>
            <a:endParaRPr lang="en-GB" sz="3600" dirty="0"/>
          </a:p>
        </p:txBody>
      </p:sp>
      <p:grpSp>
        <p:nvGrpSpPr>
          <p:cNvPr id="5" name="Shape 463"/>
          <p:cNvGrpSpPr/>
          <p:nvPr/>
        </p:nvGrpSpPr>
        <p:grpSpPr>
          <a:xfrm>
            <a:off x="8020332" y="359158"/>
            <a:ext cx="929085" cy="904951"/>
            <a:chOff x="5926225" y="921350"/>
            <a:chExt cx="517800" cy="504350"/>
          </a:xfrm>
          <a:solidFill>
            <a:srgbClr val="EE2D24"/>
          </a:solidFill>
        </p:grpSpPr>
        <p:sp>
          <p:nvSpPr>
            <p:cNvPr id="8" name="Shape 464"/>
            <p:cNvSpPr/>
            <p:nvPr/>
          </p:nvSpPr>
          <p:spPr>
            <a:xfrm>
              <a:off x="5926225" y="921350"/>
              <a:ext cx="517800" cy="504350"/>
            </a:xfrm>
            <a:custGeom>
              <a:avLst/>
              <a:gdLst/>
              <a:ahLst/>
              <a:cxnLst/>
              <a:rect l="0" t="0" r="0" b="0"/>
              <a:pathLst>
                <a:path w="20712" h="20174" extrusionOk="0">
                  <a:moveTo>
                    <a:pt x="10356" y="2858"/>
                  </a:moveTo>
                  <a:lnTo>
                    <a:pt x="10722" y="2882"/>
                  </a:lnTo>
                  <a:lnTo>
                    <a:pt x="11089" y="2907"/>
                  </a:lnTo>
                  <a:lnTo>
                    <a:pt x="11455" y="2956"/>
                  </a:lnTo>
                  <a:lnTo>
                    <a:pt x="11821" y="3004"/>
                  </a:lnTo>
                  <a:lnTo>
                    <a:pt x="12163" y="3102"/>
                  </a:lnTo>
                  <a:lnTo>
                    <a:pt x="12505" y="3200"/>
                  </a:lnTo>
                  <a:lnTo>
                    <a:pt x="12847" y="3298"/>
                  </a:lnTo>
                  <a:lnTo>
                    <a:pt x="13165" y="3444"/>
                  </a:lnTo>
                  <a:lnTo>
                    <a:pt x="13482" y="3591"/>
                  </a:lnTo>
                  <a:lnTo>
                    <a:pt x="13800" y="3737"/>
                  </a:lnTo>
                  <a:lnTo>
                    <a:pt x="14093" y="3908"/>
                  </a:lnTo>
                  <a:lnTo>
                    <a:pt x="14386" y="4104"/>
                  </a:lnTo>
                  <a:lnTo>
                    <a:pt x="14679" y="4299"/>
                  </a:lnTo>
                  <a:lnTo>
                    <a:pt x="14948" y="4519"/>
                  </a:lnTo>
                  <a:lnTo>
                    <a:pt x="15216" y="4739"/>
                  </a:lnTo>
                  <a:lnTo>
                    <a:pt x="15460" y="4983"/>
                  </a:lnTo>
                  <a:lnTo>
                    <a:pt x="15705" y="5227"/>
                  </a:lnTo>
                  <a:lnTo>
                    <a:pt x="15925" y="5496"/>
                  </a:lnTo>
                  <a:lnTo>
                    <a:pt x="16144" y="5764"/>
                  </a:lnTo>
                  <a:lnTo>
                    <a:pt x="16340" y="6057"/>
                  </a:lnTo>
                  <a:lnTo>
                    <a:pt x="16535" y="6350"/>
                  </a:lnTo>
                  <a:lnTo>
                    <a:pt x="16706" y="6644"/>
                  </a:lnTo>
                  <a:lnTo>
                    <a:pt x="16853" y="6961"/>
                  </a:lnTo>
                  <a:lnTo>
                    <a:pt x="16999" y="7279"/>
                  </a:lnTo>
                  <a:lnTo>
                    <a:pt x="17146" y="7596"/>
                  </a:lnTo>
                  <a:lnTo>
                    <a:pt x="17243" y="7938"/>
                  </a:lnTo>
                  <a:lnTo>
                    <a:pt x="17341" y="8280"/>
                  </a:lnTo>
                  <a:lnTo>
                    <a:pt x="17439" y="8622"/>
                  </a:lnTo>
                  <a:lnTo>
                    <a:pt x="17488" y="8988"/>
                  </a:lnTo>
                  <a:lnTo>
                    <a:pt x="17536" y="9354"/>
                  </a:lnTo>
                  <a:lnTo>
                    <a:pt x="17561" y="9721"/>
                  </a:lnTo>
                  <a:lnTo>
                    <a:pt x="17585" y="10087"/>
                  </a:lnTo>
                  <a:lnTo>
                    <a:pt x="17561" y="10454"/>
                  </a:lnTo>
                  <a:lnTo>
                    <a:pt x="17536" y="10820"/>
                  </a:lnTo>
                  <a:lnTo>
                    <a:pt x="17488" y="11186"/>
                  </a:lnTo>
                  <a:lnTo>
                    <a:pt x="17439" y="11553"/>
                  </a:lnTo>
                  <a:lnTo>
                    <a:pt x="17341" y="11894"/>
                  </a:lnTo>
                  <a:lnTo>
                    <a:pt x="17243" y="12236"/>
                  </a:lnTo>
                  <a:lnTo>
                    <a:pt x="17146" y="12578"/>
                  </a:lnTo>
                  <a:lnTo>
                    <a:pt x="16999" y="12896"/>
                  </a:lnTo>
                  <a:lnTo>
                    <a:pt x="16853" y="13213"/>
                  </a:lnTo>
                  <a:lnTo>
                    <a:pt x="16706" y="13531"/>
                  </a:lnTo>
                  <a:lnTo>
                    <a:pt x="16535" y="13824"/>
                  </a:lnTo>
                  <a:lnTo>
                    <a:pt x="16340" y="14117"/>
                  </a:lnTo>
                  <a:lnTo>
                    <a:pt x="16144" y="14410"/>
                  </a:lnTo>
                  <a:lnTo>
                    <a:pt x="15925" y="14679"/>
                  </a:lnTo>
                  <a:lnTo>
                    <a:pt x="15705" y="14947"/>
                  </a:lnTo>
                  <a:lnTo>
                    <a:pt x="15460" y="15192"/>
                  </a:lnTo>
                  <a:lnTo>
                    <a:pt x="15216" y="15436"/>
                  </a:lnTo>
                  <a:lnTo>
                    <a:pt x="14948" y="15656"/>
                  </a:lnTo>
                  <a:lnTo>
                    <a:pt x="14679" y="15875"/>
                  </a:lnTo>
                  <a:lnTo>
                    <a:pt x="14386" y="16071"/>
                  </a:lnTo>
                  <a:lnTo>
                    <a:pt x="14093" y="16266"/>
                  </a:lnTo>
                  <a:lnTo>
                    <a:pt x="13800" y="16437"/>
                  </a:lnTo>
                  <a:lnTo>
                    <a:pt x="13482" y="16584"/>
                  </a:lnTo>
                  <a:lnTo>
                    <a:pt x="13165" y="16730"/>
                  </a:lnTo>
                  <a:lnTo>
                    <a:pt x="12847" y="16877"/>
                  </a:lnTo>
                  <a:lnTo>
                    <a:pt x="12505" y="16974"/>
                  </a:lnTo>
                  <a:lnTo>
                    <a:pt x="12163" y="17072"/>
                  </a:lnTo>
                  <a:lnTo>
                    <a:pt x="11821" y="17170"/>
                  </a:lnTo>
                  <a:lnTo>
                    <a:pt x="11455" y="17219"/>
                  </a:lnTo>
                  <a:lnTo>
                    <a:pt x="11089" y="17268"/>
                  </a:lnTo>
                  <a:lnTo>
                    <a:pt x="10722" y="17292"/>
                  </a:lnTo>
                  <a:lnTo>
                    <a:pt x="10356" y="17316"/>
                  </a:lnTo>
                  <a:lnTo>
                    <a:pt x="9990" y="17292"/>
                  </a:lnTo>
                  <a:lnTo>
                    <a:pt x="9623" y="17268"/>
                  </a:lnTo>
                  <a:lnTo>
                    <a:pt x="9257" y="17219"/>
                  </a:lnTo>
                  <a:lnTo>
                    <a:pt x="8891" y="17170"/>
                  </a:lnTo>
                  <a:lnTo>
                    <a:pt x="8549" y="17072"/>
                  </a:lnTo>
                  <a:lnTo>
                    <a:pt x="8207" y="16974"/>
                  </a:lnTo>
                  <a:lnTo>
                    <a:pt x="7865" y="16877"/>
                  </a:lnTo>
                  <a:lnTo>
                    <a:pt x="7547" y="16730"/>
                  </a:lnTo>
                  <a:lnTo>
                    <a:pt x="7230" y="16584"/>
                  </a:lnTo>
                  <a:lnTo>
                    <a:pt x="6912" y="16437"/>
                  </a:lnTo>
                  <a:lnTo>
                    <a:pt x="6619" y="16266"/>
                  </a:lnTo>
                  <a:lnTo>
                    <a:pt x="6326" y="16071"/>
                  </a:lnTo>
                  <a:lnTo>
                    <a:pt x="6033" y="15875"/>
                  </a:lnTo>
                  <a:lnTo>
                    <a:pt x="5765" y="15656"/>
                  </a:lnTo>
                  <a:lnTo>
                    <a:pt x="5496" y="15436"/>
                  </a:lnTo>
                  <a:lnTo>
                    <a:pt x="5252" y="15192"/>
                  </a:lnTo>
                  <a:lnTo>
                    <a:pt x="5007" y="14947"/>
                  </a:lnTo>
                  <a:lnTo>
                    <a:pt x="4788" y="14679"/>
                  </a:lnTo>
                  <a:lnTo>
                    <a:pt x="4568" y="14410"/>
                  </a:lnTo>
                  <a:lnTo>
                    <a:pt x="4372" y="14117"/>
                  </a:lnTo>
                  <a:lnTo>
                    <a:pt x="4177" y="13824"/>
                  </a:lnTo>
                  <a:lnTo>
                    <a:pt x="4006" y="13531"/>
                  </a:lnTo>
                  <a:lnTo>
                    <a:pt x="3860" y="13213"/>
                  </a:lnTo>
                  <a:lnTo>
                    <a:pt x="3713" y="12896"/>
                  </a:lnTo>
                  <a:lnTo>
                    <a:pt x="3566" y="12578"/>
                  </a:lnTo>
                  <a:lnTo>
                    <a:pt x="3469" y="12236"/>
                  </a:lnTo>
                  <a:lnTo>
                    <a:pt x="3371" y="11894"/>
                  </a:lnTo>
                  <a:lnTo>
                    <a:pt x="3273" y="11553"/>
                  </a:lnTo>
                  <a:lnTo>
                    <a:pt x="3225" y="11186"/>
                  </a:lnTo>
                  <a:lnTo>
                    <a:pt x="3176" y="10820"/>
                  </a:lnTo>
                  <a:lnTo>
                    <a:pt x="3151" y="10454"/>
                  </a:lnTo>
                  <a:lnTo>
                    <a:pt x="3127" y="10087"/>
                  </a:lnTo>
                  <a:lnTo>
                    <a:pt x="3151" y="9721"/>
                  </a:lnTo>
                  <a:lnTo>
                    <a:pt x="3176" y="9354"/>
                  </a:lnTo>
                  <a:lnTo>
                    <a:pt x="3225" y="8988"/>
                  </a:lnTo>
                  <a:lnTo>
                    <a:pt x="3273" y="8622"/>
                  </a:lnTo>
                  <a:lnTo>
                    <a:pt x="3371" y="8280"/>
                  </a:lnTo>
                  <a:lnTo>
                    <a:pt x="3469" y="7938"/>
                  </a:lnTo>
                  <a:lnTo>
                    <a:pt x="3566" y="7596"/>
                  </a:lnTo>
                  <a:lnTo>
                    <a:pt x="3713" y="7279"/>
                  </a:lnTo>
                  <a:lnTo>
                    <a:pt x="3860" y="6961"/>
                  </a:lnTo>
                  <a:lnTo>
                    <a:pt x="4006" y="6644"/>
                  </a:lnTo>
                  <a:lnTo>
                    <a:pt x="4177" y="6350"/>
                  </a:lnTo>
                  <a:lnTo>
                    <a:pt x="4372" y="6057"/>
                  </a:lnTo>
                  <a:lnTo>
                    <a:pt x="4568" y="5764"/>
                  </a:lnTo>
                  <a:lnTo>
                    <a:pt x="4788" y="5496"/>
                  </a:lnTo>
                  <a:lnTo>
                    <a:pt x="5007" y="5227"/>
                  </a:lnTo>
                  <a:lnTo>
                    <a:pt x="5252" y="4983"/>
                  </a:lnTo>
                  <a:lnTo>
                    <a:pt x="5496" y="4739"/>
                  </a:lnTo>
                  <a:lnTo>
                    <a:pt x="5765" y="4519"/>
                  </a:lnTo>
                  <a:lnTo>
                    <a:pt x="6033" y="4299"/>
                  </a:lnTo>
                  <a:lnTo>
                    <a:pt x="6326" y="4104"/>
                  </a:lnTo>
                  <a:lnTo>
                    <a:pt x="6619" y="3908"/>
                  </a:lnTo>
                  <a:lnTo>
                    <a:pt x="6912" y="3737"/>
                  </a:lnTo>
                  <a:lnTo>
                    <a:pt x="7230" y="3591"/>
                  </a:lnTo>
                  <a:lnTo>
                    <a:pt x="7547" y="3444"/>
                  </a:lnTo>
                  <a:lnTo>
                    <a:pt x="7865" y="3298"/>
                  </a:lnTo>
                  <a:lnTo>
                    <a:pt x="8207" y="3200"/>
                  </a:lnTo>
                  <a:lnTo>
                    <a:pt x="8549" y="3102"/>
                  </a:lnTo>
                  <a:lnTo>
                    <a:pt x="8891" y="3004"/>
                  </a:lnTo>
                  <a:lnTo>
                    <a:pt x="9257" y="2956"/>
                  </a:lnTo>
                  <a:lnTo>
                    <a:pt x="9623" y="2907"/>
                  </a:lnTo>
                  <a:lnTo>
                    <a:pt x="9990" y="2882"/>
                  </a:lnTo>
                  <a:lnTo>
                    <a:pt x="10356" y="2858"/>
                  </a:lnTo>
                  <a:close/>
                  <a:moveTo>
                    <a:pt x="8060" y="0"/>
                  </a:moveTo>
                  <a:lnTo>
                    <a:pt x="6717" y="2516"/>
                  </a:lnTo>
                  <a:lnTo>
                    <a:pt x="3908" y="2003"/>
                  </a:lnTo>
                  <a:lnTo>
                    <a:pt x="3786" y="4861"/>
                  </a:lnTo>
                  <a:lnTo>
                    <a:pt x="1026" y="5593"/>
                  </a:lnTo>
                  <a:lnTo>
                    <a:pt x="2174" y="8207"/>
                  </a:lnTo>
                  <a:lnTo>
                    <a:pt x="1" y="10087"/>
                  </a:lnTo>
                  <a:lnTo>
                    <a:pt x="2174" y="11968"/>
                  </a:lnTo>
                  <a:lnTo>
                    <a:pt x="1026" y="14581"/>
                  </a:lnTo>
                  <a:lnTo>
                    <a:pt x="3786" y="15314"/>
                  </a:lnTo>
                  <a:lnTo>
                    <a:pt x="3908" y="18171"/>
                  </a:lnTo>
                  <a:lnTo>
                    <a:pt x="6717" y="17658"/>
                  </a:lnTo>
                  <a:lnTo>
                    <a:pt x="8060" y="20174"/>
                  </a:lnTo>
                  <a:lnTo>
                    <a:pt x="10356" y="18489"/>
                  </a:lnTo>
                  <a:lnTo>
                    <a:pt x="12652" y="20174"/>
                  </a:lnTo>
                  <a:lnTo>
                    <a:pt x="13995" y="17658"/>
                  </a:lnTo>
                  <a:lnTo>
                    <a:pt x="16804" y="18171"/>
                  </a:lnTo>
                  <a:lnTo>
                    <a:pt x="16926" y="15314"/>
                  </a:lnTo>
                  <a:lnTo>
                    <a:pt x="19686" y="14581"/>
                  </a:lnTo>
                  <a:lnTo>
                    <a:pt x="18538" y="11968"/>
                  </a:lnTo>
                  <a:lnTo>
                    <a:pt x="20711" y="10087"/>
                  </a:lnTo>
                  <a:lnTo>
                    <a:pt x="18538" y="8207"/>
                  </a:lnTo>
                  <a:lnTo>
                    <a:pt x="19686" y="5593"/>
                  </a:lnTo>
                  <a:lnTo>
                    <a:pt x="16926" y="4861"/>
                  </a:lnTo>
                  <a:lnTo>
                    <a:pt x="16804" y="2003"/>
                  </a:lnTo>
                  <a:lnTo>
                    <a:pt x="13995" y="2516"/>
                  </a:lnTo>
                  <a:lnTo>
                    <a:pt x="12652" y="0"/>
                  </a:lnTo>
                  <a:lnTo>
                    <a:pt x="10356" y="1686"/>
                  </a:lnTo>
                  <a:lnTo>
                    <a:pt x="8060" y="0"/>
                  </a:lnTo>
                  <a:close/>
                </a:path>
              </a:pathLst>
            </a:custGeom>
            <a:grpFill/>
            <a:ln>
              <a:noFill/>
            </a:ln>
          </p:spPr>
          <p:txBody>
            <a:bodyPr wrap="square" lIns="91425" tIns="91425" rIns="91425" bIns="91425" anchor="ctr" anchorCtr="0">
              <a:noAutofit/>
            </a:bodyPr>
            <a:lstStyle/>
            <a:p>
              <a:endParaRPr/>
            </a:p>
          </p:txBody>
        </p:sp>
        <p:sp>
          <p:nvSpPr>
            <p:cNvPr id="10" name="Shape 465"/>
            <p:cNvSpPr/>
            <p:nvPr/>
          </p:nvSpPr>
          <p:spPr>
            <a:xfrm>
              <a:off x="6016600" y="1005000"/>
              <a:ext cx="337050" cy="337050"/>
            </a:xfrm>
            <a:custGeom>
              <a:avLst/>
              <a:gdLst/>
              <a:ahLst/>
              <a:cxnLst/>
              <a:rect l="0" t="0" r="0" b="0"/>
              <a:pathLst>
                <a:path w="13482" h="13482" extrusionOk="0">
                  <a:moveTo>
                    <a:pt x="6741" y="0"/>
                  </a:moveTo>
                  <a:lnTo>
                    <a:pt x="6399" y="25"/>
                  </a:lnTo>
                  <a:lnTo>
                    <a:pt x="6057" y="49"/>
                  </a:lnTo>
                  <a:lnTo>
                    <a:pt x="5715" y="98"/>
                  </a:lnTo>
                  <a:lnTo>
                    <a:pt x="5398" y="147"/>
                  </a:lnTo>
                  <a:lnTo>
                    <a:pt x="5056" y="220"/>
                  </a:lnTo>
                  <a:lnTo>
                    <a:pt x="4738" y="318"/>
                  </a:lnTo>
                  <a:lnTo>
                    <a:pt x="4421" y="416"/>
                  </a:lnTo>
                  <a:lnTo>
                    <a:pt x="4128" y="538"/>
                  </a:lnTo>
                  <a:lnTo>
                    <a:pt x="3835" y="684"/>
                  </a:lnTo>
                  <a:lnTo>
                    <a:pt x="3542" y="831"/>
                  </a:lnTo>
                  <a:lnTo>
                    <a:pt x="3249" y="977"/>
                  </a:lnTo>
                  <a:lnTo>
                    <a:pt x="2980" y="1173"/>
                  </a:lnTo>
                  <a:lnTo>
                    <a:pt x="2711" y="1344"/>
                  </a:lnTo>
                  <a:lnTo>
                    <a:pt x="2467" y="1539"/>
                  </a:lnTo>
                  <a:lnTo>
                    <a:pt x="2223" y="1759"/>
                  </a:lnTo>
                  <a:lnTo>
                    <a:pt x="1979" y="1979"/>
                  </a:lnTo>
                  <a:lnTo>
                    <a:pt x="1759" y="2223"/>
                  </a:lnTo>
                  <a:lnTo>
                    <a:pt x="1539" y="2467"/>
                  </a:lnTo>
                  <a:lnTo>
                    <a:pt x="1344" y="2711"/>
                  </a:lnTo>
                  <a:lnTo>
                    <a:pt x="1173" y="2980"/>
                  </a:lnTo>
                  <a:lnTo>
                    <a:pt x="977" y="3249"/>
                  </a:lnTo>
                  <a:lnTo>
                    <a:pt x="831" y="3542"/>
                  </a:lnTo>
                  <a:lnTo>
                    <a:pt x="684" y="3835"/>
                  </a:lnTo>
                  <a:lnTo>
                    <a:pt x="538" y="4128"/>
                  </a:lnTo>
                  <a:lnTo>
                    <a:pt x="416" y="4421"/>
                  </a:lnTo>
                  <a:lnTo>
                    <a:pt x="318" y="4738"/>
                  </a:lnTo>
                  <a:lnTo>
                    <a:pt x="220" y="5056"/>
                  </a:lnTo>
                  <a:lnTo>
                    <a:pt x="147" y="5398"/>
                  </a:lnTo>
                  <a:lnTo>
                    <a:pt x="98" y="5715"/>
                  </a:lnTo>
                  <a:lnTo>
                    <a:pt x="49" y="6057"/>
                  </a:lnTo>
                  <a:lnTo>
                    <a:pt x="25" y="6399"/>
                  </a:lnTo>
                  <a:lnTo>
                    <a:pt x="0" y="6741"/>
                  </a:lnTo>
                  <a:lnTo>
                    <a:pt x="25" y="7083"/>
                  </a:lnTo>
                  <a:lnTo>
                    <a:pt x="49" y="7425"/>
                  </a:lnTo>
                  <a:lnTo>
                    <a:pt x="98" y="7767"/>
                  </a:lnTo>
                  <a:lnTo>
                    <a:pt x="147" y="8084"/>
                  </a:lnTo>
                  <a:lnTo>
                    <a:pt x="220" y="8426"/>
                  </a:lnTo>
                  <a:lnTo>
                    <a:pt x="318" y="8744"/>
                  </a:lnTo>
                  <a:lnTo>
                    <a:pt x="416" y="9061"/>
                  </a:lnTo>
                  <a:lnTo>
                    <a:pt x="538" y="9354"/>
                  </a:lnTo>
                  <a:lnTo>
                    <a:pt x="684" y="9648"/>
                  </a:lnTo>
                  <a:lnTo>
                    <a:pt x="831" y="9941"/>
                  </a:lnTo>
                  <a:lnTo>
                    <a:pt x="977" y="10234"/>
                  </a:lnTo>
                  <a:lnTo>
                    <a:pt x="1173" y="10502"/>
                  </a:lnTo>
                  <a:lnTo>
                    <a:pt x="1344" y="10771"/>
                  </a:lnTo>
                  <a:lnTo>
                    <a:pt x="1539" y="11015"/>
                  </a:lnTo>
                  <a:lnTo>
                    <a:pt x="1759" y="11259"/>
                  </a:lnTo>
                  <a:lnTo>
                    <a:pt x="1979" y="11504"/>
                  </a:lnTo>
                  <a:lnTo>
                    <a:pt x="2223" y="11723"/>
                  </a:lnTo>
                  <a:lnTo>
                    <a:pt x="2467" y="11943"/>
                  </a:lnTo>
                  <a:lnTo>
                    <a:pt x="2711" y="12139"/>
                  </a:lnTo>
                  <a:lnTo>
                    <a:pt x="2980" y="12310"/>
                  </a:lnTo>
                  <a:lnTo>
                    <a:pt x="3249" y="12505"/>
                  </a:lnTo>
                  <a:lnTo>
                    <a:pt x="3542" y="12652"/>
                  </a:lnTo>
                  <a:lnTo>
                    <a:pt x="3835" y="12798"/>
                  </a:lnTo>
                  <a:lnTo>
                    <a:pt x="4128" y="12945"/>
                  </a:lnTo>
                  <a:lnTo>
                    <a:pt x="4421" y="13067"/>
                  </a:lnTo>
                  <a:lnTo>
                    <a:pt x="4738" y="13164"/>
                  </a:lnTo>
                  <a:lnTo>
                    <a:pt x="5056" y="13262"/>
                  </a:lnTo>
                  <a:lnTo>
                    <a:pt x="5398" y="13335"/>
                  </a:lnTo>
                  <a:lnTo>
                    <a:pt x="5715" y="13384"/>
                  </a:lnTo>
                  <a:lnTo>
                    <a:pt x="6057" y="13433"/>
                  </a:lnTo>
                  <a:lnTo>
                    <a:pt x="6399" y="13458"/>
                  </a:lnTo>
                  <a:lnTo>
                    <a:pt x="6741" y="13482"/>
                  </a:lnTo>
                  <a:lnTo>
                    <a:pt x="7083" y="13458"/>
                  </a:lnTo>
                  <a:lnTo>
                    <a:pt x="7425" y="13433"/>
                  </a:lnTo>
                  <a:lnTo>
                    <a:pt x="7767" y="13384"/>
                  </a:lnTo>
                  <a:lnTo>
                    <a:pt x="8084" y="13335"/>
                  </a:lnTo>
                  <a:lnTo>
                    <a:pt x="8426" y="13262"/>
                  </a:lnTo>
                  <a:lnTo>
                    <a:pt x="8744" y="13164"/>
                  </a:lnTo>
                  <a:lnTo>
                    <a:pt x="9061" y="13067"/>
                  </a:lnTo>
                  <a:lnTo>
                    <a:pt x="9354" y="12945"/>
                  </a:lnTo>
                  <a:lnTo>
                    <a:pt x="9647" y="12798"/>
                  </a:lnTo>
                  <a:lnTo>
                    <a:pt x="9940" y="12652"/>
                  </a:lnTo>
                  <a:lnTo>
                    <a:pt x="10234" y="12505"/>
                  </a:lnTo>
                  <a:lnTo>
                    <a:pt x="10502" y="12310"/>
                  </a:lnTo>
                  <a:lnTo>
                    <a:pt x="10771" y="12139"/>
                  </a:lnTo>
                  <a:lnTo>
                    <a:pt x="11015" y="11943"/>
                  </a:lnTo>
                  <a:lnTo>
                    <a:pt x="11259" y="11723"/>
                  </a:lnTo>
                  <a:lnTo>
                    <a:pt x="11504" y="11504"/>
                  </a:lnTo>
                  <a:lnTo>
                    <a:pt x="11723" y="11259"/>
                  </a:lnTo>
                  <a:lnTo>
                    <a:pt x="11943" y="11015"/>
                  </a:lnTo>
                  <a:lnTo>
                    <a:pt x="12139" y="10771"/>
                  </a:lnTo>
                  <a:lnTo>
                    <a:pt x="12310" y="10502"/>
                  </a:lnTo>
                  <a:lnTo>
                    <a:pt x="12505" y="10234"/>
                  </a:lnTo>
                  <a:lnTo>
                    <a:pt x="12651" y="9941"/>
                  </a:lnTo>
                  <a:lnTo>
                    <a:pt x="12798" y="9648"/>
                  </a:lnTo>
                  <a:lnTo>
                    <a:pt x="12945" y="9354"/>
                  </a:lnTo>
                  <a:lnTo>
                    <a:pt x="13067" y="9061"/>
                  </a:lnTo>
                  <a:lnTo>
                    <a:pt x="13164" y="8744"/>
                  </a:lnTo>
                  <a:lnTo>
                    <a:pt x="13262" y="8426"/>
                  </a:lnTo>
                  <a:lnTo>
                    <a:pt x="13335" y="8084"/>
                  </a:lnTo>
                  <a:lnTo>
                    <a:pt x="13384" y="7767"/>
                  </a:lnTo>
                  <a:lnTo>
                    <a:pt x="13433" y="7425"/>
                  </a:lnTo>
                  <a:lnTo>
                    <a:pt x="13457" y="7083"/>
                  </a:lnTo>
                  <a:lnTo>
                    <a:pt x="13482" y="6741"/>
                  </a:lnTo>
                  <a:lnTo>
                    <a:pt x="13457" y="6399"/>
                  </a:lnTo>
                  <a:lnTo>
                    <a:pt x="13433" y="6057"/>
                  </a:lnTo>
                  <a:lnTo>
                    <a:pt x="13384" y="5715"/>
                  </a:lnTo>
                  <a:lnTo>
                    <a:pt x="13335" y="5398"/>
                  </a:lnTo>
                  <a:lnTo>
                    <a:pt x="13262" y="5056"/>
                  </a:lnTo>
                  <a:lnTo>
                    <a:pt x="13164" y="4738"/>
                  </a:lnTo>
                  <a:lnTo>
                    <a:pt x="13067" y="4421"/>
                  </a:lnTo>
                  <a:lnTo>
                    <a:pt x="12945" y="4128"/>
                  </a:lnTo>
                  <a:lnTo>
                    <a:pt x="12798" y="3835"/>
                  </a:lnTo>
                  <a:lnTo>
                    <a:pt x="12651" y="3542"/>
                  </a:lnTo>
                  <a:lnTo>
                    <a:pt x="12505" y="3249"/>
                  </a:lnTo>
                  <a:lnTo>
                    <a:pt x="12310" y="2980"/>
                  </a:lnTo>
                  <a:lnTo>
                    <a:pt x="12139" y="2711"/>
                  </a:lnTo>
                  <a:lnTo>
                    <a:pt x="11943" y="2467"/>
                  </a:lnTo>
                  <a:lnTo>
                    <a:pt x="11723" y="2223"/>
                  </a:lnTo>
                  <a:lnTo>
                    <a:pt x="11504" y="1979"/>
                  </a:lnTo>
                  <a:lnTo>
                    <a:pt x="11259" y="1759"/>
                  </a:lnTo>
                  <a:lnTo>
                    <a:pt x="11015" y="1539"/>
                  </a:lnTo>
                  <a:lnTo>
                    <a:pt x="10771" y="1344"/>
                  </a:lnTo>
                  <a:lnTo>
                    <a:pt x="10502" y="1173"/>
                  </a:lnTo>
                  <a:lnTo>
                    <a:pt x="10234" y="977"/>
                  </a:lnTo>
                  <a:lnTo>
                    <a:pt x="9940" y="831"/>
                  </a:lnTo>
                  <a:lnTo>
                    <a:pt x="9647" y="684"/>
                  </a:lnTo>
                  <a:lnTo>
                    <a:pt x="9354" y="538"/>
                  </a:lnTo>
                  <a:lnTo>
                    <a:pt x="9061" y="416"/>
                  </a:lnTo>
                  <a:lnTo>
                    <a:pt x="8744" y="318"/>
                  </a:lnTo>
                  <a:lnTo>
                    <a:pt x="8426" y="220"/>
                  </a:lnTo>
                  <a:lnTo>
                    <a:pt x="8084" y="147"/>
                  </a:lnTo>
                  <a:lnTo>
                    <a:pt x="7767" y="98"/>
                  </a:lnTo>
                  <a:lnTo>
                    <a:pt x="7425" y="49"/>
                  </a:lnTo>
                  <a:lnTo>
                    <a:pt x="7083" y="25"/>
                  </a:lnTo>
                  <a:lnTo>
                    <a:pt x="6741" y="0"/>
                  </a:lnTo>
                  <a:close/>
                </a:path>
              </a:pathLst>
            </a:custGeom>
            <a:grpFill/>
            <a:ln>
              <a:noFill/>
            </a:ln>
          </p:spPr>
          <p:txBody>
            <a:bodyPr wrap="square" lIns="91425" tIns="91425" rIns="91425" bIns="91425" anchor="ctr" anchorCtr="0">
              <a:noAutofit/>
            </a:bodyPr>
            <a:lstStyle/>
            <a:p>
              <a:endParaRPr/>
            </a:p>
          </p:txBody>
        </p:sp>
      </p:gr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2054" y="3026342"/>
            <a:ext cx="3638463" cy="2819378"/>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7735" y="2871312"/>
            <a:ext cx="3129438" cy="3129438"/>
          </a:xfrm>
          <a:prstGeom prst="rect">
            <a:avLst/>
          </a:prstGeom>
        </p:spPr>
      </p:pic>
      <p:sp>
        <p:nvSpPr>
          <p:cNvPr id="12" name="Title 3"/>
          <p:cNvSpPr txBox="1">
            <a:spLocks/>
          </p:cNvSpPr>
          <p:nvPr/>
        </p:nvSpPr>
        <p:spPr>
          <a:xfrm>
            <a:off x="322377" y="1449221"/>
            <a:ext cx="8464881" cy="857400"/>
          </a:xfrm>
          <a:prstGeom prst="rect">
            <a:avLst/>
          </a:prstGeom>
          <a:noFill/>
          <a:ln>
            <a:noFill/>
          </a:ln>
        </p:spPr>
        <p:txBody>
          <a:bodyPr wrap="square" lIns="91425" tIns="91425" rIns="91425" bIns="91425" anchor="t"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rgbClr val="434343"/>
              </a:buClr>
              <a:buSzPts val="5800"/>
              <a:buFont typeface="Raleway ExtraBold"/>
              <a:buNone/>
              <a:defRPr sz="5800" b="0" i="0" u="none" strike="noStrike" cap="none">
                <a:solidFill>
                  <a:srgbClr val="434343"/>
                </a:solidFill>
                <a:latin typeface="Raleway ExtraBold"/>
                <a:ea typeface="Raleway ExtraBold"/>
                <a:cs typeface="Raleway ExtraBold"/>
                <a:sym typeface="Raleway ExtraBold"/>
              </a:defRPr>
            </a:lvl1pPr>
            <a:lvl2pPr lvl="1">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2pPr>
            <a:lvl3pPr lvl="2">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3pPr>
            <a:lvl4pPr lvl="3">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4pPr>
            <a:lvl5pPr lvl="4">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5pPr>
            <a:lvl6pPr lvl="5">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6pPr>
            <a:lvl7pPr lvl="6">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7pPr>
            <a:lvl8pPr lvl="7">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8pPr>
            <a:lvl9pPr lvl="8">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9pPr>
          </a:lstStyle>
          <a:p>
            <a:pPr marL="285743" indent="-285743">
              <a:buSzPct val="200000"/>
              <a:buFont typeface="Arial" panose="020B0604020202020204" pitchFamily="34" charset="0"/>
              <a:buChar char="•"/>
            </a:pPr>
            <a:r>
              <a:rPr lang="en-GB" sz="1600" b="1" dirty="0">
                <a:solidFill>
                  <a:schemeClr val="tx1"/>
                </a:solidFill>
                <a:latin typeface="Raleway Light" panose="020B0604020202020204" charset="0"/>
              </a:rPr>
              <a:t>A crucial extra measurement would be the metallicity in the solar core. </a:t>
            </a:r>
            <a:r>
              <a:rPr lang="en-GB" sz="1600" dirty="0">
                <a:latin typeface="Raleway Light" panose="020B0604020202020204" charset="0"/>
              </a:rPr>
              <a:t>One potential </a:t>
            </a:r>
            <a:r>
              <a:rPr lang="en-GB" sz="1600" dirty="0">
                <a:latin typeface="Raleway Light" panose="020B0604020202020204" charset="0"/>
              </a:rPr>
              <a:t>solution to the metallicity problem </a:t>
            </a:r>
            <a:r>
              <a:rPr lang="en-GB" sz="1600" dirty="0">
                <a:latin typeface="Raleway Light" panose="020B0604020202020204" charset="0"/>
              </a:rPr>
              <a:t>is </a:t>
            </a:r>
            <a:r>
              <a:rPr lang="en-GB" sz="1600" dirty="0">
                <a:latin typeface="Raleway Light" panose="020B0604020202020204" charset="0"/>
              </a:rPr>
              <a:t>that we do not understand conductivity and diffusion in the Sun. Changing this would lead to a different metal content in the core.</a:t>
            </a:r>
          </a:p>
          <a:p>
            <a:pPr marL="285743" indent="-285743">
              <a:buSzPct val="200000"/>
              <a:buFont typeface="Arial" panose="020B0604020202020204" pitchFamily="34" charset="0"/>
              <a:buChar char="•"/>
            </a:pPr>
            <a:r>
              <a:rPr lang="en-GB" sz="1600" b="1" dirty="0">
                <a:solidFill>
                  <a:schemeClr val="tx1"/>
                </a:solidFill>
                <a:latin typeface="Raleway Light" panose="020B0604020202020204" charset="0"/>
              </a:rPr>
              <a:t>The </a:t>
            </a:r>
            <a:r>
              <a:rPr lang="en-GB" sz="1600" b="1" dirty="0">
                <a:solidFill>
                  <a:schemeClr val="tx1"/>
                </a:solidFill>
                <a:latin typeface="Raleway Light" panose="020B0604020202020204" charset="0"/>
              </a:rPr>
              <a:t>CNO </a:t>
            </a:r>
            <a:r>
              <a:rPr lang="en-GB" sz="1600" b="1" dirty="0">
                <a:solidFill>
                  <a:schemeClr val="tx1"/>
                </a:solidFill>
                <a:latin typeface="Raleway Light" panose="020B0604020202020204" charset="0"/>
              </a:rPr>
              <a:t>neutrino flux </a:t>
            </a:r>
            <a:r>
              <a:rPr lang="en-GB" sz="1600" b="1" dirty="0">
                <a:solidFill>
                  <a:schemeClr val="tx1"/>
                </a:solidFill>
                <a:latin typeface="Raleway Light" panose="020B0604020202020204" charset="0"/>
              </a:rPr>
              <a:t>depends sensitively on the metallicity of the solar core. </a:t>
            </a:r>
            <a:endParaRPr lang="en-GB" sz="1600" b="1" dirty="0">
              <a:solidFill>
                <a:schemeClr val="tx1"/>
              </a:solidFill>
              <a:latin typeface="Raleway Light" panose="020B0604020202020204" charset="0"/>
            </a:endParaRPr>
          </a:p>
        </p:txBody>
      </p:sp>
    </p:spTree>
    <p:extLst>
      <p:ext uri="{BB962C8B-B14F-4D97-AF65-F5344CB8AC3E}">
        <p14:creationId xmlns:p14="http://schemas.microsoft.com/office/powerpoint/2010/main" val="973311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p:cNvSpPr>
            <a:spLocks noGrp="1"/>
          </p:cNvSpPr>
          <p:nvPr>
            <p:ph type="title"/>
          </p:nvPr>
        </p:nvSpPr>
        <p:spPr>
          <a:xfrm>
            <a:off x="577907" y="711209"/>
            <a:ext cx="8064909" cy="857400"/>
          </a:xfrm>
        </p:spPr>
        <p:txBody>
          <a:bodyPr/>
          <a:lstStyle/>
          <a:p>
            <a:r>
              <a:rPr lang="en-GB" sz="3600" dirty="0"/>
              <a:t>CNO neutrinos and new physics?</a:t>
            </a:r>
            <a:endParaRPr lang="en-GB" sz="3600" dirty="0"/>
          </a:p>
        </p:txBody>
      </p:sp>
      <p:sp>
        <p:nvSpPr>
          <p:cNvPr id="9" name="Title 3"/>
          <p:cNvSpPr txBox="1">
            <a:spLocks/>
          </p:cNvSpPr>
          <p:nvPr/>
        </p:nvSpPr>
        <p:spPr>
          <a:xfrm>
            <a:off x="377920" y="1466067"/>
            <a:ext cx="8464881" cy="857400"/>
          </a:xfrm>
          <a:prstGeom prst="rect">
            <a:avLst/>
          </a:prstGeom>
          <a:noFill/>
          <a:ln>
            <a:noFill/>
          </a:ln>
        </p:spPr>
        <p:txBody>
          <a:bodyPr wrap="square" lIns="91425" tIns="91425" rIns="91425" bIns="91425" anchor="t"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rgbClr val="434343"/>
              </a:buClr>
              <a:buSzPts val="5800"/>
              <a:buFont typeface="Raleway ExtraBold"/>
              <a:buNone/>
              <a:defRPr sz="5800" b="0" i="0" u="none" strike="noStrike" cap="none">
                <a:solidFill>
                  <a:srgbClr val="434343"/>
                </a:solidFill>
                <a:latin typeface="Raleway ExtraBold"/>
                <a:ea typeface="Raleway ExtraBold"/>
                <a:cs typeface="Raleway ExtraBold"/>
                <a:sym typeface="Raleway ExtraBold"/>
              </a:defRPr>
            </a:lvl1pPr>
            <a:lvl2pPr lvl="1">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2pPr>
            <a:lvl3pPr lvl="2">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3pPr>
            <a:lvl4pPr lvl="3">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4pPr>
            <a:lvl5pPr lvl="4">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5pPr>
            <a:lvl6pPr lvl="5">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6pPr>
            <a:lvl7pPr lvl="6">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7pPr>
            <a:lvl8pPr lvl="7">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8pPr>
            <a:lvl9pPr lvl="8">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9pPr>
          </a:lstStyle>
          <a:p>
            <a:pPr>
              <a:buSzPct val="200000"/>
            </a:pPr>
            <a:r>
              <a:rPr lang="en-GB" sz="1600" dirty="0">
                <a:latin typeface="Raleway Light" panose="020B0604020202020204" charset="0"/>
              </a:rPr>
              <a:t>Measuring the CNO flux will tell us if the diffusion model is wrong, or whether something else is causing the discrepancy, potentially even </a:t>
            </a:r>
            <a:r>
              <a:rPr lang="en-GB" sz="1600" b="1" dirty="0">
                <a:solidFill>
                  <a:schemeClr val="tx1"/>
                </a:solidFill>
                <a:latin typeface="Raleway Light" panose="020B0604020202020204" charset="0"/>
              </a:rPr>
              <a:t>dark matter </a:t>
            </a:r>
            <a:r>
              <a:rPr lang="en-GB" sz="1600" dirty="0">
                <a:latin typeface="Raleway Light" panose="020B0604020202020204" charset="0"/>
              </a:rPr>
              <a:t>(e.g</a:t>
            </a:r>
            <a:r>
              <a:rPr lang="en-GB" sz="1600" dirty="0">
                <a:latin typeface="Raleway Light" panose="020B0604020202020204" charset="0"/>
              </a:rPr>
              <a:t>. </a:t>
            </a:r>
            <a:r>
              <a:rPr lang="en-GB" sz="1600" dirty="0" err="1">
                <a:latin typeface="Raleway Light" panose="020B0604020202020204" charset="0"/>
              </a:rPr>
              <a:t>Frandsen</a:t>
            </a:r>
            <a:r>
              <a:rPr lang="en-GB" sz="1600" dirty="0">
                <a:latin typeface="Raleway Light" panose="020B0604020202020204" charset="0"/>
              </a:rPr>
              <a:t> </a:t>
            </a:r>
            <a:r>
              <a:rPr lang="en-GB" sz="1600" dirty="0">
                <a:latin typeface="Raleway Light" panose="020B0604020202020204" charset="0"/>
              </a:rPr>
              <a:t>and </a:t>
            </a:r>
            <a:r>
              <a:rPr lang="en-GB" sz="1600" dirty="0">
                <a:latin typeface="Raleway Light" panose="020B0604020202020204" charset="0"/>
              </a:rPr>
              <a:t>Sarkar, arXiv:1003.4505 or Vincent</a:t>
            </a:r>
            <a:r>
              <a:rPr lang="en-GB" sz="1600" dirty="0">
                <a:latin typeface="Raleway Light" panose="020B0604020202020204" charset="0"/>
              </a:rPr>
              <a:t>, </a:t>
            </a:r>
            <a:r>
              <a:rPr lang="en-GB" sz="1600" dirty="0">
                <a:latin typeface="Raleway Light" panose="020B0604020202020204" charset="0"/>
              </a:rPr>
              <a:t>Scott</a:t>
            </a:r>
            <a:r>
              <a:rPr lang="en-GB" sz="1600" dirty="0">
                <a:latin typeface="Raleway Light" panose="020B0604020202020204" charset="0"/>
              </a:rPr>
              <a:t>, and </a:t>
            </a:r>
            <a:r>
              <a:rPr lang="en-GB" sz="1600" dirty="0" err="1">
                <a:latin typeface="Raleway Light" panose="020B0604020202020204" charset="0"/>
              </a:rPr>
              <a:t>Serenelli</a:t>
            </a:r>
            <a:r>
              <a:rPr lang="en-GB" sz="1600" dirty="0">
                <a:latin typeface="Raleway Light" panose="020B0604020202020204" charset="0"/>
              </a:rPr>
              <a:t>, arXiv:1411.6626).</a:t>
            </a:r>
            <a:endParaRPr lang="en-GB" sz="1600" dirty="0">
              <a:latin typeface="Raleway Light" panose="020B0604020202020204" charset="0"/>
            </a:endParaRPr>
          </a:p>
        </p:txBody>
      </p:sp>
      <p:grpSp>
        <p:nvGrpSpPr>
          <p:cNvPr id="5" name="Shape 463"/>
          <p:cNvGrpSpPr/>
          <p:nvPr/>
        </p:nvGrpSpPr>
        <p:grpSpPr>
          <a:xfrm>
            <a:off x="7990835" y="234959"/>
            <a:ext cx="929085" cy="904951"/>
            <a:chOff x="5926225" y="921350"/>
            <a:chExt cx="517800" cy="504350"/>
          </a:xfrm>
          <a:solidFill>
            <a:srgbClr val="EE2D24"/>
          </a:solidFill>
        </p:grpSpPr>
        <p:sp>
          <p:nvSpPr>
            <p:cNvPr id="8" name="Shape 464"/>
            <p:cNvSpPr/>
            <p:nvPr/>
          </p:nvSpPr>
          <p:spPr>
            <a:xfrm>
              <a:off x="5926225" y="921350"/>
              <a:ext cx="517800" cy="504350"/>
            </a:xfrm>
            <a:custGeom>
              <a:avLst/>
              <a:gdLst/>
              <a:ahLst/>
              <a:cxnLst/>
              <a:rect l="0" t="0" r="0" b="0"/>
              <a:pathLst>
                <a:path w="20712" h="20174" extrusionOk="0">
                  <a:moveTo>
                    <a:pt x="10356" y="2858"/>
                  </a:moveTo>
                  <a:lnTo>
                    <a:pt x="10722" y="2882"/>
                  </a:lnTo>
                  <a:lnTo>
                    <a:pt x="11089" y="2907"/>
                  </a:lnTo>
                  <a:lnTo>
                    <a:pt x="11455" y="2956"/>
                  </a:lnTo>
                  <a:lnTo>
                    <a:pt x="11821" y="3004"/>
                  </a:lnTo>
                  <a:lnTo>
                    <a:pt x="12163" y="3102"/>
                  </a:lnTo>
                  <a:lnTo>
                    <a:pt x="12505" y="3200"/>
                  </a:lnTo>
                  <a:lnTo>
                    <a:pt x="12847" y="3298"/>
                  </a:lnTo>
                  <a:lnTo>
                    <a:pt x="13165" y="3444"/>
                  </a:lnTo>
                  <a:lnTo>
                    <a:pt x="13482" y="3591"/>
                  </a:lnTo>
                  <a:lnTo>
                    <a:pt x="13800" y="3737"/>
                  </a:lnTo>
                  <a:lnTo>
                    <a:pt x="14093" y="3908"/>
                  </a:lnTo>
                  <a:lnTo>
                    <a:pt x="14386" y="4104"/>
                  </a:lnTo>
                  <a:lnTo>
                    <a:pt x="14679" y="4299"/>
                  </a:lnTo>
                  <a:lnTo>
                    <a:pt x="14948" y="4519"/>
                  </a:lnTo>
                  <a:lnTo>
                    <a:pt x="15216" y="4739"/>
                  </a:lnTo>
                  <a:lnTo>
                    <a:pt x="15460" y="4983"/>
                  </a:lnTo>
                  <a:lnTo>
                    <a:pt x="15705" y="5227"/>
                  </a:lnTo>
                  <a:lnTo>
                    <a:pt x="15925" y="5496"/>
                  </a:lnTo>
                  <a:lnTo>
                    <a:pt x="16144" y="5764"/>
                  </a:lnTo>
                  <a:lnTo>
                    <a:pt x="16340" y="6057"/>
                  </a:lnTo>
                  <a:lnTo>
                    <a:pt x="16535" y="6350"/>
                  </a:lnTo>
                  <a:lnTo>
                    <a:pt x="16706" y="6644"/>
                  </a:lnTo>
                  <a:lnTo>
                    <a:pt x="16853" y="6961"/>
                  </a:lnTo>
                  <a:lnTo>
                    <a:pt x="16999" y="7279"/>
                  </a:lnTo>
                  <a:lnTo>
                    <a:pt x="17146" y="7596"/>
                  </a:lnTo>
                  <a:lnTo>
                    <a:pt x="17243" y="7938"/>
                  </a:lnTo>
                  <a:lnTo>
                    <a:pt x="17341" y="8280"/>
                  </a:lnTo>
                  <a:lnTo>
                    <a:pt x="17439" y="8622"/>
                  </a:lnTo>
                  <a:lnTo>
                    <a:pt x="17488" y="8988"/>
                  </a:lnTo>
                  <a:lnTo>
                    <a:pt x="17536" y="9354"/>
                  </a:lnTo>
                  <a:lnTo>
                    <a:pt x="17561" y="9721"/>
                  </a:lnTo>
                  <a:lnTo>
                    <a:pt x="17585" y="10087"/>
                  </a:lnTo>
                  <a:lnTo>
                    <a:pt x="17561" y="10454"/>
                  </a:lnTo>
                  <a:lnTo>
                    <a:pt x="17536" y="10820"/>
                  </a:lnTo>
                  <a:lnTo>
                    <a:pt x="17488" y="11186"/>
                  </a:lnTo>
                  <a:lnTo>
                    <a:pt x="17439" y="11553"/>
                  </a:lnTo>
                  <a:lnTo>
                    <a:pt x="17341" y="11894"/>
                  </a:lnTo>
                  <a:lnTo>
                    <a:pt x="17243" y="12236"/>
                  </a:lnTo>
                  <a:lnTo>
                    <a:pt x="17146" y="12578"/>
                  </a:lnTo>
                  <a:lnTo>
                    <a:pt x="16999" y="12896"/>
                  </a:lnTo>
                  <a:lnTo>
                    <a:pt x="16853" y="13213"/>
                  </a:lnTo>
                  <a:lnTo>
                    <a:pt x="16706" y="13531"/>
                  </a:lnTo>
                  <a:lnTo>
                    <a:pt x="16535" y="13824"/>
                  </a:lnTo>
                  <a:lnTo>
                    <a:pt x="16340" y="14117"/>
                  </a:lnTo>
                  <a:lnTo>
                    <a:pt x="16144" y="14410"/>
                  </a:lnTo>
                  <a:lnTo>
                    <a:pt x="15925" y="14679"/>
                  </a:lnTo>
                  <a:lnTo>
                    <a:pt x="15705" y="14947"/>
                  </a:lnTo>
                  <a:lnTo>
                    <a:pt x="15460" y="15192"/>
                  </a:lnTo>
                  <a:lnTo>
                    <a:pt x="15216" y="15436"/>
                  </a:lnTo>
                  <a:lnTo>
                    <a:pt x="14948" y="15656"/>
                  </a:lnTo>
                  <a:lnTo>
                    <a:pt x="14679" y="15875"/>
                  </a:lnTo>
                  <a:lnTo>
                    <a:pt x="14386" y="16071"/>
                  </a:lnTo>
                  <a:lnTo>
                    <a:pt x="14093" y="16266"/>
                  </a:lnTo>
                  <a:lnTo>
                    <a:pt x="13800" y="16437"/>
                  </a:lnTo>
                  <a:lnTo>
                    <a:pt x="13482" y="16584"/>
                  </a:lnTo>
                  <a:lnTo>
                    <a:pt x="13165" y="16730"/>
                  </a:lnTo>
                  <a:lnTo>
                    <a:pt x="12847" y="16877"/>
                  </a:lnTo>
                  <a:lnTo>
                    <a:pt x="12505" y="16974"/>
                  </a:lnTo>
                  <a:lnTo>
                    <a:pt x="12163" y="17072"/>
                  </a:lnTo>
                  <a:lnTo>
                    <a:pt x="11821" y="17170"/>
                  </a:lnTo>
                  <a:lnTo>
                    <a:pt x="11455" y="17219"/>
                  </a:lnTo>
                  <a:lnTo>
                    <a:pt x="11089" y="17268"/>
                  </a:lnTo>
                  <a:lnTo>
                    <a:pt x="10722" y="17292"/>
                  </a:lnTo>
                  <a:lnTo>
                    <a:pt x="10356" y="17316"/>
                  </a:lnTo>
                  <a:lnTo>
                    <a:pt x="9990" y="17292"/>
                  </a:lnTo>
                  <a:lnTo>
                    <a:pt x="9623" y="17268"/>
                  </a:lnTo>
                  <a:lnTo>
                    <a:pt x="9257" y="17219"/>
                  </a:lnTo>
                  <a:lnTo>
                    <a:pt x="8891" y="17170"/>
                  </a:lnTo>
                  <a:lnTo>
                    <a:pt x="8549" y="17072"/>
                  </a:lnTo>
                  <a:lnTo>
                    <a:pt x="8207" y="16974"/>
                  </a:lnTo>
                  <a:lnTo>
                    <a:pt x="7865" y="16877"/>
                  </a:lnTo>
                  <a:lnTo>
                    <a:pt x="7547" y="16730"/>
                  </a:lnTo>
                  <a:lnTo>
                    <a:pt x="7230" y="16584"/>
                  </a:lnTo>
                  <a:lnTo>
                    <a:pt x="6912" y="16437"/>
                  </a:lnTo>
                  <a:lnTo>
                    <a:pt x="6619" y="16266"/>
                  </a:lnTo>
                  <a:lnTo>
                    <a:pt x="6326" y="16071"/>
                  </a:lnTo>
                  <a:lnTo>
                    <a:pt x="6033" y="15875"/>
                  </a:lnTo>
                  <a:lnTo>
                    <a:pt x="5765" y="15656"/>
                  </a:lnTo>
                  <a:lnTo>
                    <a:pt x="5496" y="15436"/>
                  </a:lnTo>
                  <a:lnTo>
                    <a:pt x="5252" y="15192"/>
                  </a:lnTo>
                  <a:lnTo>
                    <a:pt x="5007" y="14947"/>
                  </a:lnTo>
                  <a:lnTo>
                    <a:pt x="4788" y="14679"/>
                  </a:lnTo>
                  <a:lnTo>
                    <a:pt x="4568" y="14410"/>
                  </a:lnTo>
                  <a:lnTo>
                    <a:pt x="4372" y="14117"/>
                  </a:lnTo>
                  <a:lnTo>
                    <a:pt x="4177" y="13824"/>
                  </a:lnTo>
                  <a:lnTo>
                    <a:pt x="4006" y="13531"/>
                  </a:lnTo>
                  <a:lnTo>
                    <a:pt x="3860" y="13213"/>
                  </a:lnTo>
                  <a:lnTo>
                    <a:pt x="3713" y="12896"/>
                  </a:lnTo>
                  <a:lnTo>
                    <a:pt x="3566" y="12578"/>
                  </a:lnTo>
                  <a:lnTo>
                    <a:pt x="3469" y="12236"/>
                  </a:lnTo>
                  <a:lnTo>
                    <a:pt x="3371" y="11894"/>
                  </a:lnTo>
                  <a:lnTo>
                    <a:pt x="3273" y="11553"/>
                  </a:lnTo>
                  <a:lnTo>
                    <a:pt x="3225" y="11186"/>
                  </a:lnTo>
                  <a:lnTo>
                    <a:pt x="3176" y="10820"/>
                  </a:lnTo>
                  <a:lnTo>
                    <a:pt x="3151" y="10454"/>
                  </a:lnTo>
                  <a:lnTo>
                    <a:pt x="3127" y="10087"/>
                  </a:lnTo>
                  <a:lnTo>
                    <a:pt x="3151" y="9721"/>
                  </a:lnTo>
                  <a:lnTo>
                    <a:pt x="3176" y="9354"/>
                  </a:lnTo>
                  <a:lnTo>
                    <a:pt x="3225" y="8988"/>
                  </a:lnTo>
                  <a:lnTo>
                    <a:pt x="3273" y="8622"/>
                  </a:lnTo>
                  <a:lnTo>
                    <a:pt x="3371" y="8280"/>
                  </a:lnTo>
                  <a:lnTo>
                    <a:pt x="3469" y="7938"/>
                  </a:lnTo>
                  <a:lnTo>
                    <a:pt x="3566" y="7596"/>
                  </a:lnTo>
                  <a:lnTo>
                    <a:pt x="3713" y="7279"/>
                  </a:lnTo>
                  <a:lnTo>
                    <a:pt x="3860" y="6961"/>
                  </a:lnTo>
                  <a:lnTo>
                    <a:pt x="4006" y="6644"/>
                  </a:lnTo>
                  <a:lnTo>
                    <a:pt x="4177" y="6350"/>
                  </a:lnTo>
                  <a:lnTo>
                    <a:pt x="4372" y="6057"/>
                  </a:lnTo>
                  <a:lnTo>
                    <a:pt x="4568" y="5764"/>
                  </a:lnTo>
                  <a:lnTo>
                    <a:pt x="4788" y="5496"/>
                  </a:lnTo>
                  <a:lnTo>
                    <a:pt x="5007" y="5227"/>
                  </a:lnTo>
                  <a:lnTo>
                    <a:pt x="5252" y="4983"/>
                  </a:lnTo>
                  <a:lnTo>
                    <a:pt x="5496" y="4739"/>
                  </a:lnTo>
                  <a:lnTo>
                    <a:pt x="5765" y="4519"/>
                  </a:lnTo>
                  <a:lnTo>
                    <a:pt x="6033" y="4299"/>
                  </a:lnTo>
                  <a:lnTo>
                    <a:pt x="6326" y="4104"/>
                  </a:lnTo>
                  <a:lnTo>
                    <a:pt x="6619" y="3908"/>
                  </a:lnTo>
                  <a:lnTo>
                    <a:pt x="6912" y="3737"/>
                  </a:lnTo>
                  <a:lnTo>
                    <a:pt x="7230" y="3591"/>
                  </a:lnTo>
                  <a:lnTo>
                    <a:pt x="7547" y="3444"/>
                  </a:lnTo>
                  <a:lnTo>
                    <a:pt x="7865" y="3298"/>
                  </a:lnTo>
                  <a:lnTo>
                    <a:pt x="8207" y="3200"/>
                  </a:lnTo>
                  <a:lnTo>
                    <a:pt x="8549" y="3102"/>
                  </a:lnTo>
                  <a:lnTo>
                    <a:pt x="8891" y="3004"/>
                  </a:lnTo>
                  <a:lnTo>
                    <a:pt x="9257" y="2956"/>
                  </a:lnTo>
                  <a:lnTo>
                    <a:pt x="9623" y="2907"/>
                  </a:lnTo>
                  <a:lnTo>
                    <a:pt x="9990" y="2882"/>
                  </a:lnTo>
                  <a:lnTo>
                    <a:pt x="10356" y="2858"/>
                  </a:lnTo>
                  <a:close/>
                  <a:moveTo>
                    <a:pt x="8060" y="0"/>
                  </a:moveTo>
                  <a:lnTo>
                    <a:pt x="6717" y="2516"/>
                  </a:lnTo>
                  <a:lnTo>
                    <a:pt x="3908" y="2003"/>
                  </a:lnTo>
                  <a:lnTo>
                    <a:pt x="3786" y="4861"/>
                  </a:lnTo>
                  <a:lnTo>
                    <a:pt x="1026" y="5593"/>
                  </a:lnTo>
                  <a:lnTo>
                    <a:pt x="2174" y="8207"/>
                  </a:lnTo>
                  <a:lnTo>
                    <a:pt x="1" y="10087"/>
                  </a:lnTo>
                  <a:lnTo>
                    <a:pt x="2174" y="11968"/>
                  </a:lnTo>
                  <a:lnTo>
                    <a:pt x="1026" y="14581"/>
                  </a:lnTo>
                  <a:lnTo>
                    <a:pt x="3786" y="15314"/>
                  </a:lnTo>
                  <a:lnTo>
                    <a:pt x="3908" y="18171"/>
                  </a:lnTo>
                  <a:lnTo>
                    <a:pt x="6717" y="17658"/>
                  </a:lnTo>
                  <a:lnTo>
                    <a:pt x="8060" y="20174"/>
                  </a:lnTo>
                  <a:lnTo>
                    <a:pt x="10356" y="18489"/>
                  </a:lnTo>
                  <a:lnTo>
                    <a:pt x="12652" y="20174"/>
                  </a:lnTo>
                  <a:lnTo>
                    <a:pt x="13995" y="17658"/>
                  </a:lnTo>
                  <a:lnTo>
                    <a:pt x="16804" y="18171"/>
                  </a:lnTo>
                  <a:lnTo>
                    <a:pt x="16926" y="15314"/>
                  </a:lnTo>
                  <a:lnTo>
                    <a:pt x="19686" y="14581"/>
                  </a:lnTo>
                  <a:lnTo>
                    <a:pt x="18538" y="11968"/>
                  </a:lnTo>
                  <a:lnTo>
                    <a:pt x="20711" y="10087"/>
                  </a:lnTo>
                  <a:lnTo>
                    <a:pt x="18538" y="8207"/>
                  </a:lnTo>
                  <a:lnTo>
                    <a:pt x="19686" y="5593"/>
                  </a:lnTo>
                  <a:lnTo>
                    <a:pt x="16926" y="4861"/>
                  </a:lnTo>
                  <a:lnTo>
                    <a:pt x="16804" y="2003"/>
                  </a:lnTo>
                  <a:lnTo>
                    <a:pt x="13995" y="2516"/>
                  </a:lnTo>
                  <a:lnTo>
                    <a:pt x="12652" y="0"/>
                  </a:lnTo>
                  <a:lnTo>
                    <a:pt x="10356" y="1686"/>
                  </a:lnTo>
                  <a:lnTo>
                    <a:pt x="8060" y="0"/>
                  </a:lnTo>
                  <a:close/>
                </a:path>
              </a:pathLst>
            </a:custGeom>
            <a:grpFill/>
            <a:ln>
              <a:noFill/>
            </a:ln>
          </p:spPr>
          <p:txBody>
            <a:bodyPr wrap="square" lIns="91425" tIns="91425" rIns="91425" bIns="91425" anchor="ctr" anchorCtr="0">
              <a:noAutofit/>
            </a:bodyPr>
            <a:lstStyle/>
            <a:p>
              <a:endParaRPr/>
            </a:p>
          </p:txBody>
        </p:sp>
        <p:sp>
          <p:nvSpPr>
            <p:cNvPr id="10" name="Shape 465"/>
            <p:cNvSpPr/>
            <p:nvPr/>
          </p:nvSpPr>
          <p:spPr>
            <a:xfrm>
              <a:off x="6016600" y="1005000"/>
              <a:ext cx="337050" cy="337050"/>
            </a:xfrm>
            <a:custGeom>
              <a:avLst/>
              <a:gdLst/>
              <a:ahLst/>
              <a:cxnLst/>
              <a:rect l="0" t="0" r="0" b="0"/>
              <a:pathLst>
                <a:path w="13482" h="13482" extrusionOk="0">
                  <a:moveTo>
                    <a:pt x="6741" y="0"/>
                  </a:moveTo>
                  <a:lnTo>
                    <a:pt x="6399" y="25"/>
                  </a:lnTo>
                  <a:lnTo>
                    <a:pt x="6057" y="49"/>
                  </a:lnTo>
                  <a:lnTo>
                    <a:pt x="5715" y="98"/>
                  </a:lnTo>
                  <a:lnTo>
                    <a:pt x="5398" y="147"/>
                  </a:lnTo>
                  <a:lnTo>
                    <a:pt x="5056" y="220"/>
                  </a:lnTo>
                  <a:lnTo>
                    <a:pt x="4738" y="318"/>
                  </a:lnTo>
                  <a:lnTo>
                    <a:pt x="4421" y="416"/>
                  </a:lnTo>
                  <a:lnTo>
                    <a:pt x="4128" y="538"/>
                  </a:lnTo>
                  <a:lnTo>
                    <a:pt x="3835" y="684"/>
                  </a:lnTo>
                  <a:lnTo>
                    <a:pt x="3542" y="831"/>
                  </a:lnTo>
                  <a:lnTo>
                    <a:pt x="3249" y="977"/>
                  </a:lnTo>
                  <a:lnTo>
                    <a:pt x="2980" y="1173"/>
                  </a:lnTo>
                  <a:lnTo>
                    <a:pt x="2711" y="1344"/>
                  </a:lnTo>
                  <a:lnTo>
                    <a:pt x="2467" y="1539"/>
                  </a:lnTo>
                  <a:lnTo>
                    <a:pt x="2223" y="1759"/>
                  </a:lnTo>
                  <a:lnTo>
                    <a:pt x="1979" y="1979"/>
                  </a:lnTo>
                  <a:lnTo>
                    <a:pt x="1759" y="2223"/>
                  </a:lnTo>
                  <a:lnTo>
                    <a:pt x="1539" y="2467"/>
                  </a:lnTo>
                  <a:lnTo>
                    <a:pt x="1344" y="2711"/>
                  </a:lnTo>
                  <a:lnTo>
                    <a:pt x="1173" y="2980"/>
                  </a:lnTo>
                  <a:lnTo>
                    <a:pt x="977" y="3249"/>
                  </a:lnTo>
                  <a:lnTo>
                    <a:pt x="831" y="3542"/>
                  </a:lnTo>
                  <a:lnTo>
                    <a:pt x="684" y="3835"/>
                  </a:lnTo>
                  <a:lnTo>
                    <a:pt x="538" y="4128"/>
                  </a:lnTo>
                  <a:lnTo>
                    <a:pt x="416" y="4421"/>
                  </a:lnTo>
                  <a:lnTo>
                    <a:pt x="318" y="4738"/>
                  </a:lnTo>
                  <a:lnTo>
                    <a:pt x="220" y="5056"/>
                  </a:lnTo>
                  <a:lnTo>
                    <a:pt x="147" y="5398"/>
                  </a:lnTo>
                  <a:lnTo>
                    <a:pt x="98" y="5715"/>
                  </a:lnTo>
                  <a:lnTo>
                    <a:pt x="49" y="6057"/>
                  </a:lnTo>
                  <a:lnTo>
                    <a:pt x="25" y="6399"/>
                  </a:lnTo>
                  <a:lnTo>
                    <a:pt x="0" y="6741"/>
                  </a:lnTo>
                  <a:lnTo>
                    <a:pt x="25" y="7083"/>
                  </a:lnTo>
                  <a:lnTo>
                    <a:pt x="49" y="7425"/>
                  </a:lnTo>
                  <a:lnTo>
                    <a:pt x="98" y="7767"/>
                  </a:lnTo>
                  <a:lnTo>
                    <a:pt x="147" y="8084"/>
                  </a:lnTo>
                  <a:lnTo>
                    <a:pt x="220" y="8426"/>
                  </a:lnTo>
                  <a:lnTo>
                    <a:pt x="318" y="8744"/>
                  </a:lnTo>
                  <a:lnTo>
                    <a:pt x="416" y="9061"/>
                  </a:lnTo>
                  <a:lnTo>
                    <a:pt x="538" y="9354"/>
                  </a:lnTo>
                  <a:lnTo>
                    <a:pt x="684" y="9648"/>
                  </a:lnTo>
                  <a:lnTo>
                    <a:pt x="831" y="9941"/>
                  </a:lnTo>
                  <a:lnTo>
                    <a:pt x="977" y="10234"/>
                  </a:lnTo>
                  <a:lnTo>
                    <a:pt x="1173" y="10502"/>
                  </a:lnTo>
                  <a:lnTo>
                    <a:pt x="1344" y="10771"/>
                  </a:lnTo>
                  <a:lnTo>
                    <a:pt x="1539" y="11015"/>
                  </a:lnTo>
                  <a:lnTo>
                    <a:pt x="1759" y="11259"/>
                  </a:lnTo>
                  <a:lnTo>
                    <a:pt x="1979" y="11504"/>
                  </a:lnTo>
                  <a:lnTo>
                    <a:pt x="2223" y="11723"/>
                  </a:lnTo>
                  <a:lnTo>
                    <a:pt x="2467" y="11943"/>
                  </a:lnTo>
                  <a:lnTo>
                    <a:pt x="2711" y="12139"/>
                  </a:lnTo>
                  <a:lnTo>
                    <a:pt x="2980" y="12310"/>
                  </a:lnTo>
                  <a:lnTo>
                    <a:pt x="3249" y="12505"/>
                  </a:lnTo>
                  <a:lnTo>
                    <a:pt x="3542" y="12652"/>
                  </a:lnTo>
                  <a:lnTo>
                    <a:pt x="3835" y="12798"/>
                  </a:lnTo>
                  <a:lnTo>
                    <a:pt x="4128" y="12945"/>
                  </a:lnTo>
                  <a:lnTo>
                    <a:pt x="4421" y="13067"/>
                  </a:lnTo>
                  <a:lnTo>
                    <a:pt x="4738" y="13164"/>
                  </a:lnTo>
                  <a:lnTo>
                    <a:pt x="5056" y="13262"/>
                  </a:lnTo>
                  <a:lnTo>
                    <a:pt x="5398" y="13335"/>
                  </a:lnTo>
                  <a:lnTo>
                    <a:pt x="5715" y="13384"/>
                  </a:lnTo>
                  <a:lnTo>
                    <a:pt x="6057" y="13433"/>
                  </a:lnTo>
                  <a:lnTo>
                    <a:pt x="6399" y="13458"/>
                  </a:lnTo>
                  <a:lnTo>
                    <a:pt x="6741" y="13482"/>
                  </a:lnTo>
                  <a:lnTo>
                    <a:pt x="7083" y="13458"/>
                  </a:lnTo>
                  <a:lnTo>
                    <a:pt x="7425" y="13433"/>
                  </a:lnTo>
                  <a:lnTo>
                    <a:pt x="7767" y="13384"/>
                  </a:lnTo>
                  <a:lnTo>
                    <a:pt x="8084" y="13335"/>
                  </a:lnTo>
                  <a:lnTo>
                    <a:pt x="8426" y="13262"/>
                  </a:lnTo>
                  <a:lnTo>
                    <a:pt x="8744" y="13164"/>
                  </a:lnTo>
                  <a:lnTo>
                    <a:pt x="9061" y="13067"/>
                  </a:lnTo>
                  <a:lnTo>
                    <a:pt x="9354" y="12945"/>
                  </a:lnTo>
                  <a:lnTo>
                    <a:pt x="9647" y="12798"/>
                  </a:lnTo>
                  <a:lnTo>
                    <a:pt x="9940" y="12652"/>
                  </a:lnTo>
                  <a:lnTo>
                    <a:pt x="10234" y="12505"/>
                  </a:lnTo>
                  <a:lnTo>
                    <a:pt x="10502" y="12310"/>
                  </a:lnTo>
                  <a:lnTo>
                    <a:pt x="10771" y="12139"/>
                  </a:lnTo>
                  <a:lnTo>
                    <a:pt x="11015" y="11943"/>
                  </a:lnTo>
                  <a:lnTo>
                    <a:pt x="11259" y="11723"/>
                  </a:lnTo>
                  <a:lnTo>
                    <a:pt x="11504" y="11504"/>
                  </a:lnTo>
                  <a:lnTo>
                    <a:pt x="11723" y="11259"/>
                  </a:lnTo>
                  <a:lnTo>
                    <a:pt x="11943" y="11015"/>
                  </a:lnTo>
                  <a:lnTo>
                    <a:pt x="12139" y="10771"/>
                  </a:lnTo>
                  <a:lnTo>
                    <a:pt x="12310" y="10502"/>
                  </a:lnTo>
                  <a:lnTo>
                    <a:pt x="12505" y="10234"/>
                  </a:lnTo>
                  <a:lnTo>
                    <a:pt x="12651" y="9941"/>
                  </a:lnTo>
                  <a:lnTo>
                    <a:pt x="12798" y="9648"/>
                  </a:lnTo>
                  <a:lnTo>
                    <a:pt x="12945" y="9354"/>
                  </a:lnTo>
                  <a:lnTo>
                    <a:pt x="13067" y="9061"/>
                  </a:lnTo>
                  <a:lnTo>
                    <a:pt x="13164" y="8744"/>
                  </a:lnTo>
                  <a:lnTo>
                    <a:pt x="13262" y="8426"/>
                  </a:lnTo>
                  <a:lnTo>
                    <a:pt x="13335" y="8084"/>
                  </a:lnTo>
                  <a:lnTo>
                    <a:pt x="13384" y="7767"/>
                  </a:lnTo>
                  <a:lnTo>
                    <a:pt x="13433" y="7425"/>
                  </a:lnTo>
                  <a:lnTo>
                    <a:pt x="13457" y="7083"/>
                  </a:lnTo>
                  <a:lnTo>
                    <a:pt x="13482" y="6741"/>
                  </a:lnTo>
                  <a:lnTo>
                    <a:pt x="13457" y="6399"/>
                  </a:lnTo>
                  <a:lnTo>
                    <a:pt x="13433" y="6057"/>
                  </a:lnTo>
                  <a:lnTo>
                    <a:pt x="13384" y="5715"/>
                  </a:lnTo>
                  <a:lnTo>
                    <a:pt x="13335" y="5398"/>
                  </a:lnTo>
                  <a:lnTo>
                    <a:pt x="13262" y="5056"/>
                  </a:lnTo>
                  <a:lnTo>
                    <a:pt x="13164" y="4738"/>
                  </a:lnTo>
                  <a:lnTo>
                    <a:pt x="13067" y="4421"/>
                  </a:lnTo>
                  <a:lnTo>
                    <a:pt x="12945" y="4128"/>
                  </a:lnTo>
                  <a:lnTo>
                    <a:pt x="12798" y="3835"/>
                  </a:lnTo>
                  <a:lnTo>
                    <a:pt x="12651" y="3542"/>
                  </a:lnTo>
                  <a:lnTo>
                    <a:pt x="12505" y="3249"/>
                  </a:lnTo>
                  <a:lnTo>
                    <a:pt x="12310" y="2980"/>
                  </a:lnTo>
                  <a:lnTo>
                    <a:pt x="12139" y="2711"/>
                  </a:lnTo>
                  <a:lnTo>
                    <a:pt x="11943" y="2467"/>
                  </a:lnTo>
                  <a:lnTo>
                    <a:pt x="11723" y="2223"/>
                  </a:lnTo>
                  <a:lnTo>
                    <a:pt x="11504" y="1979"/>
                  </a:lnTo>
                  <a:lnTo>
                    <a:pt x="11259" y="1759"/>
                  </a:lnTo>
                  <a:lnTo>
                    <a:pt x="11015" y="1539"/>
                  </a:lnTo>
                  <a:lnTo>
                    <a:pt x="10771" y="1344"/>
                  </a:lnTo>
                  <a:lnTo>
                    <a:pt x="10502" y="1173"/>
                  </a:lnTo>
                  <a:lnTo>
                    <a:pt x="10234" y="977"/>
                  </a:lnTo>
                  <a:lnTo>
                    <a:pt x="9940" y="831"/>
                  </a:lnTo>
                  <a:lnTo>
                    <a:pt x="9647" y="684"/>
                  </a:lnTo>
                  <a:lnTo>
                    <a:pt x="9354" y="538"/>
                  </a:lnTo>
                  <a:lnTo>
                    <a:pt x="9061" y="416"/>
                  </a:lnTo>
                  <a:lnTo>
                    <a:pt x="8744" y="318"/>
                  </a:lnTo>
                  <a:lnTo>
                    <a:pt x="8426" y="220"/>
                  </a:lnTo>
                  <a:lnTo>
                    <a:pt x="8084" y="147"/>
                  </a:lnTo>
                  <a:lnTo>
                    <a:pt x="7767" y="98"/>
                  </a:lnTo>
                  <a:lnTo>
                    <a:pt x="7425" y="49"/>
                  </a:lnTo>
                  <a:lnTo>
                    <a:pt x="7083" y="25"/>
                  </a:lnTo>
                  <a:lnTo>
                    <a:pt x="6741" y="0"/>
                  </a:lnTo>
                  <a:close/>
                </a:path>
              </a:pathLst>
            </a:custGeom>
            <a:grpFill/>
            <a:ln>
              <a:noFill/>
            </a:ln>
          </p:spPr>
          <p:txBody>
            <a:bodyPr wrap="square" lIns="91425" tIns="91425" rIns="91425" bIns="91425" anchor="ctr" anchorCtr="0">
              <a:noAutofit/>
            </a:bodyPr>
            <a:lstStyle/>
            <a:p>
              <a:endParaRPr/>
            </a:p>
          </p:txBody>
        </p:sp>
      </p:gr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1783" y="2879527"/>
            <a:ext cx="3072853" cy="2381097"/>
          </a:xfrm>
          <a:prstGeom prst="rect">
            <a:avLst/>
          </a:prstGeom>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39939" y="2491700"/>
            <a:ext cx="4041423" cy="3247768"/>
          </a:xfrm>
          <a:prstGeom prst="rect">
            <a:avLst/>
          </a:prstGeom>
        </p:spPr>
      </p:pic>
      <p:sp>
        <p:nvSpPr>
          <p:cNvPr id="3" name="TextBox 2"/>
          <p:cNvSpPr txBox="1"/>
          <p:nvPr/>
        </p:nvSpPr>
        <p:spPr>
          <a:xfrm>
            <a:off x="7890961" y="5619370"/>
            <a:ext cx="1128835" cy="307777"/>
          </a:xfrm>
          <a:prstGeom prst="rect">
            <a:avLst/>
          </a:prstGeom>
          <a:noFill/>
        </p:spPr>
        <p:txBody>
          <a:bodyPr wrap="none" rtlCol="0">
            <a:spAutoFit/>
          </a:bodyPr>
          <a:lstStyle/>
          <a:p>
            <a:r>
              <a:rPr lang="en-GB" dirty="0"/>
              <a:t>1605.06502</a:t>
            </a:r>
            <a:endParaRPr lang="en-GB" dirty="0"/>
          </a:p>
        </p:txBody>
      </p:sp>
    </p:spTree>
    <p:extLst>
      <p:ext uri="{BB962C8B-B14F-4D97-AF65-F5344CB8AC3E}">
        <p14:creationId xmlns:p14="http://schemas.microsoft.com/office/powerpoint/2010/main" val="10692901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p:cNvSpPr>
            <a:spLocks noGrp="1"/>
          </p:cNvSpPr>
          <p:nvPr>
            <p:ph type="title"/>
          </p:nvPr>
        </p:nvSpPr>
        <p:spPr>
          <a:xfrm>
            <a:off x="632781" y="786572"/>
            <a:ext cx="6866100" cy="857400"/>
          </a:xfrm>
        </p:spPr>
        <p:txBody>
          <a:bodyPr/>
          <a:lstStyle/>
          <a:p>
            <a:r>
              <a:rPr lang="en-GB" sz="3600" dirty="0"/>
              <a:t>Detecting CNO Neutrinos</a:t>
            </a:r>
            <a:endParaRPr lang="en-GB" sz="3600" dirty="0"/>
          </a:p>
        </p:txBody>
      </p:sp>
      <p:grpSp>
        <p:nvGrpSpPr>
          <p:cNvPr id="5" name="Shape 463"/>
          <p:cNvGrpSpPr/>
          <p:nvPr/>
        </p:nvGrpSpPr>
        <p:grpSpPr>
          <a:xfrm>
            <a:off x="7990836" y="310321"/>
            <a:ext cx="929085" cy="904951"/>
            <a:chOff x="5926225" y="921350"/>
            <a:chExt cx="517800" cy="504350"/>
          </a:xfrm>
          <a:solidFill>
            <a:srgbClr val="EE2D24"/>
          </a:solidFill>
        </p:grpSpPr>
        <p:sp>
          <p:nvSpPr>
            <p:cNvPr id="8" name="Shape 464"/>
            <p:cNvSpPr/>
            <p:nvPr/>
          </p:nvSpPr>
          <p:spPr>
            <a:xfrm>
              <a:off x="5926225" y="921350"/>
              <a:ext cx="517800" cy="504350"/>
            </a:xfrm>
            <a:custGeom>
              <a:avLst/>
              <a:gdLst/>
              <a:ahLst/>
              <a:cxnLst/>
              <a:rect l="0" t="0" r="0" b="0"/>
              <a:pathLst>
                <a:path w="20712" h="20174" extrusionOk="0">
                  <a:moveTo>
                    <a:pt x="10356" y="2858"/>
                  </a:moveTo>
                  <a:lnTo>
                    <a:pt x="10722" y="2882"/>
                  </a:lnTo>
                  <a:lnTo>
                    <a:pt x="11089" y="2907"/>
                  </a:lnTo>
                  <a:lnTo>
                    <a:pt x="11455" y="2956"/>
                  </a:lnTo>
                  <a:lnTo>
                    <a:pt x="11821" y="3004"/>
                  </a:lnTo>
                  <a:lnTo>
                    <a:pt x="12163" y="3102"/>
                  </a:lnTo>
                  <a:lnTo>
                    <a:pt x="12505" y="3200"/>
                  </a:lnTo>
                  <a:lnTo>
                    <a:pt x="12847" y="3298"/>
                  </a:lnTo>
                  <a:lnTo>
                    <a:pt x="13165" y="3444"/>
                  </a:lnTo>
                  <a:lnTo>
                    <a:pt x="13482" y="3591"/>
                  </a:lnTo>
                  <a:lnTo>
                    <a:pt x="13800" y="3737"/>
                  </a:lnTo>
                  <a:lnTo>
                    <a:pt x="14093" y="3908"/>
                  </a:lnTo>
                  <a:lnTo>
                    <a:pt x="14386" y="4104"/>
                  </a:lnTo>
                  <a:lnTo>
                    <a:pt x="14679" y="4299"/>
                  </a:lnTo>
                  <a:lnTo>
                    <a:pt x="14948" y="4519"/>
                  </a:lnTo>
                  <a:lnTo>
                    <a:pt x="15216" y="4739"/>
                  </a:lnTo>
                  <a:lnTo>
                    <a:pt x="15460" y="4983"/>
                  </a:lnTo>
                  <a:lnTo>
                    <a:pt x="15705" y="5227"/>
                  </a:lnTo>
                  <a:lnTo>
                    <a:pt x="15925" y="5496"/>
                  </a:lnTo>
                  <a:lnTo>
                    <a:pt x="16144" y="5764"/>
                  </a:lnTo>
                  <a:lnTo>
                    <a:pt x="16340" y="6057"/>
                  </a:lnTo>
                  <a:lnTo>
                    <a:pt x="16535" y="6350"/>
                  </a:lnTo>
                  <a:lnTo>
                    <a:pt x="16706" y="6644"/>
                  </a:lnTo>
                  <a:lnTo>
                    <a:pt x="16853" y="6961"/>
                  </a:lnTo>
                  <a:lnTo>
                    <a:pt x="16999" y="7279"/>
                  </a:lnTo>
                  <a:lnTo>
                    <a:pt x="17146" y="7596"/>
                  </a:lnTo>
                  <a:lnTo>
                    <a:pt x="17243" y="7938"/>
                  </a:lnTo>
                  <a:lnTo>
                    <a:pt x="17341" y="8280"/>
                  </a:lnTo>
                  <a:lnTo>
                    <a:pt x="17439" y="8622"/>
                  </a:lnTo>
                  <a:lnTo>
                    <a:pt x="17488" y="8988"/>
                  </a:lnTo>
                  <a:lnTo>
                    <a:pt x="17536" y="9354"/>
                  </a:lnTo>
                  <a:lnTo>
                    <a:pt x="17561" y="9721"/>
                  </a:lnTo>
                  <a:lnTo>
                    <a:pt x="17585" y="10087"/>
                  </a:lnTo>
                  <a:lnTo>
                    <a:pt x="17561" y="10454"/>
                  </a:lnTo>
                  <a:lnTo>
                    <a:pt x="17536" y="10820"/>
                  </a:lnTo>
                  <a:lnTo>
                    <a:pt x="17488" y="11186"/>
                  </a:lnTo>
                  <a:lnTo>
                    <a:pt x="17439" y="11553"/>
                  </a:lnTo>
                  <a:lnTo>
                    <a:pt x="17341" y="11894"/>
                  </a:lnTo>
                  <a:lnTo>
                    <a:pt x="17243" y="12236"/>
                  </a:lnTo>
                  <a:lnTo>
                    <a:pt x="17146" y="12578"/>
                  </a:lnTo>
                  <a:lnTo>
                    <a:pt x="16999" y="12896"/>
                  </a:lnTo>
                  <a:lnTo>
                    <a:pt x="16853" y="13213"/>
                  </a:lnTo>
                  <a:lnTo>
                    <a:pt x="16706" y="13531"/>
                  </a:lnTo>
                  <a:lnTo>
                    <a:pt x="16535" y="13824"/>
                  </a:lnTo>
                  <a:lnTo>
                    <a:pt x="16340" y="14117"/>
                  </a:lnTo>
                  <a:lnTo>
                    <a:pt x="16144" y="14410"/>
                  </a:lnTo>
                  <a:lnTo>
                    <a:pt x="15925" y="14679"/>
                  </a:lnTo>
                  <a:lnTo>
                    <a:pt x="15705" y="14947"/>
                  </a:lnTo>
                  <a:lnTo>
                    <a:pt x="15460" y="15192"/>
                  </a:lnTo>
                  <a:lnTo>
                    <a:pt x="15216" y="15436"/>
                  </a:lnTo>
                  <a:lnTo>
                    <a:pt x="14948" y="15656"/>
                  </a:lnTo>
                  <a:lnTo>
                    <a:pt x="14679" y="15875"/>
                  </a:lnTo>
                  <a:lnTo>
                    <a:pt x="14386" y="16071"/>
                  </a:lnTo>
                  <a:lnTo>
                    <a:pt x="14093" y="16266"/>
                  </a:lnTo>
                  <a:lnTo>
                    <a:pt x="13800" y="16437"/>
                  </a:lnTo>
                  <a:lnTo>
                    <a:pt x="13482" y="16584"/>
                  </a:lnTo>
                  <a:lnTo>
                    <a:pt x="13165" y="16730"/>
                  </a:lnTo>
                  <a:lnTo>
                    <a:pt x="12847" y="16877"/>
                  </a:lnTo>
                  <a:lnTo>
                    <a:pt x="12505" y="16974"/>
                  </a:lnTo>
                  <a:lnTo>
                    <a:pt x="12163" y="17072"/>
                  </a:lnTo>
                  <a:lnTo>
                    <a:pt x="11821" y="17170"/>
                  </a:lnTo>
                  <a:lnTo>
                    <a:pt x="11455" y="17219"/>
                  </a:lnTo>
                  <a:lnTo>
                    <a:pt x="11089" y="17268"/>
                  </a:lnTo>
                  <a:lnTo>
                    <a:pt x="10722" y="17292"/>
                  </a:lnTo>
                  <a:lnTo>
                    <a:pt x="10356" y="17316"/>
                  </a:lnTo>
                  <a:lnTo>
                    <a:pt x="9990" y="17292"/>
                  </a:lnTo>
                  <a:lnTo>
                    <a:pt x="9623" y="17268"/>
                  </a:lnTo>
                  <a:lnTo>
                    <a:pt x="9257" y="17219"/>
                  </a:lnTo>
                  <a:lnTo>
                    <a:pt x="8891" y="17170"/>
                  </a:lnTo>
                  <a:lnTo>
                    <a:pt x="8549" y="17072"/>
                  </a:lnTo>
                  <a:lnTo>
                    <a:pt x="8207" y="16974"/>
                  </a:lnTo>
                  <a:lnTo>
                    <a:pt x="7865" y="16877"/>
                  </a:lnTo>
                  <a:lnTo>
                    <a:pt x="7547" y="16730"/>
                  </a:lnTo>
                  <a:lnTo>
                    <a:pt x="7230" y="16584"/>
                  </a:lnTo>
                  <a:lnTo>
                    <a:pt x="6912" y="16437"/>
                  </a:lnTo>
                  <a:lnTo>
                    <a:pt x="6619" y="16266"/>
                  </a:lnTo>
                  <a:lnTo>
                    <a:pt x="6326" y="16071"/>
                  </a:lnTo>
                  <a:lnTo>
                    <a:pt x="6033" y="15875"/>
                  </a:lnTo>
                  <a:lnTo>
                    <a:pt x="5765" y="15656"/>
                  </a:lnTo>
                  <a:lnTo>
                    <a:pt x="5496" y="15436"/>
                  </a:lnTo>
                  <a:lnTo>
                    <a:pt x="5252" y="15192"/>
                  </a:lnTo>
                  <a:lnTo>
                    <a:pt x="5007" y="14947"/>
                  </a:lnTo>
                  <a:lnTo>
                    <a:pt x="4788" y="14679"/>
                  </a:lnTo>
                  <a:lnTo>
                    <a:pt x="4568" y="14410"/>
                  </a:lnTo>
                  <a:lnTo>
                    <a:pt x="4372" y="14117"/>
                  </a:lnTo>
                  <a:lnTo>
                    <a:pt x="4177" y="13824"/>
                  </a:lnTo>
                  <a:lnTo>
                    <a:pt x="4006" y="13531"/>
                  </a:lnTo>
                  <a:lnTo>
                    <a:pt x="3860" y="13213"/>
                  </a:lnTo>
                  <a:lnTo>
                    <a:pt x="3713" y="12896"/>
                  </a:lnTo>
                  <a:lnTo>
                    <a:pt x="3566" y="12578"/>
                  </a:lnTo>
                  <a:lnTo>
                    <a:pt x="3469" y="12236"/>
                  </a:lnTo>
                  <a:lnTo>
                    <a:pt x="3371" y="11894"/>
                  </a:lnTo>
                  <a:lnTo>
                    <a:pt x="3273" y="11553"/>
                  </a:lnTo>
                  <a:lnTo>
                    <a:pt x="3225" y="11186"/>
                  </a:lnTo>
                  <a:lnTo>
                    <a:pt x="3176" y="10820"/>
                  </a:lnTo>
                  <a:lnTo>
                    <a:pt x="3151" y="10454"/>
                  </a:lnTo>
                  <a:lnTo>
                    <a:pt x="3127" y="10087"/>
                  </a:lnTo>
                  <a:lnTo>
                    <a:pt x="3151" y="9721"/>
                  </a:lnTo>
                  <a:lnTo>
                    <a:pt x="3176" y="9354"/>
                  </a:lnTo>
                  <a:lnTo>
                    <a:pt x="3225" y="8988"/>
                  </a:lnTo>
                  <a:lnTo>
                    <a:pt x="3273" y="8622"/>
                  </a:lnTo>
                  <a:lnTo>
                    <a:pt x="3371" y="8280"/>
                  </a:lnTo>
                  <a:lnTo>
                    <a:pt x="3469" y="7938"/>
                  </a:lnTo>
                  <a:lnTo>
                    <a:pt x="3566" y="7596"/>
                  </a:lnTo>
                  <a:lnTo>
                    <a:pt x="3713" y="7279"/>
                  </a:lnTo>
                  <a:lnTo>
                    <a:pt x="3860" y="6961"/>
                  </a:lnTo>
                  <a:lnTo>
                    <a:pt x="4006" y="6644"/>
                  </a:lnTo>
                  <a:lnTo>
                    <a:pt x="4177" y="6350"/>
                  </a:lnTo>
                  <a:lnTo>
                    <a:pt x="4372" y="6057"/>
                  </a:lnTo>
                  <a:lnTo>
                    <a:pt x="4568" y="5764"/>
                  </a:lnTo>
                  <a:lnTo>
                    <a:pt x="4788" y="5496"/>
                  </a:lnTo>
                  <a:lnTo>
                    <a:pt x="5007" y="5227"/>
                  </a:lnTo>
                  <a:lnTo>
                    <a:pt x="5252" y="4983"/>
                  </a:lnTo>
                  <a:lnTo>
                    <a:pt x="5496" y="4739"/>
                  </a:lnTo>
                  <a:lnTo>
                    <a:pt x="5765" y="4519"/>
                  </a:lnTo>
                  <a:lnTo>
                    <a:pt x="6033" y="4299"/>
                  </a:lnTo>
                  <a:lnTo>
                    <a:pt x="6326" y="4104"/>
                  </a:lnTo>
                  <a:lnTo>
                    <a:pt x="6619" y="3908"/>
                  </a:lnTo>
                  <a:lnTo>
                    <a:pt x="6912" y="3737"/>
                  </a:lnTo>
                  <a:lnTo>
                    <a:pt x="7230" y="3591"/>
                  </a:lnTo>
                  <a:lnTo>
                    <a:pt x="7547" y="3444"/>
                  </a:lnTo>
                  <a:lnTo>
                    <a:pt x="7865" y="3298"/>
                  </a:lnTo>
                  <a:lnTo>
                    <a:pt x="8207" y="3200"/>
                  </a:lnTo>
                  <a:lnTo>
                    <a:pt x="8549" y="3102"/>
                  </a:lnTo>
                  <a:lnTo>
                    <a:pt x="8891" y="3004"/>
                  </a:lnTo>
                  <a:lnTo>
                    <a:pt x="9257" y="2956"/>
                  </a:lnTo>
                  <a:lnTo>
                    <a:pt x="9623" y="2907"/>
                  </a:lnTo>
                  <a:lnTo>
                    <a:pt x="9990" y="2882"/>
                  </a:lnTo>
                  <a:lnTo>
                    <a:pt x="10356" y="2858"/>
                  </a:lnTo>
                  <a:close/>
                  <a:moveTo>
                    <a:pt x="8060" y="0"/>
                  </a:moveTo>
                  <a:lnTo>
                    <a:pt x="6717" y="2516"/>
                  </a:lnTo>
                  <a:lnTo>
                    <a:pt x="3908" y="2003"/>
                  </a:lnTo>
                  <a:lnTo>
                    <a:pt x="3786" y="4861"/>
                  </a:lnTo>
                  <a:lnTo>
                    <a:pt x="1026" y="5593"/>
                  </a:lnTo>
                  <a:lnTo>
                    <a:pt x="2174" y="8207"/>
                  </a:lnTo>
                  <a:lnTo>
                    <a:pt x="1" y="10087"/>
                  </a:lnTo>
                  <a:lnTo>
                    <a:pt x="2174" y="11968"/>
                  </a:lnTo>
                  <a:lnTo>
                    <a:pt x="1026" y="14581"/>
                  </a:lnTo>
                  <a:lnTo>
                    <a:pt x="3786" y="15314"/>
                  </a:lnTo>
                  <a:lnTo>
                    <a:pt x="3908" y="18171"/>
                  </a:lnTo>
                  <a:lnTo>
                    <a:pt x="6717" y="17658"/>
                  </a:lnTo>
                  <a:lnTo>
                    <a:pt x="8060" y="20174"/>
                  </a:lnTo>
                  <a:lnTo>
                    <a:pt x="10356" y="18489"/>
                  </a:lnTo>
                  <a:lnTo>
                    <a:pt x="12652" y="20174"/>
                  </a:lnTo>
                  <a:lnTo>
                    <a:pt x="13995" y="17658"/>
                  </a:lnTo>
                  <a:lnTo>
                    <a:pt x="16804" y="18171"/>
                  </a:lnTo>
                  <a:lnTo>
                    <a:pt x="16926" y="15314"/>
                  </a:lnTo>
                  <a:lnTo>
                    <a:pt x="19686" y="14581"/>
                  </a:lnTo>
                  <a:lnTo>
                    <a:pt x="18538" y="11968"/>
                  </a:lnTo>
                  <a:lnTo>
                    <a:pt x="20711" y="10087"/>
                  </a:lnTo>
                  <a:lnTo>
                    <a:pt x="18538" y="8207"/>
                  </a:lnTo>
                  <a:lnTo>
                    <a:pt x="19686" y="5593"/>
                  </a:lnTo>
                  <a:lnTo>
                    <a:pt x="16926" y="4861"/>
                  </a:lnTo>
                  <a:lnTo>
                    <a:pt x="16804" y="2003"/>
                  </a:lnTo>
                  <a:lnTo>
                    <a:pt x="13995" y="2516"/>
                  </a:lnTo>
                  <a:lnTo>
                    <a:pt x="12652" y="0"/>
                  </a:lnTo>
                  <a:lnTo>
                    <a:pt x="10356" y="1686"/>
                  </a:lnTo>
                  <a:lnTo>
                    <a:pt x="8060" y="0"/>
                  </a:lnTo>
                  <a:close/>
                </a:path>
              </a:pathLst>
            </a:custGeom>
            <a:grpFill/>
            <a:ln>
              <a:noFill/>
            </a:ln>
          </p:spPr>
          <p:txBody>
            <a:bodyPr wrap="square" lIns="91425" tIns="91425" rIns="91425" bIns="91425" anchor="ctr" anchorCtr="0">
              <a:noAutofit/>
            </a:bodyPr>
            <a:lstStyle/>
            <a:p>
              <a:endParaRPr/>
            </a:p>
          </p:txBody>
        </p:sp>
        <p:sp>
          <p:nvSpPr>
            <p:cNvPr id="10" name="Shape 465"/>
            <p:cNvSpPr/>
            <p:nvPr/>
          </p:nvSpPr>
          <p:spPr>
            <a:xfrm>
              <a:off x="6016600" y="1005000"/>
              <a:ext cx="337050" cy="337050"/>
            </a:xfrm>
            <a:custGeom>
              <a:avLst/>
              <a:gdLst/>
              <a:ahLst/>
              <a:cxnLst/>
              <a:rect l="0" t="0" r="0" b="0"/>
              <a:pathLst>
                <a:path w="13482" h="13482" extrusionOk="0">
                  <a:moveTo>
                    <a:pt x="6741" y="0"/>
                  </a:moveTo>
                  <a:lnTo>
                    <a:pt x="6399" y="25"/>
                  </a:lnTo>
                  <a:lnTo>
                    <a:pt x="6057" y="49"/>
                  </a:lnTo>
                  <a:lnTo>
                    <a:pt x="5715" y="98"/>
                  </a:lnTo>
                  <a:lnTo>
                    <a:pt x="5398" y="147"/>
                  </a:lnTo>
                  <a:lnTo>
                    <a:pt x="5056" y="220"/>
                  </a:lnTo>
                  <a:lnTo>
                    <a:pt x="4738" y="318"/>
                  </a:lnTo>
                  <a:lnTo>
                    <a:pt x="4421" y="416"/>
                  </a:lnTo>
                  <a:lnTo>
                    <a:pt x="4128" y="538"/>
                  </a:lnTo>
                  <a:lnTo>
                    <a:pt x="3835" y="684"/>
                  </a:lnTo>
                  <a:lnTo>
                    <a:pt x="3542" y="831"/>
                  </a:lnTo>
                  <a:lnTo>
                    <a:pt x="3249" y="977"/>
                  </a:lnTo>
                  <a:lnTo>
                    <a:pt x="2980" y="1173"/>
                  </a:lnTo>
                  <a:lnTo>
                    <a:pt x="2711" y="1344"/>
                  </a:lnTo>
                  <a:lnTo>
                    <a:pt x="2467" y="1539"/>
                  </a:lnTo>
                  <a:lnTo>
                    <a:pt x="2223" y="1759"/>
                  </a:lnTo>
                  <a:lnTo>
                    <a:pt x="1979" y="1979"/>
                  </a:lnTo>
                  <a:lnTo>
                    <a:pt x="1759" y="2223"/>
                  </a:lnTo>
                  <a:lnTo>
                    <a:pt x="1539" y="2467"/>
                  </a:lnTo>
                  <a:lnTo>
                    <a:pt x="1344" y="2711"/>
                  </a:lnTo>
                  <a:lnTo>
                    <a:pt x="1173" y="2980"/>
                  </a:lnTo>
                  <a:lnTo>
                    <a:pt x="977" y="3249"/>
                  </a:lnTo>
                  <a:lnTo>
                    <a:pt x="831" y="3542"/>
                  </a:lnTo>
                  <a:lnTo>
                    <a:pt x="684" y="3835"/>
                  </a:lnTo>
                  <a:lnTo>
                    <a:pt x="538" y="4128"/>
                  </a:lnTo>
                  <a:lnTo>
                    <a:pt x="416" y="4421"/>
                  </a:lnTo>
                  <a:lnTo>
                    <a:pt x="318" y="4738"/>
                  </a:lnTo>
                  <a:lnTo>
                    <a:pt x="220" y="5056"/>
                  </a:lnTo>
                  <a:lnTo>
                    <a:pt x="147" y="5398"/>
                  </a:lnTo>
                  <a:lnTo>
                    <a:pt x="98" y="5715"/>
                  </a:lnTo>
                  <a:lnTo>
                    <a:pt x="49" y="6057"/>
                  </a:lnTo>
                  <a:lnTo>
                    <a:pt x="25" y="6399"/>
                  </a:lnTo>
                  <a:lnTo>
                    <a:pt x="0" y="6741"/>
                  </a:lnTo>
                  <a:lnTo>
                    <a:pt x="25" y="7083"/>
                  </a:lnTo>
                  <a:lnTo>
                    <a:pt x="49" y="7425"/>
                  </a:lnTo>
                  <a:lnTo>
                    <a:pt x="98" y="7767"/>
                  </a:lnTo>
                  <a:lnTo>
                    <a:pt x="147" y="8084"/>
                  </a:lnTo>
                  <a:lnTo>
                    <a:pt x="220" y="8426"/>
                  </a:lnTo>
                  <a:lnTo>
                    <a:pt x="318" y="8744"/>
                  </a:lnTo>
                  <a:lnTo>
                    <a:pt x="416" y="9061"/>
                  </a:lnTo>
                  <a:lnTo>
                    <a:pt x="538" y="9354"/>
                  </a:lnTo>
                  <a:lnTo>
                    <a:pt x="684" y="9648"/>
                  </a:lnTo>
                  <a:lnTo>
                    <a:pt x="831" y="9941"/>
                  </a:lnTo>
                  <a:lnTo>
                    <a:pt x="977" y="10234"/>
                  </a:lnTo>
                  <a:lnTo>
                    <a:pt x="1173" y="10502"/>
                  </a:lnTo>
                  <a:lnTo>
                    <a:pt x="1344" y="10771"/>
                  </a:lnTo>
                  <a:lnTo>
                    <a:pt x="1539" y="11015"/>
                  </a:lnTo>
                  <a:lnTo>
                    <a:pt x="1759" y="11259"/>
                  </a:lnTo>
                  <a:lnTo>
                    <a:pt x="1979" y="11504"/>
                  </a:lnTo>
                  <a:lnTo>
                    <a:pt x="2223" y="11723"/>
                  </a:lnTo>
                  <a:lnTo>
                    <a:pt x="2467" y="11943"/>
                  </a:lnTo>
                  <a:lnTo>
                    <a:pt x="2711" y="12139"/>
                  </a:lnTo>
                  <a:lnTo>
                    <a:pt x="2980" y="12310"/>
                  </a:lnTo>
                  <a:lnTo>
                    <a:pt x="3249" y="12505"/>
                  </a:lnTo>
                  <a:lnTo>
                    <a:pt x="3542" y="12652"/>
                  </a:lnTo>
                  <a:lnTo>
                    <a:pt x="3835" y="12798"/>
                  </a:lnTo>
                  <a:lnTo>
                    <a:pt x="4128" y="12945"/>
                  </a:lnTo>
                  <a:lnTo>
                    <a:pt x="4421" y="13067"/>
                  </a:lnTo>
                  <a:lnTo>
                    <a:pt x="4738" y="13164"/>
                  </a:lnTo>
                  <a:lnTo>
                    <a:pt x="5056" y="13262"/>
                  </a:lnTo>
                  <a:lnTo>
                    <a:pt x="5398" y="13335"/>
                  </a:lnTo>
                  <a:lnTo>
                    <a:pt x="5715" y="13384"/>
                  </a:lnTo>
                  <a:lnTo>
                    <a:pt x="6057" y="13433"/>
                  </a:lnTo>
                  <a:lnTo>
                    <a:pt x="6399" y="13458"/>
                  </a:lnTo>
                  <a:lnTo>
                    <a:pt x="6741" y="13482"/>
                  </a:lnTo>
                  <a:lnTo>
                    <a:pt x="7083" y="13458"/>
                  </a:lnTo>
                  <a:lnTo>
                    <a:pt x="7425" y="13433"/>
                  </a:lnTo>
                  <a:lnTo>
                    <a:pt x="7767" y="13384"/>
                  </a:lnTo>
                  <a:lnTo>
                    <a:pt x="8084" y="13335"/>
                  </a:lnTo>
                  <a:lnTo>
                    <a:pt x="8426" y="13262"/>
                  </a:lnTo>
                  <a:lnTo>
                    <a:pt x="8744" y="13164"/>
                  </a:lnTo>
                  <a:lnTo>
                    <a:pt x="9061" y="13067"/>
                  </a:lnTo>
                  <a:lnTo>
                    <a:pt x="9354" y="12945"/>
                  </a:lnTo>
                  <a:lnTo>
                    <a:pt x="9647" y="12798"/>
                  </a:lnTo>
                  <a:lnTo>
                    <a:pt x="9940" y="12652"/>
                  </a:lnTo>
                  <a:lnTo>
                    <a:pt x="10234" y="12505"/>
                  </a:lnTo>
                  <a:lnTo>
                    <a:pt x="10502" y="12310"/>
                  </a:lnTo>
                  <a:lnTo>
                    <a:pt x="10771" y="12139"/>
                  </a:lnTo>
                  <a:lnTo>
                    <a:pt x="11015" y="11943"/>
                  </a:lnTo>
                  <a:lnTo>
                    <a:pt x="11259" y="11723"/>
                  </a:lnTo>
                  <a:lnTo>
                    <a:pt x="11504" y="11504"/>
                  </a:lnTo>
                  <a:lnTo>
                    <a:pt x="11723" y="11259"/>
                  </a:lnTo>
                  <a:lnTo>
                    <a:pt x="11943" y="11015"/>
                  </a:lnTo>
                  <a:lnTo>
                    <a:pt x="12139" y="10771"/>
                  </a:lnTo>
                  <a:lnTo>
                    <a:pt x="12310" y="10502"/>
                  </a:lnTo>
                  <a:lnTo>
                    <a:pt x="12505" y="10234"/>
                  </a:lnTo>
                  <a:lnTo>
                    <a:pt x="12651" y="9941"/>
                  </a:lnTo>
                  <a:lnTo>
                    <a:pt x="12798" y="9648"/>
                  </a:lnTo>
                  <a:lnTo>
                    <a:pt x="12945" y="9354"/>
                  </a:lnTo>
                  <a:lnTo>
                    <a:pt x="13067" y="9061"/>
                  </a:lnTo>
                  <a:lnTo>
                    <a:pt x="13164" y="8744"/>
                  </a:lnTo>
                  <a:lnTo>
                    <a:pt x="13262" y="8426"/>
                  </a:lnTo>
                  <a:lnTo>
                    <a:pt x="13335" y="8084"/>
                  </a:lnTo>
                  <a:lnTo>
                    <a:pt x="13384" y="7767"/>
                  </a:lnTo>
                  <a:lnTo>
                    <a:pt x="13433" y="7425"/>
                  </a:lnTo>
                  <a:lnTo>
                    <a:pt x="13457" y="7083"/>
                  </a:lnTo>
                  <a:lnTo>
                    <a:pt x="13482" y="6741"/>
                  </a:lnTo>
                  <a:lnTo>
                    <a:pt x="13457" y="6399"/>
                  </a:lnTo>
                  <a:lnTo>
                    <a:pt x="13433" y="6057"/>
                  </a:lnTo>
                  <a:lnTo>
                    <a:pt x="13384" y="5715"/>
                  </a:lnTo>
                  <a:lnTo>
                    <a:pt x="13335" y="5398"/>
                  </a:lnTo>
                  <a:lnTo>
                    <a:pt x="13262" y="5056"/>
                  </a:lnTo>
                  <a:lnTo>
                    <a:pt x="13164" y="4738"/>
                  </a:lnTo>
                  <a:lnTo>
                    <a:pt x="13067" y="4421"/>
                  </a:lnTo>
                  <a:lnTo>
                    <a:pt x="12945" y="4128"/>
                  </a:lnTo>
                  <a:lnTo>
                    <a:pt x="12798" y="3835"/>
                  </a:lnTo>
                  <a:lnTo>
                    <a:pt x="12651" y="3542"/>
                  </a:lnTo>
                  <a:lnTo>
                    <a:pt x="12505" y="3249"/>
                  </a:lnTo>
                  <a:lnTo>
                    <a:pt x="12310" y="2980"/>
                  </a:lnTo>
                  <a:lnTo>
                    <a:pt x="12139" y="2711"/>
                  </a:lnTo>
                  <a:lnTo>
                    <a:pt x="11943" y="2467"/>
                  </a:lnTo>
                  <a:lnTo>
                    <a:pt x="11723" y="2223"/>
                  </a:lnTo>
                  <a:lnTo>
                    <a:pt x="11504" y="1979"/>
                  </a:lnTo>
                  <a:lnTo>
                    <a:pt x="11259" y="1759"/>
                  </a:lnTo>
                  <a:lnTo>
                    <a:pt x="11015" y="1539"/>
                  </a:lnTo>
                  <a:lnTo>
                    <a:pt x="10771" y="1344"/>
                  </a:lnTo>
                  <a:lnTo>
                    <a:pt x="10502" y="1173"/>
                  </a:lnTo>
                  <a:lnTo>
                    <a:pt x="10234" y="977"/>
                  </a:lnTo>
                  <a:lnTo>
                    <a:pt x="9940" y="831"/>
                  </a:lnTo>
                  <a:lnTo>
                    <a:pt x="9647" y="684"/>
                  </a:lnTo>
                  <a:lnTo>
                    <a:pt x="9354" y="538"/>
                  </a:lnTo>
                  <a:lnTo>
                    <a:pt x="9061" y="416"/>
                  </a:lnTo>
                  <a:lnTo>
                    <a:pt x="8744" y="318"/>
                  </a:lnTo>
                  <a:lnTo>
                    <a:pt x="8426" y="220"/>
                  </a:lnTo>
                  <a:lnTo>
                    <a:pt x="8084" y="147"/>
                  </a:lnTo>
                  <a:lnTo>
                    <a:pt x="7767" y="98"/>
                  </a:lnTo>
                  <a:lnTo>
                    <a:pt x="7425" y="49"/>
                  </a:lnTo>
                  <a:lnTo>
                    <a:pt x="7083" y="25"/>
                  </a:lnTo>
                  <a:lnTo>
                    <a:pt x="6741" y="0"/>
                  </a:lnTo>
                  <a:close/>
                </a:path>
              </a:pathLst>
            </a:custGeom>
            <a:grpFill/>
            <a:ln>
              <a:noFill/>
            </a:ln>
          </p:spPr>
          <p:txBody>
            <a:bodyPr wrap="square" lIns="91425" tIns="91425" rIns="91425" bIns="91425" anchor="ctr" anchorCtr="0">
              <a:noAutofit/>
            </a:bodyPr>
            <a:lstStyle/>
            <a:p>
              <a:endParaRPr/>
            </a:p>
          </p:txBody>
        </p:sp>
      </p:gr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2815" y="2844039"/>
            <a:ext cx="4040032" cy="3018802"/>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72849" y="2844039"/>
            <a:ext cx="3982529" cy="3018802"/>
          </a:xfrm>
          <a:prstGeom prst="rect">
            <a:avLst/>
          </a:prstGeom>
        </p:spPr>
      </p:pic>
      <p:sp>
        <p:nvSpPr>
          <p:cNvPr id="11" name="Title 3"/>
          <p:cNvSpPr txBox="1">
            <a:spLocks/>
          </p:cNvSpPr>
          <p:nvPr/>
        </p:nvSpPr>
        <p:spPr>
          <a:xfrm>
            <a:off x="632781" y="1514691"/>
            <a:ext cx="7680134" cy="857400"/>
          </a:xfrm>
          <a:prstGeom prst="rect">
            <a:avLst/>
          </a:prstGeom>
          <a:noFill/>
          <a:ln>
            <a:noFill/>
          </a:ln>
        </p:spPr>
        <p:txBody>
          <a:bodyPr wrap="square" lIns="91425" tIns="91425" rIns="91425" bIns="91425" anchor="t"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rgbClr val="434343"/>
              </a:buClr>
              <a:buSzPts val="5800"/>
              <a:buFont typeface="Raleway ExtraBold"/>
              <a:buNone/>
              <a:defRPr sz="5800" b="0" i="0" u="none" strike="noStrike" cap="none">
                <a:solidFill>
                  <a:srgbClr val="434343"/>
                </a:solidFill>
                <a:latin typeface="Raleway ExtraBold"/>
                <a:ea typeface="Raleway ExtraBold"/>
                <a:cs typeface="Raleway ExtraBold"/>
                <a:sym typeface="Raleway ExtraBold"/>
              </a:defRPr>
            </a:lvl1pPr>
            <a:lvl2pPr lvl="1">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2pPr>
            <a:lvl3pPr lvl="2">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3pPr>
            <a:lvl4pPr lvl="3">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4pPr>
            <a:lvl5pPr lvl="4">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5pPr>
            <a:lvl6pPr lvl="5">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6pPr>
            <a:lvl7pPr lvl="6">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7pPr>
            <a:lvl8pPr lvl="7">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8pPr>
            <a:lvl9pPr lvl="8">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9pPr>
          </a:lstStyle>
          <a:p>
            <a:r>
              <a:rPr lang="en-GB" sz="1800" dirty="0">
                <a:latin typeface="Raleway Light" panose="020B0604020202020204" charset="0"/>
              </a:rPr>
              <a:t>Measuring the CNO flux is extremely difficult as their spectrum is sub-dominant compared to the other solar neutrino sources e.g. berylium-7 or pep.</a:t>
            </a:r>
            <a:endParaRPr lang="en-GB" sz="1800" dirty="0">
              <a:latin typeface="Raleway Light" panose="020B0604020202020204" charset="0"/>
            </a:endParaRPr>
          </a:p>
        </p:txBody>
      </p:sp>
    </p:spTree>
    <p:extLst>
      <p:ext uri="{BB962C8B-B14F-4D97-AF65-F5344CB8AC3E}">
        <p14:creationId xmlns:p14="http://schemas.microsoft.com/office/powerpoint/2010/main" val="20041146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p:cNvSpPr>
            <a:spLocks noGrp="1"/>
          </p:cNvSpPr>
          <p:nvPr>
            <p:ph type="title"/>
          </p:nvPr>
        </p:nvSpPr>
        <p:spPr>
          <a:xfrm>
            <a:off x="694165" y="772990"/>
            <a:ext cx="7215591" cy="857400"/>
          </a:xfrm>
        </p:spPr>
        <p:txBody>
          <a:bodyPr/>
          <a:lstStyle/>
          <a:p>
            <a:r>
              <a:rPr lang="en-GB" sz="3200" dirty="0"/>
              <a:t>Measuring the CNO flux with electron-recoil experiments</a:t>
            </a:r>
            <a:endParaRPr lang="en-GB" sz="3200" dirty="0"/>
          </a:p>
        </p:txBody>
      </p:sp>
      <p:sp>
        <p:nvSpPr>
          <p:cNvPr id="9" name="Title 3"/>
          <p:cNvSpPr txBox="1">
            <a:spLocks/>
          </p:cNvSpPr>
          <p:nvPr/>
        </p:nvSpPr>
        <p:spPr>
          <a:xfrm>
            <a:off x="548052" y="1922665"/>
            <a:ext cx="7680134" cy="857400"/>
          </a:xfrm>
          <a:prstGeom prst="rect">
            <a:avLst/>
          </a:prstGeom>
          <a:noFill/>
          <a:ln>
            <a:noFill/>
          </a:ln>
        </p:spPr>
        <p:txBody>
          <a:bodyPr wrap="square" lIns="91425" tIns="91425" rIns="91425" bIns="91425" anchor="t"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rgbClr val="434343"/>
              </a:buClr>
              <a:buSzPts val="5800"/>
              <a:buFont typeface="Raleway ExtraBold"/>
              <a:buNone/>
              <a:defRPr sz="5800" b="0" i="0" u="none" strike="noStrike" cap="none">
                <a:solidFill>
                  <a:srgbClr val="434343"/>
                </a:solidFill>
                <a:latin typeface="Raleway ExtraBold"/>
                <a:ea typeface="Raleway ExtraBold"/>
                <a:cs typeface="Raleway ExtraBold"/>
                <a:sym typeface="Raleway ExtraBold"/>
              </a:defRPr>
            </a:lvl1pPr>
            <a:lvl2pPr lvl="1">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2pPr>
            <a:lvl3pPr lvl="2">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3pPr>
            <a:lvl4pPr lvl="3">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4pPr>
            <a:lvl5pPr lvl="4">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5pPr>
            <a:lvl6pPr lvl="5">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6pPr>
            <a:lvl7pPr lvl="6">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7pPr>
            <a:lvl8pPr lvl="7">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8pPr>
            <a:lvl9pPr lvl="8">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9pPr>
          </a:lstStyle>
          <a:p>
            <a:r>
              <a:rPr lang="en-GB" sz="1600" dirty="0">
                <a:latin typeface="Raleway Light" panose="020B0604020202020204" charset="0"/>
              </a:rPr>
              <a:t>CNO neutrinos scattering with electrons lead to signals with energies up to around 1.4 MeV, which can be observed e.g. in liquid scintillator detectors. These tend to have large signal rates but also difficult backgrounds (e.g. beta-decay). </a:t>
            </a:r>
            <a:endParaRPr lang="en-GB" sz="1600" dirty="0">
              <a:latin typeface="Raleway Light" panose="020B0604020202020204" charset="0"/>
            </a:endParaRPr>
          </a:p>
        </p:txBody>
      </p:sp>
      <p:grpSp>
        <p:nvGrpSpPr>
          <p:cNvPr id="5" name="Shape 463"/>
          <p:cNvGrpSpPr/>
          <p:nvPr/>
        </p:nvGrpSpPr>
        <p:grpSpPr>
          <a:xfrm>
            <a:off x="7990835" y="320514"/>
            <a:ext cx="929085" cy="904951"/>
            <a:chOff x="5926225" y="921350"/>
            <a:chExt cx="517800" cy="504350"/>
          </a:xfrm>
          <a:solidFill>
            <a:srgbClr val="EE2D24"/>
          </a:solidFill>
        </p:grpSpPr>
        <p:sp>
          <p:nvSpPr>
            <p:cNvPr id="8" name="Shape 464"/>
            <p:cNvSpPr/>
            <p:nvPr/>
          </p:nvSpPr>
          <p:spPr>
            <a:xfrm>
              <a:off x="5926225" y="921350"/>
              <a:ext cx="517800" cy="504350"/>
            </a:xfrm>
            <a:custGeom>
              <a:avLst/>
              <a:gdLst/>
              <a:ahLst/>
              <a:cxnLst/>
              <a:rect l="0" t="0" r="0" b="0"/>
              <a:pathLst>
                <a:path w="20712" h="20174" extrusionOk="0">
                  <a:moveTo>
                    <a:pt x="10356" y="2858"/>
                  </a:moveTo>
                  <a:lnTo>
                    <a:pt x="10722" y="2882"/>
                  </a:lnTo>
                  <a:lnTo>
                    <a:pt x="11089" y="2907"/>
                  </a:lnTo>
                  <a:lnTo>
                    <a:pt x="11455" y="2956"/>
                  </a:lnTo>
                  <a:lnTo>
                    <a:pt x="11821" y="3004"/>
                  </a:lnTo>
                  <a:lnTo>
                    <a:pt x="12163" y="3102"/>
                  </a:lnTo>
                  <a:lnTo>
                    <a:pt x="12505" y="3200"/>
                  </a:lnTo>
                  <a:lnTo>
                    <a:pt x="12847" y="3298"/>
                  </a:lnTo>
                  <a:lnTo>
                    <a:pt x="13165" y="3444"/>
                  </a:lnTo>
                  <a:lnTo>
                    <a:pt x="13482" y="3591"/>
                  </a:lnTo>
                  <a:lnTo>
                    <a:pt x="13800" y="3737"/>
                  </a:lnTo>
                  <a:lnTo>
                    <a:pt x="14093" y="3908"/>
                  </a:lnTo>
                  <a:lnTo>
                    <a:pt x="14386" y="4104"/>
                  </a:lnTo>
                  <a:lnTo>
                    <a:pt x="14679" y="4299"/>
                  </a:lnTo>
                  <a:lnTo>
                    <a:pt x="14948" y="4519"/>
                  </a:lnTo>
                  <a:lnTo>
                    <a:pt x="15216" y="4739"/>
                  </a:lnTo>
                  <a:lnTo>
                    <a:pt x="15460" y="4983"/>
                  </a:lnTo>
                  <a:lnTo>
                    <a:pt x="15705" y="5227"/>
                  </a:lnTo>
                  <a:lnTo>
                    <a:pt x="15925" y="5496"/>
                  </a:lnTo>
                  <a:lnTo>
                    <a:pt x="16144" y="5764"/>
                  </a:lnTo>
                  <a:lnTo>
                    <a:pt x="16340" y="6057"/>
                  </a:lnTo>
                  <a:lnTo>
                    <a:pt x="16535" y="6350"/>
                  </a:lnTo>
                  <a:lnTo>
                    <a:pt x="16706" y="6644"/>
                  </a:lnTo>
                  <a:lnTo>
                    <a:pt x="16853" y="6961"/>
                  </a:lnTo>
                  <a:lnTo>
                    <a:pt x="16999" y="7279"/>
                  </a:lnTo>
                  <a:lnTo>
                    <a:pt x="17146" y="7596"/>
                  </a:lnTo>
                  <a:lnTo>
                    <a:pt x="17243" y="7938"/>
                  </a:lnTo>
                  <a:lnTo>
                    <a:pt x="17341" y="8280"/>
                  </a:lnTo>
                  <a:lnTo>
                    <a:pt x="17439" y="8622"/>
                  </a:lnTo>
                  <a:lnTo>
                    <a:pt x="17488" y="8988"/>
                  </a:lnTo>
                  <a:lnTo>
                    <a:pt x="17536" y="9354"/>
                  </a:lnTo>
                  <a:lnTo>
                    <a:pt x="17561" y="9721"/>
                  </a:lnTo>
                  <a:lnTo>
                    <a:pt x="17585" y="10087"/>
                  </a:lnTo>
                  <a:lnTo>
                    <a:pt x="17561" y="10454"/>
                  </a:lnTo>
                  <a:lnTo>
                    <a:pt x="17536" y="10820"/>
                  </a:lnTo>
                  <a:lnTo>
                    <a:pt x="17488" y="11186"/>
                  </a:lnTo>
                  <a:lnTo>
                    <a:pt x="17439" y="11553"/>
                  </a:lnTo>
                  <a:lnTo>
                    <a:pt x="17341" y="11894"/>
                  </a:lnTo>
                  <a:lnTo>
                    <a:pt x="17243" y="12236"/>
                  </a:lnTo>
                  <a:lnTo>
                    <a:pt x="17146" y="12578"/>
                  </a:lnTo>
                  <a:lnTo>
                    <a:pt x="16999" y="12896"/>
                  </a:lnTo>
                  <a:lnTo>
                    <a:pt x="16853" y="13213"/>
                  </a:lnTo>
                  <a:lnTo>
                    <a:pt x="16706" y="13531"/>
                  </a:lnTo>
                  <a:lnTo>
                    <a:pt x="16535" y="13824"/>
                  </a:lnTo>
                  <a:lnTo>
                    <a:pt x="16340" y="14117"/>
                  </a:lnTo>
                  <a:lnTo>
                    <a:pt x="16144" y="14410"/>
                  </a:lnTo>
                  <a:lnTo>
                    <a:pt x="15925" y="14679"/>
                  </a:lnTo>
                  <a:lnTo>
                    <a:pt x="15705" y="14947"/>
                  </a:lnTo>
                  <a:lnTo>
                    <a:pt x="15460" y="15192"/>
                  </a:lnTo>
                  <a:lnTo>
                    <a:pt x="15216" y="15436"/>
                  </a:lnTo>
                  <a:lnTo>
                    <a:pt x="14948" y="15656"/>
                  </a:lnTo>
                  <a:lnTo>
                    <a:pt x="14679" y="15875"/>
                  </a:lnTo>
                  <a:lnTo>
                    <a:pt x="14386" y="16071"/>
                  </a:lnTo>
                  <a:lnTo>
                    <a:pt x="14093" y="16266"/>
                  </a:lnTo>
                  <a:lnTo>
                    <a:pt x="13800" y="16437"/>
                  </a:lnTo>
                  <a:lnTo>
                    <a:pt x="13482" y="16584"/>
                  </a:lnTo>
                  <a:lnTo>
                    <a:pt x="13165" y="16730"/>
                  </a:lnTo>
                  <a:lnTo>
                    <a:pt x="12847" y="16877"/>
                  </a:lnTo>
                  <a:lnTo>
                    <a:pt x="12505" y="16974"/>
                  </a:lnTo>
                  <a:lnTo>
                    <a:pt x="12163" y="17072"/>
                  </a:lnTo>
                  <a:lnTo>
                    <a:pt x="11821" y="17170"/>
                  </a:lnTo>
                  <a:lnTo>
                    <a:pt x="11455" y="17219"/>
                  </a:lnTo>
                  <a:lnTo>
                    <a:pt x="11089" y="17268"/>
                  </a:lnTo>
                  <a:lnTo>
                    <a:pt x="10722" y="17292"/>
                  </a:lnTo>
                  <a:lnTo>
                    <a:pt x="10356" y="17316"/>
                  </a:lnTo>
                  <a:lnTo>
                    <a:pt x="9990" y="17292"/>
                  </a:lnTo>
                  <a:lnTo>
                    <a:pt x="9623" y="17268"/>
                  </a:lnTo>
                  <a:lnTo>
                    <a:pt x="9257" y="17219"/>
                  </a:lnTo>
                  <a:lnTo>
                    <a:pt x="8891" y="17170"/>
                  </a:lnTo>
                  <a:lnTo>
                    <a:pt x="8549" y="17072"/>
                  </a:lnTo>
                  <a:lnTo>
                    <a:pt x="8207" y="16974"/>
                  </a:lnTo>
                  <a:lnTo>
                    <a:pt x="7865" y="16877"/>
                  </a:lnTo>
                  <a:lnTo>
                    <a:pt x="7547" y="16730"/>
                  </a:lnTo>
                  <a:lnTo>
                    <a:pt x="7230" y="16584"/>
                  </a:lnTo>
                  <a:lnTo>
                    <a:pt x="6912" y="16437"/>
                  </a:lnTo>
                  <a:lnTo>
                    <a:pt x="6619" y="16266"/>
                  </a:lnTo>
                  <a:lnTo>
                    <a:pt x="6326" y="16071"/>
                  </a:lnTo>
                  <a:lnTo>
                    <a:pt x="6033" y="15875"/>
                  </a:lnTo>
                  <a:lnTo>
                    <a:pt x="5765" y="15656"/>
                  </a:lnTo>
                  <a:lnTo>
                    <a:pt x="5496" y="15436"/>
                  </a:lnTo>
                  <a:lnTo>
                    <a:pt x="5252" y="15192"/>
                  </a:lnTo>
                  <a:lnTo>
                    <a:pt x="5007" y="14947"/>
                  </a:lnTo>
                  <a:lnTo>
                    <a:pt x="4788" y="14679"/>
                  </a:lnTo>
                  <a:lnTo>
                    <a:pt x="4568" y="14410"/>
                  </a:lnTo>
                  <a:lnTo>
                    <a:pt x="4372" y="14117"/>
                  </a:lnTo>
                  <a:lnTo>
                    <a:pt x="4177" y="13824"/>
                  </a:lnTo>
                  <a:lnTo>
                    <a:pt x="4006" y="13531"/>
                  </a:lnTo>
                  <a:lnTo>
                    <a:pt x="3860" y="13213"/>
                  </a:lnTo>
                  <a:lnTo>
                    <a:pt x="3713" y="12896"/>
                  </a:lnTo>
                  <a:lnTo>
                    <a:pt x="3566" y="12578"/>
                  </a:lnTo>
                  <a:lnTo>
                    <a:pt x="3469" y="12236"/>
                  </a:lnTo>
                  <a:lnTo>
                    <a:pt x="3371" y="11894"/>
                  </a:lnTo>
                  <a:lnTo>
                    <a:pt x="3273" y="11553"/>
                  </a:lnTo>
                  <a:lnTo>
                    <a:pt x="3225" y="11186"/>
                  </a:lnTo>
                  <a:lnTo>
                    <a:pt x="3176" y="10820"/>
                  </a:lnTo>
                  <a:lnTo>
                    <a:pt x="3151" y="10454"/>
                  </a:lnTo>
                  <a:lnTo>
                    <a:pt x="3127" y="10087"/>
                  </a:lnTo>
                  <a:lnTo>
                    <a:pt x="3151" y="9721"/>
                  </a:lnTo>
                  <a:lnTo>
                    <a:pt x="3176" y="9354"/>
                  </a:lnTo>
                  <a:lnTo>
                    <a:pt x="3225" y="8988"/>
                  </a:lnTo>
                  <a:lnTo>
                    <a:pt x="3273" y="8622"/>
                  </a:lnTo>
                  <a:lnTo>
                    <a:pt x="3371" y="8280"/>
                  </a:lnTo>
                  <a:lnTo>
                    <a:pt x="3469" y="7938"/>
                  </a:lnTo>
                  <a:lnTo>
                    <a:pt x="3566" y="7596"/>
                  </a:lnTo>
                  <a:lnTo>
                    <a:pt x="3713" y="7279"/>
                  </a:lnTo>
                  <a:lnTo>
                    <a:pt x="3860" y="6961"/>
                  </a:lnTo>
                  <a:lnTo>
                    <a:pt x="4006" y="6644"/>
                  </a:lnTo>
                  <a:lnTo>
                    <a:pt x="4177" y="6350"/>
                  </a:lnTo>
                  <a:lnTo>
                    <a:pt x="4372" y="6057"/>
                  </a:lnTo>
                  <a:lnTo>
                    <a:pt x="4568" y="5764"/>
                  </a:lnTo>
                  <a:lnTo>
                    <a:pt x="4788" y="5496"/>
                  </a:lnTo>
                  <a:lnTo>
                    <a:pt x="5007" y="5227"/>
                  </a:lnTo>
                  <a:lnTo>
                    <a:pt x="5252" y="4983"/>
                  </a:lnTo>
                  <a:lnTo>
                    <a:pt x="5496" y="4739"/>
                  </a:lnTo>
                  <a:lnTo>
                    <a:pt x="5765" y="4519"/>
                  </a:lnTo>
                  <a:lnTo>
                    <a:pt x="6033" y="4299"/>
                  </a:lnTo>
                  <a:lnTo>
                    <a:pt x="6326" y="4104"/>
                  </a:lnTo>
                  <a:lnTo>
                    <a:pt x="6619" y="3908"/>
                  </a:lnTo>
                  <a:lnTo>
                    <a:pt x="6912" y="3737"/>
                  </a:lnTo>
                  <a:lnTo>
                    <a:pt x="7230" y="3591"/>
                  </a:lnTo>
                  <a:lnTo>
                    <a:pt x="7547" y="3444"/>
                  </a:lnTo>
                  <a:lnTo>
                    <a:pt x="7865" y="3298"/>
                  </a:lnTo>
                  <a:lnTo>
                    <a:pt x="8207" y="3200"/>
                  </a:lnTo>
                  <a:lnTo>
                    <a:pt x="8549" y="3102"/>
                  </a:lnTo>
                  <a:lnTo>
                    <a:pt x="8891" y="3004"/>
                  </a:lnTo>
                  <a:lnTo>
                    <a:pt x="9257" y="2956"/>
                  </a:lnTo>
                  <a:lnTo>
                    <a:pt x="9623" y="2907"/>
                  </a:lnTo>
                  <a:lnTo>
                    <a:pt x="9990" y="2882"/>
                  </a:lnTo>
                  <a:lnTo>
                    <a:pt x="10356" y="2858"/>
                  </a:lnTo>
                  <a:close/>
                  <a:moveTo>
                    <a:pt x="8060" y="0"/>
                  </a:moveTo>
                  <a:lnTo>
                    <a:pt x="6717" y="2516"/>
                  </a:lnTo>
                  <a:lnTo>
                    <a:pt x="3908" y="2003"/>
                  </a:lnTo>
                  <a:lnTo>
                    <a:pt x="3786" y="4861"/>
                  </a:lnTo>
                  <a:lnTo>
                    <a:pt x="1026" y="5593"/>
                  </a:lnTo>
                  <a:lnTo>
                    <a:pt x="2174" y="8207"/>
                  </a:lnTo>
                  <a:lnTo>
                    <a:pt x="1" y="10087"/>
                  </a:lnTo>
                  <a:lnTo>
                    <a:pt x="2174" y="11968"/>
                  </a:lnTo>
                  <a:lnTo>
                    <a:pt x="1026" y="14581"/>
                  </a:lnTo>
                  <a:lnTo>
                    <a:pt x="3786" y="15314"/>
                  </a:lnTo>
                  <a:lnTo>
                    <a:pt x="3908" y="18171"/>
                  </a:lnTo>
                  <a:lnTo>
                    <a:pt x="6717" y="17658"/>
                  </a:lnTo>
                  <a:lnTo>
                    <a:pt x="8060" y="20174"/>
                  </a:lnTo>
                  <a:lnTo>
                    <a:pt x="10356" y="18489"/>
                  </a:lnTo>
                  <a:lnTo>
                    <a:pt x="12652" y="20174"/>
                  </a:lnTo>
                  <a:lnTo>
                    <a:pt x="13995" y="17658"/>
                  </a:lnTo>
                  <a:lnTo>
                    <a:pt x="16804" y="18171"/>
                  </a:lnTo>
                  <a:lnTo>
                    <a:pt x="16926" y="15314"/>
                  </a:lnTo>
                  <a:lnTo>
                    <a:pt x="19686" y="14581"/>
                  </a:lnTo>
                  <a:lnTo>
                    <a:pt x="18538" y="11968"/>
                  </a:lnTo>
                  <a:lnTo>
                    <a:pt x="20711" y="10087"/>
                  </a:lnTo>
                  <a:lnTo>
                    <a:pt x="18538" y="8207"/>
                  </a:lnTo>
                  <a:lnTo>
                    <a:pt x="19686" y="5593"/>
                  </a:lnTo>
                  <a:lnTo>
                    <a:pt x="16926" y="4861"/>
                  </a:lnTo>
                  <a:lnTo>
                    <a:pt x="16804" y="2003"/>
                  </a:lnTo>
                  <a:lnTo>
                    <a:pt x="13995" y="2516"/>
                  </a:lnTo>
                  <a:lnTo>
                    <a:pt x="12652" y="0"/>
                  </a:lnTo>
                  <a:lnTo>
                    <a:pt x="10356" y="1686"/>
                  </a:lnTo>
                  <a:lnTo>
                    <a:pt x="8060" y="0"/>
                  </a:lnTo>
                  <a:close/>
                </a:path>
              </a:pathLst>
            </a:custGeom>
            <a:grpFill/>
            <a:ln>
              <a:noFill/>
            </a:ln>
          </p:spPr>
          <p:txBody>
            <a:bodyPr wrap="square" lIns="91425" tIns="91425" rIns="91425" bIns="91425" anchor="ctr" anchorCtr="0">
              <a:noAutofit/>
            </a:bodyPr>
            <a:lstStyle/>
            <a:p>
              <a:endParaRPr/>
            </a:p>
          </p:txBody>
        </p:sp>
        <p:sp>
          <p:nvSpPr>
            <p:cNvPr id="10" name="Shape 465"/>
            <p:cNvSpPr/>
            <p:nvPr/>
          </p:nvSpPr>
          <p:spPr>
            <a:xfrm>
              <a:off x="6016600" y="1005000"/>
              <a:ext cx="337050" cy="337050"/>
            </a:xfrm>
            <a:custGeom>
              <a:avLst/>
              <a:gdLst/>
              <a:ahLst/>
              <a:cxnLst/>
              <a:rect l="0" t="0" r="0" b="0"/>
              <a:pathLst>
                <a:path w="13482" h="13482" extrusionOk="0">
                  <a:moveTo>
                    <a:pt x="6741" y="0"/>
                  </a:moveTo>
                  <a:lnTo>
                    <a:pt x="6399" y="25"/>
                  </a:lnTo>
                  <a:lnTo>
                    <a:pt x="6057" y="49"/>
                  </a:lnTo>
                  <a:lnTo>
                    <a:pt x="5715" y="98"/>
                  </a:lnTo>
                  <a:lnTo>
                    <a:pt x="5398" y="147"/>
                  </a:lnTo>
                  <a:lnTo>
                    <a:pt x="5056" y="220"/>
                  </a:lnTo>
                  <a:lnTo>
                    <a:pt x="4738" y="318"/>
                  </a:lnTo>
                  <a:lnTo>
                    <a:pt x="4421" y="416"/>
                  </a:lnTo>
                  <a:lnTo>
                    <a:pt x="4128" y="538"/>
                  </a:lnTo>
                  <a:lnTo>
                    <a:pt x="3835" y="684"/>
                  </a:lnTo>
                  <a:lnTo>
                    <a:pt x="3542" y="831"/>
                  </a:lnTo>
                  <a:lnTo>
                    <a:pt x="3249" y="977"/>
                  </a:lnTo>
                  <a:lnTo>
                    <a:pt x="2980" y="1173"/>
                  </a:lnTo>
                  <a:lnTo>
                    <a:pt x="2711" y="1344"/>
                  </a:lnTo>
                  <a:lnTo>
                    <a:pt x="2467" y="1539"/>
                  </a:lnTo>
                  <a:lnTo>
                    <a:pt x="2223" y="1759"/>
                  </a:lnTo>
                  <a:lnTo>
                    <a:pt x="1979" y="1979"/>
                  </a:lnTo>
                  <a:lnTo>
                    <a:pt x="1759" y="2223"/>
                  </a:lnTo>
                  <a:lnTo>
                    <a:pt x="1539" y="2467"/>
                  </a:lnTo>
                  <a:lnTo>
                    <a:pt x="1344" y="2711"/>
                  </a:lnTo>
                  <a:lnTo>
                    <a:pt x="1173" y="2980"/>
                  </a:lnTo>
                  <a:lnTo>
                    <a:pt x="977" y="3249"/>
                  </a:lnTo>
                  <a:lnTo>
                    <a:pt x="831" y="3542"/>
                  </a:lnTo>
                  <a:lnTo>
                    <a:pt x="684" y="3835"/>
                  </a:lnTo>
                  <a:lnTo>
                    <a:pt x="538" y="4128"/>
                  </a:lnTo>
                  <a:lnTo>
                    <a:pt x="416" y="4421"/>
                  </a:lnTo>
                  <a:lnTo>
                    <a:pt x="318" y="4738"/>
                  </a:lnTo>
                  <a:lnTo>
                    <a:pt x="220" y="5056"/>
                  </a:lnTo>
                  <a:lnTo>
                    <a:pt x="147" y="5398"/>
                  </a:lnTo>
                  <a:lnTo>
                    <a:pt x="98" y="5715"/>
                  </a:lnTo>
                  <a:lnTo>
                    <a:pt x="49" y="6057"/>
                  </a:lnTo>
                  <a:lnTo>
                    <a:pt x="25" y="6399"/>
                  </a:lnTo>
                  <a:lnTo>
                    <a:pt x="0" y="6741"/>
                  </a:lnTo>
                  <a:lnTo>
                    <a:pt x="25" y="7083"/>
                  </a:lnTo>
                  <a:lnTo>
                    <a:pt x="49" y="7425"/>
                  </a:lnTo>
                  <a:lnTo>
                    <a:pt x="98" y="7767"/>
                  </a:lnTo>
                  <a:lnTo>
                    <a:pt x="147" y="8084"/>
                  </a:lnTo>
                  <a:lnTo>
                    <a:pt x="220" y="8426"/>
                  </a:lnTo>
                  <a:lnTo>
                    <a:pt x="318" y="8744"/>
                  </a:lnTo>
                  <a:lnTo>
                    <a:pt x="416" y="9061"/>
                  </a:lnTo>
                  <a:lnTo>
                    <a:pt x="538" y="9354"/>
                  </a:lnTo>
                  <a:lnTo>
                    <a:pt x="684" y="9648"/>
                  </a:lnTo>
                  <a:lnTo>
                    <a:pt x="831" y="9941"/>
                  </a:lnTo>
                  <a:lnTo>
                    <a:pt x="977" y="10234"/>
                  </a:lnTo>
                  <a:lnTo>
                    <a:pt x="1173" y="10502"/>
                  </a:lnTo>
                  <a:lnTo>
                    <a:pt x="1344" y="10771"/>
                  </a:lnTo>
                  <a:lnTo>
                    <a:pt x="1539" y="11015"/>
                  </a:lnTo>
                  <a:lnTo>
                    <a:pt x="1759" y="11259"/>
                  </a:lnTo>
                  <a:lnTo>
                    <a:pt x="1979" y="11504"/>
                  </a:lnTo>
                  <a:lnTo>
                    <a:pt x="2223" y="11723"/>
                  </a:lnTo>
                  <a:lnTo>
                    <a:pt x="2467" y="11943"/>
                  </a:lnTo>
                  <a:lnTo>
                    <a:pt x="2711" y="12139"/>
                  </a:lnTo>
                  <a:lnTo>
                    <a:pt x="2980" y="12310"/>
                  </a:lnTo>
                  <a:lnTo>
                    <a:pt x="3249" y="12505"/>
                  </a:lnTo>
                  <a:lnTo>
                    <a:pt x="3542" y="12652"/>
                  </a:lnTo>
                  <a:lnTo>
                    <a:pt x="3835" y="12798"/>
                  </a:lnTo>
                  <a:lnTo>
                    <a:pt x="4128" y="12945"/>
                  </a:lnTo>
                  <a:lnTo>
                    <a:pt x="4421" y="13067"/>
                  </a:lnTo>
                  <a:lnTo>
                    <a:pt x="4738" y="13164"/>
                  </a:lnTo>
                  <a:lnTo>
                    <a:pt x="5056" y="13262"/>
                  </a:lnTo>
                  <a:lnTo>
                    <a:pt x="5398" y="13335"/>
                  </a:lnTo>
                  <a:lnTo>
                    <a:pt x="5715" y="13384"/>
                  </a:lnTo>
                  <a:lnTo>
                    <a:pt x="6057" y="13433"/>
                  </a:lnTo>
                  <a:lnTo>
                    <a:pt x="6399" y="13458"/>
                  </a:lnTo>
                  <a:lnTo>
                    <a:pt x="6741" y="13482"/>
                  </a:lnTo>
                  <a:lnTo>
                    <a:pt x="7083" y="13458"/>
                  </a:lnTo>
                  <a:lnTo>
                    <a:pt x="7425" y="13433"/>
                  </a:lnTo>
                  <a:lnTo>
                    <a:pt x="7767" y="13384"/>
                  </a:lnTo>
                  <a:lnTo>
                    <a:pt x="8084" y="13335"/>
                  </a:lnTo>
                  <a:lnTo>
                    <a:pt x="8426" y="13262"/>
                  </a:lnTo>
                  <a:lnTo>
                    <a:pt x="8744" y="13164"/>
                  </a:lnTo>
                  <a:lnTo>
                    <a:pt x="9061" y="13067"/>
                  </a:lnTo>
                  <a:lnTo>
                    <a:pt x="9354" y="12945"/>
                  </a:lnTo>
                  <a:lnTo>
                    <a:pt x="9647" y="12798"/>
                  </a:lnTo>
                  <a:lnTo>
                    <a:pt x="9940" y="12652"/>
                  </a:lnTo>
                  <a:lnTo>
                    <a:pt x="10234" y="12505"/>
                  </a:lnTo>
                  <a:lnTo>
                    <a:pt x="10502" y="12310"/>
                  </a:lnTo>
                  <a:lnTo>
                    <a:pt x="10771" y="12139"/>
                  </a:lnTo>
                  <a:lnTo>
                    <a:pt x="11015" y="11943"/>
                  </a:lnTo>
                  <a:lnTo>
                    <a:pt x="11259" y="11723"/>
                  </a:lnTo>
                  <a:lnTo>
                    <a:pt x="11504" y="11504"/>
                  </a:lnTo>
                  <a:lnTo>
                    <a:pt x="11723" y="11259"/>
                  </a:lnTo>
                  <a:lnTo>
                    <a:pt x="11943" y="11015"/>
                  </a:lnTo>
                  <a:lnTo>
                    <a:pt x="12139" y="10771"/>
                  </a:lnTo>
                  <a:lnTo>
                    <a:pt x="12310" y="10502"/>
                  </a:lnTo>
                  <a:lnTo>
                    <a:pt x="12505" y="10234"/>
                  </a:lnTo>
                  <a:lnTo>
                    <a:pt x="12651" y="9941"/>
                  </a:lnTo>
                  <a:lnTo>
                    <a:pt x="12798" y="9648"/>
                  </a:lnTo>
                  <a:lnTo>
                    <a:pt x="12945" y="9354"/>
                  </a:lnTo>
                  <a:lnTo>
                    <a:pt x="13067" y="9061"/>
                  </a:lnTo>
                  <a:lnTo>
                    <a:pt x="13164" y="8744"/>
                  </a:lnTo>
                  <a:lnTo>
                    <a:pt x="13262" y="8426"/>
                  </a:lnTo>
                  <a:lnTo>
                    <a:pt x="13335" y="8084"/>
                  </a:lnTo>
                  <a:lnTo>
                    <a:pt x="13384" y="7767"/>
                  </a:lnTo>
                  <a:lnTo>
                    <a:pt x="13433" y="7425"/>
                  </a:lnTo>
                  <a:lnTo>
                    <a:pt x="13457" y="7083"/>
                  </a:lnTo>
                  <a:lnTo>
                    <a:pt x="13482" y="6741"/>
                  </a:lnTo>
                  <a:lnTo>
                    <a:pt x="13457" y="6399"/>
                  </a:lnTo>
                  <a:lnTo>
                    <a:pt x="13433" y="6057"/>
                  </a:lnTo>
                  <a:lnTo>
                    <a:pt x="13384" y="5715"/>
                  </a:lnTo>
                  <a:lnTo>
                    <a:pt x="13335" y="5398"/>
                  </a:lnTo>
                  <a:lnTo>
                    <a:pt x="13262" y="5056"/>
                  </a:lnTo>
                  <a:lnTo>
                    <a:pt x="13164" y="4738"/>
                  </a:lnTo>
                  <a:lnTo>
                    <a:pt x="13067" y="4421"/>
                  </a:lnTo>
                  <a:lnTo>
                    <a:pt x="12945" y="4128"/>
                  </a:lnTo>
                  <a:lnTo>
                    <a:pt x="12798" y="3835"/>
                  </a:lnTo>
                  <a:lnTo>
                    <a:pt x="12651" y="3542"/>
                  </a:lnTo>
                  <a:lnTo>
                    <a:pt x="12505" y="3249"/>
                  </a:lnTo>
                  <a:lnTo>
                    <a:pt x="12310" y="2980"/>
                  </a:lnTo>
                  <a:lnTo>
                    <a:pt x="12139" y="2711"/>
                  </a:lnTo>
                  <a:lnTo>
                    <a:pt x="11943" y="2467"/>
                  </a:lnTo>
                  <a:lnTo>
                    <a:pt x="11723" y="2223"/>
                  </a:lnTo>
                  <a:lnTo>
                    <a:pt x="11504" y="1979"/>
                  </a:lnTo>
                  <a:lnTo>
                    <a:pt x="11259" y="1759"/>
                  </a:lnTo>
                  <a:lnTo>
                    <a:pt x="11015" y="1539"/>
                  </a:lnTo>
                  <a:lnTo>
                    <a:pt x="10771" y="1344"/>
                  </a:lnTo>
                  <a:lnTo>
                    <a:pt x="10502" y="1173"/>
                  </a:lnTo>
                  <a:lnTo>
                    <a:pt x="10234" y="977"/>
                  </a:lnTo>
                  <a:lnTo>
                    <a:pt x="9940" y="831"/>
                  </a:lnTo>
                  <a:lnTo>
                    <a:pt x="9647" y="684"/>
                  </a:lnTo>
                  <a:lnTo>
                    <a:pt x="9354" y="538"/>
                  </a:lnTo>
                  <a:lnTo>
                    <a:pt x="9061" y="416"/>
                  </a:lnTo>
                  <a:lnTo>
                    <a:pt x="8744" y="318"/>
                  </a:lnTo>
                  <a:lnTo>
                    <a:pt x="8426" y="220"/>
                  </a:lnTo>
                  <a:lnTo>
                    <a:pt x="8084" y="147"/>
                  </a:lnTo>
                  <a:lnTo>
                    <a:pt x="7767" y="98"/>
                  </a:lnTo>
                  <a:lnTo>
                    <a:pt x="7425" y="49"/>
                  </a:lnTo>
                  <a:lnTo>
                    <a:pt x="7083" y="25"/>
                  </a:lnTo>
                  <a:lnTo>
                    <a:pt x="6741" y="0"/>
                  </a:lnTo>
                  <a:close/>
                </a:path>
              </a:pathLst>
            </a:custGeom>
            <a:grpFill/>
            <a:ln>
              <a:noFill/>
            </a:ln>
          </p:spPr>
          <p:txBody>
            <a:bodyPr wrap="square" lIns="91425" tIns="91425" rIns="91425" bIns="91425" anchor="ctr" anchorCtr="0">
              <a:noAutofit/>
            </a:bodyPr>
            <a:lstStyle/>
            <a:p>
              <a:endParaRPr/>
            </a:p>
          </p:txBody>
        </p:sp>
      </p:gr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2436" y="3072341"/>
            <a:ext cx="7225750" cy="3184150"/>
          </a:xfrm>
          <a:prstGeom prst="rect">
            <a:avLst/>
          </a:prstGeom>
        </p:spPr>
      </p:pic>
    </p:spTree>
    <p:extLst>
      <p:ext uri="{BB962C8B-B14F-4D97-AF65-F5344CB8AC3E}">
        <p14:creationId xmlns:p14="http://schemas.microsoft.com/office/powerpoint/2010/main" val="34141002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663417" y="1135927"/>
            <a:ext cx="6866100" cy="857400"/>
          </a:xfrm>
        </p:spPr>
        <p:txBody>
          <a:bodyPr/>
          <a:lstStyle/>
          <a:p>
            <a:r>
              <a:rPr lang="en-GB" sz="5400" dirty="0"/>
              <a:t>Direct detection</a:t>
            </a:r>
            <a:endParaRPr lang="en-GB" sz="5400" dirty="0"/>
          </a:p>
        </p:txBody>
      </p:sp>
      <p:grpSp>
        <p:nvGrpSpPr>
          <p:cNvPr id="6" name="Shape 592"/>
          <p:cNvGrpSpPr/>
          <p:nvPr/>
        </p:nvGrpSpPr>
        <p:grpSpPr>
          <a:xfrm>
            <a:off x="8126182" y="434103"/>
            <a:ext cx="701780" cy="701824"/>
            <a:chOff x="6654650" y="3665275"/>
            <a:chExt cx="409100" cy="409125"/>
          </a:xfrm>
          <a:solidFill>
            <a:srgbClr val="EE2D24"/>
          </a:solidFill>
        </p:grpSpPr>
        <p:sp>
          <p:nvSpPr>
            <p:cNvPr id="7" name="Shape 593"/>
            <p:cNvSpPr/>
            <p:nvPr/>
          </p:nvSpPr>
          <p:spPr>
            <a:xfrm>
              <a:off x="6808525" y="3819150"/>
              <a:ext cx="211875" cy="211900"/>
            </a:xfrm>
            <a:custGeom>
              <a:avLst/>
              <a:gdLst/>
              <a:ahLst/>
              <a:cxnLst/>
              <a:rect l="0" t="0" r="0" b="0"/>
              <a:pathLst>
                <a:path w="8475" h="8476" extrusionOk="0">
                  <a:moveTo>
                    <a:pt x="8157" y="0"/>
                  </a:moveTo>
                  <a:lnTo>
                    <a:pt x="7327" y="1075"/>
                  </a:lnTo>
                  <a:lnTo>
                    <a:pt x="6399" y="2150"/>
                  </a:lnTo>
                  <a:lnTo>
                    <a:pt x="5422" y="3249"/>
                  </a:lnTo>
                  <a:lnTo>
                    <a:pt x="4347" y="4348"/>
                  </a:lnTo>
                  <a:lnTo>
                    <a:pt x="3248" y="5422"/>
                  </a:lnTo>
                  <a:lnTo>
                    <a:pt x="2149" y="6399"/>
                  </a:lnTo>
                  <a:lnTo>
                    <a:pt x="1075" y="7327"/>
                  </a:lnTo>
                  <a:lnTo>
                    <a:pt x="0" y="8158"/>
                  </a:lnTo>
                  <a:lnTo>
                    <a:pt x="440" y="8280"/>
                  </a:lnTo>
                  <a:lnTo>
                    <a:pt x="855" y="8377"/>
                  </a:lnTo>
                  <a:lnTo>
                    <a:pt x="1294" y="8426"/>
                  </a:lnTo>
                  <a:lnTo>
                    <a:pt x="1734" y="8475"/>
                  </a:lnTo>
                  <a:lnTo>
                    <a:pt x="2174" y="8475"/>
                  </a:lnTo>
                  <a:lnTo>
                    <a:pt x="2613" y="8451"/>
                  </a:lnTo>
                  <a:lnTo>
                    <a:pt x="3028" y="8402"/>
                  </a:lnTo>
                  <a:lnTo>
                    <a:pt x="3468" y="8304"/>
                  </a:lnTo>
                  <a:lnTo>
                    <a:pt x="3883" y="8207"/>
                  </a:lnTo>
                  <a:lnTo>
                    <a:pt x="4323" y="8060"/>
                  </a:lnTo>
                  <a:lnTo>
                    <a:pt x="4714" y="7889"/>
                  </a:lnTo>
                  <a:lnTo>
                    <a:pt x="5129" y="7694"/>
                  </a:lnTo>
                  <a:lnTo>
                    <a:pt x="5520" y="7449"/>
                  </a:lnTo>
                  <a:lnTo>
                    <a:pt x="5886" y="7205"/>
                  </a:lnTo>
                  <a:lnTo>
                    <a:pt x="6252" y="6912"/>
                  </a:lnTo>
                  <a:lnTo>
                    <a:pt x="6594" y="6595"/>
                  </a:lnTo>
                  <a:lnTo>
                    <a:pt x="6912" y="6253"/>
                  </a:lnTo>
                  <a:lnTo>
                    <a:pt x="7205" y="5886"/>
                  </a:lnTo>
                  <a:lnTo>
                    <a:pt x="7449" y="5520"/>
                  </a:lnTo>
                  <a:lnTo>
                    <a:pt x="7693" y="5129"/>
                  </a:lnTo>
                  <a:lnTo>
                    <a:pt x="7889" y="4714"/>
                  </a:lnTo>
                  <a:lnTo>
                    <a:pt x="8060" y="4323"/>
                  </a:lnTo>
                  <a:lnTo>
                    <a:pt x="8206" y="3884"/>
                  </a:lnTo>
                  <a:lnTo>
                    <a:pt x="8304" y="3468"/>
                  </a:lnTo>
                  <a:lnTo>
                    <a:pt x="8402" y="3029"/>
                  </a:lnTo>
                  <a:lnTo>
                    <a:pt x="8450" y="2614"/>
                  </a:lnTo>
                  <a:lnTo>
                    <a:pt x="8475" y="2174"/>
                  </a:lnTo>
                  <a:lnTo>
                    <a:pt x="8475" y="1734"/>
                  </a:lnTo>
                  <a:lnTo>
                    <a:pt x="8426" y="1295"/>
                  </a:lnTo>
                  <a:lnTo>
                    <a:pt x="8377" y="855"/>
                  </a:lnTo>
                  <a:lnTo>
                    <a:pt x="8279" y="440"/>
                  </a:lnTo>
                  <a:lnTo>
                    <a:pt x="8157" y="0"/>
                  </a:lnTo>
                  <a:close/>
                </a:path>
              </a:pathLst>
            </a:custGeom>
            <a:grpFill/>
            <a:ln>
              <a:noFill/>
            </a:ln>
          </p:spPr>
          <p:txBody>
            <a:bodyPr wrap="square" lIns="91425" tIns="91425" rIns="91425" bIns="91425" anchor="ctr" anchorCtr="0">
              <a:noAutofit/>
            </a:bodyPr>
            <a:lstStyle/>
            <a:p>
              <a:endParaRPr/>
            </a:p>
          </p:txBody>
        </p:sp>
        <p:sp>
          <p:nvSpPr>
            <p:cNvPr id="8" name="Shape 594"/>
            <p:cNvSpPr/>
            <p:nvPr/>
          </p:nvSpPr>
          <p:spPr>
            <a:xfrm>
              <a:off x="6654650" y="3665275"/>
              <a:ext cx="409100" cy="409125"/>
            </a:xfrm>
            <a:custGeom>
              <a:avLst/>
              <a:gdLst/>
              <a:ahLst/>
              <a:cxnLst/>
              <a:rect l="0" t="0" r="0" b="0"/>
              <a:pathLst>
                <a:path w="16364" h="16365" extrusionOk="0">
                  <a:moveTo>
                    <a:pt x="13580" y="1686"/>
                  </a:moveTo>
                  <a:lnTo>
                    <a:pt x="13677" y="1735"/>
                  </a:lnTo>
                  <a:lnTo>
                    <a:pt x="13775" y="1759"/>
                  </a:lnTo>
                  <a:lnTo>
                    <a:pt x="13848" y="1832"/>
                  </a:lnTo>
                  <a:lnTo>
                    <a:pt x="13897" y="1906"/>
                  </a:lnTo>
                  <a:lnTo>
                    <a:pt x="13946" y="1979"/>
                  </a:lnTo>
                  <a:lnTo>
                    <a:pt x="13970" y="2077"/>
                  </a:lnTo>
                  <a:lnTo>
                    <a:pt x="13995" y="2174"/>
                  </a:lnTo>
                  <a:lnTo>
                    <a:pt x="13995" y="2419"/>
                  </a:lnTo>
                  <a:lnTo>
                    <a:pt x="13922" y="2687"/>
                  </a:lnTo>
                  <a:lnTo>
                    <a:pt x="13824" y="3029"/>
                  </a:lnTo>
                  <a:lnTo>
                    <a:pt x="13677" y="3371"/>
                  </a:lnTo>
                  <a:lnTo>
                    <a:pt x="13482" y="3762"/>
                  </a:lnTo>
                  <a:lnTo>
                    <a:pt x="13238" y="4177"/>
                  </a:lnTo>
                  <a:lnTo>
                    <a:pt x="12993" y="3908"/>
                  </a:lnTo>
                  <a:lnTo>
                    <a:pt x="12749" y="3615"/>
                  </a:lnTo>
                  <a:lnTo>
                    <a:pt x="12407" y="3298"/>
                  </a:lnTo>
                  <a:lnTo>
                    <a:pt x="12041" y="3029"/>
                  </a:lnTo>
                  <a:lnTo>
                    <a:pt x="11675" y="2761"/>
                  </a:lnTo>
                  <a:lnTo>
                    <a:pt x="11308" y="2541"/>
                  </a:lnTo>
                  <a:lnTo>
                    <a:pt x="11748" y="2272"/>
                  </a:lnTo>
                  <a:lnTo>
                    <a:pt x="12187" y="2052"/>
                  </a:lnTo>
                  <a:lnTo>
                    <a:pt x="12554" y="1881"/>
                  </a:lnTo>
                  <a:lnTo>
                    <a:pt x="12920" y="1759"/>
                  </a:lnTo>
                  <a:lnTo>
                    <a:pt x="13213" y="1686"/>
                  </a:lnTo>
                  <a:close/>
                  <a:moveTo>
                    <a:pt x="9721" y="3591"/>
                  </a:moveTo>
                  <a:lnTo>
                    <a:pt x="9794" y="3615"/>
                  </a:lnTo>
                  <a:lnTo>
                    <a:pt x="9916" y="3713"/>
                  </a:lnTo>
                  <a:lnTo>
                    <a:pt x="10014" y="3835"/>
                  </a:lnTo>
                  <a:lnTo>
                    <a:pt x="10038" y="3908"/>
                  </a:lnTo>
                  <a:lnTo>
                    <a:pt x="10038" y="3982"/>
                  </a:lnTo>
                  <a:lnTo>
                    <a:pt x="10038" y="4055"/>
                  </a:lnTo>
                  <a:lnTo>
                    <a:pt x="10014" y="4128"/>
                  </a:lnTo>
                  <a:lnTo>
                    <a:pt x="9916" y="4250"/>
                  </a:lnTo>
                  <a:lnTo>
                    <a:pt x="9794" y="4348"/>
                  </a:lnTo>
                  <a:lnTo>
                    <a:pt x="9721" y="4372"/>
                  </a:lnTo>
                  <a:lnTo>
                    <a:pt x="9574" y="4372"/>
                  </a:lnTo>
                  <a:lnTo>
                    <a:pt x="9501" y="4348"/>
                  </a:lnTo>
                  <a:lnTo>
                    <a:pt x="9379" y="4250"/>
                  </a:lnTo>
                  <a:lnTo>
                    <a:pt x="9281" y="4128"/>
                  </a:lnTo>
                  <a:lnTo>
                    <a:pt x="9257" y="4055"/>
                  </a:lnTo>
                  <a:lnTo>
                    <a:pt x="9257" y="3982"/>
                  </a:lnTo>
                  <a:lnTo>
                    <a:pt x="9257" y="3908"/>
                  </a:lnTo>
                  <a:lnTo>
                    <a:pt x="9281" y="3835"/>
                  </a:lnTo>
                  <a:lnTo>
                    <a:pt x="9379" y="3713"/>
                  </a:lnTo>
                  <a:lnTo>
                    <a:pt x="9501" y="3615"/>
                  </a:lnTo>
                  <a:lnTo>
                    <a:pt x="9574" y="3591"/>
                  </a:lnTo>
                  <a:close/>
                  <a:moveTo>
                    <a:pt x="8182" y="3322"/>
                  </a:moveTo>
                  <a:lnTo>
                    <a:pt x="8304" y="3347"/>
                  </a:lnTo>
                  <a:lnTo>
                    <a:pt x="8402" y="3371"/>
                  </a:lnTo>
                  <a:lnTo>
                    <a:pt x="8500" y="3420"/>
                  </a:lnTo>
                  <a:lnTo>
                    <a:pt x="8597" y="3493"/>
                  </a:lnTo>
                  <a:lnTo>
                    <a:pt x="8671" y="3591"/>
                  </a:lnTo>
                  <a:lnTo>
                    <a:pt x="8719" y="3689"/>
                  </a:lnTo>
                  <a:lnTo>
                    <a:pt x="8768" y="3786"/>
                  </a:lnTo>
                  <a:lnTo>
                    <a:pt x="8768" y="3908"/>
                  </a:lnTo>
                  <a:lnTo>
                    <a:pt x="8768" y="4031"/>
                  </a:lnTo>
                  <a:lnTo>
                    <a:pt x="8719" y="4153"/>
                  </a:lnTo>
                  <a:lnTo>
                    <a:pt x="8671" y="4250"/>
                  </a:lnTo>
                  <a:lnTo>
                    <a:pt x="8597" y="4324"/>
                  </a:lnTo>
                  <a:lnTo>
                    <a:pt x="8500" y="4397"/>
                  </a:lnTo>
                  <a:lnTo>
                    <a:pt x="8402" y="4446"/>
                  </a:lnTo>
                  <a:lnTo>
                    <a:pt x="8304" y="4495"/>
                  </a:lnTo>
                  <a:lnTo>
                    <a:pt x="8060" y="4495"/>
                  </a:lnTo>
                  <a:lnTo>
                    <a:pt x="7962" y="4446"/>
                  </a:lnTo>
                  <a:lnTo>
                    <a:pt x="7865" y="4397"/>
                  </a:lnTo>
                  <a:lnTo>
                    <a:pt x="7767" y="4324"/>
                  </a:lnTo>
                  <a:lnTo>
                    <a:pt x="7694" y="4250"/>
                  </a:lnTo>
                  <a:lnTo>
                    <a:pt x="7645" y="4153"/>
                  </a:lnTo>
                  <a:lnTo>
                    <a:pt x="7596" y="4031"/>
                  </a:lnTo>
                  <a:lnTo>
                    <a:pt x="7596" y="3908"/>
                  </a:lnTo>
                  <a:lnTo>
                    <a:pt x="7596" y="3786"/>
                  </a:lnTo>
                  <a:lnTo>
                    <a:pt x="7645" y="3689"/>
                  </a:lnTo>
                  <a:lnTo>
                    <a:pt x="7694" y="3591"/>
                  </a:lnTo>
                  <a:lnTo>
                    <a:pt x="7767" y="3493"/>
                  </a:lnTo>
                  <a:lnTo>
                    <a:pt x="7865" y="3420"/>
                  </a:lnTo>
                  <a:lnTo>
                    <a:pt x="7962" y="3371"/>
                  </a:lnTo>
                  <a:lnTo>
                    <a:pt x="8060" y="3347"/>
                  </a:lnTo>
                  <a:lnTo>
                    <a:pt x="8182" y="3322"/>
                  </a:lnTo>
                  <a:close/>
                  <a:moveTo>
                    <a:pt x="9086" y="4763"/>
                  </a:moveTo>
                  <a:lnTo>
                    <a:pt x="9159" y="4788"/>
                  </a:lnTo>
                  <a:lnTo>
                    <a:pt x="9281" y="4885"/>
                  </a:lnTo>
                  <a:lnTo>
                    <a:pt x="9354" y="5007"/>
                  </a:lnTo>
                  <a:lnTo>
                    <a:pt x="9379" y="5081"/>
                  </a:lnTo>
                  <a:lnTo>
                    <a:pt x="9379" y="5154"/>
                  </a:lnTo>
                  <a:lnTo>
                    <a:pt x="9379" y="5227"/>
                  </a:lnTo>
                  <a:lnTo>
                    <a:pt x="9354" y="5301"/>
                  </a:lnTo>
                  <a:lnTo>
                    <a:pt x="9281" y="5423"/>
                  </a:lnTo>
                  <a:lnTo>
                    <a:pt x="9159" y="5520"/>
                  </a:lnTo>
                  <a:lnTo>
                    <a:pt x="9086" y="5545"/>
                  </a:lnTo>
                  <a:lnTo>
                    <a:pt x="8915" y="5545"/>
                  </a:lnTo>
                  <a:lnTo>
                    <a:pt x="8842" y="5520"/>
                  </a:lnTo>
                  <a:lnTo>
                    <a:pt x="8719" y="5423"/>
                  </a:lnTo>
                  <a:lnTo>
                    <a:pt x="8646" y="5301"/>
                  </a:lnTo>
                  <a:lnTo>
                    <a:pt x="8622" y="5227"/>
                  </a:lnTo>
                  <a:lnTo>
                    <a:pt x="8597" y="5154"/>
                  </a:lnTo>
                  <a:lnTo>
                    <a:pt x="8622" y="5081"/>
                  </a:lnTo>
                  <a:lnTo>
                    <a:pt x="8646" y="5007"/>
                  </a:lnTo>
                  <a:lnTo>
                    <a:pt x="8719" y="4885"/>
                  </a:lnTo>
                  <a:lnTo>
                    <a:pt x="8842" y="4788"/>
                  </a:lnTo>
                  <a:lnTo>
                    <a:pt x="8915" y="4763"/>
                  </a:lnTo>
                  <a:close/>
                  <a:moveTo>
                    <a:pt x="2540" y="11309"/>
                  </a:moveTo>
                  <a:lnTo>
                    <a:pt x="2760" y="11675"/>
                  </a:lnTo>
                  <a:lnTo>
                    <a:pt x="3029" y="12041"/>
                  </a:lnTo>
                  <a:lnTo>
                    <a:pt x="3298" y="12408"/>
                  </a:lnTo>
                  <a:lnTo>
                    <a:pt x="3615" y="12750"/>
                  </a:lnTo>
                  <a:lnTo>
                    <a:pt x="3908" y="12994"/>
                  </a:lnTo>
                  <a:lnTo>
                    <a:pt x="4177" y="13238"/>
                  </a:lnTo>
                  <a:lnTo>
                    <a:pt x="3762" y="13482"/>
                  </a:lnTo>
                  <a:lnTo>
                    <a:pt x="3371" y="13678"/>
                  </a:lnTo>
                  <a:lnTo>
                    <a:pt x="3029" y="13824"/>
                  </a:lnTo>
                  <a:lnTo>
                    <a:pt x="2687" y="13922"/>
                  </a:lnTo>
                  <a:lnTo>
                    <a:pt x="2418" y="13995"/>
                  </a:lnTo>
                  <a:lnTo>
                    <a:pt x="2174" y="13995"/>
                  </a:lnTo>
                  <a:lnTo>
                    <a:pt x="2076" y="13971"/>
                  </a:lnTo>
                  <a:lnTo>
                    <a:pt x="1979" y="13946"/>
                  </a:lnTo>
                  <a:lnTo>
                    <a:pt x="1905" y="13897"/>
                  </a:lnTo>
                  <a:lnTo>
                    <a:pt x="1832" y="13849"/>
                  </a:lnTo>
                  <a:lnTo>
                    <a:pt x="1759" y="13775"/>
                  </a:lnTo>
                  <a:lnTo>
                    <a:pt x="1734" y="13678"/>
                  </a:lnTo>
                  <a:lnTo>
                    <a:pt x="1686" y="13580"/>
                  </a:lnTo>
                  <a:lnTo>
                    <a:pt x="1686" y="13482"/>
                  </a:lnTo>
                  <a:lnTo>
                    <a:pt x="1686" y="13214"/>
                  </a:lnTo>
                  <a:lnTo>
                    <a:pt x="1759" y="12921"/>
                  </a:lnTo>
                  <a:lnTo>
                    <a:pt x="1881" y="12554"/>
                  </a:lnTo>
                  <a:lnTo>
                    <a:pt x="2052" y="12188"/>
                  </a:lnTo>
                  <a:lnTo>
                    <a:pt x="2272" y="11748"/>
                  </a:lnTo>
                  <a:lnTo>
                    <a:pt x="2540" y="11309"/>
                  </a:lnTo>
                  <a:close/>
                  <a:moveTo>
                    <a:pt x="15362" y="1"/>
                  </a:moveTo>
                  <a:lnTo>
                    <a:pt x="15094" y="25"/>
                  </a:lnTo>
                  <a:lnTo>
                    <a:pt x="14801" y="74"/>
                  </a:lnTo>
                  <a:lnTo>
                    <a:pt x="14483" y="172"/>
                  </a:lnTo>
                  <a:lnTo>
                    <a:pt x="14141" y="294"/>
                  </a:lnTo>
                  <a:lnTo>
                    <a:pt x="13775" y="440"/>
                  </a:lnTo>
                  <a:lnTo>
                    <a:pt x="13384" y="611"/>
                  </a:lnTo>
                  <a:lnTo>
                    <a:pt x="12993" y="831"/>
                  </a:lnTo>
                  <a:lnTo>
                    <a:pt x="12578" y="1051"/>
                  </a:lnTo>
                  <a:lnTo>
                    <a:pt x="11699" y="1613"/>
                  </a:lnTo>
                  <a:lnTo>
                    <a:pt x="10747" y="2272"/>
                  </a:lnTo>
                  <a:lnTo>
                    <a:pt x="10307" y="2101"/>
                  </a:lnTo>
                  <a:lnTo>
                    <a:pt x="9843" y="1955"/>
                  </a:lnTo>
                  <a:lnTo>
                    <a:pt x="9379" y="1857"/>
                  </a:lnTo>
                  <a:lnTo>
                    <a:pt x="8915" y="1784"/>
                  </a:lnTo>
                  <a:lnTo>
                    <a:pt x="8451" y="1735"/>
                  </a:lnTo>
                  <a:lnTo>
                    <a:pt x="7962" y="1735"/>
                  </a:lnTo>
                  <a:lnTo>
                    <a:pt x="7498" y="1784"/>
                  </a:lnTo>
                  <a:lnTo>
                    <a:pt x="7034" y="1832"/>
                  </a:lnTo>
                  <a:lnTo>
                    <a:pt x="6570" y="1930"/>
                  </a:lnTo>
                  <a:lnTo>
                    <a:pt x="6106" y="2077"/>
                  </a:lnTo>
                  <a:lnTo>
                    <a:pt x="5667" y="2248"/>
                  </a:lnTo>
                  <a:lnTo>
                    <a:pt x="5227" y="2443"/>
                  </a:lnTo>
                  <a:lnTo>
                    <a:pt x="4787" y="2687"/>
                  </a:lnTo>
                  <a:lnTo>
                    <a:pt x="4397" y="2980"/>
                  </a:lnTo>
                  <a:lnTo>
                    <a:pt x="4006" y="3273"/>
                  </a:lnTo>
                  <a:lnTo>
                    <a:pt x="3615" y="3615"/>
                  </a:lnTo>
                  <a:lnTo>
                    <a:pt x="3273" y="4006"/>
                  </a:lnTo>
                  <a:lnTo>
                    <a:pt x="2980" y="4397"/>
                  </a:lnTo>
                  <a:lnTo>
                    <a:pt x="2687" y="4788"/>
                  </a:lnTo>
                  <a:lnTo>
                    <a:pt x="2443" y="5227"/>
                  </a:lnTo>
                  <a:lnTo>
                    <a:pt x="2247" y="5667"/>
                  </a:lnTo>
                  <a:lnTo>
                    <a:pt x="2076" y="6107"/>
                  </a:lnTo>
                  <a:lnTo>
                    <a:pt x="1930" y="6571"/>
                  </a:lnTo>
                  <a:lnTo>
                    <a:pt x="1832" y="7035"/>
                  </a:lnTo>
                  <a:lnTo>
                    <a:pt x="1783" y="7499"/>
                  </a:lnTo>
                  <a:lnTo>
                    <a:pt x="1734" y="7963"/>
                  </a:lnTo>
                  <a:lnTo>
                    <a:pt x="1734" y="8451"/>
                  </a:lnTo>
                  <a:lnTo>
                    <a:pt x="1783" y="8915"/>
                  </a:lnTo>
                  <a:lnTo>
                    <a:pt x="1857" y="9379"/>
                  </a:lnTo>
                  <a:lnTo>
                    <a:pt x="1954" y="9843"/>
                  </a:lnTo>
                  <a:lnTo>
                    <a:pt x="2101" y="10307"/>
                  </a:lnTo>
                  <a:lnTo>
                    <a:pt x="2272" y="10747"/>
                  </a:lnTo>
                  <a:lnTo>
                    <a:pt x="1612" y="11699"/>
                  </a:lnTo>
                  <a:lnTo>
                    <a:pt x="1051" y="12579"/>
                  </a:lnTo>
                  <a:lnTo>
                    <a:pt x="831" y="12994"/>
                  </a:lnTo>
                  <a:lnTo>
                    <a:pt x="611" y="13385"/>
                  </a:lnTo>
                  <a:lnTo>
                    <a:pt x="440" y="13775"/>
                  </a:lnTo>
                  <a:lnTo>
                    <a:pt x="293" y="14142"/>
                  </a:lnTo>
                  <a:lnTo>
                    <a:pt x="171" y="14484"/>
                  </a:lnTo>
                  <a:lnTo>
                    <a:pt x="74" y="14801"/>
                  </a:lnTo>
                  <a:lnTo>
                    <a:pt x="25" y="15094"/>
                  </a:lnTo>
                  <a:lnTo>
                    <a:pt x="0" y="15363"/>
                  </a:lnTo>
                  <a:lnTo>
                    <a:pt x="0" y="15583"/>
                  </a:lnTo>
                  <a:lnTo>
                    <a:pt x="49" y="15802"/>
                  </a:lnTo>
                  <a:lnTo>
                    <a:pt x="123" y="15973"/>
                  </a:lnTo>
                  <a:lnTo>
                    <a:pt x="245" y="16120"/>
                  </a:lnTo>
                  <a:lnTo>
                    <a:pt x="342" y="16218"/>
                  </a:lnTo>
                  <a:lnTo>
                    <a:pt x="489" y="16291"/>
                  </a:lnTo>
                  <a:lnTo>
                    <a:pt x="635" y="16340"/>
                  </a:lnTo>
                  <a:lnTo>
                    <a:pt x="806" y="16364"/>
                  </a:lnTo>
                  <a:lnTo>
                    <a:pt x="1173" y="16364"/>
                  </a:lnTo>
                  <a:lnTo>
                    <a:pt x="1393" y="16315"/>
                  </a:lnTo>
                  <a:lnTo>
                    <a:pt x="1637" y="16267"/>
                  </a:lnTo>
                  <a:lnTo>
                    <a:pt x="2150" y="16120"/>
                  </a:lnTo>
                  <a:lnTo>
                    <a:pt x="2711" y="15876"/>
                  </a:lnTo>
                  <a:lnTo>
                    <a:pt x="3322" y="15583"/>
                  </a:lnTo>
                  <a:lnTo>
                    <a:pt x="3957" y="15192"/>
                  </a:lnTo>
                  <a:lnTo>
                    <a:pt x="4665" y="14752"/>
                  </a:lnTo>
                  <a:lnTo>
                    <a:pt x="5373" y="14264"/>
                  </a:lnTo>
                  <a:lnTo>
                    <a:pt x="6131" y="13702"/>
                  </a:lnTo>
                  <a:lnTo>
                    <a:pt x="6912" y="13092"/>
                  </a:lnTo>
                  <a:lnTo>
                    <a:pt x="7718" y="12432"/>
                  </a:lnTo>
                  <a:lnTo>
                    <a:pt x="8524" y="11724"/>
                  </a:lnTo>
                  <a:lnTo>
                    <a:pt x="9330" y="10967"/>
                  </a:lnTo>
                  <a:lnTo>
                    <a:pt x="10160" y="10161"/>
                  </a:lnTo>
                  <a:lnTo>
                    <a:pt x="10966" y="9330"/>
                  </a:lnTo>
                  <a:lnTo>
                    <a:pt x="11723" y="8524"/>
                  </a:lnTo>
                  <a:lnTo>
                    <a:pt x="12432" y="7718"/>
                  </a:lnTo>
                  <a:lnTo>
                    <a:pt x="13091" y="6912"/>
                  </a:lnTo>
                  <a:lnTo>
                    <a:pt x="13702" y="6131"/>
                  </a:lnTo>
                  <a:lnTo>
                    <a:pt x="14263" y="5374"/>
                  </a:lnTo>
                  <a:lnTo>
                    <a:pt x="14752" y="4666"/>
                  </a:lnTo>
                  <a:lnTo>
                    <a:pt x="15192" y="3957"/>
                  </a:lnTo>
                  <a:lnTo>
                    <a:pt x="15582" y="3322"/>
                  </a:lnTo>
                  <a:lnTo>
                    <a:pt x="15875" y="2712"/>
                  </a:lnTo>
                  <a:lnTo>
                    <a:pt x="16120" y="2150"/>
                  </a:lnTo>
                  <a:lnTo>
                    <a:pt x="16266" y="1637"/>
                  </a:lnTo>
                  <a:lnTo>
                    <a:pt x="16315" y="1393"/>
                  </a:lnTo>
                  <a:lnTo>
                    <a:pt x="16364" y="1173"/>
                  </a:lnTo>
                  <a:lnTo>
                    <a:pt x="16364" y="978"/>
                  </a:lnTo>
                  <a:lnTo>
                    <a:pt x="16364" y="807"/>
                  </a:lnTo>
                  <a:lnTo>
                    <a:pt x="16339" y="636"/>
                  </a:lnTo>
                  <a:lnTo>
                    <a:pt x="16291" y="489"/>
                  </a:lnTo>
                  <a:lnTo>
                    <a:pt x="16217" y="343"/>
                  </a:lnTo>
                  <a:lnTo>
                    <a:pt x="16120" y="245"/>
                  </a:lnTo>
                  <a:lnTo>
                    <a:pt x="15973" y="123"/>
                  </a:lnTo>
                  <a:lnTo>
                    <a:pt x="15802" y="50"/>
                  </a:lnTo>
                  <a:lnTo>
                    <a:pt x="15582" y="1"/>
                  </a:lnTo>
                  <a:close/>
                </a:path>
              </a:pathLst>
            </a:custGeom>
            <a:grpFill/>
            <a:ln>
              <a:noFill/>
            </a:ln>
          </p:spPr>
          <p:txBody>
            <a:bodyPr wrap="square" lIns="91425" tIns="91425" rIns="91425" bIns="91425" anchor="ctr" anchorCtr="0">
              <a:noAutofit/>
            </a:bodyPr>
            <a:lstStyle/>
            <a:p>
              <a:endParaRPr/>
            </a:p>
          </p:txBody>
        </p:sp>
      </p:grpSp>
      <p:sp>
        <p:nvSpPr>
          <p:cNvPr id="9" name="Oval 8"/>
          <p:cNvSpPr/>
          <p:nvPr/>
        </p:nvSpPr>
        <p:spPr>
          <a:xfrm>
            <a:off x="3046512" y="2739084"/>
            <a:ext cx="1082842" cy="108284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Nucleus</a:t>
            </a:r>
            <a:endParaRPr lang="en-GB" sz="1200" dirty="0"/>
          </a:p>
        </p:txBody>
      </p:sp>
      <p:sp>
        <p:nvSpPr>
          <p:cNvPr id="10" name="Oval 9"/>
          <p:cNvSpPr/>
          <p:nvPr/>
        </p:nvSpPr>
        <p:spPr>
          <a:xfrm>
            <a:off x="1774627" y="2249461"/>
            <a:ext cx="505326" cy="505326"/>
          </a:xfrm>
          <a:prstGeom prst="ellipse">
            <a:avLst/>
          </a:pr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noFill/>
            </a:endParaRPr>
          </a:p>
        </p:txBody>
      </p:sp>
      <p:cxnSp>
        <p:nvCxnSpPr>
          <p:cNvPr id="11" name="Straight Arrow Connector 10"/>
          <p:cNvCxnSpPr/>
          <p:nvPr/>
        </p:nvCxnSpPr>
        <p:spPr>
          <a:xfrm>
            <a:off x="2293263" y="2628966"/>
            <a:ext cx="847569" cy="354036"/>
          </a:xfrm>
          <a:prstGeom prst="straightConnector1">
            <a:avLst/>
          </a:prstGeom>
          <a:ln w="38100">
            <a:solidFill>
              <a:schemeClr val="tx1"/>
            </a:solidFill>
            <a:tailEnd type="triangle"/>
          </a:ln>
        </p:spPr>
        <p:style>
          <a:lnRef idx="1">
            <a:schemeClr val="accent5"/>
          </a:lnRef>
          <a:fillRef idx="0">
            <a:schemeClr val="accent5"/>
          </a:fillRef>
          <a:effectRef idx="0">
            <a:schemeClr val="accent5"/>
          </a:effectRef>
          <a:fontRef idx="minor">
            <a:schemeClr val="tx1"/>
          </a:fontRef>
        </p:style>
      </p:cxnSp>
      <p:sp>
        <p:nvSpPr>
          <p:cNvPr id="12" name="TextBox 11"/>
          <p:cNvSpPr txBox="1"/>
          <p:nvPr/>
        </p:nvSpPr>
        <p:spPr>
          <a:xfrm>
            <a:off x="2279953" y="2131101"/>
            <a:ext cx="1258678" cy="338554"/>
          </a:xfrm>
          <a:prstGeom prst="rect">
            <a:avLst/>
          </a:prstGeom>
          <a:noFill/>
          <a:ln>
            <a:noFill/>
          </a:ln>
        </p:spPr>
        <p:txBody>
          <a:bodyPr wrap="none" rtlCol="0">
            <a:spAutoFit/>
          </a:bodyPr>
          <a:lstStyle/>
          <a:p>
            <a:r>
              <a:rPr lang="en-GB" sz="1600" dirty="0"/>
              <a:t>Dark Matter</a:t>
            </a:r>
            <a:endParaRPr lang="en-GB" sz="1600" dirty="0"/>
          </a:p>
        </p:txBody>
      </p:sp>
      <p:sp>
        <p:nvSpPr>
          <p:cNvPr id="13" name="TextBox 12"/>
          <p:cNvSpPr txBox="1"/>
          <p:nvPr/>
        </p:nvSpPr>
        <p:spPr>
          <a:xfrm>
            <a:off x="7053776" y="2805984"/>
            <a:ext cx="1244251" cy="523220"/>
          </a:xfrm>
          <a:prstGeom prst="rect">
            <a:avLst/>
          </a:prstGeom>
          <a:noFill/>
        </p:spPr>
        <p:txBody>
          <a:bodyPr wrap="none" rtlCol="0">
            <a:spAutoFit/>
          </a:bodyPr>
          <a:lstStyle/>
          <a:p>
            <a:r>
              <a:rPr lang="en-GB" sz="2800" dirty="0"/>
              <a:t>Before</a:t>
            </a:r>
            <a:endParaRPr lang="en-GB" sz="2800" dirty="0"/>
          </a:p>
        </p:txBody>
      </p:sp>
      <p:sp>
        <p:nvSpPr>
          <p:cNvPr id="14" name="Oval 13"/>
          <p:cNvSpPr/>
          <p:nvPr/>
        </p:nvSpPr>
        <p:spPr>
          <a:xfrm>
            <a:off x="2773935" y="4247028"/>
            <a:ext cx="1082842" cy="108284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Nucleus</a:t>
            </a:r>
            <a:endParaRPr lang="en-GB" sz="1200" dirty="0"/>
          </a:p>
        </p:txBody>
      </p:sp>
      <p:sp>
        <p:nvSpPr>
          <p:cNvPr id="15" name="Oval 14"/>
          <p:cNvSpPr/>
          <p:nvPr/>
        </p:nvSpPr>
        <p:spPr>
          <a:xfrm>
            <a:off x="4593377" y="4425440"/>
            <a:ext cx="505326" cy="505326"/>
          </a:xfrm>
          <a:prstGeom prst="ellipse">
            <a:avLst/>
          </a:pr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noFill/>
            </a:endParaRPr>
          </a:p>
        </p:txBody>
      </p:sp>
      <p:cxnSp>
        <p:nvCxnSpPr>
          <p:cNvPr id="16" name="Straight Arrow Connector 15"/>
          <p:cNvCxnSpPr/>
          <p:nvPr/>
        </p:nvCxnSpPr>
        <p:spPr>
          <a:xfrm flipV="1">
            <a:off x="5098704" y="4239642"/>
            <a:ext cx="739942" cy="371599"/>
          </a:xfrm>
          <a:prstGeom prst="straightConnector1">
            <a:avLst/>
          </a:prstGeom>
          <a:ln w="38100">
            <a:solidFill>
              <a:schemeClr val="tx1"/>
            </a:solidFill>
            <a:tailEnd type="triangle"/>
          </a:ln>
        </p:spPr>
        <p:style>
          <a:lnRef idx="1">
            <a:schemeClr val="accent5"/>
          </a:lnRef>
          <a:fillRef idx="0">
            <a:schemeClr val="accent5"/>
          </a:fillRef>
          <a:effectRef idx="0">
            <a:schemeClr val="accent5"/>
          </a:effectRef>
          <a:fontRef idx="minor">
            <a:schemeClr val="tx1"/>
          </a:fontRef>
        </p:style>
      </p:cxnSp>
      <p:sp>
        <p:nvSpPr>
          <p:cNvPr id="17" name="TextBox 16"/>
          <p:cNvSpPr txBox="1"/>
          <p:nvPr/>
        </p:nvSpPr>
        <p:spPr>
          <a:xfrm>
            <a:off x="4042213" y="4027554"/>
            <a:ext cx="1258678" cy="338554"/>
          </a:xfrm>
          <a:prstGeom prst="rect">
            <a:avLst/>
          </a:prstGeom>
          <a:noFill/>
        </p:spPr>
        <p:txBody>
          <a:bodyPr wrap="none" rtlCol="0">
            <a:spAutoFit/>
          </a:bodyPr>
          <a:lstStyle/>
          <a:p>
            <a:r>
              <a:rPr lang="en-GB" sz="1600" dirty="0"/>
              <a:t>Dark Matter</a:t>
            </a:r>
            <a:endParaRPr lang="en-GB" sz="1600" dirty="0"/>
          </a:p>
        </p:txBody>
      </p:sp>
      <p:sp>
        <p:nvSpPr>
          <p:cNvPr id="18" name="TextBox 17"/>
          <p:cNvSpPr txBox="1"/>
          <p:nvPr/>
        </p:nvSpPr>
        <p:spPr>
          <a:xfrm>
            <a:off x="7342316" y="4678103"/>
            <a:ext cx="942887" cy="523220"/>
          </a:xfrm>
          <a:prstGeom prst="rect">
            <a:avLst/>
          </a:prstGeom>
          <a:noFill/>
        </p:spPr>
        <p:txBody>
          <a:bodyPr wrap="none" rtlCol="0">
            <a:spAutoFit/>
          </a:bodyPr>
          <a:lstStyle/>
          <a:p>
            <a:r>
              <a:rPr lang="en-GB" sz="2800" dirty="0"/>
              <a:t>After</a:t>
            </a:r>
            <a:endParaRPr lang="en-GB" sz="2800" dirty="0"/>
          </a:p>
        </p:txBody>
      </p:sp>
      <p:cxnSp>
        <p:nvCxnSpPr>
          <p:cNvPr id="19" name="Straight Arrow Connector 18"/>
          <p:cNvCxnSpPr/>
          <p:nvPr/>
        </p:nvCxnSpPr>
        <p:spPr>
          <a:xfrm>
            <a:off x="3675038" y="4997918"/>
            <a:ext cx="1423667" cy="33195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511622" y="3949525"/>
            <a:ext cx="647298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691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7" grpId="0"/>
      <p:bldP spid="1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39589" y="2821517"/>
            <a:ext cx="4207945" cy="3155057"/>
          </a:xfrm>
          <a:prstGeom prst="rect">
            <a:avLst/>
          </a:prstGeom>
        </p:spPr>
      </p:pic>
      <p:sp>
        <p:nvSpPr>
          <p:cNvPr id="6" name="Title 3"/>
          <p:cNvSpPr>
            <a:spLocks noGrp="1"/>
          </p:cNvSpPr>
          <p:nvPr>
            <p:ph type="title"/>
          </p:nvPr>
        </p:nvSpPr>
        <p:spPr>
          <a:xfrm>
            <a:off x="775244" y="662232"/>
            <a:ext cx="6866100" cy="857400"/>
          </a:xfrm>
        </p:spPr>
        <p:txBody>
          <a:bodyPr/>
          <a:lstStyle/>
          <a:p>
            <a:r>
              <a:rPr lang="en-GB" sz="3200" dirty="0"/>
              <a:t>Measuring the CNO flux with nuclear-recoil experiments</a:t>
            </a:r>
            <a:endParaRPr lang="en-GB" sz="3200" dirty="0"/>
          </a:p>
        </p:txBody>
      </p:sp>
      <p:grpSp>
        <p:nvGrpSpPr>
          <p:cNvPr id="5" name="Shape 463"/>
          <p:cNvGrpSpPr/>
          <p:nvPr/>
        </p:nvGrpSpPr>
        <p:grpSpPr>
          <a:xfrm>
            <a:off x="7990835" y="336074"/>
            <a:ext cx="929085" cy="904951"/>
            <a:chOff x="5926225" y="921350"/>
            <a:chExt cx="517800" cy="504350"/>
          </a:xfrm>
          <a:solidFill>
            <a:srgbClr val="EE2D24"/>
          </a:solidFill>
        </p:grpSpPr>
        <p:sp>
          <p:nvSpPr>
            <p:cNvPr id="8" name="Shape 464"/>
            <p:cNvSpPr/>
            <p:nvPr/>
          </p:nvSpPr>
          <p:spPr>
            <a:xfrm>
              <a:off x="5926225" y="921350"/>
              <a:ext cx="517800" cy="504350"/>
            </a:xfrm>
            <a:custGeom>
              <a:avLst/>
              <a:gdLst/>
              <a:ahLst/>
              <a:cxnLst/>
              <a:rect l="0" t="0" r="0" b="0"/>
              <a:pathLst>
                <a:path w="20712" h="20174" extrusionOk="0">
                  <a:moveTo>
                    <a:pt x="10356" y="2858"/>
                  </a:moveTo>
                  <a:lnTo>
                    <a:pt x="10722" y="2882"/>
                  </a:lnTo>
                  <a:lnTo>
                    <a:pt x="11089" y="2907"/>
                  </a:lnTo>
                  <a:lnTo>
                    <a:pt x="11455" y="2956"/>
                  </a:lnTo>
                  <a:lnTo>
                    <a:pt x="11821" y="3004"/>
                  </a:lnTo>
                  <a:lnTo>
                    <a:pt x="12163" y="3102"/>
                  </a:lnTo>
                  <a:lnTo>
                    <a:pt x="12505" y="3200"/>
                  </a:lnTo>
                  <a:lnTo>
                    <a:pt x="12847" y="3298"/>
                  </a:lnTo>
                  <a:lnTo>
                    <a:pt x="13165" y="3444"/>
                  </a:lnTo>
                  <a:lnTo>
                    <a:pt x="13482" y="3591"/>
                  </a:lnTo>
                  <a:lnTo>
                    <a:pt x="13800" y="3737"/>
                  </a:lnTo>
                  <a:lnTo>
                    <a:pt x="14093" y="3908"/>
                  </a:lnTo>
                  <a:lnTo>
                    <a:pt x="14386" y="4104"/>
                  </a:lnTo>
                  <a:lnTo>
                    <a:pt x="14679" y="4299"/>
                  </a:lnTo>
                  <a:lnTo>
                    <a:pt x="14948" y="4519"/>
                  </a:lnTo>
                  <a:lnTo>
                    <a:pt x="15216" y="4739"/>
                  </a:lnTo>
                  <a:lnTo>
                    <a:pt x="15460" y="4983"/>
                  </a:lnTo>
                  <a:lnTo>
                    <a:pt x="15705" y="5227"/>
                  </a:lnTo>
                  <a:lnTo>
                    <a:pt x="15925" y="5496"/>
                  </a:lnTo>
                  <a:lnTo>
                    <a:pt x="16144" y="5764"/>
                  </a:lnTo>
                  <a:lnTo>
                    <a:pt x="16340" y="6057"/>
                  </a:lnTo>
                  <a:lnTo>
                    <a:pt x="16535" y="6350"/>
                  </a:lnTo>
                  <a:lnTo>
                    <a:pt x="16706" y="6644"/>
                  </a:lnTo>
                  <a:lnTo>
                    <a:pt x="16853" y="6961"/>
                  </a:lnTo>
                  <a:lnTo>
                    <a:pt x="16999" y="7279"/>
                  </a:lnTo>
                  <a:lnTo>
                    <a:pt x="17146" y="7596"/>
                  </a:lnTo>
                  <a:lnTo>
                    <a:pt x="17243" y="7938"/>
                  </a:lnTo>
                  <a:lnTo>
                    <a:pt x="17341" y="8280"/>
                  </a:lnTo>
                  <a:lnTo>
                    <a:pt x="17439" y="8622"/>
                  </a:lnTo>
                  <a:lnTo>
                    <a:pt x="17488" y="8988"/>
                  </a:lnTo>
                  <a:lnTo>
                    <a:pt x="17536" y="9354"/>
                  </a:lnTo>
                  <a:lnTo>
                    <a:pt x="17561" y="9721"/>
                  </a:lnTo>
                  <a:lnTo>
                    <a:pt x="17585" y="10087"/>
                  </a:lnTo>
                  <a:lnTo>
                    <a:pt x="17561" y="10454"/>
                  </a:lnTo>
                  <a:lnTo>
                    <a:pt x="17536" y="10820"/>
                  </a:lnTo>
                  <a:lnTo>
                    <a:pt x="17488" y="11186"/>
                  </a:lnTo>
                  <a:lnTo>
                    <a:pt x="17439" y="11553"/>
                  </a:lnTo>
                  <a:lnTo>
                    <a:pt x="17341" y="11894"/>
                  </a:lnTo>
                  <a:lnTo>
                    <a:pt x="17243" y="12236"/>
                  </a:lnTo>
                  <a:lnTo>
                    <a:pt x="17146" y="12578"/>
                  </a:lnTo>
                  <a:lnTo>
                    <a:pt x="16999" y="12896"/>
                  </a:lnTo>
                  <a:lnTo>
                    <a:pt x="16853" y="13213"/>
                  </a:lnTo>
                  <a:lnTo>
                    <a:pt x="16706" y="13531"/>
                  </a:lnTo>
                  <a:lnTo>
                    <a:pt x="16535" y="13824"/>
                  </a:lnTo>
                  <a:lnTo>
                    <a:pt x="16340" y="14117"/>
                  </a:lnTo>
                  <a:lnTo>
                    <a:pt x="16144" y="14410"/>
                  </a:lnTo>
                  <a:lnTo>
                    <a:pt x="15925" y="14679"/>
                  </a:lnTo>
                  <a:lnTo>
                    <a:pt x="15705" y="14947"/>
                  </a:lnTo>
                  <a:lnTo>
                    <a:pt x="15460" y="15192"/>
                  </a:lnTo>
                  <a:lnTo>
                    <a:pt x="15216" y="15436"/>
                  </a:lnTo>
                  <a:lnTo>
                    <a:pt x="14948" y="15656"/>
                  </a:lnTo>
                  <a:lnTo>
                    <a:pt x="14679" y="15875"/>
                  </a:lnTo>
                  <a:lnTo>
                    <a:pt x="14386" y="16071"/>
                  </a:lnTo>
                  <a:lnTo>
                    <a:pt x="14093" y="16266"/>
                  </a:lnTo>
                  <a:lnTo>
                    <a:pt x="13800" y="16437"/>
                  </a:lnTo>
                  <a:lnTo>
                    <a:pt x="13482" y="16584"/>
                  </a:lnTo>
                  <a:lnTo>
                    <a:pt x="13165" y="16730"/>
                  </a:lnTo>
                  <a:lnTo>
                    <a:pt x="12847" y="16877"/>
                  </a:lnTo>
                  <a:lnTo>
                    <a:pt x="12505" y="16974"/>
                  </a:lnTo>
                  <a:lnTo>
                    <a:pt x="12163" y="17072"/>
                  </a:lnTo>
                  <a:lnTo>
                    <a:pt x="11821" y="17170"/>
                  </a:lnTo>
                  <a:lnTo>
                    <a:pt x="11455" y="17219"/>
                  </a:lnTo>
                  <a:lnTo>
                    <a:pt x="11089" y="17268"/>
                  </a:lnTo>
                  <a:lnTo>
                    <a:pt x="10722" y="17292"/>
                  </a:lnTo>
                  <a:lnTo>
                    <a:pt x="10356" y="17316"/>
                  </a:lnTo>
                  <a:lnTo>
                    <a:pt x="9990" y="17292"/>
                  </a:lnTo>
                  <a:lnTo>
                    <a:pt x="9623" y="17268"/>
                  </a:lnTo>
                  <a:lnTo>
                    <a:pt x="9257" y="17219"/>
                  </a:lnTo>
                  <a:lnTo>
                    <a:pt x="8891" y="17170"/>
                  </a:lnTo>
                  <a:lnTo>
                    <a:pt x="8549" y="17072"/>
                  </a:lnTo>
                  <a:lnTo>
                    <a:pt x="8207" y="16974"/>
                  </a:lnTo>
                  <a:lnTo>
                    <a:pt x="7865" y="16877"/>
                  </a:lnTo>
                  <a:lnTo>
                    <a:pt x="7547" y="16730"/>
                  </a:lnTo>
                  <a:lnTo>
                    <a:pt x="7230" y="16584"/>
                  </a:lnTo>
                  <a:lnTo>
                    <a:pt x="6912" y="16437"/>
                  </a:lnTo>
                  <a:lnTo>
                    <a:pt x="6619" y="16266"/>
                  </a:lnTo>
                  <a:lnTo>
                    <a:pt x="6326" y="16071"/>
                  </a:lnTo>
                  <a:lnTo>
                    <a:pt x="6033" y="15875"/>
                  </a:lnTo>
                  <a:lnTo>
                    <a:pt x="5765" y="15656"/>
                  </a:lnTo>
                  <a:lnTo>
                    <a:pt x="5496" y="15436"/>
                  </a:lnTo>
                  <a:lnTo>
                    <a:pt x="5252" y="15192"/>
                  </a:lnTo>
                  <a:lnTo>
                    <a:pt x="5007" y="14947"/>
                  </a:lnTo>
                  <a:lnTo>
                    <a:pt x="4788" y="14679"/>
                  </a:lnTo>
                  <a:lnTo>
                    <a:pt x="4568" y="14410"/>
                  </a:lnTo>
                  <a:lnTo>
                    <a:pt x="4372" y="14117"/>
                  </a:lnTo>
                  <a:lnTo>
                    <a:pt x="4177" y="13824"/>
                  </a:lnTo>
                  <a:lnTo>
                    <a:pt x="4006" y="13531"/>
                  </a:lnTo>
                  <a:lnTo>
                    <a:pt x="3860" y="13213"/>
                  </a:lnTo>
                  <a:lnTo>
                    <a:pt x="3713" y="12896"/>
                  </a:lnTo>
                  <a:lnTo>
                    <a:pt x="3566" y="12578"/>
                  </a:lnTo>
                  <a:lnTo>
                    <a:pt x="3469" y="12236"/>
                  </a:lnTo>
                  <a:lnTo>
                    <a:pt x="3371" y="11894"/>
                  </a:lnTo>
                  <a:lnTo>
                    <a:pt x="3273" y="11553"/>
                  </a:lnTo>
                  <a:lnTo>
                    <a:pt x="3225" y="11186"/>
                  </a:lnTo>
                  <a:lnTo>
                    <a:pt x="3176" y="10820"/>
                  </a:lnTo>
                  <a:lnTo>
                    <a:pt x="3151" y="10454"/>
                  </a:lnTo>
                  <a:lnTo>
                    <a:pt x="3127" y="10087"/>
                  </a:lnTo>
                  <a:lnTo>
                    <a:pt x="3151" y="9721"/>
                  </a:lnTo>
                  <a:lnTo>
                    <a:pt x="3176" y="9354"/>
                  </a:lnTo>
                  <a:lnTo>
                    <a:pt x="3225" y="8988"/>
                  </a:lnTo>
                  <a:lnTo>
                    <a:pt x="3273" y="8622"/>
                  </a:lnTo>
                  <a:lnTo>
                    <a:pt x="3371" y="8280"/>
                  </a:lnTo>
                  <a:lnTo>
                    <a:pt x="3469" y="7938"/>
                  </a:lnTo>
                  <a:lnTo>
                    <a:pt x="3566" y="7596"/>
                  </a:lnTo>
                  <a:lnTo>
                    <a:pt x="3713" y="7279"/>
                  </a:lnTo>
                  <a:lnTo>
                    <a:pt x="3860" y="6961"/>
                  </a:lnTo>
                  <a:lnTo>
                    <a:pt x="4006" y="6644"/>
                  </a:lnTo>
                  <a:lnTo>
                    <a:pt x="4177" y="6350"/>
                  </a:lnTo>
                  <a:lnTo>
                    <a:pt x="4372" y="6057"/>
                  </a:lnTo>
                  <a:lnTo>
                    <a:pt x="4568" y="5764"/>
                  </a:lnTo>
                  <a:lnTo>
                    <a:pt x="4788" y="5496"/>
                  </a:lnTo>
                  <a:lnTo>
                    <a:pt x="5007" y="5227"/>
                  </a:lnTo>
                  <a:lnTo>
                    <a:pt x="5252" y="4983"/>
                  </a:lnTo>
                  <a:lnTo>
                    <a:pt x="5496" y="4739"/>
                  </a:lnTo>
                  <a:lnTo>
                    <a:pt x="5765" y="4519"/>
                  </a:lnTo>
                  <a:lnTo>
                    <a:pt x="6033" y="4299"/>
                  </a:lnTo>
                  <a:lnTo>
                    <a:pt x="6326" y="4104"/>
                  </a:lnTo>
                  <a:lnTo>
                    <a:pt x="6619" y="3908"/>
                  </a:lnTo>
                  <a:lnTo>
                    <a:pt x="6912" y="3737"/>
                  </a:lnTo>
                  <a:lnTo>
                    <a:pt x="7230" y="3591"/>
                  </a:lnTo>
                  <a:lnTo>
                    <a:pt x="7547" y="3444"/>
                  </a:lnTo>
                  <a:lnTo>
                    <a:pt x="7865" y="3298"/>
                  </a:lnTo>
                  <a:lnTo>
                    <a:pt x="8207" y="3200"/>
                  </a:lnTo>
                  <a:lnTo>
                    <a:pt x="8549" y="3102"/>
                  </a:lnTo>
                  <a:lnTo>
                    <a:pt x="8891" y="3004"/>
                  </a:lnTo>
                  <a:lnTo>
                    <a:pt x="9257" y="2956"/>
                  </a:lnTo>
                  <a:lnTo>
                    <a:pt x="9623" y="2907"/>
                  </a:lnTo>
                  <a:lnTo>
                    <a:pt x="9990" y="2882"/>
                  </a:lnTo>
                  <a:lnTo>
                    <a:pt x="10356" y="2858"/>
                  </a:lnTo>
                  <a:close/>
                  <a:moveTo>
                    <a:pt x="8060" y="0"/>
                  </a:moveTo>
                  <a:lnTo>
                    <a:pt x="6717" y="2516"/>
                  </a:lnTo>
                  <a:lnTo>
                    <a:pt x="3908" y="2003"/>
                  </a:lnTo>
                  <a:lnTo>
                    <a:pt x="3786" y="4861"/>
                  </a:lnTo>
                  <a:lnTo>
                    <a:pt x="1026" y="5593"/>
                  </a:lnTo>
                  <a:lnTo>
                    <a:pt x="2174" y="8207"/>
                  </a:lnTo>
                  <a:lnTo>
                    <a:pt x="1" y="10087"/>
                  </a:lnTo>
                  <a:lnTo>
                    <a:pt x="2174" y="11968"/>
                  </a:lnTo>
                  <a:lnTo>
                    <a:pt x="1026" y="14581"/>
                  </a:lnTo>
                  <a:lnTo>
                    <a:pt x="3786" y="15314"/>
                  </a:lnTo>
                  <a:lnTo>
                    <a:pt x="3908" y="18171"/>
                  </a:lnTo>
                  <a:lnTo>
                    <a:pt x="6717" y="17658"/>
                  </a:lnTo>
                  <a:lnTo>
                    <a:pt x="8060" y="20174"/>
                  </a:lnTo>
                  <a:lnTo>
                    <a:pt x="10356" y="18489"/>
                  </a:lnTo>
                  <a:lnTo>
                    <a:pt x="12652" y="20174"/>
                  </a:lnTo>
                  <a:lnTo>
                    <a:pt x="13995" y="17658"/>
                  </a:lnTo>
                  <a:lnTo>
                    <a:pt x="16804" y="18171"/>
                  </a:lnTo>
                  <a:lnTo>
                    <a:pt x="16926" y="15314"/>
                  </a:lnTo>
                  <a:lnTo>
                    <a:pt x="19686" y="14581"/>
                  </a:lnTo>
                  <a:lnTo>
                    <a:pt x="18538" y="11968"/>
                  </a:lnTo>
                  <a:lnTo>
                    <a:pt x="20711" y="10087"/>
                  </a:lnTo>
                  <a:lnTo>
                    <a:pt x="18538" y="8207"/>
                  </a:lnTo>
                  <a:lnTo>
                    <a:pt x="19686" y="5593"/>
                  </a:lnTo>
                  <a:lnTo>
                    <a:pt x="16926" y="4861"/>
                  </a:lnTo>
                  <a:lnTo>
                    <a:pt x="16804" y="2003"/>
                  </a:lnTo>
                  <a:lnTo>
                    <a:pt x="13995" y="2516"/>
                  </a:lnTo>
                  <a:lnTo>
                    <a:pt x="12652" y="0"/>
                  </a:lnTo>
                  <a:lnTo>
                    <a:pt x="10356" y="1686"/>
                  </a:lnTo>
                  <a:lnTo>
                    <a:pt x="8060" y="0"/>
                  </a:lnTo>
                  <a:close/>
                </a:path>
              </a:pathLst>
            </a:custGeom>
            <a:grpFill/>
            <a:ln>
              <a:noFill/>
            </a:ln>
          </p:spPr>
          <p:txBody>
            <a:bodyPr wrap="square" lIns="91425" tIns="91425" rIns="91425" bIns="91425" anchor="ctr" anchorCtr="0">
              <a:noAutofit/>
            </a:bodyPr>
            <a:lstStyle/>
            <a:p>
              <a:endParaRPr/>
            </a:p>
          </p:txBody>
        </p:sp>
        <p:sp>
          <p:nvSpPr>
            <p:cNvPr id="10" name="Shape 465"/>
            <p:cNvSpPr/>
            <p:nvPr/>
          </p:nvSpPr>
          <p:spPr>
            <a:xfrm>
              <a:off x="6016600" y="1005000"/>
              <a:ext cx="337050" cy="337050"/>
            </a:xfrm>
            <a:custGeom>
              <a:avLst/>
              <a:gdLst/>
              <a:ahLst/>
              <a:cxnLst/>
              <a:rect l="0" t="0" r="0" b="0"/>
              <a:pathLst>
                <a:path w="13482" h="13482" extrusionOk="0">
                  <a:moveTo>
                    <a:pt x="6741" y="0"/>
                  </a:moveTo>
                  <a:lnTo>
                    <a:pt x="6399" y="25"/>
                  </a:lnTo>
                  <a:lnTo>
                    <a:pt x="6057" y="49"/>
                  </a:lnTo>
                  <a:lnTo>
                    <a:pt x="5715" y="98"/>
                  </a:lnTo>
                  <a:lnTo>
                    <a:pt x="5398" y="147"/>
                  </a:lnTo>
                  <a:lnTo>
                    <a:pt x="5056" y="220"/>
                  </a:lnTo>
                  <a:lnTo>
                    <a:pt x="4738" y="318"/>
                  </a:lnTo>
                  <a:lnTo>
                    <a:pt x="4421" y="416"/>
                  </a:lnTo>
                  <a:lnTo>
                    <a:pt x="4128" y="538"/>
                  </a:lnTo>
                  <a:lnTo>
                    <a:pt x="3835" y="684"/>
                  </a:lnTo>
                  <a:lnTo>
                    <a:pt x="3542" y="831"/>
                  </a:lnTo>
                  <a:lnTo>
                    <a:pt x="3249" y="977"/>
                  </a:lnTo>
                  <a:lnTo>
                    <a:pt x="2980" y="1173"/>
                  </a:lnTo>
                  <a:lnTo>
                    <a:pt x="2711" y="1344"/>
                  </a:lnTo>
                  <a:lnTo>
                    <a:pt x="2467" y="1539"/>
                  </a:lnTo>
                  <a:lnTo>
                    <a:pt x="2223" y="1759"/>
                  </a:lnTo>
                  <a:lnTo>
                    <a:pt x="1979" y="1979"/>
                  </a:lnTo>
                  <a:lnTo>
                    <a:pt x="1759" y="2223"/>
                  </a:lnTo>
                  <a:lnTo>
                    <a:pt x="1539" y="2467"/>
                  </a:lnTo>
                  <a:lnTo>
                    <a:pt x="1344" y="2711"/>
                  </a:lnTo>
                  <a:lnTo>
                    <a:pt x="1173" y="2980"/>
                  </a:lnTo>
                  <a:lnTo>
                    <a:pt x="977" y="3249"/>
                  </a:lnTo>
                  <a:lnTo>
                    <a:pt x="831" y="3542"/>
                  </a:lnTo>
                  <a:lnTo>
                    <a:pt x="684" y="3835"/>
                  </a:lnTo>
                  <a:lnTo>
                    <a:pt x="538" y="4128"/>
                  </a:lnTo>
                  <a:lnTo>
                    <a:pt x="416" y="4421"/>
                  </a:lnTo>
                  <a:lnTo>
                    <a:pt x="318" y="4738"/>
                  </a:lnTo>
                  <a:lnTo>
                    <a:pt x="220" y="5056"/>
                  </a:lnTo>
                  <a:lnTo>
                    <a:pt x="147" y="5398"/>
                  </a:lnTo>
                  <a:lnTo>
                    <a:pt x="98" y="5715"/>
                  </a:lnTo>
                  <a:lnTo>
                    <a:pt x="49" y="6057"/>
                  </a:lnTo>
                  <a:lnTo>
                    <a:pt x="25" y="6399"/>
                  </a:lnTo>
                  <a:lnTo>
                    <a:pt x="0" y="6741"/>
                  </a:lnTo>
                  <a:lnTo>
                    <a:pt x="25" y="7083"/>
                  </a:lnTo>
                  <a:lnTo>
                    <a:pt x="49" y="7425"/>
                  </a:lnTo>
                  <a:lnTo>
                    <a:pt x="98" y="7767"/>
                  </a:lnTo>
                  <a:lnTo>
                    <a:pt x="147" y="8084"/>
                  </a:lnTo>
                  <a:lnTo>
                    <a:pt x="220" y="8426"/>
                  </a:lnTo>
                  <a:lnTo>
                    <a:pt x="318" y="8744"/>
                  </a:lnTo>
                  <a:lnTo>
                    <a:pt x="416" y="9061"/>
                  </a:lnTo>
                  <a:lnTo>
                    <a:pt x="538" y="9354"/>
                  </a:lnTo>
                  <a:lnTo>
                    <a:pt x="684" y="9648"/>
                  </a:lnTo>
                  <a:lnTo>
                    <a:pt x="831" y="9941"/>
                  </a:lnTo>
                  <a:lnTo>
                    <a:pt x="977" y="10234"/>
                  </a:lnTo>
                  <a:lnTo>
                    <a:pt x="1173" y="10502"/>
                  </a:lnTo>
                  <a:lnTo>
                    <a:pt x="1344" y="10771"/>
                  </a:lnTo>
                  <a:lnTo>
                    <a:pt x="1539" y="11015"/>
                  </a:lnTo>
                  <a:lnTo>
                    <a:pt x="1759" y="11259"/>
                  </a:lnTo>
                  <a:lnTo>
                    <a:pt x="1979" y="11504"/>
                  </a:lnTo>
                  <a:lnTo>
                    <a:pt x="2223" y="11723"/>
                  </a:lnTo>
                  <a:lnTo>
                    <a:pt x="2467" y="11943"/>
                  </a:lnTo>
                  <a:lnTo>
                    <a:pt x="2711" y="12139"/>
                  </a:lnTo>
                  <a:lnTo>
                    <a:pt x="2980" y="12310"/>
                  </a:lnTo>
                  <a:lnTo>
                    <a:pt x="3249" y="12505"/>
                  </a:lnTo>
                  <a:lnTo>
                    <a:pt x="3542" y="12652"/>
                  </a:lnTo>
                  <a:lnTo>
                    <a:pt x="3835" y="12798"/>
                  </a:lnTo>
                  <a:lnTo>
                    <a:pt x="4128" y="12945"/>
                  </a:lnTo>
                  <a:lnTo>
                    <a:pt x="4421" y="13067"/>
                  </a:lnTo>
                  <a:lnTo>
                    <a:pt x="4738" y="13164"/>
                  </a:lnTo>
                  <a:lnTo>
                    <a:pt x="5056" y="13262"/>
                  </a:lnTo>
                  <a:lnTo>
                    <a:pt x="5398" y="13335"/>
                  </a:lnTo>
                  <a:lnTo>
                    <a:pt x="5715" y="13384"/>
                  </a:lnTo>
                  <a:lnTo>
                    <a:pt x="6057" y="13433"/>
                  </a:lnTo>
                  <a:lnTo>
                    <a:pt x="6399" y="13458"/>
                  </a:lnTo>
                  <a:lnTo>
                    <a:pt x="6741" y="13482"/>
                  </a:lnTo>
                  <a:lnTo>
                    <a:pt x="7083" y="13458"/>
                  </a:lnTo>
                  <a:lnTo>
                    <a:pt x="7425" y="13433"/>
                  </a:lnTo>
                  <a:lnTo>
                    <a:pt x="7767" y="13384"/>
                  </a:lnTo>
                  <a:lnTo>
                    <a:pt x="8084" y="13335"/>
                  </a:lnTo>
                  <a:lnTo>
                    <a:pt x="8426" y="13262"/>
                  </a:lnTo>
                  <a:lnTo>
                    <a:pt x="8744" y="13164"/>
                  </a:lnTo>
                  <a:lnTo>
                    <a:pt x="9061" y="13067"/>
                  </a:lnTo>
                  <a:lnTo>
                    <a:pt x="9354" y="12945"/>
                  </a:lnTo>
                  <a:lnTo>
                    <a:pt x="9647" y="12798"/>
                  </a:lnTo>
                  <a:lnTo>
                    <a:pt x="9940" y="12652"/>
                  </a:lnTo>
                  <a:lnTo>
                    <a:pt x="10234" y="12505"/>
                  </a:lnTo>
                  <a:lnTo>
                    <a:pt x="10502" y="12310"/>
                  </a:lnTo>
                  <a:lnTo>
                    <a:pt x="10771" y="12139"/>
                  </a:lnTo>
                  <a:lnTo>
                    <a:pt x="11015" y="11943"/>
                  </a:lnTo>
                  <a:lnTo>
                    <a:pt x="11259" y="11723"/>
                  </a:lnTo>
                  <a:lnTo>
                    <a:pt x="11504" y="11504"/>
                  </a:lnTo>
                  <a:lnTo>
                    <a:pt x="11723" y="11259"/>
                  </a:lnTo>
                  <a:lnTo>
                    <a:pt x="11943" y="11015"/>
                  </a:lnTo>
                  <a:lnTo>
                    <a:pt x="12139" y="10771"/>
                  </a:lnTo>
                  <a:lnTo>
                    <a:pt x="12310" y="10502"/>
                  </a:lnTo>
                  <a:lnTo>
                    <a:pt x="12505" y="10234"/>
                  </a:lnTo>
                  <a:lnTo>
                    <a:pt x="12651" y="9941"/>
                  </a:lnTo>
                  <a:lnTo>
                    <a:pt x="12798" y="9648"/>
                  </a:lnTo>
                  <a:lnTo>
                    <a:pt x="12945" y="9354"/>
                  </a:lnTo>
                  <a:lnTo>
                    <a:pt x="13067" y="9061"/>
                  </a:lnTo>
                  <a:lnTo>
                    <a:pt x="13164" y="8744"/>
                  </a:lnTo>
                  <a:lnTo>
                    <a:pt x="13262" y="8426"/>
                  </a:lnTo>
                  <a:lnTo>
                    <a:pt x="13335" y="8084"/>
                  </a:lnTo>
                  <a:lnTo>
                    <a:pt x="13384" y="7767"/>
                  </a:lnTo>
                  <a:lnTo>
                    <a:pt x="13433" y="7425"/>
                  </a:lnTo>
                  <a:lnTo>
                    <a:pt x="13457" y="7083"/>
                  </a:lnTo>
                  <a:lnTo>
                    <a:pt x="13482" y="6741"/>
                  </a:lnTo>
                  <a:lnTo>
                    <a:pt x="13457" y="6399"/>
                  </a:lnTo>
                  <a:lnTo>
                    <a:pt x="13433" y="6057"/>
                  </a:lnTo>
                  <a:lnTo>
                    <a:pt x="13384" y="5715"/>
                  </a:lnTo>
                  <a:lnTo>
                    <a:pt x="13335" y="5398"/>
                  </a:lnTo>
                  <a:lnTo>
                    <a:pt x="13262" y="5056"/>
                  </a:lnTo>
                  <a:lnTo>
                    <a:pt x="13164" y="4738"/>
                  </a:lnTo>
                  <a:lnTo>
                    <a:pt x="13067" y="4421"/>
                  </a:lnTo>
                  <a:lnTo>
                    <a:pt x="12945" y="4128"/>
                  </a:lnTo>
                  <a:lnTo>
                    <a:pt x="12798" y="3835"/>
                  </a:lnTo>
                  <a:lnTo>
                    <a:pt x="12651" y="3542"/>
                  </a:lnTo>
                  <a:lnTo>
                    <a:pt x="12505" y="3249"/>
                  </a:lnTo>
                  <a:lnTo>
                    <a:pt x="12310" y="2980"/>
                  </a:lnTo>
                  <a:lnTo>
                    <a:pt x="12139" y="2711"/>
                  </a:lnTo>
                  <a:lnTo>
                    <a:pt x="11943" y="2467"/>
                  </a:lnTo>
                  <a:lnTo>
                    <a:pt x="11723" y="2223"/>
                  </a:lnTo>
                  <a:lnTo>
                    <a:pt x="11504" y="1979"/>
                  </a:lnTo>
                  <a:lnTo>
                    <a:pt x="11259" y="1759"/>
                  </a:lnTo>
                  <a:lnTo>
                    <a:pt x="11015" y="1539"/>
                  </a:lnTo>
                  <a:lnTo>
                    <a:pt x="10771" y="1344"/>
                  </a:lnTo>
                  <a:lnTo>
                    <a:pt x="10502" y="1173"/>
                  </a:lnTo>
                  <a:lnTo>
                    <a:pt x="10234" y="977"/>
                  </a:lnTo>
                  <a:lnTo>
                    <a:pt x="9940" y="831"/>
                  </a:lnTo>
                  <a:lnTo>
                    <a:pt x="9647" y="684"/>
                  </a:lnTo>
                  <a:lnTo>
                    <a:pt x="9354" y="538"/>
                  </a:lnTo>
                  <a:lnTo>
                    <a:pt x="9061" y="416"/>
                  </a:lnTo>
                  <a:lnTo>
                    <a:pt x="8744" y="318"/>
                  </a:lnTo>
                  <a:lnTo>
                    <a:pt x="8426" y="220"/>
                  </a:lnTo>
                  <a:lnTo>
                    <a:pt x="8084" y="147"/>
                  </a:lnTo>
                  <a:lnTo>
                    <a:pt x="7767" y="98"/>
                  </a:lnTo>
                  <a:lnTo>
                    <a:pt x="7425" y="49"/>
                  </a:lnTo>
                  <a:lnTo>
                    <a:pt x="7083" y="25"/>
                  </a:lnTo>
                  <a:lnTo>
                    <a:pt x="6741" y="0"/>
                  </a:lnTo>
                  <a:close/>
                </a:path>
              </a:pathLst>
            </a:custGeom>
            <a:grpFill/>
            <a:ln>
              <a:noFill/>
            </a:ln>
          </p:spPr>
          <p:txBody>
            <a:bodyPr wrap="square" lIns="91425" tIns="91425" rIns="91425" bIns="91425" anchor="ctr" anchorCtr="0">
              <a:noAutofit/>
            </a:bodyPr>
            <a:lstStyle/>
            <a:p>
              <a:endParaRPr/>
            </a:p>
          </p:txBody>
        </p:sp>
      </p:gr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645" y="2922182"/>
            <a:ext cx="3922718" cy="2953726"/>
          </a:xfrm>
          <a:prstGeom prst="rect">
            <a:avLst/>
          </a:prstGeom>
        </p:spPr>
      </p:pic>
      <p:sp>
        <p:nvSpPr>
          <p:cNvPr id="11" name="Title 3"/>
          <p:cNvSpPr txBox="1">
            <a:spLocks/>
          </p:cNvSpPr>
          <p:nvPr/>
        </p:nvSpPr>
        <p:spPr>
          <a:xfrm>
            <a:off x="799522" y="1964117"/>
            <a:ext cx="7680134" cy="857400"/>
          </a:xfrm>
          <a:prstGeom prst="rect">
            <a:avLst/>
          </a:prstGeom>
          <a:noFill/>
          <a:ln>
            <a:noFill/>
          </a:ln>
        </p:spPr>
        <p:txBody>
          <a:bodyPr wrap="square" lIns="91425" tIns="91425" rIns="91425" bIns="91425" anchor="t"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rgbClr val="434343"/>
              </a:buClr>
              <a:buSzPts val="5800"/>
              <a:buFont typeface="Raleway ExtraBold"/>
              <a:buNone/>
              <a:defRPr sz="5800" b="0" i="0" u="none" strike="noStrike" cap="none">
                <a:solidFill>
                  <a:srgbClr val="434343"/>
                </a:solidFill>
                <a:latin typeface="Raleway ExtraBold"/>
                <a:ea typeface="Raleway ExtraBold"/>
                <a:cs typeface="Raleway ExtraBold"/>
                <a:sym typeface="Raleway ExtraBold"/>
              </a:defRPr>
            </a:lvl1pPr>
            <a:lvl2pPr lvl="1">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2pPr>
            <a:lvl3pPr lvl="2">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3pPr>
            <a:lvl4pPr lvl="3">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4pPr>
            <a:lvl5pPr lvl="4">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5pPr>
            <a:lvl6pPr lvl="5">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6pPr>
            <a:lvl7pPr lvl="6">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7pPr>
            <a:lvl8pPr lvl="7">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8pPr>
            <a:lvl9pPr lvl="8">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9pPr>
          </a:lstStyle>
          <a:p>
            <a:r>
              <a:rPr lang="en-GB" sz="1800" dirty="0">
                <a:latin typeface="Raleway Light" panose="020B0604020202020204" charset="0"/>
              </a:rPr>
              <a:t>Looking for nuclear-recoils could be a viable alternative, but experiments will need both a low threshold and a large exposure.</a:t>
            </a:r>
            <a:endParaRPr lang="en-GB" sz="1800" dirty="0">
              <a:latin typeface="Raleway Light" panose="020B0604020202020204" charset="0"/>
            </a:endParaRPr>
          </a:p>
        </p:txBody>
      </p:sp>
      <p:sp>
        <p:nvSpPr>
          <p:cNvPr id="4" name="TextBox 3"/>
          <p:cNvSpPr txBox="1"/>
          <p:nvPr/>
        </p:nvSpPr>
        <p:spPr>
          <a:xfrm>
            <a:off x="5581083" y="4863673"/>
            <a:ext cx="1927131" cy="461665"/>
          </a:xfrm>
          <a:prstGeom prst="rect">
            <a:avLst/>
          </a:prstGeom>
          <a:noFill/>
        </p:spPr>
        <p:txBody>
          <a:bodyPr wrap="none" rtlCol="0">
            <a:spAutoFit/>
          </a:bodyPr>
          <a:lstStyle/>
          <a:p>
            <a:r>
              <a:rPr lang="en-GB" sz="1200" dirty="0"/>
              <a:t>Above line = will measure</a:t>
            </a:r>
          </a:p>
          <a:p>
            <a:r>
              <a:rPr lang="en-GB" sz="1200" dirty="0"/>
              <a:t>CNO flux in high-Z case</a:t>
            </a:r>
            <a:endParaRPr lang="en-GB" sz="1200" dirty="0"/>
          </a:p>
        </p:txBody>
      </p:sp>
    </p:spTree>
    <p:extLst>
      <p:ext uri="{BB962C8B-B14F-4D97-AF65-F5344CB8AC3E}">
        <p14:creationId xmlns:p14="http://schemas.microsoft.com/office/powerpoint/2010/main" val="344281161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22214" y="1905695"/>
            <a:ext cx="4639193" cy="3478401"/>
          </a:xfrm>
          <a:prstGeom prst="rect">
            <a:avLst/>
          </a:prstGeom>
        </p:spPr>
      </p:pic>
      <p:sp>
        <p:nvSpPr>
          <p:cNvPr id="6" name="Title 3"/>
          <p:cNvSpPr>
            <a:spLocks noGrp="1"/>
          </p:cNvSpPr>
          <p:nvPr>
            <p:ph type="title"/>
          </p:nvPr>
        </p:nvSpPr>
        <p:spPr>
          <a:xfrm>
            <a:off x="544650" y="800597"/>
            <a:ext cx="6866100" cy="857400"/>
          </a:xfrm>
        </p:spPr>
        <p:txBody>
          <a:bodyPr/>
          <a:lstStyle/>
          <a:p>
            <a:r>
              <a:rPr lang="en-GB" sz="3200" dirty="0"/>
              <a:t>Technologies for CNO-NR observation</a:t>
            </a:r>
            <a:endParaRPr lang="en-GB" sz="3200" dirty="0"/>
          </a:p>
        </p:txBody>
      </p:sp>
      <p:sp>
        <p:nvSpPr>
          <p:cNvPr id="4" name="TextBox 3"/>
          <p:cNvSpPr txBox="1"/>
          <p:nvPr/>
        </p:nvSpPr>
        <p:spPr>
          <a:xfrm>
            <a:off x="3014135" y="4390674"/>
            <a:ext cx="1927131" cy="461665"/>
          </a:xfrm>
          <a:prstGeom prst="rect">
            <a:avLst/>
          </a:prstGeom>
          <a:noFill/>
        </p:spPr>
        <p:txBody>
          <a:bodyPr wrap="none" rtlCol="0">
            <a:spAutoFit/>
          </a:bodyPr>
          <a:lstStyle/>
          <a:p>
            <a:r>
              <a:rPr lang="en-GB" sz="1200" dirty="0"/>
              <a:t>Above line = will measure</a:t>
            </a:r>
          </a:p>
          <a:p>
            <a:r>
              <a:rPr lang="en-GB" sz="1200" dirty="0"/>
              <a:t>CNO flux in high-Z case</a:t>
            </a:r>
            <a:endParaRPr lang="en-GB" sz="1200" dirty="0"/>
          </a:p>
        </p:txBody>
      </p:sp>
      <p:grpSp>
        <p:nvGrpSpPr>
          <p:cNvPr id="12" name="Shape 509"/>
          <p:cNvGrpSpPr/>
          <p:nvPr/>
        </p:nvGrpSpPr>
        <p:grpSpPr>
          <a:xfrm>
            <a:off x="8076142" y="406489"/>
            <a:ext cx="777526" cy="835140"/>
            <a:chOff x="611175" y="2326900"/>
            <a:chExt cx="362700" cy="389575"/>
          </a:xfrm>
          <a:solidFill>
            <a:srgbClr val="EE2D24"/>
          </a:solidFill>
        </p:grpSpPr>
        <p:sp>
          <p:nvSpPr>
            <p:cNvPr id="13" name="Shape 510"/>
            <p:cNvSpPr/>
            <p:nvPr/>
          </p:nvSpPr>
          <p:spPr>
            <a:xfrm>
              <a:off x="611175" y="2326900"/>
              <a:ext cx="362700" cy="389575"/>
            </a:xfrm>
            <a:custGeom>
              <a:avLst/>
              <a:gdLst/>
              <a:ahLst/>
              <a:cxnLst/>
              <a:rect l="0" t="0" r="0" b="0"/>
              <a:pathLst>
                <a:path w="14508" h="15583" extrusionOk="0">
                  <a:moveTo>
                    <a:pt x="9647" y="489"/>
                  </a:moveTo>
                  <a:lnTo>
                    <a:pt x="9769" y="513"/>
                  </a:lnTo>
                  <a:lnTo>
                    <a:pt x="9916" y="562"/>
                  </a:lnTo>
                  <a:lnTo>
                    <a:pt x="10014" y="660"/>
                  </a:lnTo>
                  <a:lnTo>
                    <a:pt x="10087" y="782"/>
                  </a:lnTo>
                  <a:lnTo>
                    <a:pt x="10111" y="928"/>
                  </a:lnTo>
                  <a:lnTo>
                    <a:pt x="10111" y="1075"/>
                  </a:lnTo>
                  <a:lnTo>
                    <a:pt x="10063" y="1197"/>
                  </a:lnTo>
                  <a:lnTo>
                    <a:pt x="9989" y="1319"/>
                  </a:lnTo>
                  <a:lnTo>
                    <a:pt x="9281" y="2003"/>
                  </a:lnTo>
                  <a:lnTo>
                    <a:pt x="9232" y="2076"/>
                  </a:lnTo>
                  <a:lnTo>
                    <a:pt x="9183" y="2174"/>
                  </a:lnTo>
                  <a:lnTo>
                    <a:pt x="9159" y="2247"/>
                  </a:lnTo>
                  <a:lnTo>
                    <a:pt x="9159" y="2345"/>
                  </a:lnTo>
                  <a:lnTo>
                    <a:pt x="9159" y="6497"/>
                  </a:lnTo>
                  <a:lnTo>
                    <a:pt x="9183" y="6643"/>
                  </a:lnTo>
                  <a:lnTo>
                    <a:pt x="9232" y="6790"/>
                  </a:lnTo>
                  <a:lnTo>
                    <a:pt x="10575" y="8671"/>
                  </a:lnTo>
                  <a:lnTo>
                    <a:pt x="3932" y="8671"/>
                  </a:lnTo>
                  <a:lnTo>
                    <a:pt x="5276" y="6790"/>
                  </a:lnTo>
                  <a:lnTo>
                    <a:pt x="5324" y="6643"/>
                  </a:lnTo>
                  <a:lnTo>
                    <a:pt x="5349" y="6497"/>
                  </a:lnTo>
                  <a:lnTo>
                    <a:pt x="5349" y="2345"/>
                  </a:lnTo>
                  <a:lnTo>
                    <a:pt x="5349" y="2247"/>
                  </a:lnTo>
                  <a:lnTo>
                    <a:pt x="5324" y="2174"/>
                  </a:lnTo>
                  <a:lnTo>
                    <a:pt x="5276" y="2076"/>
                  </a:lnTo>
                  <a:lnTo>
                    <a:pt x="5227" y="2003"/>
                  </a:lnTo>
                  <a:lnTo>
                    <a:pt x="4519" y="1319"/>
                  </a:lnTo>
                  <a:lnTo>
                    <a:pt x="4445" y="1197"/>
                  </a:lnTo>
                  <a:lnTo>
                    <a:pt x="4396" y="1075"/>
                  </a:lnTo>
                  <a:lnTo>
                    <a:pt x="4396" y="928"/>
                  </a:lnTo>
                  <a:lnTo>
                    <a:pt x="4421" y="782"/>
                  </a:lnTo>
                  <a:lnTo>
                    <a:pt x="4494" y="660"/>
                  </a:lnTo>
                  <a:lnTo>
                    <a:pt x="4592" y="562"/>
                  </a:lnTo>
                  <a:lnTo>
                    <a:pt x="4738" y="513"/>
                  </a:lnTo>
                  <a:lnTo>
                    <a:pt x="4860" y="489"/>
                  </a:lnTo>
                  <a:close/>
                  <a:moveTo>
                    <a:pt x="6717" y="9574"/>
                  </a:moveTo>
                  <a:lnTo>
                    <a:pt x="6912" y="9647"/>
                  </a:lnTo>
                  <a:lnTo>
                    <a:pt x="7083" y="9745"/>
                  </a:lnTo>
                  <a:lnTo>
                    <a:pt x="7254" y="9892"/>
                  </a:lnTo>
                  <a:lnTo>
                    <a:pt x="7376" y="10038"/>
                  </a:lnTo>
                  <a:lnTo>
                    <a:pt x="7474" y="10234"/>
                  </a:lnTo>
                  <a:lnTo>
                    <a:pt x="7547" y="10429"/>
                  </a:lnTo>
                  <a:lnTo>
                    <a:pt x="7571" y="10649"/>
                  </a:lnTo>
                  <a:lnTo>
                    <a:pt x="7547" y="10869"/>
                  </a:lnTo>
                  <a:lnTo>
                    <a:pt x="7474" y="11064"/>
                  </a:lnTo>
                  <a:lnTo>
                    <a:pt x="7376" y="11259"/>
                  </a:lnTo>
                  <a:lnTo>
                    <a:pt x="7254" y="11406"/>
                  </a:lnTo>
                  <a:lnTo>
                    <a:pt x="7083" y="11552"/>
                  </a:lnTo>
                  <a:lnTo>
                    <a:pt x="6912" y="11650"/>
                  </a:lnTo>
                  <a:lnTo>
                    <a:pt x="6717" y="11699"/>
                  </a:lnTo>
                  <a:lnTo>
                    <a:pt x="6497" y="11723"/>
                  </a:lnTo>
                  <a:lnTo>
                    <a:pt x="6277" y="11699"/>
                  </a:lnTo>
                  <a:lnTo>
                    <a:pt x="6057" y="11650"/>
                  </a:lnTo>
                  <a:lnTo>
                    <a:pt x="5886" y="11552"/>
                  </a:lnTo>
                  <a:lnTo>
                    <a:pt x="5715" y="11406"/>
                  </a:lnTo>
                  <a:lnTo>
                    <a:pt x="5593" y="11259"/>
                  </a:lnTo>
                  <a:lnTo>
                    <a:pt x="5495" y="11064"/>
                  </a:lnTo>
                  <a:lnTo>
                    <a:pt x="5422" y="10869"/>
                  </a:lnTo>
                  <a:lnTo>
                    <a:pt x="5398" y="10649"/>
                  </a:lnTo>
                  <a:lnTo>
                    <a:pt x="5422" y="10429"/>
                  </a:lnTo>
                  <a:lnTo>
                    <a:pt x="5495" y="10234"/>
                  </a:lnTo>
                  <a:lnTo>
                    <a:pt x="5593" y="10038"/>
                  </a:lnTo>
                  <a:lnTo>
                    <a:pt x="5715" y="9892"/>
                  </a:lnTo>
                  <a:lnTo>
                    <a:pt x="5886" y="9745"/>
                  </a:lnTo>
                  <a:lnTo>
                    <a:pt x="6057" y="9647"/>
                  </a:lnTo>
                  <a:lnTo>
                    <a:pt x="6277" y="9574"/>
                  </a:lnTo>
                  <a:close/>
                  <a:moveTo>
                    <a:pt x="8475" y="11894"/>
                  </a:moveTo>
                  <a:lnTo>
                    <a:pt x="8597" y="11919"/>
                  </a:lnTo>
                  <a:lnTo>
                    <a:pt x="8695" y="11943"/>
                  </a:lnTo>
                  <a:lnTo>
                    <a:pt x="8817" y="11992"/>
                  </a:lnTo>
                  <a:lnTo>
                    <a:pt x="8915" y="12065"/>
                  </a:lnTo>
                  <a:lnTo>
                    <a:pt x="8988" y="12163"/>
                  </a:lnTo>
                  <a:lnTo>
                    <a:pt x="9037" y="12285"/>
                  </a:lnTo>
                  <a:lnTo>
                    <a:pt x="9086" y="12383"/>
                  </a:lnTo>
                  <a:lnTo>
                    <a:pt x="9086" y="12529"/>
                  </a:lnTo>
                  <a:lnTo>
                    <a:pt x="9086" y="12652"/>
                  </a:lnTo>
                  <a:lnTo>
                    <a:pt x="9037" y="12749"/>
                  </a:lnTo>
                  <a:lnTo>
                    <a:pt x="8988" y="12871"/>
                  </a:lnTo>
                  <a:lnTo>
                    <a:pt x="8915" y="12969"/>
                  </a:lnTo>
                  <a:lnTo>
                    <a:pt x="8817" y="13042"/>
                  </a:lnTo>
                  <a:lnTo>
                    <a:pt x="8695" y="13091"/>
                  </a:lnTo>
                  <a:lnTo>
                    <a:pt x="8597" y="13140"/>
                  </a:lnTo>
                  <a:lnTo>
                    <a:pt x="8329" y="13140"/>
                  </a:lnTo>
                  <a:lnTo>
                    <a:pt x="8231" y="13091"/>
                  </a:lnTo>
                  <a:lnTo>
                    <a:pt x="8109" y="13042"/>
                  </a:lnTo>
                  <a:lnTo>
                    <a:pt x="8011" y="12969"/>
                  </a:lnTo>
                  <a:lnTo>
                    <a:pt x="7938" y="12871"/>
                  </a:lnTo>
                  <a:lnTo>
                    <a:pt x="7889" y="12749"/>
                  </a:lnTo>
                  <a:lnTo>
                    <a:pt x="7864" y="12652"/>
                  </a:lnTo>
                  <a:lnTo>
                    <a:pt x="7840" y="12529"/>
                  </a:lnTo>
                  <a:lnTo>
                    <a:pt x="7864" y="12383"/>
                  </a:lnTo>
                  <a:lnTo>
                    <a:pt x="7889" y="12285"/>
                  </a:lnTo>
                  <a:lnTo>
                    <a:pt x="7938" y="12163"/>
                  </a:lnTo>
                  <a:lnTo>
                    <a:pt x="8011" y="12065"/>
                  </a:lnTo>
                  <a:lnTo>
                    <a:pt x="8109" y="11992"/>
                  </a:lnTo>
                  <a:lnTo>
                    <a:pt x="8231" y="11943"/>
                  </a:lnTo>
                  <a:lnTo>
                    <a:pt x="8329" y="11919"/>
                  </a:lnTo>
                  <a:lnTo>
                    <a:pt x="8475" y="11894"/>
                  </a:lnTo>
                  <a:close/>
                  <a:moveTo>
                    <a:pt x="6741" y="13360"/>
                  </a:moveTo>
                  <a:lnTo>
                    <a:pt x="6814" y="13384"/>
                  </a:lnTo>
                  <a:lnTo>
                    <a:pt x="6912" y="13433"/>
                  </a:lnTo>
                  <a:lnTo>
                    <a:pt x="6985" y="13482"/>
                  </a:lnTo>
                  <a:lnTo>
                    <a:pt x="7034" y="13555"/>
                  </a:lnTo>
                  <a:lnTo>
                    <a:pt x="7083" y="13653"/>
                  </a:lnTo>
                  <a:lnTo>
                    <a:pt x="7107" y="13726"/>
                  </a:lnTo>
                  <a:lnTo>
                    <a:pt x="7107" y="13824"/>
                  </a:lnTo>
                  <a:lnTo>
                    <a:pt x="7107" y="13922"/>
                  </a:lnTo>
                  <a:lnTo>
                    <a:pt x="7083" y="14019"/>
                  </a:lnTo>
                  <a:lnTo>
                    <a:pt x="7034" y="14117"/>
                  </a:lnTo>
                  <a:lnTo>
                    <a:pt x="6985" y="14166"/>
                  </a:lnTo>
                  <a:lnTo>
                    <a:pt x="6912" y="14239"/>
                  </a:lnTo>
                  <a:lnTo>
                    <a:pt x="6814" y="14288"/>
                  </a:lnTo>
                  <a:lnTo>
                    <a:pt x="6741" y="14312"/>
                  </a:lnTo>
                  <a:lnTo>
                    <a:pt x="6546" y="14312"/>
                  </a:lnTo>
                  <a:lnTo>
                    <a:pt x="6448" y="14288"/>
                  </a:lnTo>
                  <a:lnTo>
                    <a:pt x="6375" y="14239"/>
                  </a:lnTo>
                  <a:lnTo>
                    <a:pt x="6301" y="14166"/>
                  </a:lnTo>
                  <a:lnTo>
                    <a:pt x="6228" y="14117"/>
                  </a:lnTo>
                  <a:lnTo>
                    <a:pt x="6179" y="14019"/>
                  </a:lnTo>
                  <a:lnTo>
                    <a:pt x="6155" y="13922"/>
                  </a:lnTo>
                  <a:lnTo>
                    <a:pt x="6155" y="13824"/>
                  </a:lnTo>
                  <a:lnTo>
                    <a:pt x="6155" y="13726"/>
                  </a:lnTo>
                  <a:lnTo>
                    <a:pt x="6179" y="13653"/>
                  </a:lnTo>
                  <a:lnTo>
                    <a:pt x="6228" y="13555"/>
                  </a:lnTo>
                  <a:lnTo>
                    <a:pt x="6301" y="13482"/>
                  </a:lnTo>
                  <a:lnTo>
                    <a:pt x="6375" y="13433"/>
                  </a:lnTo>
                  <a:lnTo>
                    <a:pt x="6448" y="13384"/>
                  </a:lnTo>
                  <a:lnTo>
                    <a:pt x="6546" y="13360"/>
                  </a:lnTo>
                  <a:close/>
                  <a:moveTo>
                    <a:pt x="4860" y="0"/>
                  </a:moveTo>
                  <a:lnTo>
                    <a:pt x="4714" y="25"/>
                  </a:lnTo>
                  <a:lnTo>
                    <a:pt x="4592" y="49"/>
                  </a:lnTo>
                  <a:lnTo>
                    <a:pt x="4445" y="98"/>
                  </a:lnTo>
                  <a:lnTo>
                    <a:pt x="4323" y="171"/>
                  </a:lnTo>
                  <a:lnTo>
                    <a:pt x="4225" y="245"/>
                  </a:lnTo>
                  <a:lnTo>
                    <a:pt x="4128" y="367"/>
                  </a:lnTo>
                  <a:lnTo>
                    <a:pt x="4030" y="464"/>
                  </a:lnTo>
                  <a:lnTo>
                    <a:pt x="3981" y="611"/>
                  </a:lnTo>
                  <a:lnTo>
                    <a:pt x="3932" y="733"/>
                  </a:lnTo>
                  <a:lnTo>
                    <a:pt x="3908" y="880"/>
                  </a:lnTo>
                  <a:lnTo>
                    <a:pt x="3908" y="1026"/>
                  </a:lnTo>
                  <a:lnTo>
                    <a:pt x="3908" y="1173"/>
                  </a:lnTo>
                  <a:lnTo>
                    <a:pt x="3957" y="1295"/>
                  </a:lnTo>
                  <a:lnTo>
                    <a:pt x="4006" y="1441"/>
                  </a:lnTo>
                  <a:lnTo>
                    <a:pt x="4079" y="1563"/>
                  </a:lnTo>
                  <a:lnTo>
                    <a:pt x="4177" y="1661"/>
                  </a:lnTo>
                  <a:lnTo>
                    <a:pt x="4860" y="2345"/>
                  </a:lnTo>
                  <a:lnTo>
                    <a:pt x="4860" y="6497"/>
                  </a:lnTo>
                  <a:lnTo>
                    <a:pt x="196" y="13067"/>
                  </a:lnTo>
                  <a:lnTo>
                    <a:pt x="122" y="13189"/>
                  </a:lnTo>
                  <a:lnTo>
                    <a:pt x="49" y="13311"/>
                  </a:lnTo>
                  <a:lnTo>
                    <a:pt x="25" y="13433"/>
                  </a:lnTo>
                  <a:lnTo>
                    <a:pt x="0" y="13555"/>
                  </a:lnTo>
                  <a:lnTo>
                    <a:pt x="0" y="13677"/>
                  </a:lnTo>
                  <a:lnTo>
                    <a:pt x="25" y="13824"/>
                  </a:lnTo>
                  <a:lnTo>
                    <a:pt x="49" y="13946"/>
                  </a:lnTo>
                  <a:lnTo>
                    <a:pt x="98" y="14068"/>
                  </a:lnTo>
                  <a:lnTo>
                    <a:pt x="586" y="15045"/>
                  </a:lnTo>
                  <a:lnTo>
                    <a:pt x="660" y="15167"/>
                  </a:lnTo>
                  <a:lnTo>
                    <a:pt x="757" y="15265"/>
                  </a:lnTo>
                  <a:lnTo>
                    <a:pt x="831" y="15362"/>
                  </a:lnTo>
                  <a:lnTo>
                    <a:pt x="953" y="15436"/>
                  </a:lnTo>
                  <a:lnTo>
                    <a:pt x="1075" y="15485"/>
                  </a:lnTo>
                  <a:lnTo>
                    <a:pt x="1197" y="15533"/>
                  </a:lnTo>
                  <a:lnTo>
                    <a:pt x="1319" y="15582"/>
                  </a:lnTo>
                  <a:lnTo>
                    <a:pt x="13189" y="15582"/>
                  </a:lnTo>
                  <a:lnTo>
                    <a:pt x="13311" y="15533"/>
                  </a:lnTo>
                  <a:lnTo>
                    <a:pt x="13433" y="15485"/>
                  </a:lnTo>
                  <a:lnTo>
                    <a:pt x="13555" y="15436"/>
                  </a:lnTo>
                  <a:lnTo>
                    <a:pt x="13677" y="15362"/>
                  </a:lnTo>
                  <a:lnTo>
                    <a:pt x="13750" y="15265"/>
                  </a:lnTo>
                  <a:lnTo>
                    <a:pt x="13848" y="15167"/>
                  </a:lnTo>
                  <a:lnTo>
                    <a:pt x="13921" y="15045"/>
                  </a:lnTo>
                  <a:lnTo>
                    <a:pt x="14410" y="14068"/>
                  </a:lnTo>
                  <a:lnTo>
                    <a:pt x="14459" y="13946"/>
                  </a:lnTo>
                  <a:lnTo>
                    <a:pt x="14483" y="13824"/>
                  </a:lnTo>
                  <a:lnTo>
                    <a:pt x="14508" y="13677"/>
                  </a:lnTo>
                  <a:lnTo>
                    <a:pt x="14508" y="13555"/>
                  </a:lnTo>
                  <a:lnTo>
                    <a:pt x="14483" y="13433"/>
                  </a:lnTo>
                  <a:lnTo>
                    <a:pt x="14459" y="13311"/>
                  </a:lnTo>
                  <a:lnTo>
                    <a:pt x="14385" y="13189"/>
                  </a:lnTo>
                  <a:lnTo>
                    <a:pt x="14312" y="13067"/>
                  </a:lnTo>
                  <a:lnTo>
                    <a:pt x="9647" y="6497"/>
                  </a:lnTo>
                  <a:lnTo>
                    <a:pt x="9647" y="2345"/>
                  </a:lnTo>
                  <a:lnTo>
                    <a:pt x="10331" y="1661"/>
                  </a:lnTo>
                  <a:lnTo>
                    <a:pt x="10429" y="1563"/>
                  </a:lnTo>
                  <a:lnTo>
                    <a:pt x="10502" y="1441"/>
                  </a:lnTo>
                  <a:lnTo>
                    <a:pt x="10551" y="1295"/>
                  </a:lnTo>
                  <a:lnTo>
                    <a:pt x="10600" y="1173"/>
                  </a:lnTo>
                  <a:lnTo>
                    <a:pt x="10600" y="1026"/>
                  </a:lnTo>
                  <a:lnTo>
                    <a:pt x="10600" y="880"/>
                  </a:lnTo>
                  <a:lnTo>
                    <a:pt x="10575" y="733"/>
                  </a:lnTo>
                  <a:lnTo>
                    <a:pt x="10527" y="611"/>
                  </a:lnTo>
                  <a:lnTo>
                    <a:pt x="10478" y="464"/>
                  </a:lnTo>
                  <a:lnTo>
                    <a:pt x="10380" y="367"/>
                  </a:lnTo>
                  <a:lnTo>
                    <a:pt x="10282" y="245"/>
                  </a:lnTo>
                  <a:lnTo>
                    <a:pt x="10185" y="171"/>
                  </a:lnTo>
                  <a:lnTo>
                    <a:pt x="10063" y="98"/>
                  </a:lnTo>
                  <a:lnTo>
                    <a:pt x="9916" y="49"/>
                  </a:lnTo>
                  <a:lnTo>
                    <a:pt x="9794" y="25"/>
                  </a:lnTo>
                  <a:lnTo>
                    <a:pt x="9647" y="0"/>
                  </a:lnTo>
                  <a:close/>
                </a:path>
              </a:pathLst>
            </a:custGeom>
            <a:grpFill/>
            <a:ln>
              <a:noFill/>
            </a:ln>
          </p:spPr>
          <p:txBody>
            <a:bodyPr wrap="square" lIns="91425" tIns="91425" rIns="91425" bIns="91425" anchor="ctr" anchorCtr="0">
              <a:noAutofit/>
            </a:bodyPr>
            <a:lstStyle/>
            <a:p>
              <a:endParaRPr/>
            </a:p>
          </p:txBody>
        </p:sp>
        <p:sp>
          <p:nvSpPr>
            <p:cNvPr id="14" name="Shape 511"/>
            <p:cNvSpPr/>
            <p:nvPr/>
          </p:nvSpPr>
          <p:spPr>
            <a:xfrm>
              <a:off x="794950" y="2500900"/>
              <a:ext cx="24450" cy="23850"/>
            </a:xfrm>
            <a:custGeom>
              <a:avLst/>
              <a:gdLst/>
              <a:ahLst/>
              <a:cxnLst/>
              <a:rect l="0" t="0" r="0" b="0"/>
              <a:pathLst>
                <a:path w="978" h="954" extrusionOk="0">
                  <a:moveTo>
                    <a:pt x="391" y="1"/>
                  </a:moveTo>
                  <a:lnTo>
                    <a:pt x="294" y="25"/>
                  </a:lnTo>
                  <a:lnTo>
                    <a:pt x="220" y="74"/>
                  </a:lnTo>
                  <a:lnTo>
                    <a:pt x="147" y="123"/>
                  </a:lnTo>
                  <a:lnTo>
                    <a:pt x="98" y="196"/>
                  </a:lnTo>
                  <a:lnTo>
                    <a:pt x="49" y="294"/>
                  </a:lnTo>
                  <a:lnTo>
                    <a:pt x="25" y="367"/>
                  </a:lnTo>
                  <a:lnTo>
                    <a:pt x="1" y="465"/>
                  </a:lnTo>
                  <a:lnTo>
                    <a:pt x="25" y="563"/>
                  </a:lnTo>
                  <a:lnTo>
                    <a:pt x="49" y="660"/>
                  </a:lnTo>
                  <a:lnTo>
                    <a:pt x="98" y="734"/>
                  </a:lnTo>
                  <a:lnTo>
                    <a:pt x="147" y="807"/>
                  </a:lnTo>
                  <a:lnTo>
                    <a:pt x="220" y="880"/>
                  </a:lnTo>
                  <a:lnTo>
                    <a:pt x="294" y="905"/>
                  </a:lnTo>
                  <a:lnTo>
                    <a:pt x="391" y="953"/>
                  </a:lnTo>
                  <a:lnTo>
                    <a:pt x="587" y="953"/>
                  </a:lnTo>
                  <a:lnTo>
                    <a:pt x="684" y="905"/>
                  </a:lnTo>
                  <a:lnTo>
                    <a:pt x="758" y="880"/>
                  </a:lnTo>
                  <a:lnTo>
                    <a:pt x="831" y="807"/>
                  </a:lnTo>
                  <a:lnTo>
                    <a:pt x="880" y="734"/>
                  </a:lnTo>
                  <a:lnTo>
                    <a:pt x="929" y="660"/>
                  </a:lnTo>
                  <a:lnTo>
                    <a:pt x="953" y="563"/>
                  </a:lnTo>
                  <a:lnTo>
                    <a:pt x="978" y="465"/>
                  </a:lnTo>
                  <a:lnTo>
                    <a:pt x="953" y="367"/>
                  </a:lnTo>
                  <a:lnTo>
                    <a:pt x="929" y="294"/>
                  </a:lnTo>
                  <a:lnTo>
                    <a:pt x="880" y="196"/>
                  </a:lnTo>
                  <a:lnTo>
                    <a:pt x="831" y="123"/>
                  </a:lnTo>
                  <a:lnTo>
                    <a:pt x="758" y="74"/>
                  </a:lnTo>
                  <a:lnTo>
                    <a:pt x="684" y="25"/>
                  </a:lnTo>
                  <a:lnTo>
                    <a:pt x="587" y="1"/>
                  </a:lnTo>
                  <a:close/>
                </a:path>
              </a:pathLst>
            </a:custGeom>
            <a:grpFill/>
            <a:ln>
              <a:noFill/>
            </a:ln>
          </p:spPr>
          <p:txBody>
            <a:bodyPr wrap="square" lIns="91425" tIns="91425" rIns="91425" bIns="91425" anchor="ctr" anchorCtr="0">
              <a:noAutofit/>
            </a:bodyPr>
            <a:lstStyle/>
            <a:p>
              <a:endParaRPr/>
            </a:p>
          </p:txBody>
        </p:sp>
        <p:sp>
          <p:nvSpPr>
            <p:cNvPr id="15" name="Shape 512"/>
            <p:cNvSpPr/>
            <p:nvPr/>
          </p:nvSpPr>
          <p:spPr>
            <a:xfrm>
              <a:off x="754650" y="2381250"/>
              <a:ext cx="75750" cy="14050"/>
            </a:xfrm>
            <a:custGeom>
              <a:avLst/>
              <a:gdLst/>
              <a:ahLst/>
              <a:cxnLst/>
              <a:rect l="0" t="0" r="0" b="0"/>
              <a:pathLst>
                <a:path w="3030" h="562" extrusionOk="0">
                  <a:moveTo>
                    <a:pt x="294" y="0"/>
                  </a:moveTo>
                  <a:lnTo>
                    <a:pt x="172" y="24"/>
                  </a:lnTo>
                  <a:lnTo>
                    <a:pt x="74" y="73"/>
                  </a:lnTo>
                  <a:lnTo>
                    <a:pt x="25" y="171"/>
                  </a:lnTo>
                  <a:lnTo>
                    <a:pt x="1" y="269"/>
                  </a:lnTo>
                  <a:lnTo>
                    <a:pt x="25" y="391"/>
                  </a:lnTo>
                  <a:lnTo>
                    <a:pt x="74" y="488"/>
                  </a:lnTo>
                  <a:lnTo>
                    <a:pt x="172" y="537"/>
                  </a:lnTo>
                  <a:lnTo>
                    <a:pt x="294" y="562"/>
                  </a:lnTo>
                  <a:lnTo>
                    <a:pt x="2736" y="562"/>
                  </a:lnTo>
                  <a:lnTo>
                    <a:pt x="2858" y="537"/>
                  </a:lnTo>
                  <a:lnTo>
                    <a:pt x="2956" y="488"/>
                  </a:lnTo>
                  <a:lnTo>
                    <a:pt x="3005" y="391"/>
                  </a:lnTo>
                  <a:lnTo>
                    <a:pt x="3029" y="269"/>
                  </a:lnTo>
                  <a:lnTo>
                    <a:pt x="3005" y="171"/>
                  </a:lnTo>
                  <a:lnTo>
                    <a:pt x="2956" y="73"/>
                  </a:lnTo>
                  <a:lnTo>
                    <a:pt x="2858" y="24"/>
                  </a:lnTo>
                  <a:lnTo>
                    <a:pt x="2736" y="0"/>
                  </a:lnTo>
                  <a:close/>
                </a:path>
              </a:pathLst>
            </a:custGeom>
            <a:grpFill/>
            <a:ln>
              <a:noFill/>
            </a:ln>
          </p:spPr>
          <p:txBody>
            <a:bodyPr wrap="square" lIns="91425" tIns="91425" rIns="91425" bIns="91425" anchor="ctr" anchorCtr="0">
              <a:noAutofit/>
            </a:bodyPr>
            <a:lstStyle/>
            <a:p>
              <a:endParaRPr/>
            </a:p>
          </p:txBody>
        </p:sp>
        <p:sp>
          <p:nvSpPr>
            <p:cNvPr id="16" name="Shape 513"/>
            <p:cNvSpPr/>
            <p:nvPr/>
          </p:nvSpPr>
          <p:spPr>
            <a:xfrm>
              <a:off x="765025" y="2453900"/>
              <a:ext cx="31175" cy="31150"/>
            </a:xfrm>
            <a:custGeom>
              <a:avLst/>
              <a:gdLst/>
              <a:ahLst/>
              <a:cxnLst/>
              <a:rect l="0" t="0" r="0" b="0"/>
              <a:pathLst>
                <a:path w="1247" h="1246" extrusionOk="0">
                  <a:moveTo>
                    <a:pt x="611" y="0"/>
                  </a:moveTo>
                  <a:lnTo>
                    <a:pt x="489" y="25"/>
                  </a:lnTo>
                  <a:lnTo>
                    <a:pt x="367" y="49"/>
                  </a:lnTo>
                  <a:lnTo>
                    <a:pt x="270" y="122"/>
                  </a:lnTo>
                  <a:lnTo>
                    <a:pt x="172" y="196"/>
                  </a:lnTo>
                  <a:lnTo>
                    <a:pt x="99" y="269"/>
                  </a:lnTo>
                  <a:lnTo>
                    <a:pt x="50" y="391"/>
                  </a:lnTo>
                  <a:lnTo>
                    <a:pt x="1" y="513"/>
                  </a:lnTo>
                  <a:lnTo>
                    <a:pt x="1" y="635"/>
                  </a:lnTo>
                  <a:lnTo>
                    <a:pt x="1" y="757"/>
                  </a:lnTo>
                  <a:lnTo>
                    <a:pt x="50" y="880"/>
                  </a:lnTo>
                  <a:lnTo>
                    <a:pt x="99" y="977"/>
                  </a:lnTo>
                  <a:lnTo>
                    <a:pt x="172" y="1075"/>
                  </a:lnTo>
                  <a:lnTo>
                    <a:pt x="270" y="1148"/>
                  </a:lnTo>
                  <a:lnTo>
                    <a:pt x="367" y="1197"/>
                  </a:lnTo>
                  <a:lnTo>
                    <a:pt x="489" y="1246"/>
                  </a:lnTo>
                  <a:lnTo>
                    <a:pt x="734" y="1246"/>
                  </a:lnTo>
                  <a:lnTo>
                    <a:pt x="856" y="1197"/>
                  </a:lnTo>
                  <a:lnTo>
                    <a:pt x="978" y="1148"/>
                  </a:lnTo>
                  <a:lnTo>
                    <a:pt x="1051" y="1075"/>
                  </a:lnTo>
                  <a:lnTo>
                    <a:pt x="1149" y="977"/>
                  </a:lnTo>
                  <a:lnTo>
                    <a:pt x="1198" y="880"/>
                  </a:lnTo>
                  <a:lnTo>
                    <a:pt x="1222" y="757"/>
                  </a:lnTo>
                  <a:lnTo>
                    <a:pt x="1246" y="635"/>
                  </a:lnTo>
                  <a:lnTo>
                    <a:pt x="1222" y="513"/>
                  </a:lnTo>
                  <a:lnTo>
                    <a:pt x="1198" y="391"/>
                  </a:lnTo>
                  <a:lnTo>
                    <a:pt x="1149" y="269"/>
                  </a:lnTo>
                  <a:lnTo>
                    <a:pt x="1051" y="196"/>
                  </a:lnTo>
                  <a:lnTo>
                    <a:pt x="978" y="122"/>
                  </a:lnTo>
                  <a:lnTo>
                    <a:pt x="856" y="49"/>
                  </a:lnTo>
                  <a:lnTo>
                    <a:pt x="734" y="25"/>
                  </a:lnTo>
                  <a:lnTo>
                    <a:pt x="611" y="0"/>
                  </a:lnTo>
                  <a:close/>
                </a:path>
              </a:pathLst>
            </a:custGeom>
            <a:grpFill/>
            <a:ln>
              <a:noFill/>
            </a:ln>
          </p:spPr>
          <p:txBody>
            <a:bodyPr wrap="square" lIns="91425" tIns="91425" rIns="91425" bIns="91425" anchor="ctr" anchorCtr="0">
              <a:noAutofit/>
            </a:bodyPr>
            <a:lstStyle/>
            <a:p>
              <a:endParaRPr/>
            </a:p>
          </p:txBody>
        </p:sp>
      </p:gr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5730" y="3586074"/>
            <a:ext cx="2056482" cy="1609197"/>
          </a:xfrm>
          <a:prstGeom prst="rect">
            <a:avLst/>
          </a:prstGeom>
        </p:spPr>
      </p:pic>
      <p:sp>
        <p:nvSpPr>
          <p:cNvPr id="9" name="Oval 8"/>
          <p:cNvSpPr/>
          <p:nvPr/>
        </p:nvSpPr>
        <p:spPr>
          <a:xfrm>
            <a:off x="4752625" y="3961696"/>
            <a:ext cx="158045" cy="158045"/>
          </a:xfrm>
          <a:prstGeom prst="ellipse">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8" name="Straight Arrow Connector 17"/>
          <p:cNvCxnSpPr>
            <a:endCxn id="9" idx="2"/>
          </p:cNvCxnSpPr>
          <p:nvPr/>
        </p:nvCxnSpPr>
        <p:spPr>
          <a:xfrm flipV="1">
            <a:off x="2222214" y="4040718"/>
            <a:ext cx="2530411" cy="3499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95110" y="2631966"/>
            <a:ext cx="1827102" cy="954107"/>
          </a:xfrm>
          <a:prstGeom prst="rect">
            <a:avLst/>
          </a:prstGeom>
          <a:noFill/>
        </p:spPr>
        <p:txBody>
          <a:bodyPr wrap="square" rtlCol="0">
            <a:spAutoFit/>
          </a:bodyPr>
          <a:lstStyle/>
          <a:p>
            <a:r>
              <a:rPr lang="en-GB" dirty="0" err="1"/>
              <a:t>SuperCDMS</a:t>
            </a:r>
            <a:r>
              <a:rPr lang="en-GB" dirty="0"/>
              <a:t> in</a:t>
            </a:r>
          </a:p>
          <a:p>
            <a:r>
              <a:rPr lang="en-GB" dirty="0"/>
              <a:t>SNOLAB looks to be the best hope with germanium.</a:t>
            </a:r>
          </a:p>
        </p:txBody>
      </p:sp>
      <p:sp>
        <p:nvSpPr>
          <p:cNvPr id="20" name="TextBox 19"/>
          <p:cNvSpPr txBox="1"/>
          <p:nvPr/>
        </p:nvSpPr>
        <p:spPr>
          <a:xfrm>
            <a:off x="6643161" y="2346239"/>
            <a:ext cx="2060737" cy="1384995"/>
          </a:xfrm>
          <a:prstGeom prst="rect">
            <a:avLst/>
          </a:prstGeom>
          <a:noFill/>
        </p:spPr>
        <p:txBody>
          <a:bodyPr wrap="square" rtlCol="0">
            <a:spAutoFit/>
          </a:bodyPr>
          <a:lstStyle/>
          <a:p>
            <a:r>
              <a:rPr lang="en-GB" dirty="0"/>
              <a:t>CRESST with its 0.5g sapphire crystal can get the required threshold with oxygen, but the exposure is far too small.</a:t>
            </a:r>
          </a:p>
        </p:txBody>
      </p:sp>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90018" y="3788199"/>
            <a:ext cx="2340373" cy="1561029"/>
          </a:xfrm>
          <a:prstGeom prst="rect">
            <a:avLst/>
          </a:prstGeom>
        </p:spPr>
      </p:pic>
    </p:spTree>
    <p:extLst>
      <p:ext uri="{BB962C8B-B14F-4D97-AF65-F5344CB8AC3E}">
        <p14:creationId xmlns:p14="http://schemas.microsoft.com/office/powerpoint/2010/main" val="185574578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00266" y="659765"/>
            <a:ext cx="6866100" cy="857400"/>
          </a:xfrm>
        </p:spPr>
        <p:txBody>
          <a:bodyPr/>
          <a:lstStyle/>
          <a:p>
            <a:r>
              <a:rPr lang="en-GB" dirty="0" smtClean="0"/>
              <a:t>Conclusion</a:t>
            </a:r>
            <a:endParaRPr lang="en-GB" dirty="0"/>
          </a:p>
        </p:txBody>
      </p:sp>
      <p:grpSp>
        <p:nvGrpSpPr>
          <p:cNvPr id="7" name="Shape 651"/>
          <p:cNvGrpSpPr/>
          <p:nvPr/>
        </p:nvGrpSpPr>
        <p:grpSpPr>
          <a:xfrm>
            <a:off x="8059456" y="319455"/>
            <a:ext cx="827719" cy="793981"/>
            <a:chOff x="5241175" y="4959100"/>
            <a:chExt cx="539775" cy="517775"/>
          </a:xfrm>
          <a:solidFill>
            <a:srgbClr val="EE2D24"/>
          </a:solidFill>
        </p:grpSpPr>
        <p:sp>
          <p:nvSpPr>
            <p:cNvPr id="8" name="Shape 652"/>
            <p:cNvSpPr/>
            <p:nvPr/>
          </p:nvSpPr>
          <p:spPr>
            <a:xfrm>
              <a:off x="5575150" y="4959100"/>
              <a:ext cx="161225" cy="178300"/>
            </a:xfrm>
            <a:custGeom>
              <a:avLst/>
              <a:gdLst/>
              <a:ahLst/>
              <a:cxnLst/>
              <a:rect l="0" t="0" r="0" b="0"/>
              <a:pathLst>
                <a:path w="6449" h="7132" extrusionOk="0">
                  <a:moveTo>
                    <a:pt x="4641" y="0"/>
                  </a:moveTo>
                  <a:lnTo>
                    <a:pt x="4470" y="25"/>
                  </a:lnTo>
                  <a:lnTo>
                    <a:pt x="4299" y="49"/>
                  </a:lnTo>
                  <a:lnTo>
                    <a:pt x="4128" y="98"/>
                  </a:lnTo>
                  <a:lnTo>
                    <a:pt x="3957" y="147"/>
                  </a:lnTo>
                  <a:lnTo>
                    <a:pt x="3786" y="220"/>
                  </a:lnTo>
                  <a:lnTo>
                    <a:pt x="3640" y="318"/>
                  </a:lnTo>
                  <a:lnTo>
                    <a:pt x="3517" y="415"/>
                  </a:lnTo>
                  <a:lnTo>
                    <a:pt x="3395" y="538"/>
                  </a:lnTo>
                  <a:lnTo>
                    <a:pt x="3273" y="660"/>
                  </a:lnTo>
                  <a:lnTo>
                    <a:pt x="3175" y="806"/>
                  </a:lnTo>
                  <a:lnTo>
                    <a:pt x="3078" y="953"/>
                  </a:lnTo>
                  <a:lnTo>
                    <a:pt x="3005" y="1099"/>
                  </a:lnTo>
                  <a:lnTo>
                    <a:pt x="2931" y="1270"/>
                  </a:lnTo>
                  <a:lnTo>
                    <a:pt x="2907" y="1441"/>
                  </a:lnTo>
                  <a:lnTo>
                    <a:pt x="2882" y="1612"/>
                  </a:lnTo>
                  <a:lnTo>
                    <a:pt x="2858" y="1808"/>
                  </a:lnTo>
                  <a:lnTo>
                    <a:pt x="2882" y="2076"/>
                  </a:lnTo>
                  <a:lnTo>
                    <a:pt x="2956" y="2345"/>
                  </a:lnTo>
                  <a:lnTo>
                    <a:pt x="3053" y="2589"/>
                  </a:lnTo>
                  <a:lnTo>
                    <a:pt x="3175" y="2809"/>
                  </a:lnTo>
                  <a:lnTo>
                    <a:pt x="0" y="6546"/>
                  </a:lnTo>
                  <a:lnTo>
                    <a:pt x="367" y="6814"/>
                  </a:lnTo>
                  <a:lnTo>
                    <a:pt x="709" y="7132"/>
                  </a:lnTo>
                  <a:lnTo>
                    <a:pt x="3884" y="3419"/>
                  </a:lnTo>
                  <a:lnTo>
                    <a:pt x="4055" y="3493"/>
                  </a:lnTo>
                  <a:lnTo>
                    <a:pt x="4250" y="3542"/>
                  </a:lnTo>
                  <a:lnTo>
                    <a:pt x="4445" y="3566"/>
                  </a:lnTo>
                  <a:lnTo>
                    <a:pt x="4641" y="3590"/>
                  </a:lnTo>
                  <a:lnTo>
                    <a:pt x="4836" y="3566"/>
                  </a:lnTo>
                  <a:lnTo>
                    <a:pt x="5007" y="3542"/>
                  </a:lnTo>
                  <a:lnTo>
                    <a:pt x="5178" y="3517"/>
                  </a:lnTo>
                  <a:lnTo>
                    <a:pt x="5349" y="3444"/>
                  </a:lnTo>
                  <a:lnTo>
                    <a:pt x="5496" y="3371"/>
                  </a:lnTo>
                  <a:lnTo>
                    <a:pt x="5642" y="3273"/>
                  </a:lnTo>
                  <a:lnTo>
                    <a:pt x="5789" y="3175"/>
                  </a:lnTo>
                  <a:lnTo>
                    <a:pt x="5911" y="3053"/>
                  </a:lnTo>
                  <a:lnTo>
                    <a:pt x="6033" y="2931"/>
                  </a:lnTo>
                  <a:lnTo>
                    <a:pt x="6131" y="2809"/>
                  </a:lnTo>
                  <a:lnTo>
                    <a:pt x="6228" y="2638"/>
                  </a:lnTo>
                  <a:lnTo>
                    <a:pt x="6302" y="2491"/>
                  </a:lnTo>
                  <a:lnTo>
                    <a:pt x="6350" y="2320"/>
                  </a:lnTo>
                  <a:lnTo>
                    <a:pt x="6399" y="2149"/>
                  </a:lnTo>
                  <a:lnTo>
                    <a:pt x="6424" y="1979"/>
                  </a:lnTo>
                  <a:lnTo>
                    <a:pt x="6448" y="1808"/>
                  </a:lnTo>
                  <a:lnTo>
                    <a:pt x="6424" y="1612"/>
                  </a:lnTo>
                  <a:lnTo>
                    <a:pt x="6399" y="1441"/>
                  </a:lnTo>
                  <a:lnTo>
                    <a:pt x="6350" y="1270"/>
                  </a:lnTo>
                  <a:lnTo>
                    <a:pt x="6302" y="1099"/>
                  </a:lnTo>
                  <a:lnTo>
                    <a:pt x="6228" y="953"/>
                  </a:lnTo>
                  <a:lnTo>
                    <a:pt x="6131" y="806"/>
                  </a:lnTo>
                  <a:lnTo>
                    <a:pt x="6033" y="660"/>
                  </a:lnTo>
                  <a:lnTo>
                    <a:pt x="5911" y="538"/>
                  </a:lnTo>
                  <a:lnTo>
                    <a:pt x="5789" y="415"/>
                  </a:lnTo>
                  <a:lnTo>
                    <a:pt x="5642" y="318"/>
                  </a:lnTo>
                  <a:lnTo>
                    <a:pt x="5496" y="220"/>
                  </a:lnTo>
                  <a:lnTo>
                    <a:pt x="5349" y="147"/>
                  </a:lnTo>
                  <a:lnTo>
                    <a:pt x="5178" y="98"/>
                  </a:lnTo>
                  <a:lnTo>
                    <a:pt x="5007" y="49"/>
                  </a:lnTo>
                  <a:lnTo>
                    <a:pt x="4836" y="25"/>
                  </a:lnTo>
                  <a:lnTo>
                    <a:pt x="4641" y="0"/>
                  </a:lnTo>
                  <a:close/>
                </a:path>
              </a:pathLst>
            </a:custGeom>
            <a:grpFill/>
            <a:ln>
              <a:noFill/>
            </a:ln>
          </p:spPr>
          <p:txBody>
            <a:bodyPr wrap="square" lIns="91425" tIns="91425" rIns="91425" bIns="91425" anchor="ctr" anchorCtr="0">
              <a:noAutofit/>
            </a:bodyPr>
            <a:lstStyle/>
            <a:p>
              <a:endParaRPr/>
            </a:p>
          </p:txBody>
        </p:sp>
        <p:sp>
          <p:nvSpPr>
            <p:cNvPr id="9" name="Shape 653"/>
            <p:cNvSpPr/>
            <p:nvPr/>
          </p:nvSpPr>
          <p:spPr>
            <a:xfrm>
              <a:off x="5330925" y="4985350"/>
              <a:ext cx="128250" cy="148400"/>
            </a:xfrm>
            <a:custGeom>
              <a:avLst/>
              <a:gdLst/>
              <a:ahLst/>
              <a:cxnLst/>
              <a:rect l="0" t="0" r="0" b="0"/>
              <a:pathLst>
                <a:path w="5130" h="5936" extrusionOk="0">
                  <a:moveTo>
                    <a:pt x="1563" y="0"/>
                  </a:moveTo>
                  <a:lnTo>
                    <a:pt x="1392" y="25"/>
                  </a:lnTo>
                  <a:lnTo>
                    <a:pt x="1221" y="74"/>
                  </a:lnTo>
                  <a:lnTo>
                    <a:pt x="1075" y="147"/>
                  </a:lnTo>
                  <a:lnTo>
                    <a:pt x="904" y="220"/>
                  </a:lnTo>
                  <a:lnTo>
                    <a:pt x="757" y="318"/>
                  </a:lnTo>
                  <a:lnTo>
                    <a:pt x="635" y="416"/>
                  </a:lnTo>
                  <a:lnTo>
                    <a:pt x="513" y="538"/>
                  </a:lnTo>
                  <a:lnTo>
                    <a:pt x="391" y="660"/>
                  </a:lnTo>
                  <a:lnTo>
                    <a:pt x="293" y="806"/>
                  </a:lnTo>
                  <a:lnTo>
                    <a:pt x="196" y="953"/>
                  </a:lnTo>
                  <a:lnTo>
                    <a:pt x="122" y="1099"/>
                  </a:lnTo>
                  <a:lnTo>
                    <a:pt x="74" y="1270"/>
                  </a:lnTo>
                  <a:lnTo>
                    <a:pt x="25" y="1466"/>
                  </a:lnTo>
                  <a:lnTo>
                    <a:pt x="0" y="1637"/>
                  </a:lnTo>
                  <a:lnTo>
                    <a:pt x="0" y="1808"/>
                  </a:lnTo>
                  <a:lnTo>
                    <a:pt x="0" y="2003"/>
                  </a:lnTo>
                  <a:lnTo>
                    <a:pt x="25" y="2174"/>
                  </a:lnTo>
                  <a:lnTo>
                    <a:pt x="74" y="2345"/>
                  </a:lnTo>
                  <a:lnTo>
                    <a:pt x="147" y="2492"/>
                  </a:lnTo>
                  <a:lnTo>
                    <a:pt x="220" y="2663"/>
                  </a:lnTo>
                  <a:lnTo>
                    <a:pt x="318" y="2785"/>
                  </a:lnTo>
                  <a:lnTo>
                    <a:pt x="415" y="2931"/>
                  </a:lnTo>
                  <a:lnTo>
                    <a:pt x="538" y="3053"/>
                  </a:lnTo>
                  <a:lnTo>
                    <a:pt x="660" y="3175"/>
                  </a:lnTo>
                  <a:lnTo>
                    <a:pt x="806" y="3273"/>
                  </a:lnTo>
                  <a:lnTo>
                    <a:pt x="953" y="3371"/>
                  </a:lnTo>
                  <a:lnTo>
                    <a:pt x="1099" y="3444"/>
                  </a:lnTo>
                  <a:lnTo>
                    <a:pt x="1270" y="3493"/>
                  </a:lnTo>
                  <a:lnTo>
                    <a:pt x="1466" y="3542"/>
                  </a:lnTo>
                  <a:lnTo>
                    <a:pt x="1710" y="3566"/>
                  </a:lnTo>
                  <a:lnTo>
                    <a:pt x="1979" y="3566"/>
                  </a:lnTo>
                  <a:lnTo>
                    <a:pt x="2223" y="3517"/>
                  </a:lnTo>
                  <a:lnTo>
                    <a:pt x="2467" y="3444"/>
                  </a:lnTo>
                  <a:lnTo>
                    <a:pt x="4396" y="5935"/>
                  </a:lnTo>
                  <a:lnTo>
                    <a:pt x="4738" y="5642"/>
                  </a:lnTo>
                  <a:lnTo>
                    <a:pt x="5129" y="5374"/>
                  </a:lnTo>
                  <a:lnTo>
                    <a:pt x="3200" y="2858"/>
                  </a:lnTo>
                  <a:lnTo>
                    <a:pt x="3322" y="2687"/>
                  </a:lnTo>
                  <a:lnTo>
                    <a:pt x="3419" y="2516"/>
                  </a:lnTo>
                  <a:lnTo>
                    <a:pt x="3493" y="2321"/>
                  </a:lnTo>
                  <a:lnTo>
                    <a:pt x="3542" y="2101"/>
                  </a:lnTo>
                  <a:lnTo>
                    <a:pt x="3566" y="1930"/>
                  </a:lnTo>
                  <a:lnTo>
                    <a:pt x="3566" y="1734"/>
                  </a:lnTo>
                  <a:lnTo>
                    <a:pt x="3566" y="1564"/>
                  </a:lnTo>
                  <a:lnTo>
                    <a:pt x="3517" y="1393"/>
                  </a:lnTo>
                  <a:lnTo>
                    <a:pt x="3468" y="1222"/>
                  </a:lnTo>
                  <a:lnTo>
                    <a:pt x="3419" y="1075"/>
                  </a:lnTo>
                  <a:lnTo>
                    <a:pt x="3346" y="904"/>
                  </a:lnTo>
                  <a:lnTo>
                    <a:pt x="3249" y="758"/>
                  </a:lnTo>
                  <a:lnTo>
                    <a:pt x="3151" y="635"/>
                  </a:lnTo>
                  <a:lnTo>
                    <a:pt x="3029" y="513"/>
                  </a:lnTo>
                  <a:lnTo>
                    <a:pt x="2907" y="391"/>
                  </a:lnTo>
                  <a:lnTo>
                    <a:pt x="2760" y="294"/>
                  </a:lnTo>
                  <a:lnTo>
                    <a:pt x="2614" y="196"/>
                  </a:lnTo>
                  <a:lnTo>
                    <a:pt x="2443" y="123"/>
                  </a:lnTo>
                  <a:lnTo>
                    <a:pt x="2272" y="74"/>
                  </a:lnTo>
                  <a:lnTo>
                    <a:pt x="2101" y="25"/>
                  </a:lnTo>
                  <a:lnTo>
                    <a:pt x="1930" y="0"/>
                  </a:lnTo>
                  <a:close/>
                </a:path>
              </a:pathLst>
            </a:custGeom>
            <a:grpFill/>
            <a:ln>
              <a:noFill/>
            </a:ln>
          </p:spPr>
          <p:txBody>
            <a:bodyPr wrap="square" lIns="91425" tIns="91425" rIns="91425" bIns="91425" anchor="ctr" anchorCtr="0">
              <a:noAutofit/>
            </a:bodyPr>
            <a:lstStyle/>
            <a:p>
              <a:endParaRPr/>
            </a:p>
          </p:txBody>
        </p:sp>
        <p:sp>
          <p:nvSpPr>
            <p:cNvPr id="10" name="Shape 654"/>
            <p:cNvSpPr/>
            <p:nvPr/>
          </p:nvSpPr>
          <p:spPr>
            <a:xfrm>
              <a:off x="5241175" y="5241175"/>
              <a:ext cx="180125" cy="109325"/>
            </a:xfrm>
            <a:custGeom>
              <a:avLst/>
              <a:gdLst/>
              <a:ahLst/>
              <a:cxnLst/>
              <a:rect l="0" t="0" r="0" b="0"/>
              <a:pathLst>
                <a:path w="7205" h="4373" extrusionOk="0">
                  <a:moveTo>
                    <a:pt x="6839" y="1"/>
                  </a:moveTo>
                  <a:lnTo>
                    <a:pt x="3224" y="1491"/>
                  </a:lnTo>
                  <a:lnTo>
                    <a:pt x="3102" y="1368"/>
                  </a:lnTo>
                  <a:lnTo>
                    <a:pt x="2980" y="1246"/>
                  </a:lnTo>
                  <a:lnTo>
                    <a:pt x="2858" y="1124"/>
                  </a:lnTo>
                  <a:lnTo>
                    <a:pt x="2687" y="1026"/>
                  </a:lnTo>
                  <a:lnTo>
                    <a:pt x="2540" y="953"/>
                  </a:lnTo>
                  <a:lnTo>
                    <a:pt x="2369" y="880"/>
                  </a:lnTo>
                  <a:lnTo>
                    <a:pt x="2198" y="831"/>
                  </a:lnTo>
                  <a:lnTo>
                    <a:pt x="2027" y="807"/>
                  </a:lnTo>
                  <a:lnTo>
                    <a:pt x="1856" y="782"/>
                  </a:lnTo>
                  <a:lnTo>
                    <a:pt x="1685" y="807"/>
                  </a:lnTo>
                  <a:lnTo>
                    <a:pt x="1514" y="807"/>
                  </a:lnTo>
                  <a:lnTo>
                    <a:pt x="1343" y="856"/>
                  </a:lnTo>
                  <a:lnTo>
                    <a:pt x="1172" y="904"/>
                  </a:lnTo>
                  <a:lnTo>
                    <a:pt x="1026" y="978"/>
                  </a:lnTo>
                  <a:lnTo>
                    <a:pt x="879" y="1051"/>
                  </a:lnTo>
                  <a:lnTo>
                    <a:pt x="733" y="1149"/>
                  </a:lnTo>
                  <a:lnTo>
                    <a:pt x="586" y="1271"/>
                  </a:lnTo>
                  <a:lnTo>
                    <a:pt x="464" y="1393"/>
                  </a:lnTo>
                  <a:lnTo>
                    <a:pt x="342" y="1515"/>
                  </a:lnTo>
                  <a:lnTo>
                    <a:pt x="244" y="1686"/>
                  </a:lnTo>
                  <a:lnTo>
                    <a:pt x="171" y="1832"/>
                  </a:lnTo>
                  <a:lnTo>
                    <a:pt x="98" y="2003"/>
                  </a:lnTo>
                  <a:lnTo>
                    <a:pt x="49" y="2174"/>
                  </a:lnTo>
                  <a:lnTo>
                    <a:pt x="25" y="2345"/>
                  </a:lnTo>
                  <a:lnTo>
                    <a:pt x="0" y="2516"/>
                  </a:lnTo>
                  <a:lnTo>
                    <a:pt x="0" y="2687"/>
                  </a:lnTo>
                  <a:lnTo>
                    <a:pt x="25" y="2858"/>
                  </a:lnTo>
                  <a:lnTo>
                    <a:pt x="73" y="3029"/>
                  </a:lnTo>
                  <a:lnTo>
                    <a:pt x="122" y="3200"/>
                  </a:lnTo>
                  <a:lnTo>
                    <a:pt x="195" y="3347"/>
                  </a:lnTo>
                  <a:lnTo>
                    <a:pt x="269" y="3518"/>
                  </a:lnTo>
                  <a:lnTo>
                    <a:pt x="366" y="3640"/>
                  </a:lnTo>
                  <a:lnTo>
                    <a:pt x="464" y="3786"/>
                  </a:lnTo>
                  <a:lnTo>
                    <a:pt x="611" y="3908"/>
                  </a:lnTo>
                  <a:lnTo>
                    <a:pt x="733" y="4031"/>
                  </a:lnTo>
                  <a:lnTo>
                    <a:pt x="904" y="4128"/>
                  </a:lnTo>
                  <a:lnTo>
                    <a:pt x="1050" y="4201"/>
                  </a:lnTo>
                  <a:lnTo>
                    <a:pt x="1221" y="4275"/>
                  </a:lnTo>
                  <a:lnTo>
                    <a:pt x="1392" y="4324"/>
                  </a:lnTo>
                  <a:lnTo>
                    <a:pt x="1563" y="4348"/>
                  </a:lnTo>
                  <a:lnTo>
                    <a:pt x="1734" y="4372"/>
                  </a:lnTo>
                  <a:lnTo>
                    <a:pt x="1905" y="4372"/>
                  </a:lnTo>
                  <a:lnTo>
                    <a:pt x="2076" y="4348"/>
                  </a:lnTo>
                  <a:lnTo>
                    <a:pt x="2247" y="4299"/>
                  </a:lnTo>
                  <a:lnTo>
                    <a:pt x="2418" y="4250"/>
                  </a:lnTo>
                  <a:lnTo>
                    <a:pt x="2565" y="4201"/>
                  </a:lnTo>
                  <a:lnTo>
                    <a:pt x="2711" y="4104"/>
                  </a:lnTo>
                  <a:lnTo>
                    <a:pt x="2858" y="4006"/>
                  </a:lnTo>
                  <a:lnTo>
                    <a:pt x="3004" y="3908"/>
                  </a:lnTo>
                  <a:lnTo>
                    <a:pt x="3126" y="3786"/>
                  </a:lnTo>
                  <a:lnTo>
                    <a:pt x="3248" y="3640"/>
                  </a:lnTo>
                  <a:lnTo>
                    <a:pt x="3346" y="3493"/>
                  </a:lnTo>
                  <a:lnTo>
                    <a:pt x="3468" y="3200"/>
                  </a:lnTo>
                  <a:lnTo>
                    <a:pt x="3541" y="2931"/>
                  </a:lnTo>
                  <a:lnTo>
                    <a:pt x="3590" y="2638"/>
                  </a:lnTo>
                  <a:lnTo>
                    <a:pt x="3566" y="2345"/>
                  </a:lnTo>
                  <a:lnTo>
                    <a:pt x="7205" y="856"/>
                  </a:lnTo>
                  <a:lnTo>
                    <a:pt x="6985" y="440"/>
                  </a:lnTo>
                  <a:lnTo>
                    <a:pt x="6839" y="1"/>
                  </a:lnTo>
                  <a:close/>
                </a:path>
              </a:pathLst>
            </a:custGeom>
            <a:grpFill/>
            <a:ln>
              <a:noFill/>
            </a:ln>
          </p:spPr>
          <p:txBody>
            <a:bodyPr wrap="square" lIns="91425" tIns="91425" rIns="91425" bIns="91425" anchor="ctr" anchorCtr="0">
              <a:noAutofit/>
            </a:bodyPr>
            <a:lstStyle/>
            <a:p>
              <a:endParaRPr/>
            </a:p>
          </p:txBody>
        </p:sp>
        <p:sp>
          <p:nvSpPr>
            <p:cNvPr id="11" name="Shape 655"/>
            <p:cNvSpPr/>
            <p:nvPr/>
          </p:nvSpPr>
          <p:spPr>
            <a:xfrm>
              <a:off x="5461575" y="5316900"/>
              <a:ext cx="89175" cy="159975"/>
            </a:xfrm>
            <a:custGeom>
              <a:avLst/>
              <a:gdLst/>
              <a:ahLst/>
              <a:cxnLst/>
              <a:rect l="0" t="0" r="0" b="0"/>
              <a:pathLst>
                <a:path w="3567" h="6399" extrusionOk="0">
                  <a:moveTo>
                    <a:pt x="1491" y="0"/>
                  </a:moveTo>
                  <a:lnTo>
                    <a:pt x="1393" y="2858"/>
                  </a:lnTo>
                  <a:lnTo>
                    <a:pt x="1198" y="2907"/>
                  </a:lnTo>
                  <a:lnTo>
                    <a:pt x="1002" y="3004"/>
                  </a:lnTo>
                  <a:lnTo>
                    <a:pt x="807" y="3102"/>
                  </a:lnTo>
                  <a:lnTo>
                    <a:pt x="636" y="3224"/>
                  </a:lnTo>
                  <a:lnTo>
                    <a:pt x="489" y="3346"/>
                  </a:lnTo>
                  <a:lnTo>
                    <a:pt x="392" y="3493"/>
                  </a:lnTo>
                  <a:lnTo>
                    <a:pt x="269" y="3639"/>
                  </a:lnTo>
                  <a:lnTo>
                    <a:pt x="196" y="3786"/>
                  </a:lnTo>
                  <a:lnTo>
                    <a:pt x="123" y="3932"/>
                  </a:lnTo>
                  <a:lnTo>
                    <a:pt x="74" y="4103"/>
                  </a:lnTo>
                  <a:lnTo>
                    <a:pt x="25" y="4274"/>
                  </a:lnTo>
                  <a:lnTo>
                    <a:pt x="1" y="4445"/>
                  </a:lnTo>
                  <a:lnTo>
                    <a:pt x="1" y="4616"/>
                  </a:lnTo>
                  <a:lnTo>
                    <a:pt x="1" y="4787"/>
                  </a:lnTo>
                  <a:lnTo>
                    <a:pt x="25" y="4958"/>
                  </a:lnTo>
                  <a:lnTo>
                    <a:pt x="74" y="5129"/>
                  </a:lnTo>
                  <a:lnTo>
                    <a:pt x="123" y="5276"/>
                  </a:lnTo>
                  <a:lnTo>
                    <a:pt x="196" y="5447"/>
                  </a:lnTo>
                  <a:lnTo>
                    <a:pt x="294" y="5593"/>
                  </a:lnTo>
                  <a:lnTo>
                    <a:pt x="416" y="5740"/>
                  </a:lnTo>
                  <a:lnTo>
                    <a:pt x="538" y="5886"/>
                  </a:lnTo>
                  <a:lnTo>
                    <a:pt x="660" y="6008"/>
                  </a:lnTo>
                  <a:lnTo>
                    <a:pt x="807" y="6106"/>
                  </a:lnTo>
                  <a:lnTo>
                    <a:pt x="953" y="6179"/>
                  </a:lnTo>
                  <a:lnTo>
                    <a:pt x="1124" y="6252"/>
                  </a:lnTo>
                  <a:lnTo>
                    <a:pt x="1271" y="6326"/>
                  </a:lnTo>
                  <a:lnTo>
                    <a:pt x="1442" y="6350"/>
                  </a:lnTo>
                  <a:lnTo>
                    <a:pt x="1613" y="6375"/>
                  </a:lnTo>
                  <a:lnTo>
                    <a:pt x="1784" y="6399"/>
                  </a:lnTo>
                  <a:lnTo>
                    <a:pt x="1955" y="6375"/>
                  </a:lnTo>
                  <a:lnTo>
                    <a:pt x="2126" y="6350"/>
                  </a:lnTo>
                  <a:lnTo>
                    <a:pt x="2297" y="6301"/>
                  </a:lnTo>
                  <a:lnTo>
                    <a:pt x="2468" y="6252"/>
                  </a:lnTo>
                  <a:lnTo>
                    <a:pt x="2614" y="6179"/>
                  </a:lnTo>
                  <a:lnTo>
                    <a:pt x="2785" y="6082"/>
                  </a:lnTo>
                  <a:lnTo>
                    <a:pt x="2932" y="5984"/>
                  </a:lnTo>
                  <a:lnTo>
                    <a:pt x="3054" y="5862"/>
                  </a:lnTo>
                  <a:lnTo>
                    <a:pt x="3176" y="5715"/>
                  </a:lnTo>
                  <a:lnTo>
                    <a:pt x="3273" y="5569"/>
                  </a:lnTo>
                  <a:lnTo>
                    <a:pt x="3371" y="5422"/>
                  </a:lnTo>
                  <a:lnTo>
                    <a:pt x="3444" y="5276"/>
                  </a:lnTo>
                  <a:lnTo>
                    <a:pt x="3493" y="5105"/>
                  </a:lnTo>
                  <a:lnTo>
                    <a:pt x="3542" y="4934"/>
                  </a:lnTo>
                  <a:lnTo>
                    <a:pt x="3567" y="4763"/>
                  </a:lnTo>
                  <a:lnTo>
                    <a:pt x="3567" y="4592"/>
                  </a:lnTo>
                  <a:lnTo>
                    <a:pt x="3567" y="4421"/>
                  </a:lnTo>
                  <a:lnTo>
                    <a:pt x="3542" y="4250"/>
                  </a:lnTo>
                  <a:lnTo>
                    <a:pt x="3493" y="4079"/>
                  </a:lnTo>
                  <a:lnTo>
                    <a:pt x="3420" y="3908"/>
                  </a:lnTo>
                  <a:lnTo>
                    <a:pt x="3347" y="3761"/>
                  </a:lnTo>
                  <a:lnTo>
                    <a:pt x="3273" y="3615"/>
                  </a:lnTo>
                  <a:lnTo>
                    <a:pt x="3151" y="3468"/>
                  </a:lnTo>
                  <a:lnTo>
                    <a:pt x="2980" y="3273"/>
                  </a:lnTo>
                  <a:lnTo>
                    <a:pt x="2761" y="3102"/>
                  </a:lnTo>
                  <a:lnTo>
                    <a:pt x="2541" y="2980"/>
                  </a:lnTo>
                  <a:lnTo>
                    <a:pt x="2321" y="2907"/>
                  </a:lnTo>
                  <a:lnTo>
                    <a:pt x="2419" y="25"/>
                  </a:lnTo>
                  <a:lnTo>
                    <a:pt x="2419" y="25"/>
                  </a:lnTo>
                  <a:lnTo>
                    <a:pt x="2126" y="49"/>
                  </a:lnTo>
                  <a:lnTo>
                    <a:pt x="1808" y="25"/>
                  </a:lnTo>
                  <a:lnTo>
                    <a:pt x="1491" y="0"/>
                  </a:lnTo>
                  <a:close/>
                </a:path>
              </a:pathLst>
            </a:custGeom>
            <a:grpFill/>
            <a:ln>
              <a:noFill/>
            </a:ln>
          </p:spPr>
          <p:txBody>
            <a:bodyPr wrap="square" lIns="91425" tIns="91425" rIns="91425" bIns="91425" anchor="ctr" anchorCtr="0">
              <a:noAutofit/>
            </a:bodyPr>
            <a:lstStyle/>
            <a:p>
              <a:endParaRPr/>
            </a:p>
          </p:txBody>
        </p:sp>
        <p:sp>
          <p:nvSpPr>
            <p:cNvPr id="12" name="Shape 656"/>
            <p:cNvSpPr/>
            <p:nvPr/>
          </p:nvSpPr>
          <p:spPr>
            <a:xfrm>
              <a:off x="5619100" y="5194175"/>
              <a:ext cx="161850" cy="89775"/>
            </a:xfrm>
            <a:custGeom>
              <a:avLst/>
              <a:gdLst/>
              <a:ahLst/>
              <a:cxnLst/>
              <a:rect l="0" t="0" r="0" b="0"/>
              <a:pathLst>
                <a:path w="6474" h="3591" extrusionOk="0">
                  <a:moveTo>
                    <a:pt x="4592" y="0"/>
                  </a:moveTo>
                  <a:lnTo>
                    <a:pt x="4422" y="25"/>
                  </a:lnTo>
                  <a:lnTo>
                    <a:pt x="4251" y="73"/>
                  </a:lnTo>
                  <a:lnTo>
                    <a:pt x="4080" y="122"/>
                  </a:lnTo>
                  <a:lnTo>
                    <a:pt x="3884" y="196"/>
                  </a:lnTo>
                  <a:lnTo>
                    <a:pt x="3713" y="293"/>
                  </a:lnTo>
                  <a:lnTo>
                    <a:pt x="3567" y="391"/>
                  </a:lnTo>
                  <a:lnTo>
                    <a:pt x="3420" y="513"/>
                  </a:lnTo>
                  <a:lnTo>
                    <a:pt x="3298" y="660"/>
                  </a:lnTo>
                  <a:lnTo>
                    <a:pt x="3200" y="806"/>
                  </a:lnTo>
                  <a:lnTo>
                    <a:pt x="3103" y="953"/>
                  </a:lnTo>
                  <a:lnTo>
                    <a:pt x="3029" y="1124"/>
                  </a:lnTo>
                  <a:lnTo>
                    <a:pt x="99" y="757"/>
                  </a:lnTo>
                  <a:lnTo>
                    <a:pt x="74" y="1221"/>
                  </a:lnTo>
                  <a:lnTo>
                    <a:pt x="1" y="1661"/>
                  </a:lnTo>
                  <a:lnTo>
                    <a:pt x="2907" y="2027"/>
                  </a:lnTo>
                  <a:lnTo>
                    <a:pt x="2932" y="2223"/>
                  </a:lnTo>
                  <a:lnTo>
                    <a:pt x="3005" y="2418"/>
                  </a:lnTo>
                  <a:lnTo>
                    <a:pt x="3078" y="2565"/>
                  </a:lnTo>
                  <a:lnTo>
                    <a:pt x="3152" y="2736"/>
                  </a:lnTo>
                  <a:lnTo>
                    <a:pt x="3249" y="2882"/>
                  </a:lnTo>
                  <a:lnTo>
                    <a:pt x="3371" y="3004"/>
                  </a:lnTo>
                  <a:lnTo>
                    <a:pt x="3493" y="3126"/>
                  </a:lnTo>
                  <a:lnTo>
                    <a:pt x="3616" y="3248"/>
                  </a:lnTo>
                  <a:lnTo>
                    <a:pt x="3762" y="3346"/>
                  </a:lnTo>
                  <a:lnTo>
                    <a:pt x="3909" y="3419"/>
                  </a:lnTo>
                  <a:lnTo>
                    <a:pt x="4080" y="3493"/>
                  </a:lnTo>
                  <a:lnTo>
                    <a:pt x="4251" y="3541"/>
                  </a:lnTo>
                  <a:lnTo>
                    <a:pt x="4422" y="3566"/>
                  </a:lnTo>
                  <a:lnTo>
                    <a:pt x="4592" y="3590"/>
                  </a:lnTo>
                  <a:lnTo>
                    <a:pt x="4763" y="3590"/>
                  </a:lnTo>
                  <a:lnTo>
                    <a:pt x="4934" y="3566"/>
                  </a:lnTo>
                  <a:lnTo>
                    <a:pt x="5105" y="3541"/>
                  </a:lnTo>
                  <a:lnTo>
                    <a:pt x="5276" y="3468"/>
                  </a:lnTo>
                  <a:lnTo>
                    <a:pt x="5447" y="3419"/>
                  </a:lnTo>
                  <a:lnTo>
                    <a:pt x="5618" y="3322"/>
                  </a:lnTo>
                  <a:lnTo>
                    <a:pt x="5765" y="3224"/>
                  </a:lnTo>
                  <a:lnTo>
                    <a:pt x="5887" y="3102"/>
                  </a:lnTo>
                  <a:lnTo>
                    <a:pt x="6009" y="2980"/>
                  </a:lnTo>
                  <a:lnTo>
                    <a:pt x="6131" y="2858"/>
                  </a:lnTo>
                  <a:lnTo>
                    <a:pt x="6204" y="2711"/>
                  </a:lnTo>
                  <a:lnTo>
                    <a:pt x="6302" y="2565"/>
                  </a:lnTo>
                  <a:lnTo>
                    <a:pt x="6351" y="2394"/>
                  </a:lnTo>
                  <a:lnTo>
                    <a:pt x="6400" y="2223"/>
                  </a:lnTo>
                  <a:lnTo>
                    <a:pt x="6449" y="2076"/>
                  </a:lnTo>
                  <a:lnTo>
                    <a:pt x="6473" y="1881"/>
                  </a:lnTo>
                  <a:lnTo>
                    <a:pt x="6473" y="1710"/>
                  </a:lnTo>
                  <a:lnTo>
                    <a:pt x="6449" y="1539"/>
                  </a:lnTo>
                  <a:lnTo>
                    <a:pt x="6424" y="1368"/>
                  </a:lnTo>
                  <a:lnTo>
                    <a:pt x="6351" y="1197"/>
                  </a:lnTo>
                  <a:lnTo>
                    <a:pt x="6278" y="1026"/>
                  </a:lnTo>
                  <a:lnTo>
                    <a:pt x="6204" y="855"/>
                  </a:lnTo>
                  <a:lnTo>
                    <a:pt x="6107" y="708"/>
                  </a:lnTo>
                  <a:lnTo>
                    <a:pt x="5985" y="586"/>
                  </a:lnTo>
                  <a:lnTo>
                    <a:pt x="5862" y="464"/>
                  </a:lnTo>
                  <a:lnTo>
                    <a:pt x="5740" y="342"/>
                  </a:lnTo>
                  <a:lnTo>
                    <a:pt x="5594" y="269"/>
                  </a:lnTo>
                  <a:lnTo>
                    <a:pt x="5447" y="171"/>
                  </a:lnTo>
                  <a:lnTo>
                    <a:pt x="5276" y="122"/>
                  </a:lnTo>
                  <a:lnTo>
                    <a:pt x="5105" y="73"/>
                  </a:lnTo>
                  <a:lnTo>
                    <a:pt x="4934" y="25"/>
                  </a:lnTo>
                  <a:lnTo>
                    <a:pt x="4763" y="25"/>
                  </a:lnTo>
                  <a:lnTo>
                    <a:pt x="4592" y="0"/>
                  </a:lnTo>
                  <a:close/>
                </a:path>
              </a:pathLst>
            </a:custGeom>
            <a:grpFill/>
            <a:ln>
              <a:noFill/>
            </a:ln>
          </p:spPr>
          <p:txBody>
            <a:bodyPr wrap="square" lIns="91425" tIns="91425" rIns="91425" bIns="91425" anchor="ctr" anchorCtr="0">
              <a:noAutofit/>
            </a:bodyPr>
            <a:lstStyle/>
            <a:p>
              <a:endParaRPr/>
            </a:p>
          </p:txBody>
        </p:sp>
        <p:sp>
          <p:nvSpPr>
            <p:cNvPr id="13" name="Shape 657"/>
            <p:cNvSpPr/>
            <p:nvPr/>
          </p:nvSpPr>
          <p:spPr>
            <a:xfrm>
              <a:off x="5420075" y="5116000"/>
              <a:ext cx="189300" cy="189925"/>
            </a:xfrm>
            <a:custGeom>
              <a:avLst/>
              <a:gdLst/>
              <a:ahLst/>
              <a:cxnLst/>
              <a:rect l="0" t="0" r="0" b="0"/>
              <a:pathLst>
                <a:path w="7572" h="7597" extrusionOk="0">
                  <a:moveTo>
                    <a:pt x="3786" y="1"/>
                  </a:moveTo>
                  <a:lnTo>
                    <a:pt x="3395" y="25"/>
                  </a:lnTo>
                  <a:lnTo>
                    <a:pt x="3028" y="74"/>
                  </a:lnTo>
                  <a:lnTo>
                    <a:pt x="2662" y="172"/>
                  </a:lnTo>
                  <a:lnTo>
                    <a:pt x="2320" y="294"/>
                  </a:lnTo>
                  <a:lnTo>
                    <a:pt x="1978" y="465"/>
                  </a:lnTo>
                  <a:lnTo>
                    <a:pt x="1661" y="660"/>
                  </a:lnTo>
                  <a:lnTo>
                    <a:pt x="1392" y="880"/>
                  </a:lnTo>
                  <a:lnTo>
                    <a:pt x="1123" y="1124"/>
                  </a:lnTo>
                  <a:lnTo>
                    <a:pt x="879" y="1393"/>
                  </a:lnTo>
                  <a:lnTo>
                    <a:pt x="659" y="1686"/>
                  </a:lnTo>
                  <a:lnTo>
                    <a:pt x="464" y="1979"/>
                  </a:lnTo>
                  <a:lnTo>
                    <a:pt x="293" y="2321"/>
                  </a:lnTo>
                  <a:lnTo>
                    <a:pt x="171" y="2663"/>
                  </a:lnTo>
                  <a:lnTo>
                    <a:pt x="73" y="3029"/>
                  </a:lnTo>
                  <a:lnTo>
                    <a:pt x="24" y="3420"/>
                  </a:lnTo>
                  <a:lnTo>
                    <a:pt x="0" y="3787"/>
                  </a:lnTo>
                  <a:lnTo>
                    <a:pt x="24" y="4177"/>
                  </a:lnTo>
                  <a:lnTo>
                    <a:pt x="73" y="4568"/>
                  </a:lnTo>
                  <a:lnTo>
                    <a:pt x="171" y="4934"/>
                  </a:lnTo>
                  <a:lnTo>
                    <a:pt x="293" y="5276"/>
                  </a:lnTo>
                  <a:lnTo>
                    <a:pt x="464" y="5594"/>
                  </a:lnTo>
                  <a:lnTo>
                    <a:pt x="659" y="5911"/>
                  </a:lnTo>
                  <a:lnTo>
                    <a:pt x="879" y="6204"/>
                  </a:lnTo>
                  <a:lnTo>
                    <a:pt x="1123" y="6473"/>
                  </a:lnTo>
                  <a:lnTo>
                    <a:pt x="1392" y="6717"/>
                  </a:lnTo>
                  <a:lnTo>
                    <a:pt x="1661" y="6937"/>
                  </a:lnTo>
                  <a:lnTo>
                    <a:pt x="1978" y="7133"/>
                  </a:lnTo>
                  <a:lnTo>
                    <a:pt x="2320" y="7279"/>
                  </a:lnTo>
                  <a:lnTo>
                    <a:pt x="2662" y="7426"/>
                  </a:lnTo>
                  <a:lnTo>
                    <a:pt x="3028" y="7499"/>
                  </a:lnTo>
                  <a:lnTo>
                    <a:pt x="3395" y="7572"/>
                  </a:lnTo>
                  <a:lnTo>
                    <a:pt x="3786" y="7597"/>
                  </a:lnTo>
                  <a:lnTo>
                    <a:pt x="4176" y="7572"/>
                  </a:lnTo>
                  <a:lnTo>
                    <a:pt x="4567" y="7499"/>
                  </a:lnTo>
                  <a:lnTo>
                    <a:pt x="4909" y="7426"/>
                  </a:lnTo>
                  <a:lnTo>
                    <a:pt x="5275" y="7279"/>
                  </a:lnTo>
                  <a:lnTo>
                    <a:pt x="5593" y="7133"/>
                  </a:lnTo>
                  <a:lnTo>
                    <a:pt x="5910" y="6937"/>
                  </a:lnTo>
                  <a:lnTo>
                    <a:pt x="6203" y="6717"/>
                  </a:lnTo>
                  <a:lnTo>
                    <a:pt x="6472" y="6473"/>
                  </a:lnTo>
                  <a:lnTo>
                    <a:pt x="6716" y="6204"/>
                  </a:lnTo>
                  <a:lnTo>
                    <a:pt x="6936" y="5911"/>
                  </a:lnTo>
                  <a:lnTo>
                    <a:pt x="7132" y="5594"/>
                  </a:lnTo>
                  <a:lnTo>
                    <a:pt x="7278" y="5276"/>
                  </a:lnTo>
                  <a:lnTo>
                    <a:pt x="7425" y="4934"/>
                  </a:lnTo>
                  <a:lnTo>
                    <a:pt x="7498" y="4568"/>
                  </a:lnTo>
                  <a:lnTo>
                    <a:pt x="7571" y="4177"/>
                  </a:lnTo>
                  <a:lnTo>
                    <a:pt x="7571" y="3787"/>
                  </a:lnTo>
                  <a:lnTo>
                    <a:pt x="7571" y="3420"/>
                  </a:lnTo>
                  <a:lnTo>
                    <a:pt x="7498" y="3029"/>
                  </a:lnTo>
                  <a:lnTo>
                    <a:pt x="7425" y="2663"/>
                  </a:lnTo>
                  <a:lnTo>
                    <a:pt x="7278" y="2321"/>
                  </a:lnTo>
                  <a:lnTo>
                    <a:pt x="7132" y="1979"/>
                  </a:lnTo>
                  <a:lnTo>
                    <a:pt x="6936" y="1686"/>
                  </a:lnTo>
                  <a:lnTo>
                    <a:pt x="6716" y="1393"/>
                  </a:lnTo>
                  <a:lnTo>
                    <a:pt x="6472" y="1124"/>
                  </a:lnTo>
                  <a:lnTo>
                    <a:pt x="6203" y="880"/>
                  </a:lnTo>
                  <a:lnTo>
                    <a:pt x="5910" y="660"/>
                  </a:lnTo>
                  <a:lnTo>
                    <a:pt x="5593" y="465"/>
                  </a:lnTo>
                  <a:lnTo>
                    <a:pt x="5275" y="294"/>
                  </a:lnTo>
                  <a:lnTo>
                    <a:pt x="4909" y="172"/>
                  </a:lnTo>
                  <a:lnTo>
                    <a:pt x="4567" y="74"/>
                  </a:lnTo>
                  <a:lnTo>
                    <a:pt x="4176" y="25"/>
                  </a:lnTo>
                  <a:lnTo>
                    <a:pt x="3786" y="1"/>
                  </a:lnTo>
                  <a:close/>
                </a:path>
              </a:pathLst>
            </a:custGeom>
            <a:grpFill/>
            <a:ln>
              <a:noFill/>
            </a:ln>
          </p:spPr>
          <p:txBody>
            <a:bodyPr wrap="square" lIns="91425" tIns="91425" rIns="91425" bIns="91425" anchor="ctr" anchorCtr="0">
              <a:noAutofit/>
            </a:bodyPr>
            <a:lstStyle/>
            <a:p>
              <a:endParaRPr/>
            </a:p>
          </p:txBody>
        </p:sp>
      </p:grpSp>
      <p:sp>
        <p:nvSpPr>
          <p:cNvPr id="14" name="Title 3"/>
          <p:cNvSpPr txBox="1">
            <a:spLocks/>
          </p:cNvSpPr>
          <p:nvPr/>
        </p:nvSpPr>
        <p:spPr>
          <a:xfrm>
            <a:off x="460358" y="1730715"/>
            <a:ext cx="8302722" cy="857400"/>
          </a:xfrm>
          <a:prstGeom prst="rect">
            <a:avLst/>
          </a:prstGeom>
          <a:noFill/>
          <a:ln>
            <a:noFill/>
          </a:ln>
        </p:spPr>
        <p:txBody>
          <a:bodyPr wrap="square" lIns="91425" tIns="91425" rIns="91425" bIns="91425" anchor="t"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rgbClr val="434343"/>
              </a:buClr>
              <a:buSzPts val="5800"/>
              <a:buFont typeface="Raleway ExtraBold"/>
              <a:buNone/>
              <a:defRPr sz="5800" b="0" i="0" u="none" strike="noStrike" cap="none">
                <a:solidFill>
                  <a:srgbClr val="434343"/>
                </a:solidFill>
                <a:latin typeface="Raleway ExtraBold"/>
                <a:ea typeface="Raleway ExtraBold"/>
                <a:cs typeface="Raleway ExtraBold"/>
                <a:sym typeface="Raleway ExtraBold"/>
              </a:defRPr>
            </a:lvl1pPr>
            <a:lvl2pPr lvl="1">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2pPr>
            <a:lvl3pPr lvl="2">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3pPr>
            <a:lvl4pPr lvl="3">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4pPr>
            <a:lvl5pPr lvl="4">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5pPr>
            <a:lvl6pPr lvl="5">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6pPr>
            <a:lvl7pPr lvl="6">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7pPr>
            <a:lvl8pPr lvl="7">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8pPr>
            <a:lvl9pPr lvl="8">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9pPr>
          </a:lstStyle>
          <a:p>
            <a:pPr marL="285743" indent="-285743">
              <a:buSzPct val="200000"/>
              <a:buFont typeface="Arial" panose="020B0604020202020204" pitchFamily="34" charset="0"/>
              <a:buChar char="•"/>
            </a:pPr>
            <a:r>
              <a:rPr lang="en-GB" sz="2000" dirty="0">
                <a:latin typeface="Raleway Light" panose="020B0604020202020204" charset="0"/>
              </a:rPr>
              <a:t>Looking for nuclear-recoils with energies below a </a:t>
            </a:r>
            <a:r>
              <a:rPr lang="en-GB" sz="2000" dirty="0" err="1">
                <a:latin typeface="Raleway Light" panose="020B0604020202020204" charset="0"/>
              </a:rPr>
              <a:t>keV</a:t>
            </a:r>
            <a:r>
              <a:rPr lang="en-GB" sz="2000" dirty="0">
                <a:latin typeface="Raleway Light" panose="020B0604020202020204" charset="0"/>
              </a:rPr>
              <a:t>  opens up new regions of dark matter parameter space towards low masses and also high cross sections.</a:t>
            </a:r>
          </a:p>
          <a:p>
            <a:pPr marL="285743" indent="-285743">
              <a:buSzPct val="200000"/>
              <a:buFont typeface="Arial" panose="020B0604020202020204" pitchFamily="34" charset="0"/>
              <a:buChar char="•"/>
            </a:pPr>
            <a:r>
              <a:rPr lang="en-GB" sz="2000" dirty="0">
                <a:latin typeface="Raleway Light" panose="020B0604020202020204" charset="0"/>
              </a:rPr>
              <a:t>Such technology could also be used to measure the CNO neutrino flux, which would help towards solving the solar metallicity problem.</a:t>
            </a:r>
          </a:p>
          <a:p>
            <a:pPr marL="285743" indent="-285743">
              <a:buSzPct val="200000"/>
              <a:buFont typeface="Arial" panose="020B0604020202020204" pitchFamily="34" charset="0"/>
              <a:buChar char="•"/>
            </a:pPr>
            <a:r>
              <a:rPr lang="en-GB" sz="2000" dirty="0">
                <a:latin typeface="Raleway Light" panose="020B0604020202020204" charset="0"/>
              </a:rPr>
              <a:t>This will require large exposures to be obtained by around the latter part of the next decade, at which point SNO+ will likely have got to a CNO flux measurement first.</a:t>
            </a:r>
          </a:p>
        </p:txBody>
      </p:sp>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95322" y="4764905"/>
            <a:ext cx="1704109" cy="1134937"/>
          </a:xfrm>
          <a:prstGeom prst="rect">
            <a:avLst/>
          </a:prstGeom>
        </p:spPr>
      </p:pic>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84082" y="4764905"/>
            <a:ext cx="1178316" cy="1186319"/>
          </a:xfrm>
          <a:prstGeom prst="rect">
            <a:avLst/>
          </a:prstGeom>
        </p:spPr>
      </p:pic>
      <p:pic>
        <p:nvPicPr>
          <p:cNvPr id="17" name="Picture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92603" y="4751520"/>
            <a:ext cx="1507487" cy="1148320"/>
          </a:xfrm>
          <a:prstGeom prst="rect">
            <a:avLst/>
          </a:prstGeom>
        </p:spPr>
      </p:pic>
      <p:sp>
        <p:nvSpPr>
          <p:cNvPr id="2" name="TextBox 1"/>
          <p:cNvSpPr txBox="1"/>
          <p:nvPr/>
        </p:nvSpPr>
        <p:spPr>
          <a:xfrm>
            <a:off x="5035778" y="6113392"/>
            <a:ext cx="3727302" cy="307777"/>
          </a:xfrm>
          <a:prstGeom prst="rect">
            <a:avLst/>
          </a:prstGeom>
          <a:noFill/>
        </p:spPr>
        <p:txBody>
          <a:bodyPr wrap="none" rtlCol="0">
            <a:spAutoFit/>
          </a:bodyPr>
          <a:lstStyle/>
          <a:p>
            <a:r>
              <a:rPr lang="en-GB" dirty="0">
                <a:latin typeface="Raleway Medium" charset="0"/>
                <a:ea typeface="Raleway Medium" charset="0"/>
                <a:cs typeface="Raleway Medium" charset="0"/>
              </a:rPr>
              <a:t>Jonathan Davis </a:t>
            </a:r>
            <a:r>
              <a:rPr lang="mr-IN" dirty="0">
                <a:latin typeface="Raleway Medium" charset="0"/>
                <a:ea typeface="Raleway Medium" charset="0"/>
                <a:cs typeface="Raleway Medium" charset="0"/>
              </a:rPr>
              <a:t>–</a:t>
            </a:r>
            <a:r>
              <a:rPr lang="en-GB" dirty="0">
                <a:latin typeface="Raleway Medium" charset="0"/>
                <a:ea typeface="Raleway Medium" charset="0"/>
                <a:cs typeface="Raleway Medium" charset="0"/>
              </a:rPr>
              <a:t> </a:t>
            </a:r>
            <a:r>
              <a:rPr lang="en-GB" dirty="0" err="1">
                <a:latin typeface="Raleway Medium" charset="0"/>
                <a:ea typeface="Raleway Medium" charset="0"/>
                <a:cs typeface="Raleway Medium" charset="0"/>
              </a:rPr>
              <a:t>jonathan.davis@kcl.ac.uk</a:t>
            </a:r>
            <a:endParaRPr lang="en-GB" dirty="0">
              <a:latin typeface="Raleway Medium" charset="0"/>
              <a:ea typeface="Raleway Medium" charset="0"/>
              <a:cs typeface="Raleway Medium" charset="0"/>
            </a:endParaRPr>
          </a:p>
        </p:txBody>
      </p:sp>
    </p:spTree>
    <p:extLst>
      <p:ext uri="{BB962C8B-B14F-4D97-AF65-F5344CB8AC3E}">
        <p14:creationId xmlns:p14="http://schemas.microsoft.com/office/powerpoint/2010/main" val="1303896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663417" y="1135927"/>
            <a:ext cx="6866100" cy="857400"/>
          </a:xfrm>
        </p:spPr>
        <p:txBody>
          <a:bodyPr/>
          <a:lstStyle/>
          <a:p>
            <a:r>
              <a:rPr lang="en-GB" sz="3600" dirty="0"/>
              <a:t>Direct detection experiments</a:t>
            </a:r>
            <a:endParaRPr lang="en-GB" sz="3600" dirty="0"/>
          </a:p>
        </p:txBody>
      </p:sp>
      <p:grpSp>
        <p:nvGrpSpPr>
          <p:cNvPr id="6" name="Shape 592"/>
          <p:cNvGrpSpPr/>
          <p:nvPr/>
        </p:nvGrpSpPr>
        <p:grpSpPr>
          <a:xfrm>
            <a:off x="8202454" y="434103"/>
            <a:ext cx="701780" cy="701824"/>
            <a:chOff x="6654650" y="3665275"/>
            <a:chExt cx="409100" cy="409125"/>
          </a:xfrm>
          <a:solidFill>
            <a:srgbClr val="EE2D24"/>
          </a:solidFill>
        </p:grpSpPr>
        <p:sp>
          <p:nvSpPr>
            <p:cNvPr id="7" name="Shape 593"/>
            <p:cNvSpPr/>
            <p:nvPr/>
          </p:nvSpPr>
          <p:spPr>
            <a:xfrm>
              <a:off x="6808525" y="3819150"/>
              <a:ext cx="211875" cy="211900"/>
            </a:xfrm>
            <a:custGeom>
              <a:avLst/>
              <a:gdLst/>
              <a:ahLst/>
              <a:cxnLst/>
              <a:rect l="0" t="0" r="0" b="0"/>
              <a:pathLst>
                <a:path w="8475" h="8476" extrusionOk="0">
                  <a:moveTo>
                    <a:pt x="8157" y="0"/>
                  </a:moveTo>
                  <a:lnTo>
                    <a:pt x="7327" y="1075"/>
                  </a:lnTo>
                  <a:lnTo>
                    <a:pt x="6399" y="2150"/>
                  </a:lnTo>
                  <a:lnTo>
                    <a:pt x="5422" y="3249"/>
                  </a:lnTo>
                  <a:lnTo>
                    <a:pt x="4347" y="4348"/>
                  </a:lnTo>
                  <a:lnTo>
                    <a:pt x="3248" y="5422"/>
                  </a:lnTo>
                  <a:lnTo>
                    <a:pt x="2149" y="6399"/>
                  </a:lnTo>
                  <a:lnTo>
                    <a:pt x="1075" y="7327"/>
                  </a:lnTo>
                  <a:lnTo>
                    <a:pt x="0" y="8158"/>
                  </a:lnTo>
                  <a:lnTo>
                    <a:pt x="440" y="8280"/>
                  </a:lnTo>
                  <a:lnTo>
                    <a:pt x="855" y="8377"/>
                  </a:lnTo>
                  <a:lnTo>
                    <a:pt x="1294" y="8426"/>
                  </a:lnTo>
                  <a:lnTo>
                    <a:pt x="1734" y="8475"/>
                  </a:lnTo>
                  <a:lnTo>
                    <a:pt x="2174" y="8475"/>
                  </a:lnTo>
                  <a:lnTo>
                    <a:pt x="2613" y="8451"/>
                  </a:lnTo>
                  <a:lnTo>
                    <a:pt x="3028" y="8402"/>
                  </a:lnTo>
                  <a:lnTo>
                    <a:pt x="3468" y="8304"/>
                  </a:lnTo>
                  <a:lnTo>
                    <a:pt x="3883" y="8207"/>
                  </a:lnTo>
                  <a:lnTo>
                    <a:pt x="4323" y="8060"/>
                  </a:lnTo>
                  <a:lnTo>
                    <a:pt x="4714" y="7889"/>
                  </a:lnTo>
                  <a:lnTo>
                    <a:pt x="5129" y="7694"/>
                  </a:lnTo>
                  <a:lnTo>
                    <a:pt x="5520" y="7449"/>
                  </a:lnTo>
                  <a:lnTo>
                    <a:pt x="5886" y="7205"/>
                  </a:lnTo>
                  <a:lnTo>
                    <a:pt x="6252" y="6912"/>
                  </a:lnTo>
                  <a:lnTo>
                    <a:pt x="6594" y="6595"/>
                  </a:lnTo>
                  <a:lnTo>
                    <a:pt x="6912" y="6253"/>
                  </a:lnTo>
                  <a:lnTo>
                    <a:pt x="7205" y="5886"/>
                  </a:lnTo>
                  <a:lnTo>
                    <a:pt x="7449" y="5520"/>
                  </a:lnTo>
                  <a:lnTo>
                    <a:pt x="7693" y="5129"/>
                  </a:lnTo>
                  <a:lnTo>
                    <a:pt x="7889" y="4714"/>
                  </a:lnTo>
                  <a:lnTo>
                    <a:pt x="8060" y="4323"/>
                  </a:lnTo>
                  <a:lnTo>
                    <a:pt x="8206" y="3884"/>
                  </a:lnTo>
                  <a:lnTo>
                    <a:pt x="8304" y="3468"/>
                  </a:lnTo>
                  <a:lnTo>
                    <a:pt x="8402" y="3029"/>
                  </a:lnTo>
                  <a:lnTo>
                    <a:pt x="8450" y="2614"/>
                  </a:lnTo>
                  <a:lnTo>
                    <a:pt x="8475" y="2174"/>
                  </a:lnTo>
                  <a:lnTo>
                    <a:pt x="8475" y="1734"/>
                  </a:lnTo>
                  <a:lnTo>
                    <a:pt x="8426" y="1295"/>
                  </a:lnTo>
                  <a:lnTo>
                    <a:pt x="8377" y="855"/>
                  </a:lnTo>
                  <a:lnTo>
                    <a:pt x="8279" y="440"/>
                  </a:lnTo>
                  <a:lnTo>
                    <a:pt x="8157" y="0"/>
                  </a:lnTo>
                  <a:close/>
                </a:path>
              </a:pathLst>
            </a:custGeom>
            <a:grpFill/>
            <a:ln>
              <a:noFill/>
            </a:ln>
          </p:spPr>
          <p:txBody>
            <a:bodyPr wrap="square" lIns="91425" tIns="91425" rIns="91425" bIns="91425" anchor="ctr" anchorCtr="0">
              <a:noAutofit/>
            </a:bodyPr>
            <a:lstStyle/>
            <a:p>
              <a:endParaRPr/>
            </a:p>
          </p:txBody>
        </p:sp>
        <p:sp>
          <p:nvSpPr>
            <p:cNvPr id="8" name="Shape 594"/>
            <p:cNvSpPr/>
            <p:nvPr/>
          </p:nvSpPr>
          <p:spPr>
            <a:xfrm>
              <a:off x="6654650" y="3665275"/>
              <a:ext cx="409100" cy="409125"/>
            </a:xfrm>
            <a:custGeom>
              <a:avLst/>
              <a:gdLst/>
              <a:ahLst/>
              <a:cxnLst/>
              <a:rect l="0" t="0" r="0" b="0"/>
              <a:pathLst>
                <a:path w="16364" h="16365" extrusionOk="0">
                  <a:moveTo>
                    <a:pt x="13580" y="1686"/>
                  </a:moveTo>
                  <a:lnTo>
                    <a:pt x="13677" y="1735"/>
                  </a:lnTo>
                  <a:lnTo>
                    <a:pt x="13775" y="1759"/>
                  </a:lnTo>
                  <a:lnTo>
                    <a:pt x="13848" y="1832"/>
                  </a:lnTo>
                  <a:lnTo>
                    <a:pt x="13897" y="1906"/>
                  </a:lnTo>
                  <a:lnTo>
                    <a:pt x="13946" y="1979"/>
                  </a:lnTo>
                  <a:lnTo>
                    <a:pt x="13970" y="2077"/>
                  </a:lnTo>
                  <a:lnTo>
                    <a:pt x="13995" y="2174"/>
                  </a:lnTo>
                  <a:lnTo>
                    <a:pt x="13995" y="2419"/>
                  </a:lnTo>
                  <a:lnTo>
                    <a:pt x="13922" y="2687"/>
                  </a:lnTo>
                  <a:lnTo>
                    <a:pt x="13824" y="3029"/>
                  </a:lnTo>
                  <a:lnTo>
                    <a:pt x="13677" y="3371"/>
                  </a:lnTo>
                  <a:lnTo>
                    <a:pt x="13482" y="3762"/>
                  </a:lnTo>
                  <a:lnTo>
                    <a:pt x="13238" y="4177"/>
                  </a:lnTo>
                  <a:lnTo>
                    <a:pt x="12993" y="3908"/>
                  </a:lnTo>
                  <a:lnTo>
                    <a:pt x="12749" y="3615"/>
                  </a:lnTo>
                  <a:lnTo>
                    <a:pt x="12407" y="3298"/>
                  </a:lnTo>
                  <a:lnTo>
                    <a:pt x="12041" y="3029"/>
                  </a:lnTo>
                  <a:lnTo>
                    <a:pt x="11675" y="2761"/>
                  </a:lnTo>
                  <a:lnTo>
                    <a:pt x="11308" y="2541"/>
                  </a:lnTo>
                  <a:lnTo>
                    <a:pt x="11748" y="2272"/>
                  </a:lnTo>
                  <a:lnTo>
                    <a:pt x="12187" y="2052"/>
                  </a:lnTo>
                  <a:lnTo>
                    <a:pt x="12554" y="1881"/>
                  </a:lnTo>
                  <a:lnTo>
                    <a:pt x="12920" y="1759"/>
                  </a:lnTo>
                  <a:lnTo>
                    <a:pt x="13213" y="1686"/>
                  </a:lnTo>
                  <a:close/>
                  <a:moveTo>
                    <a:pt x="9721" y="3591"/>
                  </a:moveTo>
                  <a:lnTo>
                    <a:pt x="9794" y="3615"/>
                  </a:lnTo>
                  <a:lnTo>
                    <a:pt x="9916" y="3713"/>
                  </a:lnTo>
                  <a:lnTo>
                    <a:pt x="10014" y="3835"/>
                  </a:lnTo>
                  <a:lnTo>
                    <a:pt x="10038" y="3908"/>
                  </a:lnTo>
                  <a:lnTo>
                    <a:pt x="10038" y="3982"/>
                  </a:lnTo>
                  <a:lnTo>
                    <a:pt x="10038" y="4055"/>
                  </a:lnTo>
                  <a:lnTo>
                    <a:pt x="10014" y="4128"/>
                  </a:lnTo>
                  <a:lnTo>
                    <a:pt x="9916" y="4250"/>
                  </a:lnTo>
                  <a:lnTo>
                    <a:pt x="9794" y="4348"/>
                  </a:lnTo>
                  <a:lnTo>
                    <a:pt x="9721" y="4372"/>
                  </a:lnTo>
                  <a:lnTo>
                    <a:pt x="9574" y="4372"/>
                  </a:lnTo>
                  <a:lnTo>
                    <a:pt x="9501" y="4348"/>
                  </a:lnTo>
                  <a:lnTo>
                    <a:pt x="9379" y="4250"/>
                  </a:lnTo>
                  <a:lnTo>
                    <a:pt x="9281" y="4128"/>
                  </a:lnTo>
                  <a:lnTo>
                    <a:pt x="9257" y="4055"/>
                  </a:lnTo>
                  <a:lnTo>
                    <a:pt x="9257" y="3982"/>
                  </a:lnTo>
                  <a:lnTo>
                    <a:pt x="9257" y="3908"/>
                  </a:lnTo>
                  <a:lnTo>
                    <a:pt x="9281" y="3835"/>
                  </a:lnTo>
                  <a:lnTo>
                    <a:pt x="9379" y="3713"/>
                  </a:lnTo>
                  <a:lnTo>
                    <a:pt x="9501" y="3615"/>
                  </a:lnTo>
                  <a:lnTo>
                    <a:pt x="9574" y="3591"/>
                  </a:lnTo>
                  <a:close/>
                  <a:moveTo>
                    <a:pt x="8182" y="3322"/>
                  </a:moveTo>
                  <a:lnTo>
                    <a:pt x="8304" y="3347"/>
                  </a:lnTo>
                  <a:lnTo>
                    <a:pt x="8402" y="3371"/>
                  </a:lnTo>
                  <a:lnTo>
                    <a:pt x="8500" y="3420"/>
                  </a:lnTo>
                  <a:lnTo>
                    <a:pt x="8597" y="3493"/>
                  </a:lnTo>
                  <a:lnTo>
                    <a:pt x="8671" y="3591"/>
                  </a:lnTo>
                  <a:lnTo>
                    <a:pt x="8719" y="3689"/>
                  </a:lnTo>
                  <a:lnTo>
                    <a:pt x="8768" y="3786"/>
                  </a:lnTo>
                  <a:lnTo>
                    <a:pt x="8768" y="3908"/>
                  </a:lnTo>
                  <a:lnTo>
                    <a:pt x="8768" y="4031"/>
                  </a:lnTo>
                  <a:lnTo>
                    <a:pt x="8719" y="4153"/>
                  </a:lnTo>
                  <a:lnTo>
                    <a:pt x="8671" y="4250"/>
                  </a:lnTo>
                  <a:lnTo>
                    <a:pt x="8597" y="4324"/>
                  </a:lnTo>
                  <a:lnTo>
                    <a:pt x="8500" y="4397"/>
                  </a:lnTo>
                  <a:lnTo>
                    <a:pt x="8402" y="4446"/>
                  </a:lnTo>
                  <a:lnTo>
                    <a:pt x="8304" y="4495"/>
                  </a:lnTo>
                  <a:lnTo>
                    <a:pt x="8060" y="4495"/>
                  </a:lnTo>
                  <a:lnTo>
                    <a:pt x="7962" y="4446"/>
                  </a:lnTo>
                  <a:lnTo>
                    <a:pt x="7865" y="4397"/>
                  </a:lnTo>
                  <a:lnTo>
                    <a:pt x="7767" y="4324"/>
                  </a:lnTo>
                  <a:lnTo>
                    <a:pt x="7694" y="4250"/>
                  </a:lnTo>
                  <a:lnTo>
                    <a:pt x="7645" y="4153"/>
                  </a:lnTo>
                  <a:lnTo>
                    <a:pt x="7596" y="4031"/>
                  </a:lnTo>
                  <a:lnTo>
                    <a:pt x="7596" y="3908"/>
                  </a:lnTo>
                  <a:lnTo>
                    <a:pt x="7596" y="3786"/>
                  </a:lnTo>
                  <a:lnTo>
                    <a:pt x="7645" y="3689"/>
                  </a:lnTo>
                  <a:lnTo>
                    <a:pt x="7694" y="3591"/>
                  </a:lnTo>
                  <a:lnTo>
                    <a:pt x="7767" y="3493"/>
                  </a:lnTo>
                  <a:lnTo>
                    <a:pt x="7865" y="3420"/>
                  </a:lnTo>
                  <a:lnTo>
                    <a:pt x="7962" y="3371"/>
                  </a:lnTo>
                  <a:lnTo>
                    <a:pt x="8060" y="3347"/>
                  </a:lnTo>
                  <a:lnTo>
                    <a:pt x="8182" y="3322"/>
                  </a:lnTo>
                  <a:close/>
                  <a:moveTo>
                    <a:pt x="9086" y="4763"/>
                  </a:moveTo>
                  <a:lnTo>
                    <a:pt x="9159" y="4788"/>
                  </a:lnTo>
                  <a:lnTo>
                    <a:pt x="9281" y="4885"/>
                  </a:lnTo>
                  <a:lnTo>
                    <a:pt x="9354" y="5007"/>
                  </a:lnTo>
                  <a:lnTo>
                    <a:pt x="9379" y="5081"/>
                  </a:lnTo>
                  <a:lnTo>
                    <a:pt x="9379" y="5154"/>
                  </a:lnTo>
                  <a:lnTo>
                    <a:pt x="9379" y="5227"/>
                  </a:lnTo>
                  <a:lnTo>
                    <a:pt x="9354" y="5301"/>
                  </a:lnTo>
                  <a:lnTo>
                    <a:pt x="9281" y="5423"/>
                  </a:lnTo>
                  <a:lnTo>
                    <a:pt x="9159" y="5520"/>
                  </a:lnTo>
                  <a:lnTo>
                    <a:pt x="9086" y="5545"/>
                  </a:lnTo>
                  <a:lnTo>
                    <a:pt x="8915" y="5545"/>
                  </a:lnTo>
                  <a:lnTo>
                    <a:pt x="8842" y="5520"/>
                  </a:lnTo>
                  <a:lnTo>
                    <a:pt x="8719" y="5423"/>
                  </a:lnTo>
                  <a:lnTo>
                    <a:pt x="8646" y="5301"/>
                  </a:lnTo>
                  <a:lnTo>
                    <a:pt x="8622" y="5227"/>
                  </a:lnTo>
                  <a:lnTo>
                    <a:pt x="8597" y="5154"/>
                  </a:lnTo>
                  <a:lnTo>
                    <a:pt x="8622" y="5081"/>
                  </a:lnTo>
                  <a:lnTo>
                    <a:pt x="8646" y="5007"/>
                  </a:lnTo>
                  <a:lnTo>
                    <a:pt x="8719" y="4885"/>
                  </a:lnTo>
                  <a:lnTo>
                    <a:pt x="8842" y="4788"/>
                  </a:lnTo>
                  <a:lnTo>
                    <a:pt x="8915" y="4763"/>
                  </a:lnTo>
                  <a:close/>
                  <a:moveTo>
                    <a:pt x="2540" y="11309"/>
                  </a:moveTo>
                  <a:lnTo>
                    <a:pt x="2760" y="11675"/>
                  </a:lnTo>
                  <a:lnTo>
                    <a:pt x="3029" y="12041"/>
                  </a:lnTo>
                  <a:lnTo>
                    <a:pt x="3298" y="12408"/>
                  </a:lnTo>
                  <a:lnTo>
                    <a:pt x="3615" y="12750"/>
                  </a:lnTo>
                  <a:lnTo>
                    <a:pt x="3908" y="12994"/>
                  </a:lnTo>
                  <a:lnTo>
                    <a:pt x="4177" y="13238"/>
                  </a:lnTo>
                  <a:lnTo>
                    <a:pt x="3762" y="13482"/>
                  </a:lnTo>
                  <a:lnTo>
                    <a:pt x="3371" y="13678"/>
                  </a:lnTo>
                  <a:lnTo>
                    <a:pt x="3029" y="13824"/>
                  </a:lnTo>
                  <a:lnTo>
                    <a:pt x="2687" y="13922"/>
                  </a:lnTo>
                  <a:lnTo>
                    <a:pt x="2418" y="13995"/>
                  </a:lnTo>
                  <a:lnTo>
                    <a:pt x="2174" y="13995"/>
                  </a:lnTo>
                  <a:lnTo>
                    <a:pt x="2076" y="13971"/>
                  </a:lnTo>
                  <a:lnTo>
                    <a:pt x="1979" y="13946"/>
                  </a:lnTo>
                  <a:lnTo>
                    <a:pt x="1905" y="13897"/>
                  </a:lnTo>
                  <a:lnTo>
                    <a:pt x="1832" y="13849"/>
                  </a:lnTo>
                  <a:lnTo>
                    <a:pt x="1759" y="13775"/>
                  </a:lnTo>
                  <a:lnTo>
                    <a:pt x="1734" y="13678"/>
                  </a:lnTo>
                  <a:lnTo>
                    <a:pt x="1686" y="13580"/>
                  </a:lnTo>
                  <a:lnTo>
                    <a:pt x="1686" y="13482"/>
                  </a:lnTo>
                  <a:lnTo>
                    <a:pt x="1686" y="13214"/>
                  </a:lnTo>
                  <a:lnTo>
                    <a:pt x="1759" y="12921"/>
                  </a:lnTo>
                  <a:lnTo>
                    <a:pt x="1881" y="12554"/>
                  </a:lnTo>
                  <a:lnTo>
                    <a:pt x="2052" y="12188"/>
                  </a:lnTo>
                  <a:lnTo>
                    <a:pt x="2272" y="11748"/>
                  </a:lnTo>
                  <a:lnTo>
                    <a:pt x="2540" y="11309"/>
                  </a:lnTo>
                  <a:close/>
                  <a:moveTo>
                    <a:pt x="15362" y="1"/>
                  </a:moveTo>
                  <a:lnTo>
                    <a:pt x="15094" y="25"/>
                  </a:lnTo>
                  <a:lnTo>
                    <a:pt x="14801" y="74"/>
                  </a:lnTo>
                  <a:lnTo>
                    <a:pt x="14483" y="172"/>
                  </a:lnTo>
                  <a:lnTo>
                    <a:pt x="14141" y="294"/>
                  </a:lnTo>
                  <a:lnTo>
                    <a:pt x="13775" y="440"/>
                  </a:lnTo>
                  <a:lnTo>
                    <a:pt x="13384" y="611"/>
                  </a:lnTo>
                  <a:lnTo>
                    <a:pt x="12993" y="831"/>
                  </a:lnTo>
                  <a:lnTo>
                    <a:pt x="12578" y="1051"/>
                  </a:lnTo>
                  <a:lnTo>
                    <a:pt x="11699" y="1613"/>
                  </a:lnTo>
                  <a:lnTo>
                    <a:pt x="10747" y="2272"/>
                  </a:lnTo>
                  <a:lnTo>
                    <a:pt x="10307" y="2101"/>
                  </a:lnTo>
                  <a:lnTo>
                    <a:pt x="9843" y="1955"/>
                  </a:lnTo>
                  <a:lnTo>
                    <a:pt x="9379" y="1857"/>
                  </a:lnTo>
                  <a:lnTo>
                    <a:pt x="8915" y="1784"/>
                  </a:lnTo>
                  <a:lnTo>
                    <a:pt x="8451" y="1735"/>
                  </a:lnTo>
                  <a:lnTo>
                    <a:pt x="7962" y="1735"/>
                  </a:lnTo>
                  <a:lnTo>
                    <a:pt x="7498" y="1784"/>
                  </a:lnTo>
                  <a:lnTo>
                    <a:pt x="7034" y="1832"/>
                  </a:lnTo>
                  <a:lnTo>
                    <a:pt x="6570" y="1930"/>
                  </a:lnTo>
                  <a:lnTo>
                    <a:pt x="6106" y="2077"/>
                  </a:lnTo>
                  <a:lnTo>
                    <a:pt x="5667" y="2248"/>
                  </a:lnTo>
                  <a:lnTo>
                    <a:pt x="5227" y="2443"/>
                  </a:lnTo>
                  <a:lnTo>
                    <a:pt x="4787" y="2687"/>
                  </a:lnTo>
                  <a:lnTo>
                    <a:pt x="4397" y="2980"/>
                  </a:lnTo>
                  <a:lnTo>
                    <a:pt x="4006" y="3273"/>
                  </a:lnTo>
                  <a:lnTo>
                    <a:pt x="3615" y="3615"/>
                  </a:lnTo>
                  <a:lnTo>
                    <a:pt x="3273" y="4006"/>
                  </a:lnTo>
                  <a:lnTo>
                    <a:pt x="2980" y="4397"/>
                  </a:lnTo>
                  <a:lnTo>
                    <a:pt x="2687" y="4788"/>
                  </a:lnTo>
                  <a:lnTo>
                    <a:pt x="2443" y="5227"/>
                  </a:lnTo>
                  <a:lnTo>
                    <a:pt x="2247" y="5667"/>
                  </a:lnTo>
                  <a:lnTo>
                    <a:pt x="2076" y="6107"/>
                  </a:lnTo>
                  <a:lnTo>
                    <a:pt x="1930" y="6571"/>
                  </a:lnTo>
                  <a:lnTo>
                    <a:pt x="1832" y="7035"/>
                  </a:lnTo>
                  <a:lnTo>
                    <a:pt x="1783" y="7499"/>
                  </a:lnTo>
                  <a:lnTo>
                    <a:pt x="1734" y="7963"/>
                  </a:lnTo>
                  <a:lnTo>
                    <a:pt x="1734" y="8451"/>
                  </a:lnTo>
                  <a:lnTo>
                    <a:pt x="1783" y="8915"/>
                  </a:lnTo>
                  <a:lnTo>
                    <a:pt x="1857" y="9379"/>
                  </a:lnTo>
                  <a:lnTo>
                    <a:pt x="1954" y="9843"/>
                  </a:lnTo>
                  <a:lnTo>
                    <a:pt x="2101" y="10307"/>
                  </a:lnTo>
                  <a:lnTo>
                    <a:pt x="2272" y="10747"/>
                  </a:lnTo>
                  <a:lnTo>
                    <a:pt x="1612" y="11699"/>
                  </a:lnTo>
                  <a:lnTo>
                    <a:pt x="1051" y="12579"/>
                  </a:lnTo>
                  <a:lnTo>
                    <a:pt x="831" y="12994"/>
                  </a:lnTo>
                  <a:lnTo>
                    <a:pt x="611" y="13385"/>
                  </a:lnTo>
                  <a:lnTo>
                    <a:pt x="440" y="13775"/>
                  </a:lnTo>
                  <a:lnTo>
                    <a:pt x="293" y="14142"/>
                  </a:lnTo>
                  <a:lnTo>
                    <a:pt x="171" y="14484"/>
                  </a:lnTo>
                  <a:lnTo>
                    <a:pt x="74" y="14801"/>
                  </a:lnTo>
                  <a:lnTo>
                    <a:pt x="25" y="15094"/>
                  </a:lnTo>
                  <a:lnTo>
                    <a:pt x="0" y="15363"/>
                  </a:lnTo>
                  <a:lnTo>
                    <a:pt x="0" y="15583"/>
                  </a:lnTo>
                  <a:lnTo>
                    <a:pt x="49" y="15802"/>
                  </a:lnTo>
                  <a:lnTo>
                    <a:pt x="123" y="15973"/>
                  </a:lnTo>
                  <a:lnTo>
                    <a:pt x="245" y="16120"/>
                  </a:lnTo>
                  <a:lnTo>
                    <a:pt x="342" y="16218"/>
                  </a:lnTo>
                  <a:lnTo>
                    <a:pt x="489" y="16291"/>
                  </a:lnTo>
                  <a:lnTo>
                    <a:pt x="635" y="16340"/>
                  </a:lnTo>
                  <a:lnTo>
                    <a:pt x="806" y="16364"/>
                  </a:lnTo>
                  <a:lnTo>
                    <a:pt x="1173" y="16364"/>
                  </a:lnTo>
                  <a:lnTo>
                    <a:pt x="1393" y="16315"/>
                  </a:lnTo>
                  <a:lnTo>
                    <a:pt x="1637" y="16267"/>
                  </a:lnTo>
                  <a:lnTo>
                    <a:pt x="2150" y="16120"/>
                  </a:lnTo>
                  <a:lnTo>
                    <a:pt x="2711" y="15876"/>
                  </a:lnTo>
                  <a:lnTo>
                    <a:pt x="3322" y="15583"/>
                  </a:lnTo>
                  <a:lnTo>
                    <a:pt x="3957" y="15192"/>
                  </a:lnTo>
                  <a:lnTo>
                    <a:pt x="4665" y="14752"/>
                  </a:lnTo>
                  <a:lnTo>
                    <a:pt x="5373" y="14264"/>
                  </a:lnTo>
                  <a:lnTo>
                    <a:pt x="6131" y="13702"/>
                  </a:lnTo>
                  <a:lnTo>
                    <a:pt x="6912" y="13092"/>
                  </a:lnTo>
                  <a:lnTo>
                    <a:pt x="7718" y="12432"/>
                  </a:lnTo>
                  <a:lnTo>
                    <a:pt x="8524" y="11724"/>
                  </a:lnTo>
                  <a:lnTo>
                    <a:pt x="9330" y="10967"/>
                  </a:lnTo>
                  <a:lnTo>
                    <a:pt x="10160" y="10161"/>
                  </a:lnTo>
                  <a:lnTo>
                    <a:pt x="10966" y="9330"/>
                  </a:lnTo>
                  <a:lnTo>
                    <a:pt x="11723" y="8524"/>
                  </a:lnTo>
                  <a:lnTo>
                    <a:pt x="12432" y="7718"/>
                  </a:lnTo>
                  <a:lnTo>
                    <a:pt x="13091" y="6912"/>
                  </a:lnTo>
                  <a:lnTo>
                    <a:pt x="13702" y="6131"/>
                  </a:lnTo>
                  <a:lnTo>
                    <a:pt x="14263" y="5374"/>
                  </a:lnTo>
                  <a:lnTo>
                    <a:pt x="14752" y="4666"/>
                  </a:lnTo>
                  <a:lnTo>
                    <a:pt x="15192" y="3957"/>
                  </a:lnTo>
                  <a:lnTo>
                    <a:pt x="15582" y="3322"/>
                  </a:lnTo>
                  <a:lnTo>
                    <a:pt x="15875" y="2712"/>
                  </a:lnTo>
                  <a:lnTo>
                    <a:pt x="16120" y="2150"/>
                  </a:lnTo>
                  <a:lnTo>
                    <a:pt x="16266" y="1637"/>
                  </a:lnTo>
                  <a:lnTo>
                    <a:pt x="16315" y="1393"/>
                  </a:lnTo>
                  <a:lnTo>
                    <a:pt x="16364" y="1173"/>
                  </a:lnTo>
                  <a:lnTo>
                    <a:pt x="16364" y="978"/>
                  </a:lnTo>
                  <a:lnTo>
                    <a:pt x="16364" y="807"/>
                  </a:lnTo>
                  <a:lnTo>
                    <a:pt x="16339" y="636"/>
                  </a:lnTo>
                  <a:lnTo>
                    <a:pt x="16291" y="489"/>
                  </a:lnTo>
                  <a:lnTo>
                    <a:pt x="16217" y="343"/>
                  </a:lnTo>
                  <a:lnTo>
                    <a:pt x="16120" y="245"/>
                  </a:lnTo>
                  <a:lnTo>
                    <a:pt x="15973" y="123"/>
                  </a:lnTo>
                  <a:lnTo>
                    <a:pt x="15802" y="50"/>
                  </a:lnTo>
                  <a:lnTo>
                    <a:pt x="15582" y="1"/>
                  </a:lnTo>
                  <a:close/>
                </a:path>
              </a:pathLst>
            </a:custGeom>
            <a:grpFill/>
            <a:ln>
              <a:noFill/>
            </a:ln>
          </p:spPr>
          <p:txBody>
            <a:bodyPr wrap="square" lIns="91425" tIns="91425" rIns="91425" bIns="91425" anchor="ctr" anchorCtr="0">
              <a:noAutofit/>
            </a:bodyPr>
            <a:lstStyle/>
            <a:p>
              <a:endParaRPr/>
            </a:p>
          </p:txBody>
        </p:sp>
      </p:grpSp>
      <p:cxnSp>
        <p:nvCxnSpPr>
          <p:cNvPr id="21" name="Straight Connector 20"/>
          <p:cNvCxnSpPr/>
          <p:nvPr/>
        </p:nvCxnSpPr>
        <p:spPr>
          <a:xfrm>
            <a:off x="4659447" y="1993328"/>
            <a:ext cx="0" cy="3347788"/>
          </a:xfrm>
          <a:prstGeom prst="line">
            <a:avLst/>
          </a:prstGeom>
          <a:ln w="38100">
            <a:solidFill>
              <a:srgbClr val="EE2D24"/>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840515" y="1920562"/>
            <a:ext cx="3151825" cy="461665"/>
          </a:xfrm>
          <a:prstGeom prst="rect">
            <a:avLst/>
          </a:prstGeom>
          <a:noFill/>
        </p:spPr>
        <p:txBody>
          <a:bodyPr wrap="none" rtlCol="0">
            <a:spAutoFit/>
          </a:bodyPr>
          <a:lstStyle/>
          <a:p>
            <a:r>
              <a:rPr lang="en-GB" sz="2400" dirty="0">
                <a:latin typeface="Raleway Medium" charset="0"/>
                <a:ea typeface="Raleway Medium" charset="0"/>
                <a:cs typeface="Raleway Medium" charset="0"/>
              </a:rPr>
              <a:t>Cryogenic Detectors</a:t>
            </a:r>
            <a:endParaRPr lang="en-GB" sz="2400" dirty="0">
              <a:latin typeface="Raleway Medium" charset="0"/>
              <a:ea typeface="Raleway Medium" charset="0"/>
              <a:cs typeface="Raleway Medium" charset="0"/>
            </a:endParaRPr>
          </a:p>
        </p:txBody>
      </p:sp>
      <p:sp>
        <p:nvSpPr>
          <p:cNvPr id="23" name="TextBox 22"/>
          <p:cNvSpPr txBox="1"/>
          <p:nvPr/>
        </p:nvSpPr>
        <p:spPr>
          <a:xfrm>
            <a:off x="5018402" y="1920563"/>
            <a:ext cx="3534942" cy="461665"/>
          </a:xfrm>
          <a:prstGeom prst="rect">
            <a:avLst/>
          </a:prstGeom>
          <a:noFill/>
        </p:spPr>
        <p:txBody>
          <a:bodyPr wrap="none" rtlCol="0">
            <a:spAutoFit/>
          </a:bodyPr>
          <a:lstStyle/>
          <a:p>
            <a:r>
              <a:rPr lang="en-GB" sz="2400" dirty="0">
                <a:latin typeface="Raleway Medium" charset="0"/>
                <a:ea typeface="Raleway Medium" charset="0"/>
                <a:cs typeface="Raleway Medium" charset="0"/>
              </a:rPr>
              <a:t>Liquid Noble Detectors</a:t>
            </a:r>
            <a:endParaRPr lang="en-GB" sz="2400" dirty="0">
              <a:latin typeface="Raleway Medium" charset="0"/>
              <a:ea typeface="Raleway Medium" charset="0"/>
              <a:cs typeface="Raleway Medium" charset="0"/>
            </a:endParaRPr>
          </a:p>
        </p:txBody>
      </p:sp>
      <p:sp>
        <p:nvSpPr>
          <p:cNvPr id="24" name="TextBox 23"/>
          <p:cNvSpPr txBox="1"/>
          <p:nvPr/>
        </p:nvSpPr>
        <p:spPr>
          <a:xfrm>
            <a:off x="561215" y="2559060"/>
            <a:ext cx="1263487" cy="954107"/>
          </a:xfrm>
          <a:prstGeom prst="rect">
            <a:avLst/>
          </a:prstGeom>
          <a:noFill/>
        </p:spPr>
        <p:txBody>
          <a:bodyPr wrap="none" rtlCol="0">
            <a:spAutoFit/>
          </a:bodyPr>
          <a:lstStyle/>
          <a:p>
            <a:pPr algn="ctr"/>
            <a:r>
              <a:rPr lang="en-GB" dirty="0" err="1">
                <a:latin typeface="Raleway Light" charset="0"/>
                <a:ea typeface="Raleway Light" charset="0"/>
                <a:cs typeface="Raleway Light" charset="0"/>
              </a:rPr>
              <a:t>SuperCDMS</a:t>
            </a:r>
            <a:endParaRPr lang="en-GB" dirty="0">
              <a:latin typeface="Raleway Light" charset="0"/>
              <a:ea typeface="Raleway Light" charset="0"/>
              <a:cs typeface="Raleway Light" charset="0"/>
            </a:endParaRPr>
          </a:p>
          <a:p>
            <a:pPr algn="ctr"/>
            <a:r>
              <a:rPr lang="en-GB" dirty="0">
                <a:latin typeface="Raleway Light" charset="0"/>
                <a:ea typeface="Raleway Light" charset="0"/>
                <a:cs typeface="Raleway Light" charset="0"/>
              </a:rPr>
              <a:t>Looking for </a:t>
            </a:r>
          </a:p>
          <a:p>
            <a:pPr algn="ctr"/>
            <a:r>
              <a:rPr lang="en-GB" dirty="0">
                <a:latin typeface="Raleway Light" charset="0"/>
                <a:ea typeface="Raleway Light" charset="0"/>
                <a:cs typeface="Raleway Light" charset="0"/>
              </a:rPr>
              <a:t>ionization</a:t>
            </a:r>
          </a:p>
          <a:p>
            <a:pPr algn="ctr"/>
            <a:r>
              <a:rPr lang="en-GB" dirty="0">
                <a:latin typeface="Raleway Light" charset="0"/>
                <a:ea typeface="Raleway Light" charset="0"/>
                <a:cs typeface="Raleway Light" charset="0"/>
              </a:rPr>
              <a:t>and phonons</a:t>
            </a:r>
            <a:endParaRPr lang="en-GB" dirty="0">
              <a:latin typeface="Raleway Light" charset="0"/>
              <a:ea typeface="Raleway Light" charset="0"/>
              <a:cs typeface="Raleway Light" charset="0"/>
            </a:endParaRPr>
          </a:p>
        </p:txBody>
      </p:sp>
      <p:sp>
        <p:nvSpPr>
          <p:cNvPr id="25" name="TextBox 24"/>
          <p:cNvSpPr txBox="1"/>
          <p:nvPr/>
        </p:nvSpPr>
        <p:spPr>
          <a:xfrm>
            <a:off x="416945" y="4259020"/>
            <a:ext cx="1552027" cy="954107"/>
          </a:xfrm>
          <a:prstGeom prst="rect">
            <a:avLst/>
          </a:prstGeom>
          <a:noFill/>
        </p:spPr>
        <p:txBody>
          <a:bodyPr wrap="none" rtlCol="0">
            <a:spAutoFit/>
          </a:bodyPr>
          <a:lstStyle/>
          <a:p>
            <a:pPr algn="ctr"/>
            <a:r>
              <a:rPr lang="en-GB" dirty="0">
                <a:latin typeface="Raleway Light" charset="0"/>
                <a:ea typeface="Raleway Light" charset="0"/>
                <a:cs typeface="Raleway Light" charset="0"/>
              </a:rPr>
              <a:t>CRESST</a:t>
            </a:r>
          </a:p>
          <a:p>
            <a:pPr algn="ctr"/>
            <a:r>
              <a:rPr lang="en-GB" dirty="0">
                <a:latin typeface="Raleway Light" charset="0"/>
                <a:ea typeface="Raleway Light" charset="0"/>
                <a:cs typeface="Raleway Light" charset="0"/>
              </a:rPr>
              <a:t>Looking for</a:t>
            </a:r>
          </a:p>
          <a:p>
            <a:pPr algn="ctr"/>
            <a:r>
              <a:rPr lang="en-GB" dirty="0">
                <a:latin typeface="Raleway Light" charset="0"/>
                <a:ea typeface="Raleway Light" charset="0"/>
                <a:cs typeface="Raleway Light" charset="0"/>
              </a:rPr>
              <a:t>tiny temperature</a:t>
            </a:r>
          </a:p>
          <a:p>
            <a:pPr algn="ctr"/>
            <a:r>
              <a:rPr lang="en-GB" dirty="0">
                <a:latin typeface="Raleway Light" charset="0"/>
                <a:ea typeface="Raleway Light" charset="0"/>
                <a:cs typeface="Raleway Light" charset="0"/>
              </a:rPr>
              <a:t>changes</a:t>
            </a:r>
            <a:endParaRPr lang="en-GB" dirty="0">
              <a:latin typeface="Raleway Light" charset="0"/>
              <a:ea typeface="Raleway Light" charset="0"/>
              <a:cs typeface="Raleway Light" charset="0"/>
            </a:endParaRPr>
          </a:p>
        </p:txBody>
      </p:sp>
      <p:pic>
        <p:nvPicPr>
          <p:cNvPr id="26" name="Picture 2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56177" y="2665018"/>
            <a:ext cx="2884295" cy="2676098"/>
          </a:xfrm>
          <a:prstGeom prst="rect">
            <a:avLst/>
          </a:prstGeom>
        </p:spPr>
      </p:pic>
      <p:pic>
        <p:nvPicPr>
          <p:cNvPr id="27" name="Picture 2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54259" y="2506987"/>
            <a:ext cx="1667057" cy="1304472"/>
          </a:xfrm>
          <a:prstGeom prst="rect">
            <a:avLst/>
          </a:prstGeom>
        </p:spPr>
      </p:pic>
      <p:pic>
        <p:nvPicPr>
          <p:cNvPr id="28" name="Picture 2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54258" y="3936220"/>
            <a:ext cx="1777628" cy="1602828"/>
          </a:xfrm>
          <a:prstGeom prst="rect">
            <a:avLst/>
          </a:prstGeom>
        </p:spPr>
      </p:pic>
    </p:spTree>
    <p:extLst>
      <p:ext uri="{BB962C8B-B14F-4D97-AF65-F5344CB8AC3E}">
        <p14:creationId xmlns:p14="http://schemas.microsoft.com/office/powerpoint/2010/main" val="16651954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64597" y="2133580"/>
            <a:ext cx="4378158" cy="3154711"/>
          </a:xfrm>
          <a:prstGeom prst="rect">
            <a:avLst/>
          </a:prstGeom>
        </p:spPr>
      </p:pic>
      <p:sp>
        <p:nvSpPr>
          <p:cNvPr id="2" name="Title 1"/>
          <p:cNvSpPr>
            <a:spLocks noGrp="1"/>
          </p:cNvSpPr>
          <p:nvPr>
            <p:ph type="title"/>
          </p:nvPr>
        </p:nvSpPr>
        <p:spPr>
          <a:xfrm>
            <a:off x="591494" y="660096"/>
            <a:ext cx="7505904" cy="857400"/>
          </a:xfrm>
        </p:spPr>
        <p:txBody>
          <a:bodyPr/>
          <a:lstStyle/>
          <a:p>
            <a:r>
              <a:rPr lang="en-GB" sz="3200" dirty="0"/>
              <a:t>Dark matter with low-threshold detectors</a:t>
            </a:r>
            <a:endParaRPr lang="en-GB" sz="3200" dirty="0"/>
          </a:p>
        </p:txBody>
      </p:sp>
      <p:grpSp>
        <p:nvGrpSpPr>
          <p:cNvPr id="6" name="Shape 409"/>
          <p:cNvGrpSpPr/>
          <p:nvPr/>
        </p:nvGrpSpPr>
        <p:grpSpPr>
          <a:xfrm>
            <a:off x="8097398" y="408129"/>
            <a:ext cx="742157" cy="627111"/>
            <a:chOff x="3918650" y="293075"/>
            <a:chExt cx="488500" cy="412775"/>
          </a:xfrm>
          <a:solidFill>
            <a:srgbClr val="EE2D24"/>
          </a:solidFill>
        </p:grpSpPr>
        <p:sp>
          <p:nvSpPr>
            <p:cNvPr id="7" name="Shape 410"/>
            <p:cNvSpPr/>
            <p:nvPr/>
          </p:nvSpPr>
          <p:spPr>
            <a:xfrm>
              <a:off x="4085350" y="293675"/>
              <a:ext cx="154500" cy="412175"/>
            </a:xfrm>
            <a:custGeom>
              <a:avLst/>
              <a:gdLst/>
              <a:ahLst/>
              <a:cxnLst/>
              <a:rect l="0" t="0" r="0" b="0"/>
              <a:pathLst>
                <a:path w="6180" h="16487" extrusionOk="0">
                  <a:moveTo>
                    <a:pt x="709" y="5496"/>
                  </a:moveTo>
                  <a:lnTo>
                    <a:pt x="806" y="5520"/>
                  </a:lnTo>
                  <a:lnTo>
                    <a:pt x="1050" y="5667"/>
                  </a:lnTo>
                  <a:lnTo>
                    <a:pt x="1270" y="5813"/>
                  </a:lnTo>
                  <a:lnTo>
                    <a:pt x="1344" y="5886"/>
                  </a:lnTo>
                  <a:lnTo>
                    <a:pt x="1368" y="5984"/>
                  </a:lnTo>
                  <a:lnTo>
                    <a:pt x="1344" y="6082"/>
                  </a:lnTo>
                  <a:lnTo>
                    <a:pt x="1319" y="6155"/>
                  </a:lnTo>
                  <a:lnTo>
                    <a:pt x="1221" y="6228"/>
                  </a:lnTo>
                  <a:lnTo>
                    <a:pt x="1124" y="6253"/>
                  </a:lnTo>
                  <a:lnTo>
                    <a:pt x="1050" y="6228"/>
                  </a:lnTo>
                  <a:lnTo>
                    <a:pt x="977" y="6204"/>
                  </a:lnTo>
                  <a:lnTo>
                    <a:pt x="782" y="6082"/>
                  </a:lnTo>
                  <a:lnTo>
                    <a:pt x="586" y="5960"/>
                  </a:lnTo>
                  <a:lnTo>
                    <a:pt x="513" y="5911"/>
                  </a:lnTo>
                  <a:lnTo>
                    <a:pt x="464" y="5838"/>
                  </a:lnTo>
                  <a:lnTo>
                    <a:pt x="464" y="5740"/>
                  </a:lnTo>
                  <a:lnTo>
                    <a:pt x="489" y="5642"/>
                  </a:lnTo>
                  <a:lnTo>
                    <a:pt x="538" y="5569"/>
                  </a:lnTo>
                  <a:lnTo>
                    <a:pt x="611" y="5520"/>
                  </a:lnTo>
                  <a:lnTo>
                    <a:pt x="709" y="5496"/>
                  </a:lnTo>
                  <a:close/>
                  <a:moveTo>
                    <a:pt x="1685" y="6351"/>
                  </a:moveTo>
                  <a:lnTo>
                    <a:pt x="1783" y="6375"/>
                  </a:lnTo>
                  <a:lnTo>
                    <a:pt x="1856" y="6448"/>
                  </a:lnTo>
                  <a:lnTo>
                    <a:pt x="2003" y="6668"/>
                  </a:lnTo>
                  <a:lnTo>
                    <a:pt x="2125" y="6888"/>
                  </a:lnTo>
                  <a:lnTo>
                    <a:pt x="2150" y="6986"/>
                  </a:lnTo>
                  <a:lnTo>
                    <a:pt x="2150" y="7083"/>
                  </a:lnTo>
                  <a:lnTo>
                    <a:pt x="2101" y="7156"/>
                  </a:lnTo>
                  <a:lnTo>
                    <a:pt x="2027" y="7230"/>
                  </a:lnTo>
                  <a:lnTo>
                    <a:pt x="1979" y="7254"/>
                  </a:lnTo>
                  <a:lnTo>
                    <a:pt x="1856" y="7254"/>
                  </a:lnTo>
                  <a:lnTo>
                    <a:pt x="1783" y="7230"/>
                  </a:lnTo>
                  <a:lnTo>
                    <a:pt x="1734" y="7181"/>
                  </a:lnTo>
                  <a:lnTo>
                    <a:pt x="1685" y="7132"/>
                  </a:lnTo>
                  <a:lnTo>
                    <a:pt x="1441" y="6741"/>
                  </a:lnTo>
                  <a:lnTo>
                    <a:pt x="1417" y="6644"/>
                  </a:lnTo>
                  <a:lnTo>
                    <a:pt x="1417" y="6546"/>
                  </a:lnTo>
                  <a:lnTo>
                    <a:pt x="1441" y="6448"/>
                  </a:lnTo>
                  <a:lnTo>
                    <a:pt x="1515" y="6399"/>
                  </a:lnTo>
                  <a:lnTo>
                    <a:pt x="1612" y="6351"/>
                  </a:lnTo>
                  <a:close/>
                  <a:moveTo>
                    <a:pt x="2247" y="7498"/>
                  </a:moveTo>
                  <a:lnTo>
                    <a:pt x="2345" y="7523"/>
                  </a:lnTo>
                  <a:lnTo>
                    <a:pt x="2418" y="7572"/>
                  </a:lnTo>
                  <a:lnTo>
                    <a:pt x="2467" y="7645"/>
                  </a:lnTo>
                  <a:lnTo>
                    <a:pt x="2662" y="8109"/>
                  </a:lnTo>
                  <a:lnTo>
                    <a:pt x="2662" y="8207"/>
                  </a:lnTo>
                  <a:lnTo>
                    <a:pt x="2638" y="8304"/>
                  </a:lnTo>
                  <a:lnTo>
                    <a:pt x="2589" y="8378"/>
                  </a:lnTo>
                  <a:lnTo>
                    <a:pt x="2516" y="8426"/>
                  </a:lnTo>
                  <a:lnTo>
                    <a:pt x="2418" y="8451"/>
                  </a:lnTo>
                  <a:lnTo>
                    <a:pt x="2345" y="8426"/>
                  </a:lnTo>
                  <a:lnTo>
                    <a:pt x="2272" y="8402"/>
                  </a:lnTo>
                  <a:lnTo>
                    <a:pt x="2223" y="8353"/>
                  </a:lnTo>
                  <a:lnTo>
                    <a:pt x="2198" y="8280"/>
                  </a:lnTo>
                  <a:lnTo>
                    <a:pt x="2027" y="7840"/>
                  </a:lnTo>
                  <a:lnTo>
                    <a:pt x="2003" y="7743"/>
                  </a:lnTo>
                  <a:lnTo>
                    <a:pt x="2027" y="7645"/>
                  </a:lnTo>
                  <a:lnTo>
                    <a:pt x="2076" y="7572"/>
                  </a:lnTo>
                  <a:lnTo>
                    <a:pt x="2150" y="7523"/>
                  </a:lnTo>
                  <a:lnTo>
                    <a:pt x="2247" y="7498"/>
                  </a:lnTo>
                  <a:close/>
                  <a:moveTo>
                    <a:pt x="2711" y="8720"/>
                  </a:moveTo>
                  <a:lnTo>
                    <a:pt x="2785" y="8744"/>
                  </a:lnTo>
                  <a:lnTo>
                    <a:pt x="2858" y="8793"/>
                  </a:lnTo>
                  <a:lnTo>
                    <a:pt x="2907" y="8866"/>
                  </a:lnTo>
                  <a:lnTo>
                    <a:pt x="3078" y="9355"/>
                  </a:lnTo>
                  <a:lnTo>
                    <a:pt x="3102" y="9452"/>
                  </a:lnTo>
                  <a:lnTo>
                    <a:pt x="3078" y="9526"/>
                  </a:lnTo>
                  <a:lnTo>
                    <a:pt x="3004" y="9599"/>
                  </a:lnTo>
                  <a:lnTo>
                    <a:pt x="2931" y="9648"/>
                  </a:lnTo>
                  <a:lnTo>
                    <a:pt x="2858" y="9672"/>
                  </a:lnTo>
                  <a:lnTo>
                    <a:pt x="2785" y="9672"/>
                  </a:lnTo>
                  <a:lnTo>
                    <a:pt x="2711" y="9623"/>
                  </a:lnTo>
                  <a:lnTo>
                    <a:pt x="2662" y="9574"/>
                  </a:lnTo>
                  <a:lnTo>
                    <a:pt x="2614" y="9501"/>
                  </a:lnTo>
                  <a:lnTo>
                    <a:pt x="2467" y="9037"/>
                  </a:lnTo>
                  <a:lnTo>
                    <a:pt x="2443" y="8939"/>
                  </a:lnTo>
                  <a:lnTo>
                    <a:pt x="2467" y="8842"/>
                  </a:lnTo>
                  <a:lnTo>
                    <a:pt x="2516" y="8768"/>
                  </a:lnTo>
                  <a:lnTo>
                    <a:pt x="2614" y="8720"/>
                  </a:lnTo>
                  <a:close/>
                  <a:moveTo>
                    <a:pt x="3224" y="9941"/>
                  </a:moveTo>
                  <a:lnTo>
                    <a:pt x="3297" y="10014"/>
                  </a:lnTo>
                  <a:lnTo>
                    <a:pt x="3346" y="10087"/>
                  </a:lnTo>
                  <a:lnTo>
                    <a:pt x="3542" y="10527"/>
                  </a:lnTo>
                  <a:lnTo>
                    <a:pt x="3566" y="10625"/>
                  </a:lnTo>
                  <a:lnTo>
                    <a:pt x="3566" y="10722"/>
                  </a:lnTo>
                  <a:lnTo>
                    <a:pt x="3517" y="10796"/>
                  </a:lnTo>
                  <a:lnTo>
                    <a:pt x="3444" y="10844"/>
                  </a:lnTo>
                  <a:lnTo>
                    <a:pt x="3322" y="10869"/>
                  </a:lnTo>
                  <a:lnTo>
                    <a:pt x="3273" y="10869"/>
                  </a:lnTo>
                  <a:lnTo>
                    <a:pt x="3200" y="10844"/>
                  </a:lnTo>
                  <a:lnTo>
                    <a:pt x="3151" y="10796"/>
                  </a:lnTo>
                  <a:lnTo>
                    <a:pt x="3102" y="10747"/>
                  </a:lnTo>
                  <a:lnTo>
                    <a:pt x="2907" y="10258"/>
                  </a:lnTo>
                  <a:lnTo>
                    <a:pt x="2882" y="10161"/>
                  </a:lnTo>
                  <a:lnTo>
                    <a:pt x="2907" y="10087"/>
                  </a:lnTo>
                  <a:lnTo>
                    <a:pt x="2955" y="10014"/>
                  </a:lnTo>
                  <a:lnTo>
                    <a:pt x="3029" y="9941"/>
                  </a:lnTo>
                  <a:close/>
                  <a:moveTo>
                    <a:pt x="3761" y="11089"/>
                  </a:moveTo>
                  <a:lnTo>
                    <a:pt x="3835" y="11137"/>
                  </a:lnTo>
                  <a:lnTo>
                    <a:pt x="3908" y="11211"/>
                  </a:lnTo>
                  <a:lnTo>
                    <a:pt x="4177" y="11577"/>
                  </a:lnTo>
                  <a:lnTo>
                    <a:pt x="4225" y="11675"/>
                  </a:lnTo>
                  <a:lnTo>
                    <a:pt x="4250" y="11748"/>
                  </a:lnTo>
                  <a:lnTo>
                    <a:pt x="4201" y="11846"/>
                  </a:lnTo>
                  <a:lnTo>
                    <a:pt x="4152" y="11919"/>
                  </a:lnTo>
                  <a:lnTo>
                    <a:pt x="4079" y="11968"/>
                  </a:lnTo>
                  <a:lnTo>
                    <a:pt x="3884" y="11968"/>
                  </a:lnTo>
                  <a:lnTo>
                    <a:pt x="3810" y="11895"/>
                  </a:lnTo>
                  <a:lnTo>
                    <a:pt x="3664" y="11675"/>
                  </a:lnTo>
                  <a:lnTo>
                    <a:pt x="3493" y="11455"/>
                  </a:lnTo>
                  <a:lnTo>
                    <a:pt x="3468" y="11382"/>
                  </a:lnTo>
                  <a:lnTo>
                    <a:pt x="3468" y="11284"/>
                  </a:lnTo>
                  <a:lnTo>
                    <a:pt x="3517" y="11186"/>
                  </a:lnTo>
                  <a:lnTo>
                    <a:pt x="3566" y="11137"/>
                  </a:lnTo>
                  <a:lnTo>
                    <a:pt x="3664" y="11089"/>
                  </a:lnTo>
                  <a:close/>
                  <a:moveTo>
                    <a:pt x="4616" y="12041"/>
                  </a:moveTo>
                  <a:lnTo>
                    <a:pt x="4714" y="12090"/>
                  </a:lnTo>
                  <a:lnTo>
                    <a:pt x="4909" y="12212"/>
                  </a:lnTo>
                  <a:lnTo>
                    <a:pt x="5105" y="12334"/>
                  </a:lnTo>
                  <a:lnTo>
                    <a:pt x="5178" y="12383"/>
                  </a:lnTo>
                  <a:lnTo>
                    <a:pt x="5227" y="12481"/>
                  </a:lnTo>
                  <a:lnTo>
                    <a:pt x="5227" y="12554"/>
                  </a:lnTo>
                  <a:lnTo>
                    <a:pt x="5202" y="12652"/>
                  </a:lnTo>
                  <a:lnTo>
                    <a:pt x="5154" y="12725"/>
                  </a:lnTo>
                  <a:lnTo>
                    <a:pt x="5105" y="12749"/>
                  </a:lnTo>
                  <a:lnTo>
                    <a:pt x="5056" y="12774"/>
                  </a:lnTo>
                  <a:lnTo>
                    <a:pt x="4983" y="12798"/>
                  </a:lnTo>
                  <a:lnTo>
                    <a:pt x="4885" y="12774"/>
                  </a:lnTo>
                  <a:lnTo>
                    <a:pt x="4641" y="12627"/>
                  </a:lnTo>
                  <a:lnTo>
                    <a:pt x="4421" y="12481"/>
                  </a:lnTo>
                  <a:lnTo>
                    <a:pt x="4348" y="12407"/>
                  </a:lnTo>
                  <a:lnTo>
                    <a:pt x="4323" y="12310"/>
                  </a:lnTo>
                  <a:lnTo>
                    <a:pt x="4323" y="12236"/>
                  </a:lnTo>
                  <a:lnTo>
                    <a:pt x="4372" y="12139"/>
                  </a:lnTo>
                  <a:lnTo>
                    <a:pt x="4445" y="12066"/>
                  </a:lnTo>
                  <a:lnTo>
                    <a:pt x="4543" y="12041"/>
                  </a:lnTo>
                  <a:close/>
                  <a:moveTo>
                    <a:pt x="0" y="1"/>
                  </a:moveTo>
                  <a:lnTo>
                    <a:pt x="0" y="5325"/>
                  </a:lnTo>
                  <a:lnTo>
                    <a:pt x="74" y="5349"/>
                  </a:lnTo>
                  <a:lnTo>
                    <a:pt x="147" y="5422"/>
                  </a:lnTo>
                  <a:lnTo>
                    <a:pt x="171" y="5496"/>
                  </a:lnTo>
                  <a:lnTo>
                    <a:pt x="171" y="5569"/>
                  </a:lnTo>
                  <a:lnTo>
                    <a:pt x="171" y="5642"/>
                  </a:lnTo>
                  <a:lnTo>
                    <a:pt x="122" y="5716"/>
                  </a:lnTo>
                  <a:lnTo>
                    <a:pt x="74" y="5764"/>
                  </a:lnTo>
                  <a:lnTo>
                    <a:pt x="0" y="5789"/>
                  </a:lnTo>
                  <a:lnTo>
                    <a:pt x="0" y="13360"/>
                  </a:lnTo>
                  <a:lnTo>
                    <a:pt x="6179" y="16486"/>
                  </a:lnTo>
                  <a:lnTo>
                    <a:pt x="6179" y="13116"/>
                  </a:lnTo>
                  <a:lnTo>
                    <a:pt x="5935" y="13091"/>
                  </a:lnTo>
                  <a:lnTo>
                    <a:pt x="5691" y="13042"/>
                  </a:lnTo>
                  <a:lnTo>
                    <a:pt x="5593" y="12994"/>
                  </a:lnTo>
                  <a:lnTo>
                    <a:pt x="5520" y="12945"/>
                  </a:lnTo>
                  <a:lnTo>
                    <a:pt x="5495" y="12847"/>
                  </a:lnTo>
                  <a:lnTo>
                    <a:pt x="5495" y="12749"/>
                  </a:lnTo>
                  <a:lnTo>
                    <a:pt x="5520" y="12676"/>
                  </a:lnTo>
                  <a:lnTo>
                    <a:pt x="5593" y="12603"/>
                  </a:lnTo>
                  <a:lnTo>
                    <a:pt x="5691" y="12554"/>
                  </a:lnTo>
                  <a:lnTo>
                    <a:pt x="5789" y="12554"/>
                  </a:lnTo>
                  <a:lnTo>
                    <a:pt x="6179" y="12627"/>
                  </a:lnTo>
                  <a:lnTo>
                    <a:pt x="6179" y="3127"/>
                  </a:lnTo>
                  <a:lnTo>
                    <a:pt x="0" y="1"/>
                  </a:lnTo>
                  <a:close/>
                </a:path>
              </a:pathLst>
            </a:custGeom>
            <a:grpFill/>
            <a:ln>
              <a:noFill/>
            </a:ln>
          </p:spPr>
          <p:txBody>
            <a:bodyPr wrap="square" lIns="91425" tIns="91425" rIns="91425" bIns="91425" anchor="ctr" anchorCtr="0">
              <a:noAutofit/>
            </a:bodyPr>
            <a:lstStyle/>
            <a:p>
              <a:endParaRPr/>
            </a:p>
          </p:txBody>
        </p:sp>
        <p:sp>
          <p:nvSpPr>
            <p:cNvPr id="8" name="Shape 411"/>
            <p:cNvSpPr/>
            <p:nvPr/>
          </p:nvSpPr>
          <p:spPr>
            <a:xfrm>
              <a:off x="3918650" y="293075"/>
              <a:ext cx="153900" cy="407275"/>
            </a:xfrm>
            <a:custGeom>
              <a:avLst/>
              <a:gdLst/>
              <a:ahLst/>
              <a:cxnLst/>
              <a:rect l="0" t="0" r="0" b="0"/>
              <a:pathLst>
                <a:path w="6156" h="16291" extrusionOk="0">
                  <a:moveTo>
                    <a:pt x="5349" y="5495"/>
                  </a:moveTo>
                  <a:lnTo>
                    <a:pt x="5447" y="5520"/>
                  </a:lnTo>
                  <a:lnTo>
                    <a:pt x="5520" y="5569"/>
                  </a:lnTo>
                  <a:lnTo>
                    <a:pt x="5569" y="5666"/>
                  </a:lnTo>
                  <a:lnTo>
                    <a:pt x="5569" y="5764"/>
                  </a:lnTo>
                  <a:lnTo>
                    <a:pt x="5545" y="5837"/>
                  </a:lnTo>
                  <a:lnTo>
                    <a:pt x="5496" y="5935"/>
                  </a:lnTo>
                  <a:lnTo>
                    <a:pt x="5423" y="5984"/>
                  </a:lnTo>
                  <a:lnTo>
                    <a:pt x="5203" y="6057"/>
                  </a:lnTo>
                  <a:lnTo>
                    <a:pt x="5008" y="6155"/>
                  </a:lnTo>
                  <a:lnTo>
                    <a:pt x="4934" y="6179"/>
                  </a:lnTo>
                  <a:lnTo>
                    <a:pt x="4812" y="6179"/>
                  </a:lnTo>
                  <a:lnTo>
                    <a:pt x="4763" y="6155"/>
                  </a:lnTo>
                  <a:lnTo>
                    <a:pt x="4714" y="6106"/>
                  </a:lnTo>
                  <a:lnTo>
                    <a:pt x="4666" y="6057"/>
                  </a:lnTo>
                  <a:lnTo>
                    <a:pt x="4641" y="5959"/>
                  </a:lnTo>
                  <a:lnTo>
                    <a:pt x="4641" y="5862"/>
                  </a:lnTo>
                  <a:lnTo>
                    <a:pt x="4690" y="5788"/>
                  </a:lnTo>
                  <a:lnTo>
                    <a:pt x="4763" y="5740"/>
                  </a:lnTo>
                  <a:lnTo>
                    <a:pt x="5008" y="5617"/>
                  </a:lnTo>
                  <a:lnTo>
                    <a:pt x="5252" y="5520"/>
                  </a:lnTo>
                  <a:lnTo>
                    <a:pt x="5349" y="5495"/>
                  </a:lnTo>
                  <a:close/>
                  <a:moveTo>
                    <a:pt x="4250" y="6155"/>
                  </a:moveTo>
                  <a:lnTo>
                    <a:pt x="4348" y="6179"/>
                  </a:lnTo>
                  <a:lnTo>
                    <a:pt x="4421" y="6252"/>
                  </a:lnTo>
                  <a:lnTo>
                    <a:pt x="4470" y="6326"/>
                  </a:lnTo>
                  <a:lnTo>
                    <a:pt x="4470" y="6423"/>
                  </a:lnTo>
                  <a:lnTo>
                    <a:pt x="4446" y="6497"/>
                  </a:lnTo>
                  <a:lnTo>
                    <a:pt x="4397" y="6594"/>
                  </a:lnTo>
                  <a:lnTo>
                    <a:pt x="4226" y="6741"/>
                  </a:lnTo>
                  <a:lnTo>
                    <a:pt x="4079" y="6912"/>
                  </a:lnTo>
                  <a:lnTo>
                    <a:pt x="3982" y="6985"/>
                  </a:lnTo>
                  <a:lnTo>
                    <a:pt x="3884" y="7010"/>
                  </a:lnTo>
                  <a:lnTo>
                    <a:pt x="3811" y="6985"/>
                  </a:lnTo>
                  <a:lnTo>
                    <a:pt x="3738" y="6936"/>
                  </a:lnTo>
                  <a:lnTo>
                    <a:pt x="3664" y="6863"/>
                  </a:lnTo>
                  <a:lnTo>
                    <a:pt x="3640" y="6790"/>
                  </a:lnTo>
                  <a:lnTo>
                    <a:pt x="3664" y="6692"/>
                  </a:lnTo>
                  <a:lnTo>
                    <a:pt x="3713" y="6594"/>
                  </a:lnTo>
                  <a:lnTo>
                    <a:pt x="3884" y="6399"/>
                  </a:lnTo>
                  <a:lnTo>
                    <a:pt x="4079" y="6228"/>
                  </a:lnTo>
                  <a:lnTo>
                    <a:pt x="4153" y="6179"/>
                  </a:lnTo>
                  <a:lnTo>
                    <a:pt x="4250" y="6155"/>
                  </a:lnTo>
                  <a:close/>
                  <a:moveTo>
                    <a:pt x="3469" y="7156"/>
                  </a:moveTo>
                  <a:lnTo>
                    <a:pt x="3542" y="7205"/>
                  </a:lnTo>
                  <a:lnTo>
                    <a:pt x="3615" y="7254"/>
                  </a:lnTo>
                  <a:lnTo>
                    <a:pt x="3664" y="7351"/>
                  </a:lnTo>
                  <a:lnTo>
                    <a:pt x="3664" y="7449"/>
                  </a:lnTo>
                  <a:lnTo>
                    <a:pt x="3640" y="7547"/>
                  </a:lnTo>
                  <a:lnTo>
                    <a:pt x="3396" y="7962"/>
                  </a:lnTo>
                  <a:lnTo>
                    <a:pt x="3371" y="8011"/>
                  </a:lnTo>
                  <a:lnTo>
                    <a:pt x="3298" y="8060"/>
                  </a:lnTo>
                  <a:lnTo>
                    <a:pt x="3249" y="8084"/>
                  </a:lnTo>
                  <a:lnTo>
                    <a:pt x="3176" y="8084"/>
                  </a:lnTo>
                  <a:lnTo>
                    <a:pt x="3078" y="8060"/>
                  </a:lnTo>
                  <a:lnTo>
                    <a:pt x="3005" y="8011"/>
                  </a:lnTo>
                  <a:lnTo>
                    <a:pt x="2956" y="7913"/>
                  </a:lnTo>
                  <a:lnTo>
                    <a:pt x="2932" y="7840"/>
                  </a:lnTo>
                  <a:lnTo>
                    <a:pt x="2956" y="7742"/>
                  </a:lnTo>
                  <a:lnTo>
                    <a:pt x="3225" y="7278"/>
                  </a:lnTo>
                  <a:lnTo>
                    <a:pt x="3273" y="7205"/>
                  </a:lnTo>
                  <a:lnTo>
                    <a:pt x="3371" y="7180"/>
                  </a:lnTo>
                  <a:lnTo>
                    <a:pt x="3469" y="7156"/>
                  </a:lnTo>
                  <a:close/>
                  <a:moveTo>
                    <a:pt x="2858" y="8328"/>
                  </a:moveTo>
                  <a:lnTo>
                    <a:pt x="2956" y="8353"/>
                  </a:lnTo>
                  <a:lnTo>
                    <a:pt x="3029" y="8402"/>
                  </a:lnTo>
                  <a:lnTo>
                    <a:pt x="3078" y="8475"/>
                  </a:lnTo>
                  <a:lnTo>
                    <a:pt x="3103" y="8573"/>
                  </a:lnTo>
                  <a:lnTo>
                    <a:pt x="3103" y="8670"/>
                  </a:lnTo>
                  <a:lnTo>
                    <a:pt x="2932" y="9110"/>
                  </a:lnTo>
                  <a:lnTo>
                    <a:pt x="2907" y="9183"/>
                  </a:lnTo>
                  <a:lnTo>
                    <a:pt x="2858" y="9232"/>
                  </a:lnTo>
                  <a:lnTo>
                    <a:pt x="2785" y="9281"/>
                  </a:lnTo>
                  <a:lnTo>
                    <a:pt x="2638" y="9281"/>
                  </a:lnTo>
                  <a:lnTo>
                    <a:pt x="2541" y="9232"/>
                  </a:lnTo>
                  <a:lnTo>
                    <a:pt x="2492" y="9159"/>
                  </a:lnTo>
                  <a:lnTo>
                    <a:pt x="2468" y="9061"/>
                  </a:lnTo>
                  <a:lnTo>
                    <a:pt x="2468" y="8963"/>
                  </a:lnTo>
                  <a:lnTo>
                    <a:pt x="2638" y="8499"/>
                  </a:lnTo>
                  <a:lnTo>
                    <a:pt x="2687" y="8402"/>
                  </a:lnTo>
                  <a:lnTo>
                    <a:pt x="2761" y="8353"/>
                  </a:lnTo>
                  <a:lnTo>
                    <a:pt x="2858" y="8328"/>
                  </a:lnTo>
                  <a:close/>
                  <a:moveTo>
                    <a:pt x="2541" y="9574"/>
                  </a:moveTo>
                  <a:lnTo>
                    <a:pt x="2638" y="9623"/>
                  </a:lnTo>
                  <a:lnTo>
                    <a:pt x="2712" y="9696"/>
                  </a:lnTo>
                  <a:lnTo>
                    <a:pt x="2736" y="9769"/>
                  </a:lnTo>
                  <a:lnTo>
                    <a:pt x="2736" y="9867"/>
                  </a:lnTo>
                  <a:lnTo>
                    <a:pt x="2638" y="10355"/>
                  </a:lnTo>
                  <a:lnTo>
                    <a:pt x="2590" y="10429"/>
                  </a:lnTo>
                  <a:lnTo>
                    <a:pt x="2541" y="10502"/>
                  </a:lnTo>
                  <a:lnTo>
                    <a:pt x="2468" y="10526"/>
                  </a:lnTo>
                  <a:lnTo>
                    <a:pt x="2394" y="10551"/>
                  </a:lnTo>
                  <a:lnTo>
                    <a:pt x="2345" y="10551"/>
                  </a:lnTo>
                  <a:lnTo>
                    <a:pt x="2248" y="10502"/>
                  </a:lnTo>
                  <a:lnTo>
                    <a:pt x="2199" y="10429"/>
                  </a:lnTo>
                  <a:lnTo>
                    <a:pt x="2150" y="10355"/>
                  </a:lnTo>
                  <a:lnTo>
                    <a:pt x="2150" y="10258"/>
                  </a:lnTo>
                  <a:lnTo>
                    <a:pt x="2248" y="9769"/>
                  </a:lnTo>
                  <a:lnTo>
                    <a:pt x="2297" y="9672"/>
                  </a:lnTo>
                  <a:lnTo>
                    <a:pt x="2370" y="9598"/>
                  </a:lnTo>
                  <a:lnTo>
                    <a:pt x="2443" y="9574"/>
                  </a:lnTo>
                  <a:close/>
                  <a:moveTo>
                    <a:pt x="2297" y="10844"/>
                  </a:moveTo>
                  <a:lnTo>
                    <a:pt x="2394" y="10868"/>
                  </a:lnTo>
                  <a:lnTo>
                    <a:pt x="2468" y="10942"/>
                  </a:lnTo>
                  <a:lnTo>
                    <a:pt x="2516" y="11015"/>
                  </a:lnTo>
                  <a:lnTo>
                    <a:pt x="2516" y="11113"/>
                  </a:lnTo>
                  <a:lnTo>
                    <a:pt x="2492" y="11357"/>
                  </a:lnTo>
                  <a:lnTo>
                    <a:pt x="2468" y="11430"/>
                  </a:lnTo>
                  <a:lnTo>
                    <a:pt x="2419" y="11503"/>
                  </a:lnTo>
                  <a:lnTo>
                    <a:pt x="2345" y="11552"/>
                  </a:lnTo>
                  <a:lnTo>
                    <a:pt x="2248" y="11577"/>
                  </a:lnTo>
                  <a:lnTo>
                    <a:pt x="2223" y="11577"/>
                  </a:lnTo>
                  <a:lnTo>
                    <a:pt x="2126" y="11552"/>
                  </a:lnTo>
                  <a:lnTo>
                    <a:pt x="2052" y="11503"/>
                  </a:lnTo>
                  <a:lnTo>
                    <a:pt x="2028" y="11406"/>
                  </a:lnTo>
                  <a:lnTo>
                    <a:pt x="2003" y="11308"/>
                  </a:lnTo>
                  <a:lnTo>
                    <a:pt x="2028" y="11064"/>
                  </a:lnTo>
                  <a:lnTo>
                    <a:pt x="2052" y="10966"/>
                  </a:lnTo>
                  <a:lnTo>
                    <a:pt x="2126" y="10893"/>
                  </a:lnTo>
                  <a:lnTo>
                    <a:pt x="2199" y="10844"/>
                  </a:lnTo>
                  <a:close/>
                  <a:moveTo>
                    <a:pt x="6155" y="0"/>
                  </a:moveTo>
                  <a:lnTo>
                    <a:pt x="538" y="2858"/>
                  </a:lnTo>
                  <a:lnTo>
                    <a:pt x="416" y="2906"/>
                  </a:lnTo>
                  <a:lnTo>
                    <a:pt x="318" y="3004"/>
                  </a:lnTo>
                  <a:lnTo>
                    <a:pt x="221" y="3102"/>
                  </a:lnTo>
                  <a:lnTo>
                    <a:pt x="147" y="3224"/>
                  </a:lnTo>
                  <a:lnTo>
                    <a:pt x="74" y="3322"/>
                  </a:lnTo>
                  <a:lnTo>
                    <a:pt x="25" y="3444"/>
                  </a:lnTo>
                  <a:lnTo>
                    <a:pt x="1" y="3566"/>
                  </a:lnTo>
                  <a:lnTo>
                    <a:pt x="1" y="3688"/>
                  </a:lnTo>
                  <a:lnTo>
                    <a:pt x="1" y="15924"/>
                  </a:lnTo>
                  <a:lnTo>
                    <a:pt x="1" y="16046"/>
                  </a:lnTo>
                  <a:lnTo>
                    <a:pt x="50" y="16119"/>
                  </a:lnTo>
                  <a:lnTo>
                    <a:pt x="98" y="16193"/>
                  </a:lnTo>
                  <a:lnTo>
                    <a:pt x="172" y="16241"/>
                  </a:lnTo>
                  <a:lnTo>
                    <a:pt x="245" y="16266"/>
                  </a:lnTo>
                  <a:lnTo>
                    <a:pt x="343" y="16290"/>
                  </a:lnTo>
                  <a:lnTo>
                    <a:pt x="465" y="16266"/>
                  </a:lnTo>
                  <a:lnTo>
                    <a:pt x="563" y="16217"/>
                  </a:lnTo>
                  <a:lnTo>
                    <a:pt x="6155" y="13360"/>
                  </a:lnTo>
                  <a:lnTo>
                    <a:pt x="6155" y="5813"/>
                  </a:lnTo>
                  <a:lnTo>
                    <a:pt x="6009" y="5813"/>
                  </a:lnTo>
                  <a:lnTo>
                    <a:pt x="5936" y="5764"/>
                  </a:lnTo>
                  <a:lnTo>
                    <a:pt x="5887" y="5691"/>
                  </a:lnTo>
                  <a:lnTo>
                    <a:pt x="5862" y="5593"/>
                  </a:lnTo>
                  <a:lnTo>
                    <a:pt x="5887" y="5495"/>
                  </a:lnTo>
                  <a:lnTo>
                    <a:pt x="5936" y="5422"/>
                  </a:lnTo>
                  <a:lnTo>
                    <a:pt x="6009" y="5373"/>
                  </a:lnTo>
                  <a:lnTo>
                    <a:pt x="6082" y="5349"/>
                  </a:lnTo>
                  <a:lnTo>
                    <a:pt x="6155" y="5324"/>
                  </a:lnTo>
                  <a:lnTo>
                    <a:pt x="6155" y="0"/>
                  </a:lnTo>
                  <a:close/>
                </a:path>
              </a:pathLst>
            </a:custGeom>
            <a:grpFill/>
            <a:ln>
              <a:noFill/>
            </a:ln>
          </p:spPr>
          <p:txBody>
            <a:bodyPr wrap="square" lIns="91425" tIns="91425" rIns="91425" bIns="91425" anchor="ctr" anchorCtr="0">
              <a:noAutofit/>
            </a:bodyPr>
            <a:lstStyle/>
            <a:p>
              <a:endParaRPr/>
            </a:p>
          </p:txBody>
        </p:sp>
        <p:sp>
          <p:nvSpPr>
            <p:cNvPr id="9" name="Shape 412"/>
            <p:cNvSpPr/>
            <p:nvPr/>
          </p:nvSpPr>
          <p:spPr>
            <a:xfrm>
              <a:off x="4253250" y="298550"/>
              <a:ext cx="153900" cy="406675"/>
            </a:xfrm>
            <a:custGeom>
              <a:avLst/>
              <a:gdLst/>
              <a:ahLst/>
              <a:cxnLst/>
              <a:rect l="0" t="0" r="0" b="0"/>
              <a:pathLst>
                <a:path w="6156" h="16267" extrusionOk="0">
                  <a:moveTo>
                    <a:pt x="3713" y="4348"/>
                  </a:moveTo>
                  <a:lnTo>
                    <a:pt x="3737" y="4373"/>
                  </a:lnTo>
                  <a:lnTo>
                    <a:pt x="3786" y="4397"/>
                  </a:lnTo>
                  <a:lnTo>
                    <a:pt x="3811" y="4421"/>
                  </a:lnTo>
                  <a:lnTo>
                    <a:pt x="3835" y="4544"/>
                  </a:lnTo>
                  <a:lnTo>
                    <a:pt x="3811" y="4666"/>
                  </a:lnTo>
                  <a:lnTo>
                    <a:pt x="3737" y="4812"/>
                  </a:lnTo>
                  <a:lnTo>
                    <a:pt x="3224" y="5716"/>
                  </a:lnTo>
                  <a:lnTo>
                    <a:pt x="3762" y="6009"/>
                  </a:lnTo>
                  <a:lnTo>
                    <a:pt x="3786" y="6033"/>
                  </a:lnTo>
                  <a:lnTo>
                    <a:pt x="3811" y="6082"/>
                  </a:lnTo>
                  <a:lnTo>
                    <a:pt x="3835" y="6180"/>
                  </a:lnTo>
                  <a:lnTo>
                    <a:pt x="3811" y="6326"/>
                  </a:lnTo>
                  <a:lnTo>
                    <a:pt x="3762" y="6473"/>
                  </a:lnTo>
                  <a:lnTo>
                    <a:pt x="3664" y="6595"/>
                  </a:lnTo>
                  <a:lnTo>
                    <a:pt x="3566" y="6668"/>
                  </a:lnTo>
                  <a:lnTo>
                    <a:pt x="3444" y="6717"/>
                  </a:lnTo>
                  <a:lnTo>
                    <a:pt x="3395" y="6717"/>
                  </a:lnTo>
                  <a:lnTo>
                    <a:pt x="3371" y="6693"/>
                  </a:lnTo>
                  <a:lnTo>
                    <a:pt x="2834" y="6400"/>
                  </a:lnTo>
                  <a:lnTo>
                    <a:pt x="2321" y="7303"/>
                  </a:lnTo>
                  <a:lnTo>
                    <a:pt x="2223" y="7426"/>
                  </a:lnTo>
                  <a:lnTo>
                    <a:pt x="2125" y="7499"/>
                  </a:lnTo>
                  <a:lnTo>
                    <a:pt x="2003" y="7548"/>
                  </a:lnTo>
                  <a:lnTo>
                    <a:pt x="1954" y="7548"/>
                  </a:lnTo>
                  <a:lnTo>
                    <a:pt x="1930" y="7523"/>
                  </a:lnTo>
                  <a:lnTo>
                    <a:pt x="1881" y="7499"/>
                  </a:lnTo>
                  <a:lnTo>
                    <a:pt x="1857" y="7450"/>
                  </a:lnTo>
                  <a:lnTo>
                    <a:pt x="1832" y="7352"/>
                  </a:lnTo>
                  <a:lnTo>
                    <a:pt x="1857" y="7206"/>
                  </a:lnTo>
                  <a:lnTo>
                    <a:pt x="1930" y="7059"/>
                  </a:lnTo>
                  <a:lnTo>
                    <a:pt x="2443" y="6156"/>
                  </a:lnTo>
                  <a:lnTo>
                    <a:pt x="1906" y="5862"/>
                  </a:lnTo>
                  <a:lnTo>
                    <a:pt x="1881" y="5838"/>
                  </a:lnTo>
                  <a:lnTo>
                    <a:pt x="1857" y="5789"/>
                  </a:lnTo>
                  <a:lnTo>
                    <a:pt x="1832" y="5691"/>
                  </a:lnTo>
                  <a:lnTo>
                    <a:pt x="1857" y="5569"/>
                  </a:lnTo>
                  <a:lnTo>
                    <a:pt x="1906" y="5423"/>
                  </a:lnTo>
                  <a:lnTo>
                    <a:pt x="2003" y="5301"/>
                  </a:lnTo>
                  <a:lnTo>
                    <a:pt x="2101" y="5203"/>
                  </a:lnTo>
                  <a:lnTo>
                    <a:pt x="2223" y="5179"/>
                  </a:lnTo>
                  <a:lnTo>
                    <a:pt x="2272" y="5179"/>
                  </a:lnTo>
                  <a:lnTo>
                    <a:pt x="2296" y="5203"/>
                  </a:lnTo>
                  <a:lnTo>
                    <a:pt x="2834" y="5496"/>
                  </a:lnTo>
                  <a:lnTo>
                    <a:pt x="3347" y="4592"/>
                  </a:lnTo>
                  <a:lnTo>
                    <a:pt x="3444" y="4470"/>
                  </a:lnTo>
                  <a:lnTo>
                    <a:pt x="3542" y="4373"/>
                  </a:lnTo>
                  <a:lnTo>
                    <a:pt x="3664" y="4348"/>
                  </a:lnTo>
                  <a:close/>
                  <a:moveTo>
                    <a:pt x="3176" y="7303"/>
                  </a:moveTo>
                  <a:lnTo>
                    <a:pt x="3249" y="7328"/>
                  </a:lnTo>
                  <a:lnTo>
                    <a:pt x="3322" y="7401"/>
                  </a:lnTo>
                  <a:lnTo>
                    <a:pt x="3371" y="7474"/>
                  </a:lnTo>
                  <a:lnTo>
                    <a:pt x="3420" y="7743"/>
                  </a:lnTo>
                  <a:lnTo>
                    <a:pt x="3420" y="7841"/>
                  </a:lnTo>
                  <a:lnTo>
                    <a:pt x="3371" y="7914"/>
                  </a:lnTo>
                  <a:lnTo>
                    <a:pt x="3298" y="7987"/>
                  </a:lnTo>
                  <a:lnTo>
                    <a:pt x="3224" y="8012"/>
                  </a:lnTo>
                  <a:lnTo>
                    <a:pt x="3102" y="8012"/>
                  </a:lnTo>
                  <a:lnTo>
                    <a:pt x="3029" y="7963"/>
                  </a:lnTo>
                  <a:lnTo>
                    <a:pt x="2956" y="7914"/>
                  </a:lnTo>
                  <a:lnTo>
                    <a:pt x="2931" y="7816"/>
                  </a:lnTo>
                  <a:lnTo>
                    <a:pt x="2883" y="7596"/>
                  </a:lnTo>
                  <a:lnTo>
                    <a:pt x="2883" y="7499"/>
                  </a:lnTo>
                  <a:lnTo>
                    <a:pt x="2907" y="7426"/>
                  </a:lnTo>
                  <a:lnTo>
                    <a:pt x="2980" y="7352"/>
                  </a:lnTo>
                  <a:lnTo>
                    <a:pt x="3078" y="7303"/>
                  </a:lnTo>
                  <a:close/>
                  <a:moveTo>
                    <a:pt x="3249" y="8354"/>
                  </a:moveTo>
                  <a:lnTo>
                    <a:pt x="3347" y="8378"/>
                  </a:lnTo>
                  <a:lnTo>
                    <a:pt x="3444" y="8427"/>
                  </a:lnTo>
                  <a:lnTo>
                    <a:pt x="3493" y="8500"/>
                  </a:lnTo>
                  <a:lnTo>
                    <a:pt x="3518" y="8598"/>
                  </a:lnTo>
                  <a:lnTo>
                    <a:pt x="3542" y="9013"/>
                  </a:lnTo>
                  <a:lnTo>
                    <a:pt x="3518" y="9111"/>
                  </a:lnTo>
                  <a:lnTo>
                    <a:pt x="3518" y="9208"/>
                  </a:lnTo>
                  <a:lnTo>
                    <a:pt x="3469" y="9282"/>
                  </a:lnTo>
                  <a:lnTo>
                    <a:pt x="3371" y="9331"/>
                  </a:lnTo>
                  <a:lnTo>
                    <a:pt x="3273" y="9355"/>
                  </a:lnTo>
                  <a:lnTo>
                    <a:pt x="3176" y="9331"/>
                  </a:lnTo>
                  <a:lnTo>
                    <a:pt x="3102" y="9282"/>
                  </a:lnTo>
                  <a:lnTo>
                    <a:pt x="3054" y="9184"/>
                  </a:lnTo>
                  <a:lnTo>
                    <a:pt x="3029" y="9086"/>
                  </a:lnTo>
                  <a:lnTo>
                    <a:pt x="3054" y="9013"/>
                  </a:lnTo>
                  <a:lnTo>
                    <a:pt x="3029" y="8622"/>
                  </a:lnTo>
                  <a:lnTo>
                    <a:pt x="3054" y="8525"/>
                  </a:lnTo>
                  <a:lnTo>
                    <a:pt x="3102" y="8451"/>
                  </a:lnTo>
                  <a:lnTo>
                    <a:pt x="3176" y="8378"/>
                  </a:lnTo>
                  <a:lnTo>
                    <a:pt x="3249" y="8354"/>
                  </a:lnTo>
                  <a:close/>
                  <a:moveTo>
                    <a:pt x="3249" y="9648"/>
                  </a:moveTo>
                  <a:lnTo>
                    <a:pt x="3347" y="9697"/>
                  </a:lnTo>
                  <a:lnTo>
                    <a:pt x="3420" y="9746"/>
                  </a:lnTo>
                  <a:lnTo>
                    <a:pt x="3469" y="9843"/>
                  </a:lnTo>
                  <a:lnTo>
                    <a:pt x="3469" y="9941"/>
                  </a:lnTo>
                  <a:lnTo>
                    <a:pt x="3347" y="10454"/>
                  </a:lnTo>
                  <a:lnTo>
                    <a:pt x="3322" y="10527"/>
                  </a:lnTo>
                  <a:lnTo>
                    <a:pt x="3273" y="10576"/>
                  </a:lnTo>
                  <a:lnTo>
                    <a:pt x="3200" y="10601"/>
                  </a:lnTo>
                  <a:lnTo>
                    <a:pt x="3127" y="10625"/>
                  </a:lnTo>
                  <a:lnTo>
                    <a:pt x="3054" y="10625"/>
                  </a:lnTo>
                  <a:lnTo>
                    <a:pt x="2956" y="10576"/>
                  </a:lnTo>
                  <a:lnTo>
                    <a:pt x="2907" y="10503"/>
                  </a:lnTo>
                  <a:lnTo>
                    <a:pt x="2883" y="10405"/>
                  </a:lnTo>
                  <a:lnTo>
                    <a:pt x="2883" y="10307"/>
                  </a:lnTo>
                  <a:lnTo>
                    <a:pt x="2980" y="9868"/>
                  </a:lnTo>
                  <a:lnTo>
                    <a:pt x="3005" y="9770"/>
                  </a:lnTo>
                  <a:lnTo>
                    <a:pt x="3078" y="9697"/>
                  </a:lnTo>
                  <a:lnTo>
                    <a:pt x="3151" y="9648"/>
                  </a:lnTo>
                  <a:close/>
                  <a:moveTo>
                    <a:pt x="2858" y="10869"/>
                  </a:moveTo>
                  <a:lnTo>
                    <a:pt x="2931" y="10894"/>
                  </a:lnTo>
                  <a:lnTo>
                    <a:pt x="3005" y="10967"/>
                  </a:lnTo>
                  <a:lnTo>
                    <a:pt x="3054" y="11040"/>
                  </a:lnTo>
                  <a:lnTo>
                    <a:pt x="3078" y="11138"/>
                  </a:lnTo>
                  <a:lnTo>
                    <a:pt x="3029" y="11236"/>
                  </a:lnTo>
                  <a:lnTo>
                    <a:pt x="2907" y="11480"/>
                  </a:lnTo>
                  <a:lnTo>
                    <a:pt x="2736" y="11700"/>
                  </a:lnTo>
                  <a:lnTo>
                    <a:pt x="2663" y="11748"/>
                  </a:lnTo>
                  <a:lnTo>
                    <a:pt x="2565" y="11773"/>
                  </a:lnTo>
                  <a:lnTo>
                    <a:pt x="2467" y="11773"/>
                  </a:lnTo>
                  <a:lnTo>
                    <a:pt x="2394" y="11724"/>
                  </a:lnTo>
                  <a:lnTo>
                    <a:pt x="2345" y="11651"/>
                  </a:lnTo>
                  <a:lnTo>
                    <a:pt x="2321" y="11577"/>
                  </a:lnTo>
                  <a:lnTo>
                    <a:pt x="2321" y="11480"/>
                  </a:lnTo>
                  <a:lnTo>
                    <a:pt x="2370" y="11382"/>
                  </a:lnTo>
                  <a:lnTo>
                    <a:pt x="2492" y="11211"/>
                  </a:lnTo>
                  <a:lnTo>
                    <a:pt x="2614" y="11016"/>
                  </a:lnTo>
                  <a:lnTo>
                    <a:pt x="2663" y="10918"/>
                  </a:lnTo>
                  <a:lnTo>
                    <a:pt x="2760" y="10894"/>
                  </a:lnTo>
                  <a:lnTo>
                    <a:pt x="2858" y="10869"/>
                  </a:lnTo>
                  <a:close/>
                  <a:moveTo>
                    <a:pt x="2028" y="11846"/>
                  </a:moveTo>
                  <a:lnTo>
                    <a:pt x="2101" y="11871"/>
                  </a:lnTo>
                  <a:lnTo>
                    <a:pt x="2174" y="11944"/>
                  </a:lnTo>
                  <a:lnTo>
                    <a:pt x="2223" y="12041"/>
                  </a:lnTo>
                  <a:lnTo>
                    <a:pt x="2223" y="12115"/>
                  </a:lnTo>
                  <a:lnTo>
                    <a:pt x="2174" y="12212"/>
                  </a:lnTo>
                  <a:lnTo>
                    <a:pt x="2125" y="12286"/>
                  </a:lnTo>
                  <a:lnTo>
                    <a:pt x="1881" y="12432"/>
                  </a:lnTo>
                  <a:lnTo>
                    <a:pt x="1661" y="12554"/>
                  </a:lnTo>
                  <a:lnTo>
                    <a:pt x="1539" y="12579"/>
                  </a:lnTo>
                  <a:lnTo>
                    <a:pt x="1490" y="12554"/>
                  </a:lnTo>
                  <a:lnTo>
                    <a:pt x="1417" y="12530"/>
                  </a:lnTo>
                  <a:lnTo>
                    <a:pt x="1368" y="12481"/>
                  </a:lnTo>
                  <a:lnTo>
                    <a:pt x="1319" y="12432"/>
                  </a:lnTo>
                  <a:lnTo>
                    <a:pt x="1295" y="12335"/>
                  </a:lnTo>
                  <a:lnTo>
                    <a:pt x="1319" y="12237"/>
                  </a:lnTo>
                  <a:lnTo>
                    <a:pt x="1368" y="12164"/>
                  </a:lnTo>
                  <a:lnTo>
                    <a:pt x="1442" y="12115"/>
                  </a:lnTo>
                  <a:lnTo>
                    <a:pt x="1637" y="11993"/>
                  </a:lnTo>
                  <a:lnTo>
                    <a:pt x="1832" y="11871"/>
                  </a:lnTo>
                  <a:lnTo>
                    <a:pt x="1930" y="11846"/>
                  </a:lnTo>
                  <a:close/>
                  <a:moveTo>
                    <a:pt x="831" y="12335"/>
                  </a:moveTo>
                  <a:lnTo>
                    <a:pt x="929" y="12383"/>
                  </a:lnTo>
                  <a:lnTo>
                    <a:pt x="1002" y="12432"/>
                  </a:lnTo>
                  <a:lnTo>
                    <a:pt x="1026" y="12530"/>
                  </a:lnTo>
                  <a:lnTo>
                    <a:pt x="1026" y="12628"/>
                  </a:lnTo>
                  <a:lnTo>
                    <a:pt x="1002" y="12701"/>
                  </a:lnTo>
                  <a:lnTo>
                    <a:pt x="929" y="12774"/>
                  </a:lnTo>
                  <a:lnTo>
                    <a:pt x="855" y="12823"/>
                  </a:lnTo>
                  <a:lnTo>
                    <a:pt x="318" y="12896"/>
                  </a:lnTo>
                  <a:lnTo>
                    <a:pt x="294" y="12896"/>
                  </a:lnTo>
                  <a:lnTo>
                    <a:pt x="220" y="12872"/>
                  </a:lnTo>
                  <a:lnTo>
                    <a:pt x="147" y="12823"/>
                  </a:lnTo>
                  <a:lnTo>
                    <a:pt x="74" y="12774"/>
                  </a:lnTo>
                  <a:lnTo>
                    <a:pt x="49" y="12676"/>
                  </a:lnTo>
                  <a:lnTo>
                    <a:pt x="74" y="12579"/>
                  </a:lnTo>
                  <a:lnTo>
                    <a:pt x="123" y="12506"/>
                  </a:lnTo>
                  <a:lnTo>
                    <a:pt x="196" y="12432"/>
                  </a:lnTo>
                  <a:lnTo>
                    <a:pt x="269" y="12408"/>
                  </a:lnTo>
                  <a:lnTo>
                    <a:pt x="733" y="12335"/>
                  </a:lnTo>
                  <a:close/>
                  <a:moveTo>
                    <a:pt x="5691" y="1"/>
                  </a:moveTo>
                  <a:lnTo>
                    <a:pt x="5593" y="50"/>
                  </a:lnTo>
                  <a:lnTo>
                    <a:pt x="1" y="2907"/>
                  </a:lnTo>
                  <a:lnTo>
                    <a:pt x="1" y="16267"/>
                  </a:lnTo>
                  <a:lnTo>
                    <a:pt x="5618" y="13409"/>
                  </a:lnTo>
                  <a:lnTo>
                    <a:pt x="5740" y="13360"/>
                  </a:lnTo>
                  <a:lnTo>
                    <a:pt x="5838" y="13263"/>
                  </a:lnTo>
                  <a:lnTo>
                    <a:pt x="5935" y="13165"/>
                  </a:lnTo>
                  <a:lnTo>
                    <a:pt x="6009" y="13067"/>
                  </a:lnTo>
                  <a:lnTo>
                    <a:pt x="6082" y="12945"/>
                  </a:lnTo>
                  <a:lnTo>
                    <a:pt x="6131" y="12823"/>
                  </a:lnTo>
                  <a:lnTo>
                    <a:pt x="6155" y="12701"/>
                  </a:lnTo>
                  <a:lnTo>
                    <a:pt x="6155" y="12579"/>
                  </a:lnTo>
                  <a:lnTo>
                    <a:pt x="6155" y="343"/>
                  </a:lnTo>
                  <a:lnTo>
                    <a:pt x="6155" y="221"/>
                  </a:lnTo>
                  <a:lnTo>
                    <a:pt x="6106" y="147"/>
                  </a:lnTo>
                  <a:lnTo>
                    <a:pt x="6058" y="74"/>
                  </a:lnTo>
                  <a:lnTo>
                    <a:pt x="5984" y="25"/>
                  </a:lnTo>
                  <a:lnTo>
                    <a:pt x="5911" y="1"/>
                  </a:lnTo>
                  <a:close/>
                </a:path>
              </a:pathLst>
            </a:custGeom>
            <a:grpFill/>
            <a:ln>
              <a:noFill/>
            </a:ln>
          </p:spPr>
          <p:txBody>
            <a:bodyPr wrap="square" lIns="91425" tIns="91425" rIns="91425" bIns="91425" anchor="ctr" anchorCtr="0">
              <a:noAutofit/>
            </a:bodyPr>
            <a:lstStyle/>
            <a:p>
              <a:endParaRPr/>
            </a:p>
          </p:txBody>
        </p:sp>
      </p:grpSp>
      <p:sp>
        <p:nvSpPr>
          <p:cNvPr id="3" name="TextBox 2"/>
          <p:cNvSpPr txBox="1"/>
          <p:nvPr/>
        </p:nvSpPr>
        <p:spPr>
          <a:xfrm>
            <a:off x="5199920" y="5262898"/>
            <a:ext cx="3482043" cy="307777"/>
          </a:xfrm>
          <a:prstGeom prst="rect">
            <a:avLst/>
          </a:prstGeom>
          <a:noFill/>
        </p:spPr>
        <p:txBody>
          <a:bodyPr wrap="none" rtlCol="0">
            <a:spAutoFit/>
          </a:bodyPr>
          <a:lstStyle/>
          <a:p>
            <a:r>
              <a:rPr lang="en-GB" dirty="0" err="1"/>
              <a:t>SuperCDMS</a:t>
            </a:r>
            <a:r>
              <a:rPr lang="en-GB" dirty="0"/>
              <a:t>-SNOLAB, arXiv:1610.00006</a:t>
            </a:r>
            <a:endParaRPr lang="en-GB" dirty="0"/>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1707" y="3082155"/>
            <a:ext cx="3638383" cy="2775324"/>
          </a:xfrm>
          <a:prstGeom prst="rect">
            <a:avLst/>
          </a:prstGeom>
        </p:spPr>
      </p:pic>
      <p:sp>
        <p:nvSpPr>
          <p:cNvPr id="12" name="TextBox 11"/>
          <p:cNvSpPr txBox="1"/>
          <p:nvPr/>
        </p:nvSpPr>
        <p:spPr>
          <a:xfrm>
            <a:off x="741706" y="2237894"/>
            <a:ext cx="3698284" cy="738664"/>
          </a:xfrm>
          <a:prstGeom prst="rect">
            <a:avLst/>
          </a:prstGeom>
          <a:noFill/>
        </p:spPr>
        <p:txBody>
          <a:bodyPr wrap="square" rtlCol="0">
            <a:spAutoFit/>
          </a:bodyPr>
          <a:lstStyle/>
          <a:p>
            <a:r>
              <a:rPr lang="en-GB" dirty="0">
                <a:latin typeface="Raleway" charset="0"/>
                <a:ea typeface="Raleway" charset="0"/>
                <a:cs typeface="Raleway" charset="0"/>
              </a:rPr>
              <a:t>Detectors which are sensitive to energies below a </a:t>
            </a:r>
            <a:r>
              <a:rPr lang="en-GB" dirty="0" err="1">
                <a:latin typeface="Raleway" charset="0"/>
                <a:ea typeface="Raleway" charset="0"/>
                <a:cs typeface="Raleway" charset="0"/>
              </a:rPr>
              <a:t>keV</a:t>
            </a:r>
            <a:r>
              <a:rPr lang="en-GB" dirty="0">
                <a:latin typeface="Raleway" charset="0"/>
                <a:ea typeface="Raleway" charset="0"/>
                <a:cs typeface="Raleway" charset="0"/>
              </a:rPr>
              <a:t> can detect sub-GeV mass dark matter, and more exotic models too.</a:t>
            </a:r>
          </a:p>
        </p:txBody>
      </p:sp>
      <p:sp>
        <p:nvSpPr>
          <p:cNvPr id="13" name="TextBox 12"/>
          <p:cNvSpPr txBox="1"/>
          <p:nvPr/>
        </p:nvSpPr>
        <p:spPr>
          <a:xfrm>
            <a:off x="2565707" y="3306940"/>
            <a:ext cx="692818" cy="523220"/>
          </a:xfrm>
          <a:prstGeom prst="rect">
            <a:avLst/>
          </a:prstGeom>
          <a:noFill/>
        </p:spPr>
        <p:txBody>
          <a:bodyPr wrap="none" rtlCol="0">
            <a:spAutoFit/>
          </a:bodyPr>
          <a:lstStyle/>
          <a:p>
            <a:pPr algn="ctr"/>
            <a:r>
              <a:rPr lang="en-GB" dirty="0"/>
              <a:t>1 GeV</a:t>
            </a:r>
          </a:p>
          <a:p>
            <a:pPr algn="ctr"/>
            <a:r>
              <a:rPr lang="en-GB" dirty="0"/>
              <a:t>mass</a:t>
            </a:r>
            <a:endParaRPr lang="en-GB" dirty="0"/>
          </a:p>
        </p:txBody>
      </p:sp>
      <p:sp>
        <p:nvSpPr>
          <p:cNvPr id="14" name="TextBox 13"/>
          <p:cNvSpPr txBox="1"/>
          <p:nvPr/>
        </p:nvSpPr>
        <p:spPr>
          <a:xfrm>
            <a:off x="3774704" y="3185652"/>
            <a:ext cx="369594" cy="276999"/>
          </a:xfrm>
          <a:prstGeom prst="rect">
            <a:avLst/>
          </a:prstGeom>
          <a:solidFill>
            <a:schemeClr val="bg1"/>
          </a:solidFill>
        </p:spPr>
        <p:txBody>
          <a:bodyPr wrap="square" rtlCol="0">
            <a:spAutoFit/>
          </a:bodyPr>
          <a:lstStyle/>
          <a:p>
            <a:r>
              <a:rPr lang="en-GB" sz="1200" dirty="0" err="1"/>
              <a:t>pb</a:t>
            </a:r>
            <a:endParaRPr lang="en-GB" sz="1200" dirty="0"/>
          </a:p>
        </p:txBody>
      </p:sp>
    </p:spTree>
    <p:extLst>
      <p:ext uri="{BB962C8B-B14F-4D97-AF65-F5344CB8AC3E}">
        <p14:creationId xmlns:p14="http://schemas.microsoft.com/office/powerpoint/2010/main" val="14069746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512381" y="932867"/>
            <a:ext cx="10178322" cy="1492132"/>
          </a:xfrm>
        </p:spPr>
        <p:txBody>
          <a:bodyPr/>
          <a:lstStyle/>
          <a:p>
            <a:r>
              <a:rPr lang="en-US" sz="3600" dirty="0"/>
              <a:t>Strongly-interacting dark matter</a:t>
            </a:r>
            <a:endParaRPr lang="en-US" sz="3600"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10986" y="1922521"/>
            <a:ext cx="4699266" cy="3584556"/>
          </a:xfrm>
          <a:prstGeom prst="rect">
            <a:avLst/>
          </a:prstGeom>
        </p:spPr>
      </p:pic>
      <p:sp>
        <p:nvSpPr>
          <p:cNvPr id="7" name="TextBox 6"/>
          <p:cNvSpPr txBox="1"/>
          <p:nvPr/>
        </p:nvSpPr>
        <p:spPr>
          <a:xfrm>
            <a:off x="387640" y="1922521"/>
            <a:ext cx="3523346" cy="3539430"/>
          </a:xfrm>
          <a:prstGeom prst="rect">
            <a:avLst/>
          </a:prstGeom>
          <a:noFill/>
        </p:spPr>
        <p:txBody>
          <a:bodyPr wrap="square" rtlCol="0">
            <a:spAutoFit/>
          </a:bodyPr>
          <a:lstStyle/>
          <a:p>
            <a:pPr marL="285743" indent="-285743">
              <a:buFont typeface="Arial" charset="0"/>
              <a:buChar char="•"/>
            </a:pPr>
            <a:r>
              <a:rPr lang="en-US" sz="1600" dirty="0">
                <a:latin typeface="Raleway Medium" charset="0"/>
                <a:ea typeface="Raleway Medium" charset="0"/>
                <a:cs typeface="Raleway Medium" charset="0"/>
              </a:rPr>
              <a:t>Increasing the DM-nucleon cross section leads to a larger expected recoil rate, until the cross section enters the SIMP-regime.</a:t>
            </a:r>
          </a:p>
          <a:p>
            <a:pPr marL="285743" indent="-285743">
              <a:buFont typeface="Arial" charset="0"/>
              <a:buChar char="•"/>
            </a:pPr>
            <a:r>
              <a:rPr lang="en-US" sz="1600" dirty="0">
                <a:latin typeface="Raleway Medium" charset="0"/>
                <a:ea typeface="Raleway Medium" charset="0"/>
                <a:cs typeface="Raleway Medium" charset="0"/>
              </a:rPr>
              <a:t>Beyond this point the SIMPs lose energy due to interactions in the Earth or atmosphere, leading to lower-energy recoils in the detector.</a:t>
            </a:r>
          </a:p>
          <a:p>
            <a:pPr marL="285743" indent="-285743">
              <a:buFont typeface="Arial" charset="0"/>
              <a:buChar char="•"/>
            </a:pPr>
            <a:r>
              <a:rPr lang="en-US" sz="1600" dirty="0">
                <a:latin typeface="Raleway Medium" charset="0"/>
                <a:ea typeface="Raleway Medium" charset="0"/>
                <a:cs typeface="Raleway Medium" charset="0"/>
              </a:rPr>
              <a:t>Could be dark atoms </a:t>
            </a:r>
            <a:r>
              <a:rPr lang="en-US" sz="1600" dirty="0">
                <a:latin typeface="Raleway Medium" charset="0"/>
                <a:ea typeface="Raleway Medium" charset="0"/>
                <a:cs typeface="Raleway Medium" charset="0"/>
              </a:rPr>
              <a:t>(</a:t>
            </a:r>
            <a:r>
              <a:rPr lang="mr-IN" sz="1600" dirty="0" err="1"/>
              <a:t>astro-ph</a:t>
            </a:r>
            <a:r>
              <a:rPr lang="mr-IN" sz="1600" dirty="0"/>
              <a:t>/0406355</a:t>
            </a:r>
            <a:r>
              <a:rPr lang="en-GB" sz="1600" dirty="0"/>
              <a:t>)</a:t>
            </a:r>
            <a:r>
              <a:rPr lang="en-US" sz="1600" dirty="0">
                <a:latin typeface="Raleway Medium" charset="0"/>
                <a:ea typeface="Raleway Medium" charset="0"/>
                <a:cs typeface="Raleway Medium" charset="0"/>
              </a:rPr>
              <a:t> or other composite states with e.g. a magnetic moment (</a:t>
            </a:r>
            <a:r>
              <a:rPr lang="en-US" sz="1600" dirty="0" err="1">
                <a:latin typeface="Raleway Medium" charset="0"/>
                <a:ea typeface="Raleway Medium" charset="0"/>
                <a:cs typeface="Raleway Medium" charset="0"/>
              </a:rPr>
              <a:t>arXiv</a:t>
            </a:r>
            <a:r>
              <a:rPr lang="en-US" sz="1600" dirty="0">
                <a:latin typeface="Raleway Medium" charset="0"/>
                <a:ea typeface="Raleway Medium" charset="0"/>
                <a:cs typeface="Raleway Medium" charset="0"/>
              </a:rPr>
              <a:t>;</a:t>
            </a:r>
            <a:r>
              <a:rPr lang="nb-NO" sz="1600" dirty="0"/>
              <a:t>1201.4858)</a:t>
            </a:r>
            <a:r>
              <a:rPr lang="en-US" sz="1600" dirty="0">
                <a:latin typeface="Raleway Medium" charset="0"/>
                <a:ea typeface="Raleway Medium" charset="0"/>
                <a:cs typeface="Raleway Medium" charset="0"/>
              </a:rPr>
              <a:t>.</a:t>
            </a:r>
          </a:p>
        </p:txBody>
      </p:sp>
      <p:sp>
        <p:nvSpPr>
          <p:cNvPr id="8" name="TextBox 7"/>
          <p:cNvSpPr txBox="1"/>
          <p:nvPr/>
        </p:nvSpPr>
        <p:spPr>
          <a:xfrm>
            <a:off x="7874755" y="2047819"/>
            <a:ext cx="377937" cy="276999"/>
          </a:xfrm>
          <a:prstGeom prst="rect">
            <a:avLst/>
          </a:prstGeom>
          <a:solidFill>
            <a:schemeClr val="bg1"/>
          </a:solidFill>
        </p:spPr>
        <p:txBody>
          <a:bodyPr wrap="square" rtlCol="0">
            <a:spAutoFit/>
          </a:bodyPr>
          <a:lstStyle/>
          <a:p>
            <a:r>
              <a:rPr lang="en-GB" sz="1200" dirty="0" err="1"/>
              <a:t>pb</a:t>
            </a:r>
            <a:endParaRPr lang="en-GB" sz="1200" dirty="0"/>
          </a:p>
        </p:txBody>
      </p:sp>
      <p:grpSp>
        <p:nvGrpSpPr>
          <p:cNvPr id="13" name="Shape 548"/>
          <p:cNvGrpSpPr/>
          <p:nvPr/>
        </p:nvGrpSpPr>
        <p:grpSpPr>
          <a:xfrm>
            <a:off x="7956119" y="465062"/>
            <a:ext cx="867428" cy="641755"/>
            <a:chOff x="5255200" y="3006475"/>
            <a:chExt cx="511700" cy="378575"/>
          </a:xfrm>
          <a:solidFill>
            <a:srgbClr val="EE2D24"/>
          </a:solidFill>
        </p:grpSpPr>
        <p:sp>
          <p:nvSpPr>
            <p:cNvPr id="14" name="Shape 549"/>
            <p:cNvSpPr/>
            <p:nvPr/>
          </p:nvSpPr>
          <p:spPr>
            <a:xfrm>
              <a:off x="5255200" y="3006475"/>
              <a:ext cx="349900" cy="349875"/>
            </a:xfrm>
            <a:custGeom>
              <a:avLst/>
              <a:gdLst/>
              <a:ahLst/>
              <a:cxnLst/>
              <a:rect l="0" t="0" r="0" b="0"/>
              <a:pathLst>
                <a:path w="13996" h="13995" extrusionOk="0">
                  <a:moveTo>
                    <a:pt x="6986" y="4714"/>
                  </a:moveTo>
                  <a:lnTo>
                    <a:pt x="7206" y="4738"/>
                  </a:lnTo>
                  <a:lnTo>
                    <a:pt x="7425" y="4763"/>
                  </a:lnTo>
                  <a:lnTo>
                    <a:pt x="7645" y="4812"/>
                  </a:lnTo>
                  <a:lnTo>
                    <a:pt x="7841" y="4885"/>
                  </a:lnTo>
                  <a:lnTo>
                    <a:pt x="8060" y="4983"/>
                  </a:lnTo>
                  <a:lnTo>
                    <a:pt x="8256" y="5105"/>
                  </a:lnTo>
                  <a:lnTo>
                    <a:pt x="8427" y="5227"/>
                  </a:lnTo>
                  <a:lnTo>
                    <a:pt x="8598" y="5398"/>
                  </a:lnTo>
                  <a:lnTo>
                    <a:pt x="8769" y="5569"/>
                  </a:lnTo>
                  <a:lnTo>
                    <a:pt x="8891" y="5740"/>
                  </a:lnTo>
                  <a:lnTo>
                    <a:pt x="9013" y="5935"/>
                  </a:lnTo>
                  <a:lnTo>
                    <a:pt x="9111" y="6155"/>
                  </a:lnTo>
                  <a:lnTo>
                    <a:pt x="9184" y="6350"/>
                  </a:lnTo>
                  <a:lnTo>
                    <a:pt x="9233" y="6570"/>
                  </a:lnTo>
                  <a:lnTo>
                    <a:pt x="9257" y="6790"/>
                  </a:lnTo>
                  <a:lnTo>
                    <a:pt x="9257" y="7010"/>
                  </a:lnTo>
                  <a:lnTo>
                    <a:pt x="9257" y="7229"/>
                  </a:lnTo>
                  <a:lnTo>
                    <a:pt x="9233" y="7425"/>
                  </a:lnTo>
                  <a:lnTo>
                    <a:pt x="9184" y="7645"/>
                  </a:lnTo>
                  <a:lnTo>
                    <a:pt x="9111" y="7864"/>
                  </a:lnTo>
                  <a:lnTo>
                    <a:pt x="9013" y="8060"/>
                  </a:lnTo>
                  <a:lnTo>
                    <a:pt x="8891" y="8255"/>
                  </a:lnTo>
                  <a:lnTo>
                    <a:pt x="8769" y="8451"/>
                  </a:lnTo>
                  <a:lnTo>
                    <a:pt x="8598" y="8622"/>
                  </a:lnTo>
                  <a:lnTo>
                    <a:pt x="8427" y="8768"/>
                  </a:lnTo>
                  <a:lnTo>
                    <a:pt x="8256" y="8915"/>
                  </a:lnTo>
                  <a:lnTo>
                    <a:pt x="8060" y="9012"/>
                  </a:lnTo>
                  <a:lnTo>
                    <a:pt x="7841" y="9110"/>
                  </a:lnTo>
                  <a:lnTo>
                    <a:pt x="7645" y="9183"/>
                  </a:lnTo>
                  <a:lnTo>
                    <a:pt x="7425" y="9232"/>
                  </a:lnTo>
                  <a:lnTo>
                    <a:pt x="7206" y="9257"/>
                  </a:lnTo>
                  <a:lnTo>
                    <a:pt x="6986" y="9281"/>
                  </a:lnTo>
                  <a:lnTo>
                    <a:pt x="6766" y="9257"/>
                  </a:lnTo>
                  <a:lnTo>
                    <a:pt x="6546" y="9232"/>
                  </a:lnTo>
                  <a:lnTo>
                    <a:pt x="6351" y="9183"/>
                  </a:lnTo>
                  <a:lnTo>
                    <a:pt x="6131" y="9110"/>
                  </a:lnTo>
                  <a:lnTo>
                    <a:pt x="5936" y="9012"/>
                  </a:lnTo>
                  <a:lnTo>
                    <a:pt x="5740" y="8915"/>
                  </a:lnTo>
                  <a:lnTo>
                    <a:pt x="5545" y="8768"/>
                  </a:lnTo>
                  <a:lnTo>
                    <a:pt x="5374" y="8622"/>
                  </a:lnTo>
                  <a:lnTo>
                    <a:pt x="5227" y="8451"/>
                  </a:lnTo>
                  <a:lnTo>
                    <a:pt x="5081" y="8255"/>
                  </a:lnTo>
                  <a:lnTo>
                    <a:pt x="4983" y="8060"/>
                  </a:lnTo>
                  <a:lnTo>
                    <a:pt x="4885" y="7864"/>
                  </a:lnTo>
                  <a:lnTo>
                    <a:pt x="4812" y="7645"/>
                  </a:lnTo>
                  <a:lnTo>
                    <a:pt x="4763" y="7425"/>
                  </a:lnTo>
                  <a:lnTo>
                    <a:pt x="4714" y="7229"/>
                  </a:lnTo>
                  <a:lnTo>
                    <a:pt x="4714" y="7010"/>
                  </a:lnTo>
                  <a:lnTo>
                    <a:pt x="4714" y="6790"/>
                  </a:lnTo>
                  <a:lnTo>
                    <a:pt x="4763" y="6570"/>
                  </a:lnTo>
                  <a:lnTo>
                    <a:pt x="4812" y="6350"/>
                  </a:lnTo>
                  <a:lnTo>
                    <a:pt x="4885" y="6155"/>
                  </a:lnTo>
                  <a:lnTo>
                    <a:pt x="4983" y="5935"/>
                  </a:lnTo>
                  <a:lnTo>
                    <a:pt x="5081" y="5740"/>
                  </a:lnTo>
                  <a:lnTo>
                    <a:pt x="5227" y="5569"/>
                  </a:lnTo>
                  <a:lnTo>
                    <a:pt x="5374" y="5398"/>
                  </a:lnTo>
                  <a:lnTo>
                    <a:pt x="5545" y="5227"/>
                  </a:lnTo>
                  <a:lnTo>
                    <a:pt x="5740" y="5105"/>
                  </a:lnTo>
                  <a:lnTo>
                    <a:pt x="5936" y="4983"/>
                  </a:lnTo>
                  <a:lnTo>
                    <a:pt x="6131" y="4885"/>
                  </a:lnTo>
                  <a:lnTo>
                    <a:pt x="6351" y="4812"/>
                  </a:lnTo>
                  <a:lnTo>
                    <a:pt x="6546" y="4763"/>
                  </a:lnTo>
                  <a:lnTo>
                    <a:pt x="6766" y="4738"/>
                  </a:lnTo>
                  <a:lnTo>
                    <a:pt x="6986" y="4714"/>
                  </a:lnTo>
                  <a:close/>
                  <a:moveTo>
                    <a:pt x="6497" y="0"/>
                  </a:moveTo>
                  <a:lnTo>
                    <a:pt x="6375" y="25"/>
                  </a:lnTo>
                  <a:lnTo>
                    <a:pt x="6253" y="49"/>
                  </a:lnTo>
                  <a:lnTo>
                    <a:pt x="6131" y="122"/>
                  </a:lnTo>
                  <a:lnTo>
                    <a:pt x="6033" y="196"/>
                  </a:lnTo>
                  <a:lnTo>
                    <a:pt x="5936" y="293"/>
                  </a:lnTo>
                  <a:lnTo>
                    <a:pt x="5862" y="391"/>
                  </a:lnTo>
                  <a:lnTo>
                    <a:pt x="5813" y="513"/>
                  </a:lnTo>
                  <a:lnTo>
                    <a:pt x="5789" y="635"/>
                  </a:lnTo>
                  <a:lnTo>
                    <a:pt x="5618" y="2076"/>
                  </a:lnTo>
                  <a:lnTo>
                    <a:pt x="5325" y="2174"/>
                  </a:lnTo>
                  <a:lnTo>
                    <a:pt x="5032" y="2296"/>
                  </a:lnTo>
                  <a:lnTo>
                    <a:pt x="4763" y="2418"/>
                  </a:lnTo>
                  <a:lnTo>
                    <a:pt x="4495" y="2565"/>
                  </a:lnTo>
                  <a:lnTo>
                    <a:pt x="3347" y="1661"/>
                  </a:lnTo>
                  <a:lnTo>
                    <a:pt x="3225" y="1588"/>
                  </a:lnTo>
                  <a:lnTo>
                    <a:pt x="3103" y="1539"/>
                  </a:lnTo>
                  <a:lnTo>
                    <a:pt x="2980" y="1514"/>
                  </a:lnTo>
                  <a:lnTo>
                    <a:pt x="2736" y="1514"/>
                  </a:lnTo>
                  <a:lnTo>
                    <a:pt x="2590" y="1563"/>
                  </a:lnTo>
                  <a:lnTo>
                    <a:pt x="2492" y="1637"/>
                  </a:lnTo>
                  <a:lnTo>
                    <a:pt x="2394" y="1710"/>
                  </a:lnTo>
                  <a:lnTo>
                    <a:pt x="1710" y="2394"/>
                  </a:lnTo>
                  <a:lnTo>
                    <a:pt x="1613" y="2491"/>
                  </a:lnTo>
                  <a:lnTo>
                    <a:pt x="1564" y="2614"/>
                  </a:lnTo>
                  <a:lnTo>
                    <a:pt x="1515" y="2736"/>
                  </a:lnTo>
                  <a:lnTo>
                    <a:pt x="1491" y="2858"/>
                  </a:lnTo>
                  <a:lnTo>
                    <a:pt x="1491" y="3004"/>
                  </a:lnTo>
                  <a:lnTo>
                    <a:pt x="1515" y="3126"/>
                  </a:lnTo>
                  <a:lnTo>
                    <a:pt x="1564" y="3249"/>
                  </a:lnTo>
                  <a:lnTo>
                    <a:pt x="1637" y="3346"/>
                  </a:lnTo>
                  <a:lnTo>
                    <a:pt x="2541" y="4494"/>
                  </a:lnTo>
                  <a:lnTo>
                    <a:pt x="2394" y="4763"/>
                  </a:lnTo>
                  <a:lnTo>
                    <a:pt x="2272" y="5056"/>
                  </a:lnTo>
                  <a:lnTo>
                    <a:pt x="2174" y="5349"/>
                  </a:lnTo>
                  <a:lnTo>
                    <a:pt x="2077" y="5642"/>
                  </a:lnTo>
                  <a:lnTo>
                    <a:pt x="636" y="5789"/>
                  </a:lnTo>
                  <a:lnTo>
                    <a:pt x="514" y="5837"/>
                  </a:lnTo>
                  <a:lnTo>
                    <a:pt x="392" y="5886"/>
                  </a:lnTo>
                  <a:lnTo>
                    <a:pt x="269" y="5959"/>
                  </a:lnTo>
                  <a:lnTo>
                    <a:pt x="172" y="6033"/>
                  </a:lnTo>
                  <a:lnTo>
                    <a:pt x="99" y="6155"/>
                  </a:lnTo>
                  <a:lnTo>
                    <a:pt x="50" y="6253"/>
                  </a:lnTo>
                  <a:lnTo>
                    <a:pt x="1" y="6399"/>
                  </a:lnTo>
                  <a:lnTo>
                    <a:pt x="1" y="6521"/>
                  </a:lnTo>
                  <a:lnTo>
                    <a:pt x="1" y="7474"/>
                  </a:lnTo>
                  <a:lnTo>
                    <a:pt x="1" y="7620"/>
                  </a:lnTo>
                  <a:lnTo>
                    <a:pt x="50" y="7742"/>
                  </a:lnTo>
                  <a:lnTo>
                    <a:pt x="99" y="7864"/>
                  </a:lnTo>
                  <a:lnTo>
                    <a:pt x="172" y="7962"/>
                  </a:lnTo>
                  <a:lnTo>
                    <a:pt x="269" y="8060"/>
                  </a:lnTo>
                  <a:lnTo>
                    <a:pt x="392" y="8133"/>
                  </a:lnTo>
                  <a:lnTo>
                    <a:pt x="514" y="8182"/>
                  </a:lnTo>
                  <a:lnTo>
                    <a:pt x="636" y="8206"/>
                  </a:lnTo>
                  <a:lnTo>
                    <a:pt x="2077" y="8377"/>
                  </a:lnTo>
                  <a:lnTo>
                    <a:pt x="2174" y="8670"/>
                  </a:lnTo>
                  <a:lnTo>
                    <a:pt x="2272" y="8939"/>
                  </a:lnTo>
                  <a:lnTo>
                    <a:pt x="2394" y="9232"/>
                  </a:lnTo>
                  <a:lnTo>
                    <a:pt x="2541" y="9501"/>
                  </a:lnTo>
                  <a:lnTo>
                    <a:pt x="1637" y="10649"/>
                  </a:lnTo>
                  <a:lnTo>
                    <a:pt x="1564" y="10771"/>
                  </a:lnTo>
                  <a:lnTo>
                    <a:pt x="1515" y="10893"/>
                  </a:lnTo>
                  <a:lnTo>
                    <a:pt x="1491" y="11015"/>
                  </a:lnTo>
                  <a:lnTo>
                    <a:pt x="1491" y="11137"/>
                  </a:lnTo>
                  <a:lnTo>
                    <a:pt x="1515" y="11259"/>
                  </a:lnTo>
                  <a:lnTo>
                    <a:pt x="1564" y="11381"/>
                  </a:lnTo>
                  <a:lnTo>
                    <a:pt x="1613" y="11504"/>
                  </a:lnTo>
                  <a:lnTo>
                    <a:pt x="1710" y="11601"/>
                  </a:lnTo>
                  <a:lnTo>
                    <a:pt x="2394" y="12285"/>
                  </a:lnTo>
                  <a:lnTo>
                    <a:pt x="2492" y="12383"/>
                  </a:lnTo>
                  <a:lnTo>
                    <a:pt x="2590" y="12432"/>
                  </a:lnTo>
                  <a:lnTo>
                    <a:pt x="2736" y="12480"/>
                  </a:lnTo>
                  <a:lnTo>
                    <a:pt x="2858" y="12505"/>
                  </a:lnTo>
                  <a:lnTo>
                    <a:pt x="2980" y="12505"/>
                  </a:lnTo>
                  <a:lnTo>
                    <a:pt x="3103" y="12456"/>
                  </a:lnTo>
                  <a:lnTo>
                    <a:pt x="3225" y="12407"/>
                  </a:lnTo>
                  <a:lnTo>
                    <a:pt x="3347" y="12358"/>
                  </a:lnTo>
                  <a:lnTo>
                    <a:pt x="4495" y="11455"/>
                  </a:lnTo>
                  <a:lnTo>
                    <a:pt x="4763" y="11577"/>
                  </a:lnTo>
                  <a:lnTo>
                    <a:pt x="5032" y="11723"/>
                  </a:lnTo>
                  <a:lnTo>
                    <a:pt x="5325" y="11821"/>
                  </a:lnTo>
                  <a:lnTo>
                    <a:pt x="5618" y="11919"/>
                  </a:lnTo>
                  <a:lnTo>
                    <a:pt x="5789" y="13360"/>
                  </a:lnTo>
                  <a:lnTo>
                    <a:pt x="5813" y="13482"/>
                  </a:lnTo>
                  <a:lnTo>
                    <a:pt x="5862" y="13604"/>
                  </a:lnTo>
                  <a:lnTo>
                    <a:pt x="5936" y="13726"/>
                  </a:lnTo>
                  <a:lnTo>
                    <a:pt x="6033" y="13824"/>
                  </a:lnTo>
                  <a:lnTo>
                    <a:pt x="6131" y="13897"/>
                  </a:lnTo>
                  <a:lnTo>
                    <a:pt x="6253" y="13946"/>
                  </a:lnTo>
                  <a:lnTo>
                    <a:pt x="6375" y="13995"/>
                  </a:lnTo>
                  <a:lnTo>
                    <a:pt x="7596" y="13995"/>
                  </a:lnTo>
                  <a:lnTo>
                    <a:pt x="7743" y="13946"/>
                  </a:lnTo>
                  <a:lnTo>
                    <a:pt x="7841" y="13897"/>
                  </a:lnTo>
                  <a:lnTo>
                    <a:pt x="7963" y="13824"/>
                  </a:lnTo>
                  <a:lnTo>
                    <a:pt x="8036" y="13726"/>
                  </a:lnTo>
                  <a:lnTo>
                    <a:pt x="8109" y="13604"/>
                  </a:lnTo>
                  <a:lnTo>
                    <a:pt x="8158" y="13482"/>
                  </a:lnTo>
                  <a:lnTo>
                    <a:pt x="8183" y="13360"/>
                  </a:lnTo>
                  <a:lnTo>
                    <a:pt x="8353" y="11919"/>
                  </a:lnTo>
                  <a:lnTo>
                    <a:pt x="8647" y="11821"/>
                  </a:lnTo>
                  <a:lnTo>
                    <a:pt x="8940" y="11723"/>
                  </a:lnTo>
                  <a:lnTo>
                    <a:pt x="9233" y="11577"/>
                  </a:lnTo>
                  <a:lnTo>
                    <a:pt x="9501" y="11455"/>
                  </a:lnTo>
                  <a:lnTo>
                    <a:pt x="10649" y="12358"/>
                  </a:lnTo>
                  <a:lnTo>
                    <a:pt x="10747" y="12407"/>
                  </a:lnTo>
                  <a:lnTo>
                    <a:pt x="10869" y="12456"/>
                  </a:lnTo>
                  <a:lnTo>
                    <a:pt x="10991" y="12505"/>
                  </a:lnTo>
                  <a:lnTo>
                    <a:pt x="11138" y="12505"/>
                  </a:lnTo>
                  <a:lnTo>
                    <a:pt x="11260" y="12480"/>
                  </a:lnTo>
                  <a:lnTo>
                    <a:pt x="11382" y="12432"/>
                  </a:lnTo>
                  <a:lnTo>
                    <a:pt x="11504" y="12383"/>
                  </a:lnTo>
                  <a:lnTo>
                    <a:pt x="11602" y="12285"/>
                  </a:lnTo>
                  <a:lnTo>
                    <a:pt x="12286" y="11601"/>
                  </a:lnTo>
                  <a:lnTo>
                    <a:pt x="12359" y="11504"/>
                  </a:lnTo>
                  <a:lnTo>
                    <a:pt x="12432" y="11381"/>
                  </a:lnTo>
                  <a:lnTo>
                    <a:pt x="12457" y="11259"/>
                  </a:lnTo>
                  <a:lnTo>
                    <a:pt x="12481" y="11137"/>
                  </a:lnTo>
                  <a:lnTo>
                    <a:pt x="12481" y="11015"/>
                  </a:lnTo>
                  <a:lnTo>
                    <a:pt x="12457" y="10893"/>
                  </a:lnTo>
                  <a:lnTo>
                    <a:pt x="12408" y="10771"/>
                  </a:lnTo>
                  <a:lnTo>
                    <a:pt x="12334" y="10649"/>
                  </a:lnTo>
                  <a:lnTo>
                    <a:pt x="11431" y="9501"/>
                  </a:lnTo>
                  <a:lnTo>
                    <a:pt x="11577" y="9232"/>
                  </a:lnTo>
                  <a:lnTo>
                    <a:pt x="11699" y="8939"/>
                  </a:lnTo>
                  <a:lnTo>
                    <a:pt x="11822" y="8670"/>
                  </a:lnTo>
                  <a:lnTo>
                    <a:pt x="11895" y="8377"/>
                  </a:lnTo>
                  <a:lnTo>
                    <a:pt x="13360" y="8206"/>
                  </a:lnTo>
                  <a:lnTo>
                    <a:pt x="13482" y="8182"/>
                  </a:lnTo>
                  <a:lnTo>
                    <a:pt x="13604" y="8133"/>
                  </a:lnTo>
                  <a:lnTo>
                    <a:pt x="13702" y="8060"/>
                  </a:lnTo>
                  <a:lnTo>
                    <a:pt x="13800" y="7962"/>
                  </a:lnTo>
                  <a:lnTo>
                    <a:pt x="13873" y="7864"/>
                  </a:lnTo>
                  <a:lnTo>
                    <a:pt x="13946" y="7742"/>
                  </a:lnTo>
                  <a:lnTo>
                    <a:pt x="13971" y="7620"/>
                  </a:lnTo>
                  <a:lnTo>
                    <a:pt x="13995" y="7474"/>
                  </a:lnTo>
                  <a:lnTo>
                    <a:pt x="13995" y="6521"/>
                  </a:lnTo>
                  <a:lnTo>
                    <a:pt x="13971" y="6399"/>
                  </a:lnTo>
                  <a:lnTo>
                    <a:pt x="13946" y="6253"/>
                  </a:lnTo>
                  <a:lnTo>
                    <a:pt x="13873" y="6155"/>
                  </a:lnTo>
                  <a:lnTo>
                    <a:pt x="13800" y="6033"/>
                  </a:lnTo>
                  <a:lnTo>
                    <a:pt x="13702" y="5959"/>
                  </a:lnTo>
                  <a:lnTo>
                    <a:pt x="13604" y="5886"/>
                  </a:lnTo>
                  <a:lnTo>
                    <a:pt x="13482" y="5837"/>
                  </a:lnTo>
                  <a:lnTo>
                    <a:pt x="13360" y="5789"/>
                  </a:lnTo>
                  <a:lnTo>
                    <a:pt x="11895" y="5642"/>
                  </a:lnTo>
                  <a:lnTo>
                    <a:pt x="11822" y="5349"/>
                  </a:lnTo>
                  <a:lnTo>
                    <a:pt x="11699" y="5056"/>
                  </a:lnTo>
                  <a:lnTo>
                    <a:pt x="11577" y="4763"/>
                  </a:lnTo>
                  <a:lnTo>
                    <a:pt x="11431" y="4494"/>
                  </a:lnTo>
                  <a:lnTo>
                    <a:pt x="12334" y="3346"/>
                  </a:lnTo>
                  <a:lnTo>
                    <a:pt x="12408" y="3249"/>
                  </a:lnTo>
                  <a:lnTo>
                    <a:pt x="12457" y="3126"/>
                  </a:lnTo>
                  <a:lnTo>
                    <a:pt x="12481" y="3004"/>
                  </a:lnTo>
                  <a:lnTo>
                    <a:pt x="12481" y="2858"/>
                  </a:lnTo>
                  <a:lnTo>
                    <a:pt x="12457" y="2736"/>
                  </a:lnTo>
                  <a:lnTo>
                    <a:pt x="12432" y="2614"/>
                  </a:lnTo>
                  <a:lnTo>
                    <a:pt x="12359" y="2491"/>
                  </a:lnTo>
                  <a:lnTo>
                    <a:pt x="12286" y="2394"/>
                  </a:lnTo>
                  <a:lnTo>
                    <a:pt x="11602" y="1710"/>
                  </a:lnTo>
                  <a:lnTo>
                    <a:pt x="11504" y="1637"/>
                  </a:lnTo>
                  <a:lnTo>
                    <a:pt x="11382" y="1563"/>
                  </a:lnTo>
                  <a:lnTo>
                    <a:pt x="11260" y="1514"/>
                  </a:lnTo>
                  <a:lnTo>
                    <a:pt x="10991" y="1514"/>
                  </a:lnTo>
                  <a:lnTo>
                    <a:pt x="10869" y="1539"/>
                  </a:lnTo>
                  <a:lnTo>
                    <a:pt x="10747" y="1588"/>
                  </a:lnTo>
                  <a:lnTo>
                    <a:pt x="10649" y="1661"/>
                  </a:lnTo>
                  <a:lnTo>
                    <a:pt x="9501" y="2565"/>
                  </a:lnTo>
                  <a:lnTo>
                    <a:pt x="9233" y="2418"/>
                  </a:lnTo>
                  <a:lnTo>
                    <a:pt x="8940" y="2296"/>
                  </a:lnTo>
                  <a:lnTo>
                    <a:pt x="8647" y="2174"/>
                  </a:lnTo>
                  <a:lnTo>
                    <a:pt x="8353" y="2076"/>
                  </a:lnTo>
                  <a:lnTo>
                    <a:pt x="8183" y="635"/>
                  </a:lnTo>
                  <a:lnTo>
                    <a:pt x="8158" y="513"/>
                  </a:lnTo>
                  <a:lnTo>
                    <a:pt x="8109" y="391"/>
                  </a:lnTo>
                  <a:lnTo>
                    <a:pt x="8036" y="293"/>
                  </a:lnTo>
                  <a:lnTo>
                    <a:pt x="7963" y="196"/>
                  </a:lnTo>
                  <a:lnTo>
                    <a:pt x="7841" y="122"/>
                  </a:lnTo>
                  <a:lnTo>
                    <a:pt x="7743" y="49"/>
                  </a:lnTo>
                  <a:lnTo>
                    <a:pt x="7596" y="25"/>
                  </a:lnTo>
                  <a:lnTo>
                    <a:pt x="7474" y="0"/>
                  </a:lnTo>
                  <a:close/>
                </a:path>
              </a:pathLst>
            </a:custGeom>
            <a:grpFill/>
            <a:ln>
              <a:noFill/>
            </a:ln>
          </p:spPr>
          <p:txBody>
            <a:bodyPr wrap="square" lIns="91425" tIns="91425" rIns="91425" bIns="91425" anchor="ctr" anchorCtr="0">
              <a:noAutofit/>
            </a:bodyPr>
            <a:lstStyle/>
            <a:p>
              <a:endParaRPr/>
            </a:p>
          </p:txBody>
        </p:sp>
        <p:sp>
          <p:nvSpPr>
            <p:cNvPr id="15" name="Shape 550"/>
            <p:cNvSpPr/>
            <p:nvPr/>
          </p:nvSpPr>
          <p:spPr>
            <a:xfrm>
              <a:off x="5567825" y="3185975"/>
              <a:ext cx="199075" cy="199075"/>
            </a:xfrm>
            <a:custGeom>
              <a:avLst/>
              <a:gdLst/>
              <a:ahLst/>
              <a:cxnLst/>
              <a:rect l="0" t="0" r="0" b="0"/>
              <a:pathLst>
                <a:path w="7963" h="7963" extrusionOk="0">
                  <a:moveTo>
                    <a:pt x="3933" y="2296"/>
                  </a:moveTo>
                  <a:lnTo>
                    <a:pt x="4103" y="2321"/>
                  </a:lnTo>
                  <a:lnTo>
                    <a:pt x="4274" y="2321"/>
                  </a:lnTo>
                  <a:lnTo>
                    <a:pt x="4421" y="2370"/>
                  </a:lnTo>
                  <a:lnTo>
                    <a:pt x="4592" y="2419"/>
                  </a:lnTo>
                  <a:lnTo>
                    <a:pt x="4738" y="2492"/>
                  </a:lnTo>
                  <a:lnTo>
                    <a:pt x="4885" y="2565"/>
                  </a:lnTo>
                  <a:lnTo>
                    <a:pt x="5032" y="2663"/>
                  </a:lnTo>
                  <a:lnTo>
                    <a:pt x="5154" y="2785"/>
                  </a:lnTo>
                  <a:lnTo>
                    <a:pt x="5276" y="2883"/>
                  </a:lnTo>
                  <a:lnTo>
                    <a:pt x="5373" y="3029"/>
                  </a:lnTo>
                  <a:lnTo>
                    <a:pt x="5447" y="3151"/>
                  </a:lnTo>
                  <a:lnTo>
                    <a:pt x="5520" y="3298"/>
                  </a:lnTo>
                  <a:lnTo>
                    <a:pt x="5593" y="3444"/>
                  </a:lnTo>
                  <a:lnTo>
                    <a:pt x="5618" y="3615"/>
                  </a:lnTo>
                  <a:lnTo>
                    <a:pt x="5642" y="3762"/>
                  </a:lnTo>
                  <a:lnTo>
                    <a:pt x="5667" y="3933"/>
                  </a:lnTo>
                  <a:lnTo>
                    <a:pt x="5667" y="4079"/>
                  </a:lnTo>
                  <a:lnTo>
                    <a:pt x="5642" y="4250"/>
                  </a:lnTo>
                  <a:lnTo>
                    <a:pt x="5618" y="4421"/>
                  </a:lnTo>
                  <a:lnTo>
                    <a:pt x="5569" y="4568"/>
                  </a:lnTo>
                  <a:lnTo>
                    <a:pt x="5496" y="4739"/>
                  </a:lnTo>
                  <a:lnTo>
                    <a:pt x="5398" y="4885"/>
                  </a:lnTo>
                  <a:lnTo>
                    <a:pt x="5300" y="5007"/>
                  </a:lnTo>
                  <a:lnTo>
                    <a:pt x="5203" y="5154"/>
                  </a:lnTo>
                  <a:lnTo>
                    <a:pt x="5080" y="5252"/>
                  </a:lnTo>
                  <a:lnTo>
                    <a:pt x="4958" y="5349"/>
                  </a:lnTo>
                  <a:lnTo>
                    <a:pt x="4812" y="5447"/>
                  </a:lnTo>
                  <a:lnTo>
                    <a:pt x="4665" y="5520"/>
                  </a:lnTo>
                  <a:lnTo>
                    <a:pt x="4519" y="5569"/>
                  </a:lnTo>
                  <a:lnTo>
                    <a:pt x="4372" y="5618"/>
                  </a:lnTo>
                  <a:lnTo>
                    <a:pt x="4201" y="5642"/>
                  </a:lnTo>
                  <a:lnTo>
                    <a:pt x="4055" y="5667"/>
                  </a:lnTo>
                  <a:lnTo>
                    <a:pt x="3884" y="5642"/>
                  </a:lnTo>
                  <a:lnTo>
                    <a:pt x="3713" y="5642"/>
                  </a:lnTo>
                  <a:lnTo>
                    <a:pt x="3566" y="5594"/>
                  </a:lnTo>
                  <a:lnTo>
                    <a:pt x="3395" y="5545"/>
                  </a:lnTo>
                  <a:lnTo>
                    <a:pt x="3249" y="5471"/>
                  </a:lnTo>
                  <a:lnTo>
                    <a:pt x="3102" y="5398"/>
                  </a:lnTo>
                  <a:lnTo>
                    <a:pt x="2956" y="5300"/>
                  </a:lnTo>
                  <a:lnTo>
                    <a:pt x="2833" y="5178"/>
                  </a:lnTo>
                  <a:lnTo>
                    <a:pt x="2711" y="5081"/>
                  </a:lnTo>
                  <a:lnTo>
                    <a:pt x="2614" y="4934"/>
                  </a:lnTo>
                  <a:lnTo>
                    <a:pt x="2540" y="4812"/>
                  </a:lnTo>
                  <a:lnTo>
                    <a:pt x="2467" y="4665"/>
                  </a:lnTo>
                  <a:lnTo>
                    <a:pt x="2394" y="4519"/>
                  </a:lnTo>
                  <a:lnTo>
                    <a:pt x="2369" y="4348"/>
                  </a:lnTo>
                  <a:lnTo>
                    <a:pt x="2321" y="4201"/>
                  </a:lnTo>
                  <a:lnTo>
                    <a:pt x="2321" y="4030"/>
                  </a:lnTo>
                  <a:lnTo>
                    <a:pt x="2321" y="3884"/>
                  </a:lnTo>
                  <a:lnTo>
                    <a:pt x="2345" y="3713"/>
                  </a:lnTo>
                  <a:lnTo>
                    <a:pt x="2369" y="3542"/>
                  </a:lnTo>
                  <a:lnTo>
                    <a:pt x="2418" y="3395"/>
                  </a:lnTo>
                  <a:lnTo>
                    <a:pt x="2492" y="3224"/>
                  </a:lnTo>
                  <a:lnTo>
                    <a:pt x="2589" y="3078"/>
                  </a:lnTo>
                  <a:lnTo>
                    <a:pt x="2687" y="2956"/>
                  </a:lnTo>
                  <a:lnTo>
                    <a:pt x="2785" y="2809"/>
                  </a:lnTo>
                  <a:lnTo>
                    <a:pt x="2907" y="2712"/>
                  </a:lnTo>
                  <a:lnTo>
                    <a:pt x="3029" y="2614"/>
                  </a:lnTo>
                  <a:lnTo>
                    <a:pt x="3175" y="2516"/>
                  </a:lnTo>
                  <a:lnTo>
                    <a:pt x="3322" y="2443"/>
                  </a:lnTo>
                  <a:lnTo>
                    <a:pt x="3468" y="2394"/>
                  </a:lnTo>
                  <a:lnTo>
                    <a:pt x="3615" y="2345"/>
                  </a:lnTo>
                  <a:lnTo>
                    <a:pt x="3786" y="2321"/>
                  </a:lnTo>
                  <a:lnTo>
                    <a:pt x="3933" y="2296"/>
                  </a:lnTo>
                  <a:close/>
                  <a:moveTo>
                    <a:pt x="3053" y="1"/>
                  </a:moveTo>
                  <a:lnTo>
                    <a:pt x="2980" y="25"/>
                  </a:lnTo>
                  <a:lnTo>
                    <a:pt x="2443" y="196"/>
                  </a:lnTo>
                  <a:lnTo>
                    <a:pt x="2369" y="220"/>
                  </a:lnTo>
                  <a:lnTo>
                    <a:pt x="2296" y="269"/>
                  </a:lnTo>
                  <a:lnTo>
                    <a:pt x="2198" y="391"/>
                  </a:lnTo>
                  <a:lnTo>
                    <a:pt x="2150" y="538"/>
                  </a:lnTo>
                  <a:lnTo>
                    <a:pt x="2150" y="611"/>
                  </a:lnTo>
                  <a:lnTo>
                    <a:pt x="2150" y="684"/>
                  </a:lnTo>
                  <a:lnTo>
                    <a:pt x="2394" y="1832"/>
                  </a:lnTo>
                  <a:lnTo>
                    <a:pt x="2223" y="1954"/>
                  </a:lnTo>
                  <a:lnTo>
                    <a:pt x="2076" y="2101"/>
                  </a:lnTo>
                  <a:lnTo>
                    <a:pt x="1002" y="1686"/>
                  </a:lnTo>
                  <a:lnTo>
                    <a:pt x="928" y="1686"/>
                  </a:lnTo>
                  <a:lnTo>
                    <a:pt x="831" y="1661"/>
                  </a:lnTo>
                  <a:lnTo>
                    <a:pt x="684" y="1710"/>
                  </a:lnTo>
                  <a:lnTo>
                    <a:pt x="562" y="1784"/>
                  </a:lnTo>
                  <a:lnTo>
                    <a:pt x="513" y="1832"/>
                  </a:lnTo>
                  <a:lnTo>
                    <a:pt x="464" y="1906"/>
                  </a:lnTo>
                  <a:lnTo>
                    <a:pt x="220" y="2394"/>
                  </a:lnTo>
                  <a:lnTo>
                    <a:pt x="196" y="2467"/>
                  </a:lnTo>
                  <a:lnTo>
                    <a:pt x="171" y="2541"/>
                  </a:lnTo>
                  <a:lnTo>
                    <a:pt x="196" y="2712"/>
                  </a:lnTo>
                  <a:lnTo>
                    <a:pt x="245" y="2834"/>
                  </a:lnTo>
                  <a:lnTo>
                    <a:pt x="293" y="2907"/>
                  </a:lnTo>
                  <a:lnTo>
                    <a:pt x="367" y="2956"/>
                  </a:lnTo>
                  <a:lnTo>
                    <a:pt x="1344" y="3591"/>
                  </a:lnTo>
                  <a:lnTo>
                    <a:pt x="1319" y="3786"/>
                  </a:lnTo>
                  <a:lnTo>
                    <a:pt x="1295" y="4006"/>
                  </a:lnTo>
                  <a:lnTo>
                    <a:pt x="245" y="4494"/>
                  </a:lnTo>
                  <a:lnTo>
                    <a:pt x="196" y="4519"/>
                  </a:lnTo>
                  <a:lnTo>
                    <a:pt x="123" y="4568"/>
                  </a:lnTo>
                  <a:lnTo>
                    <a:pt x="49" y="4714"/>
                  </a:lnTo>
                  <a:lnTo>
                    <a:pt x="0" y="4861"/>
                  </a:lnTo>
                  <a:lnTo>
                    <a:pt x="25" y="4934"/>
                  </a:lnTo>
                  <a:lnTo>
                    <a:pt x="25" y="5007"/>
                  </a:lnTo>
                  <a:lnTo>
                    <a:pt x="220" y="5545"/>
                  </a:lnTo>
                  <a:lnTo>
                    <a:pt x="245" y="5594"/>
                  </a:lnTo>
                  <a:lnTo>
                    <a:pt x="293" y="5667"/>
                  </a:lnTo>
                  <a:lnTo>
                    <a:pt x="391" y="5764"/>
                  </a:lnTo>
                  <a:lnTo>
                    <a:pt x="538" y="5813"/>
                  </a:lnTo>
                  <a:lnTo>
                    <a:pt x="684" y="5813"/>
                  </a:lnTo>
                  <a:lnTo>
                    <a:pt x="1832" y="5569"/>
                  </a:lnTo>
                  <a:lnTo>
                    <a:pt x="1954" y="5740"/>
                  </a:lnTo>
                  <a:lnTo>
                    <a:pt x="2101" y="5887"/>
                  </a:lnTo>
                  <a:lnTo>
                    <a:pt x="1710" y="6986"/>
                  </a:lnTo>
                  <a:lnTo>
                    <a:pt x="1686" y="7059"/>
                  </a:lnTo>
                  <a:lnTo>
                    <a:pt x="1686" y="7132"/>
                  </a:lnTo>
                  <a:lnTo>
                    <a:pt x="1710" y="7279"/>
                  </a:lnTo>
                  <a:lnTo>
                    <a:pt x="1783" y="7401"/>
                  </a:lnTo>
                  <a:lnTo>
                    <a:pt x="1857" y="7450"/>
                  </a:lnTo>
                  <a:lnTo>
                    <a:pt x="1905" y="7499"/>
                  </a:lnTo>
                  <a:lnTo>
                    <a:pt x="2418" y="7743"/>
                  </a:lnTo>
                  <a:lnTo>
                    <a:pt x="2492" y="7792"/>
                  </a:lnTo>
                  <a:lnTo>
                    <a:pt x="2711" y="7792"/>
                  </a:lnTo>
                  <a:lnTo>
                    <a:pt x="2858" y="7718"/>
                  </a:lnTo>
                  <a:lnTo>
                    <a:pt x="2907" y="7669"/>
                  </a:lnTo>
                  <a:lnTo>
                    <a:pt x="2956" y="7621"/>
                  </a:lnTo>
                  <a:lnTo>
                    <a:pt x="3591" y="6644"/>
                  </a:lnTo>
                  <a:lnTo>
                    <a:pt x="3810" y="6668"/>
                  </a:lnTo>
                  <a:lnTo>
                    <a:pt x="4006" y="6668"/>
                  </a:lnTo>
                  <a:lnTo>
                    <a:pt x="4494" y="7718"/>
                  </a:lnTo>
                  <a:lnTo>
                    <a:pt x="4543" y="7792"/>
                  </a:lnTo>
                  <a:lnTo>
                    <a:pt x="4592" y="7840"/>
                  </a:lnTo>
                  <a:lnTo>
                    <a:pt x="4714" y="7914"/>
                  </a:lnTo>
                  <a:lnTo>
                    <a:pt x="4861" y="7963"/>
                  </a:lnTo>
                  <a:lnTo>
                    <a:pt x="4934" y="7963"/>
                  </a:lnTo>
                  <a:lnTo>
                    <a:pt x="5007" y="7938"/>
                  </a:lnTo>
                  <a:lnTo>
                    <a:pt x="5544" y="7767"/>
                  </a:lnTo>
                  <a:lnTo>
                    <a:pt x="5618" y="7743"/>
                  </a:lnTo>
                  <a:lnTo>
                    <a:pt x="5667" y="7694"/>
                  </a:lnTo>
                  <a:lnTo>
                    <a:pt x="5764" y="7572"/>
                  </a:lnTo>
                  <a:lnTo>
                    <a:pt x="5838" y="7425"/>
                  </a:lnTo>
                  <a:lnTo>
                    <a:pt x="5838" y="7352"/>
                  </a:lnTo>
                  <a:lnTo>
                    <a:pt x="5838" y="7279"/>
                  </a:lnTo>
                  <a:lnTo>
                    <a:pt x="5593" y="6131"/>
                  </a:lnTo>
                  <a:lnTo>
                    <a:pt x="5740" y="6009"/>
                  </a:lnTo>
                  <a:lnTo>
                    <a:pt x="5911" y="5862"/>
                  </a:lnTo>
                  <a:lnTo>
                    <a:pt x="6985" y="6277"/>
                  </a:lnTo>
                  <a:lnTo>
                    <a:pt x="7059" y="6277"/>
                  </a:lnTo>
                  <a:lnTo>
                    <a:pt x="7132" y="6302"/>
                  </a:lnTo>
                  <a:lnTo>
                    <a:pt x="7278" y="6253"/>
                  </a:lnTo>
                  <a:lnTo>
                    <a:pt x="7425" y="6180"/>
                  </a:lnTo>
                  <a:lnTo>
                    <a:pt x="7474" y="6131"/>
                  </a:lnTo>
                  <a:lnTo>
                    <a:pt x="7523" y="6058"/>
                  </a:lnTo>
                  <a:lnTo>
                    <a:pt x="7767" y="5545"/>
                  </a:lnTo>
                  <a:lnTo>
                    <a:pt x="7791" y="5496"/>
                  </a:lnTo>
                  <a:lnTo>
                    <a:pt x="7816" y="5398"/>
                  </a:lnTo>
                  <a:lnTo>
                    <a:pt x="7791" y="5252"/>
                  </a:lnTo>
                  <a:lnTo>
                    <a:pt x="7718" y="5129"/>
                  </a:lnTo>
                  <a:lnTo>
                    <a:pt x="7669" y="5056"/>
                  </a:lnTo>
                  <a:lnTo>
                    <a:pt x="7620" y="5007"/>
                  </a:lnTo>
                  <a:lnTo>
                    <a:pt x="6643" y="4372"/>
                  </a:lnTo>
                  <a:lnTo>
                    <a:pt x="6668" y="4177"/>
                  </a:lnTo>
                  <a:lnTo>
                    <a:pt x="6668" y="3957"/>
                  </a:lnTo>
                  <a:lnTo>
                    <a:pt x="7718" y="3469"/>
                  </a:lnTo>
                  <a:lnTo>
                    <a:pt x="7791" y="3444"/>
                  </a:lnTo>
                  <a:lnTo>
                    <a:pt x="7865" y="3395"/>
                  </a:lnTo>
                  <a:lnTo>
                    <a:pt x="7938" y="3249"/>
                  </a:lnTo>
                  <a:lnTo>
                    <a:pt x="7962" y="3102"/>
                  </a:lnTo>
                  <a:lnTo>
                    <a:pt x="7962" y="3029"/>
                  </a:lnTo>
                  <a:lnTo>
                    <a:pt x="7962" y="2956"/>
                  </a:lnTo>
                  <a:lnTo>
                    <a:pt x="7767" y="2419"/>
                  </a:lnTo>
                  <a:lnTo>
                    <a:pt x="7743" y="2345"/>
                  </a:lnTo>
                  <a:lnTo>
                    <a:pt x="7694" y="2296"/>
                  </a:lnTo>
                  <a:lnTo>
                    <a:pt x="7572" y="2199"/>
                  </a:lnTo>
                  <a:lnTo>
                    <a:pt x="7449" y="2150"/>
                  </a:lnTo>
                  <a:lnTo>
                    <a:pt x="7278" y="2150"/>
                  </a:lnTo>
                  <a:lnTo>
                    <a:pt x="6155" y="2394"/>
                  </a:lnTo>
                  <a:lnTo>
                    <a:pt x="6033" y="2223"/>
                  </a:lnTo>
                  <a:lnTo>
                    <a:pt x="5886" y="2077"/>
                  </a:lnTo>
                  <a:lnTo>
                    <a:pt x="6277" y="978"/>
                  </a:lnTo>
                  <a:lnTo>
                    <a:pt x="6302" y="904"/>
                  </a:lnTo>
                  <a:lnTo>
                    <a:pt x="6302" y="831"/>
                  </a:lnTo>
                  <a:lnTo>
                    <a:pt x="6277" y="684"/>
                  </a:lnTo>
                  <a:lnTo>
                    <a:pt x="6179" y="562"/>
                  </a:lnTo>
                  <a:lnTo>
                    <a:pt x="6131" y="489"/>
                  </a:lnTo>
                  <a:lnTo>
                    <a:pt x="6082" y="465"/>
                  </a:lnTo>
                  <a:lnTo>
                    <a:pt x="5569" y="196"/>
                  </a:lnTo>
                  <a:lnTo>
                    <a:pt x="5496" y="172"/>
                  </a:lnTo>
                  <a:lnTo>
                    <a:pt x="5276" y="172"/>
                  </a:lnTo>
                  <a:lnTo>
                    <a:pt x="5129" y="245"/>
                  </a:lnTo>
                  <a:lnTo>
                    <a:pt x="5080" y="294"/>
                  </a:lnTo>
                  <a:lnTo>
                    <a:pt x="5032" y="343"/>
                  </a:lnTo>
                  <a:lnTo>
                    <a:pt x="4397" y="1319"/>
                  </a:lnTo>
                  <a:lnTo>
                    <a:pt x="4177" y="1295"/>
                  </a:lnTo>
                  <a:lnTo>
                    <a:pt x="3981" y="1295"/>
                  </a:lnTo>
                  <a:lnTo>
                    <a:pt x="3493" y="245"/>
                  </a:lnTo>
                  <a:lnTo>
                    <a:pt x="3444" y="172"/>
                  </a:lnTo>
                  <a:lnTo>
                    <a:pt x="3395" y="123"/>
                  </a:lnTo>
                  <a:lnTo>
                    <a:pt x="3273" y="49"/>
                  </a:lnTo>
                  <a:lnTo>
                    <a:pt x="3127" y="1"/>
                  </a:lnTo>
                  <a:close/>
                </a:path>
              </a:pathLst>
            </a:custGeom>
            <a:grpFill/>
            <a:ln>
              <a:noFill/>
            </a:ln>
          </p:spPr>
          <p:txBody>
            <a:bodyPr wrap="square" lIns="91425" tIns="91425" rIns="91425" bIns="91425" anchor="ctr" anchorCtr="0">
              <a:noAutofit/>
            </a:bodyPr>
            <a:lstStyle/>
            <a:p>
              <a:endParaRPr/>
            </a:p>
          </p:txBody>
        </p:sp>
      </p:grpSp>
    </p:spTree>
    <p:extLst>
      <p:ext uri="{BB962C8B-B14F-4D97-AF65-F5344CB8AC3E}">
        <p14:creationId xmlns:p14="http://schemas.microsoft.com/office/powerpoint/2010/main" val="10805222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
          <p:cNvSpPr txBox="1">
            <a:spLocks/>
          </p:cNvSpPr>
          <p:nvPr/>
        </p:nvSpPr>
        <p:spPr>
          <a:xfrm>
            <a:off x="938758" y="1144041"/>
            <a:ext cx="7633742" cy="1119099"/>
          </a:xfrm>
          <a:prstGeom prst="rect">
            <a:avLst/>
          </a:prstGeom>
        </p:spPr>
        <p:txBody>
          <a:bodyPr vert="horz" lIns="91440" tIns="45720" rIns="91440" bIns="45720" rtlCol="0" anchor="t">
            <a:normAutofit/>
          </a:bodyPr>
          <a:lstStyle>
            <a:lvl1pPr algn="l" defTabSz="685800" rtl="0" eaLnBrk="1" latinLnBrk="0" hangingPunct="1">
              <a:lnSpc>
                <a:spcPct val="90000"/>
              </a:lnSpc>
              <a:spcBef>
                <a:spcPct val="0"/>
              </a:spcBef>
              <a:buNone/>
              <a:defRPr sz="3825" kern="1200" cap="all" spc="150" baseline="0">
                <a:solidFill>
                  <a:schemeClr val="tx2"/>
                </a:solidFill>
                <a:latin typeface="+mj-lt"/>
                <a:ea typeface="+mj-ea"/>
                <a:cs typeface="+mj-cs"/>
              </a:defRPr>
            </a:lvl1pPr>
          </a:lstStyle>
          <a:p>
            <a:pPr defTabSz="685783">
              <a:defRPr/>
            </a:pPr>
            <a:endParaRPr lang="en-US" b="1" dirty="0">
              <a:solidFill>
                <a:srgbClr val="171312"/>
              </a:solidFill>
              <a:latin typeface="Raleway ExtraBold" charset="0"/>
              <a:ea typeface="Raleway ExtraBold" charset="0"/>
              <a:cs typeface="Raleway ExtraBold" charset="0"/>
            </a:endParaRPr>
          </a:p>
        </p:txBody>
      </p:sp>
      <p:sp>
        <p:nvSpPr>
          <p:cNvPr id="18" name="Oval 17"/>
          <p:cNvSpPr/>
          <p:nvPr/>
        </p:nvSpPr>
        <p:spPr>
          <a:xfrm>
            <a:off x="-1638300" y="2774948"/>
            <a:ext cx="12217400" cy="4813300"/>
          </a:xfrm>
          <a:prstGeom prst="ellipse">
            <a:avLst/>
          </a:prstGeom>
          <a:solidFill>
            <a:srgbClr val="81B5A8">
              <a:lumMod val="40000"/>
              <a:lumOff val="60000"/>
            </a:srgbClr>
          </a:solidFill>
          <a:ln w="12700" cap="flat" cmpd="sng" algn="in">
            <a:solidFill>
              <a:srgbClr val="81B5A8">
                <a:lumMod val="20000"/>
                <a:lumOff val="80000"/>
              </a:srgbClr>
            </a:solidFill>
            <a:prstDash val="solid"/>
          </a:ln>
          <a:effectLst/>
        </p:spPr>
        <p:txBody>
          <a:bodyPr rtlCol="0" anchor="ctr"/>
          <a:lstStyle/>
          <a:p>
            <a:pPr algn="ctr" defTabSz="914378">
              <a:defRPr/>
            </a:pPr>
            <a:endParaRPr lang="en-US" sz="1350" kern="1200">
              <a:solidFill>
                <a:prstClr val="white"/>
              </a:solidFill>
              <a:latin typeface="Gill Sans MT" panose="020B0502020104020203"/>
              <a:ea typeface=""/>
              <a:cs typeface=""/>
            </a:endParaRPr>
          </a:p>
        </p:txBody>
      </p:sp>
      <p:sp>
        <p:nvSpPr>
          <p:cNvPr id="19" name="Oval 18"/>
          <p:cNvSpPr/>
          <p:nvPr/>
        </p:nvSpPr>
        <p:spPr>
          <a:xfrm>
            <a:off x="-719282" y="3645477"/>
            <a:ext cx="10629900" cy="4641273"/>
          </a:xfrm>
          <a:prstGeom prst="ellipse">
            <a:avLst/>
          </a:prstGeom>
          <a:solidFill>
            <a:srgbClr val="171312">
              <a:lumMod val="75000"/>
              <a:lumOff val="25000"/>
            </a:srgbClr>
          </a:solidFill>
          <a:ln w="12700" cap="flat" cmpd="sng" algn="in">
            <a:solidFill>
              <a:srgbClr val="171312">
                <a:lumMod val="75000"/>
                <a:lumOff val="25000"/>
              </a:srgbClr>
            </a:solidFill>
            <a:prstDash val="solid"/>
          </a:ln>
          <a:effectLst/>
        </p:spPr>
        <p:txBody>
          <a:bodyPr rtlCol="0" anchor="ctr"/>
          <a:lstStyle/>
          <a:p>
            <a:pPr algn="ctr" defTabSz="914378">
              <a:defRPr/>
            </a:pPr>
            <a:endParaRPr lang="en-US" sz="1350" kern="1200" dirty="0">
              <a:solidFill>
                <a:prstClr val="white"/>
              </a:solidFill>
              <a:latin typeface="Gill Sans MT" panose="020B0502020104020203"/>
              <a:ea typeface=""/>
              <a:cs typeface=""/>
            </a:endParaRPr>
          </a:p>
        </p:txBody>
      </p:sp>
      <p:sp>
        <p:nvSpPr>
          <p:cNvPr id="20" name="Rectangle 19"/>
          <p:cNvSpPr/>
          <p:nvPr/>
        </p:nvSpPr>
        <p:spPr>
          <a:xfrm>
            <a:off x="4312517" y="4057650"/>
            <a:ext cx="315769" cy="315769"/>
          </a:xfrm>
          <a:prstGeom prst="rect">
            <a:avLst/>
          </a:prstGeom>
          <a:solidFill>
            <a:srgbClr val="53AE6E"/>
          </a:solidFill>
          <a:ln w="12700" cap="flat" cmpd="sng" algn="in">
            <a:solidFill>
              <a:srgbClr val="53AE6E">
                <a:shade val="50000"/>
              </a:srgbClr>
            </a:solidFill>
            <a:prstDash val="solid"/>
          </a:ln>
          <a:effectLst/>
        </p:spPr>
        <p:txBody>
          <a:bodyPr rtlCol="0" anchor="ctr"/>
          <a:lstStyle/>
          <a:p>
            <a:pPr algn="ctr" defTabSz="914378">
              <a:defRPr/>
            </a:pPr>
            <a:endParaRPr lang="en-US" sz="1350" kern="1200">
              <a:solidFill>
                <a:prstClr val="white"/>
              </a:solidFill>
              <a:latin typeface="Gill Sans MT" panose="020B0502020104020203"/>
              <a:ea typeface=""/>
              <a:cs typeface=""/>
            </a:endParaRPr>
          </a:p>
        </p:txBody>
      </p:sp>
      <p:cxnSp>
        <p:nvCxnSpPr>
          <p:cNvPr id="21" name="Straight Arrow Connector 20"/>
          <p:cNvCxnSpPr/>
          <p:nvPr/>
        </p:nvCxnSpPr>
        <p:spPr>
          <a:xfrm flipH="1">
            <a:off x="4755632" y="1330037"/>
            <a:ext cx="4556689" cy="2727613"/>
          </a:xfrm>
          <a:prstGeom prst="straightConnector1">
            <a:avLst/>
          </a:prstGeom>
          <a:noFill/>
          <a:ln w="57150" cap="flat" cmpd="sng" algn="in">
            <a:solidFill>
              <a:srgbClr val="FF0000"/>
            </a:solidFill>
            <a:prstDash val="solid"/>
            <a:headEnd type="none" w="med" len="med"/>
            <a:tailEnd type="triangle" w="lg" len="lg"/>
          </a:ln>
          <a:effectLst/>
        </p:spPr>
      </p:cxnSp>
      <p:sp>
        <p:nvSpPr>
          <p:cNvPr id="22" name="TextBox 21"/>
          <p:cNvSpPr txBox="1"/>
          <p:nvPr/>
        </p:nvSpPr>
        <p:spPr>
          <a:xfrm>
            <a:off x="7277994" y="1712940"/>
            <a:ext cx="779381" cy="369332"/>
          </a:xfrm>
          <a:prstGeom prst="rect">
            <a:avLst/>
          </a:prstGeom>
          <a:noFill/>
        </p:spPr>
        <p:txBody>
          <a:bodyPr wrap="none" rtlCol="0">
            <a:spAutoFit/>
          </a:bodyPr>
          <a:lstStyle/>
          <a:p>
            <a:r>
              <a:rPr lang="en-US" sz="1800" kern="1200" dirty="0">
                <a:solidFill>
                  <a:prstClr val="black"/>
                </a:solidFill>
                <a:latin typeface="Gill Sans MT" panose="020B0502020104020203"/>
                <a:ea typeface=""/>
                <a:cs typeface=""/>
              </a:rPr>
              <a:t>WIMP</a:t>
            </a:r>
          </a:p>
        </p:txBody>
      </p:sp>
      <p:cxnSp>
        <p:nvCxnSpPr>
          <p:cNvPr id="23" name="Straight Arrow Connector 22"/>
          <p:cNvCxnSpPr/>
          <p:nvPr/>
        </p:nvCxnSpPr>
        <p:spPr>
          <a:xfrm flipH="1" flipV="1">
            <a:off x="4869930" y="4171950"/>
            <a:ext cx="5396895" cy="2044703"/>
          </a:xfrm>
          <a:prstGeom prst="straightConnector1">
            <a:avLst/>
          </a:prstGeom>
          <a:noFill/>
          <a:ln w="57150" cap="flat" cmpd="sng" algn="in">
            <a:solidFill>
              <a:srgbClr val="FF0000"/>
            </a:solidFill>
            <a:prstDash val="solid"/>
            <a:headEnd type="none" w="med" len="med"/>
            <a:tailEnd type="triangle" w="lg" len="lg"/>
          </a:ln>
          <a:effectLst/>
        </p:spPr>
      </p:cxnSp>
      <p:cxnSp>
        <p:nvCxnSpPr>
          <p:cNvPr id="24" name="Straight Arrow Connector 23"/>
          <p:cNvCxnSpPr/>
          <p:nvPr/>
        </p:nvCxnSpPr>
        <p:spPr>
          <a:xfrm>
            <a:off x="-1317582" y="3359148"/>
            <a:ext cx="5356256" cy="784166"/>
          </a:xfrm>
          <a:prstGeom prst="straightConnector1">
            <a:avLst/>
          </a:prstGeom>
          <a:noFill/>
          <a:ln w="57150" cap="flat" cmpd="sng" algn="in">
            <a:solidFill>
              <a:srgbClr val="FF0000"/>
            </a:solidFill>
            <a:prstDash val="solid"/>
            <a:headEnd type="none" w="med" len="med"/>
            <a:tailEnd type="triangle" w="lg" len="lg"/>
          </a:ln>
          <a:effectLst/>
        </p:spPr>
      </p:cxnSp>
      <p:sp>
        <p:nvSpPr>
          <p:cNvPr id="25" name="TextBox 24"/>
          <p:cNvSpPr txBox="1"/>
          <p:nvPr/>
        </p:nvSpPr>
        <p:spPr>
          <a:xfrm>
            <a:off x="7404994" y="4755051"/>
            <a:ext cx="779381" cy="369332"/>
          </a:xfrm>
          <a:prstGeom prst="rect">
            <a:avLst/>
          </a:prstGeom>
          <a:noFill/>
        </p:spPr>
        <p:txBody>
          <a:bodyPr wrap="none" rtlCol="0">
            <a:spAutoFit/>
          </a:bodyPr>
          <a:lstStyle/>
          <a:p>
            <a:r>
              <a:rPr lang="en-US" sz="1800" kern="1200" dirty="0">
                <a:solidFill>
                  <a:prstClr val="white"/>
                </a:solidFill>
                <a:latin typeface="Gill Sans MT" panose="020B0502020104020203"/>
                <a:ea typeface=""/>
                <a:cs typeface=""/>
              </a:rPr>
              <a:t>WIMP</a:t>
            </a:r>
          </a:p>
        </p:txBody>
      </p:sp>
      <p:sp>
        <p:nvSpPr>
          <p:cNvPr id="26" name="TextBox 25"/>
          <p:cNvSpPr txBox="1"/>
          <p:nvPr/>
        </p:nvSpPr>
        <p:spPr>
          <a:xfrm>
            <a:off x="651130" y="3300436"/>
            <a:ext cx="779381" cy="369332"/>
          </a:xfrm>
          <a:prstGeom prst="rect">
            <a:avLst/>
          </a:prstGeom>
          <a:noFill/>
        </p:spPr>
        <p:txBody>
          <a:bodyPr wrap="none" rtlCol="0">
            <a:spAutoFit/>
          </a:bodyPr>
          <a:lstStyle/>
          <a:p>
            <a:r>
              <a:rPr lang="en-US" sz="1800" kern="1200" dirty="0">
                <a:solidFill>
                  <a:prstClr val="black"/>
                </a:solidFill>
                <a:latin typeface="Gill Sans MT" panose="020B0502020104020203"/>
                <a:ea typeface=""/>
                <a:cs typeface=""/>
              </a:rPr>
              <a:t>WIMP</a:t>
            </a:r>
          </a:p>
        </p:txBody>
      </p:sp>
      <p:sp>
        <p:nvSpPr>
          <p:cNvPr id="27" name="TextBox 26"/>
          <p:cNvSpPr txBox="1"/>
          <p:nvPr/>
        </p:nvSpPr>
        <p:spPr>
          <a:xfrm>
            <a:off x="727106" y="1985218"/>
            <a:ext cx="5763116" cy="584775"/>
          </a:xfrm>
          <a:prstGeom prst="rect">
            <a:avLst/>
          </a:prstGeom>
          <a:noFill/>
        </p:spPr>
        <p:txBody>
          <a:bodyPr wrap="none" rtlCol="0">
            <a:spAutoFit/>
          </a:bodyPr>
          <a:lstStyle/>
          <a:p>
            <a:r>
              <a:rPr lang="en-US" sz="1600" kern="1200" dirty="0">
                <a:solidFill>
                  <a:prstClr val="black"/>
                </a:solidFill>
                <a:latin typeface="Gill Sans MT" panose="020B0502020104020203"/>
                <a:ea typeface=""/>
                <a:cs typeface=""/>
              </a:rPr>
              <a:t>Weakly-</a:t>
            </a:r>
            <a:r>
              <a:rPr lang="en-US" sz="1600" kern="1200" dirty="0" err="1">
                <a:solidFill>
                  <a:prstClr val="black"/>
                </a:solidFill>
                <a:latin typeface="Gill Sans MT" panose="020B0502020104020203"/>
                <a:ea typeface=""/>
                <a:cs typeface=""/>
              </a:rPr>
              <a:t>inteacting</a:t>
            </a:r>
            <a:r>
              <a:rPr lang="en-US" sz="1600" kern="1200" dirty="0">
                <a:solidFill>
                  <a:prstClr val="black"/>
                </a:solidFill>
                <a:latin typeface="Gill Sans MT" panose="020B0502020104020203"/>
                <a:ea typeface=""/>
                <a:cs typeface=""/>
              </a:rPr>
              <a:t> dark matter should pass unimpeded through</a:t>
            </a:r>
          </a:p>
          <a:p>
            <a:r>
              <a:rPr lang="en-US" sz="1600" kern="1200" dirty="0">
                <a:solidFill>
                  <a:prstClr val="black"/>
                </a:solidFill>
                <a:latin typeface="Gill Sans MT" panose="020B0502020104020203"/>
                <a:ea typeface=""/>
                <a:cs typeface=""/>
              </a:rPr>
              <a:t>the Earth and atmosphere on its way to the underground detector.</a:t>
            </a:r>
          </a:p>
        </p:txBody>
      </p:sp>
      <p:sp>
        <p:nvSpPr>
          <p:cNvPr id="28" name="TextBox 27"/>
          <p:cNvSpPr txBox="1"/>
          <p:nvPr/>
        </p:nvSpPr>
        <p:spPr>
          <a:xfrm>
            <a:off x="3650016" y="4399476"/>
            <a:ext cx="1640770" cy="507831"/>
          </a:xfrm>
          <a:prstGeom prst="rect">
            <a:avLst/>
          </a:prstGeom>
          <a:noFill/>
        </p:spPr>
        <p:txBody>
          <a:bodyPr wrap="none" rtlCol="0">
            <a:spAutoFit/>
          </a:bodyPr>
          <a:lstStyle/>
          <a:p>
            <a:pPr algn="ctr"/>
            <a:r>
              <a:rPr lang="en-US" sz="1350" kern="1200" dirty="0">
                <a:solidFill>
                  <a:prstClr val="white"/>
                </a:solidFill>
                <a:latin typeface="Gill Sans MT" panose="020B0502020104020203"/>
                <a:ea typeface=""/>
                <a:cs typeface=""/>
              </a:rPr>
              <a:t>Direct Detection</a:t>
            </a:r>
          </a:p>
          <a:p>
            <a:pPr algn="ctr"/>
            <a:r>
              <a:rPr lang="en-US" sz="1350" kern="1200" dirty="0">
                <a:solidFill>
                  <a:prstClr val="white"/>
                </a:solidFill>
                <a:latin typeface="Gill Sans MT" panose="020B0502020104020203"/>
                <a:ea typeface=""/>
                <a:cs typeface=""/>
              </a:rPr>
              <a:t>Experiment e.g. LUX</a:t>
            </a:r>
          </a:p>
        </p:txBody>
      </p:sp>
      <p:sp>
        <p:nvSpPr>
          <p:cNvPr id="29" name="TextBox 28"/>
          <p:cNvSpPr txBox="1"/>
          <p:nvPr/>
        </p:nvSpPr>
        <p:spPr>
          <a:xfrm>
            <a:off x="761325" y="1251274"/>
            <a:ext cx="4488729" cy="707886"/>
          </a:xfrm>
          <a:prstGeom prst="rect">
            <a:avLst/>
          </a:prstGeom>
          <a:noFill/>
        </p:spPr>
        <p:txBody>
          <a:bodyPr wrap="none" rtlCol="0">
            <a:spAutoFit/>
          </a:bodyPr>
          <a:lstStyle/>
          <a:p>
            <a:r>
              <a:rPr lang="en-GB" sz="4000" b="1" dirty="0">
                <a:solidFill>
                  <a:srgbClr val="434343"/>
                </a:solidFill>
                <a:latin typeface="Raleway ExtraBold" charset="0"/>
                <a:ea typeface="Raleway ExtraBold" charset="0"/>
                <a:cs typeface="Raleway ExtraBold" charset="0"/>
              </a:rPr>
              <a:t>Detecting WIMPs</a:t>
            </a:r>
            <a:endParaRPr lang="en-GB" sz="4000" b="1" dirty="0">
              <a:solidFill>
                <a:srgbClr val="434343"/>
              </a:solidFill>
              <a:latin typeface="Raleway ExtraBold" charset="0"/>
              <a:ea typeface="Raleway ExtraBold" charset="0"/>
              <a:cs typeface="Raleway ExtraBold" charset="0"/>
            </a:endParaRPr>
          </a:p>
        </p:txBody>
      </p:sp>
    </p:spTree>
    <p:extLst>
      <p:ext uri="{BB962C8B-B14F-4D97-AF65-F5344CB8AC3E}">
        <p14:creationId xmlns:p14="http://schemas.microsoft.com/office/powerpoint/2010/main" val="4790708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Oval 19"/>
          <p:cNvSpPr/>
          <p:nvPr/>
        </p:nvSpPr>
        <p:spPr>
          <a:xfrm>
            <a:off x="-1638300" y="2774948"/>
            <a:ext cx="12217400" cy="4813300"/>
          </a:xfrm>
          <a:prstGeom prst="ellipse">
            <a:avLst/>
          </a:prstGeom>
          <a:solidFill>
            <a:srgbClr val="81B5A8">
              <a:lumMod val="40000"/>
              <a:lumOff val="60000"/>
            </a:srgbClr>
          </a:solidFill>
          <a:ln w="12700" cap="flat" cmpd="sng" algn="in">
            <a:solidFill>
              <a:srgbClr val="81B5A8">
                <a:lumMod val="20000"/>
                <a:lumOff val="80000"/>
              </a:srgbClr>
            </a:solidFill>
            <a:prstDash val="solid"/>
          </a:ln>
          <a:effectLst/>
        </p:spPr>
        <p:txBody>
          <a:bodyPr rtlCol="0" anchor="ctr"/>
          <a:lstStyle/>
          <a:p>
            <a:pPr algn="ctr" defTabSz="914378">
              <a:defRPr/>
            </a:pPr>
            <a:endParaRPr lang="en-US" sz="1350" kern="1200">
              <a:solidFill>
                <a:prstClr val="white"/>
              </a:solidFill>
              <a:latin typeface="Gill Sans MT" panose="020B0502020104020203"/>
              <a:ea typeface=""/>
              <a:cs typeface=""/>
            </a:endParaRPr>
          </a:p>
        </p:txBody>
      </p:sp>
      <p:sp>
        <p:nvSpPr>
          <p:cNvPr id="21" name="Oval 20"/>
          <p:cNvSpPr/>
          <p:nvPr/>
        </p:nvSpPr>
        <p:spPr>
          <a:xfrm>
            <a:off x="-719282" y="3645477"/>
            <a:ext cx="10629900" cy="4641273"/>
          </a:xfrm>
          <a:prstGeom prst="ellipse">
            <a:avLst/>
          </a:prstGeom>
          <a:solidFill>
            <a:srgbClr val="171312">
              <a:lumMod val="75000"/>
              <a:lumOff val="25000"/>
            </a:srgbClr>
          </a:solidFill>
          <a:ln w="12700" cap="flat" cmpd="sng" algn="in">
            <a:solidFill>
              <a:srgbClr val="171312">
                <a:lumMod val="75000"/>
                <a:lumOff val="25000"/>
              </a:srgbClr>
            </a:solidFill>
            <a:prstDash val="solid"/>
          </a:ln>
          <a:effectLst/>
        </p:spPr>
        <p:txBody>
          <a:bodyPr rtlCol="0" anchor="ctr"/>
          <a:lstStyle/>
          <a:p>
            <a:pPr algn="ctr" defTabSz="914378">
              <a:defRPr/>
            </a:pPr>
            <a:endParaRPr lang="en-US" sz="1350" kern="1200" dirty="0">
              <a:solidFill>
                <a:prstClr val="white"/>
              </a:solidFill>
              <a:latin typeface="Gill Sans MT" panose="020B0502020104020203"/>
              <a:ea typeface=""/>
              <a:cs typeface=""/>
            </a:endParaRPr>
          </a:p>
        </p:txBody>
      </p:sp>
      <p:sp>
        <p:nvSpPr>
          <p:cNvPr id="22" name="Rectangle 21"/>
          <p:cNvSpPr/>
          <p:nvPr/>
        </p:nvSpPr>
        <p:spPr>
          <a:xfrm>
            <a:off x="4312517" y="4057650"/>
            <a:ext cx="315769" cy="315769"/>
          </a:xfrm>
          <a:prstGeom prst="rect">
            <a:avLst/>
          </a:prstGeom>
          <a:solidFill>
            <a:srgbClr val="53AE6E"/>
          </a:solidFill>
          <a:ln w="12700" cap="flat" cmpd="sng" algn="in">
            <a:solidFill>
              <a:srgbClr val="53AE6E">
                <a:shade val="50000"/>
              </a:srgbClr>
            </a:solidFill>
            <a:prstDash val="solid"/>
          </a:ln>
          <a:effectLst/>
        </p:spPr>
        <p:txBody>
          <a:bodyPr rtlCol="0" anchor="ctr"/>
          <a:lstStyle/>
          <a:p>
            <a:pPr algn="ctr" defTabSz="914378">
              <a:defRPr/>
            </a:pPr>
            <a:endParaRPr lang="en-US" sz="1350" kern="1200">
              <a:solidFill>
                <a:prstClr val="white"/>
              </a:solidFill>
              <a:latin typeface="Gill Sans MT" panose="020B0502020104020203"/>
              <a:ea typeface=""/>
              <a:cs typeface=""/>
            </a:endParaRPr>
          </a:p>
        </p:txBody>
      </p:sp>
      <p:cxnSp>
        <p:nvCxnSpPr>
          <p:cNvPr id="23" name="Straight Arrow Connector 22"/>
          <p:cNvCxnSpPr/>
          <p:nvPr/>
        </p:nvCxnSpPr>
        <p:spPr>
          <a:xfrm flipH="1">
            <a:off x="5422902" y="1330035"/>
            <a:ext cx="3889419" cy="2315440"/>
          </a:xfrm>
          <a:prstGeom prst="straightConnector1">
            <a:avLst/>
          </a:prstGeom>
          <a:noFill/>
          <a:ln w="57150" cap="flat" cmpd="sng" algn="in">
            <a:solidFill>
              <a:srgbClr val="FF0000"/>
            </a:solidFill>
            <a:prstDash val="solid"/>
            <a:headEnd type="none" w="med" len="med"/>
            <a:tailEnd type="triangle" w="lg" len="lg"/>
          </a:ln>
          <a:effectLst/>
        </p:spPr>
      </p:cxnSp>
      <p:sp>
        <p:nvSpPr>
          <p:cNvPr id="24" name="TextBox 23"/>
          <p:cNvSpPr txBox="1"/>
          <p:nvPr/>
        </p:nvSpPr>
        <p:spPr>
          <a:xfrm>
            <a:off x="7277993" y="1712940"/>
            <a:ext cx="644728" cy="369332"/>
          </a:xfrm>
          <a:prstGeom prst="rect">
            <a:avLst/>
          </a:prstGeom>
          <a:noFill/>
        </p:spPr>
        <p:txBody>
          <a:bodyPr wrap="none" rtlCol="0">
            <a:spAutoFit/>
          </a:bodyPr>
          <a:lstStyle/>
          <a:p>
            <a:r>
              <a:rPr lang="en-US" sz="1800" kern="1200" dirty="0">
                <a:solidFill>
                  <a:prstClr val="black"/>
                </a:solidFill>
                <a:latin typeface="Gill Sans MT" panose="020B0502020104020203"/>
                <a:ea typeface=""/>
                <a:cs typeface=""/>
              </a:rPr>
              <a:t>SIMP</a:t>
            </a:r>
          </a:p>
        </p:txBody>
      </p:sp>
      <p:cxnSp>
        <p:nvCxnSpPr>
          <p:cNvPr id="25" name="Straight Arrow Connector 24"/>
          <p:cNvCxnSpPr/>
          <p:nvPr/>
        </p:nvCxnSpPr>
        <p:spPr>
          <a:xfrm>
            <a:off x="-1317582" y="3359148"/>
            <a:ext cx="3501982" cy="571503"/>
          </a:xfrm>
          <a:prstGeom prst="straightConnector1">
            <a:avLst/>
          </a:prstGeom>
          <a:noFill/>
          <a:ln w="57150" cap="flat" cmpd="sng" algn="in">
            <a:solidFill>
              <a:srgbClr val="FF0000"/>
            </a:solidFill>
            <a:prstDash val="solid"/>
            <a:headEnd type="none" w="med" len="med"/>
            <a:tailEnd type="triangle" w="lg" len="lg"/>
          </a:ln>
          <a:effectLst/>
        </p:spPr>
      </p:cxnSp>
      <p:sp>
        <p:nvSpPr>
          <p:cNvPr id="26" name="TextBox 25"/>
          <p:cNvSpPr txBox="1"/>
          <p:nvPr/>
        </p:nvSpPr>
        <p:spPr>
          <a:xfrm>
            <a:off x="7404992" y="4755051"/>
            <a:ext cx="644728" cy="369332"/>
          </a:xfrm>
          <a:prstGeom prst="rect">
            <a:avLst/>
          </a:prstGeom>
          <a:noFill/>
        </p:spPr>
        <p:txBody>
          <a:bodyPr wrap="none" rtlCol="0">
            <a:spAutoFit/>
          </a:bodyPr>
          <a:lstStyle/>
          <a:p>
            <a:r>
              <a:rPr lang="en-US" sz="1800" kern="1200" dirty="0">
                <a:solidFill>
                  <a:prstClr val="white"/>
                </a:solidFill>
                <a:latin typeface="Gill Sans MT" panose="020B0502020104020203"/>
                <a:ea typeface=""/>
                <a:cs typeface=""/>
              </a:rPr>
              <a:t>SIMP</a:t>
            </a:r>
          </a:p>
        </p:txBody>
      </p:sp>
      <p:sp>
        <p:nvSpPr>
          <p:cNvPr id="27" name="TextBox 26"/>
          <p:cNvSpPr txBox="1"/>
          <p:nvPr/>
        </p:nvSpPr>
        <p:spPr>
          <a:xfrm>
            <a:off x="651129" y="3300436"/>
            <a:ext cx="644728" cy="369332"/>
          </a:xfrm>
          <a:prstGeom prst="rect">
            <a:avLst/>
          </a:prstGeom>
          <a:noFill/>
        </p:spPr>
        <p:txBody>
          <a:bodyPr wrap="none" rtlCol="0">
            <a:spAutoFit/>
          </a:bodyPr>
          <a:lstStyle/>
          <a:p>
            <a:r>
              <a:rPr lang="en-US" sz="1800" kern="1200" dirty="0">
                <a:solidFill>
                  <a:prstClr val="black"/>
                </a:solidFill>
                <a:latin typeface="Gill Sans MT" panose="020B0502020104020203"/>
                <a:ea typeface=""/>
                <a:cs typeface=""/>
              </a:rPr>
              <a:t>SIMP</a:t>
            </a:r>
          </a:p>
        </p:txBody>
      </p:sp>
      <p:sp>
        <p:nvSpPr>
          <p:cNvPr id="28" name="TextBox 27"/>
          <p:cNvSpPr txBox="1"/>
          <p:nvPr/>
        </p:nvSpPr>
        <p:spPr>
          <a:xfrm>
            <a:off x="761325" y="1900450"/>
            <a:ext cx="5244321" cy="715581"/>
          </a:xfrm>
          <a:prstGeom prst="rect">
            <a:avLst/>
          </a:prstGeom>
          <a:noFill/>
        </p:spPr>
        <p:txBody>
          <a:bodyPr wrap="none" rtlCol="0">
            <a:spAutoFit/>
          </a:bodyPr>
          <a:lstStyle/>
          <a:p>
            <a:r>
              <a:rPr lang="en-US" sz="1350" kern="1200" dirty="0">
                <a:solidFill>
                  <a:prstClr val="black"/>
                </a:solidFill>
                <a:latin typeface="Gill Sans MT" panose="020B0502020104020203"/>
                <a:ea typeface=""/>
                <a:cs typeface=""/>
              </a:rPr>
              <a:t>Strongly-interacting dark matter will lose energy through scattering</a:t>
            </a:r>
          </a:p>
          <a:p>
            <a:r>
              <a:rPr lang="en-US" sz="1350" kern="1200" dirty="0">
                <a:solidFill>
                  <a:prstClr val="black"/>
                </a:solidFill>
                <a:latin typeface="Gill Sans MT" panose="020B0502020104020203"/>
                <a:ea typeface=""/>
                <a:cs typeface=""/>
              </a:rPr>
              <a:t>with the Earth, such that it reaches the detector without enough energy</a:t>
            </a:r>
          </a:p>
          <a:p>
            <a:r>
              <a:rPr lang="en-US" sz="1350" kern="1200" dirty="0">
                <a:solidFill>
                  <a:prstClr val="black"/>
                </a:solidFill>
                <a:latin typeface="Gill Sans MT" panose="020B0502020104020203"/>
                <a:ea typeface=""/>
                <a:cs typeface=""/>
              </a:rPr>
              <a:t>to produce an observable signal.</a:t>
            </a:r>
          </a:p>
        </p:txBody>
      </p:sp>
      <p:sp>
        <p:nvSpPr>
          <p:cNvPr id="29" name="TextBox 28"/>
          <p:cNvSpPr txBox="1"/>
          <p:nvPr/>
        </p:nvSpPr>
        <p:spPr>
          <a:xfrm>
            <a:off x="3650016" y="4399476"/>
            <a:ext cx="1640770" cy="507831"/>
          </a:xfrm>
          <a:prstGeom prst="rect">
            <a:avLst/>
          </a:prstGeom>
          <a:noFill/>
        </p:spPr>
        <p:txBody>
          <a:bodyPr wrap="none" rtlCol="0">
            <a:spAutoFit/>
          </a:bodyPr>
          <a:lstStyle/>
          <a:p>
            <a:pPr algn="ctr"/>
            <a:r>
              <a:rPr lang="en-US" sz="1350" kern="1200" dirty="0">
                <a:solidFill>
                  <a:prstClr val="white"/>
                </a:solidFill>
                <a:latin typeface="Gill Sans MT" panose="020B0502020104020203"/>
                <a:ea typeface=""/>
                <a:cs typeface=""/>
              </a:rPr>
              <a:t>Direct Detection</a:t>
            </a:r>
          </a:p>
          <a:p>
            <a:pPr algn="ctr"/>
            <a:r>
              <a:rPr lang="en-US" sz="1350" kern="1200" dirty="0">
                <a:solidFill>
                  <a:prstClr val="white"/>
                </a:solidFill>
                <a:latin typeface="Gill Sans MT" panose="020B0502020104020203"/>
                <a:ea typeface=""/>
                <a:cs typeface=""/>
              </a:rPr>
              <a:t>Experiment e.g. LUX</a:t>
            </a:r>
          </a:p>
        </p:txBody>
      </p:sp>
      <p:sp>
        <p:nvSpPr>
          <p:cNvPr id="30" name="Freeform 29"/>
          <p:cNvSpPr/>
          <p:nvPr/>
        </p:nvSpPr>
        <p:spPr>
          <a:xfrm>
            <a:off x="2146300" y="3854451"/>
            <a:ext cx="2082800" cy="596900"/>
          </a:xfrm>
          <a:custGeom>
            <a:avLst/>
            <a:gdLst>
              <a:gd name="connsiteX0" fmla="*/ 0 w 2777067"/>
              <a:gd name="connsiteY0" fmla="*/ 118533 h 795866"/>
              <a:gd name="connsiteX1" fmla="*/ 16934 w 2777067"/>
              <a:gd name="connsiteY1" fmla="*/ 372533 h 795866"/>
              <a:gd name="connsiteX2" fmla="*/ 33867 w 2777067"/>
              <a:gd name="connsiteY2" fmla="*/ 423333 h 795866"/>
              <a:gd name="connsiteX3" fmla="*/ 50800 w 2777067"/>
              <a:gd name="connsiteY3" fmla="*/ 524933 h 795866"/>
              <a:gd name="connsiteX4" fmla="*/ 84667 w 2777067"/>
              <a:gd name="connsiteY4" fmla="*/ 626533 h 795866"/>
              <a:gd name="connsiteX5" fmla="*/ 101600 w 2777067"/>
              <a:gd name="connsiteY5" fmla="*/ 677333 h 795866"/>
              <a:gd name="connsiteX6" fmla="*/ 118534 w 2777067"/>
              <a:gd name="connsiteY6" fmla="*/ 728133 h 795866"/>
              <a:gd name="connsiteX7" fmla="*/ 220134 w 2777067"/>
              <a:gd name="connsiteY7" fmla="*/ 694266 h 795866"/>
              <a:gd name="connsiteX8" fmla="*/ 321734 w 2777067"/>
              <a:gd name="connsiteY8" fmla="*/ 626533 h 795866"/>
              <a:gd name="connsiteX9" fmla="*/ 440267 w 2777067"/>
              <a:gd name="connsiteY9" fmla="*/ 592666 h 795866"/>
              <a:gd name="connsiteX10" fmla="*/ 491067 w 2777067"/>
              <a:gd name="connsiteY10" fmla="*/ 575733 h 795866"/>
              <a:gd name="connsiteX11" fmla="*/ 592667 w 2777067"/>
              <a:gd name="connsiteY11" fmla="*/ 474133 h 795866"/>
              <a:gd name="connsiteX12" fmla="*/ 626534 w 2777067"/>
              <a:gd name="connsiteY12" fmla="*/ 423333 h 795866"/>
              <a:gd name="connsiteX13" fmla="*/ 677334 w 2777067"/>
              <a:gd name="connsiteY13" fmla="*/ 389466 h 795866"/>
              <a:gd name="connsiteX14" fmla="*/ 778934 w 2777067"/>
              <a:gd name="connsiteY14" fmla="*/ 355600 h 795866"/>
              <a:gd name="connsiteX15" fmla="*/ 829734 w 2777067"/>
              <a:gd name="connsiteY15" fmla="*/ 338666 h 795866"/>
              <a:gd name="connsiteX16" fmla="*/ 880534 w 2777067"/>
              <a:gd name="connsiteY16" fmla="*/ 321733 h 795866"/>
              <a:gd name="connsiteX17" fmla="*/ 897467 w 2777067"/>
              <a:gd name="connsiteY17" fmla="*/ 270933 h 795866"/>
              <a:gd name="connsiteX18" fmla="*/ 914400 w 2777067"/>
              <a:gd name="connsiteY18" fmla="*/ 575733 h 795866"/>
              <a:gd name="connsiteX19" fmla="*/ 965200 w 2777067"/>
              <a:gd name="connsiteY19" fmla="*/ 660400 h 795866"/>
              <a:gd name="connsiteX20" fmla="*/ 1032934 w 2777067"/>
              <a:gd name="connsiteY20" fmla="*/ 778933 h 795866"/>
              <a:gd name="connsiteX21" fmla="*/ 1083734 w 2777067"/>
              <a:gd name="connsiteY21" fmla="*/ 795866 h 795866"/>
              <a:gd name="connsiteX22" fmla="*/ 1202267 w 2777067"/>
              <a:gd name="connsiteY22" fmla="*/ 778933 h 795866"/>
              <a:gd name="connsiteX23" fmla="*/ 1303867 w 2777067"/>
              <a:gd name="connsiteY23" fmla="*/ 728133 h 795866"/>
              <a:gd name="connsiteX24" fmla="*/ 1354667 w 2777067"/>
              <a:gd name="connsiteY24" fmla="*/ 677333 h 795866"/>
              <a:gd name="connsiteX25" fmla="*/ 1422400 w 2777067"/>
              <a:gd name="connsiteY25" fmla="*/ 575733 h 795866"/>
              <a:gd name="connsiteX26" fmla="*/ 1456267 w 2777067"/>
              <a:gd name="connsiteY26" fmla="*/ 524933 h 795866"/>
              <a:gd name="connsiteX27" fmla="*/ 1490134 w 2777067"/>
              <a:gd name="connsiteY27" fmla="*/ 186266 h 795866"/>
              <a:gd name="connsiteX28" fmla="*/ 1524000 w 2777067"/>
              <a:gd name="connsiteY28" fmla="*/ 101600 h 795866"/>
              <a:gd name="connsiteX29" fmla="*/ 1591734 w 2777067"/>
              <a:gd name="connsiteY29" fmla="*/ 0 h 795866"/>
              <a:gd name="connsiteX30" fmla="*/ 1642534 w 2777067"/>
              <a:gd name="connsiteY30" fmla="*/ 16933 h 795866"/>
              <a:gd name="connsiteX31" fmla="*/ 1744134 w 2777067"/>
              <a:gd name="connsiteY31" fmla="*/ 33866 h 795866"/>
              <a:gd name="connsiteX32" fmla="*/ 1794934 w 2777067"/>
              <a:gd name="connsiteY32" fmla="*/ 84666 h 795866"/>
              <a:gd name="connsiteX33" fmla="*/ 1896534 w 2777067"/>
              <a:gd name="connsiteY33" fmla="*/ 135466 h 795866"/>
              <a:gd name="connsiteX34" fmla="*/ 1947334 w 2777067"/>
              <a:gd name="connsiteY34" fmla="*/ 169333 h 795866"/>
              <a:gd name="connsiteX35" fmla="*/ 2015067 w 2777067"/>
              <a:gd name="connsiteY35" fmla="*/ 186266 h 795866"/>
              <a:gd name="connsiteX36" fmla="*/ 2065867 w 2777067"/>
              <a:gd name="connsiteY36" fmla="*/ 203200 h 795866"/>
              <a:gd name="connsiteX37" fmla="*/ 2201334 w 2777067"/>
              <a:gd name="connsiteY37" fmla="*/ 237066 h 795866"/>
              <a:gd name="connsiteX38" fmla="*/ 2218267 w 2777067"/>
              <a:gd name="connsiteY38" fmla="*/ 287866 h 795866"/>
              <a:gd name="connsiteX39" fmla="*/ 2201334 w 2777067"/>
              <a:gd name="connsiteY39" fmla="*/ 338666 h 795866"/>
              <a:gd name="connsiteX40" fmla="*/ 2116667 w 2777067"/>
              <a:gd name="connsiteY40" fmla="*/ 440266 h 795866"/>
              <a:gd name="connsiteX41" fmla="*/ 2065867 w 2777067"/>
              <a:gd name="connsiteY41" fmla="*/ 474133 h 795866"/>
              <a:gd name="connsiteX42" fmla="*/ 1981200 w 2777067"/>
              <a:gd name="connsiteY42" fmla="*/ 575733 h 795866"/>
              <a:gd name="connsiteX43" fmla="*/ 1930400 w 2777067"/>
              <a:gd name="connsiteY43" fmla="*/ 592666 h 795866"/>
              <a:gd name="connsiteX44" fmla="*/ 1879600 w 2777067"/>
              <a:gd name="connsiteY44" fmla="*/ 626533 h 795866"/>
              <a:gd name="connsiteX45" fmla="*/ 1744134 w 2777067"/>
              <a:gd name="connsiteY45" fmla="*/ 694266 h 795866"/>
              <a:gd name="connsiteX46" fmla="*/ 2032000 w 2777067"/>
              <a:gd name="connsiteY46" fmla="*/ 677333 h 795866"/>
              <a:gd name="connsiteX47" fmla="*/ 2150534 w 2777067"/>
              <a:gd name="connsiteY47" fmla="*/ 643466 h 795866"/>
              <a:gd name="connsiteX48" fmla="*/ 2218267 w 2777067"/>
              <a:gd name="connsiteY48" fmla="*/ 626533 h 795866"/>
              <a:gd name="connsiteX49" fmla="*/ 2269067 w 2777067"/>
              <a:gd name="connsiteY49" fmla="*/ 592666 h 795866"/>
              <a:gd name="connsiteX50" fmla="*/ 2387600 w 2777067"/>
              <a:gd name="connsiteY50" fmla="*/ 423333 h 795866"/>
              <a:gd name="connsiteX51" fmla="*/ 2438400 w 2777067"/>
              <a:gd name="connsiteY51" fmla="*/ 389466 h 795866"/>
              <a:gd name="connsiteX52" fmla="*/ 2540000 w 2777067"/>
              <a:gd name="connsiteY52" fmla="*/ 355600 h 795866"/>
              <a:gd name="connsiteX53" fmla="*/ 2641600 w 2777067"/>
              <a:gd name="connsiteY53" fmla="*/ 372533 h 795866"/>
              <a:gd name="connsiteX54" fmla="*/ 2777067 w 2777067"/>
              <a:gd name="connsiteY54" fmla="*/ 423333 h 795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2777067" h="795866">
                <a:moveTo>
                  <a:pt x="0" y="118533"/>
                </a:moveTo>
                <a:cubicBezTo>
                  <a:pt x="5645" y="203200"/>
                  <a:pt x="7563" y="288197"/>
                  <a:pt x="16934" y="372533"/>
                </a:cubicBezTo>
                <a:cubicBezTo>
                  <a:pt x="18905" y="390273"/>
                  <a:pt x="29995" y="405909"/>
                  <a:pt x="33867" y="423333"/>
                </a:cubicBezTo>
                <a:cubicBezTo>
                  <a:pt x="41315" y="456849"/>
                  <a:pt x="42473" y="491624"/>
                  <a:pt x="50800" y="524933"/>
                </a:cubicBezTo>
                <a:cubicBezTo>
                  <a:pt x="59458" y="559566"/>
                  <a:pt x="73378" y="592666"/>
                  <a:pt x="84667" y="626533"/>
                </a:cubicBezTo>
                <a:lnTo>
                  <a:pt x="101600" y="677333"/>
                </a:lnTo>
                <a:lnTo>
                  <a:pt x="118534" y="728133"/>
                </a:lnTo>
                <a:cubicBezTo>
                  <a:pt x="152401" y="716844"/>
                  <a:pt x="190431" y="714068"/>
                  <a:pt x="220134" y="694266"/>
                </a:cubicBezTo>
                <a:cubicBezTo>
                  <a:pt x="254001" y="671688"/>
                  <a:pt x="283120" y="639404"/>
                  <a:pt x="321734" y="626533"/>
                </a:cubicBezTo>
                <a:cubicBezTo>
                  <a:pt x="443535" y="585933"/>
                  <a:pt x="291430" y="635191"/>
                  <a:pt x="440267" y="592666"/>
                </a:cubicBezTo>
                <a:cubicBezTo>
                  <a:pt x="457429" y="587762"/>
                  <a:pt x="474134" y="581377"/>
                  <a:pt x="491067" y="575733"/>
                </a:cubicBezTo>
                <a:cubicBezTo>
                  <a:pt x="524934" y="541866"/>
                  <a:pt x="566100" y="513984"/>
                  <a:pt x="592667" y="474133"/>
                </a:cubicBezTo>
                <a:cubicBezTo>
                  <a:pt x="603956" y="457200"/>
                  <a:pt x="612143" y="437724"/>
                  <a:pt x="626534" y="423333"/>
                </a:cubicBezTo>
                <a:cubicBezTo>
                  <a:pt x="640925" y="408942"/>
                  <a:pt x="658737" y="397731"/>
                  <a:pt x="677334" y="389466"/>
                </a:cubicBezTo>
                <a:cubicBezTo>
                  <a:pt x="709956" y="374968"/>
                  <a:pt x="745067" y="366889"/>
                  <a:pt x="778934" y="355600"/>
                </a:cubicBezTo>
                <a:lnTo>
                  <a:pt x="829734" y="338666"/>
                </a:lnTo>
                <a:lnTo>
                  <a:pt x="880534" y="321733"/>
                </a:lnTo>
                <a:cubicBezTo>
                  <a:pt x="886178" y="304800"/>
                  <a:pt x="895108" y="253240"/>
                  <a:pt x="897467" y="270933"/>
                </a:cubicBezTo>
                <a:cubicBezTo>
                  <a:pt x="910915" y="371797"/>
                  <a:pt x="896965" y="475481"/>
                  <a:pt x="914400" y="575733"/>
                </a:cubicBezTo>
                <a:cubicBezTo>
                  <a:pt x="920039" y="608159"/>
                  <a:pt x="949216" y="631629"/>
                  <a:pt x="965200" y="660400"/>
                </a:cubicBezTo>
                <a:cubicBezTo>
                  <a:pt x="975200" y="678400"/>
                  <a:pt x="1011645" y="761902"/>
                  <a:pt x="1032934" y="778933"/>
                </a:cubicBezTo>
                <a:cubicBezTo>
                  <a:pt x="1046872" y="790083"/>
                  <a:pt x="1066801" y="790222"/>
                  <a:pt x="1083734" y="795866"/>
                </a:cubicBezTo>
                <a:cubicBezTo>
                  <a:pt x="1123245" y="790222"/>
                  <a:pt x="1163130" y="786760"/>
                  <a:pt x="1202267" y="778933"/>
                </a:cubicBezTo>
                <a:cubicBezTo>
                  <a:pt x="1242463" y="770894"/>
                  <a:pt x="1272320" y="754423"/>
                  <a:pt x="1303867" y="728133"/>
                </a:cubicBezTo>
                <a:cubicBezTo>
                  <a:pt x="1322264" y="712802"/>
                  <a:pt x="1339965" y="696236"/>
                  <a:pt x="1354667" y="677333"/>
                </a:cubicBezTo>
                <a:cubicBezTo>
                  <a:pt x="1379656" y="645204"/>
                  <a:pt x="1399822" y="609600"/>
                  <a:pt x="1422400" y="575733"/>
                </a:cubicBezTo>
                <a:lnTo>
                  <a:pt x="1456267" y="524933"/>
                </a:lnTo>
                <a:cubicBezTo>
                  <a:pt x="1511044" y="360598"/>
                  <a:pt x="1432040" y="612290"/>
                  <a:pt x="1490134" y="186266"/>
                </a:cubicBezTo>
                <a:cubicBezTo>
                  <a:pt x="1494241" y="156149"/>
                  <a:pt x="1509445" y="128284"/>
                  <a:pt x="1524000" y="101600"/>
                </a:cubicBezTo>
                <a:cubicBezTo>
                  <a:pt x="1543491" y="65867"/>
                  <a:pt x="1591734" y="0"/>
                  <a:pt x="1591734" y="0"/>
                </a:cubicBezTo>
                <a:cubicBezTo>
                  <a:pt x="1608667" y="5644"/>
                  <a:pt x="1625110" y="13061"/>
                  <a:pt x="1642534" y="16933"/>
                </a:cubicBezTo>
                <a:cubicBezTo>
                  <a:pt x="1676050" y="24381"/>
                  <a:pt x="1712759" y="19922"/>
                  <a:pt x="1744134" y="33866"/>
                </a:cubicBezTo>
                <a:cubicBezTo>
                  <a:pt x="1766017" y="43592"/>
                  <a:pt x="1776537" y="69335"/>
                  <a:pt x="1794934" y="84666"/>
                </a:cubicBezTo>
                <a:cubicBezTo>
                  <a:pt x="1838702" y="121140"/>
                  <a:pt x="1845619" y="118495"/>
                  <a:pt x="1896534" y="135466"/>
                </a:cubicBezTo>
                <a:cubicBezTo>
                  <a:pt x="1913467" y="146755"/>
                  <a:pt x="1928628" y="161316"/>
                  <a:pt x="1947334" y="169333"/>
                </a:cubicBezTo>
                <a:cubicBezTo>
                  <a:pt x="1968725" y="178501"/>
                  <a:pt x="1992690" y="179872"/>
                  <a:pt x="2015067" y="186266"/>
                </a:cubicBezTo>
                <a:cubicBezTo>
                  <a:pt x="2032230" y="191170"/>
                  <a:pt x="2048647" y="198504"/>
                  <a:pt x="2065867" y="203200"/>
                </a:cubicBezTo>
                <a:cubicBezTo>
                  <a:pt x="2110772" y="215447"/>
                  <a:pt x="2201334" y="237066"/>
                  <a:pt x="2201334" y="237066"/>
                </a:cubicBezTo>
                <a:cubicBezTo>
                  <a:pt x="2206978" y="253999"/>
                  <a:pt x="2218267" y="270017"/>
                  <a:pt x="2218267" y="287866"/>
                </a:cubicBezTo>
                <a:cubicBezTo>
                  <a:pt x="2218267" y="305715"/>
                  <a:pt x="2209316" y="322701"/>
                  <a:pt x="2201334" y="338666"/>
                </a:cubicBezTo>
                <a:cubicBezTo>
                  <a:pt x="2182306" y="376722"/>
                  <a:pt x="2148766" y="413517"/>
                  <a:pt x="2116667" y="440266"/>
                </a:cubicBezTo>
                <a:cubicBezTo>
                  <a:pt x="2101033" y="453295"/>
                  <a:pt x="2082800" y="462844"/>
                  <a:pt x="2065867" y="474133"/>
                </a:cubicBezTo>
                <a:cubicBezTo>
                  <a:pt x="2040877" y="511617"/>
                  <a:pt x="2020314" y="549657"/>
                  <a:pt x="1981200" y="575733"/>
                </a:cubicBezTo>
                <a:cubicBezTo>
                  <a:pt x="1966348" y="585634"/>
                  <a:pt x="1947333" y="587022"/>
                  <a:pt x="1930400" y="592666"/>
                </a:cubicBezTo>
                <a:cubicBezTo>
                  <a:pt x="1913467" y="603955"/>
                  <a:pt x="1899430" y="621957"/>
                  <a:pt x="1879600" y="626533"/>
                </a:cubicBezTo>
                <a:cubicBezTo>
                  <a:pt x="1704341" y="666977"/>
                  <a:pt x="1673662" y="588559"/>
                  <a:pt x="1744134" y="694266"/>
                </a:cubicBezTo>
                <a:cubicBezTo>
                  <a:pt x="1840089" y="688622"/>
                  <a:pt x="1936621" y="689255"/>
                  <a:pt x="2032000" y="677333"/>
                </a:cubicBezTo>
                <a:cubicBezTo>
                  <a:pt x="2072775" y="672236"/>
                  <a:pt x="2110890" y="654278"/>
                  <a:pt x="2150534" y="643466"/>
                </a:cubicBezTo>
                <a:cubicBezTo>
                  <a:pt x="2172986" y="637343"/>
                  <a:pt x="2195689" y="632177"/>
                  <a:pt x="2218267" y="626533"/>
                </a:cubicBezTo>
                <a:cubicBezTo>
                  <a:pt x="2235200" y="615244"/>
                  <a:pt x="2255666" y="607982"/>
                  <a:pt x="2269067" y="592666"/>
                </a:cubicBezTo>
                <a:cubicBezTo>
                  <a:pt x="2307797" y="548403"/>
                  <a:pt x="2343343" y="467590"/>
                  <a:pt x="2387600" y="423333"/>
                </a:cubicBezTo>
                <a:cubicBezTo>
                  <a:pt x="2401991" y="408942"/>
                  <a:pt x="2419803" y="397731"/>
                  <a:pt x="2438400" y="389466"/>
                </a:cubicBezTo>
                <a:cubicBezTo>
                  <a:pt x="2471022" y="374968"/>
                  <a:pt x="2540000" y="355600"/>
                  <a:pt x="2540000" y="355600"/>
                </a:cubicBezTo>
                <a:cubicBezTo>
                  <a:pt x="2573867" y="361244"/>
                  <a:pt x="2608291" y="364206"/>
                  <a:pt x="2641600" y="372533"/>
                </a:cubicBezTo>
                <a:cubicBezTo>
                  <a:pt x="2717312" y="391461"/>
                  <a:pt x="2724656" y="397128"/>
                  <a:pt x="2777067" y="423333"/>
                </a:cubicBezTo>
              </a:path>
            </a:pathLst>
          </a:custGeom>
          <a:noFill/>
          <a:ln w="57150" cap="flat" cmpd="sng" algn="in">
            <a:solidFill>
              <a:srgbClr val="C00000"/>
            </a:solidFill>
            <a:prstDash val="solid"/>
            <a:headEnd type="none" w="med" len="med"/>
            <a:tailEnd type="triangle" w="lg" len="lg"/>
          </a:ln>
          <a:effectLst/>
        </p:spPr>
        <p:txBody>
          <a:bodyPr rtlCol="0" anchor="ctr"/>
          <a:lstStyle/>
          <a:p>
            <a:pPr algn="ctr" defTabSz="914378">
              <a:defRPr/>
            </a:pPr>
            <a:endParaRPr lang="en-US" sz="1350" kern="1200">
              <a:solidFill>
                <a:prstClr val="white"/>
              </a:solidFill>
              <a:latin typeface="Gill Sans MT" panose="020B0502020104020203"/>
              <a:ea typeface=""/>
              <a:cs typeface=""/>
            </a:endParaRPr>
          </a:p>
        </p:txBody>
      </p:sp>
      <p:sp>
        <p:nvSpPr>
          <p:cNvPr id="31" name="Freeform 30"/>
          <p:cNvSpPr/>
          <p:nvPr/>
        </p:nvSpPr>
        <p:spPr>
          <a:xfrm>
            <a:off x="4686302" y="3714750"/>
            <a:ext cx="800139" cy="546100"/>
          </a:xfrm>
          <a:custGeom>
            <a:avLst/>
            <a:gdLst>
              <a:gd name="connsiteX0" fmla="*/ 965200 w 1066852"/>
              <a:gd name="connsiteY0" fmla="*/ 0 h 728133"/>
              <a:gd name="connsiteX1" fmla="*/ 897467 w 1066852"/>
              <a:gd name="connsiteY1" fmla="*/ 33867 h 728133"/>
              <a:gd name="connsiteX2" fmla="*/ 846667 w 1066852"/>
              <a:gd name="connsiteY2" fmla="*/ 50800 h 728133"/>
              <a:gd name="connsiteX3" fmla="*/ 745067 w 1066852"/>
              <a:gd name="connsiteY3" fmla="*/ 118533 h 728133"/>
              <a:gd name="connsiteX4" fmla="*/ 592667 w 1066852"/>
              <a:gd name="connsiteY4" fmla="*/ 135467 h 728133"/>
              <a:gd name="connsiteX5" fmla="*/ 541867 w 1066852"/>
              <a:gd name="connsiteY5" fmla="*/ 169333 h 728133"/>
              <a:gd name="connsiteX6" fmla="*/ 524933 w 1066852"/>
              <a:gd name="connsiteY6" fmla="*/ 389467 h 728133"/>
              <a:gd name="connsiteX7" fmla="*/ 643467 w 1066852"/>
              <a:gd name="connsiteY7" fmla="*/ 406400 h 728133"/>
              <a:gd name="connsiteX8" fmla="*/ 745067 w 1066852"/>
              <a:gd name="connsiteY8" fmla="*/ 440267 h 728133"/>
              <a:gd name="connsiteX9" fmla="*/ 795867 w 1066852"/>
              <a:gd name="connsiteY9" fmla="*/ 474133 h 728133"/>
              <a:gd name="connsiteX10" fmla="*/ 846667 w 1066852"/>
              <a:gd name="connsiteY10" fmla="*/ 491067 h 728133"/>
              <a:gd name="connsiteX11" fmla="*/ 999067 w 1066852"/>
              <a:gd name="connsiteY11" fmla="*/ 575733 h 728133"/>
              <a:gd name="connsiteX12" fmla="*/ 1049867 w 1066852"/>
              <a:gd name="connsiteY12" fmla="*/ 609600 h 728133"/>
              <a:gd name="connsiteX13" fmla="*/ 1049867 w 1066852"/>
              <a:gd name="connsiteY13" fmla="*/ 711200 h 728133"/>
              <a:gd name="connsiteX14" fmla="*/ 999067 w 1066852"/>
              <a:gd name="connsiteY14" fmla="*/ 728133 h 728133"/>
              <a:gd name="connsiteX15" fmla="*/ 694267 w 1066852"/>
              <a:gd name="connsiteY15" fmla="*/ 711200 h 728133"/>
              <a:gd name="connsiteX16" fmla="*/ 457200 w 1066852"/>
              <a:gd name="connsiteY16" fmla="*/ 677333 h 728133"/>
              <a:gd name="connsiteX17" fmla="*/ 372533 w 1066852"/>
              <a:gd name="connsiteY17" fmla="*/ 575733 h 728133"/>
              <a:gd name="connsiteX18" fmla="*/ 321733 w 1066852"/>
              <a:gd name="connsiteY18" fmla="*/ 524933 h 728133"/>
              <a:gd name="connsiteX19" fmla="*/ 254000 w 1066852"/>
              <a:gd name="connsiteY19" fmla="*/ 372533 h 728133"/>
              <a:gd name="connsiteX20" fmla="*/ 237067 w 1066852"/>
              <a:gd name="connsiteY20" fmla="*/ 508000 h 728133"/>
              <a:gd name="connsiteX21" fmla="*/ 203200 w 1066852"/>
              <a:gd name="connsiteY21" fmla="*/ 558800 h 728133"/>
              <a:gd name="connsiteX22" fmla="*/ 33867 w 1066852"/>
              <a:gd name="connsiteY22" fmla="*/ 643467 h 728133"/>
              <a:gd name="connsiteX23" fmla="*/ 0 w 1066852"/>
              <a:gd name="connsiteY23" fmla="*/ 643467 h 728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066852" h="728133">
                <a:moveTo>
                  <a:pt x="965200" y="0"/>
                </a:moveTo>
                <a:cubicBezTo>
                  <a:pt x="942622" y="11289"/>
                  <a:pt x="920669" y="23923"/>
                  <a:pt x="897467" y="33867"/>
                </a:cubicBezTo>
                <a:cubicBezTo>
                  <a:pt x="881061" y="40898"/>
                  <a:pt x="862270" y="42132"/>
                  <a:pt x="846667" y="50800"/>
                </a:cubicBezTo>
                <a:cubicBezTo>
                  <a:pt x="811086" y="70567"/>
                  <a:pt x="785521" y="114038"/>
                  <a:pt x="745067" y="118533"/>
                </a:cubicBezTo>
                <a:lnTo>
                  <a:pt x="592667" y="135467"/>
                </a:lnTo>
                <a:cubicBezTo>
                  <a:pt x="575734" y="146756"/>
                  <a:pt x="556258" y="154943"/>
                  <a:pt x="541867" y="169333"/>
                </a:cubicBezTo>
                <a:cubicBezTo>
                  <a:pt x="487480" y="223719"/>
                  <a:pt x="475463" y="321446"/>
                  <a:pt x="524933" y="389467"/>
                </a:cubicBezTo>
                <a:cubicBezTo>
                  <a:pt x="548408" y="421746"/>
                  <a:pt x="603956" y="400756"/>
                  <a:pt x="643467" y="406400"/>
                </a:cubicBezTo>
                <a:cubicBezTo>
                  <a:pt x="677334" y="417689"/>
                  <a:pt x="715364" y="420465"/>
                  <a:pt x="745067" y="440267"/>
                </a:cubicBezTo>
                <a:cubicBezTo>
                  <a:pt x="762000" y="451556"/>
                  <a:pt x="777664" y="465032"/>
                  <a:pt x="795867" y="474133"/>
                </a:cubicBezTo>
                <a:cubicBezTo>
                  <a:pt x="811832" y="482115"/>
                  <a:pt x="831064" y="482399"/>
                  <a:pt x="846667" y="491067"/>
                </a:cubicBezTo>
                <a:cubicBezTo>
                  <a:pt x="1021339" y="588107"/>
                  <a:pt x="884122" y="537419"/>
                  <a:pt x="999067" y="575733"/>
                </a:cubicBezTo>
                <a:cubicBezTo>
                  <a:pt x="1016000" y="587022"/>
                  <a:pt x="1037154" y="593708"/>
                  <a:pt x="1049867" y="609600"/>
                </a:cubicBezTo>
                <a:cubicBezTo>
                  <a:pt x="1069936" y="634686"/>
                  <a:pt x="1074953" y="686114"/>
                  <a:pt x="1049867" y="711200"/>
                </a:cubicBezTo>
                <a:cubicBezTo>
                  <a:pt x="1037246" y="723821"/>
                  <a:pt x="1016000" y="722489"/>
                  <a:pt x="999067" y="728133"/>
                </a:cubicBezTo>
                <a:lnTo>
                  <a:pt x="694267" y="711200"/>
                </a:lnTo>
                <a:cubicBezTo>
                  <a:pt x="507159" y="698296"/>
                  <a:pt x="562297" y="712367"/>
                  <a:pt x="457200" y="677333"/>
                </a:cubicBezTo>
                <a:cubicBezTo>
                  <a:pt x="308787" y="528920"/>
                  <a:pt x="490409" y="717184"/>
                  <a:pt x="372533" y="575733"/>
                </a:cubicBezTo>
                <a:cubicBezTo>
                  <a:pt x="357202" y="557336"/>
                  <a:pt x="338666" y="541866"/>
                  <a:pt x="321733" y="524933"/>
                </a:cubicBezTo>
                <a:cubicBezTo>
                  <a:pt x="281431" y="404026"/>
                  <a:pt x="307669" y="453036"/>
                  <a:pt x="254000" y="372533"/>
                </a:cubicBezTo>
                <a:cubicBezTo>
                  <a:pt x="248356" y="417689"/>
                  <a:pt x="249041" y="464096"/>
                  <a:pt x="237067" y="508000"/>
                </a:cubicBezTo>
                <a:cubicBezTo>
                  <a:pt x="231712" y="527634"/>
                  <a:pt x="218516" y="545399"/>
                  <a:pt x="203200" y="558800"/>
                </a:cubicBezTo>
                <a:cubicBezTo>
                  <a:pt x="139877" y="614207"/>
                  <a:pt x="108130" y="631089"/>
                  <a:pt x="33867" y="643467"/>
                </a:cubicBezTo>
                <a:cubicBezTo>
                  <a:pt x="22732" y="645323"/>
                  <a:pt x="11289" y="643467"/>
                  <a:pt x="0" y="643467"/>
                </a:cubicBezTo>
              </a:path>
            </a:pathLst>
          </a:custGeom>
          <a:noFill/>
          <a:ln w="57150" cap="flat" cmpd="sng" algn="in">
            <a:solidFill>
              <a:srgbClr val="C00000"/>
            </a:solidFill>
            <a:prstDash val="solid"/>
            <a:headEnd type="none" w="med" len="med"/>
            <a:tailEnd type="triangle" w="lg" len="lg"/>
          </a:ln>
          <a:effectLst/>
        </p:spPr>
        <p:txBody>
          <a:bodyPr rtlCol="0" anchor="ctr"/>
          <a:lstStyle/>
          <a:p>
            <a:pPr algn="ctr" defTabSz="914378">
              <a:defRPr/>
            </a:pPr>
            <a:endParaRPr lang="en-US" sz="1350" kern="1200">
              <a:solidFill>
                <a:prstClr val="white"/>
              </a:solidFill>
              <a:latin typeface="Gill Sans MT" panose="020B0502020104020203"/>
              <a:ea typeface=""/>
              <a:cs typeface=""/>
            </a:endParaRPr>
          </a:p>
        </p:txBody>
      </p:sp>
      <p:sp>
        <p:nvSpPr>
          <p:cNvPr id="32" name="Freeform 31"/>
          <p:cNvSpPr/>
          <p:nvPr/>
        </p:nvSpPr>
        <p:spPr>
          <a:xfrm>
            <a:off x="4698898" y="4337047"/>
            <a:ext cx="4445102" cy="1193804"/>
          </a:xfrm>
          <a:custGeom>
            <a:avLst/>
            <a:gdLst>
              <a:gd name="connsiteX0" fmla="*/ 5926802 w 5926802"/>
              <a:gd name="connsiteY0" fmla="*/ 660405 h 1591739"/>
              <a:gd name="connsiteX1" fmla="*/ 5859069 w 5926802"/>
              <a:gd name="connsiteY1" fmla="*/ 677339 h 1591739"/>
              <a:gd name="connsiteX2" fmla="*/ 5588135 w 5926802"/>
              <a:gd name="connsiteY2" fmla="*/ 643472 h 1591739"/>
              <a:gd name="connsiteX3" fmla="*/ 5537335 w 5926802"/>
              <a:gd name="connsiteY3" fmla="*/ 626539 h 1591739"/>
              <a:gd name="connsiteX4" fmla="*/ 5435735 w 5926802"/>
              <a:gd name="connsiteY4" fmla="*/ 558805 h 1591739"/>
              <a:gd name="connsiteX5" fmla="*/ 5384935 w 5926802"/>
              <a:gd name="connsiteY5" fmla="*/ 524939 h 1591739"/>
              <a:gd name="connsiteX6" fmla="*/ 5334135 w 5926802"/>
              <a:gd name="connsiteY6" fmla="*/ 508005 h 1591739"/>
              <a:gd name="connsiteX7" fmla="*/ 5232535 w 5926802"/>
              <a:gd name="connsiteY7" fmla="*/ 440272 h 1591739"/>
              <a:gd name="connsiteX8" fmla="*/ 5181735 w 5926802"/>
              <a:gd name="connsiteY8" fmla="*/ 406405 h 1591739"/>
              <a:gd name="connsiteX9" fmla="*/ 5114002 w 5926802"/>
              <a:gd name="connsiteY9" fmla="*/ 355605 h 1591739"/>
              <a:gd name="connsiteX10" fmla="*/ 5063202 w 5926802"/>
              <a:gd name="connsiteY10" fmla="*/ 304805 h 1591739"/>
              <a:gd name="connsiteX11" fmla="*/ 5012402 w 5926802"/>
              <a:gd name="connsiteY11" fmla="*/ 287872 h 1591739"/>
              <a:gd name="connsiteX12" fmla="*/ 4944669 w 5926802"/>
              <a:gd name="connsiteY12" fmla="*/ 254005 h 1591739"/>
              <a:gd name="connsiteX13" fmla="*/ 4893869 w 5926802"/>
              <a:gd name="connsiteY13" fmla="*/ 220139 h 1591739"/>
              <a:gd name="connsiteX14" fmla="*/ 4775335 w 5926802"/>
              <a:gd name="connsiteY14" fmla="*/ 169339 h 1591739"/>
              <a:gd name="connsiteX15" fmla="*/ 4673735 w 5926802"/>
              <a:gd name="connsiteY15" fmla="*/ 118539 h 1591739"/>
              <a:gd name="connsiteX16" fmla="*/ 4572135 w 5926802"/>
              <a:gd name="connsiteY16" fmla="*/ 67739 h 1591739"/>
              <a:gd name="connsiteX17" fmla="*/ 4487469 w 5926802"/>
              <a:gd name="connsiteY17" fmla="*/ 135472 h 1591739"/>
              <a:gd name="connsiteX18" fmla="*/ 4419735 w 5926802"/>
              <a:gd name="connsiteY18" fmla="*/ 152405 h 1591739"/>
              <a:gd name="connsiteX19" fmla="*/ 4216535 w 5926802"/>
              <a:gd name="connsiteY19" fmla="*/ 169339 h 1591739"/>
              <a:gd name="connsiteX20" fmla="*/ 4098002 w 5926802"/>
              <a:gd name="connsiteY20" fmla="*/ 186272 h 1591739"/>
              <a:gd name="connsiteX21" fmla="*/ 3979469 w 5926802"/>
              <a:gd name="connsiteY21" fmla="*/ 220139 h 1591739"/>
              <a:gd name="connsiteX22" fmla="*/ 3860935 w 5926802"/>
              <a:gd name="connsiteY22" fmla="*/ 338672 h 1591739"/>
              <a:gd name="connsiteX23" fmla="*/ 3810135 w 5926802"/>
              <a:gd name="connsiteY23" fmla="*/ 372539 h 1591739"/>
              <a:gd name="connsiteX24" fmla="*/ 3776269 w 5926802"/>
              <a:gd name="connsiteY24" fmla="*/ 423339 h 1591739"/>
              <a:gd name="connsiteX25" fmla="*/ 3623869 w 5926802"/>
              <a:gd name="connsiteY25" fmla="*/ 508005 h 1591739"/>
              <a:gd name="connsiteX26" fmla="*/ 3556135 w 5926802"/>
              <a:gd name="connsiteY26" fmla="*/ 524939 h 1591739"/>
              <a:gd name="connsiteX27" fmla="*/ 3471469 w 5926802"/>
              <a:gd name="connsiteY27" fmla="*/ 660405 h 1591739"/>
              <a:gd name="connsiteX28" fmla="*/ 3454535 w 5926802"/>
              <a:gd name="connsiteY28" fmla="*/ 711205 h 1591739"/>
              <a:gd name="connsiteX29" fmla="*/ 3437602 w 5926802"/>
              <a:gd name="connsiteY29" fmla="*/ 982139 h 1591739"/>
              <a:gd name="connsiteX30" fmla="*/ 3386802 w 5926802"/>
              <a:gd name="connsiteY30" fmla="*/ 1032939 h 1591739"/>
              <a:gd name="connsiteX31" fmla="*/ 3268269 w 5926802"/>
              <a:gd name="connsiteY31" fmla="*/ 1168405 h 1591739"/>
              <a:gd name="connsiteX32" fmla="*/ 3217469 w 5926802"/>
              <a:gd name="connsiteY32" fmla="*/ 1202272 h 1591739"/>
              <a:gd name="connsiteX33" fmla="*/ 3149735 w 5926802"/>
              <a:gd name="connsiteY33" fmla="*/ 1253072 h 1591739"/>
              <a:gd name="connsiteX34" fmla="*/ 3048135 w 5926802"/>
              <a:gd name="connsiteY34" fmla="*/ 1320805 h 1591739"/>
              <a:gd name="connsiteX35" fmla="*/ 2997335 w 5926802"/>
              <a:gd name="connsiteY35" fmla="*/ 1354672 h 1591739"/>
              <a:gd name="connsiteX36" fmla="*/ 2861869 w 5926802"/>
              <a:gd name="connsiteY36" fmla="*/ 1456272 h 1591739"/>
              <a:gd name="connsiteX37" fmla="*/ 2726402 w 5926802"/>
              <a:gd name="connsiteY37" fmla="*/ 1524005 h 1591739"/>
              <a:gd name="connsiteX38" fmla="*/ 2675602 w 5926802"/>
              <a:gd name="connsiteY38" fmla="*/ 1557872 h 1591739"/>
              <a:gd name="connsiteX39" fmla="*/ 2607869 w 5926802"/>
              <a:gd name="connsiteY39" fmla="*/ 1574805 h 1591739"/>
              <a:gd name="connsiteX40" fmla="*/ 2557069 w 5926802"/>
              <a:gd name="connsiteY40" fmla="*/ 1591739 h 1591739"/>
              <a:gd name="connsiteX41" fmla="*/ 2235335 w 5926802"/>
              <a:gd name="connsiteY41" fmla="*/ 1574805 h 1591739"/>
              <a:gd name="connsiteX42" fmla="*/ 2184535 w 5926802"/>
              <a:gd name="connsiteY42" fmla="*/ 1540939 h 1591739"/>
              <a:gd name="connsiteX43" fmla="*/ 2133735 w 5926802"/>
              <a:gd name="connsiteY43" fmla="*/ 1524005 h 1591739"/>
              <a:gd name="connsiteX44" fmla="*/ 2082935 w 5926802"/>
              <a:gd name="connsiteY44" fmla="*/ 1490139 h 1591739"/>
              <a:gd name="connsiteX45" fmla="*/ 1930535 w 5926802"/>
              <a:gd name="connsiteY45" fmla="*/ 1439339 h 1591739"/>
              <a:gd name="connsiteX46" fmla="*/ 1828935 w 5926802"/>
              <a:gd name="connsiteY46" fmla="*/ 1371605 h 1591739"/>
              <a:gd name="connsiteX47" fmla="*/ 1744269 w 5926802"/>
              <a:gd name="connsiteY47" fmla="*/ 1270005 h 1591739"/>
              <a:gd name="connsiteX48" fmla="*/ 1710402 w 5926802"/>
              <a:gd name="connsiteY48" fmla="*/ 1219205 h 1591739"/>
              <a:gd name="connsiteX49" fmla="*/ 1659602 w 5926802"/>
              <a:gd name="connsiteY49" fmla="*/ 1168405 h 1591739"/>
              <a:gd name="connsiteX50" fmla="*/ 1625735 w 5926802"/>
              <a:gd name="connsiteY50" fmla="*/ 1117605 h 1591739"/>
              <a:gd name="connsiteX51" fmla="*/ 1524135 w 5926802"/>
              <a:gd name="connsiteY51" fmla="*/ 1066805 h 1591739"/>
              <a:gd name="connsiteX52" fmla="*/ 1490269 w 5926802"/>
              <a:gd name="connsiteY52" fmla="*/ 1016005 h 1591739"/>
              <a:gd name="connsiteX53" fmla="*/ 1337869 w 5926802"/>
              <a:gd name="connsiteY53" fmla="*/ 897472 h 1591739"/>
              <a:gd name="connsiteX54" fmla="*/ 1287069 w 5926802"/>
              <a:gd name="connsiteY54" fmla="*/ 880539 h 1591739"/>
              <a:gd name="connsiteX55" fmla="*/ 1185469 w 5926802"/>
              <a:gd name="connsiteY55" fmla="*/ 829739 h 1591739"/>
              <a:gd name="connsiteX56" fmla="*/ 1117735 w 5926802"/>
              <a:gd name="connsiteY56" fmla="*/ 846672 h 1591739"/>
              <a:gd name="connsiteX57" fmla="*/ 1016135 w 5926802"/>
              <a:gd name="connsiteY57" fmla="*/ 880539 h 1591739"/>
              <a:gd name="connsiteX58" fmla="*/ 965335 w 5926802"/>
              <a:gd name="connsiteY58" fmla="*/ 931339 h 1591739"/>
              <a:gd name="connsiteX59" fmla="*/ 863735 w 5926802"/>
              <a:gd name="connsiteY59" fmla="*/ 999072 h 1591739"/>
              <a:gd name="connsiteX60" fmla="*/ 812935 w 5926802"/>
              <a:gd name="connsiteY60" fmla="*/ 1049872 h 1591739"/>
              <a:gd name="connsiteX61" fmla="*/ 711335 w 5926802"/>
              <a:gd name="connsiteY61" fmla="*/ 1117605 h 1591739"/>
              <a:gd name="connsiteX62" fmla="*/ 643602 w 5926802"/>
              <a:gd name="connsiteY62" fmla="*/ 1219205 h 1591739"/>
              <a:gd name="connsiteX63" fmla="*/ 508135 w 5926802"/>
              <a:gd name="connsiteY63" fmla="*/ 1337739 h 1591739"/>
              <a:gd name="connsiteX64" fmla="*/ 389602 w 5926802"/>
              <a:gd name="connsiteY64" fmla="*/ 1354672 h 1591739"/>
              <a:gd name="connsiteX65" fmla="*/ 220269 w 5926802"/>
              <a:gd name="connsiteY65" fmla="*/ 1337739 h 1591739"/>
              <a:gd name="connsiteX66" fmla="*/ 118669 w 5926802"/>
              <a:gd name="connsiteY66" fmla="*/ 1270005 h 1591739"/>
              <a:gd name="connsiteX67" fmla="*/ 67869 w 5926802"/>
              <a:gd name="connsiteY67" fmla="*/ 1253072 h 1591739"/>
              <a:gd name="connsiteX68" fmla="*/ 17069 w 5926802"/>
              <a:gd name="connsiteY68" fmla="*/ 1219205 h 1591739"/>
              <a:gd name="connsiteX69" fmla="*/ 17069 w 5926802"/>
              <a:gd name="connsiteY69" fmla="*/ 1117605 h 1591739"/>
              <a:gd name="connsiteX70" fmla="*/ 84802 w 5926802"/>
              <a:gd name="connsiteY70" fmla="*/ 1016005 h 1591739"/>
              <a:gd name="connsiteX71" fmla="*/ 169469 w 5926802"/>
              <a:gd name="connsiteY71" fmla="*/ 914405 h 1591739"/>
              <a:gd name="connsiteX72" fmla="*/ 271069 w 5926802"/>
              <a:gd name="connsiteY72" fmla="*/ 846672 h 1591739"/>
              <a:gd name="connsiteX73" fmla="*/ 694402 w 5926802"/>
              <a:gd name="connsiteY73" fmla="*/ 829739 h 1591739"/>
              <a:gd name="connsiteX74" fmla="*/ 745202 w 5926802"/>
              <a:gd name="connsiteY74" fmla="*/ 812805 h 1591739"/>
              <a:gd name="connsiteX75" fmla="*/ 863735 w 5926802"/>
              <a:gd name="connsiteY75" fmla="*/ 778939 h 1591739"/>
              <a:gd name="connsiteX76" fmla="*/ 982269 w 5926802"/>
              <a:gd name="connsiteY76" fmla="*/ 711205 h 1591739"/>
              <a:gd name="connsiteX77" fmla="*/ 1033069 w 5926802"/>
              <a:gd name="connsiteY77" fmla="*/ 694272 h 1591739"/>
              <a:gd name="connsiteX78" fmla="*/ 1066935 w 5926802"/>
              <a:gd name="connsiteY78" fmla="*/ 643472 h 1591739"/>
              <a:gd name="connsiteX79" fmla="*/ 999202 w 5926802"/>
              <a:gd name="connsiteY79" fmla="*/ 491072 h 1591739"/>
              <a:gd name="connsiteX80" fmla="*/ 965335 w 5926802"/>
              <a:gd name="connsiteY80" fmla="*/ 440272 h 1591739"/>
              <a:gd name="connsiteX81" fmla="*/ 914535 w 5926802"/>
              <a:gd name="connsiteY81" fmla="*/ 406405 h 1591739"/>
              <a:gd name="connsiteX82" fmla="*/ 863735 w 5926802"/>
              <a:gd name="connsiteY82" fmla="*/ 355605 h 1591739"/>
              <a:gd name="connsiteX83" fmla="*/ 762135 w 5926802"/>
              <a:gd name="connsiteY83" fmla="*/ 270939 h 1591739"/>
              <a:gd name="connsiteX84" fmla="*/ 728269 w 5926802"/>
              <a:gd name="connsiteY84" fmla="*/ 220139 h 1591739"/>
              <a:gd name="connsiteX85" fmla="*/ 626669 w 5926802"/>
              <a:gd name="connsiteY85" fmla="*/ 152405 h 1591739"/>
              <a:gd name="connsiteX86" fmla="*/ 575869 w 5926802"/>
              <a:gd name="connsiteY86" fmla="*/ 118539 h 1591739"/>
              <a:gd name="connsiteX87" fmla="*/ 474269 w 5926802"/>
              <a:gd name="connsiteY87" fmla="*/ 67739 h 1591739"/>
              <a:gd name="connsiteX88" fmla="*/ 271069 w 5926802"/>
              <a:gd name="connsiteY88" fmla="*/ 33872 h 1591739"/>
              <a:gd name="connsiteX89" fmla="*/ 220269 w 5926802"/>
              <a:gd name="connsiteY89" fmla="*/ 16939 h 1591739"/>
              <a:gd name="connsiteX90" fmla="*/ 84802 w 5926802"/>
              <a:gd name="connsiteY90" fmla="*/ 5 h 1591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5926802" h="1591739">
                <a:moveTo>
                  <a:pt x="5926802" y="660405"/>
                </a:moveTo>
                <a:cubicBezTo>
                  <a:pt x="5904224" y="666050"/>
                  <a:pt x="5882342" y="677339"/>
                  <a:pt x="5859069" y="677339"/>
                </a:cubicBezTo>
                <a:cubicBezTo>
                  <a:pt x="5785467" y="677339"/>
                  <a:pt x="5668693" y="663611"/>
                  <a:pt x="5588135" y="643472"/>
                </a:cubicBezTo>
                <a:cubicBezTo>
                  <a:pt x="5570819" y="639143"/>
                  <a:pt x="5554268" y="632183"/>
                  <a:pt x="5537335" y="626539"/>
                </a:cubicBezTo>
                <a:lnTo>
                  <a:pt x="5435735" y="558805"/>
                </a:lnTo>
                <a:cubicBezTo>
                  <a:pt x="5418802" y="547516"/>
                  <a:pt x="5404242" y="531375"/>
                  <a:pt x="5384935" y="524939"/>
                </a:cubicBezTo>
                <a:cubicBezTo>
                  <a:pt x="5368002" y="519294"/>
                  <a:pt x="5349738" y="516673"/>
                  <a:pt x="5334135" y="508005"/>
                </a:cubicBezTo>
                <a:cubicBezTo>
                  <a:pt x="5298555" y="488238"/>
                  <a:pt x="5266402" y="462850"/>
                  <a:pt x="5232535" y="440272"/>
                </a:cubicBezTo>
                <a:cubicBezTo>
                  <a:pt x="5215602" y="428983"/>
                  <a:pt x="5198016" y="418616"/>
                  <a:pt x="5181735" y="406405"/>
                </a:cubicBezTo>
                <a:cubicBezTo>
                  <a:pt x="5159157" y="389472"/>
                  <a:pt x="5135430" y="373972"/>
                  <a:pt x="5114002" y="355605"/>
                </a:cubicBezTo>
                <a:cubicBezTo>
                  <a:pt x="5095820" y="340020"/>
                  <a:pt x="5083127" y="318089"/>
                  <a:pt x="5063202" y="304805"/>
                </a:cubicBezTo>
                <a:cubicBezTo>
                  <a:pt x="5048350" y="294904"/>
                  <a:pt x="5028808" y="294903"/>
                  <a:pt x="5012402" y="287872"/>
                </a:cubicBezTo>
                <a:cubicBezTo>
                  <a:pt x="4989200" y="277928"/>
                  <a:pt x="4966586" y="266529"/>
                  <a:pt x="4944669" y="254005"/>
                </a:cubicBezTo>
                <a:cubicBezTo>
                  <a:pt x="4926999" y="243908"/>
                  <a:pt x="4911539" y="230236"/>
                  <a:pt x="4893869" y="220139"/>
                </a:cubicBezTo>
                <a:cubicBezTo>
                  <a:pt x="4835278" y="186659"/>
                  <a:pt x="4832329" y="188337"/>
                  <a:pt x="4775335" y="169339"/>
                </a:cubicBezTo>
                <a:cubicBezTo>
                  <a:pt x="4629749" y="72281"/>
                  <a:pt x="4813949" y="188646"/>
                  <a:pt x="4673735" y="118539"/>
                </a:cubicBezTo>
                <a:cubicBezTo>
                  <a:pt x="4542432" y="52888"/>
                  <a:pt x="4699822" y="110300"/>
                  <a:pt x="4572135" y="67739"/>
                </a:cubicBezTo>
                <a:cubicBezTo>
                  <a:pt x="4406060" y="123096"/>
                  <a:pt x="4640656" y="33348"/>
                  <a:pt x="4487469" y="135472"/>
                </a:cubicBezTo>
                <a:cubicBezTo>
                  <a:pt x="4468105" y="148381"/>
                  <a:pt x="4442828" y="149518"/>
                  <a:pt x="4419735" y="152405"/>
                </a:cubicBezTo>
                <a:cubicBezTo>
                  <a:pt x="4352292" y="160835"/>
                  <a:pt x="4284130" y="162224"/>
                  <a:pt x="4216535" y="169339"/>
                </a:cubicBezTo>
                <a:cubicBezTo>
                  <a:pt x="4176842" y="173517"/>
                  <a:pt x="4137270" y="179132"/>
                  <a:pt x="4098002" y="186272"/>
                </a:cubicBezTo>
                <a:cubicBezTo>
                  <a:pt x="4051220" y="194778"/>
                  <a:pt x="4022997" y="205629"/>
                  <a:pt x="3979469" y="220139"/>
                </a:cubicBezTo>
                <a:cubicBezTo>
                  <a:pt x="3901834" y="336590"/>
                  <a:pt x="3950349" y="308868"/>
                  <a:pt x="3860935" y="338672"/>
                </a:cubicBezTo>
                <a:cubicBezTo>
                  <a:pt x="3844002" y="349961"/>
                  <a:pt x="3824526" y="358148"/>
                  <a:pt x="3810135" y="372539"/>
                </a:cubicBezTo>
                <a:cubicBezTo>
                  <a:pt x="3795745" y="386930"/>
                  <a:pt x="3791585" y="409938"/>
                  <a:pt x="3776269" y="423339"/>
                </a:cubicBezTo>
                <a:cubicBezTo>
                  <a:pt x="3717462" y="474795"/>
                  <a:pt x="3688004" y="489681"/>
                  <a:pt x="3623869" y="508005"/>
                </a:cubicBezTo>
                <a:cubicBezTo>
                  <a:pt x="3601492" y="514399"/>
                  <a:pt x="3578713" y="519294"/>
                  <a:pt x="3556135" y="524939"/>
                </a:cubicBezTo>
                <a:cubicBezTo>
                  <a:pt x="3475631" y="578607"/>
                  <a:pt x="3511772" y="539497"/>
                  <a:pt x="3471469" y="660405"/>
                </a:cubicBezTo>
                <a:lnTo>
                  <a:pt x="3454535" y="711205"/>
                </a:lnTo>
                <a:cubicBezTo>
                  <a:pt x="3448891" y="801516"/>
                  <a:pt x="3456243" y="893592"/>
                  <a:pt x="3437602" y="982139"/>
                </a:cubicBezTo>
                <a:cubicBezTo>
                  <a:pt x="3432669" y="1005573"/>
                  <a:pt x="3402571" y="1014917"/>
                  <a:pt x="3386802" y="1032939"/>
                </a:cubicBezTo>
                <a:cubicBezTo>
                  <a:pt x="3337536" y="1089243"/>
                  <a:pt x="3322477" y="1123232"/>
                  <a:pt x="3268269" y="1168405"/>
                </a:cubicBezTo>
                <a:cubicBezTo>
                  <a:pt x="3252635" y="1181434"/>
                  <a:pt x="3234030" y="1190443"/>
                  <a:pt x="3217469" y="1202272"/>
                </a:cubicBezTo>
                <a:cubicBezTo>
                  <a:pt x="3194503" y="1218676"/>
                  <a:pt x="3172856" y="1236888"/>
                  <a:pt x="3149735" y="1253072"/>
                </a:cubicBezTo>
                <a:cubicBezTo>
                  <a:pt x="3116390" y="1276413"/>
                  <a:pt x="3082002" y="1298227"/>
                  <a:pt x="3048135" y="1320805"/>
                </a:cubicBezTo>
                <a:cubicBezTo>
                  <a:pt x="3031202" y="1332094"/>
                  <a:pt x="3013616" y="1342461"/>
                  <a:pt x="2997335" y="1354672"/>
                </a:cubicBezTo>
                <a:cubicBezTo>
                  <a:pt x="2952180" y="1388539"/>
                  <a:pt x="2912354" y="1431030"/>
                  <a:pt x="2861869" y="1456272"/>
                </a:cubicBezTo>
                <a:cubicBezTo>
                  <a:pt x="2816713" y="1478850"/>
                  <a:pt x="2768408" y="1496000"/>
                  <a:pt x="2726402" y="1524005"/>
                </a:cubicBezTo>
                <a:cubicBezTo>
                  <a:pt x="2709469" y="1535294"/>
                  <a:pt x="2694308" y="1549855"/>
                  <a:pt x="2675602" y="1557872"/>
                </a:cubicBezTo>
                <a:cubicBezTo>
                  <a:pt x="2654211" y="1567040"/>
                  <a:pt x="2630246" y="1568411"/>
                  <a:pt x="2607869" y="1574805"/>
                </a:cubicBezTo>
                <a:cubicBezTo>
                  <a:pt x="2590706" y="1579709"/>
                  <a:pt x="2574002" y="1586094"/>
                  <a:pt x="2557069" y="1591739"/>
                </a:cubicBezTo>
                <a:cubicBezTo>
                  <a:pt x="2449824" y="1586094"/>
                  <a:pt x="2341743" y="1589315"/>
                  <a:pt x="2235335" y="1574805"/>
                </a:cubicBezTo>
                <a:cubicBezTo>
                  <a:pt x="2215170" y="1572055"/>
                  <a:pt x="2202738" y="1550040"/>
                  <a:pt x="2184535" y="1540939"/>
                </a:cubicBezTo>
                <a:cubicBezTo>
                  <a:pt x="2168570" y="1532957"/>
                  <a:pt x="2149700" y="1531987"/>
                  <a:pt x="2133735" y="1524005"/>
                </a:cubicBezTo>
                <a:cubicBezTo>
                  <a:pt x="2115532" y="1514904"/>
                  <a:pt x="2101641" y="1498156"/>
                  <a:pt x="2082935" y="1490139"/>
                </a:cubicBezTo>
                <a:cubicBezTo>
                  <a:pt x="1938452" y="1428218"/>
                  <a:pt x="2098538" y="1530977"/>
                  <a:pt x="1930535" y="1439339"/>
                </a:cubicBezTo>
                <a:cubicBezTo>
                  <a:pt x="1894802" y="1419848"/>
                  <a:pt x="1828935" y="1371605"/>
                  <a:pt x="1828935" y="1371605"/>
                </a:cubicBezTo>
                <a:cubicBezTo>
                  <a:pt x="1744857" y="1245485"/>
                  <a:pt x="1852914" y="1400378"/>
                  <a:pt x="1744269" y="1270005"/>
                </a:cubicBezTo>
                <a:cubicBezTo>
                  <a:pt x="1731240" y="1254371"/>
                  <a:pt x="1723431" y="1234839"/>
                  <a:pt x="1710402" y="1219205"/>
                </a:cubicBezTo>
                <a:cubicBezTo>
                  <a:pt x="1695071" y="1200808"/>
                  <a:pt x="1674933" y="1186802"/>
                  <a:pt x="1659602" y="1168405"/>
                </a:cubicBezTo>
                <a:cubicBezTo>
                  <a:pt x="1646573" y="1152771"/>
                  <a:pt x="1640126" y="1131996"/>
                  <a:pt x="1625735" y="1117605"/>
                </a:cubicBezTo>
                <a:cubicBezTo>
                  <a:pt x="1592911" y="1084781"/>
                  <a:pt x="1565450" y="1080577"/>
                  <a:pt x="1524135" y="1066805"/>
                </a:cubicBezTo>
                <a:cubicBezTo>
                  <a:pt x="1512846" y="1049872"/>
                  <a:pt x="1503297" y="1031639"/>
                  <a:pt x="1490269" y="1016005"/>
                </a:cubicBezTo>
                <a:cubicBezTo>
                  <a:pt x="1456553" y="975545"/>
                  <a:pt x="1381439" y="911995"/>
                  <a:pt x="1337869" y="897472"/>
                </a:cubicBezTo>
                <a:lnTo>
                  <a:pt x="1287069" y="880539"/>
                </a:lnTo>
                <a:cubicBezTo>
                  <a:pt x="1261384" y="863415"/>
                  <a:pt x="1220524" y="829739"/>
                  <a:pt x="1185469" y="829739"/>
                </a:cubicBezTo>
                <a:cubicBezTo>
                  <a:pt x="1162196" y="829739"/>
                  <a:pt x="1140026" y="839985"/>
                  <a:pt x="1117735" y="846672"/>
                </a:cubicBezTo>
                <a:cubicBezTo>
                  <a:pt x="1083542" y="856930"/>
                  <a:pt x="1016135" y="880539"/>
                  <a:pt x="1016135" y="880539"/>
                </a:cubicBezTo>
                <a:cubicBezTo>
                  <a:pt x="999202" y="897472"/>
                  <a:pt x="984238" y="916637"/>
                  <a:pt x="965335" y="931339"/>
                </a:cubicBezTo>
                <a:cubicBezTo>
                  <a:pt x="933206" y="956328"/>
                  <a:pt x="892516" y="970291"/>
                  <a:pt x="863735" y="999072"/>
                </a:cubicBezTo>
                <a:cubicBezTo>
                  <a:pt x="846802" y="1016005"/>
                  <a:pt x="831838" y="1035170"/>
                  <a:pt x="812935" y="1049872"/>
                </a:cubicBezTo>
                <a:cubicBezTo>
                  <a:pt x="780806" y="1074861"/>
                  <a:pt x="711335" y="1117605"/>
                  <a:pt x="711335" y="1117605"/>
                </a:cubicBezTo>
                <a:lnTo>
                  <a:pt x="643602" y="1219205"/>
                </a:lnTo>
                <a:cubicBezTo>
                  <a:pt x="610033" y="1269559"/>
                  <a:pt x="580917" y="1327342"/>
                  <a:pt x="508135" y="1337739"/>
                </a:cubicBezTo>
                <a:lnTo>
                  <a:pt x="389602" y="1354672"/>
                </a:lnTo>
                <a:cubicBezTo>
                  <a:pt x="333158" y="1349028"/>
                  <a:pt x="274413" y="1354659"/>
                  <a:pt x="220269" y="1337739"/>
                </a:cubicBezTo>
                <a:cubicBezTo>
                  <a:pt x="181419" y="1325598"/>
                  <a:pt x="157283" y="1282876"/>
                  <a:pt x="118669" y="1270005"/>
                </a:cubicBezTo>
                <a:lnTo>
                  <a:pt x="67869" y="1253072"/>
                </a:lnTo>
                <a:cubicBezTo>
                  <a:pt x="50936" y="1241783"/>
                  <a:pt x="29782" y="1235097"/>
                  <a:pt x="17069" y="1219205"/>
                </a:cubicBezTo>
                <a:cubicBezTo>
                  <a:pt x="-9581" y="1185892"/>
                  <a:pt x="-1438" y="1150918"/>
                  <a:pt x="17069" y="1117605"/>
                </a:cubicBezTo>
                <a:cubicBezTo>
                  <a:pt x="36836" y="1082025"/>
                  <a:pt x="62224" y="1049872"/>
                  <a:pt x="84802" y="1016005"/>
                </a:cubicBezTo>
                <a:cubicBezTo>
                  <a:pt x="114905" y="970851"/>
                  <a:pt x="124338" y="949507"/>
                  <a:pt x="169469" y="914405"/>
                </a:cubicBezTo>
                <a:cubicBezTo>
                  <a:pt x="201598" y="889416"/>
                  <a:pt x="230399" y="848299"/>
                  <a:pt x="271069" y="846672"/>
                </a:cubicBezTo>
                <a:lnTo>
                  <a:pt x="694402" y="829739"/>
                </a:lnTo>
                <a:cubicBezTo>
                  <a:pt x="711335" y="824094"/>
                  <a:pt x="728039" y="817709"/>
                  <a:pt x="745202" y="812805"/>
                </a:cubicBezTo>
                <a:cubicBezTo>
                  <a:pt x="894065" y="770272"/>
                  <a:pt x="741914" y="819545"/>
                  <a:pt x="863735" y="778939"/>
                </a:cubicBezTo>
                <a:cubicBezTo>
                  <a:pt x="914753" y="744927"/>
                  <a:pt x="922113" y="736986"/>
                  <a:pt x="982269" y="711205"/>
                </a:cubicBezTo>
                <a:cubicBezTo>
                  <a:pt x="998675" y="704174"/>
                  <a:pt x="1016136" y="699916"/>
                  <a:pt x="1033069" y="694272"/>
                </a:cubicBezTo>
                <a:cubicBezTo>
                  <a:pt x="1044358" y="677339"/>
                  <a:pt x="1064688" y="663699"/>
                  <a:pt x="1066935" y="643472"/>
                </a:cubicBezTo>
                <a:cubicBezTo>
                  <a:pt x="1078867" y="536085"/>
                  <a:pt x="1051401" y="553711"/>
                  <a:pt x="999202" y="491072"/>
                </a:cubicBezTo>
                <a:cubicBezTo>
                  <a:pt x="986173" y="475438"/>
                  <a:pt x="979726" y="454663"/>
                  <a:pt x="965335" y="440272"/>
                </a:cubicBezTo>
                <a:cubicBezTo>
                  <a:pt x="950944" y="425881"/>
                  <a:pt x="930169" y="419434"/>
                  <a:pt x="914535" y="406405"/>
                </a:cubicBezTo>
                <a:cubicBezTo>
                  <a:pt x="896138" y="391074"/>
                  <a:pt x="882132" y="370936"/>
                  <a:pt x="863735" y="355605"/>
                </a:cubicBezTo>
                <a:cubicBezTo>
                  <a:pt x="791080" y="295060"/>
                  <a:pt x="829595" y="351892"/>
                  <a:pt x="762135" y="270939"/>
                </a:cubicBezTo>
                <a:cubicBezTo>
                  <a:pt x="749107" y="255305"/>
                  <a:pt x="743585" y="233540"/>
                  <a:pt x="728269" y="220139"/>
                </a:cubicBezTo>
                <a:cubicBezTo>
                  <a:pt x="697637" y="193336"/>
                  <a:pt x="660536" y="174983"/>
                  <a:pt x="626669" y="152405"/>
                </a:cubicBezTo>
                <a:lnTo>
                  <a:pt x="575869" y="118539"/>
                </a:lnTo>
                <a:cubicBezTo>
                  <a:pt x="533054" y="89996"/>
                  <a:pt x="524348" y="77755"/>
                  <a:pt x="474269" y="67739"/>
                </a:cubicBezTo>
                <a:cubicBezTo>
                  <a:pt x="406935" y="54272"/>
                  <a:pt x="336213" y="55586"/>
                  <a:pt x="271069" y="33872"/>
                </a:cubicBezTo>
                <a:cubicBezTo>
                  <a:pt x="254136" y="28228"/>
                  <a:pt x="237772" y="20440"/>
                  <a:pt x="220269" y="16939"/>
                </a:cubicBezTo>
                <a:cubicBezTo>
                  <a:pt x="131608" y="-793"/>
                  <a:pt x="136633" y="5"/>
                  <a:pt x="84802" y="5"/>
                </a:cubicBezTo>
              </a:path>
            </a:pathLst>
          </a:custGeom>
          <a:noFill/>
          <a:ln w="57150" cap="flat" cmpd="sng" algn="in">
            <a:solidFill>
              <a:srgbClr val="C00000"/>
            </a:solidFill>
            <a:prstDash val="solid"/>
            <a:headEnd type="none" w="med" len="med"/>
            <a:tailEnd type="triangle" w="lg" len="lg"/>
          </a:ln>
          <a:effectLst/>
        </p:spPr>
        <p:txBody>
          <a:bodyPr rtlCol="0" anchor="ctr"/>
          <a:lstStyle/>
          <a:p>
            <a:pPr algn="ctr" defTabSz="914378">
              <a:defRPr/>
            </a:pPr>
            <a:endParaRPr lang="en-US" sz="1350" kern="1200">
              <a:solidFill>
                <a:prstClr val="white"/>
              </a:solidFill>
              <a:latin typeface="Gill Sans MT" panose="020B0502020104020203"/>
              <a:ea typeface=""/>
              <a:cs typeface=""/>
            </a:endParaRPr>
          </a:p>
        </p:txBody>
      </p:sp>
      <p:sp>
        <p:nvSpPr>
          <p:cNvPr id="33" name="TextBox 32"/>
          <p:cNvSpPr txBox="1"/>
          <p:nvPr/>
        </p:nvSpPr>
        <p:spPr>
          <a:xfrm>
            <a:off x="761325" y="1251274"/>
            <a:ext cx="4262705" cy="707886"/>
          </a:xfrm>
          <a:prstGeom prst="rect">
            <a:avLst/>
          </a:prstGeom>
          <a:noFill/>
        </p:spPr>
        <p:txBody>
          <a:bodyPr wrap="none" rtlCol="0">
            <a:spAutoFit/>
          </a:bodyPr>
          <a:lstStyle/>
          <a:p>
            <a:r>
              <a:rPr lang="en-GB" sz="4000" b="1" dirty="0">
                <a:solidFill>
                  <a:srgbClr val="434343"/>
                </a:solidFill>
                <a:latin typeface="Raleway ExtraBold" charset="0"/>
                <a:ea typeface="Raleway ExtraBold" charset="0"/>
                <a:cs typeface="Raleway ExtraBold" charset="0"/>
              </a:rPr>
              <a:t>Detecting SIMPs</a:t>
            </a:r>
            <a:endParaRPr lang="en-GB" sz="4000" b="1" dirty="0">
              <a:solidFill>
                <a:srgbClr val="434343"/>
              </a:solidFill>
              <a:latin typeface="Raleway ExtraBold" charset="0"/>
              <a:ea typeface="Raleway ExtraBold" charset="0"/>
              <a:cs typeface="Raleway ExtraBold" charset="0"/>
            </a:endParaRPr>
          </a:p>
        </p:txBody>
      </p:sp>
    </p:spTree>
    <p:extLst>
      <p:ext uri="{BB962C8B-B14F-4D97-AF65-F5344CB8AC3E}">
        <p14:creationId xmlns:p14="http://schemas.microsoft.com/office/powerpoint/2010/main" val="11989841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Oval 29"/>
          <p:cNvSpPr/>
          <p:nvPr/>
        </p:nvSpPr>
        <p:spPr>
          <a:xfrm>
            <a:off x="-1638300" y="2774948"/>
            <a:ext cx="12217400" cy="4813300"/>
          </a:xfrm>
          <a:prstGeom prst="ellipse">
            <a:avLst/>
          </a:prstGeom>
          <a:solidFill>
            <a:srgbClr val="81B5A8">
              <a:lumMod val="40000"/>
              <a:lumOff val="60000"/>
            </a:srgbClr>
          </a:solidFill>
          <a:ln w="12700" cap="flat" cmpd="sng" algn="in">
            <a:solidFill>
              <a:srgbClr val="81B5A8">
                <a:lumMod val="20000"/>
                <a:lumOff val="80000"/>
              </a:srgbClr>
            </a:solidFill>
            <a:prstDash val="solid"/>
          </a:ln>
          <a:effectLst/>
        </p:spPr>
        <p:txBody>
          <a:bodyPr rtlCol="0" anchor="ctr"/>
          <a:lstStyle/>
          <a:p>
            <a:pPr algn="ctr" defTabSz="914378">
              <a:defRPr/>
            </a:pPr>
            <a:endParaRPr lang="en-US" sz="1350" kern="1200">
              <a:solidFill>
                <a:prstClr val="white"/>
              </a:solidFill>
              <a:latin typeface="Gill Sans MT" panose="020B0502020104020203"/>
              <a:ea typeface=""/>
              <a:cs typeface=""/>
            </a:endParaRPr>
          </a:p>
        </p:txBody>
      </p:sp>
      <p:sp>
        <p:nvSpPr>
          <p:cNvPr id="31" name="Oval 30"/>
          <p:cNvSpPr/>
          <p:nvPr/>
        </p:nvSpPr>
        <p:spPr>
          <a:xfrm>
            <a:off x="-719282" y="3645477"/>
            <a:ext cx="10629900" cy="4641273"/>
          </a:xfrm>
          <a:prstGeom prst="ellipse">
            <a:avLst/>
          </a:prstGeom>
          <a:solidFill>
            <a:srgbClr val="171312">
              <a:lumMod val="75000"/>
              <a:lumOff val="25000"/>
            </a:srgbClr>
          </a:solidFill>
          <a:ln w="12700" cap="flat" cmpd="sng" algn="in">
            <a:solidFill>
              <a:srgbClr val="171312">
                <a:lumMod val="75000"/>
                <a:lumOff val="25000"/>
              </a:srgbClr>
            </a:solidFill>
            <a:prstDash val="solid"/>
          </a:ln>
          <a:effectLst/>
        </p:spPr>
        <p:txBody>
          <a:bodyPr rtlCol="0" anchor="ctr"/>
          <a:lstStyle/>
          <a:p>
            <a:pPr algn="ctr" defTabSz="914378">
              <a:defRPr/>
            </a:pPr>
            <a:endParaRPr lang="en-US" sz="1350" kern="1200" dirty="0">
              <a:solidFill>
                <a:prstClr val="white"/>
              </a:solidFill>
              <a:latin typeface="Gill Sans MT" panose="020B0502020104020203"/>
              <a:ea typeface=""/>
              <a:cs typeface=""/>
            </a:endParaRPr>
          </a:p>
        </p:txBody>
      </p:sp>
      <p:sp>
        <p:nvSpPr>
          <p:cNvPr id="32" name="Rectangle 31"/>
          <p:cNvSpPr/>
          <p:nvPr/>
        </p:nvSpPr>
        <p:spPr>
          <a:xfrm>
            <a:off x="4331911" y="3344429"/>
            <a:ext cx="315769" cy="315769"/>
          </a:xfrm>
          <a:prstGeom prst="rect">
            <a:avLst/>
          </a:prstGeom>
          <a:solidFill>
            <a:srgbClr val="53AE6E"/>
          </a:solidFill>
          <a:ln w="12700" cap="flat" cmpd="sng" algn="in">
            <a:solidFill>
              <a:srgbClr val="53AE6E">
                <a:shade val="50000"/>
              </a:srgbClr>
            </a:solidFill>
            <a:prstDash val="solid"/>
          </a:ln>
          <a:effectLst/>
        </p:spPr>
        <p:txBody>
          <a:bodyPr rtlCol="0" anchor="ctr"/>
          <a:lstStyle/>
          <a:p>
            <a:pPr algn="ctr" defTabSz="914378">
              <a:defRPr/>
            </a:pPr>
            <a:endParaRPr lang="en-US" sz="1350" kern="1200">
              <a:solidFill>
                <a:prstClr val="white"/>
              </a:solidFill>
              <a:latin typeface="Gill Sans MT" panose="020B0502020104020203"/>
              <a:ea typeface=""/>
              <a:cs typeface=""/>
            </a:endParaRPr>
          </a:p>
        </p:txBody>
      </p:sp>
      <p:cxnSp>
        <p:nvCxnSpPr>
          <p:cNvPr id="33" name="Straight Arrow Connector 32"/>
          <p:cNvCxnSpPr/>
          <p:nvPr/>
        </p:nvCxnSpPr>
        <p:spPr>
          <a:xfrm flipH="1">
            <a:off x="4755630" y="1330035"/>
            <a:ext cx="4556690" cy="2246092"/>
          </a:xfrm>
          <a:prstGeom prst="straightConnector1">
            <a:avLst/>
          </a:prstGeom>
          <a:noFill/>
          <a:ln w="57150" cap="flat" cmpd="sng" algn="in">
            <a:solidFill>
              <a:srgbClr val="FF0000"/>
            </a:solidFill>
            <a:prstDash val="solid"/>
            <a:headEnd type="none" w="med" len="med"/>
            <a:tailEnd type="triangle" w="lg" len="lg"/>
          </a:ln>
          <a:effectLst/>
        </p:spPr>
      </p:cxnSp>
      <p:sp>
        <p:nvSpPr>
          <p:cNvPr id="34" name="TextBox 33"/>
          <p:cNvSpPr txBox="1"/>
          <p:nvPr/>
        </p:nvSpPr>
        <p:spPr>
          <a:xfrm>
            <a:off x="7531991" y="2171610"/>
            <a:ext cx="644728" cy="369332"/>
          </a:xfrm>
          <a:prstGeom prst="rect">
            <a:avLst/>
          </a:prstGeom>
          <a:noFill/>
        </p:spPr>
        <p:txBody>
          <a:bodyPr wrap="none" rtlCol="0">
            <a:spAutoFit/>
          </a:bodyPr>
          <a:lstStyle/>
          <a:p>
            <a:r>
              <a:rPr lang="en-US" sz="1800" kern="1200" dirty="0">
                <a:solidFill>
                  <a:prstClr val="black"/>
                </a:solidFill>
                <a:latin typeface="Gill Sans MT" panose="020B0502020104020203"/>
                <a:ea typeface=""/>
                <a:cs typeface=""/>
              </a:rPr>
              <a:t>SIMP</a:t>
            </a:r>
          </a:p>
        </p:txBody>
      </p:sp>
      <p:cxnSp>
        <p:nvCxnSpPr>
          <p:cNvPr id="35" name="Straight Arrow Connector 34"/>
          <p:cNvCxnSpPr/>
          <p:nvPr/>
        </p:nvCxnSpPr>
        <p:spPr>
          <a:xfrm>
            <a:off x="-1317582" y="3359148"/>
            <a:ext cx="5649491" cy="143164"/>
          </a:xfrm>
          <a:prstGeom prst="straightConnector1">
            <a:avLst/>
          </a:prstGeom>
          <a:noFill/>
          <a:ln w="57150" cap="flat" cmpd="sng" algn="in">
            <a:solidFill>
              <a:srgbClr val="FF0000"/>
            </a:solidFill>
            <a:prstDash val="solid"/>
            <a:headEnd type="none" w="med" len="med"/>
            <a:tailEnd type="triangle" w="lg" len="lg"/>
          </a:ln>
          <a:effectLst/>
        </p:spPr>
      </p:cxnSp>
      <p:sp>
        <p:nvSpPr>
          <p:cNvPr id="36" name="TextBox 35"/>
          <p:cNvSpPr txBox="1"/>
          <p:nvPr/>
        </p:nvSpPr>
        <p:spPr>
          <a:xfrm>
            <a:off x="7404992" y="4755051"/>
            <a:ext cx="644728" cy="369332"/>
          </a:xfrm>
          <a:prstGeom prst="rect">
            <a:avLst/>
          </a:prstGeom>
          <a:noFill/>
        </p:spPr>
        <p:txBody>
          <a:bodyPr wrap="none" rtlCol="0">
            <a:spAutoFit/>
          </a:bodyPr>
          <a:lstStyle/>
          <a:p>
            <a:r>
              <a:rPr lang="en-US" sz="1800" kern="1200" dirty="0">
                <a:solidFill>
                  <a:prstClr val="white"/>
                </a:solidFill>
                <a:latin typeface="Gill Sans MT" panose="020B0502020104020203"/>
                <a:ea typeface=""/>
                <a:cs typeface=""/>
              </a:rPr>
              <a:t>SIMP</a:t>
            </a:r>
          </a:p>
        </p:txBody>
      </p:sp>
      <p:sp>
        <p:nvSpPr>
          <p:cNvPr id="37" name="TextBox 36"/>
          <p:cNvSpPr txBox="1"/>
          <p:nvPr/>
        </p:nvSpPr>
        <p:spPr>
          <a:xfrm>
            <a:off x="658418" y="3452666"/>
            <a:ext cx="644728" cy="369332"/>
          </a:xfrm>
          <a:prstGeom prst="rect">
            <a:avLst/>
          </a:prstGeom>
          <a:noFill/>
        </p:spPr>
        <p:txBody>
          <a:bodyPr wrap="none" rtlCol="0">
            <a:spAutoFit/>
          </a:bodyPr>
          <a:lstStyle/>
          <a:p>
            <a:r>
              <a:rPr lang="en-US" sz="1800" kern="1200" dirty="0">
                <a:solidFill>
                  <a:prstClr val="black"/>
                </a:solidFill>
                <a:latin typeface="Gill Sans MT" panose="020B0502020104020203"/>
                <a:ea typeface=""/>
                <a:cs typeface=""/>
              </a:rPr>
              <a:t>SIMP</a:t>
            </a:r>
          </a:p>
        </p:txBody>
      </p:sp>
      <p:sp>
        <p:nvSpPr>
          <p:cNvPr id="38" name="TextBox 37"/>
          <p:cNvSpPr txBox="1"/>
          <p:nvPr/>
        </p:nvSpPr>
        <p:spPr>
          <a:xfrm>
            <a:off x="578409" y="1878710"/>
            <a:ext cx="6425670" cy="584775"/>
          </a:xfrm>
          <a:prstGeom prst="rect">
            <a:avLst/>
          </a:prstGeom>
          <a:noFill/>
        </p:spPr>
        <p:txBody>
          <a:bodyPr wrap="none" rtlCol="0">
            <a:spAutoFit/>
          </a:bodyPr>
          <a:lstStyle/>
          <a:p>
            <a:r>
              <a:rPr lang="en-US" sz="1600" kern="1200" dirty="0">
                <a:solidFill>
                  <a:prstClr val="black"/>
                </a:solidFill>
                <a:latin typeface="Gill Sans MT" panose="020B0502020104020203"/>
                <a:ea typeface=""/>
                <a:cs typeface=""/>
              </a:rPr>
              <a:t>A surface-based direct detection experiment will have a larger background,</a:t>
            </a:r>
          </a:p>
          <a:p>
            <a:r>
              <a:rPr lang="en-US" sz="1600" kern="1200" dirty="0">
                <a:solidFill>
                  <a:prstClr val="black"/>
                </a:solidFill>
                <a:latin typeface="Gill Sans MT" panose="020B0502020104020203"/>
                <a:ea typeface=""/>
                <a:cs typeface=""/>
              </a:rPr>
              <a:t>but will have increased sensitivity to SIMP dark matter.</a:t>
            </a:r>
          </a:p>
        </p:txBody>
      </p:sp>
      <p:sp>
        <p:nvSpPr>
          <p:cNvPr id="39" name="TextBox 38"/>
          <p:cNvSpPr txBox="1"/>
          <p:nvPr/>
        </p:nvSpPr>
        <p:spPr>
          <a:xfrm>
            <a:off x="3974113" y="2798440"/>
            <a:ext cx="992580" cy="507831"/>
          </a:xfrm>
          <a:prstGeom prst="rect">
            <a:avLst/>
          </a:prstGeom>
          <a:noFill/>
        </p:spPr>
        <p:txBody>
          <a:bodyPr wrap="none" rtlCol="0">
            <a:spAutoFit/>
          </a:bodyPr>
          <a:lstStyle/>
          <a:p>
            <a:pPr algn="ctr"/>
            <a:r>
              <a:rPr lang="en-US" sz="1350" kern="1200" dirty="0">
                <a:solidFill>
                  <a:prstClr val="black"/>
                </a:solidFill>
                <a:latin typeface="Gill Sans MT" panose="020B0502020104020203"/>
                <a:ea typeface=""/>
                <a:cs typeface=""/>
              </a:rPr>
              <a:t>Surface</a:t>
            </a:r>
          </a:p>
          <a:p>
            <a:pPr algn="ctr"/>
            <a:r>
              <a:rPr lang="en-US" sz="1350" kern="1200" dirty="0">
                <a:solidFill>
                  <a:prstClr val="black"/>
                </a:solidFill>
                <a:latin typeface="Gill Sans MT" panose="020B0502020104020203"/>
                <a:ea typeface=""/>
                <a:cs typeface=""/>
              </a:rPr>
              <a:t>experiment</a:t>
            </a:r>
          </a:p>
        </p:txBody>
      </p:sp>
      <p:sp>
        <p:nvSpPr>
          <p:cNvPr id="40" name="Freeform 39"/>
          <p:cNvSpPr/>
          <p:nvPr/>
        </p:nvSpPr>
        <p:spPr>
          <a:xfrm rot="842168">
            <a:off x="4545477" y="4278166"/>
            <a:ext cx="4668407" cy="1193804"/>
          </a:xfrm>
          <a:custGeom>
            <a:avLst/>
            <a:gdLst>
              <a:gd name="connsiteX0" fmla="*/ 5926802 w 5926802"/>
              <a:gd name="connsiteY0" fmla="*/ 660405 h 1591739"/>
              <a:gd name="connsiteX1" fmla="*/ 5859069 w 5926802"/>
              <a:gd name="connsiteY1" fmla="*/ 677339 h 1591739"/>
              <a:gd name="connsiteX2" fmla="*/ 5588135 w 5926802"/>
              <a:gd name="connsiteY2" fmla="*/ 643472 h 1591739"/>
              <a:gd name="connsiteX3" fmla="*/ 5537335 w 5926802"/>
              <a:gd name="connsiteY3" fmla="*/ 626539 h 1591739"/>
              <a:gd name="connsiteX4" fmla="*/ 5435735 w 5926802"/>
              <a:gd name="connsiteY4" fmla="*/ 558805 h 1591739"/>
              <a:gd name="connsiteX5" fmla="*/ 5384935 w 5926802"/>
              <a:gd name="connsiteY5" fmla="*/ 524939 h 1591739"/>
              <a:gd name="connsiteX6" fmla="*/ 5334135 w 5926802"/>
              <a:gd name="connsiteY6" fmla="*/ 508005 h 1591739"/>
              <a:gd name="connsiteX7" fmla="*/ 5232535 w 5926802"/>
              <a:gd name="connsiteY7" fmla="*/ 440272 h 1591739"/>
              <a:gd name="connsiteX8" fmla="*/ 5181735 w 5926802"/>
              <a:gd name="connsiteY8" fmla="*/ 406405 h 1591739"/>
              <a:gd name="connsiteX9" fmla="*/ 5114002 w 5926802"/>
              <a:gd name="connsiteY9" fmla="*/ 355605 h 1591739"/>
              <a:gd name="connsiteX10" fmla="*/ 5063202 w 5926802"/>
              <a:gd name="connsiteY10" fmla="*/ 304805 h 1591739"/>
              <a:gd name="connsiteX11" fmla="*/ 5012402 w 5926802"/>
              <a:gd name="connsiteY11" fmla="*/ 287872 h 1591739"/>
              <a:gd name="connsiteX12" fmla="*/ 4944669 w 5926802"/>
              <a:gd name="connsiteY12" fmla="*/ 254005 h 1591739"/>
              <a:gd name="connsiteX13" fmla="*/ 4893869 w 5926802"/>
              <a:gd name="connsiteY13" fmla="*/ 220139 h 1591739"/>
              <a:gd name="connsiteX14" fmla="*/ 4775335 w 5926802"/>
              <a:gd name="connsiteY14" fmla="*/ 169339 h 1591739"/>
              <a:gd name="connsiteX15" fmla="*/ 4673735 w 5926802"/>
              <a:gd name="connsiteY15" fmla="*/ 118539 h 1591739"/>
              <a:gd name="connsiteX16" fmla="*/ 4572135 w 5926802"/>
              <a:gd name="connsiteY16" fmla="*/ 67739 h 1591739"/>
              <a:gd name="connsiteX17" fmla="*/ 4487469 w 5926802"/>
              <a:gd name="connsiteY17" fmla="*/ 135472 h 1591739"/>
              <a:gd name="connsiteX18" fmla="*/ 4419735 w 5926802"/>
              <a:gd name="connsiteY18" fmla="*/ 152405 h 1591739"/>
              <a:gd name="connsiteX19" fmla="*/ 4216535 w 5926802"/>
              <a:gd name="connsiteY19" fmla="*/ 169339 h 1591739"/>
              <a:gd name="connsiteX20" fmla="*/ 4098002 w 5926802"/>
              <a:gd name="connsiteY20" fmla="*/ 186272 h 1591739"/>
              <a:gd name="connsiteX21" fmla="*/ 3979469 w 5926802"/>
              <a:gd name="connsiteY21" fmla="*/ 220139 h 1591739"/>
              <a:gd name="connsiteX22" fmla="*/ 3860935 w 5926802"/>
              <a:gd name="connsiteY22" fmla="*/ 338672 h 1591739"/>
              <a:gd name="connsiteX23" fmla="*/ 3810135 w 5926802"/>
              <a:gd name="connsiteY23" fmla="*/ 372539 h 1591739"/>
              <a:gd name="connsiteX24" fmla="*/ 3776269 w 5926802"/>
              <a:gd name="connsiteY24" fmla="*/ 423339 h 1591739"/>
              <a:gd name="connsiteX25" fmla="*/ 3623869 w 5926802"/>
              <a:gd name="connsiteY25" fmla="*/ 508005 h 1591739"/>
              <a:gd name="connsiteX26" fmla="*/ 3556135 w 5926802"/>
              <a:gd name="connsiteY26" fmla="*/ 524939 h 1591739"/>
              <a:gd name="connsiteX27" fmla="*/ 3471469 w 5926802"/>
              <a:gd name="connsiteY27" fmla="*/ 660405 h 1591739"/>
              <a:gd name="connsiteX28" fmla="*/ 3454535 w 5926802"/>
              <a:gd name="connsiteY28" fmla="*/ 711205 h 1591739"/>
              <a:gd name="connsiteX29" fmla="*/ 3437602 w 5926802"/>
              <a:gd name="connsiteY29" fmla="*/ 982139 h 1591739"/>
              <a:gd name="connsiteX30" fmla="*/ 3386802 w 5926802"/>
              <a:gd name="connsiteY30" fmla="*/ 1032939 h 1591739"/>
              <a:gd name="connsiteX31" fmla="*/ 3268269 w 5926802"/>
              <a:gd name="connsiteY31" fmla="*/ 1168405 h 1591739"/>
              <a:gd name="connsiteX32" fmla="*/ 3217469 w 5926802"/>
              <a:gd name="connsiteY32" fmla="*/ 1202272 h 1591739"/>
              <a:gd name="connsiteX33" fmla="*/ 3149735 w 5926802"/>
              <a:gd name="connsiteY33" fmla="*/ 1253072 h 1591739"/>
              <a:gd name="connsiteX34" fmla="*/ 3048135 w 5926802"/>
              <a:gd name="connsiteY34" fmla="*/ 1320805 h 1591739"/>
              <a:gd name="connsiteX35" fmla="*/ 2997335 w 5926802"/>
              <a:gd name="connsiteY35" fmla="*/ 1354672 h 1591739"/>
              <a:gd name="connsiteX36" fmla="*/ 2861869 w 5926802"/>
              <a:gd name="connsiteY36" fmla="*/ 1456272 h 1591739"/>
              <a:gd name="connsiteX37" fmla="*/ 2726402 w 5926802"/>
              <a:gd name="connsiteY37" fmla="*/ 1524005 h 1591739"/>
              <a:gd name="connsiteX38" fmla="*/ 2675602 w 5926802"/>
              <a:gd name="connsiteY38" fmla="*/ 1557872 h 1591739"/>
              <a:gd name="connsiteX39" fmla="*/ 2607869 w 5926802"/>
              <a:gd name="connsiteY39" fmla="*/ 1574805 h 1591739"/>
              <a:gd name="connsiteX40" fmla="*/ 2557069 w 5926802"/>
              <a:gd name="connsiteY40" fmla="*/ 1591739 h 1591739"/>
              <a:gd name="connsiteX41" fmla="*/ 2235335 w 5926802"/>
              <a:gd name="connsiteY41" fmla="*/ 1574805 h 1591739"/>
              <a:gd name="connsiteX42" fmla="*/ 2184535 w 5926802"/>
              <a:gd name="connsiteY42" fmla="*/ 1540939 h 1591739"/>
              <a:gd name="connsiteX43" fmla="*/ 2133735 w 5926802"/>
              <a:gd name="connsiteY43" fmla="*/ 1524005 h 1591739"/>
              <a:gd name="connsiteX44" fmla="*/ 2082935 w 5926802"/>
              <a:gd name="connsiteY44" fmla="*/ 1490139 h 1591739"/>
              <a:gd name="connsiteX45" fmla="*/ 1930535 w 5926802"/>
              <a:gd name="connsiteY45" fmla="*/ 1439339 h 1591739"/>
              <a:gd name="connsiteX46" fmla="*/ 1828935 w 5926802"/>
              <a:gd name="connsiteY46" fmla="*/ 1371605 h 1591739"/>
              <a:gd name="connsiteX47" fmla="*/ 1744269 w 5926802"/>
              <a:gd name="connsiteY47" fmla="*/ 1270005 h 1591739"/>
              <a:gd name="connsiteX48" fmla="*/ 1710402 w 5926802"/>
              <a:gd name="connsiteY48" fmla="*/ 1219205 h 1591739"/>
              <a:gd name="connsiteX49" fmla="*/ 1659602 w 5926802"/>
              <a:gd name="connsiteY49" fmla="*/ 1168405 h 1591739"/>
              <a:gd name="connsiteX50" fmla="*/ 1625735 w 5926802"/>
              <a:gd name="connsiteY50" fmla="*/ 1117605 h 1591739"/>
              <a:gd name="connsiteX51" fmla="*/ 1524135 w 5926802"/>
              <a:gd name="connsiteY51" fmla="*/ 1066805 h 1591739"/>
              <a:gd name="connsiteX52" fmla="*/ 1490269 w 5926802"/>
              <a:gd name="connsiteY52" fmla="*/ 1016005 h 1591739"/>
              <a:gd name="connsiteX53" fmla="*/ 1337869 w 5926802"/>
              <a:gd name="connsiteY53" fmla="*/ 897472 h 1591739"/>
              <a:gd name="connsiteX54" fmla="*/ 1287069 w 5926802"/>
              <a:gd name="connsiteY54" fmla="*/ 880539 h 1591739"/>
              <a:gd name="connsiteX55" fmla="*/ 1185469 w 5926802"/>
              <a:gd name="connsiteY55" fmla="*/ 829739 h 1591739"/>
              <a:gd name="connsiteX56" fmla="*/ 1117735 w 5926802"/>
              <a:gd name="connsiteY56" fmla="*/ 846672 h 1591739"/>
              <a:gd name="connsiteX57" fmla="*/ 1016135 w 5926802"/>
              <a:gd name="connsiteY57" fmla="*/ 880539 h 1591739"/>
              <a:gd name="connsiteX58" fmla="*/ 965335 w 5926802"/>
              <a:gd name="connsiteY58" fmla="*/ 931339 h 1591739"/>
              <a:gd name="connsiteX59" fmla="*/ 863735 w 5926802"/>
              <a:gd name="connsiteY59" fmla="*/ 999072 h 1591739"/>
              <a:gd name="connsiteX60" fmla="*/ 812935 w 5926802"/>
              <a:gd name="connsiteY60" fmla="*/ 1049872 h 1591739"/>
              <a:gd name="connsiteX61" fmla="*/ 711335 w 5926802"/>
              <a:gd name="connsiteY61" fmla="*/ 1117605 h 1591739"/>
              <a:gd name="connsiteX62" fmla="*/ 643602 w 5926802"/>
              <a:gd name="connsiteY62" fmla="*/ 1219205 h 1591739"/>
              <a:gd name="connsiteX63" fmla="*/ 508135 w 5926802"/>
              <a:gd name="connsiteY63" fmla="*/ 1337739 h 1591739"/>
              <a:gd name="connsiteX64" fmla="*/ 389602 w 5926802"/>
              <a:gd name="connsiteY64" fmla="*/ 1354672 h 1591739"/>
              <a:gd name="connsiteX65" fmla="*/ 220269 w 5926802"/>
              <a:gd name="connsiteY65" fmla="*/ 1337739 h 1591739"/>
              <a:gd name="connsiteX66" fmla="*/ 118669 w 5926802"/>
              <a:gd name="connsiteY66" fmla="*/ 1270005 h 1591739"/>
              <a:gd name="connsiteX67" fmla="*/ 67869 w 5926802"/>
              <a:gd name="connsiteY67" fmla="*/ 1253072 h 1591739"/>
              <a:gd name="connsiteX68" fmla="*/ 17069 w 5926802"/>
              <a:gd name="connsiteY68" fmla="*/ 1219205 h 1591739"/>
              <a:gd name="connsiteX69" fmla="*/ 17069 w 5926802"/>
              <a:gd name="connsiteY69" fmla="*/ 1117605 h 1591739"/>
              <a:gd name="connsiteX70" fmla="*/ 84802 w 5926802"/>
              <a:gd name="connsiteY70" fmla="*/ 1016005 h 1591739"/>
              <a:gd name="connsiteX71" fmla="*/ 169469 w 5926802"/>
              <a:gd name="connsiteY71" fmla="*/ 914405 h 1591739"/>
              <a:gd name="connsiteX72" fmla="*/ 271069 w 5926802"/>
              <a:gd name="connsiteY72" fmla="*/ 846672 h 1591739"/>
              <a:gd name="connsiteX73" fmla="*/ 694402 w 5926802"/>
              <a:gd name="connsiteY73" fmla="*/ 829739 h 1591739"/>
              <a:gd name="connsiteX74" fmla="*/ 745202 w 5926802"/>
              <a:gd name="connsiteY74" fmla="*/ 812805 h 1591739"/>
              <a:gd name="connsiteX75" fmla="*/ 863735 w 5926802"/>
              <a:gd name="connsiteY75" fmla="*/ 778939 h 1591739"/>
              <a:gd name="connsiteX76" fmla="*/ 982269 w 5926802"/>
              <a:gd name="connsiteY76" fmla="*/ 711205 h 1591739"/>
              <a:gd name="connsiteX77" fmla="*/ 1033069 w 5926802"/>
              <a:gd name="connsiteY77" fmla="*/ 694272 h 1591739"/>
              <a:gd name="connsiteX78" fmla="*/ 1066935 w 5926802"/>
              <a:gd name="connsiteY78" fmla="*/ 643472 h 1591739"/>
              <a:gd name="connsiteX79" fmla="*/ 999202 w 5926802"/>
              <a:gd name="connsiteY79" fmla="*/ 491072 h 1591739"/>
              <a:gd name="connsiteX80" fmla="*/ 965335 w 5926802"/>
              <a:gd name="connsiteY80" fmla="*/ 440272 h 1591739"/>
              <a:gd name="connsiteX81" fmla="*/ 914535 w 5926802"/>
              <a:gd name="connsiteY81" fmla="*/ 406405 h 1591739"/>
              <a:gd name="connsiteX82" fmla="*/ 863735 w 5926802"/>
              <a:gd name="connsiteY82" fmla="*/ 355605 h 1591739"/>
              <a:gd name="connsiteX83" fmla="*/ 762135 w 5926802"/>
              <a:gd name="connsiteY83" fmla="*/ 270939 h 1591739"/>
              <a:gd name="connsiteX84" fmla="*/ 728269 w 5926802"/>
              <a:gd name="connsiteY84" fmla="*/ 220139 h 1591739"/>
              <a:gd name="connsiteX85" fmla="*/ 626669 w 5926802"/>
              <a:gd name="connsiteY85" fmla="*/ 152405 h 1591739"/>
              <a:gd name="connsiteX86" fmla="*/ 575869 w 5926802"/>
              <a:gd name="connsiteY86" fmla="*/ 118539 h 1591739"/>
              <a:gd name="connsiteX87" fmla="*/ 474269 w 5926802"/>
              <a:gd name="connsiteY87" fmla="*/ 67739 h 1591739"/>
              <a:gd name="connsiteX88" fmla="*/ 271069 w 5926802"/>
              <a:gd name="connsiteY88" fmla="*/ 33872 h 1591739"/>
              <a:gd name="connsiteX89" fmla="*/ 220269 w 5926802"/>
              <a:gd name="connsiteY89" fmla="*/ 16939 h 1591739"/>
              <a:gd name="connsiteX90" fmla="*/ 84802 w 5926802"/>
              <a:gd name="connsiteY90" fmla="*/ 5 h 1591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5926802" h="1591739">
                <a:moveTo>
                  <a:pt x="5926802" y="660405"/>
                </a:moveTo>
                <a:cubicBezTo>
                  <a:pt x="5904224" y="666050"/>
                  <a:pt x="5882342" y="677339"/>
                  <a:pt x="5859069" y="677339"/>
                </a:cubicBezTo>
                <a:cubicBezTo>
                  <a:pt x="5785467" y="677339"/>
                  <a:pt x="5668693" y="663611"/>
                  <a:pt x="5588135" y="643472"/>
                </a:cubicBezTo>
                <a:cubicBezTo>
                  <a:pt x="5570819" y="639143"/>
                  <a:pt x="5554268" y="632183"/>
                  <a:pt x="5537335" y="626539"/>
                </a:cubicBezTo>
                <a:lnTo>
                  <a:pt x="5435735" y="558805"/>
                </a:lnTo>
                <a:cubicBezTo>
                  <a:pt x="5418802" y="547516"/>
                  <a:pt x="5404242" y="531375"/>
                  <a:pt x="5384935" y="524939"/>
                </a:cubicBezTo>
                <a:cubicBezTo>
                  <a:pt x="5368002" y="519294"/>
                  <a:pt x="5349738" y="516673"/>
                  <a:pt x="5334135" y="508005"/>
                </a:cubicBezTo>
                <a:cubicBezTo>
                  <a:pt x="5298555" y="488238"/>
                  <a:pt x="5266402" y="462850"/>
                  <a:pt x="5232535" y="440272"/>
                </a:cubicBezTo>
                <a:cubicBezTo>
                  <a:pt x="5215602" y="428983"/>
                  <a:pt x="5198016" y="418616"/>
                  <a:pt x="5181735" y="406405"/>
                </a:cubicBezTo>
                <a:cubicBezTo>
                  <a:pt x="5159157" y="389472"/>
                  <a:pt x="5135430" y="373972"/>
                  <a:pt x="5114002" y="355605"/>
                </a:cubicBezTo>
                <a:cubicBezTo>
                  <a:pt x="5095820" y="340020"/>
                  <a:pt x="5083127" y="318089"/>
                  <a:pt x="5063202" y="304805"/>
                </a:cubicBezTo>
                <a:cubicBezTo>
                  <a:pt x="5048350" y="294904"/>
                  <a:pt x="5028808" y="294903"/>
                  <a:pt x="5012402" y="287872"/>
                </a:cubicBezTo>
                <a:cubicBezTo>
                  <a:pt x="4989200" y="277928"/>
                  <a:pt x="4966586" y="266529"/>
                  <a:pt x="4944669" y="254005"/>
                </a:cubicBezTo>
                <a:cubicBezTo>
                  <a:pt x="4926999" y="243908"/>
                  <a:pt x="4911539" y="230236"/>
                  <a:pt x="4893869" y="220139"/>
                </a:cubicBezTo>
                <a:cubicBezTo>
                  <a:pt x="4835278" y="186659"/>
                  <a:pt x="4832329" y="188337"/>
                  <a:pt x="4775335" y="169339"/>
                </a:cubicBezTo>
                <a:cubicBezTo>
                  <a:pt x="4629749" y="72281"/>
                  <a:pt x="4813949" y="188646"/>
                  <a:pt x="4673735" y="118539"/>
                </a:cubicBezTo>
                <a:cubicBezTo>
                  <a:pt x="4542432" y="52888"/>
                  <a:pt x="4699822" y="110300"/>
                  <a:pt x="4572135" y="67739"/>
                </a:cubicBezTo>
                <a:cubicBezTo>
                  <a:pt x="4406060" y="123096"/>
                  <a:pt x="4640656" y="33348"/>
                  <a:pt x="4487469" y="135472"/>
                </a:cubicBezTo>
                <a:cubicBezTo>
                  <a:pt x="4468105" y="148381"/>
                  <a:pt x="4442828" y="149518"/>
                  <a:pt x="4419735" y="152405"/>
                </a:cubicBezTo>
                <a:cubicBezTo>
                  <a:pt x="4352292" y="160835"/>
                  <a:pt x="4284130" y="162224"/>
                  <a:pt x="4216535" y="169339"/>
                </a:cubicBezTo>
                <a:cubicBezTo>
                  <a:pt x="4176842" y="173517"/>
                  <a:pt x="4137270" y="179132"/>
                  <a:pt x="4098002" y="186272"/>
                </a:cubicBezTo>
                <a:cubicBezTo>
                  <a:pt x="4051220" y="194778"/>
                  <a:pt x="4022997" y="205629"/>
                  <a:pt x="3979469" y="220139"/>
                </a:cubicBezTo>
                <a:cubicBezTo>
                  <a:pt x="3901834" y="336590"/>
                  <a:pt x="3950349" y="308868"/>
                  <a:pt x="3860935" y="338672"/>
                </a:cubicBezTo>
                <a:cubicBezTo>
                  <a:pt x="3844002" y="349961"/>
                  <a:pt x="3824526" y="358148"/>
                  <a:pt x="3810135" y="372539"/>
                </a:cubicBezTo>
                <a:cubicBezTo>
                  <a:pt x="3795745" y="386930"/>
                  <a:pt x="3791585" y="409938"/>
                  <a:pt x="3776269" y="423339"/>
                </a:cubicBezTo>
                <a:cubicBezTo>
                  <a:pt x="3717462" y="474795"/>
                  <a:pt x="3688004" y="489681"/>
                  <a:pt x="3623869" y="508005"/>
                </a:cubicBezTo>
                <a:cubicBezTo>
                  <a:pt x="3601492" y="514399"/>
                  <a:pt x="3578713" y="519294"/>
                  <a:pt x="3556135" y="524939"/>
                </a:cubicBezTo>
                <a:cubicBezTo>
                  <a:pt x="3475631" y="578607"/>
                  <a:pt x="3511772" y="539497"/>
                  <a:pt x="3471469" y="660405"/>
                </a:cubicBezTo>
                <a:lnTo>
                  <a:pt x="3454535" y="711205"/>
                </a:lnTo>
                <a:cubicBezTo>
                  <a:pt x="3448891" y="801516"/>
                  <a:pt x="3456243" y="893592"/>
                  <a:pt x="3437602" y="982139"/>
                </a:cubicBezTo>
                <a:cubicBezTo>
                  <a:pt x="3432669" y="1005573"/>
                  <a:pt x="3402571" y="1014917"/>
                  <a:pt x="3386802" y="1032939"/>
                </a:cubicBezTo>
                <a:cubicBezTo>
                  <a:pt x="3337536" y="1089243"/>
                  <a:pt x="3322477" y="1123232"/>
                  <a:pt x="3268269" y="1168405"/>
                </a:cubicBezTo>
                <a:cubicBezTo>
                  <a:pt x="3252635" y="1181434"/>
                  <a:pt x="3234030" y="1190443"/>
                  <a:pt x="3217469" y="1202272"/>
                </a:cubicBezTo>
                <a:cubicBezTo>
                  <a:pt x="3194503" y="1218676"/>
                  <a:pt x="3172856" y="1236888"/>
                  <a:pt x="3149735" y="1253072"/>
                </a:cubicBezTo>
                <a:cubicBezTo>
                  <a:pt x="3116390" y="1276413"/>
                  <a:pt x="3082002" y="1298227"/>
                  <a:pt x="3048135" y="1320805"/>
                </a:cubicBezTo>
                <a:cubicBezTo>
                  <a:pt x="3031202" y="1332094"/>
                  <a:pt x="3013616" y="1342461"/>
                  <a:pt x="2997335" y="1354672"/>
                </a:cubicBezTo>
                <a:cubicBezTo>
                  <a:pt x="2952180" y="1388539"/>
                  <a:pt x="2912354" y="1431030"/>
                  <a:pt x="2861869" y="1456272"/>
                </a:cubicBezTo>
                <a:cubicBezTo>
                  <a:pt x="2816713" y="1478850"/>
                  <a:pt x="2768408" y="1496000"/>
                  <a:pt x="2726402" y="1524005"/>
                </a:cubicBezTo>
                <a:cubicBezTo>
                  <a:pt x="2709469" y="1535294"/>
                  <a:pt x="2694308" y="1549855"/>
                  <a:pt x="2675602" y="1557872"/>
                </a:cubicBezTo>
                <a:cubicBezTo>
                  <a:pt x="2654211" y="1567040"/>
                  <a:pt x="2630246" y="1568411"/>
                  <a:pt x="2607869" y="1574805"/>
                </a:cubicBezTo>
                <a:cubicBezTo>
                  <a:pt x="2590706" y="1579709"/>
                  <a:pt x="2574002" y="1586094"/>
                  <a:pt x="2557069" y="1591739"/>
                </a:cubicBezTo>
                <a:cubicBezTo>
                  <a:pt x="2449824" y="1586094"/>
                  <a:pt x="2341743" y="1589315"/>
                  <a:pt x="2235335" y="1574805"/>
                </a:cubicBezTo>
                <a:cubicBezTo>
                  <a:pt x="2215170" y="1572055"/>
                  <a:pt x="2202738" y="1550040"/>
                  <a:pt x="2184535" y="1540939"/>
                </a:cubicBezTo>
                <a:cubicBezTo>
                  <a:pt x="2168570" y="1532957"/>
                  <a:pt x="2149700" y="1531987"/>
                  <a:pt x="2133735" y="1524005"/>
                </a:cubicBezTo>
                <a:cubicBezTo>
                  <a:pt x="2115532" y="1514904"/>
                  <a:pt x="2101641" y="1498156"/>
                  <a:pt x="2082935" y="1490139"/>
                </a:cubicBezTo>
                <a:cubicBezTo>
                  <a:pt x="1938452" y="1428218"/>
                  <a:pt x="2098538" y="1530977"/>
                  <a:pt x="1930535" y="1439339"/>
                </a:cubicBezTo>
                <a:cubicBezTo>
                  <a:pt x="1894802" y="1419848"/>
                  <a:pt x="1828935" y="1371605"/>
                  <a:pt x="1828935" y="1371605"/>
                </a:cubicBezTo>
                <a:cubicBezTo>
                  <a:pt x="1744857" y="1245485"/>
                  <a:pt x="1852914" y="1400378"/>
                  <a:pt x="1744269" y="1270005"/>
                </a:cubicBezTo>
                <a:cubicBezTo>
                  <a:pt x="1731240" y="1254371"/>
                  <a:pt x="1723431" y="1234839"/>
                  <a:pt x="1710402" y="1219205"/>
                </a:cubicBezTo>
                <a:cubicBezTo>
                  <a:pt x="1695071" y="1200808"/>
                  <a:pt x="1674933" y="1186802"/>
                  <a:pt x="1659602" y="1168405"/>
                </a:cubicBezTo>
                <a:cubicBezTo>
                  <a:pt x="1646573" y="1152771"/>
                  <a:pt x="1640126" y="1131996"/>
                  <a:pt x="1625735" y="1117605"/>
                </a:cubicBezTo>
                <a:cubicBezTo>
                  <a:pt x="1592911" y="1084781"/>
                  <a:pt x="1565450" y="1080577"/>
                  <a:pt x="1524135" y="1066805"/>
                </a:cubicBezTo>
                <a:cubicBezTo>
                  <a:pt x="1512846" y="1049872"/>
                  <a:pt x="1503297" y="1031639"/>
                  <a:pt x="1490269" y="1016005"/>
                </a:cubicBezTo>
                <a:cubicBezTo>
                  <a:pt x="1456553" y="975545"/>
                  <a:pt x="1381439" y="911995"/>
                  <a:pt x="1337869" y="897472"/>
                </a:cubicBezTo>
                <a:lnTo>
                  <a:pt x="1287069" y="880539"/>
                </a:lnTo>
                <a:cubicBezTo>
                  <a:pt x="1261384" y="863415"/>
                  <a:pt x="1220524" y="829739"/>
                  <a:pt x="1185469" y="829739"/>
                </a:cubicBezTo>
                <a:cubicBezTo>
                  <a:pt x="1162196" y="829739"/>
                  <a:pt x="1140026" y="839985"/>
                  <a:pt x="1117735" y="846672"/>
                </a:cubicBezTo>
                <a:cubicBezTo>
                  <a:pt x="1083542" y="856930"/>
                  <a:pt x="1016135" y="880539"/>
                  <a:pt x="1016135" y="880539"/>
                </a:cubicBezTo>
                <a:cubicBezTo>
                  <a:pt x="999202" y="897472"/>
                  <a:pt x="984238" y="916637"/>
                  <a:pt x="965335" y="931339"/>
                </a:cubicBezTo>
                <a:cubicBezTo>
                  <a:pt x="933206" y="956328"/>
                  <a:pt x="892516" y="970291"/>
                  <a:pt x="863735" y="999072"/>
                </a:cubicBezTo>
                <a:cubicBezTo>
                  <a:pt x="846802" y="1016005"/>
                  <a:pt x="831838" y="1035170"/>
                  <a:pt x="812935" y="1049872"/>
                </a:cubicBezTo>
                <a:cubicBezTo>
                  <a:pt x="780806" y="1074861"/>
                  <a:pt x="711335" y="1117605"/>
                  <a:pt x="711335" y="1117605"/>
                </a:cubicBezTo>
                <a:lnTo>
                  <a:pt x="643602" y="1219205"/>
                </a:lnTo>
                <a:cubicBezTo>
                  <a:pt x="610033" y="1269559"/>
                  <a:pt x="580917" y="1327342"/>
                  <a:pt x="508135" y="1337739"/>
                </a:cubicBezTo>
                <a:lnTo>
                  <a:pt x="389602" y="1354672"/>
                </a:lnTo>
                <a:cubicBezTo>
                  <a:pt x="333158" y="1349028"/>
                  <a:pt x="274413" y="1354659"/>
                  <a:pt x="220269" y="1337739"/>
                </a:cubicBezTo>
                <a:cubicBezTo>
                  <a:pt x="181419" y="1325598"/>
                  <a:pt x="157283" y="1282876"/>
                  <a:pt x="118669" y="1270005"/>
                </a:cubicBezTo>
                <a:lnTo>
                  <a:pt x="67869" y="1253072"/>
                </a:lnTo>
                <a:cubicBezTo>
                  <a:pt x="50936" y="1241783"/>
                  <a:pt x="29782" y="1235097"/>
                  <a:pt x="17069" y="1219205"/>
                </a:cubicBezTo>
                <a:cubicBezTo>
                  <a:pt x="-9581" y="1185892"/>
                  <a:pt x="-1438" y="1150918"/>
                  <a:pt x="17069" y="1117605"/>
                </a:cubicBezTo>
                <a:cubicBezTo>
                  <a:pt x="36836" y="1082025"/>
                  <a:pt x="62224" y="1049872"/>
                  <a:pt x="84802" y="1016005"/>
                </a:cubicBezTo>
                <a:cubicBezTo>
                  <a:pt x="114905" y="970851"/>
                  <a:pt x="124338" y="949507"/>
                  <a:pt x="169469" y="914405"/>
                </a:cubicBezTo>
                <a:cubicBezTo>
                  <a:pt x="201598" y="889416"/>
                  <a:pt x="230399" y="848299"/>
                  <a:pt x="271069" y="846672"/>
                </a:cubicBezTo>
                <a:lnTo>
                  <a:pt x="694402" y="829739"/>
                </a:lnTo>
                <a:cubicBezTo>
                  <a:pt x="711335" y="824094"/>
                  <a:pt x="728039" y="817709"/>
                  <a:pt x="745202" y="812805"/>
                </a:cubicBezTo>
                <a:cubicBezTo>
                  <a:pt x="894065" y="770272"/>
                  <a:pt x="741914" y="819545"/>
                  <a:pt x="863735" y="778939"/>
                </a:cubicBezTo>
                <a:cubicBezTo>
                  <a:pt x="914753" y="744927"/>
                  <a:pt x="922113" y="736986"/>
                  <a:pt x="982269" y="711205"/>
                </a:cubicBezTo>
                <a:cubicBezTo>
                  <a:pt x="998675" y="704174"/>
                  <a:pt x="1016136" y="699916"/>
                  <a:pt x="1033069" y="694272"/>
                </a:cubicBezTo>
                <a:cubicBezTo>
                  <a:pt x="1044358" y="677339"/>
                  <a:pt x="1064688" y="663699"/>
                  <a:pt x="1066935" y="643472"/>
                </a:cubicBezTo>
                <a:cubicBezTo>
                  <a:pt x="1078867" y="536085"/>
                  <a:pt x="1051401" y="553711"/>
                  <a:pt x="999202" y="491072"/>
                </a:cubicBezTo>
                <a:cubicBezTo>
                  <a:pt x="986173" y="475438"/>
                  <a:pt x="979726" y="454663"/>
                  <a:pt x="965335" y="440272"/>
                </a:cubicBezTo>
                <a:cubicBezTo>
                  <a:pt x="950944" y="425881"/>
                  <a:pt x="930169" y="419434"/>
                  <a:pt x="914535" y="406405"/>
                </a:cubicBezTo>
                <a:cubicBezTo>
                  <a:pt x="896138" y="391074"/>
                  <a:pt x="882132" y="370936"/>
                  <a:pt x="863735" y="355605"/>
                </a:cubicBezTo>
                <a:cubicBezTo>
                  <a:pt x="791080" y="295060"/>
                  <a:pt x="829595" y="351892"/>
                  <a:pt x="762135" y="270939"/>
                </a:cubicBezTo>
                <a:cubicBezTo>
                  <a:pt x="749107" y="255305"/>
                  <a:pt x="743585" y="233540"/>
                  <a:pt x="728269" y="220139"/>
                </a:cubicBezTo>
                <a:cubicBezTo>
                  <a:pt x="697637" y="193336"/>
                  <a:pt x="660536" y="174983"/>
                  <a:pt x="626669" y="152405"/>
                </a:cubicBezTo>
                <a:lnTo>
                  <a:pt x="575869" y="118539"/>
                </a:lnTo>
                <a:cubicBezTo>
                  <a:pt x="533054" y="89996"/>
                  <a:pt x="524348" y="77755"/>
                  <a:pt x="474269" y="67739"/>
                </a:cubicBezTo>
                <a:cubicBezTo>
                  <a:pt x="406935" y="54272"/>
                  <a:pt x="336213" y="55586"/>
                  <a:pt x="271069" y="33872"/>
                </a:cubicBezTo>
                <a:cubicBezTo>
                  <a:pt x="254136" y="28228"/>
                  <a:pt x="237772" y="20440"/>
                  <a:pt x="220269" y="16939"/>
                </a:cubicBezTo>
                <a:cubicBezTo>
                  <a:pt x="131608" y="-793"/>
                  <a:pt x="136633" y="5"/>
                  <a:pt x="84802" y="5"/>
                </a:cubicBezTo>
              </a:path>
            </a:pathLst>
          </a:custGeom>
          <a:noFill/>
          <a:ln w="57150" cap="flat" cmpd="sng" algn="in">
            <a:solidFill>
              <a:srgbClr val="C00000"/>
            </a:solidFill>
            <a:prstDash val="solid"/>
            <a:headEnd type="none" w="med" len="med"/>
            <a:tailEnd type="triangle" w="lg" len="lg"/>
          </a:ln>
          <a:effectLst/>
        </p:spPr>
        <p:txBody>
          <a:bodyPr rtlCol="0" anchor="ctr"/>
          <a:lstStyle/>
          <a:p>
            <a:pPr algn="ctr" defTabSz="914378">
              <a:defRPr/>
            </a:pPr>
            <a:endParaRPr lang="en-US" sz="1350" kern="1200">
              <a:solidFill>
                <a:prstClr val="white"/>
              </a:solidFill>
              <a:latin typeface="Gill Sans MT" panose="020B0502020104020203"/>
              <a:ea typeface=""/>
              <a:cs typeface=""/>
            </a:endParaRPr>
          </a:p>
        </p:txBody>
      </p:sp>
      <p:sp>
        <p:nvSpPr>
          <p:cNvPr id="41" name="TextBox 40"/>
          <p:cNvSpPr txBox="1"/>
          <p:nvPr/>
        </p:nvSpPr>
        <p:spPr>
          <a:xfrm>
            <a:off x="507773" y="1174253"/>
            <a:ext cx="7964040" cy="707886"/>
          </a:xfrm>
          <a:prstGeom prst="rect">
            <a:avLst/>
          </a:prstGeom>
          <a:noFill/>
        </p:spPr>
        <p:txBody>
          <a:bodyPr wrap="none" rtlCol="0">
            <a:spAutoFit/>
          </a:bodyPr>
          <a:lstStyle/>
          <a:p>
            <a:r>
              <a:rPr lang="en-GB" sz="4000" b="1">
                <a:solidFill>
                  <a:srgbClr val="434343"/>
                </a:solidFill>
                <a:latin typeface="Raleway ExtraBold" charset="0"/>
                <a:ea typeface="Raleway ExtraBold" charset="0"/>
                <a:cs typeface="Raleway ExtraBold" charset="0"/>
              </a:rPr>
              <a:t>Detecting SIMPs on the surface</a:t>
            </a:r>
            <a:endParaRPr lang="en-GB" sz="4000" b="1" dirty="0">
              <a:solidFill>
                <a:srgbClr val="434343"/>
              </a:solidFill>
              <a:latin typeface="Raleway ExtraBold" charset="0"/>
              <a:ea typeface="Raleway ExtraBold" charset="0"/>
              <a:cs typeface="Raleway ExtraBold" charset="0"/>
            </a:endParaRPr>
          </a:p>
        </p:txBody>
      </p:sp>
    </p:spTree>
    <p:extLst>
      <p:ext uri="{BB962C8B-B14F-4D97-AF65-F5344CB8AC3E}">
        <p14:creationId xmlns:p14="http://schemas.microsoft.com/office/powerpoint/2010/main" val="13230613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3058" y="765228"/>
            <a:ext cx="7505904" cy="857400"/>
          </a:xfrm>
        </p:spPr>
        <p:txBody>
          <a:bodyPr/>
          <a:lstStyle/>
          <a:p>
            <a:r>
              <a:rPr lang="en-GB" sz="4400" dirty="0"/>
              <a:t>SIMP direct detection</a:t>
            </a:r>
            <a:endParaRPr lang="en-GB" sz="4400" dirty="0"/>
          </a:p>
        </p:txBody>
      </p:sp>
      <p:grpSp>
        <p:nvGrpSpPr>
          <p:cNvPr id="6" name="Shape 409"/>
          <p:cNvGrpSpPr/>
          <p:nvPr/>
        </p:nvGrpSpPr>
        <p:grpSpPr>
          <a:xfrm>
            <a:off x="8078962" y="297627"/>
            <a:ext cx="742157" cy="627111"/>
            <a:chOff x="3918650" y="293075"/>
            <a:chExt cx="488500" cy="412775"/>
          </a:xfrm>
          <a:solidFill>
            <a:srgbClr val="EE2D24"/>
          </a:solidFill>
        </p:grpSpPr>
        <p:sp>
          <p:nvSpPr>
            <p:cNvPr id="7" name="Shape 410"/>
            <p:cNvSpPr/>
            <p:nvPr/>
          </p:nvSpPr>
          <p:spPr>
            <a:xfrm>
              <a:off x="4085350" y="293675"/>
              <a:ext cx="154500" cy="412175"/>
            </a:xfrm>
            <a:custGeom>
              <a:avLst/>
              <a:gdLst/>
              <a:ahLst/>
              <a:cxnLst/>
              <a:rect l="0" t="0" r="0" b="0"/>
              <a:pathLst>
                <a:path w="6180" h="16487" extrusionOk="0">
                  <a:moveTo>
                    <a:pt x="709" y="5496"/>
                  </a:moveTo>
                  <a:lnTo>
                    <a:pt x="806" y="5520"/>
                  </a:lnTo>
                  <a:lnTo>
                    <a:pt x="1050" y="5667"/>
                  </a:lnTo>
                  <a:lnTo>
                    <a:pt x="1270" y="5813"/>
                  </a:lnTo>
                  <a:lnTo>
                    <a:pt x="1344" y="5886"/>
                  </a:lnTo>
                  <a:lnTo>
                    <a:pt x="1368" y="5984"/>
                  </a:lnTo>
                  <a:lnTo>
                    <a:pt x="1344" y="6082"/>
                  </a:lnTo>
                  <a:lnTo>
                    <a:pt x="1319" y="6155"/>
                  </a:lnTo>
                  <a:lnTo>
                    <a:pt x="1221" y="6228"/>
                  </a:lnTo>
                  <a:lnTo>
                    <a:pt x="1124" y="6253"/>
                  </a:lnTo>
                  <a:lnTo>
                    <a:pt x="1050" y="6228"/>
                  </a:lnTo>
                  <a:lnTo>
                    <a:pt x="977" y="6204"/>
                  </a:lnTo>
                  <a:lnTo>
                    <a:pt x="782" y="6082"/>
                  </a:lnTo>
                  <a:lnTo>
                    <a:pt x="586" y="5960"/>
                  </a:lnTo>
                  <a:lnTo>
                    <a:pt x="513" y="5911"/>
                  </a:lnTo>
                  <a:lnTo>
                    <a:pt x="464" y="5838"/>
                  </a:lnTo>
                  <a:lnTo>
                    <a:pt x="464" y="5740"/>
                  </a:lnTo>
                  <a:lnTo>
                    <a:pt x="489" y="5642"/>
                  </a:lnTo>
                  <a:lnTo>
                    <a:pt x="538" y="5569"/>
                  </a:lnTo>
                  <a:lnTo>
                    <a:pt x="611" y="5520"/>
                  </a:lnTo>
                  <a:lnTo>
                    <a:pt x="709" y="5496"/>
                  </a:lnTo>
                  <a:close/>
                  <a:moveTo>
                    <a:pt x="1685" y="6351"/>
                  </a:moveTo>
                  <a:lnTo>
                    <a:pt x="1783" y="6375"/>
                  </a:lnTo>
                  <a:lnTo>
                    <a:pt x="1856" y="6448"/>
                  </a:lnTo>
                  <a:lnTo>
                    <a:pt x="2003" y="6668"/>
                  </a:lnTo>
                  <a:lnTo>
                    <a:pt x="2125" y="6888"/>
                  </a:lnTo>
                  <a:lnTo>
                    <a:pt x="2150" y="6986"/>
                  </a:lnTo>
                  <a:lnTo>
                    <a:pt x="2150" y="7083"/>
                  </a:lnTo>
                  <a:lnTo>
                    <a:pt x="2101" y="7156"/>
                  </a:lnTo>
                  <a:lnTo>
                    <a:pt x="2027" y="7230"/>
                  </a:lnTo>
                  <a:lnTo>
                    <a:pt x="1979" y="7254"/>
                  </a:lnTo>
                  <a:lnTo>
                    <a:pt x="1856" y="7254"/>
                  </a:lnTo>
                  <a:lnTo>
                    <a:pt x="1783" y="7230"/>
                  </a:lnTo>
                  <a:lnTo>
                    <a:pt x="1734" y="7181"/>
                  </a:lnTo>
                  <a:lnTo>
                    <a:pt x="1685" y="7132"/>
                  </a:lnTo>
                  <a:lnTo>
                    <a:pt x="1441" y="6741"/>
                  </a:lnTo>
                  <a:lnTo>
                    <a:pt x="1417" y="6644"/>
                  </a:lnTo>
                  <a:lnTo>
                    <a:pt x="1417" y="6546"/>
                  </a:lnTo>
                  <a:lnTo>
                    <a:pt x="1441" y="6448"/>
                  </a:lnTo>
                  <a:lnTo>
                    <a:pt x="1515" y="6399"/>
                  </a:lnTo>
                  <a:lnTo>
                    <a:pt x="1612" y="6351"/>
                  </a:lnTo>
                  <a:close/>
                  <a:moveTo>
                    <a:pt x="2247" y="7498"/>
                  </a:moveTo>
                  <a:lnTo>
                    <a:pt x="2345" y="7523"/>
                  </a:lnTo>
                  <a:lnTo>
                    <a:pt x="2418" y="7572"/>
                  </a:lnTo>
                  <a:lnTo>
                    <a:pt x="2467" y="7645"/>
                  </a:lnTo>
                  <a:lnTo>
                    <a:pt x="2662" y="8109"/>
                  </a:lnTo>
                  <a:lnTo>
                    <a:pt x="2662" y="8207"/>
                  </a:lnTo>
                  <a:lnTo>
                    <a:pt x="2638" y="8304"/>
                  </a:lnTo>
                  <a:lnTo>
                    <a:pt x="2589" y="8378"/>
                  </a:lnTo>
                  <a:lnTo>
                    <a:pt x="2516" y="8426"/>
                  </a:lnTo>
                  <a:lnTo>
                    <a:pt x="2418" y="8451"/>
                  </a:lnTo>
                  <a:lnTo>
                    <a:pt x="2345" y="8426"/>
                  </a:lnTo>
                  <a:lnTo>
                    <a:pt x="2272" y="8402"/>
                  </a:lnTo>
                  <a:lnTo>
                    <a:pt x="2223" y="8353"/>
                  </a:lnTo>
                  <a:lnTo>
                    <a:pt x="2198" y="8280"/>
                  </a:lnTo>
                  <a:lnTo>
                    <a:pt x="2027" y="7840"/>
                  </a:lnTo>
                  <a:lnTo>
                    <a:pt x="2003" y="7743"/>
                  </a:lnTo>
                  <a:lnTo>
                    <a:pt x="2027" y="7645"/>
                  </a:lnTo>
                  <a:lnTo>
                    <a:pt x="2076" y="7572"/>
                  </a:lnTo>
                  <a:lnTo>
                    <a:pt x="2150" y="7523"/>
                  </a:lnTo>
                  <a:lnTo>
                    <a:pt x="2247" y="7498"/>
                  </a:lnTo>
                  <a:close/>
                  <a:moveTo>
                    <a:pt x="2711" y="8720"/>
                  </a:moveTo>
                  <a:lnTo>
                    <a:pt x="2785" y="8744"/>
                  </a:lnTo>
                  <a:lnTo>
                    <a:pt x="2858" y="8793"/>
                  </a:lnTo>
                  <a:lnTo>
                    <a:pt x="2907" y="8866"/>
                  </a:lnTo>
                  <a:lnTo>
                    <a:pt x="3078" y="9355"/>
                  </a:lnTo>
                  <a:lnTo>
                    <a:pt x="3102" y="9452"/>
                  </a:lnTo>
                  <a:lnTo>
                    <a:pt x="3078" y="9526"/>
                  </a:lnTo>
                  <a:lnTo>
                    <a:pt x="3004" y="9599"/>
                  </a:lnTo>
                  <a:lnTo>
                    <a:pt x="2931" y="9648"/>
                  </a:lnTo>
                  <a:lnTo>
                    <a:pt x="2858" y="9672"/>
                  </a:lnTo>
                  <a:lnTo>
                    <a:pt x="2785" y="9672"/>
                  </a:lnTo>
                  <a:lnTo>
                    <a:pt x="2711" y="9623"/>
                  </a:lnTo>
                  <a:lnTo>
                    <a:pt x="2662" y="9574"/>
                  </a:lnTo>
                  <a:lnTo>
                    <a:pt x="2614" y="9501"/>
                  </a:lnTo>
                  <a:lnTo>
                    <a:pt x="2467" y="9037"/>
                  </a:lnTo>
                  <a:lnTo>
                    <a:pt x="2443" y="8939"/>
                  </a:lnTo>
                  <a:lnTo>
                    <a:pt x="2467" y="8842"/>
                  </a:lnTo>
                  <a:lnTo>
                    <a:pt x="2516" y="8768"/>
                  </a:lnTo>
                  <a:lnTo>
                    <a:pt x="2614" y="8720"/>
                  </a:lnTo>
                  <a:close/>
                  <a:moveTo>
                    <a:pt x="3224" y="9941"/>
                  </a:moveTo>
                  <a:lnTo>
                    <a:pt x="3297" y="10014"/>
                  </a:lnTo>
                  <a:lnTo>
                    <a:pt x="3346" y="10087"/>
                  </a:lnTo>
                  <a:lnTo>
                    <a:pt x="3542" y="10527"/>
                  </a:lnTo>
                  <a:lnTo>
                    <a:pt x="3566" y="10625"/>
                  </a:lnTo>
                  <a:lnTo>
                    <a:pt x="3566" y="10722"/>
                  </a:lnTo>
                  <a:lnTo>
                    <a:pt x="3517" y="10796"/>
                  </a:lnTo>
                  <a:lnTo>
                    <a:pt x="3444" y="10844"/>
                  </a:lnTo>
                  <a:lnTo>
                    <a:pt x="3322" y="10869"/>
                  </a:lnTo>
                  <a:lnTo>
                    <a:pt x="3273" y="10869"/>
                  </a:lnTo>
                  <a:lnTo>
                    <a:pt x="3200" y="10844"/>
                  </a:lnTo>
                  <a:lnTo>
                    <a:pt x="3151" y="10796"/>
                  </a:lnTo>
                  <a:lnTo>
                    <a:pt x="3102" y="10747"/>
                  </a:lnTo>
                  <a:lnTo>
                    <a:pt x="2907" y="10258"/>
                  </a:lnTo>
                  <a:lnTo>
                    <a:pt x="2882" y="10161"/>
                  </a:lnTo>
                  <a:lnTo>
                    <a:pt x="2907" y="10087"/>
                  </a:lnTo>
                  <a:lnTo>
                    <a:pt x="2955" y="10014"/>
                  </a:lnTo>
                  <a:lnTo>
                    <a:pt x="3029" y="9941"/>
                  </a:lnTo>
                  <a:close/>
                  <a:moveTo>
                    <a:pt x="3761" y="11089"/>
                  </a:moveTo>
                  <a:lnTo>
                    <a:pt x="3835" y="11137"/>
                  </a:lnTo>
                  <a:lnTo>
                    <a:pt x="3908" y="11211"/>
                  </a:lnTo>
                  <a:lnTo>
                    <a:pt x="4177" y="11577"/>
                  </a:lnTo>
                  <a:lnTo>
                    <a:pt x="4225" y="11675"/>
                  </a:lnTo>
                  <a:lnTo>
                    <a:pt x="4250" y="11748"/>
                  </a:lnTo>
                  <a:lnTo>
                    <a:pt x="4201" y="11846"/>
                  </a:lnTo>
                  <a:lnTo>
                    <a:pt x="4152" y="11919"/>
                  </a:lnTo>
                  <a:lnTo>
                    <a:pt x="4079" y="11968"/>
                  </a:lnTo>
                  <a:lnTo>
                    <a:pt x="3884" y="11968"/>
                  </a:lnTo>
                  <a:lnTo>
                    <a:pt x="3810" y="11895"/>
                  </a:lnTo>
                  <a:lnTo>
                    <a:pt x="3664" y="11675"/>
                  </a:lnTo>
                  <a:lnTo>
                    <a:pt x="3493" y="11455"/>
                  </a:lnTo>
                  <a:lnTo>
                    <a:pt x="3468" y="11382"/>
                  </a:lnTo>
                  <a:lnTo>
                    <a:pt x="3468" y="11284"/>
                  </a:lnTo>
                  <a:lnTo>
                    <a:pt x="3517" y="11186"/>
                  </a:lnTo>
                  <a:lnTo>
                    <a:pt x="3566" y="11137"/>
                  </a:lnTo>
                  <a:lnTo>
                    <a:pt x="3664" y="11089"/>
                  </a:lnTo>
                  <a:close/>
                  <a:moveTo>
                    <a:pt x="4616" y="12041"/>
                  </a:moveTo>
                  <a:lnTo>
                    <a:pt x="4714" y="12090"/>
                  </a:lnTo>
                  <a:lnTo>
                    <a:pt x="4909" y="12212"/>
                  </a:lnTo>
                  <a:lnTo>
                    <a:pt x="5105" y="12334"/>
                  </a:lnTo>
                  <a:lnTo>
                    <a:pt x="5178" y="12383"/>
                  </a:lnTo>
                  <a:lnTo>
                    <a:pt x="5227" y="12481"/>
                  </a:lnTo>
                  <a:lnTo>
                    <a:pt x="5227" y="12554"/>
                  </a:lnTo>
                  <a:lnTo>
                    <a:pt x="5202" y="12652"/>
                  </a:lnTo>
                  <a:lnTo>
                    <a:pt x="5154" y="12725"/>
                  </a:lnTo>
                  <a:lnTo>
                    <a:pt x="5105" y="12749"/>
                  </a:lnTo>
                  <a:lnTo>
                    <a:pt x="5056" y="12774"/>
                  </a:lnTo>
                  <a:lnTo>
                    <a:pt x="4983" y="12798"/>
                  </a:lnTo>
                  <a:lnTo>
                    <a:pt x="4885" y="12774"/>
                  </a:lnTo>
                  <a:lnTo>
                    <a:pt x="4641" y="12627"/>
                  </a:lnTo>
                  <a:lnTo>
                    <a:pt x="4421" y="12481"/>
                  </a:lnTo>
                  <a:lnTo>
                    <a:pt x="4348" y="12407"/>
                  </a:lnTo>
                  <a:lnTo>
                    <a:pt x="4323" y="12310"/>
                  </a:lnTo>
                  <a:lnTo>
                    <a:pt x="4323" y="12236"/>
                  </a:lnTo>
                  <a:lnTo>
                    <a:pt x="4372" y="12139"/>
                  </a:lnTo>
                  <a:lnTo>
                    <a:pt x="4445" y="12066"/>
                  </a:lnTo>
                  <a:lnTo>
                    <a:pt x="4543" y="12041"/>
                  </a:lnTo>
                  <a:close/>
                  <a:moveTo>
                    <a:pt x="0" y="1"/>
                  </a:moveTo>
                  <a:lnTo>
                    <a:pt x="0" y="5325"/>
                  </a:lnTo>
                  <a:lnTo>
                    <a:pt x="74" y="5349"/>
                  </a:lnTo>
                  <a:lnTo>
                    <a:pt x="147" y="5422"/>
                  </a:lnTo>
                  <a:lnTo>
                    <a:pt x="171" y="5496"/>
                  </a:lnTo>
                  <a:lnTo>
                    <a:pt x="171" y="5569"/>
                  </a:lnTo>
                  <a:lnTo>
                    <a:pt x="171" y="5642"/>
                  </a:lnTo>
                  <a:lnTo>
                    <a:pt x="122" y="5716"/>
                  </a:lnTo>
                  <a:lnTo>
                    <a:pt x="74" y="5764"/>
                  </a:lnTo>
                  <a:lnTo>
                    <a:pt x="0" y="5789"/>
                  </a:lnTo>
                  <a:lnTo>
                    <a:pt x="0" y="13360"/>
                  </a:lnTo>
                  <a:lnTo>
                    <a:pt x="6179" y="16486"/>
                  </a:lnTo>
                  <a:lnTo>
                    <a:pt x="6179" y="13116"/>
                  </a:lnTo>
                  <a:lnTo>
                    <a:pt x="5935" y="13091"/>
                  </a:lnTo>
                  <a:lnTo>
                    <a:pt x="5691" y="13042"/>
                  </a:lnTo>
                  <a:lnTo>
                    <a:pt x="5593" y="12994"/>
                  </a:lnTo>
                  <a:lnTo>
                    <a:pt x="5520" y="12945"/>
                  </a:lnTo>
                  <a:lnTo>
                    <a:pt x="5495" y="12847"/>
                  </a:lnTo>
                  <a:lnTo>
                    <a:pt x="5495" y="12749"/>
                  </a:lnTo>
                  <a:lnTo>
                    <a:pt x="5520" y="12676"/>
                  </a:lnTo>
                  <a:lnTo>
                    <a:pt x="5593" y="12603"/>
                  </a:lnTo>
                  <a:lnTo>
                    <a:pt x="5691" y="12554"/>
                  </a:lnTo>
                  <a:lnTo>
                    <a:pt x="5789" y="12554"/>
                  </a:lnTo>
                  <a:lnTo>
                    <a:pt x="6179" y="12627"/>
                  </a:lnTo>
                  <a:lnTo>
                    <a:pt x="6179" y="3127"/>
                  </a:lnTo>
                  <a:lnTo>
                    <a:pt x="0" y="1"/>
                  </a:lnTo>
                  <a:close/>
                </a:path>
              </a:pathLst>
            </a:custGeom>
            <a:grpFill/>
            <a:ln>
              <a:noFill/>
            </a:ln>
          </p:spPr>
          <p:txBody>
            <a:bodyPr wrap="square" lIns="91425" tIns="91425" rIns="91425" bIns="91425" anchor="ctr" anchorCtr="0">
              <a:noAutofit/>
            </a:bodyPr>
            <a:lstStyle/>
            <a:p>
              <a:endParaRPr/>
            </a:p>
          </p:txBody>
        </p:sp>
        <p:sp>
          <p:nvSpPr>
            <p:cNvPr id="8" name="Shape 411"/>
            <p:cNvSpPr/>
            <p:nvPr/>
          </p:nvSpPr>
          <p:spPr>
            <a:xfrm>
              <a:off x="3918650" y="293075"/>
              <a:ext cx="153900" cy="407275"/>
            </a:xfrm>
            <a:custGeom>
              <a:avLst/>
              <a:gdLst/>
              <a:ahLst/>
              <a:cxnLst/>
              <a:rect l="0" t="0" r="0" b="0"/>
              <a:pathLst>
                <a:path w="6156" h="16291" extrusionOk="0">
                  <a:moveTo>
                    <a:pt x="5349" y="5495"/>
                  </a:moveTo>
                  <a:lnTo>
                    <a:pt x="5447" y="5520"/>
                  </a:lnTo>
                  <a:lnTo>
                    <a:pt x="5520" y="5569"/>
                  </a:lnTo>
                  <a:lnTo>
                    <a:pt x="5569" y="5666"/>
                  </a:lnTo>
                  <a:lnTo>
                    <a:pt x="5569" y="5764"/>
                  </a:lnTo>
                  <a:lnTo>
                    <a:pt x="5545" y="5837"/>
                  </a:lnTo>
                  <a:lnTo>
                    <a:pt x="5496" y="5935"/>
                  </a:lnTo>
                  <a:lnTo>
                    <a:pt x="5423" y="5984"/>
                  </a:lnTo>
                  <a:lnTo>
                    <a:pt x="5203" y="6057"/>
                  </a:lnTo>
                  <a:lnTo>
                    <a:pt x="5008" y="6155"/>
                  </a:lnTo>
                  <a:lnTo>
                    <a:pt x="4934" y="6179"/>
                  </a:lnTo>
                  <a:lnTo>
                    <a:pt x="4812" y="6179"/>
                  </a:lnTo>
                  <a:lnTo>
                    <a:pt x="4763" y="6155"/>
                  </a:lnTo>
                  <a:lnTo>
                    <a:pt x="4714" y="6106"/>
                  </a:lnTo>
                  <a:lnTo>
                    <a:pt x="4666" y="6057"/>
                  </a:lnTo>
                  <a:lnTo>
                    <a:pt x="4641" y="5959"/>
                  </a:lnTo>
                  <a:lnTo>
                    <a:pt x="4641" y="5862"/>
                  </a:lnTo>
                  <a:lnTo>
                    <a:pt x="4690" y="5788"/>
                  </a:lnTo>
                  <a:lnTo>
                    <a:pt x="4763" y="5740"/>
                  </a:lnTo>
                  <a:lnTo>
                    <a:pt x="5008" y="5617"/>
                  </a:lnTo>
                  <a:lnTo>
                    <a:pt x="5252" y="5520"/>
                  </a:lnTo>
                  <a:lnTo>
                    <a:pt x="5349" y="5495"/>
                  </a:lnTo>
                  <a:close/>
                  <a:moveTo>
                    <a:pt x="4250" y="6155"/>
                  </a:moveTo>
                  <a:lnTo>
                    <a:pt x="4348" y="6179"/>
                  </a:lnTo>
                  <a:lnTo>
                    <a:pt x="4421" y="6252"/>
                  </a:lnTo>
                  <a:lnTo>
                    <a:pt x="4470" y="6326"/>
                  </a:lnTo>
                  <a:lnTo>
                    <a:pt x="4470" y="6423"/>
                  </a:lnTo>
                  <a:lnTo>
                    <a:pt x="4446" y="6497"/>
                  </a:lnTo>
                  <a:lnTo>
                    <a:pt x="4397" y="6594"/>
                  </a:lnTo>
                  <a:lnTo>
                    <a:pt x="4226" y="6741"/>
                  </a:lnTo>
                  <a:lnTo>
                    <a:pt x="4079" y="6912"/>
                  </a:lnTo>
                  <a:lnTo>
                    <a:pt x="3982" y="6985"/>
                  </a:lnTo>
                  <a:lnTo>
                    <a:pt x="3884" y="7010"/>
                  </a:lnTo>
                  <a:lnTo>
                    <a:pt x="3811" y="6985"/>
                  </a:lnTo>
                  <a:lnTo>
                    <a:pt x="3738" y="6936"/>
                  </a:lnTo>
                  <a:lnTo>
                    <a:pt x="3664" y="6863"/>
                  </a:lnTo>
                  <a:lnTo>
                    <a:pt x="3640" y="6790"/>
                  </a:lnTo>
                  <a:lnTo>
                    <a:pt x="3664" y="6692"/>
                  </a:lnTo>
                  <a:lnTo>
                    <a:pt x="3713" y="6594"/>
                  </a:lnTo>
                  <a:lnTo>
                    <a:pt x="3884" y="6399"/>
                  </a:lnTo>
                  <a:lnTo>
                    <a:pt x="4079" y="6228"/>
                  </a:lnTo>
                  <a:lnTo>
                    <a:pt x="4153" y="6179"/>
                  </a:lnTo>
                  <a:lnTo>
                    <a:pt x="4250" y="6155"/>
                  </a:lnTo>
                  <a:close/>
                  <a:moveTo>
                    <a:pt x="3469" y="7156"/>
                  </a:moveTo>
                  <a:lnTo>
                    <a:pt x="3542" y="7205"/>
                  </a:lnTo>
                  <a:lnTo>
                    <a:pt x="3615" y="7254"/>
                  </a:lnTo>
                  <a:lnTo>
                    <a:pt x="3664" y="7351"/>
                  </a:lnTo>
                  <a:lnTo>
                    <a:pt x="3664" y="7449"/>
                  </a:lnTo>
                  <a:lnTo>
                    <a:pt x="3640" y="7547"/>
                  </a:lnTo>
                  <a:lnTo>
                    <a:pt x="3396" y="7962"/>
                  </a:lnTo>
                  <a:lnTo>
                    <a:pt x="3371" y="8011"/>
                  </a:lnTo>
                  <a:lnTo>
                    <a:pt x="3298" y="8060"/>
                  </a:lnTo>
                  <a:lnTo>
                    <a:pt x="3249" y="8084"/>
                  </a:lnTo>
                  <a:lnTo>
                    <a:pt x="3176" y="8084"/>
                  </a:lnTo>
                  <a:lnTo>
                    <a:pt x="3078" y="8060"/>
                  </a:lnTo>
                  <a:lnTo>
                    <a:pt x="3005" y="8011"/>
                  </a:lnTo>
                  <a:lnTo>
                    <a:pt x="2956" y="7913"/>
                  </a:lnTo>
                  <a:lnTo>
                    <a:pt x="2932" y="7840"/>
                  </a:lnTo>
                  <a:lnTo>
                    <a:pt x="2956" y="7742"/>
                  </a:lnTo>
                  <a:lnTo>
                    <a:pt x="3225" y="7278"/>
                  </a:lnTo>
                  <a:lnTo>
                    <a:pt x="3273" y="7205"/>
                  </a:lnTo>
                  <a:lnTo>
                    <a:pt x="3371" y="7180"/>
                  </a:lnTo>
                  <a:lnTo>
                    <a:pt x="3469" y="7156"/>
                  </a:lnTo>
                  <a:close/>
                  <a:moveTo>
                    <a:pt x="2858" y="8328"/>
                  </a:moveTo>
                  <a:lnTo>
                    <a:pt x="2956" y="8353"/>
                  </a:lnTo>
                  <a:lnTo>
                    <a:pt x="3029" y="8402"/>
                  </a:lnTo>
                  <a:lnTo>
                    <a:pt x="3078" y="8475"/>
                  </a:lnTo>
                  <a:lnTo>
                    <a:pt x="3103" y="8573"/>
                  </a:lnTo>
                  <a:lnTo>
                    <a:pt x="3103" y="8670"/>
                  </a:lnTo>
                  <a:lnTo>
                    <a:pt x="2932" y="9110"/>
                  </a:lnTo>
                  <a:lnTo>
                    <a:pt x="2907" y="9183"/>
                  </a:lnTo>
                  <a:lnTo>
                    <a:pt x="2858" y="9232"/>
                  </a:lnTo>
                  <a:lnTo>
                    <a:pt x="2785" y="9281"/>
                  </a:lnTo>
                  <a:lnTo>
                    <a:pt x="2638" y="9281"/>
                  </a:lnTo>
                  <a:lnTo>
                    <a:pt x="2541" y="9232"/>
                  </a:lnTo>
                  <a:lnTo>
                    <a:pt x="2492" y="9159"/>
                  </a:lnTo>
                  <a:lnTo>
                    <a:pt x="2468" y="9061"/>
                  </a:lnTo>
                  <a:lnTo>
                    <a:pt x="2468" y="8963"/>
                  </a:lnTo>
                  <a:lnTo>
                    <a:pt x="2638" y="8499"/>
                  </a:lnTo>
                  <a:lnTo>
                    <a:pt x="2687" y="8402"/>
                  </a:lnTo>
                  <a:lnTo>
                    <a:pt x="2761" y="8353"/>
                  </a:lnTo>
                  <a:lnTo>
                    <a:pt x="2858" y="8328"/>
                  </a:lnTo>
                  <a:close/>
                  <a:moveTo>
                    <a:pt x="2541" y="9574"/>
                  </a:moveTo>
                  <a:lnTo>
                    <a:pt x="2638" y="9623"/>
                  </a:lnTo>
                  <a:lnTo>
                    <a:pt x="2712" y="9696"/>
                  </a:lnTo>
                  <a:lnTo>
                    <a:pt x="2736" y="9769"/>
                  </a:lnTo>
                  <a:lnTo>
                    <a:pt x="2736" y="9867"/>
                  </a:lnTo>
                  <a:lnTo>
                    <a:pt x="2638" y="10355"/>
                  </a:lnTo>
                  <a:lnTo>
                    <a:pt x="2590" y="10429"/>
                  </a:lnTo>
                  <a:lnTo>
                    <a:pt x="2541" y="10502"/>
                  </a:lnTo>
                  <a:lnTo>
                    <a:pt x="2468" y="10526"/>
                  </a:lnTo>
                  <a:lnTo>
                    <a:pt x="2394" y="10551"/>
                  </a:lnTo>
                  <a:lnTo>
                    <a:pt x="2345" y="10551"/>
                  </a:lnTo>
                  <a:lnTo>
                    <a:pt x="2248" y="10502"/>
                  </a:lnTo>
                  <a:lnTo>
                    <a:pt x="2199" y="10429"/>
                  </a:lnTo>
                  <a:lnTo>
                    <a:pt x="2150" y="10355"/>
                  </a:lnTo>
                  <a:lnTo>
                    <a:pt x="2150" y="10258"/>
                  </a:lnTo>
                  <a:lnTo>
                    <a:pt x="2248" y="9769"/>
                  </a:lnTo>
                  <a:lnTo>
                    <a:pt x="2297" y="9672"/>
                  </a:lnTo>
                  <a:lnTo>
                    <a:pt x="2370" y="9598"/>
                  </a:lnTo>
                  <a:lnTo>
                    <a:pt x="2443" y="9574"/>
                  </a:lnTo>
                  <a:close/>
                  <a:moveTo>
                    <a:pt x="2297" y="10844"/>
                  </a:moveTo>
                  <a:lnTo>
                    <a:pt x="2394" y="10868"/>
                  </a:lnTo>
                  <a:lnTo>
                    <a:pt x="2468" y="10942"/>
                  </a:lnTo>
                  <a:lnTo>
                    <a:pt x="2516" y="11015"/>
                  </a:lnTo>
                  <a:lnTo>
                    <a:pt x="2516" y="11113"/>
                  </a:lnTo>
                  <a:lnTo>
                    <a:pt x="2492" y="11357"/>
                  </a:lnTo>
                  <a:lnTo>
                    <a:pt x="2468" y="11430"/>
                  </a:lnTo>
                  <a:lnTo>
                    <a:pt x="2419" y="11503"/>
                  </a:lnTo>
                  <a:lnTo>
                    <a:pt x="2345" y="11552"/>
                  </a:lnTo>
                  <a:lnTo>
                    <a:pt x="2248" y="11577"/>
                  </a:lnTo>
                  <a:lnTo>
                    <a:pt x="2223" y="11577"/>
                  </a:lnTo>
                  <a:lnTo>
                    <a:pt x="2126" y="11552"/>
                  </a:lnTo>
                  <a:lnTo>
                    <a:pt x="2052" y="11503"/>
                  </a:lnTo>
                  <a:lnTo>
                    <a:pt x="2028" y="11406"/>
                  </a:lnTo>
                  <a:lnTo>
                    <a:pt x="2003" y="11308"/>
                  </a:lnTo>
                  <a:lnTo>
                    <a:pt x="2028" y="11064"/>
                  </a:lnTo>
                  <a:lnTo>
                    <a:pt x="2052" y="10966"/>
                  </a:lnTo>
                  <a:lnTo>
                    <a:pt x="2126" y="10893"/>
                  </a:lnTo>
                  <a:lnTo>
                    <a:pt x="2199" y="10844"/>
                  </a:lnTo>
                  <a:close/>
                  <a:moveTo>
                    <a:pt x="6155" y="0"/>
                  </a:moveTo>
                  <a:lnTo>
                    <a:pt x="538" y="2858"/>
                  </a:lnTo>
                  <a:lnTo>
                    <a:pt x="416" y="2906"/>
                  </a:lnTo>
                  <a:lnTo>
                    <a:pt x="318" y="3004"/>
                  </a:lnTo>
                  <a:lnTo>
                    <a:pt x="221" y="3102"/>
                  </a:lnTo>
                  <a:lnTo>
                    <a:pt x="147" y="3224"/>
                  </a:lnTo>
                  <a:lnTo>
                    <a:pt x="74" y="3322"/>
                  </a:lnTo>
                  <a:lnTo>
                    <a:pt x="25" y="3444"/>
                  </a:lnTo>
                  <a:lnTo>
                    <a:pt x="1" y="3566"/>
                  </a:lnTo>
                  <a:lnTo>
                    <a:pt x="1" y="3688"/>
                  </a:lnTo>
                  <a:lnTo>
                    <a:pt x="1" y="15924"/>
                  </a:lnTo>
                  <a:lnTo>
                    <a:pt x="1" y="16046"/>
                  </a:lnTo>
                  <a:lnTo>
                    <a:pt x="50" y="16119"/>
                  </a:lnTo>
                  <a:lnTo>
                    <a:pt x="98" y="16193"/>
                  </a:lnTo>
                  <a:lnTo>
                    <a:pt x="172" y="16241"/>
                  </a:lnTo>
                  <a:lnTo>
                    <a:pt x="245" y="16266"/>
                  </a:lnTo>
                  <a:lnTo>
                    <a:pt x="343" y="16290"/>
                  </a:lnTo>
                  <a:lnTo>
                    <a:pt x="465" y="16266"/>
                  </a:lnTo>
                  <a:lnTo>
                    <a:pt x="563" y="16217"/>
                  </a:lnTo>
                  <a:lnTo>
                    <a:pt x="6155" y="13360"/>
                  </a:lnTo>
                  <a:lnTo>
                    <a:pt x="6155" y="5813"/>
                  </a:lnTo>
                  <a:lnTo>
                    <a:pt x="6009" y="5813"/>
                  </a:lnTo>
                  <a:lnTo>
                    <a:pt x="5936" y="5764"/>
                  </a:lnTo>
                  <a:lnTo>
                    <a:pt x="5887" y="5691"/>
                  </a:lnTo>
                  <a:lnTo>
                    <a:pt x="5862" y="5593"/>
                  </a:lnTo>
                  <a:lnTo>
                    <a:pt x="5887" y="5495"/>
                  </a:lnTo>
                  <a:lnTo>
                    <a:pt x="5936" y="5422"/>
                  </a:lnTo>
                  <a:lnTo>
                    <a:pt x="6009" y="5373"/>
                  </a:lnTo>
                  <a:lnTo>
                    <a:pt x="6082" y="5349"/>
                  </a:lnTo>
                  <a:lnTo>
                    <a:pt x="6155" y="5324"/>
                  </a:lnTo>
                  <a:lnTo>
                    <a:pt x="6155" y="0"/>
                  </a:lnTo>
                  <a:close/>
                </a:path>
              </a:pathLst>
            </a:custGeom>
            <a:grpFill/>
            <a:ln>
              <a:noFill/>
            </a:ln>
          </p:spPr>
          <p:txBody>
            <a:bodyPr wrap="square" lIns="91425" tIns="91425" rIns="91425" bIns="91425" anchor="ctr" anchorCtr="0">
              <a:noAutofit/>
            </a:bodyPr>
            <a:lstStyle/>
            <a:p>
              <a:endParaRPr/>
            </a:p>
          </p:txBody>
        </p:sp>
        <p:sp>
          <p:nvSpPr>
            <p:cNvPr id="9" name="Shape 412"/>
            <p:cNvSpPr/>
            <p:nvPr/>
          </p:nvSpPr>
          <p:spPr>
            <a:xfrm>
              <a:off x="4253250" y="298550"/>
              <a:ext cx="153900" cy="406675"/>
            </a:xfrm>
            <a:custGeom>
              <a:avLst/>
              <a:gdLst/>
              <a:ahLst/>
              <a:cxnLst/>
              <a:rect l="0" t="0" r="0" b="0"/>
              <a:pathLst>
                <a:path w="6156" h="16267" extrusionOk="0">
                  <a:moveTo>
                    <a:pt x="3713" y="4348"/>
                  </a:moveTo>
                  <a:lnTo>
                    <a:pt x="3737" y="4373"/>
                  </a:lnTo>
                  <a:lnTo>
                    <a:pt x="3786" y="4397"/>
                  </a:lnTo>
                  <a:lnTo>
                    <a:pt x="3811" y="4421"/>
                  </a:lnTo>
                  <a:lnTo>
                    <a:pt x="3835" y="4544"/>
                  </a:lnTo>
                  <a:lnTo>
                    <a:pt x="3811" y="4666"/>
                  </a:lnTo>
                  <a:lnTo>
                    <a:pt x="3737" y="4812"/>
                  </a:lnTo>
                  <a:lnTo>
                    <a:pt x="3224" y="5716"/>
                  </a:lnTo>
                  <a:lnTo>
                    <a:pt x="3762" y="6009"/>
                  </a:lnTo>
                  <a:lnTo>
                    <a:pt x="3786" y="6033"/>
                  </a:lnTo>
                  <a:lnTo>
                    <a:pt x="3811" y="6082"/>
                  </a:lnTo>
                  <a:lnTo>
                    <a:pt x="3835" y="6180"/>
                  </a:lnTo>
                  <a:lnTo>
                    <a:pt x="3811" y="6326"/>
                  </a:lnTo>
                  <a:lnTo>
                    <a:pt x="3762" y="6473"/>
                  </a:lnTo>
                  <a:lnTo>
                    <a:pt x="3664" y="6595"/>
                  </a:lnTo>
                  <a:lnTo>
                    <a:pt x="3566" y="6668"/>
                  </a:lnTo>
                  <a:lnTo>
                    <a:pt x="3444" y="6717"/>
                  </a:lnTo>
                  <a:lnTo>
                    <a:pt x="3395" y="6717"/>
                  </a:lnTo>
                  <a:lnTo>
                    <a:pt x="3371" y="6693"/>
                  </a:lnTo>
                  <a:lnTo>
                    <a:pt x="2834" y="6400"/>
                  </a:lnTo>
                  <a:lnTo>
                    <a:pt x="2321" y="7303"/>
                  </a:lnTo>
                  <a:lnTo>
                    <a:pt x="2223" y="7426"/>
                  </a:lnTo>
                  <a:lnTo>
                    <a:pt x="2125" y="7499"/>
                  </a:lnTo>
                  <a:lnTo>
                    <a:pt x="2003" y="7548"/>
                  </a:lnTo>
                  <a:lnTo>
                    <a:pt x="1954" y="7548"/>
                  </a:lnTo>
                  <a:lnTo>
                    <a:pt x="1930" y="7523"/>
                  </a:lnTo>
                  <a:lnTo>
                    <a:pt x="1881" y="7499"/>
                  </a:lnTo>
                  <a:lnTo>
                    <a:pt x="1857" y="7450"/>
                  </a:lnTo>
                  <a:lnTo>
                    <a:pt x="1832" y="7352"/>
                  </a:lnTo>
                  <a:lnTo>
                    <a:pt x="1857" y="7206"/>
                  </a:lnTo>
                  <a:lnTo>
                    <a:pt x="1930" y="7059"/>
                  </a:lnTo>
                  <a:lnTo>
                    <a:pt x="2443" y="6156"/>
                  </a:lnTo>
                  <a:lnTo>
                    <a:pt x="1906" y="5862"/>
                  </a:lnTo>
                  <a:lnTo>
                    <a:pt x="1881" y="5838"/>
                  </a:lnTo>
                  <a:lnTo>
                    <a:pt x="1857" y="5789"/>
                  </a:lnTo>
                  <a:lnTo>
                    <a:pt x="1832" y="5691"/>
                  </a:lnTo>
                  <a:lnTo>
                    <a:pt x="1857" y="5569"/>
                  </a:lnTo>
                  <a:lnTo>
                    <a:pt x="1906" y="5423"/>
                  </a:lnTo>
                  <a:lnTo>
                    <a:pt x="2003" y="5301"/>
                  </a:lnTo>
                  <a:lnTo>
                    <a:pt x="2101" y="5203"/>
                  </a:lnTo>
                  <a:lnTo>
                    <a:pt x="2223" y="5179"/>
                  </a:lnTo>
                  <a:lnTo>
                    <a:pt x="2272" y="5179"/>
                  </a:lnTo>
                  <a:lnTo>
                    <a:pt x="2296" y="5203"/>
                  </a:lnTo>
                  <a:lnTo>
                    <a:pt x="2834" y="5496"/>
                  </a:lnTo>
                  <a:lnTo>
                    <a:pt x="3347" y="4592"/>
                  </a:lnTo>
                  <a:lnTo>
                    <a:pt x="3444" y="4470"/>
                  </a:lnTo>
                  <a:lnTo>
                    <a:pt x="3542" y="4373"/>
                  </a:lnTo>
                  <a:lnTo>
                    <a:pt x="3664" y="4348"/>
                  </a:lnTo>
                  <a:close/>
                  <a:moveTo>
                    <a:pt x="3176" y="7303"/>
                  </a:moveTo>
                  <a:lnTo>
                    <a:pt x="3249" y="7328"/>
                  </a:lnTo>
                  <a:lnTo>
                    <a:pt x="3322" y="7401"/>
                  </a:lnTo>
                  <a:lnTo>
                    <a:pt x="3371" y="7474"/>
                  </a:lnTo>
                  <a:lnTo>
                    <a:pt x="3420" y="7743"/>
                  </a:lnTo>
                  <a:lnTo>
                    <a:pt x="3420" y="7841"/>
                  </a:lnTo>
                  <a:lnTo>
                    <a:pt x="3371" y="7914"/>
                  </a:lnTo>
                  <a:lnTo>
                    <a:pt x="3298" y="7987"/>
                  </a:lnTo>
                  <a:lnTo>
                    <a:pt x="3224" y="8012"/>
                  </a:lnTo>
                  <a:lnTo>
                    <a:pt x="3102" y="8012"/>
                  </a:lnTo>
                  <a:lnTo>
                    <a:pt x="3029" y="7963"/>
                  </a:lnTo>
                  <a:lnTo>
                    <a:pt x="2956" y="7914"/>
                  </a:lnTo>
                  <a:lnTo>
                    <a:pt x="2931" y="7816"/>
                  </a:lnTo>
                  <a:lnTo>
                    <a:pt x="2883" y="7596"/>
                  </a:lnTo>
                  <a:lnTo>
                    <a:pt x="2883" y="7499"/>
                  </a:lnTo>
                  <a:lnTo>
                    <a:pt x="2907" y="7426"/>
                  </a:lnTo>
                  <a:lnTo>
                    <a:pt x="2980" y="7352"/>
                  </a:lnTo>
                  <a:lnTo>
                    <a:pt x="3078" y="7303"/>
                  </a:lnTo>
                  <a:close/>
                  <a:moveTo>
                    <a:pt x="3249" y="8354"/>
                  </a:moveTo>
                  <a:lnTo>
                    <a:pt x="3347" y="8378"/>
                  </a:lnTo>
                  <a:lnTo>
                    <a:pt x="3444" y="8427"/>
                  </a:lnTo>
                  <a:lnTo>
                    <a:pt x="3493" y="8500"/>
                  </a:lnTo>
                  <a:lnTo>
                    <a:pt x="3518" y="8598"/>
                  </a:lnTo>
                  <a:lnTo>
                    <a:pt x="3542" y="9013"/>
                  </a:lnTo>
                  <a:lnTo>
                    <a:pt x="3518" y="9111"/>
                  </a:lnTo>
                  <a:lnTo>
                    <a:pt x="3518" y="9208"/>
                  </a:lnTo>
                  <a:lnTo>
                    <a:pt x="3469" y="9282"/>
                  </a:lnTo>
                  <a:lnTo>
                    <a:pt x="3371" y="9331"/>
                  </a:lnTo>
                  <a:lnTo>
                    <a:pt x="3273" y="9355"/>
                  </a:lnTo>
                  <a:lnTo>
                    <a:pt x="3176" y="9331"/>
                  </a:lnTo>
                  <a:lnTo>
                    <a:pt x="3102" y="9282"/>
                  </a:lnTo>
                  <a:lnTo>
                    <a:pt x="3054" y="9184"/>
                  </a:lnTo>
                  <a:lnTo>
                    <a:pt x="3029" y="9086"/>
                  </a:lnTo>
                  <a:lnTo>
                    <a:pt x="3054" y="9013"/>
                  </a:lnTo>
                  <a:lnTo>
                    <a:pt x="3029" y="8622"/>
                  </a:lnTo>
                  <a:lnTo>
                    <a:pt x="3054" y="8525"/>
                  </a:lnTo>
                  <a:lnTo>
                    <a:pt x="3102" y="8451"/>
                  </a:lnTo>
                  <a:lnTo>
                    <a:pt x="3176" y="8378"/>
                  </a:lnTo>
                  <a:lnTo>
                    <a:pt x="3249" y="8354"/>
                  </a:lnTo>
                  <a:close/>
                  <a:moveTo>
                    <a:pt x="3249" y="9648"/>
                  </a:moveTo>
                  <a:lnTo>
                    <a:pt x="3347" y="9697"/>
                  </a:lnTo>
                  <a:lnTo>
                    <a:pt x="3420" y="9746"/>
                  </a:lnTo>
                  <a:lnTo>
                    <a:pt x="3469" y="9843"/>
                  </a:lnTo>
                  <a:lnTo>
                    <a:pt x="3469" y="9941"/>
                  </a:lnTo>
                  <a:lnTo>
                    <a:pt x="3347" y="10454"/>
                  </a:lnTo>
                  <a:lnTo>
                    <a:pt x="3322" y="10527"/>
                  </a:lnTo>
                  <a:lnTo>
                    <a:pt x="3273" y="10576"/>
                  </a:lnTo>
                  <a:lnTo>
                    <a:pt x="3200" y="10601"/>
                  </a:lnTo>
                  <a:lnTo>
                    <a:pt x="3127" y="10625"/>
                  </a:lnTo>
                  <a:lnTo>
                    <a:pt x="3054" y="10625"/>
                  </a:lnTo>
                  <a:lnTo>
                    <a:pt x="2956" y="10576"/>
                  </a:lnTo>
                  <a:lnTo>
                    <a:pt x="2907" y="10503"/>
                  </a:lnTo>
                  <a:lnTo>
                    <a:pt x="2883" y="10405"/>
                  </a:lnTo>
                  <a:lnTo>
                    <a:pt x="2883" y="10307"/>
                  </a:lnTo>
                  <a:lnTo>
                    <a:pt x="2980" y="9868"/>
                  </a:lnTo>
                  <a:lnTo>
                    <a:pt x="3005" y="9770"/>
                  </a:lnTo>
                  <a:lnTo>
                    <a:pt x="3078" y="9697"/>
                  </a:lnTo>
                  <a:lnTo>
                    <a:pt x="3151" y="9648"/>
                  </a:lnTo>
                  <a:close/>
                  <a:moveTo>
                    <a:pt x="2858" y="10869"/>
                  </a:moveTo>
                  <a:lnTo>
                    <a:pt x="2931" y="10894"/>
                  </a:lnTo>
                  <a:lnTo>
                    <a:pt x="3005" y="10967"/>
                  </a:lnTo>
                  <a:lnTo>
                    <a:pt x="3054" y="11040"/>
                  </a:lnTo>
                  <a:lnTo>
                    <a:pt x="3078" y="11138"/>
                  </a:lnTo>
                  <a:lnTo>
                    <a:pt x="3029" y="11236"/>
                  </a:lnTo>
                  <a:lnTo>
                    <a:pt x="2907" y="11480"/>
                  </a:lnTo>
                  <a:lnTo>
                    <a:pt x="2736" y="11700"/>
                  </a:lnTo>
                  <a:lnTo>
                    <a:pt x="2663" y="11748"/>
                  </a:lnTo>
                  <a:lnTo>
                    <a:pt x="2565" y="11773"/>
                  </a:lnTo>
                  <a:lnTo>
                    <a:pt x="2467" y="11773"/>
                  </a:lnTo>
                  <a:lnTo>
                    <a:pt x="2394" y="11724"/>
                  </a:lnTo>
                  <a:lnTo>
                    <a:pt x="2345" y="11651"/>
                  </a:lnTo>
                  <a:lnTo>
                    <a:pt x="2321" y="11577"/>
                  </a:lnTo>
                  <a:lnTo>
                    <a:pt x="2321" y="11480"/>
                  </a:lnTo>
                  <a:lnTo>
                    <a:pt x="2370" y="11382"/>
                  </a:lnTo>
                  <a:lnTo>
                    <a:pt x="2492" y="11211"/>
                  </a:lnTo>
                  <a:lnTo>
                    <a:pt x="2614" y="11016"/>
                  </a:lnTo>
                  <a:lnTo>
                    <a:pt x="2663" y="10918"/>
                  </a:lnTo>
                  <a:lnTo>
                    <a:pt x="2760" y="10894"/>
                  </a:lnTo>
                  <a:lnTo>
                    <a:pt x="2858" y="10869"/>
                  </a:lnTo>
                  <a:close/>
                  <a:moveTo>
                    <a:pt x="2028" y="11846"/>
                  </a:moveTo>
                  <a:lnTo>
                    <a:pt x="2101" y="11871"/>
                  </a:lnTo>
                  <a:lnTo>
                    <a:pt x="2174" y="11944"/>
                  </a:lnTo>
                  <a:lnTo>
                    <a:pt x="2223" y="12041"/>
                  </a:lnTo>
                  <a:lnTo>
                    <a:pt x="2223" y="12115"/>
                  </a:lnTo>
                  <a:lnTo>
                    <a:pt x="2174" y="12212"/>
                  </a:lnTo>
                  <a:lnTo>
                    <a:pt x="2125" y="12286"/>
                  </a:lnTo>
                  <a:lnTo>
                    <a:pt x="1881" y="12432"/>
                  </a:lnTo>
                  <a:lnTo>
                    <a:pt x="1661" y="12554"/>
                  </a:lnTo>
                  <a:lnTo>
                    <a:pt x="1539" y="12579"/>
                  </a:lnTo>
                  <a:lnTo>
                    <a:pt x="1490" y="12554"/>
                  </a:lnTo>
                  <a:lnTo>
                    <a:pt x="1417" y="12530"/>
                  </a:lnTo>
                  <a:lnTo>
                    <a:pt x="1368" y="12481"/>
                  </a:lnTo>
                  <a:lnTo>
                    <a:pt x="1319" y="12432"/>
                  </a:lnTo>
                  <a:lnTo>
                    <a:pt x="1295" y="12335"/>
                  </a:lnTo>
                  <a:lnTo>
                    <a:pt x="1319" y="12237"/>
                  </a:lnTo>
                  <a:lnTo>
                    <a:pt x="1368" y="12164"/>
                  </a:lnTo>
                  <a:lnTo>
                    <a:pt x="1442" y="12115"/>
                  </a:lnTo>
                  <a:lnTo>
                    <a:pt x="1637" y="11993"/>
                  </a:lnTo>
                  <a:lnTo>
                    <a:pt x="1832" y="11871"/>
                  </a:lnTo>
                  <a:lnTo>
                    <a:pt x="1930" y="11846"/>
                  </a:lnTo>
                  <a:close/>
                  <a:moveTo>
                    <a:pt x="831" y="12335"/>
                  </a:moveTo>
                  <a:lnTo>
                    <a:pt x="929" y="12383"/>
                  </a:lnTo>
                  <a:lnTo>
                    <a:pt x="1002" y="12432"/>
                  </a:lnTo>
                  <a:lnTo>
                    <a:pt x="1026" y="12530"/>
                  </a:lnTo>
                  <a:lnTo>
                    <a:pt x="1026" y="12628"/>
                  </a:lnTo>
                  <a:lnTo>
                    <a:pt x="1002" y="12701"/>
                  </a:lnTo>
                  <a:lnTo>
                    <a:pt x="929" y="12774"/>
                  </a:lnTo>
                  <a:lnTo>
                    <a:pt x="855" y="12823"/>
                  </a:lnTo>
                  <a:lnTo>
                    <a:pt x="318" y="12896"/>
                  </a:lnTo>
                  <a:lnTo>
                    <a:pt x="294" y="12896"/>
                  </a:lnTo>
                  <a:lnTo>
                    <a:pt x="220" y="12872"/>
                  </a:lnTo>
                  <a:lnTo>
                    <a:pt x="147" y="12823"/>
                  </a:lnTo>
                  <a:lnTo>
                    <a:pt x="74" y="12774"/>
                  </a:lnTo>
                  <a:lnTo>
                    <a:pt x="49" y="12676"/>
                  </a:lnTo>
                  <a:lnTo>
                    <a:pt x="74" y="12579"/>
                  </a:lnTo>
                  <a:lnTo>
                    <a:pt x="123" y="12506"/>
                  </a:lnTo>
                  <a:lnTo>
                    <a:pt x="196" y="12432"/>
                  </a:lnTo>
                  <a:lnTo>
                    <a:pt x="269" y="12408"/>
                  </a:lnTo>
                  <a:lnTo>
                    <a:pt x="733" y="12335"/>
                  </a:lnTo>
                  <a:close/>
                  <a:moveTo>
                    <a:pt x="5691" y="1"/>
                  </a:moveTo>
                  <a:lnTo>
                    <a:pt x="5593" y="50"/>
                  </a:lnTo>
                  <a:lnTo>
                    <a:pt x="1" y="2907"/>
                  </a:lnTo>
                  <a:lnTo>
                    <a:pt x="1" y="16267"/>
                  </a:lnTo>
                  <a:lnTo>
                    <a:pt x="5618" y="13409"/>
                  </a:lnTo>
                  <a:lnTo>
                    <a:pt x="5740" y="13360"/>
                  </a:lnTo>
                  <a:lnTo>
                    <a:pt x="5838" y="13263"/>
                  </a:lnTo>
                  <a:lnTo>
                    <a:pt x="5935" y="13165"/>
                  </a:lnTo>
                  <a:lnTo>
                    <a:pt x="6009" y="13067"/>
                  </a:lnTo>
                  <a:lnTo>
                    <a:pt x="6082" y="12945"/>
                  </a:lnTo>
                  <a:lnTo>
                    <a:pt x="6131" y="12823"/>
                  </a:lnTo>
                  <a:lnTo>
                    <a:pt x="6155" y="12701"/>
                  </a:lnTo>
                  <a:lnTo>
                    <a:pt x="6155" y="12579"/>
                  </a:lnTo>
                  <a:lnTo>
                    <a:pt x="6155" y="343"/>
                  </a:lnTo>
                  <a:lnTo>
                    <a:pt x="6155" y="221"/>
                  </a:lnTo>
                  <a:lnTo>
                    <a:pt x="6106" y="147"/>
                  </a:lnTo>
                  <a:lnTo>
                    <a:pt x="6058" y="74"/>
                  </a:lnTo>
                  <a:lnTo>
                    <a:pt x="5984" y="25"/>
                  </a:lnTo>
                  <a:lnTo>
                    <a:pt x="5911" y="1"/>
                  </a:lnTo>
                  <a:close/>
                </a:path>
              </a:pathLst>
            </a:custGeom>
            <a:grpFill/>
            <a:ln>
              <a:noFill/>
            </a:ln>
          </p:spPr>
          <p:txBody>
            <a:bodyPr wrap="square" lIns="91425" tIns="91425" rIns="91425" bIns="91425" anchor="ctr" anchorCtr="0">
              <a:noAutofit/>
            </a:bodyPr>
            <a:lstStyle/>
            <a:p>
              <a:endParaRPr/>
            </a:p>
          </p:txBody>
        </p:sp>
      </p:gr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44447" y="1967010"/>
            <a:ext cx="4123574" cy="3890004"/>
          </a:xfrm>
          <a:prstGeom prst="rect">
            <a:avLst/>
          </a:prstGeom>
        </p:spPr>
      </p:pic>
      <p:sp>
        <p:nvSpPr>
          <p:cNvPr id="12" name="TextBox 11"/>
          <p:cNvSpPr txBox="1"/>
          <p:nvPr/>
        </p:nvSpPr>
        <p:spPr>
          <a:xfrm>
            <a:off x="667525" y="4222793"/>
            <a:ext cx="2730627" cy="954107"/>
          </a:xfrm>
          <a:prstGeom prst="rect">
            <a:avLst/>
          </a:prstGeom>
          <a:noFill/>
        </p:spPr>
        <p:txBody>
          <a:bodyPr wrap="square" rtlCol="0">
            <a:spAutoFit/>
          </a:bodyPr>
          <a:lstStyle/>
          <a:p>
            <a:r>
              <a:rPr lang="en-US" dirty="0">
                <a:latin typeface="Raleway" charset="0"/>
                <a:ea typeface="Raleway" charset="0"/>
                <a:cs typeface="Raleway" charset="0"/>
              </a:rPr>
              <a:t>Direct detection experiments are not sensitive </a:t>
            </a:r>
            <a:r>
              <a:rPr lang="en-US">
                <a:latin typeface="Raleway" charset="0"/>
                <a:ea typeface="Raleway" charset="0"/>
                <a:cs typeface="Raleway" charset="0"/>
              </a:rPr>
              <a:t>to larger DM-nucleon </a:t>
            </a:r>
            <a:r>
              <a:rPr lang="en-US" dirty="0">
                <a:latin typeface="Raleway" charset="0"/>
                <a:ea typeface="Raleway" charset="0"/>
                <a:cs typeface="Raleway" charset="0"/>
              </a:rPr>
              <a:t>cross sections, in the so-called SIMP region.</a:t>
            </a:r>
          </a:p>
        </p:txBody>
      </p:sp>
      <p:cxnSp>
        <p:nvCxnSpPr>
          <p:cNvPr id="13" name="Straight Arrow Connector 12"/>
          <p:cNvCxnSpPr/>
          <p:nvPr/>
        </p:nvCxnSpPr>
        <p:spPr>
          <a:xfrm>
            <a:off x="3527679" y="4693734"/>
            <a:ext cx="2043388" cy="6112"/>
          </a:xfrm>
          <a:prstGeom prst="straightConnector1">
            <a:avLst/>
          </a:prstGeom>
          <a:ln w="57150">
            <a:solidFill>
              <a:srgbClr val="EE2D2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67525" y="3241037"/>
            <a:ext cx="2860155" cy="738664"/>
          </a:xfrm>
          <a:prstGeom prst="rect">
            <a:avLst/>
          </a:prstGeom>
          <a:noFill/>
        </p:spPr>
        <p:txBody>
          <a:bodyPr wrap="square" rtlCol="0">
            <a:spAutoFit/>
          </a:bodyPr>
          <a:lstStyle/>
          <a:p>
            <a:r>
              <a:rPr lang="en-US" dirty="0">
                <a:latin typeface="Raleway" charset="0"/>
                <a:ea typeface="Raleway" charset="0"/>
                <a:cs typeface="Raleway" charset="0"/>
              </a:rPr>
              <a:t>At larger cross sections constraints come from balloon and rocket-borne experiments.</a:t>
            </a:r>
          </a:p>
        </p:txBody>
      </p:sp>
      <p:cxnSp>
        <p:nvCxnSpPr>
          <p:cNvPr id="15" name="Straight Arrow Connector 14"/>
          <p:cNvCxnSpPr/>
          <p:nvPr/>
        </p:nvCxnSpPr>
        <p:spPr>
          <a:xfrm>
            <a:off x="3398153" y="3624132"/>
            <a:ext cx="1989097" cy="87846"/>
          </a:xfrm>
          <a:prstGeom prst="straightConnector1">
            <a:avLst/>
          </a:prstGeom>
          <a:ln w="57150">
            <a:solidFill>
              <a:srgbClr val="EE2D24"/>
            </a:solidFill>
            <a:tailEnd type="triangle" w="lg" len="lg"/>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667525" y="2259282"/>
            <a:ext cx="2954621" cy="738664"/>
          </a:xfrm>
          <a:prstGeom prst="rect">
            <a:avLst/>
          </a:prstGeom>
          <a:noFill/>
        </p:spPr>
        <p:txBody>
          <a:bodyPr wrap="square" rtlCol="0">
            <a:spAutoFit/>
          </a:bodyPr>
          <a:lstStyle/>
          <a:p>
            <a:r>
              <a:rPr lang="en-US" dirty="0">
                <a:latin typeface="Raleway" charset="0"/>
                <a:ea typeface="Raleway" charset="0"/>
                <a:cs typeface="Raleway" charset="0"/>
              </a:rPr>
              <a:t>Even larger cross sections are ruled out by astrophysical constraints.</a:t>
            </a:r>
          </a:p>
        </p:txBody>
      </p:sp>
      <p:cxnSp>
        <p:nvCxnSpPr>
          <p:cNvPr id="17" name="Straight Arrow Connector 16"/>
          <p:cNvCxnSpPr/>
          <p:nvPr/>
        </p:nvCxnSpPr>
        <p:spPr>
          <a:xfrm>
            <a:off x="3236646" y="2657561"/>
            <a:ext cx="2334422" cy="67759"/>
          </a:xfrm>
          <a:prstGeom prst="straightConnector1">
            <a:avLst/>
          </a:prstGeom>
          <a:ln w="57150">
            <a:solidFill>
              <a:srgbClr val="EE2D24"/>
            </a:solidFill>
            <a:tailEnd type="triangle" w="lg" len="lg"/>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2324558" y="5670784"/>
            <a:ext cx="3796232" cy="307777"/>
          </a:xfrm>
          <a:prstGeom prst="rect">
            <a:avLst/>
          </a:prstGeom>
          <a:noFill/>
        </p:spPr>
        <p:txBody>
          <a:bodyPr wrap="none" rtlCol="0">
            <a:spAutoFit/>
          </a:bodyPr>
          <a:lstStyle/>
          <a:p>
            <a:r>
              <a:rPr lang="en-GB" dirty="0"/>
              <a:t>Mack, </a:t>
            </a:r>
            <a:r>
              <a:rPr lang="en-GB" dirty="0" err="1"/>
              <a:t>Beacom</a:t>
            </a:r>
            <a:r>
              <a:rPr lang="en-GB" dirty="0"/>
              <a:t> and Bertone, </a:t>
            </a:r>
            <a:r>
              <a:rPr lang="pt-BR" dirty="0"/>
              <a:t>arXiv:0705.4298</a:t>
            </a:r>
            <a:endParaRPr lang="en-GB" dirty="0"/>
          </a:p>
        </p:txBody>
      </p:sp>
    </p:spTree>
    <p:extLst>
      <p:ext uri="{BB962C8B-B14F-4D97-AF65-F5344CB8AC3E}">
        <p14:creationId xmlns:p14="http://schemas.microsoft.com/office/powerpoint/2010/main" val="563131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Lst>
  </p:timing>
</p:sld>
</file>

<file path=ppt/theme/theme1.xml><?xml version="1.0" encoding="utf-8"?>
<a:theme xmlns:a="http://schemas.openxmlformats.org/drawingml/2006/main" name="Olivi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769</TotalTime>
  <Words>1027</Words>
  <Application>Microsoft Macintosh PowerPoint</Application>
  <PresentationFormat>On-screen Show (4:3)</PresentationFormat>
  <Paragraphs>116</Paragraphs>
  <Slides>22</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Gill Sans MT</vt:lpstr>
      <vt:lpstr>Raleway</vt:lpstr>
      <vt:lpstr>Raleway ExtraBold</vt:lpstr>
      <vt:lpstr>Raleway Light</vt:lpstr>
      <vt:lpstr>Raleway Medium</vt:lpstr>
      <vt:lpstr>Arial</vt:lpstr>
      <vt:lpstr>Olivia template</vt:lpstr>
      <vt:lpstr>Strongly-interacting dark matter and CNO neutrinos with low-threshold detectors</vt:lpstr>
      <vt:lpstr>Direct detection</vt:lpstr>
      <vt:lpstr>Direct detection experiments</vt:lpstr>
      <vt:lpstr>Dark matter with low-threshold detectors</vt:lpstr>
      <vt:lpstr>Strongly-interacting dark matter</vt:lpstr>
      <vt:lpstr>PowerPoint Presentation</vt:lpstr>
      <vt:lpstr>PowerPoint Presentation</vt:lpstr>
      <vt:lpstr>PowerPoint Presentation</vt:lpstr>
      <vt:lpstr>SIMP direct detection</vt:lpstr>
      <vt:lpstr>New results from a surface-based cryogenic detector</vt:lpstr>
      <vt:lpstr>SIMPs in a surface-based cryogenic experiment</vt:lpstr>
      <vt:lpstr>New constraints on SIMP dark matter</vt:lpstr>
      <vt:lpstr>CNO Neutrino Grand Prix: The race to solve the solar metallicity problem</vt:lpstr>
      <vt:lpstr>The solar metallicity problem</vt:lpstr>
      <vt:lpstr>Helioseismology and the photosphere disagree</vt:lpstr>
      <vt:lpstr>CNO Neutrinos – a solution</vt:lpstr>
      <vt:lpstr>CNO neutrinos and new physics?</vt:lpstr>
      <vt:lpstr>Detecting CNO Neutrinos</vt:lpstr>
      <vt:lpstr>Measuring the CNO flux with electron-recoil experiments</vt:lpstr>
      <vt:lpstr>Measuring the CNO flux with nuclear-recoil experiments</vt:lpstr>
      <vt:lpstr>Technologies for CNO-NR observation</vt:lpstr>
      <vt:lpstr>Conclusion</vt:lpstr>
    </vt:vector>
  </TitlesOfParts>
  <LinksUpToDate>false</LinksUpToDate>
  <SharedDoc>false</SharedDoc>
  <HyperlinksChanged>false</HyperlinksChanged>
  <AppVersion>15.0038</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dc:creator>Davis, Jonathan</dc:creator>
  <cp:lastModifiedBy>Davis, Jonathan</cp:lastModifiedBy>
  <cp:revision>169</cp:revision>
  <cp:lastPrinted>2018-01-17T09:18:10Z</cp:lastPrinted>
  <dcterms:modified xsi:type="dcterms:W3CDTF">2018-01-17T11:11:30Z</dcterms:modified>
</cp:coreProperties>
</file>