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gif" ContentType="image/gif"/>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8" r:id="rId1"/>
  </p:sldMasterIdLst>
  <p:notesMasterIdLst>
    <p:notesMasterId r:id="rId24"/>
  </p:notesMasterIdLst>
  <p:sldIdLst>
    <p:sldId id="256" r:id="rId2"/>
    <p:sldId id="295" r:id="rId3"/>
    <p:sldId id="296" r:id="rId4"/>
    <p:sldId id="313" r:id="rId5"/>
    <p:sldId id="314" r:id="rId6"/>
    <p:sldId id="302" r:id="rId7"/>
    <p:sldId id="303" r:id="rId8"/>
    <p:sldId id="304" r:id="rId9"/>
    <p:sldId id="298" r:id="rId10"/>
    <p:sldId id="306" r:id="rId11"/>
    <p:sldId id="307" r:id="rId12"/>
    <p:sldId id="308" r:id="rId13"/>
    <p:sldId id="291" r:id="rId14"/>
    <p:sldId id="316" r:id="rId15"/>
    <p:sldId id="315" r:id="rId16"/>
    <p:sldId id="311" r:id="rId17"/>
    <p:sldId id="312" r:id="rId18"/>
    <p:sldId id="310" r:id="rId19"/>
    <p:sldId id="288" r:id="rId20"/>
    <p:sldId id="289" r:id="rId21"/>
    <p:sldId id="290" r:id="rId22"/>
    <p:sldId id="293"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4343"/>
    <a:srgbClr val="EE2D2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9026A53-802E-4D94-890F-404E733D6B0A}">
  <a:tblStyle styleId="{19026A53-802E-4D94-890F-404E733D6B0A}"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p:restoredTop sz="94630"/>
  </p:normalViewPr>
  <p:slideViewPr>
    <p:cSldViewPr snapToGrid="0">
      <p:cViewPr varScale="1">
        <p:scale>
          <a:sx n="116" d="100"/>
          <a:sy n="116" d="100"/>
        </p:scale>
        <p:origin x="12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extLst>
      <p:ext uri="{BB962C8B-B14F-4D97-AF65-F5344CB8AC3E}">
        <p14:creationId xmlns:p14="http://schemas.microsoft.com/office/powerpoint/2010/main" val="427337009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546750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38994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EE2D24"/>
        </a:solidFill>
        <a:effectLst/>
      </p:bgPr>
    </p:bg>
    <p:spTree>
      <p:nvGrpSpPr>
        <p:cNvPr id="1" name="Shape 9"/>
        <p:cNvGrpSpPr/>
        <p:nvPr/>
      </p:nvGrpSpPr>
      <p:grpSpPr>
        <a:xfrm>
          <a:off x="0" y="0"/>
          <a:ext cx="0" cy="0"/>
          <a:chOff x="0" y="0"/>
          <a:chExt cx="0" cy="0"/>
        </a:xfrm>
      </p:grpSpPr>
      <p:sp>
        <p:nvSpPr>
          <p:cNvPr id="10" name="Shape 10"/>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FFFFFF"/>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1" name="Shape 11"/>
          <p:cNvSpPr txBox="1">
            <a:spLocks noGrp="1"/>
          </p:cNvSpPr>
          <p:nvPr>
            <p:ph type="ctrTitle"/>
          </p:nvPr>
        </p:nvSpPr>
        <p:spPr>
          <a:xfrm>
            <a:off x="685800" y="3287213"/>
            <a:ext cx="7772400" cy="1159800"/>
          </a:xfrm>
          <a:prstGeom prst="rect">
            <a:avLst/>
          </a:prstGeom>
        </p:spPr>
        <p:txBody>
          <a:bodyPr wrap="square" lIns="91425" tIns="91425" rIns="91425" bIns="91425" anchor="b" anchorCtr="0"/>
          <a:lstStyle>
            <a:lvl1pPr lvl="0">
              <a:spcBef>
                <a:spcPts val="0"/>
              </a:spcBef>
              <a:buClr>
                <a:srgbClr val="FFFFFF"/>
              </a:buClr>
              <a:buSzPts val="6000"/>
              <a:buNone/>
              <a:defRPr sz="6000">
                <a:solidFill>
                  <a:srgbClr val="FFFFFF"/>
                </a:solidFill>
              </a:defRPr>
            </a:lvl1pPr>
            <a:lvl2pPr lvl="1">
              <a:spcBef>
                <a:spcPts val="0"/>
              </a:spcBef>
              <a:buClr>
                <a:srgbClr val="FFFFFF"/>
              </a:buClr>
              <a:buSzPts val="6000"/>
              <a:buNone/>
              <a:defRPr sz="6000">
                <a:solidFill>
                  <a:srgbClr val="FFFFFF"/>
                </a:solidFill>
              </a:defRPr>
            </a:lvl2pPr>
            <a:lvl3pPr lvl="2">
              <a:spcBef>
                <a:spcPts val="0"/>
              </a:spcBef>
              <a:buClr>
                <a:srgbClr val="FFFFFF"/>
              </a:buClr>
              <a:buSzPts val="6000"/>
              <a:buNone/>
              <a:defRPr sz="6000">
                <a:solidFill>
                  <a:srgbClr val="FFFFFF"/>
                </a:solidFill>
              </a:defRPr>
            </a:lvl3pPr>
            <a:lvl4pPr lvl="3">
              <a:spcBef>
                <a:spcPts val="0"/>
              </a:spcBef>
              <a:buClr>
                <a:srgbClr val="FFFFFF"/>
              </a:buClr>
              <a:buSzPts val="6000"/>
              <a:buNone/>
              <a:defRPr sz="6000">
                <a:solidFill>
                  <a:srgbClr val="FFFFFF"/>
                </a:solidFill>
              </a:defRPr>
            </a:lvl4pPr>
            <a:lvl5pPr lvl="4">
              <a:spcBef>
                <a:spcPts val="0"/>
              </a:spcBef>
              <a:buClr>
                <a:srgbClr val="FFFFFF"/>
              </a:buClr>
              <a:buSzPts val="6000"/>
              <a:buNone/>
              <a:defRPr sz="6000">
                <a:solidFill>
                  <a:srgbClr val="FFFFFF"/>
                </a:solidFill>
              </a:defRPr>
            </a:lvl5pPr>
            <a:lvl6pPr lvl="5">
              <a:spcBef>
                <a:spcPts val="0"/>
              </a:spcBef>
              <a:buClr>
                <a:srgbClr val="FFFFFF"/>
              </a:buClr>
              <a:buSzPts val="6000"/>
              <a:buNone/>
              <a:defRPr sz="6000">
                <a:solidFill>
                  <a:srgbClr val="FFFFFF"/>
                </a:solidFill>
              </a:defRPr>
            </a:lvl6pPr>
            <a:lvl7pPr lvl="6">
              <a:spcBef>
                <a:spcPts val="0"/>
              </a:spcBef>
              <a:buClr>
                <a:srgbClr val="FFFFFF"/>
              </a:buClr>
              <a:buSzPts val="6000"/>
              <a:buNone/>
              <a:defRPr sz="6000">
                <a:solidFill>
                  <a:srgbClr val="FFFFFF"/>
                </a:solidFill>
              </a:defRPr>
            </a:lvl7pPr>
            <a:lvl8pPr lvl="7">
              <a:spcBef>
                <a:spcPts val="0"/>
              </a:spcBef>
              <a:buClr>
                <a:srgbClr val="FFFFFF"/>
              </a:buClr>
              <a:buSzPts val="6000"/>
              <a:buNone/>
              <a:defRPr sz="6000">
                <a:solidFill>
                  <a:srgbClr val="FFFFFF"/>
                </a:solidFill>
              </a:defRPr>
            </a:lvl8pPr>
            <a:lvl9pPr lvl="8">
              <a:spcBef>
                <a:spcPts val="0"/>
              </a:spcBef>
              <a:buClr>
                <a:srgbClr val="FFFFFF"/>
              </a:buClr>
              <a:buSzPts val="6000"/>
              <a:buNone/>
              <a:defRPr sz="6000">
                <a:solidFill>
                  <a:srgbClr val="FFFFFF"/>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1"/>
        <p:cNvGrpSpPr/>
        <p:nvPr/>
      </p:nvGrpSpPr>
      <p:grpSpPr>
        <a:xfrm>
          <a:off x="0" y="0"/>
          <a:ext cx="0" cy="0"/>
          <a:chOff x="0" y="0"/>
          <a:chExt cx="0" cy="0"/>
        </a:xfrm>
      </p:grpSpPr>
      <p:sp>
        <p:nvSpPr>
          <p:cNvPr id="22" name="Shape 22"/>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solidFill>
            <a:srgbClr val="EE2D24"/>
          </a:solidFill>
          <a:ln w="19050" cap="flat" cmpd="sng">
            <a:solidFill>
              <a:srgbClr val="EE2D24"/>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3" name="Shape 23"/>
          <p:cNvSpPr txBox="1">
            <a:spLocks noGrp="1"/>
          </p:cNvSpPr>
          <p:nvPr>
            <p:ph type="title"/>
          </p:nvPr>
        </p:nvSpPr>
        <p:spPr>
          <a:xfrm>
            <a:off x="922000" y="891775"/>
            <a:ext cx="6866100" cy="857400"/>
          </a:xfrm>
          <a:prstGeom prst="rect">
            <a:avLst/>
          </a:prstGeom>
        </p:spPr>
        <p:txBody>
          <a:bodyPr wrap="square" lIns="91425" tIns="91425" rIns="91425" bIns="91425" anchor="t" anchorCtr="0"/>
          <a:lstStyle>
            <a:lvl1pPr lvl="0">
              <a:spcBef>
                <a:spcPts val="0"/>
              </a:spcBef>
              <a:buSzPts val="5800"/>
              <a:buNone/>
              <a:defRPr/>
            </a:lvl1pPr>
            <a:lvl2pPr lvl="1">
              <a:spcBef>
                <a:spcPts val="0"/>
              </a:spcBef>
              <a:buSzPts val="5800"/>
              <a:buNone/>
              <a:defRPr/>
            </a:lvl2pPr>
            <a:lvl3pPr lvl="2">
              <a:spcBef>
                <a:spcPts val="0"/>
              </a:spcBef>
              <a:buSzPts val="5800"/>
              <a:buNone/>
              <a:defRPr/>
            </a:lvl3pPr>
            <a:lvl4pPr lvl="3">
              <a:spcBef>
                <a:spcPts val="0"/>
              </a:spcBef>
              <a:buSzPts val="5800"/>
              <a:buNone/>
              <a:defRPr/>
            </a:lvl4pPr>
            <a:lvl5pPr lvl="4">
              <a:spcBef>
                <a:spcPts val="0"/>
              </a:spcBef>
              <a:buSzPts val="5800"/>
              <a:buNone/>
              <a:defRPr/>
            </a:lvl5pPr>
            <a:lvl6pPr lvl="5">
              <a:spcBef>
                <a:spcPts val="0"/>
              </a:spcBef>
              <a:buSzPts val="5800"/>
              <a:buNone/>
              <a:defRPr/>
            </a:lvl6pPr>
            <a:lvl7pPr lvl="6">
              <a:spcBef>
                <a:spcPts val="0"/>
              </a:spcBef>
              <a:buSzPts val="5800"/>
              <a:buNone/>
              <a:defRPr/>
            </a:lvl7pPr>
            <a:lvl8pPr lvl="7">
              <a:spcBef>
                <a:spcPts val="0"/>
              </a:spcBef>
              <a:buSzPts val="5800"/>
              <a:buNone/>
              <a:defRPr/>
            </a:lvl8pPr>
            <a:lvl9pPr lvl="8">
              <a:spcBef>
                <a:spcPts val="0"/>
              </a:spcBef>
              <a:buSzPts val="5800"/>
              <a:buNone/>
              <a:defRPr/>
            </a:lvl9pPr>
          </a:lstStyle>
          <a:p>
            <a:endParaRPr/>
          </a:p>
        </p:txBody>
      </p:sp>
      <p:sp>
        <p:nvSpPr>
          <p:cNvPr id="24" name="Shape 24"/>
          <p:cNvSpPr txBox="1">
            <a:spLocks noGrp="1"/>
          </p:cNvSpPr>
          <p:nvPr>
            <p:ph type="body" idx="1"/>
          </p:nvPr>
        </p:nvSpPr>
        <p:spPr>
          <a:xfrm>
            <a:off x="922000" y="1885951"/>
            <a:ext cx="6866100" cy="2366100"/>
          </a:xfrm>
          <a:prstGeom prst="rect">
            <a:avLst/>
          </a:prstGeom>
        </p:spPr>
        <p:txBody>
          <a:bodyPr wrap="square" lIns="91425" tIns="91425" rIns="91425" bIns="91425" anchor="t" anchorCtr="0"/>
          <a:lstStyle>
            <a:lvl1pPr lvl="0">
              <a:spcBef>
                <a:spcPts val="0"/>
              </a:spcBef>
              <a:buClr>
                <a:srgbClr val="FFB600"/>
              </a:buClr>
              <a:buSzPts val="1800"/>
              <a:buChar char="●"/>
              <a:defRPr/>
            </a:lvl1pPr>
            <a:lvl2pPr lvl="1">
              <a:spcBef>
                <a:spcPts val="0"/>
              </a:spcBef>
              <a:buClr>
                <a:srgbClr val="FFB600"/>
              </a:buClr>
              <a:buSzPts val="1800"/>
              <a:buChar char="○"/>
              <a:defRPr/>
            </a:lvl2pPr>
            <a:lvl3pPr lvl="2">
              <a:spcBef>
                <a:spcPts val="0"/>
              </a:spcBef>
              <a:buClr>
                <a:srgbClr val="FFB600"/>
              </a:buClr>
              <a:buSzPts val="1800"/>
              <a:buChar char="■"/>
              <a:defRPr/>
            </a:lvl3pPr>
            <a:lvl4pPr lvl="3">
              <a:spcBef>
                <a:spcPts val="0"/>
              </a:spcBef>
              <a:buSzPts val="1800"/>
              <a:buChar char="●"/>
              <a:defRPr/>
            </a:lvl4pPr>
            <a:lvl5pPr lvl="4">
              <a:spcBef>
                <a:spcPts val="0"/>
              </a:spcBef>
              <a:buSzPts val="1800"/>
              <a:buChar char="○"/>
              <a:defRPr/>
            </a:lvl5pPr>
            <a:lvl6pPr lvl="5">
              <a:spcBef>
                <a:spcPts val="0"/>
              </a:spcBef>
              <a:buSzPts val="1800"/>
              <a:buChar char="■"/>
              <a:defRPr/>
            </a:lvl6pPr>
            <a:lvl7pPr lvl="6">
              <a:spcBef>
                <a:spcPts val="0"/>
              </a:spcBef>
              <a:buSzPts val="1800"/>
              <a:buChar char="●"/>
              <a:defRPr/>
            </a:lvl7pPr>
            <a:lvl8pPr lvl="7">
              <a:spcBef>
                <a:spcPts val="0"/>
              </a:spcBef>
              <a:buSzPts val="1800"/>
              <a:buChar char="○"/>
              <a:defRPr/>
            </a:lvl8pPr>
            <a:lvl9pPr lvl="8">
              <a:spcBef>
                <a:spcPts val="0"/>
              </a:spcBef>
              <a:buSzPts val="1800"/>
              <a:buChar char="■"/>
              <a:defRPr/>
            </a:lvl9pPr>
          </a:lstStyle>
          <a:p>
            <a:endParaRPr/>
          </a:p>
        </p:txBody>
      </p:sp>
      <p:sp>
        <p:nvSpPr>
          <p:cNvPr id="25" name="Shape 25"/>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solidFill>
                  <a:srgbClr val="FFB600"/>
                </a:solidFill>
              </a:rPr>
              <a:t>‹#›</a:t>
            </a:fld>
            <a:endParaRPr lang="en">
              <a:solidFill>
                <a:srgbClr val="FFB6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922000" y="891775"/>
            <a:ext cx="6866100" cy="857400"/>
          </a:xfrm>
          <a:prstGeom prst="rect">
            <a:avLst/>
          </a:prstGeom>
          <a:noFill/>
          <a:ln>
            <a:noFill/>
          </a:ln>
        </p:spPr>
        <p:txBody>
          <a:bodyPr wrap="square" lIns="91425" tIns="91425" rIns="91425" bIns="91425" anchor="t" anchorCtr="0"/>
          <a:lstStyle>
            <a:lvl1pPr lvl="0">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endParaRPr/>
          </a:p>
        </p:txBody>
      </p:sp>
      <p:sp>
        <p:nvSpPr>
          <p:cNvPr id="7" name="Shape 7"/>
          <p:cNvSpPr txBox="1">
            <a:spLocks noGrp="1"/>
          </p:cNvSpPr>
          <p:nvPr>
            <p:ph type="body" idx="1"/>
          </p:nvPr>
        </p:nvSpPr>
        <p:spPr>
          <a:xfrm>
            <a:off x="922000" y="1885951"/>
            <a:ext cx="6866100" cy="2366100"/>
          </a:xfrm>
          <a:prstGeom prst="rect">
            <a:avLst/>
          </a:prstGeom>
          <a:noFill/>
          <a:ln>
            <a:noFill/>
          </a:ln>
        </p:spPr>
        <p:txBody>
          <a:bodyPr wrap="square" lIns="91425" tIns="91425" rIns="91425" bIns="91425" anchor="t" anchorCtr="0"/>
          <a:lstStyle>
            <a:lvl1pPr lvl="0">
              <a:spcBef>
                <a:spcPts val="600"/>
              </a:spcBef>
              <a:buClr>
                <a:srgbClr val="FFB600"/>
              </a:buClr>
              <a:buSzPts val="1800"/>
              <a:buFont typeface="Raleway Light"/>
              <a:buChar char="●"/>
              <a:defRPr sz="1800">
                <a:solidFill>
                  <a:srgbClr val="666666"/>
                </a:solidFill>
                <a:latin typeface="Raleway Light"/>
                <a:ea typeface="Raleway Light"/>
                <a:cs typeface="Raleway Light"/>
                <a:sym typeface="Raleway Light"/>
              </a:defRPr>
            </a:lvl1pPr>
            <a:lvl2pPr lvl="1">
              <a:spcBef>
                <a:spcPts val="480"/>
              </a:spcBef>
              <a:buClr>
                <a:srgbClr val="FFB600"/>
              </a:buClr>
              <a:buSzPts val="1800"/>
              <a:buFont typeface="Raleway Light"/>
              <a:buChar char="○"/>
              <a:defRPr sz="1800">
                <a:solidFill>
                  <a:srgbClr val="666666"/>
                </a:solidFill>
                <a:latin typeface="Raleway Light"/>
                <a:ea typeface="Raleway Light"/>
                <a:cs typeface="Raleway Light"/>
                <a:sym typeface="Raleway Light"/>
              </a:defRPr>
            </a:lvl2pPr>
            <a:lvl3pPr lvl="2">
              <a:spcBef>
                <a:spcPts val="480"/>
              </a:spcBef>
              <a:buClr>
                <a:srgbClr val="FFB600"/>
              </a:buClr>
              <a:buSzPts val="1800"/>
              <a:buFont typeface="Raleway Light"/>
              <a:buChar char="■"/>
              <a:defRPr sz="1800">
                <a:solidFill>
                  <a:srgbClr val="666666"/>
                </a:solidFill>
                <a:latin typeface="Raleway Light"/>
                <a:ea typeface="Raleway Light"/>
                <a:cs typeface="Raleway Light"/>
                <a:sym typeface="Raleway Light"/>
              </a:defRPr>
            </a:lvl3pPr>
            <a:lvl4pPr lvl="3">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4pPr>
            <a:lvl5pPr lvl="4">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5pPr>
            <a:lvl6pPr lvl="5">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6pPr>
            <a:lvl7pPr lvl="6">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7pPr>
            <a:lvl8pPr lvl="7">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8pPr>
            <a:lvl9pPr lvl="8">
              <a:spcBef>
                <a:spcPts val="360"/>
              </a:spcBef>
              <a:buClr>
                <a:srgbClr val="666666"/>
              </a:buClr>
              <a:buSzPts val="1800"/>
              <a:buFont typeface="Raleway Light"/>
              <a:buChar char="■"/>
              <a:defRPr sz="1800">
                <a:solidFill>
                  <a:srgbClr val="666666"/>
                </a:solidFill>
                <a:latin typeface="Raleway Light"/>
                <a:ea typeface="Raleway Light"/>
                <a:cs typeface="Raleway Light"/>
                <a:sym typeface="Raleway Light"/>
              </a:defRPr>
            </a:lvl9pPr>
          </a:lstStyle>
          <a:p>
            <a:endParaRPr/>
          </a:p>
        </p:txBody>
      </p:sp>
      <p:sp>
        <p:nvSpPr>
          <p:cNvPr id="8" name="Shape 8"/>
          <p:cNvSpPr txBox="1">
            <a:spLocks noGrp="1"/>
          </p:cNvSpPr>
          <p:nvPr>
            <p:ph type="sldNum" idx="12"/>
          </p:nvPr>
        </p:nvSpPr>
        <p:spPr>
          <a:xfrm>
            <a:off x="8604400" y="4590300"/>
            <a:ext cx="539700" cy="553200"/>
          </a:xfrm>
          <a:prstGeom prst="rect">
            <a:avLst/>
          </a:prstGeom>
          <a:noFill/>
          <a:ln>
            <a:noFill/>
          </a:ln>
        </p:spPr>
        <p:txBody>
          <a:bodyPr wrap="square" lIns="91425" tIns="91425" rIns="91425" bIns="91425" anchor="ctr" anchorCtr="0">
            <a:noAutofit/>
          </a:bodyPr>
          <a:lstStyle/>
          <a:p>
            <a:pPr marL="0" lvl="0" indent="0" algn="ctr">
              <a:spcBef>
                <a:spcPts val="0"/>
              </a:spcBef>
              <a:buNone/>
            </a:pPr>
            <a:fld id="{00000000-1234-1234-1234-123412341234}" type="slidenum">
              <a:rPr lang="en" sz="1300">
                <a:solidFill>
                  <a:srgbClr val="FFB600"/>
                </a:solidFill>
                <a:latin typeface="Raleway ExtraBold"/>
                <a:ea typeface="Raleway ExtraBold"/>
                <a:cs typeface="Raleway ExtraBold"/>
                <a:sym typeface="Raleway ExtraBold"/>
              </a:rPr>
              <a:t>‹#›</a:t>
            </a:fld>
            <a:endParaRPr lang="en" sz="1300">
              <a:solidFill>
                <a:srgbClr val="FFB600"/>
              </a:solidFill>
              <a:latin typeface="Raleway ExtraBold"/>
              <a:ea typeface="Raleway ExtraBold"/>
              <a:cs typeface="Raleway ExtraBold"/>
              <a:sym typeface="Raleway ExtraBo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 Id="rId3" Type="http://schemas.openxmlformats.org/officeDocument/2006/relationships/image" Target="../media/image15.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E2D24"/>
        </a:solidFill>
        <a:effectLst/>
      </p:bgPr>
    </p:bg>
    <p:spTree>
      <p:nvGrpSpPr>
        <p:cNvPr id="1" name="Shape 56"/>
        <p:cNvGrpSpPr/>
        <p:nvPr/>
      </p:nvGrpSpPr>
      <p:grpSpPr>
        <a:xfrm>
          <a:off x="0" y="0"/>
          <a:ext cx="0" cy="0"/>
          <a:chOff x="0" y="0"/>
          <a:chExt cx="0" cy="0"/>
        </a:xfrm>
      </p:grpSpPr>
      <p:sp>
        <p:nvSpPr>
          <p:cNvPr id="57" name="Shape 57"/>
          <p:cNvSpPr txBox="1">
            <a:spLocks noGrp="1"/>
          </p:cNvSpPr>
          <p:nvPr>
            <p:ph type="ctrTitle"/>
          </p:nvPr>
        </p:nvSpPr>
        <p:spPr>
          <a:xfrm>
            <a:off x="651933" y="1456965"/>
            <a:ext cx="7772400" cy="1159800"/>
          </a:xfrm>
          <a:prstGeom prst="rect">
            <a:avLst/>
          </a:prstGeom>
        </p:spPr>
        <p:txBody>
          <a:bodyPr wrap="square" lIns="91425" tIns="91425" rIns="91425" bIns="91425" anchor="b" anchorCtr="0">
            <a:noAutofit/>
          </a:bodyPr>
          <a:lstStyle/>
          <a:p>
            <a:pPr marL="0" lvl="0" indent="0">
              <a:spcBef>
                <a:spcPts val="0"/>
              </a:spcBef>
              <a:buNone/>
            </a:pPr>
            <a:r>
              <a:rPr lang="en" sz="4000" dirty="0" smtClean="0">
                <a:solidFill>
                  <a:schemeClr val="bg1"/>
                </a:solidFill>
              </a:rPr>
              <a:t>Strongly-interacting dark matter and CNO neutrinos with low-threshold detectors</a:t>
            </a:r>
            <a:endParaRPr lang="en" sz="4000" dirty="0">
              <a:solidFill>
                <a:schemeClr val="bg1"/>
              </a:solidFill>
            </a:endParaRPr>
          </a:p>
        </p:txBody>
      </p:sp>
      <p:sp>
        <p:nvSpPr>
          <p:cNvPr id="8" name="Shape 57"/>
          <p:cNvSpPr txBox="1">
            <a:spLocks/>
          </p:cNvSpPr>
          <p:nvPr/>
        </p:nvSpPr>
        <p:spPr>
          <a:xfrm>
            <a:off x="651933" y="3572525"/>
            <a:ext cx="7772400" cy="1159800"/>
          </a:xfrm>
          <a:prstGeom prst="rect">
            <a:avLst/>
          </a:prstGeom>
          <a:noFill/>
          <a:ln>
            <a:noFill/>
          </a:ln>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6000"/>
              <a:buFont typeface="Raleway ExtraBold"/>
              <a:buNone/>
              <a:defRPr sz="6000" b="0" i="0" u="none" strike="noStrike" cap="none">
                <a:solidFill>
                  <a:srgbClr val="FFFFFF"/>
                </a:solidFill>
                <a:latin typeface="Raleway ExtraBold"/>
                <a:ea typeface="Raleway ExtraBold"/>
                <a:cs typeface="Raleway ExtraBold"/>
                <a:sym typeface="Raleway ExtraBold"/>
              </a:defRPr>
            </a:lvl1pPr>
            <a:lvl2pPr lvl="1">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2pPr>
            <a:lvl3pPr lvl="2">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3pPr>
            <a:lvl4pPr lvl="3">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4pPr>
            <a:lvl5pPr lvl="4">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5pPr>
            <a:lvl6pPr lvl="5">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6pPr>
            <a:lvl7pPr lvl="6">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7pPr>
            <a:lvl8pPr lvl="7">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8pPr>
            <a:lvl9pPr lvl="8">
              <a:spcBef>
                <a:spcPts val="0"/>
              </a:spcBef>
              <a:buClr>
                <a:srgbClr val="FFFFFF"/>
              </a:buClr>
              <a:buSzPts val="6000"/>
              <a:buFont typeface="Raleway ExtraBold"/>
              <a:buNone/>
              <a:defRPr sz="6000">
                <a:solidFill>
                  <a:srgbClr val="FFFFFF"/>
                </a:solidFill>
                <a:latin typeface="Raleway ExtraBold"/>
                <a:ea typeface="Raleway ExtraBold"/>
                <a:cs typeface="Raleway ExtraBold"/>
                <a:sym typeface="Raleway ExtraBold"/>
              </a:defRPr>
            </a:lvl9pPr>
          </a:lstStyle>
          <a:p>
            <a:r>
              <a:rPr lang="en" sz="3600" dirty="0" smtClean="0"/>
              <a:t>Jonathan Davis</a:t>
            </a:r>
          </a:p>
          <a:p>
            <a:r>
              <a:rPr lang="en" sz="2800" dirty="0" smtClean="0">
                <a:solidFill>
                  <a:srgbClr val="434343"/>
                </a:solidFill>
              </a:rPr>
              <a:t>King’s College London</a:t>
            </a:r>
            <a:endParaRPr lang="en-GB" sz="2800" dirty="0" smtClean="0">
              <a:solidFill>
                <a:srgbClr val="434343"/>
              </a:solidFill>
            </a:endParaRPr>
          </a:p>
          <a:p>
            <a:r>
              <a:rPr lang="en-GB" sz="2000" dirty="0" err="1" smtClean="0">
                <a:solidFill>
                  <a:schemeClr val="bg1"/>
                </a:solidFill>
              </a:rPr>
              <a:t>jonathan.davis@kcl.ac.uk</a:t>
            </a:r>
            <a:endParaRPr lang="en" sz="2000" dirty="0">
              <a:solidFill>
                <a:schemeClr val="bg1"/>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8566" y="3386667"/>
            <a:ext cx="1185767" cy="1193820"/>
          </a:xfrm>
          <a:prstGeom prst="rect">
            <a:avLst/>
          </a:prstGeom>
          <a:effectLst>
            <a:glow>
              <a:schemeClr val="bg1">
                <a:alpha val="40000"/>
              </a:schemeClr>
            </a:glow>
          </a:effec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5851" y="223943"/>
            <a:ext cx="1259682" cy="959556"/>
          </a:xfrm>
          <a:prstGeom prst="rect">
            <a:avLst/>
          </a:prstGeom>
        </p:spPr>
      </p:pic>
      <p:sp>
        <p:nvSpPr>
          <p:cNvPr id="3" name="TextBox 2"/>
          <p:cNvSpPr txBox="1"/>
          <p:nvPr/>
        </p:nvSpPr>
        <p:spPr>
          <a:xfrm>
            <a:off x="651933" y="2520899"/>
            <a:ext cx="6493499" cy="738664"/>
          </a:xfrm>
          <a:prstGeom prst="rect">
            <a:avLst/>
          </a:prstGeom>
          <a:noFill/>
        </p:spPr>
        <p:txBody>
          <a:bodyPr wrap="square" rtlCol="0">
            <a:spAutoFit/>
          </a:bodyPr>
          <a:lstStyle/>
          <a:p>
            <a:r>
              <a:rPr lang="en-GB" dirty="0">
                <a:solidFill>
                  <a:srgbClr val="434343"/>
                </a:solidFill>
                <a:latin typeface="Raleway ExtraBold" panose="020B0604020202020204" charset="0"/>
              </a:rPr>
              <a:t>Based </a:t>
            </a:r>
            <a:r>
              <a:rPr lang="en-GB" dirty="0" smtClean="0">
                <a:solidFill>
                  <a:srgbClr val="434343"/>
                </a:solidFill>
                <a:latin typeface="Raleway ExtraBold" panose="020B0604020202020204" charset="0"/>
              </a:rPr>
              <a:t>on: </a:t>
            </a:r>
          </a:p>
          <a:p>
            <a:r>
              <a:rPr lang="en-GB" dirty="0" smtClean="0">
                <a:solidFill>
                  <a:srgbClr val="FFFFFF"/>
                </a:solidFill>
                <a:latin typeface="Raleway ExtraBold" panose="020B0604020202020204" charset="0"/>
              </a:rPr>
              <a:t>J. H. Davis, </a:t>
            </a:r>
            <a:r>
              <a:rPr lang="nn-NO" dirty="0">
                <a:solidFill>
                  <a:srgbClr val="FFFFFF"/>
                </a:solidFill>
                <a:latin typeface="Raleway ExtraBold" panose="020B0604020202020204" charset="0"/>
              </a:rPr>
              <a:t>Phys.Rev.Lett. 119 (2017) </a:t>
            </a:r>
            <a:r>
              <a:rPr lang="nn-NO" dirty="0" smtClean="0">
                <a:solidFill>
                  <a:srgbClr val="FFFFFF"/>
                </a:solidFill>
                <a:latin typeface="Raleway ExtraBold" panose="020B0604020202020204" charset="0"/>
              </a:rPr>
              <a:t>211302 </a:t>
            </a:r>
            <a:endParaRPr lang="en-GB" dirty="0">
              <a:solidFill>
                <a:srgbClr val="FFFFFF"/>
              </a:solidFill>
              <a:latin typeface="Raleway ExtraBold" panose="020B0604020202020204" charset="0"/>
            </a:endParaRPr>
          </a:p>
          <a:p>
            <a:r>
              <a:rPr lang="en-GB" b="1" dirty="0" smtClean="0">
                <a:solidFill>
                  <a:srgbClr val="FFFFFF"/>
                </a:solidFill>
                <a:latin typeface="Raleway ExtraBold" charset="0"/>
                <a:ea typeface="Raleway ExtraBold" charset="0"/>
                <a:cs typeface="Raleway ExtraBold" charset="0"/>
              </a:rPr>
              <a:t>D</a:t>
            </a:r>
            <a:r>
              <a:rPr lang="en-GB" b="1" dirty="0" smtClean="0">
                <a:solidFill>
                  <a:schemeClr val="bg1"/>
                </a:solidFill>
                <a:latin typeface="Raleway ExtraBold" charset="0"/>
                <a:ea typeface="Raleway ExtraBold" charset="0"/>
                <a:cs typeface="Raleway ExtraBold" charset="0"/>
              </a:rPr>
              <a:t>. G. </a:t>
            </a:r>
            <a:r>
              <a:rPr lang="en-GB" b="1" dirty="0" err="1" smtClean="0">
                <a:solidFill>
                  <a:schemeClr val="bg1"/>
                </a:solidFill>
                <a:latin typeface="Raleway ExtraBold" charset="0"/>
                <a:ea typeface="Raleway ExtraBold" charset="0"/>
                <a:cs typeface="Raleway ExtraBold" charset="0"/>
              </a:rPr>
              <a:t>Cerdeño</a:t>
            </a:r>
            <a:r>
              <a:rPr lang="en-GB" dirty="0" smtClean="0">
                <a:solidFill>
                  <a:srgbClr val="FFFFFF"/>
                </a:solidFill>
                <a:latin typeface="Raleway ExtraBold" panose="020B0604020202020204" charset="0"/>
              </a:rPr>
              <a:t>, J. H. Davis, M. Fairbairn and A. C. Vincent, </a:t>
            </a:r>
            <a:r>
              <a:rPr lang="en-GB" dirty="0">
                <a:solidFill>
                  <a:srgbClr val="FFFFFF"/>
                </a:solidFill>
                <a:latin typeface="Raleway ExtraBold" panose="020B0604020202020204" charset="0"/>
              </a:rPr>
              <a:t>arXiv:1712.06522 </a:t>
            </a:r>
          </a:p>
        </p:txBody>
      </p:sp>
      <p:sp>
        <p:nvSpPr>
          <p:cNvPr id="4" name="TextBox 3"/>
          <p:cNvSpPr txBox="1"/>
          <p:nvPr/>
        </p:nvSpPr>
        <p:spPr>
          <a:xfrm>
            <a:off x="5434226" y="4786728"/>
            <a:ext cx="3608680" cy="307777"/>
          </a:xfrm>
          <a:prstGeom prst="rect">
            <a:avLst/>
          </a:prstGeom>
          <a:noFill/>
        </p:spPr>
        <p:txBody>
          <a:bodyPr wrap="none" rtlCol="0">
            <a:spAutoFit/>
          </a:bodyPr>
          <a:lstStyle/>
          <a:p>
            <a:r>
              <a:rPr lang="en-GB" dirty="0" smtClean="0">
                <a:solidFill>
                  <a:schemeClr val="bg1"/>
                </a:solidFill>
                <a:latin typeface="Raleway Light" charset="0"/>
                <a:ea typeface="Raleway Light" charset="0"/>
                <a:cs typeface="Raleway Light" charset="0"/>
              </a:rPr>
              <a:t>DMUK Meeting </a:t>
            </a:r>
            <a:r>
              <a:rPr lang="mr-IN" dirty="0" smtClean="0">
                <a:solidFill>
                  <a:schemeClr val="bg1"/>
                </a:solidFill>
                <a:latin typeface="Raleway Light" charset="0"/>
                <a:ea typeface="Raleway Light" charset="0"/>
                <a:cs typeface="Raleway Light" charset="0"/>
              </a:rPr>
              <a:t>–</a:t>
            </a:r>
            <a:r>
              <a:rPr lang="en-GB" dirty="0" smtClean="0">
                <a:solidFill>
                  <a:schemeClr val="bg1"/>
                </a:solidFill>
                <a:latin typeface="Raleway Light" charset="0"/>
                <a:ea typeface="Raleway Light" charset="0"/>
                <a:cs typeface="Raleway Light" charset="0"/>
              </a:rPr>
              <a:t> Bristol - </a:t>
            </a:r>
            <a:r>
              <a:rPr lang="en-US" dirty="0">
                <a:solidFill>
                  <a:schemeClr val="bg1"/>
                </a:solidFill>
                <a:latin typeface="Raleway Light" charset="0"/>
                <a:ea typeface="Raleway Light" charset="0"/>
                <a:cs typeface="Raleway Light" charset="0"/>
              </a:rPr>
              <a:t>17 January 2018</a:t>
            </a:r>
            <a:endParaRPr lang="en-GB" dirty="0">
              <a:solidFill>
                <a:schemeClr val="bg1"/>
              </a:solidFill>
              <a:latin typeface="Raleway Light" charset="0"/>
              <a:ea typeface="Raleway Light" charset="0"/>
              <a:cs typeface="Raleway Light"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742988" y="1582835"/>
            <a:ext cx="3626098" cy="2695193"/>
          </a:xfrm>
          <a:prstGeom prst="rect">
            <a:avLst/>
          </a:prstGeom>
          <a:noFill/>
          <a:ln>
            <a:noFill/>
          </a:ln>
        </p:spPr>
        <p:txBody>
          <a:bodyPr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1pPr>
            <a:lvl2pPr marR="0" lvl="1"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2pPr>
            <a:lvl3pPr marR="0" lvl="2"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3pPr>
            <a:lvl4pPr marR="0" lvl="3"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4pPr>
            <a:lvl5pPr marR="0" lvl="4"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5pPr>
            <a:lvl6pPr marR="0" lvl="5"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6pPr>
            <a:lvl7pPr marR="0" lvl="6"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7pPr>
            <a:lvl8pPr marR="0" lvl="7"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8pPr>
            <a:lvl9pPr marR="0" lvl="8"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9pPr>
          </a:lstStyle>
          <a:p>
            <a:pPr>
              <a:buFont typeface="Raleway Light"/>
              <a:buNone/>
            </a:pPr>
            <a:r>
              <a:rPr lang="en-GB" smtClean="0">
                <a:solidFill>
                  <a:schemeClr val="tx1"/>
                </a:solidFill>
              </a:rPr>
              <a:t>Gram-scale crystals mean that the experiment has an extremely low energy threshold, but at the expense of a smaller exposure.</a:t>
            </a:r>
            <a:endParaRPr lang="en-GB" dirty="0">
              <a:solidFill>
                <a:schemeClr val="tx1"/>
              </a:solidFill>
            </a:endParaRPr>
          </a:p>
        </p:txBody>
      </p:sp>
      <p:sp>
        <p:nvSpPr>
          <p:cNvPr id="11" name="Title 1"/>
          <p:cNvSpPr>
            <a:spLocks noGrp="1"/>
          </p:cNvSpPr>
          <p:nvPr>
            <p:ph type="title"/>
          </p:nvPr>
        </p:nvSpPr>
        <p:spPr>
          <a:xfrm>
            <a:off x="624544" y="441603"/>
            <a:ext cx="7704207" cy="857400"/>
          </a:xfrm>
        </p:spPr>
        <p:txBody>
          <a:bodyPr/>
          <a:lstStyle/>
          <a:p>
            <a:r>
              <a:rPr lang="en-US" sz="3200" dirty="0" smtClean="0"/>
              <a:t>New results from a surface-based cryogenic detector</a:t>
            </a:r>
            <a:endParaRPr lang="en-US" sz="3200"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545" y="2905651"/>
            <a:ext cx="3862984" cy="1791891"/>
          </a:xfrm>
          <a:prstGeom prst="rect">
            <a:avLst/>
          </a:prstGeom>
        </p:spPr>
      </p:pic>
      <p:sp>
        <p:nvSpPr>
          <p:cNvPr id="13" name="TextBox 12"/>
          <p:cNvSpPr txBox="1"/>
          <p:nvPr/>
        </p:nvSpPr>
        <p:spPr>
          <a:xfrm>
            <a:off x="742988" y="4817459"/>
            <a:ext cx="3765774" cy="415498"/>
          </a:xfrm>
          <a:prstGeom prst="rect">
            <a:avLst/>
          </a:prstGeom>
          <a:noFill/>
        </p:spPr>
        <p:txBody>
          <a:bodyPr wrap="none" rtlCol="0">
            <a:spAutoFit/>
          </a:bodyPr>
          <a:lstStyle/>
          <a:p>
            <a:r>
              <a:rPr lang="is-IS" sz="1050" dirty="0" smtClean="0"/>
              <a:t>R. Strauss, </a:t>
            </a:r>
            <a:r>
              <a:rPr lang="is-IS" sz="1050" b="1" dirty="0"/>
              <a:t>Eur.Phys.J. C77 (2017) </a:t>
            </a:r>
            <a:r>
              <a:rPr lang="is-IS" sz="1050" b="1" dirty="0" smtClean="0"/>
              <a:t>506</a:t>
            </a:r>
            <a:r>
              <a:rPr lang="is-IS" sz="1050" dirty="0" smtClean="0"/>
              <a:t>, arXiv:1704.04320 </a:t>
            </a:r>
            <a:endParaRPr lang="is-IS" sz="1050" dirty="0"/>
          </a:p>
          <a:p>
            <a:endParaRPr lang="en-GB" sz="1050"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5630" y="1739281"/>
            <a:ext cx="3806217" cy="2538747"/>
          </a:xfrm>
          <a:prstGeom prst="rect">
            <a:avLst/>
          </a:prstGeom>
        </p:spPr>
      </p:pic>
      <p:grpSp>
        <p:nvGrpSpPr>
          <p:cNvPr id="21" name="Shape 530"/>
          <p:cNvGrpSpPr/>
          <p:nvPr/>
        </p:nvGrpSpPr>
        <p:grpSpPr>
          <a:xfrm>
            <a:off x="8439437" y="236752"/>
            <a:ext cx="486483" cy="793061"/>
            <a:chOff x="6730350" y="2315900"/>
            <a:chExt cx="257700" cy="420100"/>
          </a:xfrm>
          <a:solidFill>
            <a:srgbClr val="EE2D24"/>
          </a:solidFill>
        </p:grpSpPr>
        <p:sp>
          <p:nvSpPr>
            <p:cNvPr id="22" name="Shape 53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23" name="Shape 53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24" name="Shape 53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25" name="Shape 53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26" name="Shape 53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p14="http://schemas.microsoft.com/office/powerpoint/2010/main" val="678656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69608" y="451101"/>
            <a:ext cx="7559143" cy="857400"/>
          </a:xfrm>
        </p:spPr>
        <p:txBody>
          <a:bodyPr/>
          <a:lstStyle/>
          <a:p>
            <a:r>
              <a:rPr lang="en-GB" sz="3200" dirty="0" smtClean="0"/>
              <a:t>SIMPs in a surface-based cryogenic experiment</a:t>
            </a:r>
            <a:endParaRPr lang="en-GB" sz="3200" dirty="0"/>
          </a:p>
        </p:txBody>
      </p:sp>
      <p:pic>
        <p:nvPicPr>
          <p:cNvPr id="7"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9847" y="1220366"/>
            <a:ext cx="4482185" cy="3382013"/>
          </a:xfrm>
          <a:prstGeom prst="rect">
            <a:avLst/>
          </a:prstGeom>
          <a:noFill/>
          <a:ln>
            <a:noFill/>
          </a:ln>
        </p:spPr>
      </p:pic>
      <p:sp>
        <p:nvSpPr>
          <p:cNvPr id="8" name="TextBox 7"/>
          <p:cNvSpPr txBox="1"/>
          <p:nvPr/>
        </p:nvSpPr>
        <p:spPr>
          <a:xfrm>
            <a:off x="663338" y="1613434"/>
            <a:ext cx="3263900" cy="2308324"/>
          </a:xfrm>
          <a:prstGeom prst="rect">
            <a:avLst/>
          </a:prstGeom>
          <a:noFill/>
        </p:spPr>
        <p:txBody>
          <a:bodyPr wrap="square" rtlCol="0">
            <a:spAutoFit/>
          </a:bodyPr>
          <a:lstStyle/>
          <a:p>
            <a:pPr marL="214313" indent="-214313">
              <a:buFont typeface="Arial" charset="0"/>
              <a:buChar char="•"/>
            </a:pPr>
            <a:r>
              <a:rPr lang="en-US" sz="1600" dirty="0">
                <a:latin typeface="Raleway" charset="0"/>
                <a:ea typeface="Raleway" charset="0"/>
                <a:cs typeface="Raleway" charset="0"/>
              </a:rPr>
              <a:t>The rate of events expected from SIMPs is far larger than the observed rate.</a:t>
            </a:r>
          </a:p>
          <a:p>
            <a:pPr marL="214313" indent="-214313">
              <a:buFont typeface="Arial" charset="0"/>
              <a:buChar char="•"/>
            </a:pPr>
            <a:endParaRPr lang="en-US" sz="1600" dirty="0">
              <a:latin typeface="Raleway" charset="0"/>
              <a:ea typeface="Raleway" charset="0"/>
              <a:cs typeface="Raleway" charset="0"/>
            </a:endParaRPr>
          </a:p>
          <a:p>
            <a:pPr marL="214313" indent="-214313">
              <a:buFont typeface="Arial" charset="0"/>
              <a:buChar char="•"/>
            </a:pPr>
            <a:r>
              <a:rPr lang="en-US" sz="1600" dirty="0">
                <a:latin typeface="Raleway" charset="0"/>
                <a:ea typeface="Raleway" charset="0"/>
                <a:cs typeface="Raleway" charset="0"/>
              </a:rPr>
              <a:t>Sensitivity to SIMPs is lost when the spectrum drops below the 20eV threshold due to SIMPs scattering in the shielding and atmosphere.</a:t>
            </a:r>
          </a:p>
        </p:txBody>
      </p:sp>
      <p:grpSp>
        <p:nvGrpSpPr>
          <p:cNvPr id="15" name="Shape 530"/>
          <p:cNvGrpSpPr/>
          <p:nvPr/>
        </p:nvGrpSpPr>
        <p:grpSpPr>
          <a:xfrm>
            <a:off x="8439437" y="236752"/>
            <a:ext cx="486483" cy="793061"/>
            <a:chOff x="6730350" y="2315900"/>
            <a:chExt cx="257700" cy="420100"/>
          </a:xfrm>
          <a:solidFill>
            <a:srgbClr val="EE2D24"/>
          </a:solidFill>
        </p:grpSpPr>
        <p:sp>
          <p:nvSpPr>
            <p:cNvPr id="16" name="Shape 53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7" name="Shape 53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8" name="Shape 53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9" name="Shape 53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20" name="Shape 53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
        <p:nvSpPr>
          <p:cNvPr id="21" name="TextBox 20"/>
          <p:cNvSpPr txBox="1"/>
          <p:nvPr/>
        </p:nvSpPr>
        <p:spPr>
          <a:xfrm>
            <a:off x="673303" y="3921758"/>
            <a:ext cx="3557174" cy="830997"/>
          </a:xfrm>
          <a:prstGeom prst="rect">
            <a:avLst/>
          </a:prstGeom>
          <a:noFill/>
        </p:spPr>
        <p:txBody>
          <a:bodyPr wrap="square" rtlCol="0">
            <a:spAutoFit/>
          </a:bodyPr>
          <a:lstStyle/>
          <a:p>
            <a:r>
              <a:rPr lang="en-GB" sz="1200" b="1" dirty="0" smtClean="0">
                <a:solidFill>
                  <a:srgbClr val="EE2D24"/>
                </a:solidFill>
                <a:latin typeface="Raleway" charset="0"/>
                <a:ea typeface="Raleway" charset="0"/>
                <a:cs typeface="Raleway" charset="0"/>
              </a:rPr>
              <a:t>Data from: </a:t>
            </a:r>
            <a:r>
              <a:rPr lang="en-GB" sz="1200" dirty="0">
                <a:solidFill>
                  <a:srgbClr val="EE2D24"/>
                </a:solidFill>
                <a:latin typeface="Raleway" charset="0"/>
                <a:ea typeface="Raleway" charset="0"/>
                <a:cs typeface="Raleway" charset="0"/>
              </a:rPr>
              <a:t>Results on MeV-scale dark matter from a gram-scale cryogenic calorimeter operated above </a:t>
            </a:r>
            <a:r>
              <a:rPr lang="en-GB" sz="1200" dirty="0" smtClean="0">
                <a:solidFill>
                  <a:srgbClr val="EE2D24"/>
                </a:solidFill>
                <a:latin typeface="Raleway" charset="0"/>
                <a:ea typeface="Raleway" charset="0"/>
                <a:cs typeface="Raleway" charset="0"/>
              </a:rPr>
              <a:t>ground, </a:t>
            </a:r>
            <a:r>
              <a:rPr lang="is-IS" sz="1200" dirty="0">
                <a:solidFill>
                  <a:srgbClr val="EE2D24"/>
                </a:solidFill>
                <a:latin typeface="Raleway" charset="0"/>
                <a:ea typeface="Raleway" charset="0"/>
                <a:cs typeface="Raleway" charset="0"/>
              </a:rPr>
              <a:t>Eur.Phys.J. C77 (2017) no.9, </a:t>
            </a:r>
            <a:r>
              <a:rPr lang="is-IS" sz="1200" dirty="0" smtClean="0">
                <a:solidFill>
                  <a:srgbClr val="EE2D24"/>
                </a:solidFill>
                <a:latin typeface="Raleway" charset="0"/>
                <a:ea typeface="Raleway" charset="0"/>
                <a:cs typeface="Raleway" charset="0"/>
              </a:rPr>
              <a:t>637 </a:t>
            </a:r>
            <a:r>
              <a:rPr lang="en-GB" sz="1200" dirty="0" smtClean="0">
                <a:solidFill>
                  <a:srgbClr val="EE2D24"/>
                </a:solidFill>
                <a:latin typeface="Raleway" charset="0"/>
                <a:ea typeface="Raleway" charset="0"/>
                <a:cs typeface="Raleway" charset="0"/>
              </a:rPr>
              <a:t>, </a:t>
            </a:r>
            <a:r>
              <a:rPr lang="is-IS" sz="1200" dirty="0">
                <a:solidFill>
                  <a:srgbClr val="EE2D24"/>
                </a:solidFill>
                <a:latin typeface="Raleway" charset="0"/>
                <a:ea typeface="Raleway" charset="0"/>
                <a:cs typeface="Raleway" charset="0"/>
              </a:rPr>
              <a:t>arXiv:1707.067</a:t>
            </a:r>
            <a:endParaRPr lang="en-GB" sz="1200" dirty="0">
              <a:solidFill>
                <a:srgbClr val="EE2D24"/>
              </a:solidFill>
              <a:latin typeface="Raleway" charset="0"/>
              <a:ea typeface="Raleway" charset="0"/>
              <a:cs typeface="Raleway" charset="0"/>
            </a:endParaRPr>
          </a:p>
        </p:txBody>
      </p:sp>
    </p:spTree>
    <p:extLst>
      <p:ext uri="{BB962C8B-B14F-4D97-AF65-F5344CB8AC3E}">
        <p14:creationId xmlns:p14="http://schemas.microsoft.com/office/powerpoint/2010/main" val="898700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94050" y="353507"/>
            <a:ext cx="7758113" cy="1119099"/>
          </a:xfrm>
        </p:spPr>
        <p:txBody>
          <a:bodyPr>
            <a:normAutofit/>
          </a:bodyPr>
          <a:lstStyle/>
          <a:p>
            <a:r>
              <a:rPr lang="en-GB" sz="3300" dirty="0"/>
              <a:t>New constraints on SIMP dark matter</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828" y="913057"/>
            <a:ext cx="5056561" cy="3694750"/>
          </a:xfrm>
          <a:prstGeom prst="rect">
            <a:avLst/>
          </a:prstGeom>
        </p:spPr>
      </p:pic>
      <p:sp>
        <p:nvSpPr>
          <p:cNvPr id="7" name="TextBox 6"/>
          <p:cNvSpPr txBox="1"/>
          <p:nvPr/>
        </p:nvSpPr>
        <p:spPr>
          <a:xfrm>
            <a:off x="506776" y="1052272"/>
            <a:ext cx="2932941" cy="3416320"/>
          </a:xfrm>
          <a:prstGeom prst="rect">
            <a:avLst/>
          </a:prstGeom>
          <a:noFill/>
        </p:spPr>
        <p:txBody>
          <a:bodyPr wrap="square" rtlCol="0">
            <a:spAutoFit/>
          </a:bodyPr>
          <a:lstStyle/>
          <a:p>
            <a:pPr marL="214313" indent="-214313">
              <a:buFont typeface="Arial" charset="0"/>
              <a:buChar char="•"/>
            </a:pPr>
            <a:r>
              <a:rPr lang="en-US" sz="1800" dirty="0">
                <a:latin typeface="Raleway Medium" charset="0"/>
                <a:ea typeface="Raleway Medium" charset="0"/>
                <a:cs typeface="Raleway Medium" charset="0"/>
              </a:rPr>
              <a:t>The red region shows SIMP cross sections and masses which can be ruled out with the data from this surface run.</a:t>
            </a:r>
          </a:p>
          <a:p>
            <a:pPr marL="214313" indent="-214313">
              <a:buFont typeface="Arial" charset="0"/>
              <a:buChar char="•"/>
            </a:pPr>
            <a:endParaRPr lang="en-US" sz="1800" dirty="0">
              <a:latin typeface="Raleway Medium" charset="0"/>
              <a:ea typeface="Raleway Medium" charset="0"/>
              <a:cs typeface="Raleway Medium" charset="0"/>
            </a:endParaRPr>
          </a:p>
          <a:p>
            <a:pPr marL="214313" indent="-214313">
              <a:buFont typeface="Arial" charset="0"/>
              <a:buChar char="•"/>
            </a:pPr>
            <a:r>
              <a:rPr lang="en-US" sz="1800" dirty="0">
                <a:latin typeface="Raleway Medium" charset="0"/>
                <a:ea typeface="Raleway Medium" charset="0"/>
                <a:cs typeface="Raleway Medium" charset="0"/>
              </a:rPr>
              <a:t>The blue dashed line shows projections for a surface-based detector with a 4eV threshold.</a:t>
            </a:r>
          </a:p>
        </p:txBody>
      </p:sp>
      <p:grpSp>
        <p:nvGrpSpPr>
          <p:cNvPr id="8" name="Shape 530"/>
          <p:cNvGrpSpPr/>
          <p:nvPr/>
        </p:nvGrpSpPr>
        <p:grpSpPr>
          <a:xfrm>
            <a:off x="8439437" y="236752"/>
            <a:ext cx="486483" cy="793061"/>
            <a:chOff x="6730350" y="2315900"/>
            <a:chExt cx="257700" cy="420100"/>
          </a:xfrm>
          <a:solidFill>
            <a:srgbClr val="EE2D24"/>
          </a:solidFill>
        </p:grpSpPr>
        <p:sp>
          <p:nvSpPr>
            <p:cNvPr id="9" name="Shape 53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53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1" name="Shape 53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2" name="Shape 53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3" name="Shape 53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p14="http://schemas.microsoft.com/office/powerpoint/2010/main" val="1214881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40644" y="3027568"/>
            <a:ext cx="7772400" cy="1159800"/>
          </a:xfrm>
        </p:spPr>
        <p:txBody>
          <a:bodyPr/>
          <a:lstStyle/>
          <a:p>
            <a:r>
              <a:rPr lang="en-GB" dirty="0" smtClean="0"/>
              <a:t>CNO Neutrino Grand Prix: The race to solve the solar metallicity problem</a:t>
            </a:r>
            <a:endParaRPr lang="en-GB"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1347" y="3918986"/>
            <a:ext cx="3041650" cy="1224514"/>
          </a:xfrm>
          <a:prstGeom prst="rect">
            <a:avLst/>
          </a:prstGeom>
        </p:spPr>
      </p:pic>
      <p:grpSp>
        <p:nvGrpSpPr>
          <p:cNvPr id="4" name="Shape 494"/>
          <p:cNvGrpSpPr/>
          <p:nvPr/>
        </p:nvGrpSpPr>
        <p:grpSpPr>
          <a:xfrm>
            <a:off x="8413044" y="193592"/>
            <a:ext cx="571025" cy="577589"/>
            <a:chOff x="5297950" y="1632050"/>
            <a:chExt cx="426200" cy="431100"/>
          </a:xfrm>
          <a:solidFill>
            <a:srgbClr val="FFFFFF"/>
          </a:solidFill>
        </p:grpSpPr>
        <p:sp>
          <p:nvSpPr>
            <p:cNvPr id="6" name="Shape 495"/>
            <p:cNvSpPr/>
            <p:nvPr/>
          </p:nvSpPr>
          <p:spPr>
            <a:xfrm>
              <a:off x="5404800" y="1936125"/>
              <a:ext cx="212500" cy="127025"/>
            </a:xfrm>
            <a:custGeom>
              <a:avLst/>
              <a:gdLst/>
              <a:ahLst/>
              <a:cxnLst/>
              <a:rect l="0" t="0" r="0" b="0"/>
              <a:pathLst>
                <a:path w="8500" h="5081" extrusionOk="0">
                  <a:moveTo>
                    <a:pt x="3175" y="1"/>
                  </a:moveTo>
                  <a:lnTo>
                    <a:pt x="3175" y="2834"/>
                  </a:lnTo>
                  <a:lnTo>
                    <a:pt x="2614" y="2956"/>
                  </a:lnTo>
                  <a:lnTo>
                    <a:pt x="2076" y="3102"/>
                  </a:lnTo>
                  <a:lnTo>
                    <a:pt x="1588" y="3298"/>
                  </a:lnTo>
                  <a:lnTo>
                    <a:pt x="1148" y="3493"/>
                  </a:lnTo>
                  <a:lnTo>
                    <a:pt x="782" y="3713"/>
                  </a:lnTo>
                  <a:lnTo>
                    <a:pt x="611" y="3859"/>
                  </a:lnTo>
                  <a:lnTo>
                    <a:pt x="464" y="3982"/>
                  </a:lnTo>
                  <a:lnTo>
                    <a:pt x="318" y="4128"/>
                  </a:lnTo>
                  <a:lnTo>
                    <a:pt x="196" y="4275"/>
                  </a:lnTo>
                  <a:lnTo>
                    <a:pt x="74" y="4421"/>
                  </a:lnTo>
                  <a:lnTo>
                    <a:pt x="0" y="4592"/>
                  </a:lnTo>
                  <a:lnTo>
                    <a:pt x="171" y="4665"/>
                  </a:lnTo>
                  <a:lnTo>
                    <a:pt x="416" y="4739"/>
                  </a:lnTo>
                  <a:lnTo>
                    <a:pt x="782" y="4836"/>
                  </a:lnTo>
                  <a:lnTo>
                    <a:pt x="1344" y="4910"/>
                  </a:lnTo>
                  <a:lnTo>
                    <a:pt x="2101" y="5007"/>
                  </a:lnTo>
                  <a:lnTo>
                    <a:pt x="3053" y="5056"/>
                  </a:lnTo>
                  <a:lnTo>
                    <a:pt x="4250" y="5081"/>
                  </a:lnTo>
                  <a:lnTo>
                    <a:pt x="5447" y="5056"/>
                  </a:lnTo>
                  <a:lnTo>
                    <a:pt x="6399" y="5007"/>
                  </a:lnTo>
                  <a:lnTo>
                    <a:pt x="7156" y="4910"/>
                  </a:lnTo>
                  <a:lnTo>
                    <a:pt x="7718" y="4836"/>
                  </a:lnTo>
                  <a:lnTo>
                    <a:pt x="8084" y="4739"/>
                  </a:lnTo>
                  <a:lnTo>
                    <a:pt x="8329" y="4665"/>
                  </a:lnTo>
                  <a:lnTo>
                    <a:pt x="8500" y="4592"/>
                  </a:lnTo>
                  <a:lnTo>
                    <a:pt x="8426" y="4421"/>
                  </a:lnTo>
                  <a:lnTo>
                    <a:pt x="8304" y="4275"/>
                  </a:lnTo>
                  <a:lnTo>
                    <a:pt x="8182" y="4128"/>
                  </a:lnTo>
                  <a:lnTo>
                    <a:pt x="8036" y="3982"/>
                  </a:lnTo>
                  <a:lnTo>
                    <a:pt x="7889" y="3859"/>
                  </a:lnTo>
                  <a:lnTo>
                    <a:pt x="7718" y="3713"/>
                  </a:lnTo>
                  <a:lnTo>
                    <a:pt x="7352" y="3493"/>
                  </a:lnTo>
                  <a:lnTo>
                    <a:pt x="6912" y="3298"/>
                  </a:lnTo>
                  <a:lnTo>
                    <a:pt x="6424" y="3102"/>
                  </a:lnTo>
                  <a:lnTo>
                    <a:pt x="5886" y="2956"/>
                  </a:lnTo>
                  <a:lnTo>
                    <a:pt x="5325" y="2834"/>
                  </a:lnTo>
                  <a:lnTo>
                    <a:pt x="5325" y="1"/>
                  </a:lnTo>
                  <a:lnTo>
                    <a:pt x="5032" y="49"/>
                  </a:lnTo>
                  <a:lnTo>
                    <a:pt x="4763" y="98"/>
                  </a:lnTo>
                  <a:lnTo>
                    <a:pt x="4250" y="123"/>
                  </a:lnTo>
                  <a:lnTo>
                    <a:pt x="3737" y="98"/>
                  </a:lnTo>
                  <a:lnTo>
                    <a:pt x="3469" y="49"/>
                  </a:lnTo>
                  <a:lnTo>
                    <a:pt x="3175"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7" name="Shape 496"/>
            <p:cNvSpPr/>
            <p:nvPr/>
          </p:nvSpPr>
          <p:spPr>
            <a:xfrm>
              <a:off x="5297950" y="1632050"/>
              <a:ext cx="426200" cy="294950"/>
            </a:xfrm>
            <a:custGeom>
              <a:avLst/>
              <a:gdLst/>
              <a:ahLst/>
              <a:cxnLst/>
              <a:rect l="0" t="0" r="0" b="0"/>
              <a:pathLst>
                <a:path w="17048" h="11798" extrusionOk="0">
                  <a:moveTo>
                    <a:pt x="8524" y="2956"/>
                  </a:moveTo>
                  <a:lnTo>
                    <a:pt x="8573" y="2981"/>
                  </a:lnTo>
                  <a:lnTo>
                    <a:pt x="8622" y="3054"/>
                  </a:lnTo>
                  <a:lnTo>
                    <a:pt x="9086" y="4128"/>
                  </a:lnTo>
                  <a:lnTo>
                    <a:pt x="9135" y="4202"/>
                  </a:lnTo>
                  <a:lnTo>
                    <a:pt x="9208" y="4275"/>
                  </a:lnTo>
                  <a:lnTo>
                    <a:pt x="9306" y="4324"/>
                  </a:lnTo>
                  <a:lnTo>
                    <a:pt x="9403" y="4348"/>
                  </a:lnTo>
                  <a:lnTo>
                    <a:pt x="10576" y="4470"/>
                  </a:lnTo>
                  <a:lnTo>
                    <a:pt x="10649" y="4495"/>
                  </a:lnTo>
                  <a:lnTo>
                    <a:pt x="10698" y="4519"/>
                  </a:lnTo>
                  <a:lnTo>
                    <a:pt x="10673" y="4592"/>
                  </a:lnTo>
                  <a:lnTo>
                    <a:pt x="10624" y="4641"/>
                  </a:lnTo>
                  <a:lnTo>
                    <a:pt x="9745" y="5423"/>
                  </a:lnTo>
                  <a:lnTo>
                    <a:pt x="9696" y="5496"/>
                  </a:lnTo>
                  <a:lnTo>
                    <a:pt x="9648" y="5594"/>
                  </a:lnTo>
                  <a:lnTo>
                    <a:pt x="9623" y="5691"/>
                  </a:lnTo>
                  <a:lnTo>
                    <a:pt x="9623" y="5789"/>
                  </a:lnTo>
                  <a:lnTo>
                    <a:pt x="9892" y="6961"/>
                  </a:lnTo>
                  <a:lnTo>
                    <a:pt x="9892" y="7035"/>
                  </a:lnTo>
                  <a:lnTo>
                    <a:pt x="9867" y="7084"/>
                  </a:lnTo>
                  <a:lnTo>
                    <a:pt x="9818" y="7084"/>
                  </a:lnTo>
                  <a:lnTo>
                    <a:pt x="9745" y="7059"/>
                  </a:lnTo>
                  <a:lnTo>
                    <a:pt x="8719" y="6473"/>
                  </a:lnTo>
                  <a:lnTo>
                    <a:pt x="8622" y="6424"/>
                  </a:lnTo>
                  <a:lnTo>
                    <a:pt x="8426" y="6424"/>
                  </a:lnTo>
                  <a:lnTo>
                    <a:pt x="8329" y="6473"/>
                  </a:lnTo>
                  <a:lnTo>
                    <a:pt x="7303" y="7059"/>
                  </a:lnTo>
                  <a:lnTo>
                    <a:pt x="7230" y="7084"/>
                  </a:lnTo>
                  <a:lnTo>
                    <a:pt x="7181" y="7084"/>
                  </a:lnTo>
                  <a:lnTo>
                    <a:pt x="7156" y="7035"/>
                  </a:lnTo>
                  <a:lnTo>
                    <a:pt x="7156" y="6961"/>
                  </a:lnTo>
                  <a:lnTo>
                    <a:pt x="7425" y="5789"/>
                  </a:lnTo>
                  <a:lnTo>
                    <a:pt x="7425" y="5691"/>
                  </a:lnTo>
                  <a:lnTo>
                    <a:pt x="7401" y="5594"/>
                  </a:lnTo>
                  <a:lnTo>
                    <a:pt x="7352" y="5496"/>
                  </a:lnTo>
                  <a:lnTo>
                    <a:pt x="7303" y="5423"/>
                  </a:lnTo>
                  <a:lnTo>
                    <a:pt x="6424" y="4641"/>
                  </a:lnTo>
                  <a:lnTo>
                    <a:pt x="6375" y="4592"/>
                  </a:lnTo>
                  <a:lnTo>
                    <a:pt x="6350" y="4519"/>
                  </a:lnTo>
                  <a:lnTo>
                    <a:pt x="6399" y="4495"/>
                  </a:lnTo>
                  <a:lnTo>
                    <a:pt x="6473" y="4470"/>
                  </a:lnTo>
                  <a:lnTo>
                    <a:pt x="7645" y="4348"/>
                  </a:lnTo>
                  <a:lnTo>
                    <a:pt x="7743" y="4324"/>
                  </a:lnTo>
                  <a:lnTo>
                    <a:pt x="7840" y="4275"/>
                  </a:lnTo>
                  <a:lnTo>
                    <a:pt x="7913" y="4202"/>
                  </a:lnTo>
                  <a:lnTo>
                    <a:pt x="7962" y="4128"/>
                  </a:lnTo>
                  <a:lnTo>
                    <a:pt x="8426" y="3054"/>
                  </a:lnTo>
                  <a:lnTo>
                    <a:pt x="8475" y="2981"/>
                  </a:lnTo>
                  <a:lnTo>
                    <a:pt x="8524" y="2956"/>
                  </a:lnTo>
                  <a:close/>
                  <a:moveTo>
                    <a:pt x="15973" y="2150"/>
                  </a:moveTo>
                  <a:lnTo>
                    <a:pt x="15973" y="2516"/>
                  </a:lnTo>
                  <a:lnTo>
                    <a:pt x="15924" y="2932"/>
                  </a:lnTo>
                  <a:lnTo>
                    <a:pt x="15875" y="3371"/>
                  </a:lnTo>
                  <a:lnTo>
                    <a:pt x="15802" y="3835"/>
                  </a:lnTo>
                  <a:lnTo>
                    <a:pt x="15704" y="4299"/>
                  </a:lnTo>
                  <a:lnTo>
                    <a:pt x="15558" y="4788"/>
                  </a:lnTo>
                  <a:lnTo>
                    <a:pt x="15411" y="5252"/>
                  </a:lnTo>
                  <a:lnTo>
                    <a:pt x="15216" y="5740"/>
                  </a:lnTo>
                  <a:lnTo>
                    <a:pt x="14996" y="6204"/>
                  </a:lnTo>
                  <a:lnTo>
                    <a:pt x="14752" y="6620"/>
                  </a:lnTo>
                  <a:lnTo>
                    <a:pt x="14459" y="7035"/>
                  </a:lnTo>
                  <a:lnTo>
                    <a:pt x="14141" y="7426"/>
                  </a:lnTo>
                  <a:lnTo>
                    <a:pt x="13799" y="7767"/>
                  </a:lnTo>
                  <a:lnTo>
                    <a:pt x="13604" y="7914"/>
                  </a:lnTo>
                  <a:lnTo>
                    <a:pt x="13409" y="8061"/>
                  </a:lnTo>
                  <a:lnTo>
                    <a:pt x="13213" y="8183"/>
                  </a:lnTo>
                  <a:lnTo>
                    <a:pt x="12993" y="8305"/>
                  </a:lnTo>
                  <a:lnTo>
                    <a:pt x="12774" y="8402"/>
                  </a:lnTo>
                  <a:lnTo>
                    <a:pt x="12529" y="8476"/>
                  </a:lnTo>
                  <a:lnTo>
                    <a:pt x="12529" y="8476"/>
                  </a:lnTo>
                  <a:lnTo>
                    <a:pt x="12823" y="7767"/>
                  </a:lnTo>
                  <a:lnTo>
                    <a:pt x="13042" y="7059"/>
                  </a:lnTo>
                  <a:lnTo>
                    <a:pt x="13262" y="6351"/>
                  </a:lnTo>
                  <a:lnTo>
                    <a:pt x="13433" y="5618"/>
                  </a:lnTo>
                  <a:lnTo>
                    <a:pt x="13555" y="4837"/>
                  </a:lnTo>
                  <a:lnTo>
                    <a:pt x="13677" y="4031"/>
                  </a:lnTo>
                  <a:lnTo>
                    <a:pt x="13751" y="3127"/>
                  </a:lnTo>
                  <a:lnTo>
                    <a:pt x="13799" y="2150"/>
                  </a:lnTo>
                  <a:close/>
                  <a:moveTo>
                    <a:pt x="3249" y="2150"/>
                  </a:moveTo>
                  <a:lnTo>
                    <a:pt x="3298" y="3127"/>
                  </a:lnTo>
                  <a:lnTo>
                    <a:pt x="3371" y="4031"/>
                  </a:lnTo>
                  <a:lnTo>
                    <a:pt x="3493" y="4837"/>
                  </a:lnTo>
                  <a:lnTo>
                    <a:pt x="3615" y="5618"/>
                  </a:lnTo>
                  <a:lnTo>
                    <a:pt x="3786" y="6351"/>
                  </a:lnTo>
                  <a:lnTo>
                    <a:pt x="4006" y="7059"/>
                  </a:lnTo>
                  <a:lnTo>
                    <a:pt x="4226" y="7767"/>
                  </a:lnTo>
                  <a:lnTo>
                    <a:pt x="4519" y="8476"/>
                  </a:lnTo>
                  <a:lnTo>
                    <a:pt x="4274" y="8402"/>
                  </a:lnTo>
                  <a:lnTo>
                    <a:pt x="4055" y="8305"/>
                  </a:lnTo>
                  <a:lnTo>
                    <a:pt x="3835" y="8183"/>
                  </a:lnTo>
                  <a:lnTo>
                    <a:pt x="3639" y="8061"/>
                  </a:lnTo>
                  <a:lnTo>
                    <a:pt x="3444" y="7914"/>
                  </a:lnTo>
                  <a:lnTo>
                    <a:pt x="3249" y="7767"/>
                  </a:lnTo>
                  <a:lnTo>
                    <a:pt x="2907" y="7426"/>
                  </a:lnTo>
                  <a:lnTo>
                    <a:pt x="2589" y="7035"/>
                  </a:lnTo>
                  <a:lnTo>
                    <a:pt x="2296" y="6620"/>
                  </a:lnTo>
                  <a:lnTo>
                    <a:pt x="2052" y="6204"/>
                  </a:lnTo>
                  <a:lnTo>
                    <a:pt x="1832" y="5740"/>
                  </a:lnTo>
                  <a:lnTo>
                    <a:pt x="1637" y="5252"/>
                  </a:lnTo>
                  <a:lnTo>
                    <a:pt x="1490" y="4788"/>
                  </a:lnTo>
                  <a:lnTo>
                    <a:pt x="1344" y="4299"/>
                  </a:lnTo>
                  <a:lnTo>
                    <a:pt x="1246" y="3835"/>
                  </a:lnTo>
                  <a:lnTo>
                    <a:pt x="1173" y="3371"/>
                  </a:lnTo>
                  <a:lnTo>
                    <a:pt x="1124" y="2932"/>
                  </a:lnTo>
                  <a:lnTo>
                    <a:pt x="1075" y="2516"/>
                  </a:lnTo>
                  <a:lnTo>
                    <a:pt x="1075" y="2150"/>
                  </a:lnTo>
                  <a:close/>
                  <a:moveTo>
                    <a:pt x="3737" y="1"/>
                  </a:moveTo>
                  <a:lnTo>
                    <a:pt x="3639" y="25"/>
                  </a:lnTo>
                  <a:lnTo>
                    <a:pt x="3542" y="50"/>
                  </a:lnTo>
                  <a:lnTo>
                    <a:pt x="3444" y="99"/>
                  </a:lnTo>
                  <a:lnTo>
                    <a:pt x="3371" y="147"/>
                  </a:lnTo>
                  <a:lnTo>
                    <a:pt x="3322" y="221"/>
                  </a:lnTo>
                  <a:lnTo>
                    <a:pt x="3249" y="294"/>
                  </a:lnTo>
                  <a:lnTo>
                    <a:pt x="3224" y="392"/>
                  </a:lnTo>
                  <a:lnTo>
                    <a:pt x="3200" y="489"/>
                  </a:lnTo>
                  <a:lnTo>
                    <a:pt x="3224" y="1076"/>
                  </a:lnTo>
                  <a:lnTo>
                    <a:pt x="1075" y="1076"/>
                  </a:lnTo>
                  <a:lnTo>
                    <a:pt x="855" y="1100"/>
                  </a:lnTo>
                  <a:lnTo>
                    <a:pt x="660" y="1149"/>
                  </a:lnTo>
                  <a:lnTo>
                    <a:pt x="489" y="1246"/>
                  </a:lnTo>
                  <a:lnTo>
                    <a:pt x="318" y="1393"/>
                  </a:lnTo>
                  <a:lnTo>
                    <a:pt x="196" y="1540"/>
                  </a:lnTo>
                  <a:lnTo>
                    <a:pt x="98" y="1735"/>
                  </a:lnTo>
                  <a:lnTo>
                    <a:pt x="25" y="1930"/>
                  </a:lnTo>
                  <a:lnTo>
                    <a:pt x="0" y="2150"/>
                  </a:lnTo>
                  <a:lnTo>
                    <a:pt x="25" y="2614"/>
                  </a:lnTo>
                  <a:lnTo>
                    <a:pt x="49" y="3078"/>
                  </a:lnTo>
                  <a:lnTo>
                    <a:pt x="98" y="3518"/>
                  </a:lnTo>
                  <a:lnTo>
                    <a:pt x="171" y="3957"/>
                  </a:lnTo>
                  <a:lnTo>
                    <a:pt x="269" y="4348"/>
                  </a:lnTo>
                  <a:lnTo>
                    <a:pt x="367" y="4739"/>
                  </a:lnTo>
                  <a:lnTo>
                    <a:pt x="489" y="5130"/>
                  </a:lnTo>
                  <a:lnTo>
                    <a:pt x="635" y="5496"/>
                  </a:lnTo>
                  <a:lnTo>
                    <a:pt x="782" y="5838"/>
                  </a:lnTo>
                  <a:lnTo>
                    <a:pt x="928" y="6156"/>
                  </a:lnTo>
                  <a:lnTo>
                    <a:pt x="1099" y="6473"/>
                  </a:lnTo>
                  <a:lnTo>
                    <a:pt x="1295" y="6766"/>
                  </a:lnTo>
                  <a:lnTo>
                    <a:pt x="1466" y="7059"/>
                  </a:lnTo>
                  <a:lnTo>
                    <a:pt x="1661" y="7328"/>
                  </a:lnTo>
                  <a:lnTo>
                    <a:pt x="2076" y="7816"/>
                  </a:lnTo>
                  <a:lnTo>
                    <a:pt x="2516" y="8256"/>
                  </a:lnTo>
                  <a:lnTo>
                    <a:pt x="2931" y="8622"/>
                  </a:lnTo>
                  <a:lnTo>
                    <a:pt x="3346" y="8940"/>
                  </a:lnTo>
                  <a:lnTo>
                    <a:pt x="3762" y="9184"/>
                  </a:lnTo>
                  <a:lnTo>
                    <a:pt x="4152" y="9379"/>
                  </a:lnTo>
                  <a:lnTo>
                    <a:pt x="4519" y="9526"/>
                  </a:lnTo>
                  <a:lnTo>
                    <a:pt x="4836" y="9624"/>
                  </a:lnTo>
                  <a:lnTo>
                    <a:pt x="5105" y="9672"/>
                  </a:lnTo>
                  <a:lnTo>
                    <a:pt x="5422" y="10136"/>
                  </a:lnTo>
                  <a:lnTo>
                    <a:pt x="5764" y="10576"/>
                  </a:lnTo>
                  <a:lnTo>
                    <a:pt x="5935" y="10747"/>
                  </a:lnTo>
                  <a:lnTo>
                    <a:pt x="6131" y="10918"/>
                  </a:lnTo>
                  <a:lnTo>
                    <a:pt x="6326" y="11089"/>
                  </a:lnTo>
                  <a:lnTo>
                    <a:pt x="6546" y="11236"/>
                  </a:lnTo>
                  <a:lnTo>
                    <a:pt x="6766" y="11358"/>
                  </a:lnTo>
                  <a:lnTo>
                    <a:pt x="6985" y="11480"/>
                  </a:lnTo>
                  <a:lnTo>
                    <a:pt x="7230" y="11577"/>
                  </a:lnTo>
                  <a:lnTo>
                    <a:pt x="7474" y="11651"/>
                  </a:lnTo>
                  <a:lnTo>
                    <a:pt x="7718" y="11724"/>
                  </a:lnTo>
                  <a:lnTo>
                    <a:pt x="7987" y="11773"/>
                  </a:lnTo>
                  <a:lnTo>
                    <a:pt x="8255" y="11797"/>
                  </a:lnTo>
                  <a:lnTo>
                    <a:pt x="8793" y="11797"/>
                  </a:lnTo>
                  <a:lnTo>
                    <a:pt x="9061" y="11773"/>
                  </a:lnTo>
                  <a:lnTo>
                    <a:pt x="9330" y="11724"/>
                  </a:lnTo>
                  <a:lnTo>
                    <a:pt x="9574" y="11651"/>
                  </a:lnTo>
                  <a:lnTo>
                    <a:pt x="9818" y="11577"/>
                  </a:lnTo>
                  <a:lnTo>
                    <a:pt x="10063" y="11480"/>
                  </a:lnTo>
                  <a:lnTo>
                    <a:pt x="10283" y="11358"/>
                  </a:lnTo>
                  <a:lnTo>
                    <a:pt x="10502" y="11236"/>
                  </a:lnTo>
                  <a:lnTo>
                    <a:pt x="10722" y="11089"/>
                  </a:lnTo>
                  <a:lnTo>
                    <a:pt x="10918" y="10918"/>
                  </a:lnTo>
                  <a:lnTo>
                    <a:pt x="11113" y="10747"/>
                  </a:lnTo>
                  <a:lnTo>
                    <a:pt x="11284" y="10576"/>
                  </a:lnTo>
                  <a:lnTo>
                    <a:pt x="11626" y="10136"/>
                  </a:lnTo>
                  <a:lnTo>
                    <a:pt x="11943" y="9672"/>
                  </a:lnTo>
                  <a:lnTo>
                    <a:pt x="12212" y="9624"/>
                  </a:lnTo>
                  <a:lnTo>
                    <a:pt x="12529" y="9550"/>
                  </a:lnTo>
                  <a:lnTo>
                    <a:pt x="12896" y="9404"/>
                  </a:lnTo>
                  <a:lnTo>
                    <a:pt x="13287" y="9208"/>
                  </a:lnTo>
                  <a:lnTo>
                    <a:pt x="13702" y="8964"/>
                  </a:lnTo>
                  <a:lnTo>
                    <a:pt x="14117" y="8647"/>
                  </a:lnTo>
                  <a:lnTo>
                    <a:pt x="14557" y="8280"/>
                  </a:lnTo>
                  <a:lnTo>
                    <a:pt x="14972" y="7865"/>
                  </a:lnTo>
                  <a:lnTo>
                    <a:pt x="15387" y="7377"/>
                  </a:lnTo>
                  <a:lnTo>
                    <a:pt x="15582" y="7108"/>
                  </a:lnTo>
                  <a:lnTo>
                    <a:pt x="15753" y="6815"/>
                  </a:lnTo>
                  <a:lnTo>
                    <a:pt x="15949" y="6522"/>
                  </a:lnTo>
                  <a:lnTo>
                    <a:pt x="16120" y="6204"/>
                  </a:lnTo>
                  <a:lnTo>
                    <a:pt x="16266" y="5887"/>
                  </a:lnTo>
                  <a:lnTo>
                    <a:pt x="16413" y="5521"/>
                  </a:lnTo>
                  <a:lnTo>
                    <a:pt x="16559" y="5179"/>
                  </a:lnTo>
                  <a:lnTo>
                    <a:pt x="16681" y="4788"/>
                  </a:lnTo>
                  <a:lnTo>
                    <a:pt x="16779" y="4397"/>
                  </a:lnTo>
                  <a:lnTo>
                    <a:pt x="16877" y="3982"/>
                  </a:lnTo>
                  <a:lnTo>
                    <a:pt x="16950" y="3542"/>
                  </a:lnTo>
                  <a:lnTo>
                    <a:pt x="16999" y="3103"/>
                  </a:lnTo>
                  <a:lnTo>
                    <a:pt x="17023" y="2614"/>
                  </a:lnTo>
                  <a:lnTo>
                    <a:pt x="17048" y="2150"/>
                  </a:lnTo>
                  <a:lnTo>
                    <a:pt x="17023" y="1930"/>
                  </a:lnTo>
                  <a:lnTo>
                    <a:pt x="16950" y="1735"/>
                  </a:lnTo>
                  <a:lnTo>
                    <a:pt x="16852" y="1540"/>
                  </a:lnTo>
                  <a:lnTo>
                    <a:pt x="16730" y="1393"/>
                  </a:lnTo>
                  <a:lnTo>
                    <a:pt x="16559" y="1246"/>
                  </a:lnTo>
                  <a:lnTo>
                    <a:pt x="16388" y="1149"/>
                  </a:lnTo>
                  <a:lnTo>
                    <a:pt x="16193" y="1100"/>
                  </a:lnTo>
                  <a:lnTo>
                    <a:pt x="15973" y="1076"/>
                  </a:lnTo>
                  <a:lnTo>
                    <a:pt x="13824" y="1076"/>
                  </a:lnTo>
                  <a:lnTo>
                    <a:pt x="13848" y="489"/>
                  </a:lnTo>
                  <a:lnTo>
                    <a:pt x="13824" y="392"/>
                  </a:lnTo>
                  <a:lnTo>
                    <a:pt x="13799" y="294"/>
                  </a:lnTo>
                  <a:lnTo>
                    <a:pt x="13726" y="221"/>
                  </a:lnTo>
                  <a:lnTo>
                    <a:pt x="13677" y="147"/>
                  </a:lnTo>
                  <a:lnTo>
                    <a:pt x="13604" y="99"/>
                  </a:lnTo>
                  <a:lnTo>
                    <a:pt x="13506" y="50"/>
                  </a:lnTo>
                  <a:lnTo>
                    <a:pt x="13409" y="25"/>
                  </a:lnTo>
                  <a:lnTo>
                    <a:pt x="13311"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p14="http://schemas.microsoft.com/office/powerpoint/2010/main" val="959477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775244" y="338619"/>
            <a:ext cx="6866100" cy="857400"/>
          </a:xfrm>
        </p:spPr>
        <p:txBody>
          <a:bodyPr/>
          <a:lstStyle/>
          <a:p>
            <a:r>
              <a:rPr lang="en-GB" sz="3600" dirty="0" smtClean="0"/>
              <a:t>The solar metallicity problem</a:t>
            </a:r>
            <a:endParaRPr lang="en-GB" sz="36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261" y="2283181"/>
            <a:ext cx="3024318" cy="2268239"/>
          </a:xfrm>
          <a:prstGeom prst="rect">
            <a:avLst/>
          </a:prstGeom>
        </p:spPr>
      </p:pic>
      <p:sp>
        <p:nvSpPr>
          <p:cNvPr id="9" name="Title 3"/>
          <p:cNvSpPr txBox="1">
            <a:spLocks/>
          </p:cNvSpPr>
          <p:nvPr/>
        </p:nvSpPr>
        <p:spPr>
          <a:xfrm>
            <a:off x="547554" y="1036271"/>
            <a:ext cx="7906048"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50" indent="-285750">
              <a:buSzPct val="200000"/>
              <a:buFont typeface="Arial" charset="0"/>
              <a:buChar char="•"/>
            </a:pPr>
            <a:r>
              <a:rPr lang="en-GB" sz="1400" dirty="0" smtClean="0">
                <a:latin typeface="Raleway Light" panose="020B0604020202020204" charset="0"/>
              </a:rPr>
              <a:t>Our knowledge of the Sun’s composition comes from comparing simulations to data from probes such as </a:t>
            </a:r>
            <a:r>
              <a:rPr lang="en-GB" sz="1400" b="1" dirty="0" smtClean="0">
                <a:solidFill>
                  <a:schemeClr val="tx1"/>
                </a:solidFill>
                <a:latin typeface="Raleway Light" panose="020B0604020202020204" charset="0"/>
              </a:rPr>
              <a:t>helioseismology</a:t>
            </a:r>
            <a:r>
              <a:rPr lang="en-GB" sz="1400" dirty="0" smtClean="0">
                <a:solidFill>
                  <a:schemeClr val="tx1"/>
                </a:solidFill>
                <a:latin typeface="Raleway Light" panose="020B0604020202020204" charset="0"/>
              </a:rPr>
              <a:t> </a:t>
            </a:r>
            <a:r>
              <a:rPr lang="en-GB" sz="1400" dirty="0" smtClean="0">
                <a:latin typeface="Raleway Light" panose="020B0604020202020204" charset="0"/>
              </a:rPr>
              <a:t>and electromagnetic </a:t>
            </a:r>
            <a:r>
              <a:rPr lang="en-GB" sz="1400" b="1" dirty="0" smtClean="0">
                <a:solidFill>
                  <a:schemeClr val="tx1"/>
                </a:solidFill>
                <a:latin typeface="Raleway Light" panose="020B0604020202020204" charset="0"/>
              </a:rPr>
              <a:t>emission from the photosphere</a:t>
            </a:r>
            <a:r>
              <a:rPr lang="en-GB" sz="1400" dirty="0" smtClean="0">
                <a:latin typeface="Raleway Light" panose="020B0604020202020204" charset="0"/>
              </a:rPr>
              <a:t>.</a:t>
            </a:r>
          </a:p>
          <a:p>
            <a:pPr marL="285750" indent="-285750">
              <a:buSzPct val="200000"/>
              <a:buFont typeface="Arial" charset="0"/>
              <a:buChar char="•"/>
            </a:pPr>
            <a:r>
              <a:rPr lang="en-GB" sz="1400" dirty="0" smtClean="0">
                <a:latin typeface="Raleway Light" panose="020B0604020202020204" charset="0"/>
              </a:rPr>
              <a:t>Helioseismology depends on the </a:t>
            </a:r>
            <a:r>
              <a:rPr lang="en-GB" sz="1400" b="1" dirty="0" smtClean="0">
                <a:solidFill>
                  <a:schemeClr val="tx1"/>
                </a:solidFill>
                <a:latin typeface="Raleway Light" panose="020B0604020202020204" charset="0"/>
              </a:rPr>
              <a:t>whole Sun</a:t>
            </a:r>
            <a:r>
              <a:rPr lang="en-GB" sz="1400" dirty="0" smtClean="0">
                <a:latin typeface="Raleway Light" panose="020B0604020202020204" charset="0"/>
              </a:rPr>
              <a:t>.</a:t>
            </a:r>
          </a:p>
          <a:p>
            <a:pPr marL="285750" indent="-285750">
              <a:buSzPct val="200000"/>
              <a:buFont typeface="Arial" charset="0"/>
              <a:buChar char="•"/>
            </a:pPr>
            <a:r>
              <a:rPr lang="en-GB" sz="1400" b="1" dirty="0" smtClean="0">
                <a:solidFill>
                  <a:schemeClr val="tx1"/>
                </a:solidFill>
                <a:latin typeface="Raleway Light" panose="020B0604020202020204" charset="0"/>
              </a:rPr>
              <a:t>The </a:t>
            </a:r>
            <a:r>
              <a:rPr lang="en-GB" sz="1400" b="1" dirty="0" err="1" smtClean="0">
                <a:solidFill>
                  <a:schemeClr val="tx1"/>
                </a:solidFill>
                <a:latin typeface="Raleway Light" panose="020B0604020202020204" charset="0"/>
              </a:rPr>
              <a:t>photospheric</a:t>
            </a:r>
            <a:r>
              <a:rPr lang="en-GB" sz="1400" b="1" dirty="0" smtClean="0">
                <a:solidFill>
                  <a:schemeClr val="tx1"/>
                </a:solidFill>
                <a:latin typeface="Raleway Light" panose="020B0604020202020204" charset="0"/>
              </a:rPr>
              <a:t> abundances depend on the solar surface </a:t>
            </a:r>
            <a:r>
              <a:rPr lang="en-GB" sz="1400" dirty="0" smtClean="0">
                <a:latin typeface="Raleway Light" panose="020B0604020202020204" charset="0"/>
              </a:rPr>
              <a:t>and are inferred by comparing absorption line measurements to models of the solar atmosphere.</a:t>
            </a:r>
            <a:endParaRPr lang="en-GB" sz="1400" dirty="0">
              <a:latin typeface="Raleway Light" panose="020B0604020202020204"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8945" y="2361323"/>
            <a:ext cx="2826365" cy="2190098"/>
          </a:xfrm>
          <a:prstGeom prst="rect">
            <a:avLst/>
          </a:prstGeom>
        </p:spPr>
      </p:pic>
      <p:sp>
        <p:nvSpPr>
          <p:cNvPr id="11" name="Shape 610"/>
          <p:cNvSpPr/>
          <p:nvPr/>
        </p:nvSpPr>
        <p:spPr>
          <a:xfrm>
            <a:off x="8079889" y="88084"/>
            <a:ext cx="951222" cy="831283"/>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EE2D24"/>
          </a:solidFill>
          <a:ln>
            <a:noFill/>
          </a:ln>
        </p:spPr>
        <p:txBody>
          <a:bodyPr wrap="square" lIns="91425" tIns="91425" rIns="91425" bIns="91425" anchor="ctr" anchorCtr="0">
            <a:noAutofit/>
          </a:bodyPr>
          <a:lstStyle/>
          <a:p>
            <a:pPr marL="0" lvl="0" indent="0">
              <a:spcBef>
                <a:spcPts val="0"/>
              </a:spcBef>
              <a:buNone/>
            </a:pPr>
            <a:endParaRPr/>
          </a:p>
        </p:txBody>
      </p:sp>
    </p:spTree>
    <p:extLst>
      <p:ext uri="{BB962C8B-B14F-4D97-AF65-F5344CB8AC3E}">
        <p14:creationId xmlns:p14="http://schemas.microsoft.com/office/powerpoint/2010/main" val="1139538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1604" y="885499"/>
            <a:ext cx="3947451" cy="3852901"/>
          </a:xfrm>
          <a:prstGeom prst="rect">
            <a:avLst/>
          </a:prstGeom>
        </p:spPr>
      </p:pic>
      <p:sp>
        <p:nvSpPr>
          <p:cNvPr id="6" name="Title 3"/>
          <p:cNvSpPr>
            <a:spLocks noGrp="1"/>
          </p:cNvSpPr>
          <p:nvPr>
            <p:ph type="title"/>
          </p:nvPr>
        </p:nvSpPr>
        <p:spPr>
          <a:xfrm>
            <a:off x="653003" y="422931"/>
            <a:ext cx="7674961" cy="857400"/>
          </a:xfrm>
        </p:spPr>
        <p:txBody>
          <a:bodyPr/>
          <a:lstStyle/>
          <a:p>
            <a:r>
              <a:rPr lang="en-GB" sz="2400" smtClean="0"/>
              <a:t>Helioseismology </a:t>
            </a:r>
            <a:r>
              <a:rPr lang="en-GB" sz="2400" dirty="0" smtClean="0"/>
              <a:t>and the photosphere disagree</a:t>
            </a:r>
            <a:endParaRPr lang="en-GB" sz="2400" dirty="0"/>
          </a:p>
        </p:txBody>
      </p:sp>
      <p:sp>
        <p:nvSpPr>
          <p:cNvPr id="7" name="Shape 610"/>
          <p:cNvSpPr/>
          <p:nvPr/>
        </p:nvSpPr>
        <p:spPr>
          <a:xfrm>
            <a:off x="8079889" y="88084"/>
            <a:ext cx="951222" cy="831283"/>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EE2D24"/>
          </a:solidFill>
          <a:ln>
            <a:noFill/>
          </a:ln>
        </p:spPr>
        <p:txBody>
          <a:bodyPr wrap="square" lIns="91425" tIns="91425" rIns="91425" bIns="91425" anchor="ctr" anchorCtr="0">
            <a:noAutofit/>
          </a:bodyPr>
          <a:lstStyle/>
          <a:p>
            <a:pPr marL="0" lvl="0" indent="0">
              <a:spcBef>
                <a:spcPts val="0"/>
              </a:spcBef>
              <a:buNone/>
            </a:pPr>
            <a:endParaRPr/>
          </a:p>
        </p:txBody>
      </p:sp>
      <p:sp>
        <p:nvSpPr>
          <p:cNvPr id="2" name="TextBox 1"/>
          <p:cNvSpPr txBox="1"/>
          <p:nvPr/>
        </p:nvSpPr>
        <p:spPr>
          <a:xfrm>
            <a:off x="3990949" y="4772268"/>
            <a:ext cx="5040162" cy="307777"/>
          </a:xfrm>
          <a:prstGeom prst="rect">
            <a:avLst/>
          </a:prstGeom>
          <a:noFill/>
        </p:spPr>
        <p:txBody>
          <a:bodyPr wrap="none" rtlCol="0">
            <a:spAutoFit/>
          </a:bodyPr>
          <a:lstStyle/>
          <a:p>
            <a:r>
              <a:rPr lang="en-GB" dirty="0" err="1" smtClean="0">
                <a:latin typeface="Raleway Light" panose="020B0604020202020204" charset="0"/>
              </a:rPr>
              <a:t>Asplund</a:t>
            </a:r>
            <a:r>
              <a:rPr lang="en-GB" dirty="0" smtClean="0">
                <a:latin typeface="Raleway Light" panose="020B0604020202020204" charset="0"/>
              </a:rPr>
              <a:t> et al</a:t>
            </a:r>
            <a:r>
              <a:rPr lang="en-GB" dirty="0">
                <a:latin typeface="Raleway Light" panose="020B0604020202020204" charset="0"/>
              </a:rPr>
              <a:t>., </a:t>
            </a:r>
            <a:r>
              <a:rPr lang="en-GB" dirty="0" err="1">
                <a:latin typeface="Raleway Light" panose="020B0604020202020204" charset="0"/>
              </a:rPr>
              <a:t>Ann.Rev.Astron.Astrophys</a:t>
            </a:r>
            <a:r>
              <a:rPr lang="en-GB" dirty="0">
                <a:latin typeface="Raleway Light" panose="020B0604020202020204" charset="0"/>
              </a:rPr>
              <a:t>. 47 (2009) 481-522</a:t>
            </a:r>
          </a:p>
        </p:txBody>
      </p:sp>
      <p:sp>
        <p:nvSpPr>
          <p:cNvPr id="4" name="TextBox 3"/>
          <p:cNvSpPr txBox="1"/>
          <p:nvPr/>
        </p:nvSpPr>
        <p:spPr>
          <a:xfrm>
            <a:off x="5531556" y="1196019"/>
            <a:ext cx="1083733" cy="738664"/>
          </a:xfrm>
          <a:prstGeom prst="rect">
            <a:avLst/>
          </a:prstGeom>
          <a:noFill/>
        </p:spPr>
        <p:txBody>
          <a:bodyPr wrap="square" rtlCol="0">
            <a:spAutoFit/>
          </a:bodyPr>
          <a:lstStyle/>
          <a:p>
            <a:r>
              <a:rPr lang="en-GB" dirty="0" smtClean="0"/>
              <a:t>Black = high metallicity</a:t>
            </a:r>
            <a:endParaRPr lang="en-GB" dirty="0"/>
          </a:p>
        </p:txBody>
      </p:sp>
      <p:sp>
        <p:nvSpPr>
          <p:cNvPr id="8" name="Title 3"/>
          <p:cNvSpPr txBox="1">
            <a:spLocks/>
          </p:cNvSpPr>
          <p:nvPr/>
        </p:nvSpPr>
        <p:spPr>
          <a:xfrm>
            <a:off x="591882" y="1068641"/>
            <a:ext cx="3898601"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50" indent="-285750">
              <a:buSzPct val="200000"/>
              <a:buFont typeface="Arial" panose="020B0604020202020204" pitchFamily="34" charset="0"/>
              <a:buChar char="•"/>
            </a:pPr>
            <a:r>
              <a:rPr lang="en-GB" sz="1800" dirty="0" smtClean="0">
                <a:latin typeface="Raleway Light" panose="020B0604020202020204" charset="0"/>
              </a:rPr>
              <a:t>Metallicity (C, N and O) </a:t>
            </a:r>
            <a:r>
              <a:rPr lang="en-GB" sz="1800" dirty="0" smtClean="0">
                <a:latin typeface="Raleway Light" panose="020B0604020202020204" charset="0"/>
              </a:rPr>
              <a:t>measurements from the photosphere are consistent with the low-metallicity model.</a:t>
            </a:r>
          </a:p>
          <a:p>
            <a:pPr marL="285750" indent="-285750">
              <a:buSzPct val="200000"/>
              <a:buFont typeface="Arial" panose="020B0604020202020204" pitchFamily="34" charset="0"/>
              <a:buChar char="•"/>
            </a:pPr>
            <a:r>
              <a:rPr lang="en-GB" sz="1800" dirty="0" smtClean="0">
                <a:latin typeface="Raleway Light" panose="020B0604020202020204" charset="0"/>
              </a:rPr>
              <a:t>But, in order to fit to </a:t>
            </a:r>
            <a:r>
              <a:rPr lang="en-GB" sz="1800" dirty="0" err="1" smtClean="0">
                <a:latin typeface="Raleway Light" panose="020B0604020202020204" charset="0"/>
              </a:rPr>
              <a:t>helioseismic</a:t>
            </a:r>
            <a:r>
              <a:rPr lang="en-GB" sz="1800" dirty="0" smtClean="0">
                <a:latin typeface="Raleway Light" panose="020B0604020202020204" charset="0"/>
              </a:rPr>
              <a:t> data the surface metallicity needs to be larger i.e. the high-metallicity models. </a:t>
            </a:r>
          </a:p>
          <a:p>
            <a:pPr marL="285750" indent="-285750">
              <a:buSzPct val="200000"/>
              <a:buFont typeface="Arial" panose="020B0604020202020204" pitchFamily="34" charset="0"/>
              <a:buChar char="•"/>
            </a:pPr>
            <a:r>
              <a:rPr lang="en-GB" sz="1800" b="1" dirty="0" smtClean="0">
                <a:solidFill>
                  <a:schemeClr val="tx1"/>
                </a:solidFill>
                <a:latin typeface="Raleway Light" panose="020B0604020202020204" charset="0"/>
              </a:rPr>
              <a:t>So models can fit either the photosphere metal abundances </a:t>
            </a:r>
            <a:r>
              <a:rPr lang="en-GB" sz="1800" b="1" dirty="0">
                <a:solidFill>
                  <a:schemeClr val="tx1"/>
                </a:solidFill>
                <a:latin typeface="Raleway Light" panose="020B0604020202020204" charset="0"/>
              </a:rPr>
              <a:t>or </a:t>
            </a:r>
            <a:r>
              <a:rPr lang="en-GB" sz="1800" b="1" dirty="0" err="1">
                <a:solidFill>
                  <a:schemeClr val="tx1"/>
                </a:solidFill>
                <a:latin typeface="Raleway Light" panose="020B0604020202020204" charset="0"/>
              </a:rPr>
              <a:t>helioseismic</a:t>
            </a:r>
            <a:r>
              <a:rPr lang="en-GB" sz="1800" b="1" dirty="0">
                <a:solidFill>
                  <a:schemeClr val="tx1"/>
                </a:solidFill>
                <a:latin typeface="Raleway Light" panose="020B0604020202020204" charset="0"/>
              </a:rPr>
              <a:t> </a:t>
            </a:r>
            <a:r>
              <a:rPr lang="en-GB" sz="1800" b="1" dirty="0" smtClean="0">
                <a:solidFill>
                  <a:schemeClr val="tx1"/>
                </a:solidFill>
                <a:latin typeface="Raleway Light" panose="020B0604020202020204" charset="0"/>
              </a:rPr>
              <a:t>data but not both.</a:t>
            </a:r>
          </a:p>
          <a:p>
            <a:pPr marL="285750" indent="-285750">
              <a:buSzPct val="200000"/>
              <a:buFont typeface="Arial" panose="020B0604020202020204" pitchFamily="34" charset="0"/>
              <a:buChar char="•"/>
            </a:pPr>
            <a:r>
              <a:rPr lang="en-GB" sz="1800" b="1" dirty="0" smtClean="0">
                <a:solidFill>
                  <a:srgbClr val="FF0000"/>
                </a:solidFill>
                <a:latin typeface="Raleway Light" panose="020B0604020202020204" charset="0"/>
              </a:rPr>
              <a:t>We need more data.</a:t>
            </a:r>
          </a:p>
        </p:txBody>
      </p:sp>
    </p:spTree>
    <p:extLst>
      <p:ext uri="{BB962C8B-B14F-4D97-AF65-F5344CB8AC3E}">
        <p14:creationId xmlns:p14="http://schemas.microsoft.com/office/powerpoint/2010/main" val="1728158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583333" y="352946"/>
            <a:ext cx="6866100" cy="857400"/>
          </a:xfrm>
        </p:spPr>
        <p:txBody>
          <a:bodyPr/>
          <a:lstStyle/>
          <a:p>
            <a:r>
              <a:rPr lang="en-GB" sz="3600" dirty="0" smtClean="0"/>
              <a:t>CNO Neutrinos </a:t>
            </a:r>
            <a:r>
              <a:rPr lang="mr-IN" sz="3600" dirty="0" smtClean="0"/>
              <a:t>–</a:t>
            </a:r>
            <a:r>
              <a:rPr lang="en-GB" sz="3600" dirty="0" smtClean="0"/>
              <a:t> a solution</a:t>
            </a:r>
            <a:endParaRPr lang="en-GB" sz="3600" dirty="0"/>
          </a:p>
        </p:txBody>
      </p:sp>
      <p:grpSp>
        <p:nvGrpSpPr>
          <p:cNvPr id="5" name="Shape 463"/>
          <p:cNvGrpSpPr/>
          <p:nvPr/>
        </p:nvGrpSpPr>
        <p:grpSpPr>
          <a:xfrm>
            <a:off x="7990835" y="135257"/>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053" y="2169092"/>
            <a:ext cx="3638463" cy="281937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7735" y="2014062"/>
            <a:ext cx="3129438" cy="3129438"/>
          </a:xfrm>
          <a:prstGeom prst="rect">
            <a:avLst/>
          </a:prstGeom>
        </p:spPr>
      </p:pic>
      <p:sp>
        <p:nvSpPr>
          <p:cNvPr id="12" name="Title 3"/>
          <p:cNvSpPr txBox="1">
            <a:spLocks/>
          </p:cNvSpPr>
          <p:nvPr/>
        </p:nvSpPr>
        <p:spPr>
          <a:xfrm>
            <a:off x="377920" y="947187"/>
            <a:ext cx="8464881"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50" indent="-285750">
              <a:buSzPct val="200000"/>
              <a:buFont typeface="Arial" panose="020B0604020202020204" pitchFamily="34" charset="0"/>
              <a:buChar char="•"/>
            </a:pPr>
            <a:r>
              <a:rPr lang="en-GB" sz="1400" b="1" dirty="0" smtClean="0">
                <a:solidFill>
                  <a:schemeClr val="tx1"/>
                </a:solidFill>
                <a:latin typeface="Raleway Light" panose="020B0604020202020204" charset="0"/>
              </a:rPr>
              <a:t>A crucial extra measurement would be the metallicity in the solar core. </a:t>
            </a:r>
            <a:r>
              <a:rPr lang="en-GB" sz="1400" dirty="0">
                <a:latin typeface="Raleway Light" panose="020B0604020202020204" charset="0"/>
              </a:rPr>
              <a:t>One potential </a:t>
            </a:r>
            <a:r>
              <a:rPr lang="en-GB" sz="1400" dirty="0" smtClean="0">
                <a:latin typeface="Raleway Light" panose="020B0604020202020204" charset="0"/>
              </a:rPr>
              <a:t>solution to the metallicity problem </a:t>
            </a:r>
            <a:r>
              <a:rPr lang="en-GB" sz="1400" dirty="0">
                <a:latin typeface="Raleway Light" panose="020B0604020202020204" charset="0"/>
              </a:rPr>
              <a:t>is </a:t>
            </a:r>
            <a:r>
              <a:rPr lang="en-GB" sz="1400" dirty="0" smtClean="0">
                <a:latin typeface="Raleway Light" panose="020B0604020202020204" charset="0"/>
              </a:rPr>
              <a:t>that we do not understand conductivity and diffusion in the Sun. Changing this would lead to a different metal content in the core.</a:t>
            </a:r>
          </a:p>
          <a:p>
            <a:pPr marL="285750" indent="-285750">
              <a:buSzPct val="200000"/>
              <a:buFont typeface="Arial" panose="020B0604020202020204" pitchFamily="34" charset="0"/>
              <a:buChar char="•"/>
            </a:pPr>
            <a:r>
              <a:rPr lang="en-GB" sz="1400" b="1" dirty="0" smtClean="0">
                <a:solidFill>
                  <a:schemeClr val="tx1"/>
                </a:solidFill>
                <a:latin typeface="Raleway Light" panose="020B0604020202020204" charset="0"/>
              </a:rPr>
              <a:t>The </a:t>
            </a:r>
            <a:r>
              <a:rPr lang="en-GB" sz="1400" b="1" dirty="0">
                <a:solidFill>
                  <a:schemeClr val="tx1"/>
                </a:solidFill>
                <a:latin typeface="Raleway Light" panose="020B0604020202020204" charset="0"/>
              </a:rPr>
              <a:t>CNO </a:t>
            </a:r>
            <a:r>
              <a:rPr lang="en-GB" sz="1400" b="1" dirty="0" smtClean="0">
                <a:solidFill>
                  <a:schemeClr val="tx1"/>
                </a:solidFill>
                <a:latin typeface="Raleway Light" panose="020B0604020202020204" charset="0"/>
              </a:rPr>
              <a:t>neutrino flux </a:t>
            </a:r>
            <a:r>
              <a:rPr lang="en-GB" sz="1400" b="1" dirty="0">
                <a:solidFill>
                  <a:schemeClr val="tx1"/>
                </a:solidFill>
                <a:latin typeface="Raleway Light" panose="020B0604020202020204" charset="0"/>
              </a:rPr>
              <a:t>depends sensitively on the metallicity of the solar core. </a:t>
            </a:r>
            <a:endParaRPr lang="en-GB" sz="1400" b="1" dirty="0" smtClean="0">
              <a:solidFill>
                <a:schemeClr val="tx1"/>
              </a:solidFill>
              <a:latin typeface="Raleway Light" panose="020B0604020202020204" charset="0"/>
            </a:endParaRPr>
          </a:p>
        </p:txBody>
      </p:sp>
    </p:spTree>
    <p:extLst>
      <p:ext uri="{BB962C8B-B14F-4D97-AF65-F5344CB8AC3E}">
        <p14:creationId xmlns:p14="http://schemas.microsoft.com/office/powerpoint/2010/main" val="973311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583332" y="352946"/>
            <a:ext cx="8064909" cy="857400"/>
          </a:xfrm>
        </p:spPr>
        <p:txBody>
          <a:bodyPr/>
          <a:lstStyle/>
          <a:p>
            <a:r>
              <a:rPr lang="en-GB" sz="3600" dirty="0" smtClean="0"/>
              <a:t>CNO neutrinos and new physics?</a:t>
            </a:r>
            <a:endParaRPr lang="en-GB" sz="3600" dirty="0"/>
          </a:p>
        </p:txBody>
      </p:sp>
      <p:sp>
        <p:nvSpPr>
          <p:cNvPr id="9" name="Title 3"/>
          <p:cNvSpPr txBox="1">
            <a:spLocks/>
          </p:cNvSpPr>
          <p:nvPr/>
        </p:nvSpPr>
        <p:spPr>
          <a:xfrm>
            <a:off x="377920" y="947187"/>
            <a:ext cx="8464881"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a:buSzPct val="200000"/>
            </a:pPr>
            <a:r>
              <a:rPr lang="en-GB" sz="1400" dirty="0" smtClean="0">
                <a:latin typeface="Raleway Light" panose="020B0604020202020204" charset="0"/>
              </a:rPr>
              <a:t>Measuring the CNO flux will tell us if the diffusion model is wrong, or whether something else is causing the discrepancy, potentially even </a:t>
            </a:r>
            <a:r>
              <a:rPr lang="en-GB" sz="1400" b="1" dirty="0" smtClean="0">
                <a:solidFill>
                  <a:schemeClr val="tx1"/>
                </a:solidFill>
                <a:latin typeface="Raleway Light" panose="020B0604020202020204" charset="0"/>
              </a:rPr>
              <a:t>dark matter </a:t>
            </a:r>
            <a:r>
              <a:rPr lang="en-GB" sz="1400" dirty="0" smtClean="0">
                <a:latin typeface="Raleway Light" panose="020B0604020202020204" charset="0"/>
              </a:rPr>
              <a:t>(e.g</a:t>
            </a:r>
            <a:r>
              <a:rPr lang="en-GB" sz="1400" dirty="0">
                <a:latin typeface="Raleway Light" panose="020B0604020202020204" charset="0"/>
              </a:rPr>
              <a:t>. </a:t>
            </a:r>
            <a:r>
              <a:rPr lang="en-GB" sz="1400" dirty="0" err="1" smtClean="0">
                <a:latin typeface="Raleway Light" panose="020B0604020202020204" charset="0"/>
              </a:rPr>
              <a:t>Frandsen</a:t>
            </a:r>
            <a:r>
              <a:rPr lang="en-GB" sz="1400" dirty="0" smtClean="0">
                <a:latin typeface="Raleway Light" panose="020B0604020202020204" charset="0"/>
              </a:rPr>
              <a:t> </a:t>
            </a:r>
            <a:r>
              <a:rPr lang="en-GB" sz="1400" dirty="0">
                <a:latin typeface="Raleway Light" panose="020B0604020202020204" charset="0"/>
              </a:rPr>
              <a:t>and </a:t>
            </a:r>
            <a:r>
              <a:rPr lang="en-GB" sz="1400" dirty="0" smtClean="0">
                <a:latin typeface="Raleway Light" panose="020B0604020202020204" charset="0"/>
              </a:rPr>
              <a:t>Sarkar, arXiv:1003.4505 or Vincent</a:t>
            </a:r>
            <a:r>
              <a:rPr lang="en-GB" sz="1400" dirty="0">
                <a:latin typeface="Raleway Light" panose="020B0604020202020204" charset="0"/>
              </a:rPr>
              <a:t>, </a:t>
            </a:r>
            <a:r>
              <a:rPr lang="en-GB" sz="1400" dirty="0" smtClean="0">
                <a:latin typeface="Raleway Light" panose="020B0604020202020204" charset="0"/>
              </a:rPr>
              <a:t>Scott</a:t>
            </a:r>
            <a:r>
              <a:rPr lang="en-GB" sz="1400" dirty="0">
                <a:latin typeface="Raleway Light" panose="020B0604020202020204" charset="0"/>
              </a:rPr>
              <a:t>, and </a:t>
            </a:r>
            <a:r>
              <a:rPr lang="en-GB" sz="1400" dirty="0" err="1" smtClean="0">
                <a:latin typeface="Raleway Light" panose="020B0604020202020204" charset="0"/>
              </a:rPr>
              <a:t>Serenelli</a:t>
            </a:r>
            <a:r>
              <a:rPr lang="en-GB" sz="1400" dirty="0" smtClean="0">
                <a:latin typeface="Raleway Light" panose="020B0604020202020204" charset="0"/>
              </a:rPr>
              <a:t>, arXiv:1411.6626).</a:t>
            </a:r>
            <a:endParaRPr lang="en-GB" sz="1400" dirty="0">
              <a:latin typeface="Raleway Light" panose="020B0604020202020204" charset="0"/>
            </a:endParaRPr>
          </a:p>
        </p:txBody>
      </p:sp>
      <p:grpSp>
        <p:nvGrpSpPr>
          <p:cNvPr id="5" name="Shape 463"/>
          <p:cNvGrpSpPr/>
          <p:nvPr/>
        </p:nvGrpSpPr>
        <p:grpSpPr>
          <a:xfrm>
            <a:off x="7990835" y="135257"/>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782" y="2022276"/>
            <a:ext cx="3072853" cy="2381097"/>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9937" y="1634449"/>
            <a:ext cx="4041423" cy="3247768"/>
          </a:xfrm>
          <a:prstGeom prst="rect">
            <a:avLst/>
          </a:prstGeom>
        </p:spPr>
      </p:pic>
      <p:sp>
        <p:nvSpPr>
          <p:cNvPr id="3" name="TextBox 2"/>
          <p:cNvSpPr txBox="1"/>
          <p:nvPr/>
        </p:nvSpPr>
        <p:spPr>
          <a:xfrm>
            <a:off x="7890959" y="4762118"/>
            <a:ext cx="1128835" cy="307777"/>
          </a:xfrm>
          <a:prstGeom prst="rect">
            <a:avLst/>
          </a:prstGeom>
          <a:noFill/>
        </p:spPr>
        <p:txBody>
          <a:bodyPr wrap="none" rtlCol="0">
            <a:spAutoFit/>
          </a:bodyPr>
          <a:lstStyle/>
          <a:p>
            <a:r>
              <a:rPr lang="en-GB" dirty="0" smtClean="0"/>
              <a:t>1605.06502</a:t>
            </a:r>
            <a:endParaRPr lang="en-GB" dirty="0"/>
          </a:p>
        </p:txBody>
      </p:sp>
    </p:spTree>
    <p:extLst>
      <p:ext uri="{BB962C8B-B14F-4D97-AF65-F5344CB8AC3E}">
        <p14:creationId xmlns:p14="http://schemas.microsoft.com/office/powerpoint/2010/main" val="1069290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583333" y="352946"/>
            <a:ext cx="6866100" cy="857400"/>
          </a:xfrm>
        </p:spPr>
        <p:txBody>
          <a:bodyPr/>
          <a:lstStyle/>
          <a:p>
            <a:r>
              <a:rPr lang="en-GB" sz="3600" dirty="0" smtClean="0"/>
              <a:t>Detecting CNO Neutrinos</a:t>
            </a:r>
            <a:endParaRPr lang="en-GB" sz="3600" dirty="0"/>
          </a:p>
        </p:txBody>
      </p:sp>
      <p:grpSp>
        <p:nvGrpSpPr>
          <p:cNvPr id="5" name="Shape 463"/>
          <p:cNvGrpSpPr/>
          <p:nvPr/>
        </p:nvGrpSpPr>
        <p:grpSpPr>
          <a:xfrm>
            <a:off x="7990835" y="135257"/>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816" y="1514841"/>
            <a:ext cx="4040032" cy="301880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2848" y="1514841"/>
            <a:ext cx="3982529" cy="3018802"/>
          </a:xfrm>
          <a:prstGeom prst="rect">
            <a:avLst/>
          </a:prstGeom>
        </p:spPr>
      </p:pic>
      <p:sp>
        <p:nvSpPr>
          <p:cNvPr id="11" name="Title 3"/>
          <p:cNvSpPr txBox="1">
            <a:spLocks/>
          </p:cNvSpPr>
          <p:nvPr/>
        </p:nvSpPr>
        <p:spPr>
          <a:xfrm>
            <a:off x="632781" y="916003"/>
            <a:ext cx="7680134"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GB" sz="1400" dirty="0" smtClean="0">
                <a:latin typeface="Raleway Light" panose="020B0604020202020204" charset="0"/>
              </a:rPr>
              <a:t>Measuring the CNO flux is extremely difficult as their spectrum is sub-dominant compared to the other solar neutrino sources e.g. berylium-7 or pep.</a:t>
            </a:r>
            <a:endParaRPr lang="en-GB" sz="1400" dirty="0">
              <a:latin typeface="Raleway Light" panose="020B0604020202020204" charset="0"/>
            </a:endParaRPr>
          </a:p>
        </p:txBody>
      </p:sp>
    </p:spTree>
    <p:extLst>
      <p:ext uri="{BB962C8B-B14F-4D97-AF65-F5344CB8AC3E}">
        <p14:creationId xmlns:p14="http://schemas.microsoft.com/office/powerpoint/2010/main" val="20041146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775243" y="383775"/>
            <a:ext cx="7215591" cy="857400"/>
          </a:xfrm>
        </p:spPr>
        <p:txBody>
          <a:bodyPr/>
          <a:lstStyle/>
          <a:p>
            <a:r>
              <a:rPr lang="en-GB" sz="3200" dirty="0" smtClean="0"/>
              <a:t>Measuring the CNO flux with electron-recoil experiments</a:t>
            </a:r>
            <a:endParaRPr lang="en-GB" sz="3200" dirty="0"/>
          </a:p>
        </p:txBody>
      </p:sp>
      <p:sp>
        <p:nvSpPr>
          <p:cNvPr id="9" name="Title 3"/>
          <p:cNvSpPr txBox="1">
            <a:spLocks/>
          </p:cNvSpPr>
          <p:nvPr/>
        </p:nvSpPr>
        <p:spPr>
          <a:xfrm>
            <a:off x="775244" y="1357691"/>
            <a:ext cx="7680134"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GB" sz="1400" dirty="0" smtClean="0">
                <a:latin typeface="Raleway Light" panose="020B0604020202020204" charset="0"/>
              </a:rPr>
              <a:t>CNO neutrinos scattering with electrons lead to signals with energies up to around 1.4 MeV, which can be observed e.g. in liquid scintillator detectors. These tend to have large signal rates but also difficult backgrounds (e.g. beta-decay). </a:t>
            </a:r>
            <a:endParaRPr lang="en-GB" sz="1400" dirty="0">
              <a:latin typeface="Raleway Light" panose="020B0604020202020204" charset="0"/>
            </a:endParaRPr>
          </a:p>
        </p:txBody>
      </p:sp>
      <p:grpSp>
        <p:nvGrpSpPr>
          <p:cNvPr id="5" name="Shape 463"/>
          <p:cNvGrpSpPr/>
          <p:nvPr/>
        </p:nvGrpSpPr>
        <p:grpSpPr>
          <a:xfrm>
            <a:off x="7990835" y="201359"/>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8589" y="2093927"/>
            <a:ext cx="6613444" cy="2914327"/>
          </a:xfrm>
          <a:prstGeom prst="rect">
            <a:avLst/>
          </a:prstGeom>
        </p:spPr>
      </p:pic>
    </p:spTree>
    <p:extLst>
      <p:ext uri="{BB962C8B-B14F-4D97-AF65-F5344CB8AC3E}">
        <p14:creationId xmlns:p14="http://schemas.microsoft.com/office/powerpoint/2010/main" val="3414100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63417" y="278677"/>
            <a:ext cx="6866100" cy="857400"/>
          </a:xfrm>
        </p:spPr>
        <p:txBody>
          <a:bodyPr/>
          <a:lstStyle/>
          <a:p>
            <a:r>
              <a:rPr lang="en-GB" sz="5400" dirty="0" smtClean="0"/>
              <a:t>Direct detection</a:t>
            </a:r>
            <a:endParaRPr lang="en-GB" sz="5400" dirty="0"/>
          </a:p>
        </p:txBody>
      </p:sp>
      <p:grpSp>
        <p:nvGrpSpPr>
          <p:cNvPr id="6" name="Shape 592"/>
          <p:cNvGrpSpPr/>
          <p:nvPr/>
        </p:nvGrpSpPr>
        <p:grpSpPr>
          <a:xfrm>
            <a:off x="8273666" y="278677"/>
            <a:ext cx="701780" cy="701824"/>
            <a:chOff x="6654650" y="3665275"/>
            <a:chExt cx="409100" cy="409125"/>
          </a:xfrm>
          <a:solidFill>
            <a:srgbClr val="EE2D24"/>
          </a:solidFill>
        </p:grpSpPr>
        <p:sp>
          <p:nvSpPr>
            <p:cNvPr id="7" name="Shape 593"/>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8" name="Shape 594"/>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
        <p:nvSpPr>
          <p:cNvPr id="9" name="Oval 8"/>
          <p:cNvSpPr/>
          <p:nvPr/>
        </p:nvSpPr>
        <p:spPr>
          <a:xfrm>
            <a:off x="3046512" y="1881833"/>
            <a:ext cx="1082842" cy="10828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Nucleus</a:t>
            </a:r>
            <a:endParaRPr lang="en-GB" sz="1200" dirty="0"/>
          </a:p>
        </p:txBody>
      </p:sp>
      <p:sp>
        <p:nvSpPr>
          <p:cNvPr id="10" name="Oval 9"/>
          <p:cNvSpPr/>
          <p:nvPr/>
        </p:nvSpPr>
        <p:spPr>
          <a:xfrm>
            <a:off x="1774627" y="1392211"/>
            <a:ext cx="505326" cy="505326"/>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cxnSp>
        <p:nvCxnSpPr>
          <p:cNvPr id="11" name="Straight Arrow Connector 10"/>
          <p:cNvCxnSpPr/>
          <p:nvPr/>
        </p:nvCxnSpPr>
        <p:spPr>
          <a:xfrm>
            <a:off x="2293261" y="1771716"/>
            <a:ext cx="847569" cy="354036"/>
          </a:xfrm>
          <a:prstGeom prst="straightConnector1">
            <a:avLst/>
          </a:prstGeom>
          <a:ln w="38100">
            <a:solidFill>
              <a:schemeClr val="tx1"/>
            </a:solidFill>
            <a:tailEnd type="triangle"/>
          </a:ln>
        </p:spPr>
        <p:style>
          <a:lnRef idx="1">
            <a:schemeClr val="accent5"/>
          </a:lnRef>
          <a:fillRef idx="0">
            <a:schemeClr val="accent5"/>
          </a:fillRef>
          <a:effectRef idx="0">
            <a:schemeClr val="accent5"/>
          </a:effectRef>
          <a:fontRef idx="minor">
            <a:schemeClr val="tx1"/>
          </a:fontRef>
        </p:style>
      </p:cxnSp>
      <p:sp>
        <p:nvSpPr>
          <p:cNvPr id="12" name="TextBox 11"/>
          <p:cNvSpPr txBox="1"/>
          <p:nvPr/>
        </p:nvSpPr>
        <p:spPr>
          <a:xfrm>
            <a:off x="2279953" y="1273851"/>
            <a:ext cx="1229824" cy="338554"/>
          </a:xfrm>
          <a:prstGeom prst="rect">
            <a:avLst/>
          </a:prstGeom>
          <a:noFill/>
          <a:ln>
            <a:noFill/>
          </a:ln>
        </p:spPr>
        <p:txBody>
          <a:bodyPr wrap="none" rtlCol="0">
            <a:spAutoFit/>
          </a:bodyPr>
          <a:lstStyle/>
          <a:p>
            <a:r>
              <a:rPr lang="en-GB" sz="1600" dirty="0" smtClean="0"/>
              <a:t>Dark Matter</a:t>
            </a:r>
            <a:endParaRPr lang="en-GB" sz="1600" dirty="0"/>
          </a:p>
        </p:txBody>
      </p:sp>
      <p:sp>
        <p:nvSpPr>
          <p:cNvPr id="13" name="TextBox 12"/>
          <p:cNvSpPr txBox="1"/>
          <p:nvPr/>
        </p:nvSpPr>
        <p:spPr>
          <a:xfrm>
            <a:off x="7053774" y="1948734"/>
            <a:ext cx="1314784" cy="523220"/>
          </a:xfrm>
          <a:prstGeom prst="rect">
            <a:avLst/>
          </a:prstGeom>
          <a:noFill/>
        </p:spPr>
        <p:txBody>
          <a:bodyPr wrap="none" rtlCol="0">
            <a:spAutoFit/>
          </a:bodyPr>
          <a:lstStyle/>
          <a:p>
            <a:r>
              <a:rPr lang="en-GB" sz="2800" dirty="0" smtClean="0"/>
              <a:t>Before</a:t>
            </a:r>
            <a:endParaRPr lang="en-GB" sz="2800" dirty="0"/>
          </a:p>
        </p:txBody>
      </p:sp>
      <p:sp>
        <p:nvSpPr>
          <p:cNvPr id="14" name="Oval 13"/>
          <p:cNvSpPr/>
          <p:nvPr/>
        </p:nvSpPr>
        <p:spPr>
          <a:xfrm>
            <a:off x="2773935" y="3389777"/>
            <a:ext cx="1082842" cy="10828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Nucleus</a:t>
            </a:r>
            <a:endParaRPr lang="en-GB" sz="1200" dirty="0"/>
          </a:p>
        </p:txBody>
      </p:sp>
      <p:sp>
        <p:nvSpPr>
          <p:cNvPr id="15" name="Oval 14"/>
          <p:cNvSpPr/>
          <p:nvPr/>
        </p:nvSpPr>
        <p:spPr>
          <a:xfrm>
            <a:off x="4593377" y="3568190"/>
            <a:ext cx="505326" cy="505326"/>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cxnSp>
        <p:nvCxnSpPr>
          <p:cNvPr id="16" name="Straight Arrow Connector 15"/>
          <p:cNvCxnSpPr/>
          <p:nvPr/>
        </p:nvCxnSpPr>
        <p:spPr>
          <a:xfrm flipV="1">
            <a:off x="5098703" y="3382390"/>
            <a:ext cx="739942" cy="371599"/>
          </a:xfrm>
          <a:prstGeom prst="straightConnector1">
            <a:avLst/>
          </a:prstGeom>
          <a:ln w="38100">
            <a:solidFill>
              <a:schemeClr val="tx1"/>
            </a:solidFill>
            <a:tailEnd type="triangle"/>
          </a:ln>
        </p:spPr>
        <p:style>
          <a:lnRef idx="1">
            <a:schemeClr val="accent5"/>
          </a:lnRef>
          <a:fillRef idx="0">
            <a:schemeClr val="accent5"/>
          </a:fillRef>
          <a:effectRef idx="0">
            <a:schemeClr val="accent5"/>
          </a:effectRef>
          <a:fontRef idx="minor">
            <a:schemeClr val="tx1"/>
          </a:fontRef>
        </p:style>
      </p:cxnSp>
      <p:sp>
        <p:nvSpPr>
          <p:cNvPr id="17" name="TextBox 16"/>
          <p:cNvSpPr txBox="1"/>
          <p:nvPr/>
        </p:nvSpPr>
        <p:spPr>
          <a:xfrm>
            <a:off x="4042213" y="3170304"/>
            <a:ext cx="1229824" cy="338554"/>
          </a:xfrm>
          <a:prstGeom prst="rect">
            <a:avLst/>
          </a:prstGeom>
          <a:noFill/>
        </p:spPr>
        <p:txBody>
          <a:bodyPr wrap="none" rtlCol="0">
            <a:spAutoFit/>
          </a:bodyPr>
          <a:lstStyle/>
          <a:p>
            <a:r>
              <a:rPr lang="en-GB" sz="1600" dirty="0" smtClean="0"/>
              <a:t>Dark Matter</a:t>
            </a:r>
            <a:endParaRPr lang="en-GB" sz="1600" dirty="0"/>
          </a:p>
        </p:txBody>
      </p:sp>
      <p:sp>
        <p:nvSpPr>
          <p:cNvPr id="18" name="TextBox 17"/>
          <p:cNvSpPr txBox="1"/>
          <p:nvPr/>
        </p:nvSpPr>
        <p:spPr>
          <a:xfrm>
            <a:off x="7342315" y="3820853"/>
            <a:ext cx="1026243" cy="523220"/>
          </a:xfrm>
          <a:prstGeom prst="rect">
            <a:avLst/>
          </a:prstGeom>
          <a:noFill/>
        </p:spPr>
        <p:txBody>
          <a:bodyPr wrap="none" rtlCol="0">
            <a:spAutoFit/>
          </a:bodyPr>
          <a:lstStyle/>
          <a:p>
            <a:r>
              <a:rPr lang="en-GB" sz="2800" dirty="0" smtClean="0"/>
              <a:t>After</a:t>
            </a:r>
            <a:endParaRPr lang="en-GB" sz="2800" dirty="0"/>
          </a:p>
        </p:txBody>
      </p:sp>
      <p:cxnSp>
        <p:nvCxnSpPr>
          <p:cNvPr id="19" name="Straight Arrow Connector 18"/>
          <p:cNvCxnSpPr/>
          <p:nvPr/>
        </p:nvCxnSpPr>
        <p:spPr>
          <a:xfrm>
            <a:off x="3675036" y="4140666"/>
            <a:ext cx="1423667" cy="3319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11621" y="3092275"/>
            <a:ext cx="64729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69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9689" y="1828054"/>
            <a:ext cx="3489965" cy="2616726"/>
          </a:xfrm>
          <a:prstGeom prst="rect">
            <a:avLst/>
          </a:prstGeom>
        </p:spPr>
      </p:pic>
      <p:sp>
        <p:nvSpPr>
          <p:cNvPr id="6" name="Title 3"/>
          <p:cNvSpPr>
            <a:spLocks noGrp="1"/>
          </p:cNvSpPr>
          <p:nvPr>
            <p:ph type="title"/>
          </p:nvPr>
        </p:nvSpPr>
        <p:spPr>
          <a:xfrm>
            <a:off x="775244" y="383775"/>
            <a:ext cx="6866100" cy="857400"/>
          </a:xfrm>
        </p:spPr>
        <p:txBody>
          <a:bodyPr/>
          <a:lstStyle/>
          <a:p>
            <a:r>
              <a:rPr lang="en-GB" sz="3200" dirty="0" smtClean="0"/>
              <a:t>Measuring the CNO flux with nuclear-recoil experiments</a:t>
            </a:r>
            <a:endParaRPr lang="en-GB" sz="3200" dirty="0"/>
          </a:p>
        </p:txBody>
      </p:sp>
      <p:grpSp>
        <p:nvGrpSpPr>
          <p:cNvPr id="5" name="Shape 463"/>
          <p:cNvGrpSpPr/>
          <p:nvPr/>
        </p:nvGrpSpPr>
        <p:grpSpPr>
          <a:xfrm>
            <a:off x="7990835" y="201359"/>
            <a:ext cx="929085" cy="904951"/>
            <a:chOff x="5926225" y="921350"/>
            <a:chExt cx="517800" cy="504350"/>
          </a:xfrm>
          <a:solidFill>
            <a:srgbClr val="EE2D24"/>
          </a:solidFill>
        </p:grpSpPr>
        <p:sp>
          <p:nvSpPr>
            <p:cNvPr id="8" name="Shape 464"/>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465"/>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142" y="1964266"/>
            <a:ext cx="3398219" cy="2558789"/>
          </a:xfrm>
          <a:prstGeom prst="rect">
            <a:avLst/>
          </a:prstGeom>
        </p:spPr>
      </p:pic>
      <p:sp>
        <p:nvSpPr>
          <p:cNvPr id="11" name="Title 3"/>
          <p:cNvSpPr txBox="1">
            <a:spLocks/>
          </p:cNvSpPr>
          <p:nvPr/>
        </p:nvSpPr>
        <p:spPr>
          <a:xfrm>
            <a:off x="775244" y="1391558"/>
            <a:ext cx="7680134"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GB" sz="1400" dirty="0" smtClean="0">
                <a:latin typeface="Raleway Light" panose="020B0604020202020204" charset="0"/>
              </a:rPr>
              <a:t>Looking for nuclear-recoils could be a viable alternative, but experiments will need both a low threshold and a large exposure.</a:t>
            </a:r>
            <a:endParaRPr lang="en-GB" sz="1400" dirty="0">
              <a:latin typeface="Raleway Light" panose="020B0604020202020204" charset="0"/>
            </a:endParaRPr>
          </a:p>
        </p:txBody>
      </p:sp>
      <p:sp>
        <p:nvSpPr>
          <p:cNvPr id="4" name="TextBox 3"/>
          <p:cNvSpPr txBox="1"/>
          <p:nvPr/>
        </p:nvSpPr>
        <p:spPr>
          <a:xfrm>
            <a:off x="5610577" y="3567289"/>
            <a:ext cx="1927131" cy="461665"/>
          </a:xfrm>
          <a:prstGeom prst="rect">
            <a:avLst/>
          </a:prstGeom>
          <a:noFill/>
        </p:spPr>
        <p:txBody>
          <a:bodyPr wrap="none" rtlCol="0">
            <a:spAutoFit/>
          </a:bodyPr>
          <a:lstStyle/>
          <a:p>
            <a:r>
              <a:rPr lang="en-GB" sz="1200" dirty="0" smtClean="0"/>
              <a:t>Above line = will measure</a:t>
            </a:r>
          </a:p>
          <a:p>
            <a:r>
              <a:rPr lang="en-GB" sz="1200" dirty="0" smtClean="0"/>
              <a:t>CNO flux in high-Z case</a:t>
            </a:r>
            <a:endParaRPr lang="en-GB" sz="1200" dirty="0"/>
          </a:p>
        </p:txBody>
      </p:sp>
    </p:spTree>
    <p:extLst>
      <p:ext uri="{BB962C8B-B14F-4D97-AF65-F5344CB8AC3E}">
        <p14:creationId xmlns:p14="http://schemas.microsoft.com/office/powerpoint/2010/main" val="3442811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212" y="1048443"/>
            <a:ext cx="4639193" cy="3478401"/>
          </a:xfrm>
          <a:prstGeom prst="rect">
            <a:avLst/>
          </a:prstGeom>
        </p:spPr>
      </p:pic>
      <p:sp>
        <p:nvSpPr>
          <p:cNvPr id="6" name="Title 3"/>
          <p:cNvSpPr>
            <a:spLocks noGrp="1"/>
          </p:cNvSpPr>
          <p:nvPr>
            <p:ph type="title"/>
          </p:nvPr>
        </p:nvSpPr>
        <p:spPr>
          <a:xfrm>
            <a:off x="775244" y="527517"/>
            <a:ext cx="6866100" cy="857400"/>
          </a:xfrm>
        </p:spPr>
        <p:txBody>
          <a:bodyPr/>
          <a:lstStyle/>
          <a:p>
            <a:r>
              <a:rPr lang="en-GB" sz="2400" dirty="0" smtClean="0"/>
              <a:t>Technologies for CNO-NR observation</a:t>
            </a:r>
            <a:endParaRPr lang="en-GB" sz="2400" dirty="0"/>
          </a:p>
        </p:txBody>
      </p:sp>
      <p:sp>
        <p:nvSpPr>
          <p:cNvPr id="4" name="TextBox 3"/>
          <p:cNvSpPr txBox="1"/>
          <p:nvPr/>
        </p:nvSpPr>
        <p:spPr>
          <a:xfrm>
            <a:off x="3014133" y="3533422"/>
            <a:ext cx="1927131" cy="461665"/>
          </a:xfrm>
          <a:prstGeom prst="rect">
            <a:avLst/>
          </a:prstGeom>
          <a:noFill/>
        </p:spPr>
        <p:txBody>
          <a:bodyPr wrap="none" rtlCol="0">
            <a:spAutoFit/>
          </a:bodyPr>
          <a:lstStyle/>
          <a:p>
            <a:r>
              <a:rPr lang="en-GB" sz="1200" dirty="0" smtClean="0"/>
              <a:t>Above line = will measure</a:t>
            </a:r>
          </a:p>
          <a:p>
            <a:r>
              <a:rPr lang="en-GB" sz="1200" dirty="0" smtClean="0"/>
              <a:t>CNO flux in high-Z case</a:t>
            </a:r>
            <a:endParaRPr lang="en-GB" sz="1200" dirty="0"/>
          </a:p>
        </p:txBody>
      </p:sp>
      <p:grpSp>
        <p:nvGrpSpPr>
          <p:cNvPr id="12" name="Shape 509"/>
          <p:cNvGrpSpPr/>
          <p:nvPr/>
        </p:nvGrpSpPr>
        <p:grpSpPr>
          <a:xfrm>
            <a:off x="8090891" y="213303"/>
            <a:ext cx="777526" cy="835140"/>
            <a:chOff x="611175" y="2326900"/>
            <a:chExt cx="362700" cy="389575"/>
          </a:xfrm>
          <a:solidFill>
            <a:srgbClr val="EE2D24"/>
          </a:solidFill>
        </p:grpSpPr>
        <p:sp>
          <p:nvSpPr>
            <p:cNvPr id="13" name="Shape 510"/>
            <p:cNvSpPr/>
            <p:nvPr/>
          </p:nvSpPr>
          <p:spPr>
            <a:xfrm>
              <a:off x="611175" y="2326900"/>
              <a:ext cx="362700" cy="389575"/>
            </a:xfrm>
            <a:custGeom>
              <a:avLst/>
              <a:gdLst/>
              <a:ahLst/>
              <a:cxnLst/>
              <a:rect l="0" t="0" r="0" b="0"/>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4" name="Shape 511"/>
            <p:cNvSpPr/>
            <p:nvPr/>
          </p:nvSpPr>
          <p:spPr>
            <a:xfrm>
              <a:off x="794950" y="2500900"/>
              <a:ext cx="24450" cy="23850"/>
            </a:xfrm>
            <a:custGeom>
              <a:avLst/>
              <a:gdLst/>
              <a:ahLst/>
              <a:cxnLst/>
              <a:rect l="0" t="0" r="0" b="0"/>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5" name="Shape 512"/>
            <p:cNvSpPr/>
            <p:nvPr/>
          </p:nvSpPr>
          <p:spPr>
            <a:xfrm>
              <a:off x="754650" y="2381250"/>
              <a:ext cx="75750" cy="14050"/>
            </a:xfrm>
            <a:custGeom>
              <a:avLst/>
              <a:gdLst/>
              <a:ahLst/>
              <a:cxnLst/>
              <a:rect l="0" t="0" r="0" b="0"/>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6" name="Shape 513"/>
            <p:cNvSpPr/>
            <p:nvPr/>
          </p:nvSpPr>
          <p:spPr>
            <a:xfrm>
              <a:off x="765025" y="2453900"/>
              <a:ext cx="31175" cy="31150"/>
            </a:xfrm>
            <a:custGeom>
              <a:avLst/>
              <a:gdLst/>
              <a:ahLst/>
              <a:cxnLst/>
              <a:rect l="0" t="0" r="0" b="0"/>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730" y="2728823"/>
            <a:ext cx="2056482" cy="1609197"/>
          </a:xfrm>
          <a:prstGeom prst="rect">
            <a:avLst/>
          </a:prstGeom>
        </p:spPr>
      </p:pic>
      <p:sp>
        <p:nvSpPr>
          <p:cNvPr id="9" name="Oval 8"/>
          <p:cNvSpPr/>
          <p:nvPr/>
        </p:nvSpPr>
        <p:spPr>
          <a:xfrm>
            <a:off x="4752623" y="3104444"/>
            <a:ext cx="158045" cy="158045"/>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p:cNvCxnSpPr>
            <a:endCxn id="9" idx="2"/>
          </p:cNvCxnSpPr>
          <p:nvPr/>
        </p:nvCxnSpPr>
        <p:spPr>
          <a:xfrm flipV="1">
            <a:off x="2222212" y="3183467"/>
            <a:ext cx="2530411" cy="349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95110" y="1774715"/>
            <a:ext cx="1827102" cy="954107"/>
          </a:xfrm>
          <a:prstGeom prst="rect">
            <a:avLst/>
          </a:prstGeom>
          <a:noFill/>
        </p:spPr>
        <p:txBody>
          <a:bodyPr wrap="square" rtlCol="0">
            <a:spAutoFit/>
          </a:bodyPr>
          <a:lstStyle/>
          <a:p>
            <a:r>
              <a:rPr lang="en-GB" dirty="0" err="1" smtClean="0"/>
              <a:t>SuperCDMS</a:t>
            </a:r>
            <a:r>
              <a:rPr lang="en-GB" dirty="0" smtClean="0"/>
              <a:t> in</a:t>
            </a:r>
          </a:p>
          <a:p>
            <a:r>
              <a:rPr lang="en-GB" dirty="0" smtClean="0"/>
              <a:t>SNOLAB looks to be the best hope with germanium.</a:t>
            </a:r>
          </a:p>
        </p:txBody>
      </p:sp>
      <p:sp>
        <p:nvSpPr>
          <p:cNvPr id="20" name="TextBox 19"/>
          <p:cNvSpPr txBox="1"/>
          <p:nvPr/>
        </p:nvSpPr>
        <p:spPr>
          <a:xfrm>
            <a:off x="6643159" y="1488987"/>
            <a:ext cx="2060737" cy="1384995"/>
          </a:xfrm>
          <a:prstGeom prst="rect">
            <a:avLst/>
          </a:prstGeom>
          <a:noFill/>
        </p:spPr>
        <p:txBody>
          <a:bodyPr wrap="square" rtlCol="0">
            <a:spAutoFit/>
          </a:bodyPr>
          <a:lstStyle/>
          <a:p>
            <a:r>
              <a:rPr lang="en-GB" dirty="0" smtClean="0"/>
              <a:t>CRESST with its 0.5g sapphire crystal can get the required threshold with oxygen, but the exposure is far too small.</a:t>
            </a:r>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0016" y="2930947"/>
            <a:ext cx="2340373" cy="1561029"/>
          </a:xfrm>
          <a:prstGeom prst="rect">
            <a:avLst/>
          </a:prstGeom>
        </p:spPr>
      </p:pic>
    </p:spTree>
    <p:extLst>
      <p:ext uri="{BB962C8B-B14F-4D97-AF65-F5344CB8AC3E}">
        <p14:creationId xmlns:p14="http://schemas.microsoft.com/office/powerpoint/2010/main" val="18557457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12680" y="545387"/>
            <a:ext cx="6866100" cy="857400"/>
          </a:xfrm>
        </p:spPr>
        <p:txBody>
          <a:bodyPr/>
          <a:lstStyle/>
          <a:p>
            <a:r>
              <a:rPr lang="en-GB" dirty="0" smtClean="0"/>
              <a:t>Conclusion</a:t>
            </a:r>
            <a:endParaRPr lang="en-GB" dirty="0"/>
          </a:p>
        </p:txBody>
      </p:sp>
      <p:grpSp>
        <p:nvGrpSpPr>
          <p:cNvPr id="7" name="Shape 651"/>
          <p:cNvGrpSpPr/>
          <p:nvPr/>
        </p:nvGrpSpPr>
        <p:grpSpPr>
          <a:xfrm>
            <a:off x="8015210" y="391352"/>
            <a:ext cx="827719" cy="793981"/>
            <a:chOff x="5241175" y="4959100"/>
            <a:chExt cx="539775" cy="517775"/>
          </a:xfrm>
          <a:solidFill>
            <a:srgbClr val="EE2D24"/>
          </a:solidFill>
        </p:grpSpPr>
        <p:sp>
          <p:nvSpPr>
            <p:cNvPr id="8" name="Shape 652"/>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9" name="Shape 653"/>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0" name="Shape 654"/>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1" name="Shape 655"/>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2" name="Shape 656"/>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3" name="Shape 657"/>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
        <p:nvSpPr>
          <p:cNvPr id="14" name="Title 3"/>
          <p:cNvSpPr txBox="1">
            <a:spLocks/>
          </p:cNvSpPr>
          <p:nvPr/>
        </p:nvSpPr>
        <p:spPr>
          <a:xfrm>
            <a:off x="471113" y="1584211"/>
            <a:ext cx="8302722"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pPr marL="285750" indent="-285750">
              <a:buSzPct val="200000"/>
              <a:buFont typeface="Arial" panose="020B0604020202020204" pitchFamily="34" charset="0"/>
              <a:buChar char="•"/>
            </a:pPr>
            <a:r>
              <a:rPr lang="en-GB" sz="1600" dirty="0" smtClean="0">
                <a:latin typeface="Raleway Light" panose="020B0604020202020204" charset="0"/>
              </a:rPr>
              <a:t>Looking for nuclear-recoils with energies below a </a:t>
            </a:r>
            <a:r>
              <a:rPr lang="en-GB" sz="1600" dirty="0" err="1" smtClean="0">
                <a:latin typeface="Raleway Light" panose="020B0604020202020204" charset="0"/>
              </a:rPr>
              <a:t>keV</a:t>
            </a:r>
            <a:r>
              <a:rPr lang="en-GB" sz="1600" dirty="0" smtClean="0">
                <a:latin typeface="Raleway Light" panose="020B0604020202020204" charset="0"/>
              </a:rPr>
              <a:t>  opens up new regions of dark matter parameter space towards low masses and also high cross sections.</a:t>
            </a:r>
          </a:p>
          <a:p>
            <a:pPr marL="285750" indent="-285750">
              <a:buSzPct val="200000"/>
              <a:buFont typeface="Arial" panose="020B0604020202020204" pitchFamily="34" charset="0"/>
              <a:buChar char="•"/>
            </a:pPr>
            <a:r>
              <a:rPr lang="en-GB" sz="1600" dirty="0" smtClean="0">
                <a:latin typeface="Raleway Light" panose="020B0604020202020204" charset="0"/>
              </a:rPr>
              <a:t>Such technology could also be used to measure the CNO neutrino flux, which would help towards solving the solar metallicity problem.</a:t>
            </a:r>
          </a:p>
          <a:p>
            <a:pPr marL="285750" indent="-285750">
              <a:buSzPct val="200000"/>
              <a:buFont typeface="Arial" panose="020B0604020202020204" pitchFamily="34" charset="0"/>
              <a:buChar char="•"/>
            </a:pPr>
            <a:r>
              <a:rPr lang="en-GB" sz="1600" dirty="0" smtClean="0">
                <a:latin typeface="Raleway Light" panose="020B0604020202020204" charset="0"/>
              </a:rPr>
              <a:t>This will require large exposures to be obtained by around the latter part of the next decade, at which point SNO+ will likely have got to a CNO flux measurement first.</a:t>
            </a: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4554" y="3465201"/>
            <a:ext cx="1704109" cy="1134937"/>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3316" y="3465201"/>
            <a:ext cx="1178316" cy="118631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1835" y="3451818"/>
            <a:ext cx="1507487" cy="1148320"/>
          </a:xfrm>
          <a:prstGeom prst="rect">
            <a:avLst/>
          </a:prstGeom>
        </p:spPr>
      </p:pic>
      <p:sp>
        <p:nvSpPr>
          <p:cNvPr id="2" name="TextBox 1"/>
          <p:cNvSpPr txBox="1"/>
          <p:nvPr/>
        </p:nvSpPr>
        <p:spPr>
          <a:xfrm>
            <a:off x="5285012" y="4813689"/>
            <a:ext cx="3727302" cy="307777"/>
          </a:xfrm>
          <a:prstGeom prst="rect">
            <a:avLst/>
          </a:prstGeom>
          <a:noFill/>
        </p:spPr>
        <p:txBody>
          <a:bodyPr wrap="none" rtlCol="0">
            <a:spAutoFit/>
          </a:bodyPr>
          <a:lstStyle/>
          <a:p>
            <a:r>
              <a:rPr lang="en-GB" dirty="0" smtClean="0">
                <a:latin typeface="Raleway Medium" charset="0"/>
                <a:ea typeface="Raleway Medium" charset="0"/>
                <a:cs typeface="Raleway Medium" charset="0"/>
              </a:rPr>
              <a:t>Jonathan Davis </a:t>
            </a:r>
            <a:r>
              <a:rPr lang="mr-IN" dirty="0" smtClean="0">
                <a:latin typeface="Raleway Medium" charset="0"/>
                <a:ea typeface="Raleway Medium" charset="0"/>
                <a:cs typeface="Raleway Medium" charset="0"/>
              </a:rPr>
              <a:t>–</a:t>
            </a:r>
            <a:r>
              <a:rPr lang="en-GB" dirty="0" smtClean="0">
                <a:latin typeface="Raleway Medium" charset="0"/>
                <a:ea typeface="Raleway Medium" charset="0"/>
                <a:cs typeface="Raleway Medium" charset="0"/>
              </a:rPr>
              <a:t> </a:t>
            </a:r>
            <a:r>
              <a:rPr lang="en-GB" dirty="0" err="1" smtClean="0">
                <a:latin typeface="Raleway Medium" charset="0"/>
                <a:ea typeface="Raleway Medium" charset="0"/>
                <a:cs typeface="Raleway Medium" charset="0"/>
              </a:rPr>
              <a:t>jonathan.davis@kcl.ac.uk</a:t>
            </a:r>
            <a:endParaRPr lang="en-GB" dirty="0">
              <a:latin typeface="Raleway Medium" charset="0"/>
              <a:ea typeface="Raleway Medium" charset="0"/>
              <a:cs typeface="Raleway Medium" charset="0"/>
            </a:endParaRPr>
          </a:p>
        </p:txBody>
      </p:sp>
    </p:spTree>
    <p:extLst>
      <p:ext uri="{BB962C8B-B14F-4D97-AF65-F5344CB8AC3E}">
        <p14:creationId xmlns:p14="http://schemas.microsoft.com/office/powerpoint/2010/main" val="130389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63417" y="278677"/>
            <a:ext cx="6866100" cy="857400"/>
          </a:xfrm>
        </p:spPr>
        <p:txBody>
          <a:bodyPr/>
          <a:lstStyle/>
          <a:p>
            <a:r>
              <a:rPr lang="en-GB" sz="3600" dirty="0" smtClean="0"/>
              <a:t>Direct detection experiments</a:t>
            </a:r>
            <a:endParaRPr lang="en-GB" sz="3600" dirty="0"/>
          </a:p>
        </p:txBody>
      </p:sp>
      <p:grpSp>
        <p:nvGrpSpPr>
          <p:cNvPr id="6" name="Shape 592"/>
          <p:cNvGrpSpPr/>
          <p:nvPr/>
        </p:nvGrpSpPr>
        <p:grpSpPr>
          <a:xfrm>
            <a:off x="8273666" y="278677"/>
            <a:ext cx="701780" cy="701824"/>
            <a:chOff x="6654650" y="3665275"/>
            <a:chExt cx="409100" cy="409125"/>
          </a:xfrm>
          <a:solidFill>
            <a:srgbClr val="EE2D24"/>
          </a:solidFill>
        </p:grpSpPr>
        <p:sp>
          <p:nvSpPr>
            <p:cNvPr id="7" name="Shape 593"/>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8" name="Shape 594"/>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cxnSp>
        <p:nvCxnSpPr>
          <p:cNvPr id="21" name="Straight Connector 20"/>
          <p:cNvCxnSpPr/>
          <p:nvPr/>
        </p:nvCxnSpPr>
        <p:spPr>
          <a:xfrm>
            <a:off x="4659447" y="1136077"/>
            <a:ext cx="0" cy="3347788"/>
          </a:xfrm>
          <a:prstGeom prst="line">
            <a:avLst/>
          </a:prstGeom>
          <a:ln w="38100">
            <a:solidFill>
              <a:srgbClr val="EE2D24"/>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40514" y="1063311"/>
            <a:ext cx="3151825" cy="461665"/>
          </a:xfrm>
          <a:prstGeom prst="rect">
            <a:avLst/>
          </a:prstGeom>
          <a:noFill/>
        </p:spPr>
        <p:txBody>
          <a:bodyPr wrap="none" rtlCol="0">
            <a:spAutoFit/>
          </a:bodyPr>
          <a:lstStyle/>
          <a:p>
            <a:r>
              <a:rPr lang="en-GB" sz="2400" dirty="0" smtClean="0">
                <a:latin typeface="Raleway Medium" charset="0"/>
                <a:ea typeface="Raleway Medium" charset="0"/>
                <a:cs typeface="Raleway Medium" charset="0"/>
              </a:rPr>
              <a:t>Cryogenic Detectors</a:t>
            </a:r>
            <a:endParaRPr lang="en-GB" sz="2400" dirty="0">
              <a:latin typeface="Raleway Medium" charset="0"/>
              <a:ea typeface="Raleway Medium" charset="0"/>
              <a:cs typeface="Raleway Medium" charset="0"/>
            </a:endParaRPr>
          </a:p>
        </p:txBody>
      </p:sp>
      <p:sp>
        <p:nvSpPr>
          <p:cNvPr id="23" name="TextBox 22"/>
          <p:cNvSpPr txBox="1"/>
          <p:nvPr/>
        </p:nvSpPr>
        <p:spPr>
          <a:xfrm>
            <a:off x="5018402" y="1063311"/>
            <a:ext cx="3534942" cy="461665"/>
          </a:xfrm>
          <a:prstGeom prst="rect">
            <a:avLst/>
          </a:prstGeom>
          <a:noFill/>
        </p:spPr>
        <p:txBody>
          <a:bodyPr wrap="none" rtlCol="0">
            <a:spAutoFit/>
          </a:bodyPr>
          <a:lstStyle/>
          <a:p>
            <a:r>
              <a:rPr lang="en-GB" sz="2400" dirty="0" smtClean="0">
                <a:latin typeface="Raleway Medium" charset="0"/>
                <a:ea typeface="Raleway Medium" charset="0"/>
                <a:cs typeface="Raleway Medium" charset="0"/>
              </a:rPr>
              <a:t>Liquid Noble Detectors</a:t>
            </a:r>
            <a:endParaRPr lang="en-GB" sz="2400" dirty="0">
              <a:latin typeface="Raleway Medium" charset="0"/>
              <a:ea typeface="Raleway Medium" charset="0"/>
              <a:cs typeface="Raleway Medium" charset="0"/>
            </a:endParaRPr>
          </a:p>
        </p:txBody>
      </p:sp>
      <p:sp>
        <p:nvSpPr>
          <p:cNvPr id="24" name="TextBox 23"/>
          <p:cNvSpPr txBox="1"/>
          <p:nvPr/>
        </p:nvSpPr>
        <p:spPr>
          <a:xfrm>
            <a:off x="561215" y="1701809"/>
            <a:ext cx="1263486" cy="954107"/>
          </a:xfrm>
          <a:prstGeom prst="rect">
            <a:avLst/>
          </a:prstGeom>
          <a:noFill/>
        </p:spPr>
        <p:txBody>
          <a:bodyPr wrap="none" rtlCol="0">
            <a:spAutoFit/>
          </a:bodyPr>
          <a:lstStyle/>
          <a:p>
            <a:pPr algn="ctr"/>
            <a:r>
              <a:rPr lang="en-GB" dirty="0" err="1" smtClean="0">
                <a:latin typeface="Raleway Light" charset="0"/>
                <a:ea typeface="Raleway Light" charset="0"/>
                <a:cs typeface="Raleway Light" charset="0"/>
              </a:rPr>
              <a:t>SuperCDMS</a:t>
            </a:r>
            <a:endParaRPr lang="en-GB" dirty="0" smtClean="0">
              <a:latin typeface="Raleway Light" charset="0"/>
              <a:ea typeface="Raleway Light" charset="0"/>
              <a:cs typeface="Raleway Light" charset="0"/>
            </a:endParaRPr>
          </a:p>
          <a:p>
            <a:pPr algn="ctr"/>
            <a:r>
              <a:rPr lang="en-GB" dirty="0" smtClean="0">
                <a:latin typeface="Raleway Light" charset="0"/>
                <a:ea typeface="Raleway Light" charset="0"/>
                <a:cs typeface="Raleway Light" charset="0"/>
              </a:rPr>
              <a:t>Looking for </a:t>
            </a:r>
          </a:p>
          <a:p>
            <a:pPr algn="ctr"/>
            <a:r>
              <a:rPr lang="en-GB" dirty="0" smtClean="0">
                <a:latin typeface="Raleway Light" charset="0"/>
                <a:ea typeface="Raleway Light" charset="0"/>
                <a:cs typeface="Raleway Light" charset="0"/>
              </a:rPr>
              <a:t>ionization</a:t>
            </a:r>
          </a:p>
          <a:p>
            <a:pPr algn="ctr"/>
            <a:r>
              <a:rPr lang="en-GB" dirty="0" smtClean="0">
                <a:latin typeface="Raleway Light" charset="0"/>
                <a:ea typeface="Raleway Light" charset="0"/>
                <a:cs typeface="Raleway Light" charset="0"/>
              </a:rPr>
              <a:t>and phonons</a:t>
            </a:r>
            <a:endParaRPr lang="en-GB" dirty="0">
              <a:latin typeface="Raleway Light" charset="0"/>
              <a:ea typeface="Raleway Light" charset="0"/>
              <a:cs typeface="Raleway Light" charset="0"/>
            </a:endParaRPr>
          </a:p>
        </p:txBody>
      </p:sp>
      <p:sp>
        <p:nvSpPr>
          <p:cNvPr id="25" name="TextBox 24"/>
          <p:cNvSpPr txBox="1"/>
          <p:nvPr/>
        </p:nvSpPr>
        <p:spPr>
          <a:xfrm>
            <a:off x="416944" y="3401769"/>
            <a:ext cx="1552027" cy="954107"/>
          </a:xfrm>
          <a:prstGeom prst="rect">
            <a:avLst/>
          </a:prstGeom>
          <a:noFill/>
        </p:spPr>
        <p:txBody>
          <a:bodyPr wrap="none" rtlCol="0">
            <a:spAutoFit/>
          </a:bodyPr>
          <a:lstStyle/>
          <a:p>
            <a:pPr algn="ctr"/>
            <a:r>
              <a:rPr lang="en-GB" dirty="0" smtClean="0">
                <a:latin typeface="Raleway Light" charset="0"/>
                <a:ea typeface="Raleway Light" charset="0"/>
                <a:cs typeface="Raleway Light" charset="0"/>
              </a:rPr>
              <a:t>CRESST</a:t>
            </a:r>
          </a:p>
          <a:p>
            <a:pPr algn="ctr"/>
            <a:r>
              <a:rPr lang="en-GB" dirty="0" smtClean="0">
                <a:latin typeface="Raleway Light" charset="0"/>
                <a:ea typeface="Raleway Light" charset="0"/>
                <a:cs typeface="Raleway Light" charset="0"/>
              </a:rPr>
              <a:t>Looking for</a:t>
            </a:r>
          </a:p>
          <a:p>
            <a:pPr algn="ctr"/>
            <a:r>
              <a:rPr lang="en-GB" dirty="0" smtClean="0">
                <a:latin typeface="Raleway Light" charset="0"/>
                <a:ea typeface="Raleway Light" charset="0"/>
                <a:cs typeface="Raleway Light" charset="0"/>
              </a:rPr>
              <a:t>tiny temperature</a:t>
            </a:r>
          </a:p>
          <a:p>
            <a:pPr algn="ctr"/>
            <a:r>
              <a:rPr lang="en-GB" dirty="0" smtClean="0">
                <a:latin typeface="Raleway Light" charset="0"/>
                <a:ea typeface="Raleway Light" charset="0"/>
                <a:cs typeface="Raleway Light" charset="0"/>
              </a:rPr>
              <a:t>changes</a:t>
            </a:r>
            <a:endParaRPr lang="en-GB" dirty="0">
              <a:latin typeface="Raleway Light" charset="0"/>
              <a:ea typeface="Raleway Light" charset="0"/>
              <a:cs typeface="Raleway Light" charset="0"/>
            </a:endParaRPr>
          </a:p>
        </p:txBody>
      </p: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6175" y="1807767"/>
            <a:ext cx="2884295" cy="2676098"/>
          </a:xfrm>
          <a:prstGeom prst="rect">
            <a:avLst/>
          </a:prstGeom>
        </p:spPr>
      </p:pic>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4257" y="1649737"/>
            <a:ext cx="1667057" cy="1304472"/>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4257" y="3078970"/>
            <a:ext cx="1777628" cy="1602828"/>
          </a:xfrm>
          <a:prstGeom prst="rect">
            <a:avLst/>
          </a:prstGeom>
        </p:spPr>
      </p:pic>
    </p:spTree>
    <p:extLst>
      <p:ext uri="{BB962C8B-B14F-4D97-AF65-F5344CB8AC3E}">
        <p14:creationId xmlns:p14="http://schemas.microsoft.com/office/powerpoint/2010/main" val="1665195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4597" y="1276328"/>
            <a:ext cx="4378158" cy="3154711"/>
          </a:xfrm>
          <a:prstGeom prst="rect">
            <a:avLst/>
          </a:prstGeom>
        </p:spPr>
      </p:pic>
      <p:sp>
        <p:nvSpPr>
          <p:cNvPr id="2" name="Title 1"/>
          <p:cNvSpPr>
            <a:spLocks noGrp="1"/>
          </p:cNvSpPr>
          <p:nvPr>
            <p:ph type="title"/>
          </p:nvPr>
        </p:nvSpPr>
        <p:spPr>
          <a:xfrm>
            <a:off x="591494" y="298460"/>
            <a:ext cx="7505904" cy="857400"/>
          </a:xfrm>
        </p:spPr>
        <p:txBody>
          <a:bodyPr/>
          <a:lstStyle/>
          <a:p>
            <a:r>
              <a:rPr lang="en-GB" sz="3200" dirty="0" smtClean="0"/>
              <a:t>Dark matter with low-threshold detectors</a:t>
            </a:r>
            <a:endParaRPr lang="en-GB" sz="3200" dirty="0"/>
          </a:p>
        </p:txBody>
      </p:sp>
      <p:grpSp>
        <p:nvGrpSpPr>
          <p:cNvPr id="6" name="Shape 409"/>
          <p:cNvGrpSpPr/>
          <p:nvPr/>
        </p:nvGrpSpPr>
        <p:grpSpPr>
          <a:xfrm>
            <a:off x="8097398" y="417783"/>
            <a:ext cx="742157" cy="627111"/>
            <a:chOff x="3918650" y="293075"/>
            <a:chExt cx="488500" cy="412775"/>
          </a:xfrm>
          <a:solidFill>
            <a:srgbClr val="EE2D24"/>
          </a:solidFill>
        </p:grpSpPr>
        <p:sp>
          <p:nvSpPr>
            <p:cNvPr id="7" name="Shape 410"/>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8" name="Shape 411"/>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9" name="Shape 412"/>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
        <p:nvSpPr>
          <p:cNvPr id="3" name="TextBox 2"/>
          <p:cNvSpPr txBox="1"/>
          <p:nvPr/>
        </p:nvSpPr>
        <p:spPr>
          <a:xfrm>
            <a:off x="5199918" y="4405646"/>
            <a:ext cx="3482043" cy="307777"/>
          </a:xfrm>
          <a:prstGeom prst="rect">
            <a:avLst/>
          </a:prstGeom>
          <a:noFill/>
        </p:spPr>
        <p:txBody>
          <a:bodyPr wrap="none" rtlCol="0">
            <a:spAutoFit/>
          </a:bodyPr>
          <a:lstStyle/>
          <a:p>
            <a:r>
              <a:rPr lang="en-GB" dirty="0" err="1" smtClean="0"/>
              <a:t>SuperCDMS</a:t>
            </a:r>
            <a:r>
              <a:rPr lang="en-GB" dirty="0" smtClean="0"/>
              <a:t>-SNOLAB, arXiv:1610.00006</a:t>
            </a:r>
            <a:endParaRPr lang="en-GB"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706" y="2224905"/>
            <a:ext cx="3638383" cy="2775324"/>
          </a:xfrm>
          <a:prstGeom prst="rect">
            <a:avLst/>
          </a:prstGeom>
        </p:spPr>
      </p:pic>
      <p:sp>
        <p:nvSpPr>
          <p:cNvPr id="12" name="TextBox 11"/>
          <p:cNvSpPr txBox="1"/>
          <p:nvPr/>
        </p:nvSpPr>
        <p:spPr>
          <a:xfrm>
            <a:off x="741706" y="1380644"/>
            <a:ext cx="3698284" cy="738664"/>
          </a:xfrm>
          <a:prstGeom prst="rect">
            <a:avLst/>
          </a:prstGeom>
          <a:noFill/>
        </p:spPr>
        <p:txBody>
          <a:bodyPr wrap="square" rtlCol="0">
            <a:spAutoFit/>
          </a:bodyPr>
          <a:lstStyle/>
          <a:p>
            <a:r>
              <a:rPr lang="en-GB" dirty="0" smtClean="0">
                <a:latin typeface="Raleway" charset="0"/>
                <a:ea typeface="Raleway" charset="0"/>
                <a:cs typeface="Raleway" charset="0"/>
              </a:rPr>
              <a:t>Detectors which are sensitive to energies below a </a:t>
            </a:r>
            <a:r>
              <a:rPr lang="en-GB" dirty="0" err="1" smtClean="0">
                <a:latin typeface="Raleway" charset="0"/>
                <a:ea typeface="Raleway" charset="0"/>
                <a:cs typeface="Raleway" charset="0"/>
              </a:rPr>
              <a:t>keV</a:t>
            </a:r>
            <a:r>
              <a:rPr lang="en-GB" dirty="0" smtClean="0">
                <a:latin typeface="Raleway" charset="0"/>
                <a:ea typeface="Raleway" charset="0"/>
                <a:cs typeface="Raleway" charset="0"/>
              </a:rPr>
              <a:t> can detect sub-GeV mass dark matter, and more exotic models too.</a:t>
            </a:r>
          </a:p>
        </p:txBody>
      </p:sp>
      <p:sp>
        <p:nvSpPr>
          <p:cNvPr id="13" name="TextBox 12"/>
          <p:cNvSpPr txBox="1"/>
          <p:nvPr/>
        </p:nvSpPr>
        <p:spPr>
          <a:xfrm>
            <a:off x="2565706" y="2449689"/>
            <a:ext cx="692818" cy="523220"/>
          </a:xfrm>
          <a:prstGeom prst="rect">
            <a:avLst/>
          </a:prstGeom>
          <a:noFill/>
        </p:spPr>
        <p:txBody>
          <a:bodyPr wrap="none" rtlCol="0">
            <a:spAutoFit/>
          </a:bodyPr>
          <a:lstStyle/>
          <a:p>
            <a:pPr algn="ctr"/>
            <a:r>
              <a:rPr lang="en-GB" dirty="0" smtClean="0"/>
              <a:t>1 </a:t>
            </a:r>
            <a:r>
              <a:rPr lang="en-GB" dirty="0" smtClean="0"/>
              <a:t>GeV</a:t>
            </a:r>
            <a:endParaRPr lang="en-GB" dirty="0" smtClean="0"/>
          </a:p>
          <a:p>
            <a:pPr algn="ctr"/>
            <a:r>
              <a:rPr lang="en-GB" dirty="0" smtClean="0"/>
              <a:t>mass</a:t>
            </a:r>
            <a:endParaRPr lang="en-GB" dirty="0"/>
          </a:p>
        </p:txBody>
      </p:sp>
    </p:spTree>
    <p:extLst>
      <p:ext uri="{BB962C8B-B14F-4D97-AF65-F5344CB8AC3E}">
        <p14:creationId xmlns:p14="http://schemas.microsoft.com/office/powerpoint/2010/main" val="1406974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41878" y="330222"/>
            <a:ext cx="10178322" cy="1492132"/>
          </a:xfrm>
        </p:spPr>
        <p:txBody>
          <a:bodyPr/>
          <a:lstStyle/>
          <a:p>
            <a:r>
              <a:rPr lang="en-US" sz="3600" dirty="0" smtClean="0"/>
              <a:t>Strongly-interacting dark matter</a:t>
            </a:r>
            <a:endParaRPr lang="en-US" sz="3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0986" y="1065271"/>
            <a:ext cx="4699266" cy="3584556"/>
          </a:xfrm>
          <a:prstGeom prst="rect">
            <a:avLst/>
          </a:prstGeom>
        </p:spPr>
      </p:pic>
      <p:sp>
        <p:nvSpPr>
          <p:cNvPr id="7" name="TextBox 6"/>
          <p:cNvSpPr txBox="1"/>
          <p:nvPr/>
        </p:nvSpPr>
        <p:spPr>
          <a:xfrm>
            <a:off x="387640" y="1065271"/>
            <a:ext cx="3523346" cy="3539430"/>
          </a:xfrm>
          <a:prstGeom prst="rect">
            <a:avLst/>
          </a:prstGeom>
          <a:noFill/>
        </p:spPr>
        <p:txBody>
          <a:bodyPr wrap="square" rtlCol="0">
            <a:spAutoFit/>
          </a:bodyPr>
          <a:lstStyle/>
          <a:p>
            <a:pPr marL="285750" indent="-285750">
              <a:buFont typeface="Arial" charset="0"/>
              <a:buChar char="•"/>
            </a:pPr>
            <a:r>
              <a:rPr lang="en-US" sz="1600" dirty="0" smtClean="0">
                <a:latin typeface="Raleway Medium" charset="0"/>
                <a:ea typeface="Raleway Medium" charset="0"/>
                <a:cs typeface="Raleway Medium" charset="0"/>
              </a:rPr>
              <a:t>Increasing the DM-nucleon cross section leads to a larger expected recoil rate, until the cross section enters the SIMP-regime.</a:t>
            </a:r>
          </a:p>
          <a:p>
            <a:pPr marL="285750" indent="-285750">
              <a:buFont typeface="Arial" charset="0"/>
              <a:buChar char="•"/>
            </a:pPr>
            <a:r>
              <a:rPr lang="en-US" sz="1600" dirty="0" smtClean="0">
                <a:latin typeface="Raleway Medium" charset="0"/>
                <a:ea typeface="Raleway Medium" charset="0"/>
                <a:cs typeface="Raleway Medium" charset="0"/>
              </a:rPr>
              <a:t>Beyond this point the SIMPs lose energy due to interactions in the Earth or atmosphere, leading to lower-energy recoils in the detector.</a:t>
            </a:r>
          </a:p>
          <a:p>
            <a:pPr marL="285750" indent="-285750">
              <a:buFont typeface="Arial" charset="0"/>
              <a:buChar char="•"/>
            </a:pPr>
            <a:r>
              <a:rPr lang="en-US" sz="1600" dirty="0" smtClean="0">
                <a:latin typeface="Raleway Medium" charset="0"/>
                <a:ea typeface="Raleway Medium" charset="0"/>
                <a:cs typeface="Raleway Medium" charset="0"/>
              </a:rPr>
              <a:t>Could be dark atoms </a:t>
            </a:r>
            <a:r>
              <a:rPr lang="en-US" sz="1600" dirty="0">
                <a:latin typeface="Raleway Medium" charset="0"/>
                <a:ea typeface="Raleway Medium" charset="0"/>
                <a:cs typeface="Raleway Medium" charset="0"/>
              </a:rPr>
              <a:t>(</a:t>
            </a:r>
            <a:r>
              <a:rPr lang="mr-IN" sz="1600" dirty="0" err="1" smtClean="0"/>
              <a:t>astro-ph</a:t>
            </a:r>
            <a:r>
              <a:rPr lang="mr-IN" sz="1600" dirty="0" smtClean="0"/>
              <a:t>/0406355</a:t>
            </a:r>
            <a:r>
              <a:rPr lang="en-GB" sz="1600" dirty="0" smtClean="0"/>
              <a:t>)</a:t>
            </a:r>
            <a:r>
              <a:rPr lang="en-US" sz="1600" dirty="0" smtClean="0">
                <a:latin typeface="Raleway Medium" charset="0"/>
                <a:ea typeface="Raleway Medium" charset="0"/>
                <a:cs typeface="Raleway Medium" charset="0"/>
              </a:rPr>
              <a:t> </a:t>
            </a:r>
            <a:r>
              <a:rPr lang="en-US" sz="1600" dirty="0" smtClean="0">
                <a:latin typeface="Raleway Medium" charset="0"/>
                <a:ea typeface="Raleway Medium" charset="0"/>
                <a:cs typeface="Raleway Medium" charset="0"/>
              </a:rPr>
              <a:t>or other composite states with e.g. a magnetic moment </a:t>
            </a:r>
            <a:r>
              <a:rPr lang="en-US" sz="1600" dirty="0" smtClean="0">
                <a:latin typeface="Raleway Medium" charset="0"/>
                <a:ea typeface="Raleway Medium" charset="0"/>
                <a:cs typeface="Raleway Medium" charset="0"/>
              </a:rPr>
              <a:t>(</a:t>
            </a:r>
            <a:r>
              <a:rPr lang="en-US" sz="1600" dirty="0" err="1" smtClean="0">
                <a:latin typeface="Raleway Medium" charset="0"/>
                <a:ea typeface="Raleway Medium" charset="0"/>
                <a:cs typeface="Raleway Medium" charset="0"/>
              </a:rPr>
              <a:t>arXiv</a:t>
            </a:r>
            <a:r>
              <a:rPr lang="en-US" sz="1600" dirty="0" smtClean="0">
                <a:latin typeface="Raleway Medium" charset="0"/>
                <a:ea typeface="Raleway Medium" charset="0"/>
                <a:cs typeface="Raleway Medium" charset="0"/>
              </a:rPr>
              <a:t>;</a:t>
            </a:r>
            <a:r>
              <a:rPr lang="nb-NO" sz="1600" dirty="0" smtClean="0"/>
              <a:t>1201.4858)</a:t>
            </a:r>
            <a:r>
              <a:rPr lang="en-US" sz="1600" dirty="0" smtClean="0">
                <a:latin typeface="Raleway Medium" charset="0"/>
                <a:ea typeface="Raleway Medium" charset="0"/>
                <a:cs typeface="Raleway Medium" charset="0"/>
              </a:rPr>
              <a:t>.</a:t>
            </a:r>
            <a:endParaRPr lang="en-US" sz="1600" dirty="0" smtClean="0">
              <a:latin typeface="Raleway Medium" charset="0"/>
              <a:ea typeface="Raleway Medium" charset="0"/>
              <a:cs typeface="Raleway Medium" charset="0"/>
            </a:endParaRPr>
          </a:p>
        </p:txBody>
      </p:sp>
      <p:sp>
        <p:nvSpPr>
          <p:cNvPr id="8" name="TextBox 7"/>
          <p:cNvSpPr txBox="1"/>
          <p:nvPr/>
        </p:nvSpPr>
        <p:spPr>
          <a:xfrm>
            <a:off x="11057467" y="1689851"/>
            <a:ext cx="386280" cy="338554"/>
          </a:xfrm>
          <a:prstGeom prst="rect">
            <a:avLst/>
          </a:prstGeom>
          <a:solidFill>
            <a:schemeClr val="bg1"/>
          </a:solidFill>
        </p:spPr>
        <p:txBody>
          <a:bodyPr wrap="square" rtlCol="0">
            <a:spAutoFit/>
          </a:bodyPr>
          <a:lstStyle/>
          <a:p>
            <a:r>
              <a:rPr lang="en-GB" sz="1600" dirty="0" err="1" smtClean="0"/>
              <a:t>pb</a:t>
            </a:r>
            <a:endParaRPr lang="en-GB" sz="1600" dirty="0"/>
          </a:p>
        </p:txBody>
      </p:sp>
      <p:grpSp>
        <p:nvGrpSpPr>
          <p:cNvPr id="13" name="Shape 548"/>
          <p:cNvGrpSpPr/>
          <p:nvPr/>
        </p:nvGrpSpPr>
        <p:grpSpPr>
          <a:xfrm>
            <a:off x="7970867" y="228578"/>
            <a:ext cx="867428" cy="641755"/>
            <a:chOff x="5255200" y="3006475"/>
            <a:chExt cx="511700" cy="378575"/>
          </a:xfrm>
          <a:solidFill>
            <a:srgbClr val="EE2D24"/>
          </a:solidFill>
        </p:grpSpPr>
        <p:sp>
          <p:nvSpPr>
            <p:cNvPr id="14" name="Shape 549"/>
            <p:cNvSpPr/>
            <p:nvPr/>
          </p:nvSpPr>
          <p:spPr>
            <a:xfrm>
              <a:off x="5255200" y="3006475"/>
              <a:ext cx="349900" cy="349875"/>
            </a:xfrm>
            <a:custGeom>
              <a:avLst/>
              <a:gdLst/>
              <a:ahLst/>
              <a:cxnLst/>
              <a:rect l="0" t="0" r="0" b="0"/>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15" name="Shape 550"/>
            <p:cNvSpPr/>
            <p:nvPr/>
          </p:nvSpPr>
          <p:spPr>
            <a:xfrm>
              <a:off x="5567825" y="3185975"/>
              <a:ext cx="199075" cy="199075"/>
            </a:xfrm>
            <a:custGeom>
              <a:avLst/>
              <a:gdLst/>
              <a:ahLst/>
              <a:cxnLst/>
              <a:rect l="0" t="0" r="0" b="0"/>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p14="http://schemas.microsoft.com/office/powerpoint/2010/main" val="1080522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938758" y="286789"/>
            <a:ext cx="7633742" cy="1119099"/>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3825" kern="1200" cap="all" spc="150" baseline="0">
                <a:solidFill>
                  <a:schemeClr val="tx2"/>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US" sz="3825" b="1" u="none" strike="noStrike" kern="1200" cap="all" spc="150" normalizeH="0" baseline="0" noProof="0" dirty="0">
              <a:ln>
                <a:noFill/>
              </a:ln>
              <a:solidFill>
                <a:srgbClr val="171312"/>
              </a:solidFill>
              <a:effectLst/>
              <a:uLnTx/>
              <a:uFillTx/>
              <a:latin typeface="Raleway ExtraBold" charset="0"/>
              <a:ea typeface="Raleway ExtraBold" charset="0"/>
              <a:cs typeface="Raleway ExtraBold" charset="0"/>
            </a:endParaRPr>
          </a:p>
        </p:txBody>
      </p:sp>
      <p:sp>
        <p:nvSpPr>
          <p:cNvPr id="18" name="Oval 17"/>
          <p:cNvSpPr/>
          <p:nvPr/>
        </p:nvSpPr>
        <p:spPr>
          <a:xfrm>
            <a:off x="-1638300" y="1917698"/>
            <a:ext cx="12217400" cy="4813300"/>
          </a:xfrm>
          <a:prstGeom prst="ellipse">
            <a:avLst/>
          </a:prstGeom>
          <a:solidFill>
            <a:srgbClr val="81B5A8">
              <a:lumMod val="40000"/>
              <a:lumOff val="60000"/>
            </a:srgbClr>
          </a:solidFill>
          <a:ln w="12700" cap="flat" cmpd="sng" algn="in">
            <a:solidFill>
              <a:srgbClr val="81B5A8">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19" name="Oval 18"/>
          <p:cNvSpPr/>
          <p:nvPr/>
        </p:nvSpPr>
        <p:spPr>
          <a:xfrm>
            <a:off x="-719282" y="2788225"/>
            <a:ext cx="10629900" cy="4641273"/>
          </a:xfrm>
          <a:prstGeom prst="ellipse">
            <a:avLst/>
          </a:prstGeom>
          <a:solidFill>
            <a:srgbClr val="171312">
              <a:lumMod val="75000"/>
              <a:lumOff val="25000"/>
            </a:srgbClr>
          </a:solidFill>
          <a:ln w="12700" cap="flat" cmpd="sng" algn="in">
            <a:solidFill>
              <a:srgbClr val="171312">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smtClean="0">
              <a:ln>
                <a:noFill/>
              </a:ln>
              <a:solidFill>
                <a:prstClr val="white"/>
              </a:solidFill>
              <a:effectLst/>
              <a:uLnTx/>
              <a:uFillTx/>
              <a:latin typeface="Gill Sans MT" panose="020B0502020104020203"/>
              <a:ea typeface=""/>
              <a:cs typeface=""/>
            </a:endParaRPr>
          </a:p>
        </p:txBody>
      </p:sp>
      <p:sp>
        <p:nvSpPr>
          <p:cNvPr id="20" name="Rectangle 19"/>
          <p:cNvSpPr/>
          <p:nvPr/>
        </p:nvSpPr>
        <p:spPr>
          <a:xfrm>
            <a:off x="4312515" y="3200398"/>
            <a:ext cx="315769" cy="315769"/>
          </a:xfrm>
          <a:prstGeom prst="rect">
            <a:avLst/>
          </a:prstGeom>
          <a:solidFill>
            <a:srgbClr val="53AE6E"/>
          </a:solidFill>
          <a:ln w="12700" cap="flat" cmpd="sng" algn="in">
            <a:solidFill>
              <a:srgbClr val="53AE6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cxnSp>
        <p:nvCxnSpPr>
          <p:cNvPr id="21" name="Straight Arrow Connector 20"/>
          <p:cNvCxnSpPr/>
          <p:nvPr/>
        </p:nvCxnSpPr>
        <p:spPr>
          <a:xfrm flipH="1">
            <a:off x="4755630" y="472785"/>
            <a:ext cx="4556689" cy="2727613"/>
          </a:xfrm>
          <a:prstGeom prst="straightConnector1">
            <a:avLst/>
          </a:prstGeom>
          <a:noFill/>
          <a:ln w="57150" cap="flat" cmpd="sng" algn="in">
            <a:solidFill>
              <a:srgbClr val="FF0000"/>
            </a:solidFill>
            <a:prstDash val="solid"/>
            <a:headEnd type="none" w="med" len="med"/>
            <a:tailEnd type="triangle" w="lg" len="lg"/>
          </a:ln>
          <a:effectLst/>
        </p:spPr>
      </p:cxnSp>
      <p:sp>
        <p:nvSpPr>
          <p:cNvPr id="22" name="TextBox 21"/>
          <p:cNvSpPr txBox="1"/>
          <p:nvPr/>
        </p:nvSpPr>
        <p:spPr>
          <a:xfrm>
            <a:off x="7277992" y="855689"/>
            <a:ext cx="779381"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WIMP</a:t>
            </a:r>
          </a:p>
        </p:txBody>
      </p:sp>
      <p:cxnSp>
        <p:nvCxnSpPr>
          <p:cNvPr id="23" name="Straight Arrow Connector 22"/>
          <p:cNvCxnSpPr/>
          <p:nvPr/>
        </p:nvCxnSpPr>
        <p:spPr>
          <a:xfrm flipH="1" flipV="1">
            <a:off x="4869929" y="3314698"/>
            <a:ext cx="5396895" cy="2044703"/>
          </a:xfrm>
          <a:prstGeom prst="straightConnector1">
            <a:avLst/>
          </a:prstGeom>
          <a:noFill/>
          <a:ln w="57150" cap="flat" cmpd="sng" algn="in">
            <a:solidFill>
              <a:srgbClr val="FF0000"/>
            </a:solidFill>
            <a:prstDash val="solid"/>
            <a:headEnd type="none" w="med" len="med"/>
            <a:tailEnd type="triangle" w="lg" len="lg"/>
          </a:ln>
          <a:effectLst/>
        </p:spPr>
      </p:cxnSp>
      <p:cxnSp>
        <p:nvCxnSpPr>
          <p:cNvPr id="24" name="Straight Arrow Connector 23"/>
          <p:cNvCxnSpPr/>
          <p:nvPr/>
        </p:nvCxnSpPr>
        <p:spPr>
          <a:xfrm>
            <a:off x="-1317582" y="2501898"/>
            <a:ext cx="5356256" cy="784166"/>
          </a:xfrm>
          <a:prstGeom prst="straightConnector1">
            <a:avLst/>
          </a:prstGeom>
          <a:noFill/>
          <a:ln w="57150" cap="flat" cmpd="sng" algn="in">
            <a:solidFill>
              <a:srgbClr val="FF0000"/>
            </a:solidFill>
            <a:prstDash val="solid"/>
            <a:headEnd type="none" w="med" len="med"/>
            <a:tailEnd type="triangle" w="lg" len="lg"/>
          </a:ln>
          <a:effectLst/>
        </p:spPr>
      </p:cxnSp>
      <p:sp>
        <p:nvSpPr>
          <p:cNvPr id="25" name="TextBox 24"/>
          <p:cNvSpPr txBox="1"/>
          <p:nvPr/>
        </p:nvSpPr>
        <p:spPr>
          <a:xfrm>
            <a:off x="7404992" y="3897800"/>
            <a:ext cx="779381" cy="369332"/>
          </a:xfrm>
          <a:prstGeom prst="rect">
            <a:avLst/>
          </a:prstGeom>
          <a:noFill/>
        </p:spPr>
        <p:txBody>
          <a:bodyPr wrap="none" rtlCol="0">
            <a:spAutoFit/>
          </a:bodyPr>
          <a:lstStyle/>
          <a:p>
            <a:r>
              <a:rPr lang="en-US" sz="1800" kern="1200" dirty="0">
                <a:solidFill>
                  <a:prstClr val="white"/>
                </a:solidFill>
                <a:latin typeface="Gill Sans MT" panose="020B0502020104020203"/>
                <a:ea typeface=""/>
                <a:cs typeface=""/>
              </a:rPr>
              <a:t>WIMP</a:t>
            </a:r>
          </a:p>
        </p:txBody>
      </p:sp>
      <p:sp>
        <p:nvSpPr>
          <p:cNvPr id="26" name="TextBox 25"/>
          <p:cNvSpPr txBox="1"/>
          <p:nvPr/>
        </p:nvSpPr>
        <p:spPr>
          <a:xfrm>
            <a:off x="651129" y="2443186"/>
            <a:ext cx="779381"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WIMP</a:t>
            </a:r>
          </a:p>
        </p:txBody>
      </p:sp>
      <p:sp>
        <p:nvSpPr>
          <p:cNvPr id="27" name="TextBox 26"/>
          <p:cNvSpPr txBox="1"/>
          <p:nvPr/>
        </p:nvSpPr>
        <p:spPr>
          <a:xfrm>
            <a:off x="727106" y="1127967"/>
            <a:ext cx="5763116" cy="584775"/>
          </a:xfrm>
          <a:prstGeom prst="rect">
            <a:avLst/>
          </a:prstGeom>
          <a:noFill/>
        </p:spPr>
        <p:txBody>
          <a:bodyPr wrap="none" rtlCol="0">
            <a:spAutoFit/>
          </a:bodyPr>
          <a:lstStyle/>
          <a:p>
            <a:r>
              <a:rPr lang="en-US" sz="1600" kern="1200" dirty="0">
                <a:solidFill>
                  <a:prstClr val="black"/>
                </a:solidFill>
                <a:latin typeface="Gill Sans MT" panose="020B0502020104020203"/>
                <a:ea typeface=""/>
                <a:cs typeface=""/>
              </a:rPr>
              <a:t>Weakly-</a:t>
            </a:r>
            <a:r>
              <a:rPr lang="en-US" sz="1600" kern="1200" dirty="0" err="1">
                <a:solidFill>
                  <a:prstClr val="black"/>
                </a:solidFill>
                <a:latin typeface="Gill Sans MT" panose="020B0502020104020203"/>
                <a:ea typeface=""/>
                <a:cs typeface=""/>
              </a:rPr>
              <a:t>inteacting</a:t>
            </a:r>
            <a:r>
              <a:rPr lang="en-US" sz="1600" kern="1200" dirty="0">
                <a:solidFill>
                  <a:prstClr val="black"/>
                </a:solidFill>
                <a:latin typeface="Gill Sans MT" panose="020B0502020104020203"/>
                <a:ea typeface=""/>
                <a:cs typeface=""/>
              </a:rPr>
              <a:t> dark matter should pass unimpeded through</a:t>
            </a:r>
          </a:p>
          <a:p>
            <a:r>
              <a:rPr lang="en-US" sz="1600" kern="1200" dirty="0">
                <a:solidFill>
                  <a:prstClr val="black"/>
                </a:solidFill>
                <a:latin typeface="Gill Sans MT" panose="020B0502020104020203"/>
                <a:ea typeface=""/>
                <a:cs typeface=""/>
              </a:rPr>
              <a:t>the Earth and atmosphere on its way to the underground detector.</a:t>
            </a:r>
          </a:p>
        </p:txBody>
      </p:sp>
      <p:sp>
        <p:nvSpPr>
          <p:cNvPr id="28" name="TextBox 27"/>
          <p:cNvSpPr txBox="1"/>
          <p:nvPr/>
        </p:nvSpPr>
        <p:spPr>
          <a:xfrm>
            <a:off x="3650015" y="3542224"/>
            <a:ext cx="1640770" cy="507831"/>
          </a:xfrm>
          <a:prstGeom prst="rect">
            <a:avLst/>
          </a:prstGeom>
          <a:noFill/>
        </p:spPr>
        <p:txBody>
          <a:bodyPr wrap="none" rtlCol="0">
            <a:spAutoFit/>
          </a:bodyPr>
          <a:lstStyle/>
          <a:p>
            <a:pPr algn="ctr"/>
            <a:r>
              <a:rPr lang="en-US" sz="1350" kern="1200" dirty="0">
                <a:solidFill>
                  <a:prstClr val="white"/>
                </a:solidFill>
                <a:latin typeface="Gill Sans MT" panose="020B0502020104020203"/>
                <a:ea typeface=""/>
                <a:cs typeface=""/>
              </a:rPr>
              <a:t>Direct Detection</a:t>
            </a:r>
          </a:p>
          <a:p>
            <a:pPr algn="ctr"/>
            <a:r>
              <a:rPr lang="en-US" sz="1350" kern="1200" dirty="0">
                <a:solidFill>
                  <a:prstClr val="white"/>
                </a:solidFill>
                <a:latin typeface="Gill Sans MT" panose="020B0502020104020203"/>
                <a:ea typeface=""/>
                <a:cs typeface=""/>
              </a:rPr>
              <a:t>Experiment e.g. LUX</a:t>
            </a:r>
          </a:p>
        </p:txBody>
      </p:sp>
      <p:sp>
        <p:nvSpPr>
          <p:cNvPr id="29" name="TextBox 28"/>
          <p:cNvSpPr txBox="1"/>
          <p:nvPr/>
        </p:nvSpPr>
        <p:spPr>
          <a:xfrm>
            <a:off x="761324" y="394024"/>
            <a:ext cx="4488729" cy="707886"/>
          </a:xfrm>
          <a:prstGeom prst="rect">
            <a:avLst/>
          </a:prstGeom>
          <a:noFill/>
        </p:spPr>
        <p:txBody>
          <a:bodyPr wrap="none" rtlCol="0">
            <a:spAutoFit/>
          </a:bodyPr>
          <a:lstStyle/>
          <a:p>
            <a:r>
              <a:rPr lang="en-GB" sz="4000" b="1" dirty="0" smtClean="0">
                <a:solidFill>
                  <a:srgbClr val="434343"/>
                </a:solidFill>
                <a:latin typeface="Raleway ExtraBold" charset="0"/>
                <a:ea typeface="Raleway ExtraBold" charset="0"/>
                <a:cs typeface="Raleway ExtraBold" charset="0"/>
              </a:rPr>
              <a:t>Detecting WIMPs</a:t>
            </a:r>
            <a:endParaRPr lang="en-GB" sz="4000" b="1" dirty="0">
              <a:solidFill>
                <a:srgbClr val="434343"/>
              </a:solidFill>
              <a:latin typeface="Raleway ExtraBold" charset="0"/>
              <a:ea typeface="Raleway ExtraBold" charset="0"/>
              <a:cs typeface="Raleway ExtraBold" charset="0"/>
            </a:endParaRPr>
          </a:p>
        </p:txBody>
      </p:sp>
    </p:spTree>
    <p:extLst>
      <p:ext uri="{BB962C8B-B14F-4D97-AF65-F5344CB8AC3E}">
        <p14:creationId xmlns:p14="http://schemas.microsoft.com/office/powerpoint/2010/main" val="479070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p:cNvSpPr/>
          <p:nvPr/>
        </p:nvSpPr>
        <p:spPr>
          <a:xfrm>
            <a:off x="-1638300" y="1917698"/>
            <a:ext cx="12217400" cy="4813300"/>
          </a:xfrm>
          <a:prstGeom prst="ellipse">
            <a:avLst/>
          </a:prstGeom>
          <a:solidFill>
            <a:srgbClr val="81B5A8">
              <a:lumMod val="40000"/>
              <a:lumOff val="60000"/>
            </a:srgbClr>
          </a:solidFill>
          <a:ln w="12700" cap="flat" cmpd="sng" algn="in">
            <a:solidFill>
              <a:srgbClr val="81B5A8">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21" name="Oval 20"/>
          <p:cNvSpPr/>
          <p:nvPr/>
        </p:nvSpPr>
        <p:spPr>
          <a:xfrm>
            <a:off x="-719282" y="2788225"/>
            <a:ext cx="10629900" cy="4641273"/>
          </a:xfrm>
          <a:prstGeom prst="ellipse">
            <a:avLst/>
          </a:prstGeom>
          <a:solidFill>
            <a:srgbClr val="171312">
              <a:lumMod val="75000"/>
              <a:lumOff val="25000"/>
            </a:srgbClr>
          </a:solidFill>
          <a:ln w="12700" cap="flat" cmpd="sng" algn="in">
            <a:solidFill>
              <a:srgbClr val="171312">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smtClean="0">
              <a:ln>
                <a:noFill/>
              </a:ln>
              <a:solidFill>
                <a:prstClr val="white"/>
              </a:solidFill>
              <a:effectLst/>
              <a:uLnTx/>
              <a:uFillTx/>
              <a:latin typeface="Gill Sans MT" panose="020B0502020104020203"/>
              <a:ea typeface=""/>
              <a:cs typeface=""/>
            </a:endParaRPr>
          </a:p>
        </p:txBody>
      </p:sp>
      <p:sp>
        <p:nvSpPr>
          <p:cNvPr id="22" name="Rectangle 21"/>
          <p:cNvSpPr/>
          <p:nvPr/>
        </p:nvSpPr>
        <p:spPr>
          <a:xfrm>
            <a:off x="4312515" y="3200398"/>
            <a:ext cx="315769" cy="315769"/>
          </a:xfrm>
          <a:prstGeom prst="rect">
            <a:avLst/>
          </a:prstGeom>
          <a:solidFill>
            <a:srgbClr val="53AE6E"/>
          </a:solidFill>
          <a:ln w="12700" cap="flat" cmpd="sng" algn="in">
            <a:solidFill>
              <a:srgbClr val="53AE6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cxnSp>
        <p:nvCxnSpPr>
          <p:cNvPr id="23" name="Straight Arrow Connector 22"/>
          <p:cNvCxnSpPr/>
          <p:nvPr/>
        </p:nvCxnSpPr>
        <p:spPr>
          <a:xfrm flipH="1">
            <a:off x="5422900" y="472785"/>
            <a:ext cx="3889419" cy="2315440"/>
          </a:xfrm>
          <a:prstGeom prst="straightConnector1">
            <a:avLst/>
          </a:prstGeom>
          <a:noFill/>
          <a:ln w="57150" cap="flat" cmpd="sng" algn="in">
            <a:solidFill>
              <a:srgbClr val="FF0000"/>
            </a:solidFill>
            <a:prstDash val="solid"/>
            <a:headEnd type="none" w="med" len="med"/>
            <a:tailEnd type="triangle" w="lg" len="lg"/>
          </a:ln>
          <a:effectLst/>
        </p:spPr>
      </p:cxnSp>
      <p:sp>
        <p:nvSpPr>
          <p:cNvPr id="24" name="TextBox 23"/>
          <p:cNvSpPr txBox="1"/>
          <p:nvPr/>
        </p:nvSpPr>
        <p:spPr>
          <a:xfrm>
            <a:off x="7277992" y="855689"/>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cxnSp>
        <p:nvCxnSpPr>
          <p:cNvPr id="25" name="Straight Arrow Connector 24"/>
          <p:cNvCxnSpPr/>
          <p:nvPr/>
        </p:nvCxnSpPr>
        <p:spPr>
          <a:xfrm>
            <a:off x="-1317582" y="2501897"/>
            <a:ext cx="3501982" cy="571503"/>
          </a:xfrm>
          <a:prstGeom prst="straightConnector1">
            <a:avLst/>
          </a:prstGeom>
          <a:noFill/>
          <a:ln w="57150" cap="flat" cmpd="sng" algn="in">
            <a:solidFill>
              <a:srgbClr val="FF0000"/>
            </a:solidFill>
            <a:prstDash val="solid"/>
            <a:headEnd type="none" w="med" len="med"/>
            <a:tailEnd type="triangle" w="lg" len="lg"/>
          </a:ln>
          <a:effectLst/>
        </p:spPr>
      </p:cxnSp>
      <p:sp>
        <p:nvSpPr>
          <p:cNvPr id="26" name="TextBox 25"/>
          <p:cNvSpPr txBox="1"/>
          <p:nvPr/>
        </p:nvSpPr>
        <p:spPr>
          <a:xfrm>
            <a:off x="7404992" y="3897800"/>
            <a:ext cx="644728" cy="369332"/>
          </a:xfrm>
          <a:prstGeom prst="rect">
            <a:avLst/>
          </a:prstGeom>
          <a:noFill/>
        </p:spPr>
        <p:txBody>
          <a:bodyPr wrap="none" rtlCol="0">
            <a:spAutoFit/>
          </a:bodyPr>
          <a:lstStyle/>
          <a:p>
            <a:r>
              <a:rPr lang="en-US" sz="1800" kern="1200" dirty="0">
                <a:solidFill>
                  <a:prstClr val="white"/>
                </a:solidFill>
                <a:latin typeface="Gill Sans MT" panose="020B0502020104020203"/>
                <a:ea typeface=""/>
                <a:cs typeface=""/>
              </a:rPr>
              <a:t>SIMP</a:t>
            </a:r>
          </a:p>
        </p:txBody>
      </p:sp>
      <p:sp>
        <p:nvSpPr>
          <p:cNvPr id="27" name="TextBox 26"/>
          <p:cNvSpPr txBox="1"/>
          <p:nvPr/>
        </p:nvSpPr>
        <p:spPr>
          <a:xfrm>
            <a:off x="651129" y="2443186"/>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sp>
        <p:nvSpPr>
          <p:cNvPr id="28" name="TextBox 27"/>
          <p:cNvSpPr txBox="1"/>
          <p:nvPr/>
        </p:nvSpPr>
        <p:spPr>
          <a:xfrm>
            <a:off x="761324" y="1043199"/>
            <a:ext cx="5244321" cy="715581"/>
          </a:xfrm>
          <a:prstGeom prst="rect">
            <a:avLst/>
          </a:prstGeom>
          <a:noFill/>
        </p:spPr>
        <p:txBody>
          <a:bodyPr wrap="none" rtlCol="0">
            <a:spAutoFit/>
          </a:bodyPr>
          <a:lstStyle/>
          <a:p>
            <a:r>
              <a:rPr lang="en-US" sz="1350" kern="1200" dirty="0">
                <a:solidFill>
                  <a:prstClr val="black"/>
                </a:solidFill>
                <a:latin typeface="Gill Sans MT" panose="020B0502020104020203"/>
                <a:ea typeface=""/>
                <a:cs typeface=""/>
              </a:rPr>
              <a:t>Strongly-interacting dark matter will lose energy through scattering</a:t>
            </a:r>
          </a:p>
          <a:p>
            <a:r>
              <a:rPr lang="en-US" sz="1350" kern="1200" dirty="0">
                <a:solidFill>
                  <a:prstClr val="black"/>
                </a:solidFill>
                <a:latin typeface="Gill Sans MT" panose="020B0502020104020203"/>
                <a:ea typeface=""/>
                <a:cs typeface=""/>
              </a:rPr>
              <a:t>with the Earth, such that it reaches the detector without enough energy</a:t>
            </a:r>
          </a:p>
          <a:p>
            <a:r>
              <a:rPr lang="en-US" sz="1350" kern="1200" dirty="0">
                <a:solidFill>
                  <a:prstClr val="black"/>
                </a:solidFill>
                <a:latin typeface="Gill Sans MT" panose="020B0502020104020203"/>
                <a:ea typeface=""/>
                <a:cs typeface=""/>
              </a:rPr>
              <a:t>to produce an observable signal.</a:t>
            </a:r>
          </a:p>
        </p:txBody>
      </p:sp>
      <p:sp>
        <p:nvSpPr>
          <p:cNvPr id="29" name="TextBox 28"/>
          <p:cNvSpPr txBox="1"/>
          <p:nvPr/>
        </p:nvSpPr>
        <p:spPr>
          <a:xfrm>
            <a:off x="3650015" y="3542224"/>
            <a:ext cx="1640770" cy="507831"/>
          </a:xfrm>
          <a:prstGeom prst="rect">
            <a:avLst/>
          </a:prstGeom>
          <a:noFill/>
        </p:spPr>
        <p:txBody>
          <a:bodyPr wrap="none" rtlCol="0">
            <a:spAutoFit/>
          </a:bodyPr>
          <a:lstStyle/>
          <a:p>
            <a:pPr algn="ctr"/>
            <a:r>
              <a:rPr lang="en-US" sz="1350" kern="1200" dirty="0">
                <a:solidFill>
                  <a:prstClr val="white"/>
                </a:solidFill>
                <a:latin typeface="Gill Sans MT" panose="020B0502020104020203"/>
                <a:ea typeface=""/>
                <a:cs typeface=""/>
              </a:rPr>
              <a:t>Direct Detection</a:t>
            </a:r>
          </a:p>
          <a:p>
            <a:pPr algn="ctr"/>
            <a:r>
              <a:rPr lang="en-US" sz="1350" kern="1200" dirty="0">
                <a:solidFill>
                  <a:prstClr val="white"/>
                </a:solidFill>
                <a:latin typeface="Gill Sans MT" panose="020B0502020104020203"/>
                <a:ea typeface=""/>
                <a:cs typeface=""/>
              </a:rPr>
              <a:t>Experiment e.g. LUX</a:t>
            </a:r>
          </a:p>
        </p:txBody>
      </p:sp>
      <p:sp>
        <p:nvSpPr>
          <p:cNvPr id="30" name="Freeform 29"/>
          <p:cNvSpPr/>
          <p:nvPr/>
        </p:nvSpPr>
        <p:spPr>
          <a:xfrm>
            <a:off x="2146300" y="2997200"/>
            <a:ext cx="2082800" cy="596900"/>
          </a:xfrm>
          <a:custGeom>
            <a:avLst/>
            <a:gdLst>
              <a:gd name="connsiteX0" fmla="*/ 0 w 2777067"/>
              <a:gd name="connsiteY0" fmla="*/ 118533 h 795866"/>
              <a:gd name="connsiteX1" fmla="*/ 16934 w 2777067"/>
              <a:gd name="connsiteY1" fmla="*/ 372533 h 795866"/>
              <a:gd name="connsiteX2" fmla="*/ 33867 w 2777067"/>
              <a:gd name="connsiteY2" fmla="*/ 423333 h 795866"/>
              <a:gd name="connsiteX3" fmla="*/ 50800 w 2777067"/>
              <a:gd name="connsiteY3" fmla="*/ 524933 h 795866"/>
              <a:gd name="connsiteX4" fmla="*/ 84667 w 2777067"/>
              <a:gd name="connsiteY4" fmla="*/ 626533 h 795866"/>
              <a:gd name="connsiteX5" fmla="*/ 101600 w 2777067"/>
              <a:gd name="connsiteY5" fmla="*/ 677333 h 795866"/>
              <a:gd name="connsiteX6" fmla="*/ 118534 w 2777067"/>
              <a:gd name="connsiteY6" fmla="*/ 728133 h 795866"/>
              <a:gd name="connsiteX7" fmla="*/ 220134 w 2777067"/>
              <a:gd name="connsiteY7" fmla="*/ 694266 h 795866"/>
              <a:gd name="connsiteX8" fmla="*/ 321734 w 2777067"/>
              <a:gd name="connsiteY8" fmla="*/ 626533 h 795866"/>
              <a:gd name="connsiteX9" fmla="*/ 440267 w 2777067"/>
              <a:gd name="connsiteY9" fmla="*/ 592666 h 795866"/>
              <a:gd name="connsiteX10" fmla="*/ 491067 w 2777067"/>
              <a:gd name="connsiteY10" fmla="*/ 575733 h 795866"/>
              <a:gd name="connsiteX11" fmla="*/ 592667 w 2777067"/>
              <a:gd name="connsiteY11" fmla="*/ 474133 h 795866"/>
              <a:gd name="connsiteX12" fmla="*/ 626534 w 2777067"/>
              <a:gd name="connsiteY12" fmla="*/ 423333 h 795866"/>
              <a:gd name="connsiteX13" fmla="*/ 677334 w 2777067"/>
              <a:gd name="connsiteY13" fmla="*/ 389466 h 795866"/>
              <a:gd name="connsiteX14" fmla="*/ 778934 w 2777067"/>
              <a:gd name="connsiteY14" fmla="*/ 355600 h 795866"/>
              <a:gd name="connsiteX15" fmla="*/ 829734 w 2777067"/>
              <a:gd name="connsiteY15" fmla="*/ 338666 h 795866"/>
              <a:gd name="connsiteX16" fmla="*/ 880534 w 2777067"/>
              <a:gd name="connsiteY16" fmla="*/ 321733 h 795866"/>
              <a:gd name="connsiteX17" fmla="*/ 897467 w 2777067"/>
              <a:gd name="connsiteY17" fmla="*/ 270933 h 795866"/>
              <a:gd name="connsiteX18" fmla="*/ 914400 w 2777067"/>
              <a:gd name="connsiteY18" fmla="*/ 575733 h 795866"/>
              <a:gd name="connsiteX19" fmla="*/ 965200 w 2777067"/>
              <a:gd name="connsiteY19" fmla="*/ 660400 h 795866"/>
              <a:gd name="connsiteX20" fmla="*/ 1032934 w 2777067"/>
              <a:gd name="connsiteY20" fmla="*/ 778933 h 795866"/>
              <a:gd name="connsiteX21" fmla="*/ 1083734 w 2777067"/>
              <a:gd name="connsiteY21" fmla="*/ 795866 h 795866"/>
              <a:gd name="connsiteX22" fmla="*/ 1202267 w 2777067"/>
              <a:gd name="connsiteY22" fmla="*/ 778933 h 795866"/>
              <a:gd name="connsiteX23" fmla="*/ 1303867 w 2777067"/>
              <a:gd name="connsiteY23" fmla="*/ 728133 h 795866"/>
              <a:gd name="connsiteX24" fmla="*/ 1354667 w 2777067"/>
              <a:gd name="connsiteY24" fmla="*/ 677333 h 795866"/>
              <a:gd name="connsiteX25" fmla="*/ 1422400 w 2777067"/>
              <a:gd name="connsiteY25" fmla="*/ 575733 h 795866"/>
              <a:gd name="connsiteX26" fmla="*/ 1456267 w 2777067"/>
              <a:gd name="connsiteY26" fmla="*/ 524933 h 795866"/>
              <a:gd name="connsiteX27" fmla="*/ 1490134 w 2777067"/>
              <a:gd name="connsiteY27" fmla="*/ 186266 h 795866"/>
              <a:gd name="connsiteX28" fmla="*/ 1524000 w 2777067"/>
              <a:gd name="connsiteY28" fmla="*/ 101600 h 795866"/>
              <a:gd name="connsiteX29" fmla="*/ 1591734 w 2777067"/>
              <a:gd name="connsiteY29" fmla="*/ 0 h 795866"/>
              <a:gd name="connsiteX30" fmla="*/ 1642534 w 2777067"/>
              <a:gd name="connsiteY30" fmla="*/ 16933 h 795866"/>
              <a:gd name="connsiteX31" fmla="*/ 1744134 w 2777067"/>
              <a:gd name="connsiteY31" fmla="*/ 33866 h 795866"/>
              <a:gd name="connsiteX32" fmla="*/ 1794934 w 2777067"/>
              <a:gd name="connsiteY32" fmla="*/ 84666 h 795866"/>
              <a:gd name="connsiteX33" fmla="*/ 1896534 w 2777067"/>
              <a:gd name="connsiteY33" fmla="*/ 135466 h 795866"/>
              <a:gd name="connsiteX34" fmla="*/ 1947334 w 2777067"/>
              <a:gd name="connsiteY34" fmla="*/ 169333 h 795866"/>
              <a:gd name="connsiteX35" fmla="*/ 2015067 w 2777067"/>
              <a:gd name="connsiteY35" fmla="*/ 186266 h 795866"/>
              <a:gd name="connsiteX36" fmla="*/ 2065867 w 2777067"/>
              <a:gd name="connsiteY36" fmla="*/ 203200 h 795866"/>
              <a:gd name="connsiteX37" fmla="*/ 2201334 w 2777067"/>
              <a:gd name="connsiteY37" fmla="*/ 237066 h 795866"/>
              <a:gd name="connsiteX38" fmla="*/ 2218267 w 2777067"/>
              <a:gd name="connsiteY38" fmla="*/ 287866 h 795866"/>
              <a:gd name="connsiteX39" fmla="*/ 2201334 w 2777067"/>
              <a:gd name="connsiteY39" fmla="*/ 338666 h 795866"/>
              <a:gd name="connsiteX40" fmla="*/ 2116667 w 2777067"/>
              <a:gd name="connsiteY40" fmla="*/ 440266 h 795866"/>
              <a:gd name="connsiteX41" fmla="*/ 2065867 w 2777067"/>
              <a:gd name="connsiteY41" fmla="*/ 474133 h 795866"/>
              <a:gd name="connsiteX42" fmla="*/ 1981200 w 2777067"/>
              <a:gd name="connsiteY42" fmla="*/ 575733 h 795866"/>
              <a:gd name="connsiteX43" fmla="*/ 1930400 w 2777067"/>
              <a:gd name="connsiteY43" fmla="*/ 592666 h 795866"/>
              <a:gd name="connsiteX44" fmla="*/ 1879600 w 2777067"/>
              <a:gd name="connsiteY44" fmla="*/ 626533 h 795866"/>
              <a:gd name="connsiteX45" fmla="*/ 1744134 w 2777067"/>
              <a:gd name="connsiteY45" fmla="*/ 694266 h 795866"/>
              <a:gd name="connsiteX46" fmla="*/ 2032000 w 2777067"/>
              <a:gd name="connsiteY46" fmla="*/ 677333 h 795866"/>
              <a:gd name="connsiteX47" fmla="*/ 2150534 w 2777067"/>
              <a:gd name="connsiteY47" fmla="*/ 643466 h 795866"/>
              <a:gd name="connsiteX48" fmla="*/ 2218267 w 2777067"/>
              <a:gd name="connsiteY48" fmla="*/ 626533 h 795866"/>
              <a:gd name="connsiteX49" fmla="*/ 2269067 w 2777067"/>
              <a:gd name="connsiteY49" fmla="*/ 592666 h 795866"/>
              <a:gd name="connsiteX50" fmla="*/ 2387600 w 2777067"/>
              <a:gd name="connsiteY50" fmla="*/ 423333 h 795866"/>
              <a:gd name="connsiteX51" fmla="*/ 2438400 w 2777067"/>
              <a:gd name="connsiteY51" fmla="*/ 389466 h 795866"/>
              <a:gd name="connsiteX52" fmla="*/ 2540000 w 2777067"/>
              <a:gd name="connsiteY52" fmla="*/ 355600 h 795866"/>
              <a:gd name="connsiteX53" fmla="*/ 2641600 w 2777067"/>
              <a:gd name="connsiteY53" fmla="*/ 372533 h 795866"/>
              <a:gd name="connsiteX54" fmla="*/ 2777067 w 2777067"/>
              <a:gd name="connsiteY54" fmla="*/ 423333 h 79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777067" h="795866">
                <a:moveTo>
                  <a:pt x="0" y="118533"/>
                </a:moveTo>
                <a:cubicBezTo>
                  <a:pt x="5645" y="203200"/>
                  <a:pt x="7563" y="288197"/>
                  <a:pt x="16934" y="372533"/>
                </a:cubicBezTo>
                <a:cubicBezTo>
                  <a:pt x="18905" y="390273"/>
                  <a:pt x="29995" y="405909"/>
                  <a:pt x="33867" y="423333"/>
                </a:cubicBezTo>
                <a:cubicBezTo>
                  <a:pt x="41315" y="456849"/>
                  <a:pt x="42473" y="491624"/>
                  <a:pt x="50800" y="524933"/>
                </a:cubicBezTo>
                <a:cubicBezTo>
                  <a:pt x="59458" y="559566"/>
                  <a:pt x="73378" y="592666"/>
                  <a:pt x="84667" y="626533"/>
                </a:cubicBezTo>
                <a:lnTo>
                  <a:pt x="101600" y="677333"/>
                </a:lnTo>
                <a:lnTo>
                  <a:pt x="118534" y="728133"/>
                </a:lnTo>
                <a:cubicBezTo>
                  <a:pt x="152401" y="716844"/>
                  <a:pt x="190431" y="714068"/>
                  <a:pt x="220134" y="694266"/>
                </a:cubicBezTo>
                <a:cubicBezTo>
                  <a:pt x="254001" y="671688"/>
                  <a:pt x="283120" y="639404"/>
                  <a:pt x="321734" y="626533"/>
                </a:cubicBezTo>
                <a:cubicBezTo>
                  <a:pt x="443535" y="585933"/>
                  <a:pt x="291430" y="635191"/>
                  <a:pt x="440267" y="592666"/>
                </a:cubicBezTo>
                <a:cubicBezTo>
                  <a:pt x="457429" y="587762"/>
                  <a:pt x="474134" y="581377"/>
                  <a:pt x="491067" y="575733"/>
                </a:cubicBezTo>
                <a:cubicBezTo>
                  <a:pt x="524934" y="541866"/>
                  <a:pt x="566100" y="513984"/>
                  <a:pt x="592667" y="474133"/>
                </a:cubicBezTo>
                <a:cubicBezTo>
                  <a:pt x="603956" y="457200"/>
                  <a:pt x="612143" y="437724"/>
                  <a:pt x="626534" y="423333"/>
                </a:cubicBezTo>
                <a:cubicBezTo>
                  <a:pt x="640925" y="408942"/>
                  <a:pt x="658737" y="397731"/>
                  <a:pt x="677334" y="389466"/>
                </a:cubicBezTo>
                <a:cubicBezTo>
                  <a:pt x="709956" y="374968"/>
                  <a:pt x="745067" y="366889"/>
                  <a:pt x="778934" y="355600"/>
                </a:cubicBezTo>
                <a:lnTo>
                  <a:pt x="829734" y="338666"/>
                </a:lnTo>
                <a:lnTo>
                  <a:pt x="880534" y="321733"/>
                </a:lnTo>
                <a:cubicBezTo>
                  <a:pt x="886178" y="304800"/>
                  <a:pt x="895108" y="253240"/>
                  <a:pt x="897467" y="270933"/>
                </a:cubicBezTo>
                <a:cubicBezTo>
                  <a:pt x="910915" y="371797"/>
                  <a:pt x="896965" y="475481"/>
                  <a:pt x="914400" y="575733"/>
                </a:cubicBezTo>
                <a:cubicBezTo>
                  <a:pt x="920039" y="608159"/>
                  <a:pt x="949216" y="631629"/>
                  <a:pt x="965200" y="660400"/>
                </a:cubicBezTo>
                <a:cubicBezTo>
                  <a:pt x="975200" y="678400"/>
                  <a:pt x="1011645" y="761902"/>
                  <a:pt x="1032934" y="778933"/>
                </a:cubicBezTo>
                <a:cubicBezTo>
                  <a:pt x="1046872" y="790083"/>
                  <a:pt x="1066801" y="790222"/>
                  <a:pt x="1083734" y="795866"/>
                </a:cubicBezTo>
                <a:cubicBezTo>
                  <a:pt x="1123245" y="790222"/>
                  <a:pt x="1163130" y="786760"/>
                  <a:pt x="1202267" y="778933"/>
                </a:cubicBezTo>
                <a:cubicBezTo>
                  <a:pt x="1242463" y="770894"/>
                  <a:pt x="1272320" y="754423"/>
                  <a:pt x="1303867" y="728133"/>
                </a:cubicBezTo>
                <a:cubicBezTo>
                  <a:pt x="1322264" y="712802"/>
                  <a:pt x="1339965" y="696236"/>
                  <a:pt x="1354667" y="677333"/>
                </a:cubicBezTo>
                <a:cubicBezTo>
                  <a:pt x="1379656" y="645204"/>
                  <a:pt x="1399822" y="609600"/>
                  <a:pt x="1422400" y="575733"/>
                </a:cubicBezTo>
                <a:lnTo>
                  <a:pt x="1456267" y="524933"/>
                </a:lnTo>
                <a:cubicBezTo>
                  <a:pt x="1511044" y="360598"/>
                  <a:pt x="1432040" y="612290"/>
                  <a:pt x="1490134" y="186266"/>
                </a:cubicBezTo>
                <a:cubicBezTo>
                  <a:pt x="1494241" y="156149"/>
                  <a:pt x="1509445" y="128284"/>
                  <a:pt x="1524000" y="101600"/>
                </a:cubicBezTo>
                <a:cubicBezTo>
                  <a:pt x="1543491" y="65867"/>
                  <a:pt x="1591734" y="0"/>
                  <a:pt x="1591734" y="0"/>
                </a:cubicBezTo>
                <a:cubicBezTo>
                  <a:pt x="1608667" y="5644"/>
                  <a:pt x="1625110" y="13061"/>
                  <a:pt x="1642534" y="16933"/>
                </a:cubicBezTo>
                <a:cubicBezTo>
                  <a:pt x="1676050" y="24381"/>
                  <a:pt x="1712759" y="19922"/>
                  <a:pt x="1744134" y="33866"/>
                </a:cubicBezTo>
                <a:cubicBezTo>
                  <a:pt x="1766017" y="43592"/>
                  <a:pt x="1776537" y="69335"/>
                  <a:pt x="1794934" y="84666"/>
                </a:cubicBezTo>
                <a:cubicBezTo>
                  <a:pt x="1838702" y="121140"/>
                  <a:pt x="1845619" y="118495"/>
                  <a:pt x="1896534" y="135466"/>
                </a:cubicBezTo>
                <a:cubicBezTo>
                  <a:pt x="1913467" y="146755"/>
                  <a:pt x="1928628" y="161316"/>
                  <a:pt x="1947334" y="169333"/>
                </a:cubicBezTo>
                <a:cubicBezTo>
                  <a:pt x="1968725" y="178501"/>
                  <a:pt x="1992690" y="179872"/>
                  <a:pt x="2015067" y="186266"/>
                </a:cubicBezTo>
                <a:cubicBezTo>
                  <a:pt x="2032230" y="191170"/>
                  <a:pt x="2048647" y="198504"/>
                  <a:pt x="2065867" y="203200"/>
                </a:cubicBezTo>
                <a:cubicBezTo>
                  <a:pt x="2110772" y="215447"/>
                  <a:pt x="2201334" y="237066"/>
                  <a:pt x="2201334" y="237066"/>
                </a:cubicBezTo>
                <a:cubicBezTo>
                  <a:pt x="2206978" y="253999"/>
                  <a:pt x="2218267" y="270017"/>
                  <a:pt x="2218267" y="287866"/>
                </a:cubicBezTo>
                <a:cubicBezTo>
                  <a:pt x="2218267" y="305715"/>
                  <a:pt x="2209316" y="322701"/>
                  <a:pt x="2201334" y="338666"/>
                </a:cubicBezTo>
                <a:cubicBezTo>
                  <a:pt x="2182306" y="376722"/>
                  <a:pt x="2148766" y="413517"/>
                  <a:pt x="2116667" y="440266"/>
                </a:cubicBezTo>
                <a:cubicBezTo>
                  <a:pt x="2101033" y="453295"/>
                  <a:pt x="2082800" y="462844"/>
                  <a:pt x="2065867" y="474133"/>
                </a:cubicBezTo>
                <a:cubicBezTo>
                  <a:pt x="2040877" y="511617"/>
                  <a:pt x="2020314" y="549657"/>
                  <a:pt x="1981200" y="575733"/>
                </a:cubicBezTo>
                <a:cubicBezTo>
                  <a:pt x="1966348" y="585634"/>
                  <a:pt x="1947333" y="587022"/>
                  <a:pt x="1930400" y="592666"/>
                </a:cubicBezTo>
                <a:cubicBezTo>
                  <a:pt x="1913467" y="603955"/>
                  <a:pt x="1899430" y="621957"/>
                  <a:pt x="1879600" y="626533"/>
                </a:cubicBezTo>
                <a:cubicBezTo>
                  <a:pt x="1704341" y="666977"/>
                  <a:pt x="1673662" y="588559"/>
                  <a:pt x="1744134" y="694266"/>
                </a:cubicBezTo>
                <a:cubicBezTo>
                  <a:pt x="1840089" y="688622"/>
                  <a:pt x="1936621" y="689255"/>
                  <a:pt x="2032000" y="677333"/>
                </a:cubicBezTo>
                <a:cubicBezTo>
                  <a:pt x="2072775" y="672236"/>
                  <a:pt x="2110890" y="654278"/>
                  <a:pt x="2150534" y="643466"/>
                </a:cubicBezTo>
                <a:cubicBezTo>
                  <a:pt x="2172986" y="637343"/>
                  <a:pt x="2195689" y="632177"/>
                  <a:pt x="2218267" y="626533"/>
                </a:cubicBezTo>
                <a:cubicBezTo>
                  <a:pt x="2235200" y="615244"/>
                  <a:pt x="2255666" y="607982"/>
                  <a:pt x="2269067" y="592666"/>
                </a:cubicBezTo>
                <a:cubicBezTo>
                  <a:pt x="2307797" y="548403"/>
                  <a:pt x="2343343" y="467590"/>
                  <a:pt x="2387600" y="423333"/>
                </a:cubicBezTo>
                <a:cubicBezTo>
                  <a:pt x="2401991" y="408942"/>
                  <a:pt x="2419803" y="397731"/>
                  <a:pt x="2438400" y="389466"/>
                </a:cubicBezTo>
                <a:cubicBezTo>
                  <a:pt x="2471022" y="374968"/>
                  <a:pt x="2540000" y="355600"/>
                  <a:pt x="2540000" y="355600"/>
                </a:cubicBezTo>
                <a:cubicBezTo>
                  <a:pt x="2573867" y="361244"/>
                  <a:pt x="2608291" y="364206"/>
                  <a:pt x="2641600" y="372533"/>
                </a:cubicBezTo>
                <a:cubicBezTo>
                  <a:pt x="2717312" y="391461"/>
                  <a:pt x="2724656" y="397128"/>
                  <a:pt x="2777067" y="423333"/>
                </a:cubicBezTo>
              </a:path>
            </a:pathLst>
          </a:custGeom>
          <a:noFill/>
          <a:ln w="57150" cap="flat" cmpd="sng" algn="in">
            <a:solidFill>
              <a:srgbClr val="C00000"/>
            </a:solidFill>
            <a:prstDash val="solid"/>
            <a:headEnd type="none" w="med" len="med"/>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31" name="Freeform 30"/>
          <p:cNvSpPr/>
          <p:nvPr/>
        </p:nvSpPr>
        <p:spPr>
          <a:xfrm>
            <a:off x="4686300" y="2857500"/>
            <a:ext cx="800139" cy="546100"/>
          </a:xfrm>
          <a:custGeom>
            <a:avLst/>
            <a:gdLst>
              <a:gd name="connsiteX0" fmla="*/ 965200 w 1066852"/>
              <a:gd name="connsiteY0" fmla="*/ 0 h 728133"/>
              <a:gd name="connsiteX1" fmla="*/ 897467 w 1066852"/>
              <a:gd name="connsiteY1" fmla="*/ 33867 h 728133"/>
              <a:gd name="connsiteX2" fmla="*/ 846667 w 1066852"/>
              <a:gd name="connsiteY2" fmla="*/ 50800 h 728133"/>
              <a:gd name="connsiteX3" fmla="*/ 745067 w 1066852"/>
              <a:gd name="connsiteY3" fmla="*/ 118533 h 728133"/>
              <a:gd name="connsiteX4" fmla="*/ 592667 w 1066852"/>
              <a:gd name="connsiteY4" fmla="*/ 135467 h 728133"/>
              <a:gd name="connsiteX5" fmla="*/ 541867 w 1066852"/>
              <a:gd name="connsiteY5" fmla="*/ 169333 h 728133"/>
              <a:gd name="connsiteX6" fmla="*/ 524933 w 1066852"/>
              <a:gd name="connsiteY6" fmla="*/ 389467 h 728133"/>
              <a:gd name="connsiteX7" fmla="*/ 643467 w 1066852"/>
              <a:gd name="connsiteY7" fmla="*/ 406400 h 728133"/>
              <a:gd name="connsiteX8" fmla="*/ 745067 w 1066852"/>
              <a:gd name="connsiteY8" fmla="*/ 440267 h 728133"/>
              <a:gd name="connsiteX9" fmla="*/ 795867 w 1066852"/>
              <a:gd name="connsiteY9" fmla="*/ 474133 h 728133"/>
              <a:gd name="connsiteX10" fmla="*/ 846667 w 1066852"/>
              <a:gd name="connsiteY10" fmla="*/ 491067 h 728133"/>
              <a:gd name="connsiteX11" fmla="*/ 999067 w 1066852"/>
              <a:gd name="connsiteY11" fmla="*/ 575733 h 728133"/>
              <a:gd name="connsiteX12" fmla="*/ 1049867 w 1066852"/>
              <a:gd name="connsiteY12" fmla="*/ 609600 h 728133"/>
              <a:gd name="connsiteX13" fmla="*/ 1049867 w 1066852"/>
              <a:gd name="connsiteY13" fmla="*/ 711200 h 728133"/>
              <a:gd name="connsiteX14" fmla="*/ 999067 w 1066852"/>
              <a:gd name="connsiteY14" fmla="*/ 728133 h 728133"/>
              <a:gd name="connsiteX15" fmla="*/ 694267 w 1066852"/>
              <a:gd name="connsiteY15" fmla="*/ 711200 h 728133"/>
              <a:gd name="connsiteX16" fmla="*/ 457200 w 1066852"/>
              <a:gd name="connsiteY16" fmla="*/ 677333 h 728133"/>
              <a:gd name="connsiteX17" fmla="*/ 372533 w 1066852"/>
              <a:gd name="connsiteY17" fmla="*/ 575733 h 728133"/>
              <a:gd name="connsiteX18" fmla="*/ 321733 w 1066852"/>
              <a:gd name="connsiteY18" fmla="*/ 524933 h 728133"/>
              <a:gd name="connsiteX19" fmla="*/ 254000 w 1066852"/>
              <a:gd name="connsiteY19" fmla="*/ 372533 h 728133"/>
              <a:gd name="connsiteX20" fmla="*/ 237067 w 1066852"/>
              <a:gd name="connsiteY20" fmla="*/ 508000 h 728133"/>
              <a:gd name="connsiteX21" fmla="*/ 203200 w 1066852"/>
              <a:gd name="connsiteY21" fmla="*/ 558800 h 728133"/>
              <a:gd name="connsiteX22" fmla="*/ 33867 w 1066852"/>
              <a:gd name="connsiteY22" fmla="*/ 643467 h 728133"/>
              <a:gd name="connsiteX23" fmla="*/ 0 w 1066852"/>
              <a:gd name="connsiteY23" fmla="*/ 643467 h 72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66852" h="728133">
                <a:moveTo>
                  <a:pt x="965200" y="0"/>
                </a:moveTo>
                <a:cubicBezTo>
                  <a:pt x="942622" y="11289"/>
                  <a:pt x="920669" y="23923"/>
                  <a:pt x="897467" y="33867"/>
                </a:cubicBezTo>
                <a:cubicBezTo>
                  <a:pt x="881061" y="40898"/>
                  <a:pt x="862270" y="42132"/>
                  <a:pt x="846667" y="50800"/>
                </a:cubicBezTo>
                <a:cubicBezTo>
                  <a:pt x="811086" y="70567"/>
                  <a:pt x="785521" y="114038"/>
                  <a:pt x="745067" y="118533"/>
                </a:cubicBezTo>
                <a:lnTo>
                  <a:pt x="592667" y="135467"/>
                </a:lnTo>
                <a:cubicBezTo>
                  <a:pt x="575734" y="146756"/>
                  <a:pt x="556258" y="154943"/>
                  <a:pt x="541867" y="169333"/>
                </a:cubicBezTo>
                <a:cubicBezTo>
                  <a:pt x="487480" y="223719"/>
                  <a:pt x="475463" y="321446"/>
                  <a:pt x="524933" y="389467"/>
                </a:cubicBezTo>
                <a:cubicBezTo>
                  <a:pt x="548408" y="421746"/>
                  <a:pt x="603956" y="400756"/>
                  <a:pt x="643467" y="406400"/>
                </a:cubicBezTo>
                <a:cubicBezTo>
                  <a:pt x="677334" y="417689"/>
                  <a:pt x="715364" y="420465"/>
                  <a:pt x="745067" y="440267"/>
                </a:cubicBezTo>
                <a:cubicBezTo>
                  <a:pt x="762000" y="451556"/>
                  <a:pt x="777664" y="465032"/>
                  <a:pt x="795867" y="474133"/>
                </a:cubicBezTo>
                <a:cubicBezTo>
                  <a:pt x="811832" y="482115"/>
                  <a:pt x="831064" y="482399"/>
                  <a:pt x="846667" y="491067"/>
                </a:cubicBezTo>
                <a:cubicBezTo>
                  <a:pt x="1021339" y="588107"/>
                  <a:pt x="884122" y="537419"/>
                  <a:pt x="999067" y="575733"/>
                </a:cubicBezTo>
                <a:cubicBezTo>
                  <a:pt x="1016000" y="587022"/>
                  <a:pt x="1037154" y="593708"/>
                  <a:pt x="1049867" y="609600"/>
                </a:cubicBezTo>
                <a:cubicBezTo>
                  <a:pt x="1069936" y="634686"/>
                  <a:pt x="1074953" y="686114"/>
                  <a:pt x="1049867" y="711200"/>
                </a:cubicBezTo>
                <a:cubicBezTo>
                  <a:pt x="1037246" y="723821"/>
                  <a:pt x="1016000" y="722489"/>
                  <a:pt x="999067" y="728133"/>
                </a:cubicBezTo>
                <a:lnTo>
                  <a:pt x="694267" y="711200"/>
                </a:lnTo>
                <a:cubicBezTo>
                  <a:pt x="507159" y="698296"/>
                  <a:pt x="562297" y="712367"/>
                  <a:pt x="457200" y="677333"/>
                </a:cubicBezTo>
                <a:cubicBezTo>
                  <a:pt x="308787" y="528920"/>
                  <a:pt x="490409" y="717184"/>
                  <a:pt x="372533" y="575733"/>
                </a:cubicBezTo>
                <a:cubicBezTo>
                  <a:pt x="357202" y="557336"/>
                  <a:pt x="338666" y="541866"/>
                  <a:pt x="321733" y="524933"/>
                </a:cubicBezTo>
                <a:cubicBezTo>
                  <a:pt x="281431" y="404026"/>
                  <a:pt x="307669" y="453036"/>
                  <a:pt x="254000" y="372533"/>
                </a:cubicBezTo>
                <a:cubicBezTo>
                  <a:pt x="248356" y="417689"/>
                  <a:pt x="249041" y="464096"/>
                  <a:pt x="237067" y="508000"/>
                </a:cubicBezTo>
                <a:cubicBezTo>
                  <a:pt x="231712" y="527634"/>
                  <a:pt x="218516" y="545399"/>
                  <a:pt x="203200" y="558800"/>
                </a:cubicBezTo>
                <a:cubicBezTo>
                  <a:pt x="139877" y="614207"/>
                  <a:pt x="108130" y="631089"/>
                  <a:pt x="33867" y="643467"/>
                </a:cubicBezTo>
                <a:cubicBezTo>
                  <a:pt x="22732" y="645323"/>
                  <a:pt x="11289" y="643467"/>
                  <a:pt x="0" y="643467"/>
                </a:cubicBezTo>
              </a:path>
            </a:pathLst>
          </a:custGeom>
          <a:noFill/>
          <a:ln w="57150" cap="flat" cmpd="sng" algn="in">
            <a:solidFill>
              <a:srgbClr val="C00000"/>
            </a:solidFill>
            <a:prstDash val="solid"/>
            <a:headEnd type="none" w="med" len="med"/>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32" name="Freeform 31"/>
          <p:cNvSpPr/>
          <p:nvPr/>
        </p:nvSpPr>
        <p:spPr>
          <a:xfrm>
            <a:off x="4698898" y="3479797"/>
            <a:ext cx="4445102" cy="1193804"/>
          </a:xfrm>
          <a:custGeom>
            <a:avLst/>
            <a:gdLst>
              <a:gd name="connsiteX0" fmla="*/ 5926802 w 5926802"/>
              <a:gd name="connsiteY0" fmla="*/ 660405 h 1591739"/>
              <a:gd name="connsiteX1" fmla="*/ 5859069 w 5926802"/>
              <a:gd name="connsiteY1" fmla="*/ 677339 h 1591739"/>
              <a:gd name="connsiteX2" fmla="*/ 5588135 w 5926802"/>
              <a:gd name="connsiteY2" fmla="*/ 643472 h 1591739"/>
              <a:gd name="connsiteX3" fmla="*/ 5537335 w 5926802"/>
              <a:gd name="connsiteY3" fmla="*/ 626539 h 1591739"/>
              <a:gd name="connsiteX4" fmla="*/ 5435735 w 5926802"/>
              <a:gd name="connsiteY4" fmla="*/ 558805 h 1591739"/>
              <a:gd name="connsiteX5" fmla="*/ 5384935 w 5926802"/>
              <a:gd name="connsiteY5" fmla="*/ 524939 h 1591739"/>
              <a:gd name="connsiteX6" fmla="*/ 5334135 w 5926802"/>
              <a:gd name="connsiteY6" fmla="*/ 508005 h 1591739"/>
              <a:gd name="connsiteX7" fmla="*/ 5232535 w 5926802"/>
              <a:gd name="connsiteY7" fmla="*/ 440272 h 1591739"/>
              <a:gd name="connsiteX8" fmla="*/ 5181735 w 5926802"/>
              <a:gd name="connsiteY8" fmla="*/ 406405 h 1591739"/>
              <a:gd name="connsiteX9" fmla="*/ 5114002 w 5926802"/>
              <a:gd name="connsiteY9" fmla="*/ 355605 h 1591739"/>
              <a:gd name="connsiteX10" fmla="*/ 5063202 w 5926802"/>
              <a:gd name="connsiteY10" fmla="*/ 304805 h 1591739"/>
              <a:gd name="connsiteX11" fmla="*/ 5012402 w 5926802"/>
              <a:gd name="connsiteY11" fmla="*/ 287872 h 1591739"/>
              <a:gd name="connsiteX12" fmla="*/ 4944669 w 5926802"/>
              <a:gd name="connsiteY12" fmla="*/ 254005 h 1591739"/>
              <a:gd name="connsiteX13" fmla="*/ 4893869 w 5926802"/>
              <a:gd name="connsiteY13" fmla="*/ 220139 h 1591739"/>
              <a:gd name="connsiteX14" fmla="*/ 4775335 w 5926802"/>
              <a:gd name="connsiteY14" fmla="*/ 169339 h 1591739"/>
              <a:gd name="connsiteX15" fmla="*/ 4673735 w 5926802"/>
              <a:gd name="connsiteY15" fmla="*/ 118539 h 1591739"/>
              <a:gd name="connsiteX16" fmla="*/ 4572135 w 5926802"/>
              <a:gd name="connsiteY16" fmla="*/ 67739 h 1591739"/>
              <a:gd name="connsiteX17" fmla="*/ 4487469 w 5926802"/>
              <a:gd name="connsiteY17" fmla="*/ 135472 h 1591739"/>
              <a:gd name="connsiteX18" fmla="*/ 4419735 w 5926802"/>
              <a:gd name="connsiteY18" fmla="*/ 152405 h 1591739"/>
              <a:gd name="connsiteX19" fmla="*/ 4216535 w 5926802"/>
              <a:gd name="connsiteY19" fmla="*/ 169339 h 1591739"/>
              <a:gd name="connsiteX20" fmla="*/ 4098002 w 5926802"/>
              <a:gd name="connsiteY20" fmla="*/ 186272 h 1591739"/>
              <a:gd name="connsiteX21" fmla="*/ 3979469 w 5926802"/>
              <a:gd name="connsiteY21" fmla="*/ 220139 h 1591739"/>
              <a:gd name="connsiteX22" fmla="*/ 3860935 w 5926802"/>
              <a:gd name="connsiteY22" fmla="*/ 338672 h 1591739"/>
              <a:gd name="connsiteX23" fmla="*/ 3810135 w 5926802"/>
              <a:gd name="connsiteY23" fmla="*/ 372539 h 1591739"/>
              <a:gd name="connsiteX24" fmla="*/ 3776269 w 5926802"/>
              <a:gd name="connsiteY24" fmla="*/ 423339 h 1591739"/>
              <a:gd name="connsiteX25" fmla="*/ 3623869 w 5926802"/>
              <a:gd name="connsiteY25" fmla="*/ 508005 h 1591739"/>
              <a:gd name="connsiteX26" fmla="*/ 3556135 w 5926802"/>
              <a:gd name="connsiteY26" fmla="*/ 524939 h 1591739"/>
              <a:gd name="connsiteX27" fmla="*/ 3471469 w 5926802"/>
              <a:gd name="connsiteY27" fmla="*/ 660405 h 1591739"/>
              <a:gd name="connsiteX28" fmla="*/ 3454535 w 5926802"/>
              <a:gd name="connsiteY28" fmla="*/ 711205 h 1591739"/>
              <a:gd name="connsiteX29" fmla="*/ 3437602 w 5926802"/>
              <a:gd name="connsiteY29" fmla="*/ 982139 h 1591739"/>
              <a:gd name="connsiteX30" fmla="*/ 3386802 w 5926802"/>
              <a:gd name="connsiteY30" fmla="*/ 1032939 h 1591739"/>
              <a:gd name="connsiteX31" fmla="*/ 3268269 w 5926802"/>
              <a:gd name="connsiteY31" fmla="*/ 1168405 h 1591739"/>
              <a:gd name="connsiteX32" fmla="*/ 3217469 w 5926802"/>
              <a:gd name="connsiteY32" fmla="*/ 1202272 h 1591739"/>
              <a:gd name="connsiteX33" fmla="*/ 3149735 w 5926802"/>
              <a:gd name="connsiteY33" fmla="*/ 1253072 h 1591739"/>
              <a:gd name="connsiteX34" fmla="*/ 3048135 w 5926802"/>
              <a:gd name="connsiteY34" fmla="*/ 1320805 h 1591739"/>
              <a:gd name="connsiteX35" fmla="*/ 2997335 w 5926802"/>
              <a:gd name="connsiteY35" fmla="*/ 1354672 h 1591739"/>
              <a:gd name="connsiteX36" fmla="*/ 2861869 w 5926802"/>
              <a:gd name="connsiteY36" fmla="*/ 1456272 h 1591739"/>
              <a:gd name="connsiteX37" fmla="*/ 2726402 w 5926802"/>
              <a:gd name="connsiteY37" fmla="*/ 1524005 h 1591739"/>
              <a:gd name="connsiteX38" fmla="*/ 2675602 w 5926802"/>
              <a:gd name="connsiteY38" fmla="*/ 1557872 h 1591739"/>
              <a:gd name="connsiteX39" fmla="*/ 2607869 w 5926802"/>
              <a:gd name="connsiteY39" fmla="*/ 1574805 h 1591739"/>
              <a:gd name="connsiteX40" fmla="*/ 2557069 w 5926802"/>
              <a:gd name="connsiteY40" fmla="*/ 1591739 h 1591739"/>
              <a:gd name="connsiteX41" fmla="*/ 2235335 w 5926802"/>
              <a:gd name="connsiteY41" fmla="*/ 1574805 h 1591739"/>
              <a:gd name="connsiteX42" fmla="*/ 2184535 w 5926802"/>
              <a:gd name="connsiteY42" fmla="*/ 1540939 h 1591739"/>
              <a:gd name="connsiteX43" fmla="*/ 2133735 w 5926802"/>
              <a:gd name="connsiteY43" fmla="*/ 1524005 h 1591739"/>
              <a:gd name="connsiteX44" fmla="*/ 2082935 w 5926802"/>
              <a:gd name="connsiteY44" fmla="*/ 1490139 h 1591739"/>
              <a:gd name="connsiteX45" fmla="*/ 1930535 w 5926802"/>
              <a:gd name="connsiteY45" fmla="*/ 1439339 h 1591739"/>
              <a:gd name="connsiteX46" fmla="*/ 1828935 w 5926802"/>
              <a:gd name="connsiteY46" fmla="*/ 1371605 h 1591739"/>
              <a:gd name="connsiteX47" fmla="*/ 1744269 w 5926802"/>
              <a:gd name="connsiteY47" fmla="*/ 1270005 h 1591739"/>
              <a:gd name="connsiteX48" fmla="*/ 1710402 w 5926802"/>
              <a:gd name="connsiteY48" fmla="*/ 1219205 h 1591739"/>
              <a:gd name="connsiteX49" fmla="*/ 1659602 w 5926802"/>
              <a:gd name="connsiteY49" fmla="*/ 1168405 h 1591739"/>
              <a:gd name="connsiteX50" fmla="*/ 1625735 w 5926802"/>
              <a:gd name="connsiteY50" fmla="*/ 1117605 h 1591739"/>
              <a:gd name="connsiteX51" fmla="*/ 1524135 w 5926802"/>
              <a:gd name="connsiteY51" fmla="*/ 1066805 h 1591739"/>
              <a:gd name="connsiteX52" fmla="*/ 1490269 w 5926802"/>
              <a:gd name="connsiteY52" fmla="*/ 1016005 h 1591739"/>
              <a:gd name="connsiteX53" fmla="*/ 1337869 w 5926802"/>
              <a:gd name="connsiteY53" fmla="*/ 897472 h 1591739"/>
              <a:gd name="connsiteX54" fmla="*/ 1287069 w 5926802"/>
              <a:gd name="connsiteY54" fmla="*/ 880539 h 1591739"/>
              <a:gd name="connsiteX55" fmla="*/ 1185469 w 5926802"/>
              <a:gd name="connsiteY55" fmla="*/ 829739 h 1591739"/>
              <a:gd name="connsiteX56" fmla="*/ 1117735 w 5926802"/>
              <a:gd name="connsiteY56" fmla="*/ 846672 h 1591739"/>
              <a:gd name="connsiteX57" fmla="*/ 1016135 w 5926802"/>
              <a:gd name="connsiteY57" fmla="*/ 880539 h 1591739"/>
              <a:gd name="connsiteX58" fmla="*/ 965335 w 5926802"/>
              <a:gd name="connsiteY58" fmla="*/ 931339 h 1591739"/>
              <a:gd name="connsiteX59" fmla="*/ 863735 w 5926802"/>
              <a:gd name="connsiteY59" fmla="*/ 999072 h 1591739"/>
              <a:gd name="connsiteX60" fmla="*/ 812935 w 5926802"/>
              <a:gd name="connsiteY60" fmla="*/ 1049872 h 1591739"/>
              <a:gd name="connsiteX61" fmla="*/ 711335 w 5926802"/>
              <a:gd name="connsiteY61" fmla="*/ 1117605 h 1591739"/>
              <a:gd name="connsiteX62" fmla="*/ 643602 w 5926802"/>
              <a:gd name="connsiteY62" fmla="*/ 1219205 h 1591739"/>
              <a:gd name="connsiteX63" fmla="*/ 508135 w 5926802"/>
              <a:gd name="connsiteY63" fmla="*/ 1337739 h 1591739"/>
              <a:gd name="connsiteX64" fmla="*/ 389602 w 5926802"/>
              <a:gd name="connsiteY64" fmla="*/ 1354672 h 1591739"/>
              <a:gd name="connsiteX65" fmla="*/ 220269 w 5926802"/>
              <a:gd name="connsiteY65" fmla="*/ 1337739 h 1591739"/>
              <a:gd name="connsiteX66" fmla="*/ 118669 w 5926802"/>
              <a:gd name="connsiteY66" fmla="*/ 1270005 h 1591739"/>
              <a:gd name="connsiteX67" fmla="*/ 67869 w 5926802"/>
              <a:gd name="connsiteY67" fmla="*/ 1253072 h 1591739"/>
              <a:gd name="connsiteX68" fmla="*/ 17069 w 5926802"/>
              <a:gd name="connsiteY68" fmla="*/ 1219205 h 1591739"/>
              <a:gd name="connsiteX69" fmla="*/ 17069 w 5926802"/>
              <a:gd name="connsiteY69" fmla="*/ 1117605 h 1591739"/>
              <a:gd name="connsiteX70" fmla="*/ 84802 w 5926802"/>
              <a:gd name="connsiteY70" fmla="*/ 1016005 h 1591739"/>
              <a:gd name="connsiteX71" fmla="*/ 169469 w 5926802"/>
              <a:gd name="connsiteY71" fmla="*/ 914405 h 1591739"/>
              <a:gd name="connsiteX72" fmla="*/ 271069 w 5926802"/>
              <a:gd name="connsiteY72" fmla="*/ 846672 h 1591739"/>
              <a:gd name="connsiteX73" fmla="*/ 694402 w 5926802"/>
              <a:gd name="connsiteY73" fmla="*/ 829739 h 1591739"/>
              <a:gd name="connsiteX74" fmla="*/ 745202 w 5926802"/>
              <a:gd name="connsiteY74" fmla="*/ 812805 h 1591739"/>
              <a:gd name="connsiteX75" fmla="*/ 863735 w 5926802"/>
              <a:gd name="connsiteY75" fmla="*/ 778939 h 1591739"/>
              <a:gd name="connsiteX76" fmla="*/ 982269 w 5926802"/>
              <a:gd name="connsiteY76" fmla="*/ 711205 h 1591739"/>
              <a:gd name="connsiteX77" fmla="*/ 1033069 w 5926802"/>
              <a:gd name="connsiteY77" fmla="*/ 694272 h 1591739"/>
              <a:gd name="connsiteX78" fmla="*/ 1066935 w 5926802"/>
              <a:gd name="connsiteY78" fmla="*/ 643472 h 1591739"/>
              <a:gd name="connsiteX79" fmla="*/ 999202 w 5926802"/>
              <a:gd name="connsiteY79" fmla="*/ 491072 h 1591739"/>
              <a:gd name="connsiteX80" fmla="*/ 965335 w 5926802"/>
              <a:gd name="connsiteY80" fmla="*/ 440272 h 1591739"/>
              <a:gd name="connsiteX81" fmla="*/ 914535 w 5926802"/>
              <a:gd name="connsiteY81" fmla="*/ 406405 h 1591739"/>
              <a:gd name="connsiteX82" fmla="*/ 863735 w 5926802"/>
              <a:gd name="connsiteY82" fmla="*/ 355605 h 1591739"/>
              <a:gd name="connsiteX83" fmla="*/ 762135 w 5926802"/>
              <a:gd name="connsiteY83" fmla="*/ 270939 h 1591739"/>
              <a:gd name="connsiteX84" fmla="*/ 728269 w 5926802"/>
              <a:gd name="connsiteY84" fmla="*/ 220139 h 1591739"/>
              <a:gd name="connsiteX85" fmla="*/ 626669 w 5926802"/>
              <a:gd name="connsiteY85" fmla="*/ 152405 h 1591739"/>
              <a:gd name="connsiteX86" fmla="*/ 575869 w 5926802"/>
              <a:gd name="connsiteY86" fmla="*/ 118539 h 1591739"/>
              <a:gd name="connsiteX87" fmla="*/ 474269 w 5926802"/>
              <a:gd name="connsiteY87" fmla="*/ 67739 h 1591739"/>
              <a:gd name="connsiteX88" fmla="*/ 271069 w 5926802"/>
              <a:gd name="connsiteY88" fmla="*/ 33872 h 1591739"/>
              <a:gd name="connsiteX89" fmla="*/ 220269 w 5926802"/>
              <a:gd name="connsiteY89" fmla="*/ 16939 h 1591739"/>
              <a:gd name="connsiteX90" fmla="*/ 84802 w 5926802"/>
              <a:gd name="connsiteY90" fmla="*/ 5 h 15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926802" h="1591739">
                <a:moveTo>
                  <a:pt x="5926802" y="660405"/>
                </a:moveTo>
                <a:cubicBezTo>
                  <a:pt x="5904224" y="666050"/>
                  <a:pt x="5882342" y="677339"/>
                  <a:pt x="5859069" y="677339"/>
                </a:cubicBezTo>
                <a:cubicBezTo>
                  <a:pt x="5785467" y="677339"/>
                  <a:pt x="5668693" y="663611"/>
                  <a:pt x="5588135" y="643472"/>
                </a:cubicBezTo>
                <a:cubicBezTo>
                  <a:pt x="5570819" y="639143"/>
                  <a:pt x="5554268" y="632183"/>
                  <a:pt x="5537335" y="626539"/>
                </a:cubicBezTo>
                <a:lnTo>
                  <a:pt x="5435735" y="558805"/>
                </a:lnTo>
                <a:cubicBezTo>
                  <a:pt x="5418802" y="547516"/>
                  <a:pt x="5404242" y="531375"/>
                  <a:pt x="5384935" y="524939"/>
                </a:cubicBezTo>
                <a:cubicBezTo>
                  <a:pt x="5368002" y="519294"/>
                  <a:pt x="5349738" y="516673"/>
                  <a:pt x="5334135" y="508005"/>
                </a:cubicBezTo>
                <a:cubicBezTo>
                  <a:pt x="5298555" y="488238"/>
                  <a:pt x="5266402" y="462850"/>
                  <a:pt x="5232535" y="440272"/>
                </a:cubicBezTo>
                <a:cubicBezTo>
                  <a:pt x="5215602" y="428983"/>
                  <a:pt x="5198016" y="418616"/>
                  <a:pt x="5181735" y="406405"/>
                </a:cubicBezTo>
                <a:cubicBezTo>
                  <a:pt x="5159157" y="389472"/>
                  <a:pt x="5135430" y="373972"/>
                  <a:pt x="5114002" y="355605"/>
                </a:cubicBezTo>
                <a:cubicBezTo>
                  <a:pt x="5095820" y="340020"/>
                  <a:pt x="5083127" y="318089"/>
                  <a:pt x="5063202" y="304805"/>
                </a:cubicBezTo>
                <a:cubicBezTo>
                  <a:pt x="5048350" y="294904"/>
                  <a:pt x="5028808" y="294903"/>
                  <a:pt x="5012402" y="287872"/>
                </a:cubicBezTo>
                <a:cubicBezTo>
                  <a:pt x="4989200" y="277928"/>
                  <a:pt x="4966586" y="266529"/>
                  <a:pt x="4944669" y="254005"/>
                </a:cubicBezTo>
                <a:cubicBezTo>
                  <a:pt x="4926999" y="243908"/>
                  <a:pt x="4911539" y="230236"/>
                  <a:pt x="4893869" y="220139"/>
                </a:cubicBezTo>
                <a:cubicBezTo>
                  <a:pt x="4835278" y="186659"/>
                  <a:pt x="4832329" y="188337"/>
                  <a:pt x="4775335" y="169339"/>
                </a:cubicBezTo>
                <a:cubicBezTo>
                  <a:pt x="4629749" y="72281"/>
                  <a:pt x="4813949" y="188646"/>
                  <a:pt x="4673735" y="118539"/>
                </a:cubicBezTo>
                <a:cubicBezTo>
                  <a:pt x="4542432" y="52888"/>
                  <a:pt x="4699822" y="110300"/>
                  <a:pt x="4572135" y="67739"/>
                </a:cubicBezTo>
                <a:cubicBezTo>
                  <a:pt x="4406060" y="123096"/>
                  <a:pt x="4640656" y="33348"/>
                  <a:pt x="4487469" y="135472"/>
                </a:cubicBezTo>
                <a:cubicBezTo>
                  <a:pt x="4468105" y="148381"/>
                  <a:pt x="4442828" y="149518"/>
                  <a:pt x="4419735" y="152405"/>
                </a:cubicBezTo>
                <a:cubicBezTo>
                  <a:pt x="4352292" y="160835"/>
                  <a:pt x="4284130" y="162224"/>
                  <a:pt x="4216535" y="169339"/>
                </a:cubicBezTo>
                <a:cubicBezTo>
                  <a:pt x="4176842" y="173517"/>
                  <a:pt x="4137270" y="179132"/>
                  <a:pt x="4098002" y="186272"/>
                </a:cubicBezTo>
                <a:cubicBezTo>
                  <a:pt x="4051220" y="194778"/>
                  <a:pt x="4022997" y="205629"/>
                  <a:pt x="3979469" y="220139"/>
                </a:cubicBezTo>
                <a:cubicBezTo>
                  <a:pt x="3901834" y="336590"/>
                  <a:pt x="3950349" y="308868"/>
                  <a:pt x="3860935" y="338672"/>
                </a:cubicBezTo>
                <a:cubicBezTo>
                  <a:pt x="3844002" y="349961"/>
                  <a:pt x="3824526" y="358148"/>
                  <a:pt x="3810135" y="372539"/>
                </a:cubicBezTo>
                <a:cubicBezTo>
                  <a:pt x="3795745" y="386930"/>
                  <a:pt x="3791585" y="409938"/>
                  <a:pt x="3776269" y="423339"/>
                </a:cubicBezTo>
                <a:cubicBezTo>
                  <a:pt x="3717462" y="474795"/>
                  <a:pt x="3688004" y="489681"/>
                  <a:pt x="3623869" y="508005"/>
                </a:cubicBezTo>
                <a:cubicBezTo>
                  <a:pt x="3601492" y="514399"/>
                  <a:pt x="3578713" y="519294"/>
                  <a:pt x="3556135" y="524939"/>
                </a:cubicBezTo>
                <a:cubicBezTo>
                  <a:pt x="3475631" y="578607"/>
                  <a:pt x="3511772" y="539497"/>
                  <a:pt x="3471469" y="660405"/>
                </a:cubicBezTo>
                <a:lnTo>
                  <a:pt x="3454535" y="711205"/>
                </a:lnTo>
                <a:cubicBezTo>
                  <a:pt x="3448891" y="801516"/>
                  <a:pt x="3456243" y="893592"/>
                  <a:pt x="3437602" y="982139"/>
                </a:cubicBezTo>
                <a:cubicBezTo>
                  <a:pt x="3432669" y="1005573"/>
                  <a:pt x="3402571" y="1014917"/>
                  <a:pt x="3386802" y="1032939"/>
                </a:cubicBezTo>
                <a:cubicBezTo>
                  <a:pt x="3337536" y="1089243"/>
                  <a:pt x="3322477" y="1123232"/>
                  <a:pt x="3268269" y="1168405"/>
                </a:cubicBezTo>
                <a:cubicBezTo>
                  <a:pt x="3252635" y="1181434"/>
                  <a:pt x="3234030" y="1190443"/>
                  <a:pt x="3217469" y="1202272"/>
                </a:cubicBezTo>
                <a:cubicBezTo>
                  <a:pt x="3194503" y="1218676"/>
                  <a:pt x="3172856" y="1236888"/>
                  <a:pt x="3149735" y="1253072"/>
                </a:cubicBezTo>
                <a:cubicBezTo>
                  <a:pt x="3116390" y="1276413"/>
                  <a:pt x="3082002" y="1298227"/>
                  <a:pt x="3048135" y="1320805"/>
                </a:cubicBezTo>
                <a:cubicBezTo>
                  <a:pt x="3031202" y="1332094"/>
                  <a:pt x="3013616" y="1342461"/>
                  <a:pt x="2997335" y="1354672"/>
                </a:cubicBezTo>
                <a:cubicBezTo>
                  <a:pt x="2952180" y="1388539"/>
                  <a:pt x="2912354" y="1431030"/>
                  <a:pt x="2861869" y="1456272"/>
                </a:cubicBezTo>
                <a:cubicBezTo>
                  <a:pt x="2816713" y="1478850"/>
                  <a:pt x="2768408" y="1496000"/>
                  <a:pt x="2726402" y="1524005"/>
                </a:cubicBezTo>
                <a:cubicBezTo>
                  <a:pt x="2709469" y="1535294"/>
                  <a:pt x="2694308" y="1549855"/>
                  <a:pt x="2675602" y="1557872"/>
                </a:cubicBezTo>
                <a:cubicBezTo>
                  <a:pt x="2654211" y="1567040"/>
                  <a:pt x="2630246" y="1568411"/>
                  <a:pt x="2607869" y="1574805"/>
                </a:cubicBezTo>
                <a:cubicBezTo>
                  <a:pt x="2590706" y="1579709"/>
                  <a:pt x="2574002" y="1586094"/>
                  <a:pt x="2557069" y="1591739"/>
                </a:cubicBezTo>
                <a:cubicBezTo>
                  <a:pt x="2449824" y="1586094"/>
                  <a:pt x="2341743" y="1589315"/>
                  <a:pt x="2235335" y="1574805"/>
                </a:cubicBezTo>
                <a:cubicBezTo>
                  <a:pt x="2215170" y="1572055"/>
                  <a:pt x="2202738" y="1550040"/>
                  <a:pt x="2184535" y="1540939"/>
                </a:cubicBezTo>
                <a:cubicBezTo>
                  <a:pt x="2168570" y="1532957"/>
                  <a:pt x="2149700" y="1531987"/>
                  <a:pt x="2133735" y="1524005"/>
                </a:cubicBezTo>
                <a:cubicBezTo>
                  <a:pt x="2115532" y="1514904"/>
                  <a:pt x="2101641" y="1498156"/>
                  <a:pt x="2082935" y="1490139"/>
                </a:cubicBezTo>
                <a:cubicBezTo>
                  <a:pt x="1938452" y="1428218"/>
                  <a:pt x="2098538" y="1530977"/>
                  <a:pt x="1930535" y="1439339"/>
                </a:cubicBezTo>
                <a:cubicBezTo>
                  <a:pt x="1894802" y="1419848"/>
                  <a:pt x="1828935" y="1371605"/>
                  <a:pt x="1828935" y="1371605"/>
                </a:cubicBezTo>
                <a:cubicBezTo>
                  <a:pt x="1744857" y="1245485"/>
                  <a:pt x="1852914" y="1400378"/>
                  <a:pt x="1744269" y="1270005"/>
                </a:cubicBezTo>
                <a:cubicBezTo>
                  <a:pt x="1731240" y="1254371"/>
                  <a:pt x="1723431" y="1234839"/>
                  <a:pt x="1710402" y="1219205"/>
                </a:cubicBezTo>
                <a:cubicBezTo>
                  <a:pt x="1695071" y="1200808"/>
                  <a:pt x="1674933" y="1186802"/>
                  <a:pt x="1659602" y="1168405"/>
                </a:cubicBezTo>
                <a:cubicBezTo>
                  <a:pt x="1646573" y="1152771"/>
                  <a:pt x="1640126" y="1131996"/>
                  <a:pt x="1625735" y="1117605"/>
                </a:cubicBezTo>
                <a:cubicBezTo>
                  <a:pt x="1592911" y="1084781"/>
                  <a:pt x="1565450" y="1080577"/>
                  <a:pt x="1524135" y="1066805"/>
                </a:cubicBezTo>
                <a:cubicBezTo>
                  <a:pt x="1512846" y="1049872"/>
                  <a:pt x="1503297" y="1031639"/>
                  <a:pt x="1490269" y="1016005"/>
                </a:cubicBezTo>
                <a:cubicBezTo>
                  <a:pt x="1456553" y="975545"/>
                  <a:pt x="1381439" y="911995"/>
                  <a:pt x="1337869" y="897472"/>
                </a:cubicBezTo>
                <a:lnTo>
                  <a:pt x="1287069" y="880539"/>
                </a:lnTo>
                <a:cubicBezTo>
                  <a:pt x="1261384" y="863415"/>
                  <a:pt x="1220524" y="829739"/>
                  <a:pt x="1185469" y="829739"/>
                </a:cubicBezTo>
                <a:cubicBezTo>
                  <a:pt x="1162196" y="829739"/>
                  <a:pt x="1140026" y="839985"/>
                  <a:pt x="1117735" y="846672"/>
                </a:cubicBezTo>
                <a:cubicBezTo>
                  <a:pt x="1083542" y="856930"/>
                  <a:pt x="1016135" y="880539"/>
                  <a:pt x="1016135" y="880539"/>
                </a:cubicBezTo>
                <a:cubicBezTo>
                  <a:pt x="999202" y="897472"/>
                  <a:pt x="984238" y="916637"/>
                  <a:pt x="965335" y="931339"/>
                </a:cubicBezTo>
                <a:cubicBezTo>
                  <a:pt x="933206" y="956328"/>
                  <a:pt x="892516" y="970291"/>
                  <a:pt x="863735" y="999072"/>
                </a:cubicBezTo>
                <a:cubicBezTo>
                  <a:pt x="846802" y="1016005"/>
                  <a:pt x="831838" y="1035170"/>
                  <a:pt x="812935" y="1049872"/>
                </a:cubicBezTo>
                <a:cubicBezTo>
                  <a:pt x="780806" y="1074861"/>
                  <a:pt x="711335" y="1117605"/>
                  <a:pt x="711335" y="1117605"/>
                </a:cubicBezTo>
                <a:lnTo>
                  <a:pt x="643602" y="1219205"/>
                </a:lnTo>
                <a:cubicBezTo>
                  <a:pt x="610033" y="1269559"/>
                  <a:pt x="580917" y="1327342"/>
                  <a:pt x="508135" y="1337739"/>
                </a:cubicBezTo>
                <a:lnTo>
                  <a:pt x="389602" y="1354672"/>
                </a:lnTo>
                <a:cubicBezTo>
                  <a:pt x="333158" y="1349028"/>
                  <a:pt x="274413" y="1354659"/>
                  <a:pt x="220269" y="1337739"/>
                </a:cubicBezTo>
                <a:cubicBezTo>
                  <a:pt x="181419" y="1325598"/>
                  <a:pt x="157283" y="1282876"/>
                  <a:pt x="118669" y="1270005"/>
                </a:cubicBezTo>
                <a:lnTo>
                  <a:pt x="67869" y="1253072"/>
                </a:lnTo>
                <a:cubicBezTo>
                  <a:pt x="50936" y="1241783"/>
                  <a:pt x="29782" y="1235097"/>
                  <a:pt x="17069" y="1219205"/>
                </a:cubicBezTo>
                <a:cubicBezTo>
                  <a:pt x="-9581" y="1185892"/>
                  <a:pt x="-1438" y="1150918"/>
                  <a:pt x="17069" y="1117605"/>
                </a:cubicBezTo>
                <a:cubicBezTo>
                  <a:pt x="36836" y="1082025"/>
                  <a:pt x="62224" y="1049872"/>
                  <a:pt x="84802" y="1016005"/>
                </a:cubicBezTo>
                <a:cubicBezTo>
                  <a:pt x="114905" y="970851"/>
                  <a:pt x="124338" y="949507"/>
                  <a:pt x="169469" y="914405"/>
                </a:cubicBezTo>
                <a:cubicBezTo>
                  <a:pt x="201598" y="889416"/>
                  <a:pt x="230399" y="848299"/>
                  <a:pt x="271069" y="846672"/>
                </a:cubicBezTo>
                <a:lnTo>
                  <a:pt x="694402" y="829739"/>
                </a:lnTo>
                <a:cubicBezTo>
                  <a:pt x="711335" y="824094"/>
                  <a:pt x="728039" y="817709"/>
                  <a:pt x="745202" y="812805"/>
                </a:cubicBezTo>
                <a:cubicBezTo>
                  <a:pt x="894065" y="770272"/>
                  <a:pt x="741914" y="819545"/>
                  <a:pt x="863735" y="778939"/>
                </a:cubicBezTo>
                <a:cubicBezTo>
                  <a:pt x="914753" y="744927"/>
                  <a:pt x="922113" y="736986"/>
                  <a:pt x="982269" y="711205"/>
                </a:cubicBezTo>
                <a:cubicBezTo>
                  <a:pt x="998675" y="704174"/>
                  <a:pt x="1016136" y="699916"/>
                  <a:pt x="1033069" y="694272"/>
                </a:cubicBezTo>
                <a:cubicBezTo>
                  <a:pt x="1044358" y="677339"/>
                  <a:pt x="1064688" y="663699"/>
                  <a:pt x="1066935" y="643472"/>
                </a:cubicBezTo>
                <a:cubicBezTo>
                  <a:pt x="1078867" y="536085"/>
                  <a:pt x="1051401" y="553711"/>
                  <a:pt x="999202" y="491072"/>
                </a:cubicBezTo>
                <a:cubicBezTo>
                  <a:pt x="986173" y="475438"/>
                  <a:pt x="979726" y="454663"/>
                  <a:pt x="965335" y="440272"/>
                </a:cubicBezTo>
                <a:cubicBezTo>
                  <a:pt x="950944" y="425881"/>
                  <a:pt x="930169" y="419434"/>
                  <a:pt x="914535" y="406405"/>
                </a:cubicBezTo>
                <a:cubicBezTo>
                  <a:pt x="896138" y="391074"/>
                  <a:pt x="882132" y="370936"/>
                  <a:pt x="863735" y="355605"/>
                </a:cubicBezTo>
                <a:cubicBezTo>
                  <a:pt x="791080" y="295060"/>
                  <a:pt x="829595" y="351892"/>
                  <a:pt x="762135" y="270939"/>
                </a:cubicBezTo>
                <a:cubicBezTo>
                  <a:pt x="749107" y="255305"/>
                  <a:pt x="743585" y="233540"/>
                  <a:pt x="728269" y="220139"/>
                </a:cubicBezTo>
                <a:cubicBezTo>
                  <a:pt x="697637" y="193336"/>
                  <a:pt x="660536" y="174983"/>
                  <a:pt x="626669" y="152405"/>
                </a:cubicBezTo>
                <a:lnTo>
                  <a:pt x="575869" y="118539"/>
                </a:lnTo>
                <a:cubicBezTo>
                  <a:pt x="533054" y="89996"/>
                  <a:pt x="524348" y="77755"/>
                  <a:pt x="474269" y="67739"/>
                </a:cubicBezTo>
                <a:cubicBezTo>
                  <a:pt x="406935" y="54272"/>
                  <a:pt x="336213" y="55586"/>
                  <a:pt x="271069" y="33872"/>
                </a:cubicBezTo>
                <a:cubicBezTo>
                  <a:pt x="254136" y="28228"/>
                  <a:pt x="237772" y="20440"/>
                  <a:pt x="220269" y="16939"/>
                </a:cubicBezTo>
                <a:cubicBezTo>
                  <a:pt x="131608" y="-793"/>
                  <a:pt x="136633" y="5"/>
                  <a:pt x="84802" y="5"/>
                </a:cubicBezTo>
              </a:path>
            </a:pathLst>
          </a:custGeom>
          <a:noFill/>
          <a:ln w="57150" cap="flat" cmpd="sng" algn="in">
            <a:solidFill>
              <a:srgbClr val="C00000"/>
            </a:solidFill>
            <a:prstDash val="solid"/>
            <a:headEnd type="none" w="med" len="med"/>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33" name="TextBox 32"/>
          <p:cNvSpPr txBox="1"/>
          <p:nvPr/>
        </p:nvSpPr>
        <p:spPr>
          <a:xfrm>
            <a:off x="761324" y="394024"/>
            <a:ext cx="4262705" cy="707886"/>
          </a:xfrm>
          <a:prstGeom prst="rect">
            <a:avLst/>
          </a:prstGeom>
          <a:noFill/>
        </p:spPr>
        <p:txBody>
          <a:bodyPr wrap="none" rtlCol="0">
            <a:spAutoFit/>
          </a:bodyPr>
          <a:lstStyle/>
          <a:p>
            <a:r>
              <a:rPr lang="en-GB" sz="4000" b="1" dirty="0" smtClean="0">
                <a:solidFill>
                  <a:srgbClr val="434343"/>
                </a:solidFill>
                <a:latin typeface="Raleway ExtraBold" charset="0"/>
                <a:ea typeface="Raleway ExtraBold" charset="0"/>
                <a:cs typeface="Raleway ExtraBold" charset="0"/>
              </a:rPr>
              <a:t>Detecting SIMPs</a:t>
            </a:r>
            <a:endParaRPr lang="en-GB" sz="4000" b="1" dirty="0">
              <a:solidFill>
                <a:srgbClr val="434343"/>
              </a:solidFill>
              <a:latin typeface="Raleway ExtraBold" charset="0"/>
              <a:ea typeface="Raleway ExtraBold" charset="0"/>
              <a:cs typeface="Raleway ExtraBold" charset="0"/>
            </a:endParaRPr>
          </a:p>
        </p:txBody>
      </p:sp>
    </p:spTree>
    <p:extLst>
      <p:ext uri="{BB962C8B-B14F-4D97-AF65-F5344CB8AC3E}">
        <p14:creationId xmlns:p14="http://schemas.microsoft.com/office/powerpoint/2010/main" val="1198984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p:cNvSpPr/>
          <p:nvPr/>
        </p:nvSpPr>
        <p:spPr>
          <a:xfrm>
            <a:off x="-1638300" y="1917698"/>
            <a:ext cx="12217400" cy="4813300"/>
          </a:xfrm>
          <a:prstGeom prst="ellipse">
            <a:avLst/>
          </a:prstGeom>
          <a:solidFill>
            <a:srgbClr val="81B5A8">
              <a:lumMod val="40000"/>
              <a:lumOff val="60000"/>
            </a:srgbClr>
          </a:solidFill>
          <a:ln w="12700" cap="flat" cmpd="sng" algn="in">
            <a:solidFill>
              <a:srgbClr val="81B5A8">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31" name="Oval 30"/>
          <p:cNvSpPr/>
          <p:nvPr/>
        </p:nvSpPr>
        <p:spPr>
          <a:xfrm>
            <a:off x="-719282" y="2788225"/>
            <a:ext cx="10629900" cy="4641273"/>
          </a:xfrm>
          <a:prstGeom prst="ellipse">
            <a:avLst/>
          </a:prstGeom>
          <a:solidFill>
            <a:srgbClr val="171312">
              <a:lumMod val="75000"/>
              <a:lumOff val="25000"/>
            </a:srgbClr>
          </a:solidFill>
          <a:ln w="12700" cap="flat" cmpd="sng" algn="in">
            <a:solidFill>
              <a:srgbClr val="171312">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smtClean="0">
              <a:ln>
                <a:noFill/>
              </a:ln>
              <a:solidFill>
                <a:prstClr val="white"/>
              </a:solidFill>
              <a:effectLst/>
              <a:uLnTx/>
              <a:uFillTx/>
              <a:latin typeface="Gill Sans MT" panose="020B0502020104020203"/>
              <a:ea typeface=""/>
              <a:cs typeface=""/>
            </a:endParaRPr>
          </a:p>
        </p:txBody>
      </p:sp>
      <p:sp>
        <p:nvSpPr>
          <p:cNvPr id="32" name="Rectangle 31"/>
          <p:cNvSpPr/>
          <p:nvPr/>
        </p:nvSpPr>
        <p:spPr>
          <a:xfrm>
            <a:off x="4331909" y="2487177"/>
            <a:ext cx="315769" cy="315769"/>
          </a:xfrm>
          <a:prstGeom prst="rect">
            <a:avLst/>
          </a:prstGeom>
          <a:solidFill>
            <a:srgbClr val="53AE6E"/>
          </a:solidFill>
          <a:ln w="12700" cap="flat" cmpd="sng" algn="in">
            <a:solidFill>
              <a:srgbClr val="53AE6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cxnSp>
        <p:nvCxnSpPr>
          <p:cNvPr id="33" name="Straight Arrow Connector 32"/>
          <p:cNvCxnSpPr/>
          <p:nvPr/>
        </p:nvCxnSpPr>
        <p:spPr>
          <a:xfrm flipH="1">
            <a:off x="4755629" y="472785"/>
            <a:ext cx="4556690" cy="2246092"/>
          </a:xfrm>
          <a:prstGeom prst="straightConnector1">
            <a:avLst/>
          </a:prstGeom>
          <a:noFill/>
          <a:ln w="57150" cap="flat" cmpd="sng" algn="in">
            <a:solidFill>
              <a:srgbClr val="FF0000"/>
            </a:solidFill>
            <a:prstDash val="solid"/>
            <a:headEnd type="none" w="med" len="med"/>
            <a:tailEnd type="triangle" w="lg" len="lg"/>
          </a:ln>
          <a:effectLst/>
        </p:spPr>
      </p:cxnSp>
      <p:sp>
        <p:nvSpPr>
          <p:cNvPr id="34" name="TextBox 33"/>
          <p:cNvSpPr txBox="1"/>
          <p:nvPr/>
        </p:nvSpPr>
        <p:spPr>
          <a:xfrm>
            <a:off x="7531991" y="1314359"/>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cxnSp>
        <p:nvCxnSpPr>
          <p:cNvPr id="35" name="Straight Arrow Connector 34"/>
          <p:cNvCxnSpPr/>
          <p:nvPr/>
        </p:nvCxnSpPr>
        <p:spPr>
          <a:xfrm>
            <a:off x="-1317582" y="2501898"/>
            <a:ext cx="5649491" cy="143164"/>
          </a:xfrm>
          <a:prstGeom prst="straightConnector1">
            <a:avLst/>
          </a:prstGeom>
          <a:noFill/>
          <a:ln w="57150" cap="flat" cmpd="sng" algn="in">
            <a:solidFill>
              <a:srgbClr val="FF0000"/>
            </a:solidFill>
            <a:prstDash val="solid"/>
            <a:headEnd type="none" w="med" len="med"/>
            <a:tailEnd type="triangle" w="lg" len="lg"/>
          </a:ln>
          <a:effectLst/>
        </p:spPr>
      </p:cxnSp>
      <p:sp>
        <p:nvSpPr>
          <p:cNvPr id="36" name="TextBox 35"/>
          <p:cNvSpPr txBox="1"/>
          <p:nvPr/>
        </p:nvSpPr>
        <p:spPr>
          <a:xfrm>
            <a:off x="7404992" y="3897800"/>
            <a:ext cx="644728" cy="369332"/>
          </a:xfrm>
          <a:prstGeom prst="rect">
            <a:avLst/>
          </a:prstGeom>
          <a:noFill/>
        </p:spPr>
        <p:txBody>
          <a:bodyPr wrap="none" rtlCol="0">
            <a:spAutoFit/>
          </a:bodyPr>
          <a:lstStyle/>
          <a:p>
            <a:r>
              <a:rPr lang="en-US" sz="1800" kern="1200" dirty="0">
                <a:solidFill>
                  <a:prstClr val="white"/>
                </a:solidFill>
                <a:latin typeface="Gill Sans MT" panose="020B0502020104020203"/>
                <a:ea typeface=""/>
                <a:cs typeface=""/>
              </a:rPr>
              <a:t>SIMP</a:t>
            </a:r>
          </a:p>
        </p:txBody>
      </p:sp>
      <p:sp>
        <p:nvSpPr>
          <p:cNvPr id="37" name="TextBox 36"/>
          <p:cNvSpPr txBox="1"/>
          <p:nvPr/>
        </p:nvSpPr>
        <p:spPr>
          <a:xfrm>
            <a:off x="658418" y="2595416"/>
            <a:ext cx="644728" cy="369332"/>
          </a:xfrm>
          <a:prstGeom prst="rect">
            <a:avLst/>
          </a:prstGeom>
          <a:noFill/>
        </p:spPr>
        <p:txBody>
          <a:bodyPr wrap="none" rtlCol="0">
            <a:spAutoFit/>
          </a:bodyPr>
          <a:lstStyle/>
          <a:p>
            <a:r>
              <a:rPr lang="en-US" sz="1800" kern="1200" dirty="0">
                <a:solidFill>
                  <a:prstClr val="black"/>
                </a:solidFill>
                <a:latin typeface="Gill Sans MT" panose="020B0502020104020203"/>
                <a:ea typeface=""/>
                <a:cs typeface=""/>
              </a:rPr>
              <a:t>SIMP</a:t>
            </a:r>
          </a:p>
        </p:txBody>
      </p:sp>
      <p:sp>
        <p:nvSpPr>
          <p:cNvPr id="38" name="TextBox 37"/>
          <p:cNvSpPr txBox="1"/>
          <p:nvPr/>
        </p:nvSpPr>
        <p:spPr>
          <a:xfrm>
            <a:off x="578409" y="1021457"/>
            <a:ext cx="6425670" cy="584775"/>
          </a:xfrm>
          <a:prstGeom prst="rect">
            <a:avLst/>
          </a:prstGeom>
          <a:noFill/>
        </p:spPr>
        <p:txBody>
          <a:bodyPr wrap="none" rtlCol="0">
            <a:spAutoFit/>
          </a:bodyPr>
          <a:lstStyle/>
          <a:p>
            <a:r>
              <a:rPr lang="en-US" sz="1600" kern="1200" dirty="0">
                <a:solidFill>
                  <a:prstClr val="black"/>
                </a:solidFill>
                <a:latin typeface="Gill Sans MT" panose="020B0502020104020203"/>
                <a:ea typeface=""/>
                <a:cs typeface=""/>
              </a:rPr>
              <a:t>A surface-based direct detection experiment will have a larger background,</a:t>
            </a:r>
          </a:p>
          <a:p>
            <a:r>
              <a:rPr lang="en-US" sz="1600" kern="1200" dirty="0">
                <a:solidFill>
                  <a:prstClr val="black"/>
                </a:solidFill>
                <a:latin typeface="Gill Sans MT" panose="020B0502020104020203"/>
                <a:ea typeface=""/>
                <a:cs typeface=""/>
              </a:rPr>
              <a:t>but will have increased sensitivity to SIMP dark matter.</a:t>
            </a:r>
          </a:p>
        </p:txBody>
      </p:sp>
      <p:sp>
        <p:nvSpPr>
          <p:cNvPr id="39" name="TextBox 38"/>
          <p:cNvSpPr txBox="1"/>
          <p:nvPr/>
        </p:nvSpPr>
        <p:spPr>
          <a:xfrm>
            <a:off x="3974111" y="1941188"/>
            <a:ext cx="992580" cy="507831"/>
          </a:xfrm>
          <a:prstGeom prst="rect">
            <a:avLst/>
          </a:prstGeom>
          <a:noFill/>
        </p:spPr>
        <p:txBody>
          <a:bodyPr wrap="none" rtlCol="0">
            <a:spAutoFit/>
          </a:bodyPr>
          <a:lstStyle/>
          <a:p>
            <a:pPr algn="ctr"/>
            <a:r>
              <a:rPr lang="en-US" sz="1350" kern="1200" dirty="0">
                <a:solidFill>
                  <a:prstClr val="black"/>
                </a:solidFill>
                <a:latin typeface="Gill Sans MT" panose="020B0502020104020203"/>
                <a:ea typeface=""/>
                <a:cs typeface=""/>
              </a:rPr>
              <a:t>Surface</a:t>
            </a:r>
          </a:p>
          <a:p>
            <a:pPr algn="ctr"/>
            <a:r>
              <a:rPr lang="en-US" sz="1350" kern="1200" dirty="0">
                <a:solidFill>
                  <a:prstClr val="black"/>
                </a:solidFill>
                <a:latin typeface="Gill Sans MT" panose="020B0502020104020203"/>
                <a:ea typeface=""/>
                <a:cs typeface=""/>
              </a:rPr>
              <a:t>experiment</a:t>
            </a:r>
          </a:p>
        </p:txBody>
      </p:sp>
      <p:sp>
        <p:nvSpPr>
          <p:cNvPr id="40" name="Freeform 39"/>
          <p:cNvSpPr/>
          <p:nvPr/>
        </p:nvSpPr>
        <p:spPr>
          <a:xfrm rot="842168">
            <a:off x="4545475" y="3420916"/>
            <a:ext cx="4668407" cy="1193804"/>
          </a:xfrm>
          <a:custGeom>
            <a:avLst/>
            <a:gdLst>
              <a:gd name="connsiteX0" fmla="*/ 5926802 w 5926802"/>
              <a:gd name="connsiteY0" fmla="*/ 660405 h 1591739"/>
              <a:gd name="connsiteX1" fmla="*/ 5859069 w 5926802"/>
              <a:gd name="connsiteY1" fmla="*/ 677339 h 1591739"/>
              <a:gd name="connsiteX2" fmla="*/ 5588135 w 5926802"/>
              <a:gd name="connsiteY2" fmla="*/ 643472 h 1591739"/>
              <a:gd name="connsiteX3" fmla="*/ 5537335 w 5926802"/>
              <a:gd name="connsiteY3" fmla="*/ 626539 h 1591739"/>
              <a:gd name="connsiteX4" fmla="*/ 5435735 w 5926802"/>
              <a:gd name="connsiteY4" fmla="*/ 558805 h 1591739"/>
              <a:gd name="connsiteX5" fmla="*/ 5384935 w 5926802"/>
              <a:gd name="connsiteY5" fmla="*/ 524939 h 1591739"/>
              <a:gd name="connsiteX6" fmla="*/ 5334135 w 5926802"/>
              <a:gd name="connsiteY6" fmla="*/ 508005 h 1591739"/>
              <a:gd name="connsiteX7" fmla="*/ 5232535 w 5926802"/>
              <a:gd name="connsiteY7" fmla="*/ 440272 h 1591739"/>
              <a:gd name="connsiteX8" fmla="*/ 5181735 w 5926802"/>
              <a:gd name="connsiteY8" fmla="*/ 406405 h 1591739"/>
              <a:gd name="connsiteX9" fmla="*/ 5114002 w 5926802"/>
              <a:gd name="connsiteY9" fmla="*/ 355605 h 1591739"/>
              <a:gd name="connsiteX10" fmla="*/ 5063202 w 5926802"/>
              <a:gd name="connsiteY10" fmla="*/ 304805 h 1591739"/>
              <a:gd name="connsiteX11" fmla="*/ 5012402 w 5926802"/>
              <a:gd name="connsiteY11" fmla="*/ 287872 h 1591739"/>
              <a:gd name="connsiteX12" fmla="*/ 4944669 w 5926802"/>
              <a:gd name="connsiteY12" fmla="*/ 254005 h 1591739"/>
              <a:gd name="connsiteX13" fmla="*/ 4893869 w 5926802"/>
              <a:gd name="connsiteY13" fmla="*/ 220139 h 1591739"/>
              <a:gd name="connsiteX14" fmla="*/ 4775335 w 5926802"/>
              <a:gd name="connsiteY14" fmla="*/ 169339 h 1591739"/>
              <a:gd name="connsiteX15" fmla="*/ 4673735 w 5926802"/>
              <a:gd name="connsiteY15" fmla="*/ 118539 h 1591739"/>
              <a:gd name="connsiteX16" fmla="*/ 4572135 w 5926802"/>
              <a:gd name="connsiteY16" fmla="*/ 67739 h 1591739"/>
              <a:gd name="connsiteX17" fmla="*/ 4487469 w 5926802"/>
              <a:gd name="connsiteY17" fmla="*/ 135472 h 1591739"/>
              <a:gd name="connsiteX18" fmla="*/ 4419735 w 5926802"/>
              <a:gd name="connsiteY18" fmla="*/ 152405 h 1591739"/>
              <a:gd name="connsiteX19" fmla="*/ 4216535 w 5926802"/>
              <a:gd name="connsiteY19" fmla="*/ 169339 h 1591739"/>
              <a:gd name="connsiteX20" fmla="*/ 4098002 w 5926802"/>
              <a:gd name="connsiteY20" fmla="*/ 186272 h 1591739"/>
              <a:gd name="connsiteX21" fmla="*/ 3979469 w 5926802"/>
              <a:gd name="connsiteY21" fmla="*/ 220139 h 1591739"/>
              <a:gd name="connsiteX22" fmla="*/ 3860935 w 5926802"/>
              <a:gd name="connsiteY22" fmla="*/ 338672 h 1591739"/>
              <a:gd name="connsiteX23" fmla="*/ 3810135 w 5926802"/>
              <a:gd name="connsiteY23" fmla="*/ 372539 h 1591739"/>
              <a:gd name="connsiteX24" fmla="*/ 3776269 w 5926802"/>
              <a:gd name="connsiteY24" fmla="*/ 423339 h 1591739"/>
              <a:gd name="connsiteX25" fmla="*/ 3623869 w 5926802"/>
              <a:gd name="connsiteY25" fmla="*/ 508005 h 1591739"/>
              <a:gd name="connsiteX26" fmla="*/ 3556135 w 5926802"/>
              <a:gd name="connsiteY26" fmla="*/ 524939 h 1591739"/>
              <a:gd name="connsiteX27" fmla="*/ 3471469 w 5926802"/>
              <a:gd name="connsiteY27" fmla="*/ 660405 h 1591739"/>
              <a:gd name="connsiteX28" fmla="*/ 3454535 w 5926802"/>
              <a:gd name="connsiteY28" fmla="*/ 711205 h 1591739"/>
              <a:gd name="connsiteX29" fmla="*/ 3437602 w 5926802"/>
              <a:gd name="connsiteY29" fmla="*/ 982139 h 1591739"/>
              <a:gd name="connsiteX30" fmla="*/ 3386802 w 5926802"/>
              <a:gd name="connsiteY30" fmla="*/ 1032939 h 1591739"/>
              <a:gd name="connsiteX31" fmla="*/ 3268269 w 5926802"/>
              <a:gd name="connsiteY31" fmla="*/ 1168405 h 1591739"/>
              <a:gd name="connsiteX32" fmla="*/ 3217469 w 5926802"/>
              <a:gd name="connsiteY32" fmla="*/ 1202272 h 1591739"/>
              <a:gd name="connsiteX33" fmla="*/ 3149735 w 5926802"/>
              <a:gd name="connsiteY33" fmla="*/ 1253072 h 1591739"/>
              <a:gd name="connsiteX34" fmla="*/ 3048135 w 5926802"/>
              <a:gd name="connsiteY34" fmla="*/ 1320805 h 1591739"/>
              <a:gd name="connsiteX35" fmla="*/ 2997335 w 5926802"/>
              <a:gd name="connsiteY35" fmla="*/ 1354672 h 1591739"/>
              <a:gd name="connsiteX36" fmla="*/ 2861869 w 5926802"/>
              <a:gd name="connsiteY36" fmla="*/ 1456272 h 1591739"/>
              <a:gd name="connsiteX37" fmla="*/ 2726402 w 5926802"/>
              <a:gd name="connsiteY37" fmla="*/ 1524005 h 1591739"/>
              <a:gd name="connsiteX38" fmla="*/ 2675602 w 5926802"/>
              <a:gd name="connsiteY38" fmla="*/ 1557872 h 1591739"/>
              <a:gd name="connsiteX39" fmla="*/ 2607869 w 5926802"/>
              <a:gd name="connsiteY39" fmla="*/ 1574805 h 1591739"/>
              <a:gd name="connsiteX40" fmla="*/ 2557069 w 5926802"/>
              <a:gd name="connsiteY40" fmla="*/ 1591739 h 1591739"/>
              <a:gd name="connsiteX41" fmla="*/ 2235335 w 5926802"/>
              <a:gd name="connsiteY41" fmla="*/ 1574805 h 1591739"/>
              <a:gd name="connsiteX42" fmla="*/ 2184535 w 5926802"/>
              <a:gd name="connsiteY42" fmla="*/ 1540939 h 1591739"/>
              <a:gd name="connsiteX43" fmla="*/ 2133735 w 5926802"/>
              <a:gd name="connsiteY43" fmla="*/ 1524005 h 1591739"/>
              <a:gd name="connsiteX44" fmla="*/ 2082935 w 5926802"/>
              <a:gd name="connsiteY44" fmla="*/ 1490139 h 1591739"/>
              <a:gd name="connsiteX45" fmla="*/ 1930535 w 5926802"/>
              <a:gd name="connsiteY45" fmla="*/ 1439339 h 1591739"/>
              <a:gd name="connsiteX46" fmla="*/ 1828935 w 5926802"/>
              <a:gd name="connsiteY46" fmla="*/ 1371605 h 1591739"/>
              <a:gd name="connsiteX47" fmla="*/ 1744269 w 5926802"/>
              <a:gd name="connsiteY47" fmla="*/ 1270005 h 1591739"/>
              <a:gd name="connsiteX48" fmla="*/ 1710402 w 5926802"/>
              <a:gd name="connsiteY48" fmla="*/ 1219205 h 1591739"/>
              <a:gd name="connsiteX49" fmla="*/ 1659602 w 5926802"/>
              <a:gd name="connsiteY49" fmla="*/ 1168405 h 1591739"/>
              <a:gd name="connsiteX50" fmla="*/ 1625735 w 5926802"/>
              <a:gd name="connsiteY50" fmla="*/ 1117605 h 1591739"/>
              <a:gd name="connsiteX51" fmla="*/ 1524135 w 5926802"/>
              <a:gd name="connsiteY51" fmla="*/ 1066805 h 1591739"/>
              <a:gd name="connsiteX52" fmla="*/ 1490269 w 5926802"/>
              <a:gd name="connsiteY52" fmla="*/ 1016005 h 1591739"/>
              <a:gd name="connsiteX53" fmla="*/ 1337869 w 5926802"/>
              <a:gd name="connsiteY53" fmla="*/ 897472 h 1591739"/>
              <a:gd name="connsiteX54" fmla="*/ 1287069 w 5926802"/>
              <a:gd name="connsiteY54" fmla="*/ 880539 h 1591739"/>
              <a:gd name="connsiteX55" fmla="*/ 1185469 w 5926802"/>
              <a:gd name="connsiteY55" fmla="*/ 829739 h 1591739"/>
              <a:gd name="connsiteX56" fmla="*/ 1117735 w 5926802"/>
              <a:gd name="connsiteY56" fmla="*/ 846672 h 1591739"/>
              <a:gd name="connsiteX57" fmla="*/ 1016135 w 5926802"/>
              <a:gd name="connsiteY57" fmla="*/ 880539 h 1591739"/>
              <a:gd name="connsiteX58" fmla="*/ 965335 w 5926802"/>
              <a:gd name="connsiteY58" fmla="*/ 931339 h 1591739"/>
              <a:gd name="connsiteX59" fmla="*/ 863735 w 5926802"/>
              <a:gd name="connsiteY59" fmla="*/ 999072 h 1591739"/>
              <a:gd name="connsiteX60" fmla="*/ 812935 w 5926802"/>
              <a:gd name="connsiteY60" fmla="*/ 1049872 h 1591739"/>
              <a:gd name="connsiteX61" fmla="*/ 711335 w 5926802"/>
              <a:gd name="connsiteY61" fmla="*/ 1117605 h 1591739"/>
              <a:gd name="connsiteX62" fmla="*/ 643602 w 5926802"/>
              <a:gd name="connsiteY62" fmla="*/ 1219205 h 1591739"/>
              <a:gd name="connsiteX63" fmla="*/ 508135 w 5926802"/>
              <a:gd name="connsiteY63" fmla="*/ 1337739 h 1591739"/>
              <a:gd name="connsiteX64" fmla="*/ 389602 w 5926802"/>
              <a:gd name="connsiteY64" fmla="*/ 1354672 h 1591739"/>
              <a:gd name="connsiteX65" fmla="*/ 220269 w 5926802"/>
              <a:gd name="connsiteY65" fmla="*/ 1337739 h 1591739"/>
              <a:gd name="connsiteX66" fmla="*/ 118669 w 5926802"/>
              <a:gd name="connsiteY66" fmla="*/ 1270005 h 1591739"/>
              <a:gd name="connsiteX67" fmla="*/ 67869 w 5926802"/>
              <a:gd name="connsiteY67" fmla="*/ 1253072 h 1591739"/>
              <a:gd name="connsiteX68" fmla="*/ 17069 w 5926802"/>
              <a:gd name="connsiteY68" fmla="*/ 1219205 h 1591739"/>
              <a:gd name="connsiteX69" fmla="*/ 17069 w 5926802"/>
              <a:gd name="connsiteY69" fmla="*/ 1117605 h 1591739"/>
              <a:gd name="connsiteX70" fmla="*/ 84802 w 5926802"/>
              <a:gd name="connsiteY70" fmla="*/ 1016005 h 1591739"/>
              <a:gd name="connsiteX71" fmla="*/ 169469 w 5926802"/>
              <a:gd name="connsiteY71" fmla="*/ 914405 h 1591739"/>
              <a:gd name="connsiteX72" fmla="*/ 271069 w 5926802"/>
              <a:gd name="connsiteY72" fmla="*/ 846672 h 1591739"/>
              <a:gd name="connsiteX73" fmla="*/ 694402 w 5926802"/>
              <a:gd name="connsiteY73" fmla="*/ 829739 h 1591739"/>
              <a:gd name="connsiteX74" fmla="*/ 745202 w 5926802"/>
              <a:gd name="connsiteY74" fmla="*/ 812805 h 1591739"/>
              <a:gd name="connsiteX75" fmla="*/ 863735 w 5926802"/>
              <a:gd name="connsiteY75" fmla="*/ 778939 h 1591739"/>
              <a:gd name="connsiteX76" fmla="*/ 982269 w 5926802"/>
              <a:gd name="connsiteY76" fmla="*/ 711205 h 1591739"/>
              <a:gd name="connsiteX77" fmla="*/ 1033069 w 5926802"/>
              <a:gd name="connsiteY77" fmla="*/ 694272 h 1591739"/>
              <a:gd name="connsiteX78" fmla="*/ 1066935 w 5926802"/>
              <a:gd name="connsiteY78" fmla="*/ 643472 h 1591739"/>
              <a:gd name="connsiteX79" fmla="*/ 999202 w 5926802"/>
              <a:gd name="connsiteY79" fmla="*/ 491072 h 1591739"/>
              <a:gd name="connsiteX80" fmla="*/ 965335 w 5926802"/>
              <a:gd name="connsiteY80" fmla="*/ 440272 h 1591739"/>
              <a:gd name="connsiteX81" fmla="*/ 914535 w 5926802"/>
              <a:gd name="connsiteY81" fmla="*/ 406405 h 1591739"/>
              <a:gd name="connsiteX82" fmla="*/ 863735 w 5926802"/>
              <a:gd name="connsiteY82" fmla="*/ 355605 h 1591739"/>
              <a:gd name="connsiteX83" fmla="*/ 762135 w 5926802"/>
              <a:gd name="connsiteY83" fmla="*/ 270939 h 1591739"/>
              <a:gd name="connsiteX84" fmla="*/ 728269 w 5926802"/>
              <a:gd name="connsiteY84" fmla="*/ 220139 h 1591739"/>
              <a:gd name="connsiteX85" fmla="*/ 626669 w 5926802"/>
              <a:gd name="connsiteY85" fmla="*/ 152405 h 1591739"/>
              <a:gd name="connsiteX86" fmla="*/ 575869 w 5926802"/>
              <a:gd name="connsiteY86" fmla="*/ 118539 h 1591739"/>
              <a:gd name="connsiteX87" fmla="*/ 474269 w 5926802"/>
              <a:gd name="connsiteY87" fmla="*/ 67739 h 1591739"/>
              <a:gd name="connsiteX88" fmla="*/ 271069 w 5926802"/>
              <a:gd name="connsiteY88" fmla="*/ 33872 h 1591739"/>
              <a:gd name="connsiteX89" fmla="*/ 220269 w 5926802"/>
              <a:gd name="connsiteY89" fmla="*/ 16939 h 1591739"/>
              <a:gd name="connsiteX90" fmla="*/ 84802 w 5926802"/>
              <a:gd name="connsiteY90" fmla="*/ 5 h 15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926802" h="1591739">
                <a:moveTo>
                  <a:pt x="5926802" y="660405"/>
                </a:moveTo>
                <a:cubicBezTo>
                  <a:pt x="5904224" y="666050"/>
                  <a:pt x="5882342" y="677339"/>
                  <a:pt x="5859069" y="677339"/>
                </a:cubicBezTo>
                <a:cubicBezTo>
                  <a:pt x="5785467" y="677339"/>
                  <a:pt x="5668693" y="663611"/>
                  <a:pt x="5588135" y="643472"/>
                </a:cubicBezTo>
                <a:cubicBezTo>
                  <a:pt x="5570819" y="639143"/>
                  <a:pt x="5554268" y="632183"/>
                  <a:pt x="5537335" y="626539"/>
                </a:cubicBezTo>
                <a:lnTo>
                  <a:pt x="5435735" y="558805"/>
                </a:lnTo>
                <a:cubicBezTo>
                  <a:pt x="5418802" y="547516"/>
                  <a:pt x="5404242" y="531375"/>
                  <a:pt x="5384935" y="524939"/>
                </a:cubicBezTo>
                <a:cubicBezTo>
                  <a:pt x="5368002" y="519294"/>
                  <a:pt x="5349738" y="516673"/>
                  <a:pt x="5334135" y="508005"/>
                </a:cubicBezTo>
                <a:cubicBezTo>
                  <a:pt x="5298555" y="488238"/>
                  <a:pt x="5266402" y="462850"/>
                  <a:pt x="5232535" y="440272"/>
                </a:cubicBezTo>
                <a:cubicBezTo>
                  <a:pt x="5215602" y="428983"/>
                  <a:pt x="5198016" y="418616"/>
                  <a:pt x="5181735" y="406405"/>
                </a:cubicBezTo>
                <a:cubicBezTo>
                  <a:pt x="5159157" y="389472"/>
                  <a:pt x="5135430" y="373972"/>
                  <a:pt x="5114002" y="355605"/>
                </a:cubicBezTo>
                <a:cubicBezTo>
                  <a:pt x="5095820" y="340020"/>
                  <a:pt x="5083127" y="318089"/>
                  <a:pt x="5063202" y="304805"/>
                </a:cubicBezTo>
                <a:cubicBezTo>
                  <a:pt x="5048350" y="294904"/>
                  <a:pt x="5028808" y="294903"/>
                  <a:pt x="5012402" y="287872"/>
                </a:cubicBezTo>
                <a:cubicBezTo>
                  <a:pt x="4989200" y="277928"/>
                  <a:pt x="4966586" y="266529"/>
                  <a:pt x="4944669" y="254005"/>
                </a:cubicBezTo>
                <a:cubicBezTo>
                  <a:pt x="4926999" y="243908"/>
                  <a:pt x="4911539" y="230236"/>
                  <a:pt x="4893869" y="220139"/>
                </a:cubicBezTo>
                <a:cubicBezTo>
                  <a:pt x="4835278" y="186659"/>
                  <a:pt x="4832329" y="188337"/>
                  <a:pt x="4775335" y="169339"/>
                </a:cubicBezTo>
                <a:cubicBezTo>
                  <a:pt x="4629749" y="72281"/>
                  <a:pt x="4813949" y="188646"/>
                  <a:pt x="4673735" y="118539"/>
                </a:cubicBezTo>
                <a:cubicBezTo>
                  <a:pt x="4542432" y="52888"/>
                  <a:pt x="4699822" y="110300"/>
                  <a:pt x="4572135" y="67739"/>
                </a:cubicBezTo>
                <a:cubicBezTo>
                  <a:pt x="4406060" y="123096"/>
                  <a:pt x="4640656" y="33348"/>
                  <a:pt x="4487469" y="135472"/>
                </a:cubicBezTo>
                <a:cubicBezTo>
                  <a:pt x="4468105" y="148381"/>
                  <a:pt x="4442828" y="149518"/>
                  <a:pt x="4419735" y="152405"/>
                </a:cubicBezTo>
                <a:cubicBezTo>
                  <a:pt x="4352292" y="160835"/>
                  <a:pt x="4284130" y="162224"/>
                  <a:pt x="4216535" y="169339"/>
                </a:cubicBezTo>
                <a:cubicBezTo>
                  <a:pt x="4176842" y="173517"/>
                  <a:pt x="4137270" y="179132"/>
                  <a:pt x="4098002" y="186272"/>
                </a:cubicBezTo>
                <a:cubicBezTo>
                  <a:pt x="4051220" y="194778"/>
                  <a:pt x="4022997" y="205629"/>
                  <a:pt x="3979469" y="220139"/>
                </a:cubicBezTo>
                <a:cubicBezTo>
                  <a:pt x="3901834" y="336590"/>
                  <a:pt x="3950349" y="308868"/>
                  <a:pt x="3860935" y="338672"/>
                </a:cubicBezTo>
                <a:cubicBezTo>
                  <a:pt x="3844002" y="349961"/>
                  <a:pt x="3824526" y="358148"/>
                  <a:pt x="3810135" y="372539"/>
                </a:cubicBezTo>
                <a:cubicBezTo>
                  <a:pt x="3795745" y="386930"/>
                  <a:pt x="3791585" y="409938"/>
                  <a:pt x="3776269" y="423339"/>
                </a:cubicBezTo>
                <a:cubicBezTo>
                  <a:pt x="3717462" y="474795"/>
                  <a:pt x="3688004" y="489681"/>
                  <a:pt x="3623869" y="508005"/>
                </a:cubicBezTo>
                <a:cubicBezTo>
                  <a:pt x="3601492" y="514399"/>
                  <a:pt x="3578713" y="519294"/>
                  <a:pt x="3556135" y="524939"/>
                </a:cubicBezTo>
                <a:cubicBezTo>
                  <a:pt x="3475631" y="578607"/>
                  <a:pt x="3511772" y="539497"/>
                  <a:pt x="3471469" y="660405"/>
                </a:cubicBezTo>
                <a:lnTo>
                  <a:pt x="3454535" y="711205"/>
                </a:lnTo>
                <a:cubicBezTo>
                  <a:pt x="3448891" y="801516"/>
                  <a:pt x="3456243" y="893592"/>
                  <a:pt x="3437602" y="982139"/>
                </a:cubicBezTo>
                <a:cubicBezTo>
                  <a:pt x="3432669" y="1005573"/>
                  <a:pt x="3402571" y="1014917"/>
                  <a:pt x="3386802" y="1032939"/>
                </a:cubicBezTo>
                <a:cubicBezTo>
                  <a:pt x="3337536" y="1089243"/>
                  <a:pt x="3322477" y="1123232"/>
                  <a:pt x="3268269" y="1168405"/>
                </a:cubicBezTo>
                <a:cubicBezTo>
                  <a:pt x="3252635" y="1181434"/>
                  <a:pt x="3234030" y="1190443"/>
                  <a:pt x="3217469" y="1202272"/>
                </a:cubicBezTo>
                <a:cubicBezTo>
                  <a:pt x="3194503" y="1218676"/>
                  <a:pt x="3172856" y="1236888"/>
                  <a:pt x="3149735" y="1253072"/>
                </a:cubicBezTo>
                <a:cubicBezTo>
                  <a:pt x="3116390" y="1276413"/>
                  <a:pt x="3082002" y="1298227"/>
                  <a:pt x="3048135" y="1320805"/>
                </a:cubicBezTo>
                <a:cubicBezTo>
                  <a:pt x="3031202" y="1332094"/>
                  <a:pt x="3013616" y="1342461"/>
                  <a:pt x="2997335" y="1354672"/>
                </a:cubicBezTo>
                <a:cubicBezTo>
                  <a:pt x="2952180" y="1388539"/>
                  <a:pt x="2912354" y="1431030"/>
                  <a:pt x="2861869" y="1456272"/>
                </a:cubicBezTo>
                <a:cubicBezTo>
                  <a:pt x="2816713" y="1478850"/>
                  <a:pt x="2768408" y="1496000"/>
                  <a:pt x="2726402" y="1524005"/>
                </a:cubicBezTo>
                <a:cubicBezTo>
                  <a:pt x="2709469" y="1535294"/>
                  <a:pt x="2694308" y="1549855"/>
                  <a:pt x="2675602" y="1557872"/>
                </a:cubicBezTo>
                <a:cubicBezTo>
                  <a:pt x="2654211" y="1567040"/>
                  <a:pt x="2630246" y="1568411"/>
                  <a:pt x="2607869" y="1574805"/>
                </a:cubicBezTo>
                <a:cubicBezTo>
                  <a:pt x="2590706" y="1579709"/>
                  <a:pt x="2574002" y="1586094"/>
                  <a:pt x="2557069" y="1591739"/>
                </a:cubicBezTo>
                <a:cubicBezTo>
                  <a:pt x="2449824" y="1586094"/>
                  <a:pt x="2341743" y="1589315"/>
                  <a:pt x="2235335" y="1574805"/>
                </a:cubicBezTo>
                <a:cubicBezTo>
                  <a:pt x="2215170" y="1572055"/>
                  <a:pt x="2202738" y="1550040"/>
                  <a:pt x="2184535" y="1540939"/>
                </a:cubicBezTo>
                <a:cubicBezTo>
                  <a:pt x="2168570" y="1532957"/>
                  <a:pt x="2149700" y="1531987"/>
                  <a:pt x="2133735" y="1524005"/>
                </a:cubicBezTo>
                <a:cubicBezTo>
                  <a:pt x="2115532" y="1514904"/>
                  <a:pt x="2101641" y="1498156"/>
                  <a:pt x="2082935" y="1490139"/>
                </a:cubicBezTo>
                <a:cubicBezTo>
                  <a:pt x="1938452" y="1428218"/>
                  <a:pt x="2098538" y="1530977"/>
                  <a:pt x="1930535" y="1439339"/>
                </a:cubicBezTo>
                <a:cubicBezTo>
                  <a:pt x="1894802" y="1419848"/>
                  <a:pt x="1828935" y="1371605"/>
                  <a:pt x="1828935" y="1371605"/>
                </a:cubicBezTo>
                <a:cubicBezTo>
                  <a:pt x="1744857" y="1245485"/>
                  <a:pt x="1852914" y="1400378"/>
                  <a:pt x="1744269" y="1270005"/>
                </a:cubicBezTo>
                <a:cubicBezTo>
                  <a:pt x="1731240" y="1254371"/>
                  <a:pt x="1723431" y="1234839"/>
                  <a:pt x="1710402" y="1219205"/>
                </a:cubicBezTo>
                <a:cubicBezTo>
                  <a:pt x="1695071" y="1200808"/>
                  <a:pt x="1674933" y="1186802"/>
                  <a:pt x="1659602" y="1168405"/>
                </a:cubicBezTo>
                <a:cubicBezTo>
                  <a:pt x="1646573" y="1152771"/>
                  <a:pt x="1640126" y="1131996"/>
                  <a:pt x="1625735" y="1117605"/>
                </a:cubicBezTo>
                <a:cubicBezTo>
                  <a:pt x="1592911" y="1084781"/>
                  <a:pt x="1565450" y="1080577"/>
                  <a:pt x="1524135" y="1066805"/>
                </a:cubicBezTo>
                <a:cubicBezTo>
                  <a:pt x="1512846" y="1049872"/>
                  <a:pt x="1503297" y="1031639"/>
                  <a:pt x="1490269" y="1016005"/>
                </a:cubicBezTo>
                <a:cubicBezTo>
                  <a:pt x="1456553" y="975545"/>
                  <a:pt x="1381439" y="911995"/>
                  <a:pt x="1337869" y="897472"/>
                </a:cubicBezTo>
                <a:lnTo>
                  <a:pt x="1287069" y="880539"/>
                </a:lnTo>
                <a:cubicBezTo>
                  <a:pt x="1261384" y="863415"/>
                  <a:pt x="1220524" y="829739"/>
                  <a:pt x="1185469" y="829739"/>
                </a:cubicBezTo>
                <a:cubicBezTo>
                  <a:pt x="1162196" y="829739"/>
                  <a:pt x="1140026" y="839985"/>
                  <a:pt x="1117735" y="846672"/>
                </a:cubicBezTo>
                <a:cubicBezTo>
                  <a:pt x="1083542" y="856930"/>
                  <a:pt x="1016135" y="880539"/>
                  <a:pt x="1016135" y="880539"/>
                </a:cubicBezTo>
                <a:cubicBezTo>
                  <a:pt x="999202" y="897472"/>
                  <a:pt x="984238" y="916637"/>
                  <a:pt x="965335" y="931339"/>
                </a:cubicBezTo>
                <a:cubicBezTo>
                  <a:pt x="933206" y="956328"/>
                  <a:pt x="892516" y="970291"/>
                  <a:pt x="863735" y="999072"/>
                </a:cubicBezTo>
                <a:cubicBezTo>
                  <a:pt x="846802" y="1016005"/>
                  <a:pt x="831838" y="1035170"/>
                  <a:pt x="812935" y="1049872"/>
                </a:cubicBezTo>
                <a:cubicBezTo>
                  <a:pt x="780806" y="1074861"/>
                  <a:pt x="711335" y="1117605"/>
                  <a:pt x="711335" y="1117605"/>
                </a:cubicBezTo>
                <a:lnTo>
                  <a:pt x="643602" y="1219205"/>
                </a:lnTo>
                <a:cubicBezTo>
                  <a:pt x="610033" y="1269559"/>
                  <a:pt x="580917" y="1327342"/>
                  <a:pt x="508135" y="1337739"/>
                </a:cubicBezTo>
                <a:lnTo>
                  <a:pt x="389602" y="1354672"/>
                </a:lnTo>
                <a:cubicBezTo>
                  <a:pt x="333158" y="1349028"/>
                  <a:pt x="274413" y="1354659"/>
                  <a:pt x="220269" y="1337739"/>
                </a:cubicBezTo>
                <a:cubicBezTo>
                  <a:pt x="181419" y="1325598"/>
                  <a:pt x="157283" y="1282876"/>
                  <a:pt x="118669" y="1270005"/>
                </a:cubicBezTo>
                <a:lnTo>
                  <a:pt x="67869" y="1253072"/>
                </a:lnTo>
                <a:cubicBezTo>
                  <a:pt x="50936" y="1241783"/>
                  <a:pt x="29782" y="1235097"/>
                  <a:pt x="17069" y="1219205"/>
                </a:cubicBezTo>
                <a:cubicBezTo>
                  <a:pt x="-9581" y="1185892"/>
                  <a:pt x="-1438" y="1150918"/>
                  <a:pt x="17069" y="1117605"/>
                </a:cubicBezTo>
                <a:cubicBezTo>
                  <a:pt x="36836" y="1082025"/>
                  <a:pt x="62224" y="1049872"/>
                  <a:pt x="84802" y="1016005"/>
                </a:cubicBezTo>
                <a:cubicBezTo>
                  <a:pt x="114905" y="970851"/>
                  <a:pt x="124338" y="949507"/>
                  <a:pt x="169469" y="914405"/>
                </a:cubicBezTo>
                <a:cubicBezTo>
                  <a:pt x="201598" y="889416"/>
                  <a:pt x="230399" y="848299"/>
                  <a:pt x="271069" y="846672"/>
                </a:cubicBezTo>
                <a:lnTo>
                  <a:pt x="694402" y="829739"/>
                </a:lnTo>
                <a:cubicBezTo>
                  <a:pt x="711335" y="824094"/>
                  <a:pt x="728039" y="817709"/>
                  <a:pt x="745202" y="812805"/>
                </a:cubicBezTo>
                <a:cubicBezTo>
                  <a:pt x="894065" y="770272"/>
                  <a:pt x="741914" y="819545"/>
                  <a:pt x="863735" y="778939"/>
                </a:cubicBezTo>
                <a:cubicBezTo>
                  <a:pt x="914753" y="744927"/>
                  <a:pt x="922113" y="736986"/>
                  <a:pt x="982269" y="711205"/>
                </a:cubicBezTo>
                <a:cubicBezTo>
                  <a:pt x="998675" y="704174"/>
                  <a:pt x="1016136" y="699916"/>
                  <a:pt x="1033069" y="694272"/>
                </a:cubicBezTo>
                <a:cubicBezTo>
                  <a:pt x="1044358" y="677339"/>
                  <a:pt x="1064688" y="663699"/>
                  <a:pt x="1066935" y="643472"/>
                </a:cubicBezTo>
                <a:cubicBezTo>
                  <a:pt x="1078867" y="536085"/>
                  <a:pt x="1051401" y="553711"/>
                  <a:pt x="999202" y="491072"/>
                </a:cubicBezTo>
                <a:cubicBezTo>
                  <a:pt x="986173" y="475438"/>
                  <a:pt x="979726" y="454663"/>
                  <a:pt x="965335" y="440272"/>
                </a:cubicBezTo>
                <a:cubicBezTo>
                  <a:pt x="950944" y="425881"/>
                  <a:pt x="930169" y="419434"/>
                  <a:pt x="914535" y="406405"/>
                </a:cubicBezTo>
                <a:cubicBezTo>
                  <a:pt x="896138" y="391074"/>
                  <a:pt x="882132" y="370936"/>
                  <a:pt x="863735" y="355605"/>
                </a:cubicBezTo>
                <a:cubicBezTo>
                  <a:pt x="791080" y="295060"/>
                  <a:pt x="829595" y="351892"/>
                  <a:pt x="762135" y="270939"/>
                </a:cubicBezTo>
                <a:cubicBezTo>
                  <a:pt x="749107" y="255305"/>
                  <a:pt x="743585" y="233540"/>
                  <a:pt x="728269" y="220139"/>
                </a:cubicBezTo>
                <a:cubicBezTo>
                  <a:pt x="697637" y="193336"/>
                  <a:pt x="660536" y="174983"/>
                  <a:pt x="626669" y="152405"/>
                </a:cubicBezTo>
                <a:lnTo>
                  <a:pt x="575869" y="118539"/>
                </a:lnTo>
                <a:cubicBezTo>
                  <a:pt x="533054" y="89996"/>
                  <a:pt x="524348" y="77755"/>
                  <a:pt x="474269" y="67739"/>
                </a:cubicBezTo>
                <a:cubicBezTo>
                  <a:pt x="406935" y="54272"/>
                  <a:pt x="336213" y="55586"/>
                  <a:pt x="271069" y="33872"/>
                </a:cubicBezTo>
                <a:cubicBezTo>
                  <a:pt x="254136" y="28228"/>
                  <a:pt x="237772" y="20440"/>
                  <a:pt x="220269" y="16939"/>
                </a:cubicBezTo>
                <a:cubicBezTo>
                  <a:pt x="131608" y="-793"/>
                  <a:pt x="136633" y="5"/>
                  <a:pt x="84802" y="5"/>
                </a:cubicBezTo>
              </a:path>
            </a:pathLst>
          </a:custGeom>
          <a:noFill/>
          <a:ln w="57150" cap="flat" cmpd="sng" algn="in">
            <a:solidFill>
              <a:srgbClr val="C00000"/>
            </a:solidFill>
            <a:prstDash val="solid"/>
            <a:headEnd type="none" w="med" len="med"/>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smtClean="0">
              <a:ln>
                <a:noFill/>
              </a:ln>
              <a:solidFill>
                <a:prstClr val="white"/>
              </a:solidFill>
              <a:effectLst/>
              <a:uLnTx/>
              <a:uFillTx/>
              <a:latin typeface="Gill Sans MT" panose="020B0502020104020203"/>
              <a:ea typeface=""/>
              <a:cs typeface=""/>
            </a:endParaRPr>
          </a:p>
        </p:txBody>
      </p:sp>
      <p:sp>
        <p:nvSpPr>
          <p:cNvPr id="41" name="TextBox 40"/>
          <p:cNvSpPr txBox="1"/>
          <p:nvPr/>
        </p:nvSpPr>
        <p:spPr>
          <a:xfrm>
            <a:off x="507773" y="317003"/>
            <a:ext cx="7964040" cy="707886"/>
          </a:xfrm>
          <a:prstGeom prst="rect">
            <a:avLst/>
          </a:prstGeom>
          <a:noFill/>
        </p:spPr>
        <p:txBody>
          <a:bodyPr wrap="none" rtlCol="0">
            <a:spAutoFit/>
          </a:bodyPr>
          <a:lstStyle/>
          <a:p>
            <a:r>
              <a:rPr lang="en-GB" sz="4000" b="1" smtClean="0">
                <a:solidFill>
                  <a:srgbClr val="434343"/>
                </a:solidFill>
                <a:latin typeface="Raleway ExtraBold" charset="0"/>
                <a:ea typeface="Raleway ExtraBold" charset="0"/>
                <a:cs typeface="Raleway ExtraBold" charset="0"/>
              </a:rPr>
              <a:t>Detecting SIMPs on the surface</a:t>
            </a:r>
            <a:endParaRPr lang="en-GB" sz="4000" b="1" dirty="0">
              <a:solidFill>
                <a:srgbClr val="434343"/>
              </a:solidFill>
              <a:latin typeface="Raleway ExtraBold" charset="0"/>
              <a:ea typeface="Raleway ExtraBold" charset="0"/>
              <a:cs typeface="Raleway ExtraBold" charset="0"/>
            </a:endParaRPr>
          </a:p>
        </p:txBody>
      </p:sp>
    </p:spTree>
    <p:extLst>
      <p:ext uri="{BB962C8B-B14F-4D97-AF65-F5344CB8AC3E}">
        <p14:creationId xmlns:p14="http://schemas.microsoft.com/office/powerpoint/2010/main" val="1323061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058" y="306060"/>
            <a:ext cx="7505904" cy="857400"/>
          </a:xfrm>
        </p:spPr>
        <p:txBody>
          <a:bodyPr/>
          <a:lstStyle/>
          <a:p>
            <a:r>
              <a:rPr lang="en-GB" sz="4400" dirty="0" smtClean="0"/>
              <a:t>SIMP direct detection</a:t>
            </a:r>
            <a:endParaRPr lang="en-GB" sz="4400" dirty="0"/>
          </a:p>
        </p:txBody>
      </p:sp>
      <p:grpSp>
        <p:nvGrpSpPr>
          <p:cNvPr id="6" name="Shape 409"/>
          <p:cNvGrpSpPr/>
          <p:nvPr/>
        </p:nvGrpSpPr>
        <p:grpSpPr>
          <a:xfrm>
            <a:off x="8097398" y="417783"/>
            <a:ext cx="742157" cy="627111"/>
            <a:chOff x="3918650" y="293075"/>
            <a:chExt cx="488500" cy="412775"/>
          </a:xfrm>
          <a:solidFill>
            <a:srgbClr val="EE2D24"/>
          </a:solidFill>
        </p:grpSpPr>
        <p:sp>
          <p:nvSpPr>
            <p:cNvPr id="7" name="Shape 410"/>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8" name="Shape 411"/>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sp>
          <p:nvSpPr>
            <p:cNvPr id="9" name="Shape 412"/>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wrap="square" lIns="91425" tIns="91425" rIns="91425" bIns="91425" anchor="ctr" anchorCtr="0">
              <a:noAutofit/>
            </a:bodyPr>
            <a:lstStyle/>
            <a:p>
              <a:pPr marL="0" lvl="0" indent="0">
                <a:spcBef>
                  <a:spcPts val="0"/>
                </a:spcBef>
                <a:buNone/>
              </a:pPr>
              <a:endParaRPr/>
            </a:p>
          </p:txBody>
        </p:sp>
      </p:gr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446" y="1109760"/>
            <a:ext cx="4123574" cy="3890004"/>
          </a:xfrm>
          <a:prstGeom prst="rect">
            <a:avLst/>
          </a:prstGeom>
        </p:spPr>
      </p:pic>
      <p:sp>
        <p:nvSpPr>
          <p:cNvPr id="12" name="TextBox 11"/>
          <p:cNvSpPr txBox="1"/>
          <p:nvPr/>
        </p:nvSpPr>
        <p:spPr>
          <a:xfrm>
            <a:off x="667524" y="3365542"/>
            <a:ext cx="2730627" cy="954107"/>
          </a:xfrm>
          <a:prstGeom prst="rect">
            <a:avLst/>
          </a:prstGeom>
          <a:noFill/>
        </p:spPr>
        <p:txBody>
          <a:bodyPr wrap="square" rtlCol="0">
            <a:spAutoFit/>
          </a:bodyPr>
          <a:lstStyle/>
          <a:p>
            <a:r>
              <a:rPr lang="en-US" dirty="0" smtClean="0">
                <a:latin typeface="Raleway" charset="0"/>
                <a:ea typeface="Raleway" charset="0"/>
                <a:cs typeface="Raleway" charset="0"/>
              </a:rPr>
              <a:t>Direct detection experiments are not sensitive </a:t>
            </a:r>
            <a:r>
              <a:rPr lang="en-US" smtClean="0">
                <a:latin typeface="Raleway" charset="0"/>
                <a:ea typeface="Raleway" charset="0"/>
                <a:cs typeface="Raleway" charset="0"/>
              </a:rPr>
              <a:t>to larger DM-nucleon </a:t>
            </a:r>
            <a:r>
              <a:rPr lang="en-US" dirty="0" smtClean="0">
                <a:latin typeface="Raleway" charset="0"/>
                <a:ea typeface="Raleway" charset="0"/>
                <a:cs typeface="Raleway" charset="0"/>
              </a:rPr>
              <a:t>cross sections, in the so-called SIMP region.</a:t>
            </a:r>
          </a:p>
        </p:txBody>
      </p:sp>
      <p:cxnSp>
        <p:nvCxnSpPr>
          <p:cNvPr id="13" name="Straight Arrow Connector 12"/>
          <p:cNvCxnSpPr/>
          <p:nvPr/>
        </p:nvCxnSpPr>
        <p:spPr>
          <a:xfrm>
            <a:off x="3527679" y="3836483"/>
            <a:ext cx="2043388" cy="6112"/>
          </a:xfrm>
          <a:prstGeom prst="straightConnector1">
            <a:avLst/>
          </a:prstGeom>
          <a:ln w="57150">
            <a:solidFill>
              <a:srgbClr val="EE2D2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67524" y="2383787"/>
            <a:ext cx="2860155" cy="738664"/>
          </a:xfrm>
          <a:prstGeom prst="rect">
            <a:avLst/>
          </a:prstGeom>
          <a:noFill/>
        </p:spPr>
        <p:txBody>
          <a:bodyPr wrap="square" rtlCol="0">
            <a:spAutoFit/>
          </a:bodyPr>
          <a:lstStyle/>
          <a:p>
            <a:r>
              <a:rPr lang="en-US" dirty="0" smtClean="0">
                <a:latin typeface="Raleway" charset="0"/>
                <a:ea typeface="Raleway" charset="0"/>
                <a:cs typeface="Raleway" charset="0"/>
              </a:rPr>
              <a:t>At larger cross sections constraints come from balloon and rocket-borne experiments.</a:t>
            </a:r>
          </a:p>
        </p:txBody>
      </p:sp>
      <p:cxnSp>
        <p:nvCxnSpPr>
          <p:cNvPr id="15" name="Straight Arrow Connector 14"/>
          <p:cNvCxnSpPr/>
          <p:nvPr/>
        </p:nvCxnSpPr>
        <p:spPr>
          <a:xfrm>
            <a:off x="3398151" y="2766882"/>
            <a:ext cx="1989097" cy="87846"/>
          </a:xfrm>
          <a:prstGeom prst="straightConnector1">
            <a:avLst/>
          </a:prstGeom>
          <a:ln w="57150">
            <a:solidFill>
              <a:srgbClr val="EE2D24"/>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67524" y="1402032"/>
            <a:ext cx="2954621" cy="738664"/>
          </a:xfrm>
          <a:prstGeom prst="rect">
            <a:avLst/>
          </a:prstGeom>
          <a:noFill/>
        </p:spPr>
        <p:txBody>
          <a:bodyPr wrap="square" rtlCol="0">
            <a:spAutoFit/>
          </a:bodyPr>
          <a:lstStyle/>
          <a:p>
            <a:r>
              <a:rPr lang="en-US" dirty="0" smtClean="0">
                <a:latin typeface="Raleway" charset="0"/>
                <a:ea typeface="Raleway" charset="0"/>
                <a:cs typeface="Raleway" charset="0"/>
              </a:rPr>
              <a:t>Even larger cross sections are ruled out by astrophysical constraints.</a:t>
            </a:r>
          </a:p>
        </p:txBody>
      </p:sp>
      <p:cxnSp>
        <p:nvCxnSpPr>
          <p:cNvPr id="17" name="Straight Arrow Connector 16"/>
          <p:cNvCxnSpPr/>
          <p:nvPr/>
        </p:nvCxnSpPr>
        <p:spPr>
          <a:xfrm>
            <a:off x="3236645" y="1800309"/>
            <a:ext cx="2334422" cy="67759"/>
          </a:xfrm>
          <a:prstGeom prst="straightConnector1">
            <a:avLst/>
          </a:prstGeom>
          <a:ln w="57150">
            <a:solidFill>
              <a:srgbClr val="EE2D24"/>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24558" y="4813532"/>
            <a:ext cx="3796232" cy="307777"/>
          </a:xfrm>
          <a:prstGeom prst="rect">
            <a:avLst/>
          </a:prstGeom>
          <a:noFill/>
        </p:spPr>
        <p:txBody>
          <a:bodyPr wrap="none" rtlCol="0">
            <a:spAutoFit/>
          </a:bodyPr>
          <a:lstStyle/>
          <a:p>
            <a:r>
              <a:rPr lang="en-GB" dirty="0" smtClean="0"/>
              <a:t>Mack, </a:t>
            </a:r>
            <a:r>
              <a:rPr lang="en-GB" dirty="0" err="1" smtClean="0"/>
              <a:t>Beacom</a:t>
            </a:r>
            <a:r>
              <a:rPr lang="en-GB" dirty="0" smtClean="0"/>
              <a:t> and Bertone, </a:t>
            </a:r>
            <a:r>
              <a:rPr lang="pt-BR" dirty="0"/>
              <a:t>arXiv:0705.4298</a:t>
            </a:r>
            <a:endParaRPr lang="en-GB" dirty="0"/>
          </a:p>
        </p:txBody>
      </p:sp>
    </p:spTree>
    <p:extLst>
      <p:ext uri="{BB962C8B-B14F-4D97-AF65-F5344CB8AC3E}">
        <p14:creationId xmlns:p14="http://schemas.microsoft.com/office/powerpoint/2010/main" val="56313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theme/theme1.xml><?xml version="1.0" encoding="utf-8"?>
<a:theme xmlns:a="http://schemas.openxmlformats.org/drawingml/2006/main" name="Oliv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1026</Words>
  <Application>Microsoft Macintosh PowerPoint</Application>
  <PresentationFormat>On-screen Show (16:9)</PresentationFormat>
  <Paragraphs>115</Paragraphs>
  <Slides>22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Gill Sans MT</vt:lpstr>
      <vt:lpstr>Raleway</vt:lpstr>
      <vt:lpstr>Raleway ExtraBold</vt:lpstr>
      <vt:lpstr>Raleway Light</vt:lpstr>
      <vt:lpstr>Raleway Medium</vt:lpstr>
      <vt:lpstr>Arial</vt:lpstr>
      <vt:lpstr>Olivia template</vt:lpstr>
      <vt:lpstr>Strongly-interacting dark matter and CNO neutrinos with low-threshold detectors</vt:lpstr>
      <vt:lpstr>Direct detection</vt:lpstr>
      <vt:lpstr>Direct detection experiments</vt:lpstr>
      <vt:lpstr>Dark matter with low-threshold detectors</vt:lpstr>
      <vt:lpstr>Strongly-interacting dark matter</vt:lpstr>
      <vt:lpstr>PowerPoint Presentation</vt:lpstr>
      <vt:lpstr>PowerPoint Presentation</vt:lpstr>
      <vt:lpstr>PowerPoint Presentation</vt:lpstr>
      <vt:lpstr>SIMP direct detection</vt:lpstr>
      <vt:lpstr>New results from a surface-based cryogenic detector</vt:lpstr>
      <vt:lpstr>SIMPs in a surface-based cryogenic experiment</vt:lpstr>
      <vt:lpstr>New constraints on SIMP dark matter</vt:lpstr>
      <vt:lpstr>CNO Neutrino Grand Prix: The race to solve the solar metallicity problem</vt:lpstr>
      <vt:lpstr>The solar metallicity problem</vt:lpstr>
      <vt:lpstr>Helioseismology and the photosphere disagree</vt:lpstr>
      <vt:lpstr>CNO Neutrinos – a solution</vt:lpstr>
      <vt:lpstr>CNO neutrinos and new physics?</vt:lpstr>
      <vt:lpstr>Detecting CNO Neutrinos</vt:lpstr>
      <vt:lpstr>Measuring the CNO flux with electron-recoil experiments</vt:lpstr>
      <vt:lpstr>Measuring the CNO flux with nuclear-recoil experiments</vt:lpstr>
      <vt:lpstr>Technologies for CNO-NR observation</vt:lpstr>
      <vt:lpstr>Conclusion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Davis, Jonathan</dc:creator>
  <cp:lastModifiedBy>Davis, Jonathan</cp:lastModifiedBy>
  <cp:revision>162</cp:revision>
  <cp:lastPrinted>2018-01-16T19:58:43Z</cp:lastPrinted>
  <dcterms:modified xsi:type="dcterms:W3CDTF">2018-01-16T22:18:22Z</dcterms:modified>
</cp:coreProperties>
</file>