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  <p:sldMasterId id="2147483712" r:id="rId2"/>
    <p:sldMasterId id="2147483724" r:id="rId3"/>
  </p:sldMasterIdLst>
  <p:notesMasterIdLst>
    <p:notesMasterId r:id="rId21"/>
  </p:notesMasterIdLst>
  <p:handoutMasterIdLst>
    <p:handoutMasterId r:id="rId22"/>
  </p:handoutMasterIdLst>
  <p:sldIdLst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300" r:id="rId12"/>
    <p:sldId id="301" r:id="rId13"/>
    <p:sldId id="303" r:id="rId14"/>
    <p:sldId id="304" r:id="rId15"/>
    <p:sldId id="305" r:id="rId16"/>
    <p:sldId id="307" r:id="rId17"/>
    <p:sldId id="306" r:id="rId18"/>
    <p:sldId id="308" r:id="rId19"/>
    <p:sldId id="309" r:id="rId20"/>
  </p:sldIdLst>
  <p:sldSz cx="9144000" cy="6858000" type="screen4x3"/>
  <p:notesSz cx="7099300" cy="10234613"/>
  <p:defaultTextStyle>
    <a:defPPr>
      <a:defRPr lang="en-US"/>
    </a:defPPr>
    <a:lvl1pPr marL="0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4" orient="horz" pos="3083" userDrawn="1">
          <p15:clr>
            <a:srgbClr val="A4A3A4"/>
          </p15:clr>
        </p15:guide>
        <p15:guide id="5" pos="232" userDrawn="1">
          <p15:clr>
            <a:srgbClr val="A4A3A4"/>
          </p15:clr>
        </p15:guide>
        <p15:guide id="8" orient="horz" pos="2074" userDrawn="1">
          <p15:clr>
            <a:srgbClr val="A4A3A4"/>
          </p15:clr>
        </p15:guide>
        <p15:guide id="11" pos="4151" userDrawn="1">
          <p15:clr>
            <a:srgbClr val="A4A3A4"/>
          </p15:clr>
        </p15:guide>
        <p15:guide id="12" pos="4082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orient="horz" pos="4111" userDrawn="1">
          <p15:clr>
            <a:srgbClr val="A4A3A4"/>
          </p15:clr>
        </p15:guide>
        <p15:guide id="15" orient="horz" pos="2765" userDrawn="1">
          <p15:clr>
            <a:srgbClr val="A4A3A4"/>
          </p15:clr>
        </p15:guide>
        <p15:guide id="16" pos="2880" userDrawn="1">
          <p15:clr>
            <a:srgbClr val="A4A3A4"/>
          </p15:clr>
        </p15:guide>
        <p15:guide id="17" pos="309" userDrawn="1">
          <p15:clr>
            <a:srgbClr val="A4A3A4"/>
          </p15:clr>
        </p15:guide>
        <p15:guide id="18" pos="5535" userDrawn="1">
          <p15:clr>
            <a:srgbClr val="A4A3A4"/>
          </p15:clr>
        </p15:guide>
        <p15:guide id="19" pos="54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8235"/>
    <a:srgbClr val="543D29"/>
    <a:srgbClr val="FFCC00"/>
    <a:srgbClr val="A50119"/>
    <a:srgbClr val="71BF44"/>
    <a:srgbClr val="B1021B"/>
    <a:srgbClr val="B9021C"/>
    <a:srgbClr val="C1021D"/>
    <a:srgbClr val="B00A1F"/>
    <a:srgbClr val="B0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1345" autoAdjust="0"/>
  </p:normalViewPr>
  <p:slideViewPr>
    <p:cSldViewPr snapToGrid="0" showGuides="1">
      <p:cViewPr varScale="1">
        <p:scale>
          <a:sx n="68" d="100"/>
          <a:sy n="68" d="100"/>
        </p:scale>
        <p:origin x="640" y="36"/>
      </p:cViewPr>
      <p:guideLst>
        <p:guide orient="horz" pos="1620"/>
        <p:guide pos="2160"/>
        <p:guide orient="horz" pos="3083"/>
        <p:guide pos="232"/>
        <p:guide orient="horz" pos="2074"/>
        <p:guide pos="4151"/>
        <p:guide pos="4082"/>
        <p:guide orient="horz" pos="2160"/>
        <p:guide orient="horz" pos="4111"/>
        <p:guide orient="horz" pos="2765"/>
        <p:guide pos="2880"/>
        <p:guide pos="309"/>
        <p:guide pos="5535"/>
        <p:guide pos="54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100" d="100"/>
          <a:sy n="100" d="100"/>
        </p:scale>
        <p:origin x="-3396" y="-72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481E118-1CEA-43E8-BD51-A8A2CBD62889}" type="datetimeFigureOut">
              <a:rPr lang="fr-FR" smtClean="0"/>
              <a:t>09/09/2020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7CB1C5FA-467D-48F3-9F36-205F533C0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20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0389419-4E28-4B58-9AA2-383238311FDA}" type="datetimeFigureOut">
              <a:rPr lang="fr-FR" smtClean="0"/>
              <a:t>09/09/2020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4600" y="1277938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20" tIns="47960" rIns="95920" bIns="4796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930" y="4925410"/>
            <a:ext cx="5679440" cy="4029879"/>
          </a:xfrm>
          <a:prstGeom prst="rect">
            <a:avLst/>
          </a:prstGeom>
        </p:spPr>
        <p:txBody>
          <a:bodyPr vert="horz" lIns="95920" tIns="47960" rIns="95920" bIns="4796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39DC57ED-270C-43E3-91AA-48F4CC193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13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8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0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3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ED1C4103-FF01-4613-BB77-A54429AC18D2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889468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d'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DA024-CC5C-49D4-9EDE-B13C9CE4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952101-6F0D-4470-B900-D7C009A83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0769C5C-EDFB-44C6-A754-7FD9C1B5A1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98242" y="135808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6" name="Espace réservé pour une image  4">
            <a:extLst>
              <a:ext uri="{FF2B5EF4-FFF2-40B4-BE49-F238E27FC236}">
                <a16:creationId xmlns:a16="http://schemas.microsoft.com/office/drawing/2014/main" id="{CE83B8F1-3CFD-4C6F-B77B-684EE09D6F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3696" y="135808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1F07BDA-5AB0-410C-A329-8C06350E1E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12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95E4514-E62C-42B5-BE1E-5F1CD3D2A789}"/>
              </a:ext>
            </a:extLst>
          </p:cNvPr>
          <p:cNvCxnSpPr/>
          <p:nvPr userDrawn="1"/>
        </p:nvCxnSpPr>
        <p:spPr>
          <a:xfrm flipH="1">
            <a:off x="914402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C946E34-2083-434D-8404-8F5AEE71F0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239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653795C-036F-4780-863C-5F5B75D45AC9}"/>
              </a:ext>
            </a:extLst>
          </p:cNvPr>
          <p:cNvCxnSpPr/>
          <p:nvPr userDrawn="1"/>
        </p:nvCxnSpPr>
        <p:spPr>
          <a:xfrm flipH="1">
            <a:off x="4643696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6076C443-2E06-4281-8B05-53A67256EE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98242" y="2628159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AAFC24E1-75A5-4390-A26C-B3DE9FF20E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43696" y="2628159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67AD350B-6F89-4863-9328-41F1D93BBC1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31227" y="262816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B1C8393-42C9-4E5B-B22A-7A1C80B3392B}"/>
              </a:ext>
            </a:extLst>
          </p:cNvPr>
          <p:cNvCxnSpPr/>
          <p:nvPr userDrawn="1"/>
        </p:nvCxnSpPr>
        <p:spPr>
          <a:xfrm flipH="1">
            <a:off x="914402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EADC8B10-F914-44B6-855C-77AEF500D41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823927" y="263455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674119E-EE06-45F8-B404-7D969C8F47C0}"/>
              </a:ext>
            </a:extLst>
          </p:cNvPr>
          <p:cNvCxnSpPr/>
          <p:nvPr userDrawn="1"/>
        </p:nvCxnSpPr>
        <p:spPr>
          <a:xfrm flipH="1">
            <a:off x="4643696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Espace réservé pour une image  4">
            <a:extLst>
              <a:ext uri="{FF2B5EF4-FFF2-40B4-BE49-F238E27FC236}">
                <a16:creationId xmlns:a16="http://schemas.microsoft.com/office/drawing/2014/main" id="{2E8B88C5-9DD3-4342-8110-493B6A4046E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398242" y="3878367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0" name="Espace réservé pour une image  4">
            <a:extLst>
              <a:ext uri="{FF2B5EF4-FFF2-40B4-BE49-F238E27FC236}">
                <a16:creationId xmlns:a16="http://schemas.microsoft.com/office/drawing/2014/main" id="{11DFD99F-CCC2-490B-9103-83A0C7B5BF9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643696" y="3878367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105DF51F-34C2-49EC-92D0-D81C49BE61D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1227" y="3878368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75A8DBD-F5B7-405E-B653-6D5F7E42EB8D}"/>
              </a:ext>
            </a:extLst>
          </p:cNvPr>
          <p:cNvCxnSpPr/>
          <p:nvPr userDrawn="1"/>
        </p:nvCxnSpPr>
        <p:spPr>
          <a:xfrm flipH="1">
            <a:off x="914402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Espace réservé du texte 7">
            <a:extLst>
              <a:ext uri="{FF2B5EF4-FFF2-40B4-BE49-F238E27FC236}">
                <a16:creationId xmlns:a16="http://schemas.microsoft.com/office/drawing/2014/main" id="{A402FF8C-DB59-4608-B517-7FD5643141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823927" y="3866242"/>
            <a:ext cx="2359026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7D552D8A-671C-4599-8FC0-D56624B966E2}"/>
              </a:ext>
            </a:extLst>
          </p:cNvPr>
          <p:cNvCxnSpPr/>
          <p:nvPr userDrawn="1"/>
        </p:nvCxnSpPr>
        <p:spPr>
          <a:xfrm flipH="1">
            <a:off x="4643696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Espace réservé pour une image  4">
            <a:extLst>
              <a:ext uri="{FF2B5EF4-FFF2-40B4-BE49-F238E27FC236}">
                <a16:creationId xmlns:a16="http://schemas.microsoft.com/office/drawing/2014/main" id="{979E6621-7EBD-4E8A-9D3F-98667422C62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398242" y="512857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6" name="Espace réservé pour une image  4">
            <a:extLst>
              <a:ext uri="{FF2B5EF4-FFF2-40B4-BE49-F238E27FC236}">
                <a16:creationId xmlns:a16="http://schemas.microsoft.com/office/drawing/2014/main" id="{4EB9FABD-311A-46B5-803C-4468714878B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643696" y="512857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7" name="Espace réservé du texte 7">
            <a:extLst>
              <a:ext uri="{FF2B5EF4-FFF2-40B4-BE49-F238E27FC236}">
                <a16:creationId xmlns:a16="http://schemas.microsoft.com/office/drawing/2014/main" id="{B039882E-C7D2-4A10-8D17-525FEF96661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12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40312D7E-F5FE-4ADB-8526-4D9ED88C5C15}"/>
              </a:ext>
            </a:extLst>
          </p:cNvPr>
          <p:cNvCxnSpPr/>
          <p:nvPr userDrawn="1"/>
        </p:nvCxnSpPr>
        <p:spPr>
          <a:xfrm flipH="1">
            <a:off x="914402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6AD72B51-7D15-4502-B762-932C85FC894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8239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13D9F259-C0D9-40E4-B155-CD1D47C48F43}"/>
              </a:ext>
            </a:extLst>
          </p:cNvPr>
          <p:cNvCxnSpPr/>
          <p:nvPr userDrawn="1"/>
        </p:nvCxnSpPr>
        <p:spPr>
          <a:xfrm flipH="1">
            <a:off x="4643696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188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269974" y="2277417"/>
            <a:ext cx="4765976" cy="6247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579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noProof="0" dirty="0"/>
              <a:t>Merci de votre attention</a:t>
            </a:r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991769" y="4403563"/>
            <a:ext cx="6848148" cy="267471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1000" b="1" noProof="0" dirty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1000" noProof="0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3269974" y="3140287"/>
            <a:ext cx="4714240" cy="40597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20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2000" kern="1200" noProof="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20 mai 2019</a:t>
            </a:r>
            <a:endParaRPr lang="fr-FR" noProof="0" dirty="0"/>
          </a:p>
        </p:txBody>
      </p:sp>
      <p:sp>
        <p:nvSpPr>
          <p:cNvPr id="12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4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3254937" y="3564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977181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"/>
            <a:ext cx="9144000" cy="5998464"/>
          </a:xfrm>
          <a:prstGeom prst="rect">
            <a:avLst/>
          </a:prstGeom>
        </p:spPr>
      </p:pic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6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Annexes</a:t>
            </a:r>
          </a:p>
        </p:txBody>
      </p:sp>
      <p:sp>
        <p:nvSpPr>
          <p:cNvPr id="19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13 mai 2019</a:t>
            </a:r>
          </a:p>
        </p:txBody>
      </p:sp>
    </p:spTree>
    <p:extLst>
      <p:ext uri="{BB962C8B-B14F-4D97-AF65-F5344CB8AC3E}">
        <p14:creationId xmlns:p14="http://schemas.microsoft.com/office/powerpoint/2010/main" val="93149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699585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673908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323489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0038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46554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85783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0667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42050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4279643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484330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134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5286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smtClean="0"/>
              <a:t>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513944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776974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0235D1-1CA4-4813-8F9E-8EA6F5F924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00B39465-DFB6-4F0B-AD93-34B67A43F55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31444" y="1835212"/>
            <a:ext cx="1521946" cy="1950713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05215E8A-C584-469C-8777-F84DF88AD457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52037" y="1835212"/>
            <a:ext cx="1478663" cy="119856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F295F236-0258-44BD-A085-BC26E990060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3334674" y="1835151"/>
            <a:ext cx="1178590" cy="1280980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10F23775-F583-446B-ADBA-A32E31D6D2FB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328279" y="3298825"/>
            <a:ext cx="1184516" cy="1138108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CBB53359-B79D-4793-A0BA-531D16C92DB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1757364" y="3201989"/>
            <a:ext cx="1466941" cy="58393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9" name="Espace réservé pour une image  38">
            <a:extLst>
              <a:ext uri="{FF2B5EF4-FFF2-40B4-BE49-F238E27FC236}">
                <a16:creationId xmlns:a16="http://schemas.microsoft.com/office/drawing/2014/main" id="{7629CC81-1DE8-42E7-8943-496B487C7A15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131763" y="3968619"/>
            <a:ext cx="1517650" cy="52718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3D9A0616-6187-42B8-A49C-5704495AFA0F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31763" y="4673601"/>
            <a:ext cx="1517650" cy="605642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10BA3FEF-381F-4AA8-9215-136F5361141D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1752037" y="3968619"/>
            <a:ext cx="1466850" cy="1310624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8FD27BC5-345B-4477-941A-3575E8185B4F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3319464" y="4619627"/>
            <a:ext cx="1193800" cy="65961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429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8385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90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107440" y="196178"/>
            <a:ext cx="8229600" cy="379192"/>
          </a:xfrm>
          <a:prstGeom prst="rect">
            <a:avLst/>
          </a:prstGeom>
        </p:spPr>
        <p:txBody>
          <a:bodyPr vert="horz" lIns="127723" tIns="50285" rIns="127723" bIns="50285" rtlCol="0" anchor="ctr">
            <a:spAutoFit/>
          </a:bodyPr>
          <a:lstStyle>
            <a:lvl1pPr>
              <a:defRPr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7691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9 septembre 2020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53284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4" r:id="rId2"/>
    <p:sldLayoutId id="2147483705" r:id="rId3"/>
    <p:sldLayoutId id="2147483706" r:id="rId4"/>
    <p:sldLayoutId id="2147483709" r:id="rId5"/>
    <p:sldLayoutId id="2147483710" r:id="rId6"/>
    <p:sldLayoutId id="2147483711" r:id="rId7"/>
    <p:sldLayoutId id="2147483708" r:id="rId8"/>
    <p:sldLayoutId id="2147483707" r:id="rId9"/>
    <p:sldLayoutId id="2147483732" r:id="rId10"/>
    <p:sldLayoutId id="2147483701" r:id="rId11"/>
    <p:sldLayoutId id="2147483702" r:id="rId12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9 septembre 2020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619460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9" r:id="rId3"/>
    <p:sldLayoutId id="2147483717" r:id="rId4"/>
    <p:sldLayoutId id="2147483718" r:id="rId5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9 septembre 2020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20076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31" r:id="rId3"/>
    <p:sldLayoutId id="2147483729" r:id="rId4"/>
    <p:sldLayoutId id="2147483730" r:id="rId5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65096/contributions/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ESG 2020 – Contexte 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113121" y="1614596"/>
            <a:ext cx="7924376" cy="4468621"/>
          </a:xfrm>
        </p:spPr>
        <p:txBody>
          <a:bodyPr/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Acteurs:</a:t>
            </a:r>
          </a:p>
          <a:p>
            <a:pPr lvl="1"/>
            <a:r>
              <a:rPr lang="fr-FR" dirty="0" smtClean="0"/>
              <a:t>Communauté : 160 contributions reçues , individuelles ou institutionnelles </a:t>
            </a:r>
          </a:p>
          <a:p>
            <a:pPr marL="478963" lvl="1" indent="0">
              <a:buNone/>
            </a:pPr>
            <a:r>
              <a:rPr lang="fr-FR" dirty="0" smtClean="0"/>
              <a:t>        </a:t>
            </a:r>
            <a:r>
              <a:rPr lang="fr-FR" dirty="0" smtClean="0">
                <a:hlinkClick r:id="rId2"/>
              </a:rPr>
              <a:t>https</a:t>
            </a:r>
            <a:r>
              <a:rPr lang="fr-FR" dirty="0">
                <a:hlinkClick r:id="rId2"/>
              </a:rPr>
              <a:t>://indico.cern.ch/event/765096/contributions</a:t>
            </a:r>
            <a:r>
              <a:rPr lang="fr-FR" dirty="0" smtClean="0">
                <a:hlinkClick r:id="rId2"/>
              </a:rPr>
              <a:t>/</a:t>
            </a:r>
            <a:endParaRPr lang="fr-FR" dirty="0" smtClean="0"/>
          </a:p>
          <a:p>
            <a:pPr marL="478963" lvl="1" indent="0">
              <a:buNone/>
            </a:pPr>
            <a:r>
              <a:rPr lang="fr-FR" dirty="0"/>
              <a:t> </a:t>
            </a:r>
            <a:r>
              <a:rPr lang="fr-FR" dirty="0" smtClean="0"/>
              <a:t>      </a:t>
            </a:r>
            <a:r>
              <a:rPr lang="fr-FR" dirty="0" smtClean="0">
                <a:sym typeface="Wingdings" panose="05000000000000000000" pitchFamily="2" charset="2"/>
              </a:rPr>
              <a:t> contribution de l’</a:t>
            </a:r>
            <a:r>
              <a:rPr lang="fr-FR" dirty="0" err="1" smtClean="0">
                <a:sym typeface="Wingdings" panose="05000000000000000000" pitchFamily="2" charset="2"/>
              </a:rPr>
              <a:t>Irfu</a:t>
            </a:r>
            <a:endParaRPr lang="fr-FR" dirty="0" smtClean="0"/>
          </a:p>
          <a:p>
            <a:pPr lvl="1"/>
            <a:r>
              <a:rPr lang="fr-FR" dirty="0" smtClean="0"/>
              <a:t>Physics </a:t>
            </a:r>
            <a:r>
              <a:rPr lang="fr-FR" dirty="0" err="1" smtClean="0"/>
              <a:t>Preparatory</a:t>
            </a:r>
            <a:r>
              <a:rPr lang="fr-FR" dirty="0" smtClean="0"/>
              <a:t> Group : 8 groupes thématiques, en charge d’analyser les contributions reçues, et de rédiger un « Briefing Book »   </a:t>
            </a:r>
          </a:p>
          <a:p>
            <a:pPr marL="478963" lvl="1" indent="0">
              <a:buNone/>
            </a:pPr>
            <a:endParaRPr lang="fr-FR" dirty="0" smtClean="0"/>
          </a:p>
          <a:p>
            <a:pPr lvl="1"/>
            <a:r>
              <a:rPr lang="fr-FR" dirty="0" smtClean="0"/>
              <a:t>Strategy </a:t>
            </a:r>
            <a:r>
              <a:rPr lang="fr-FR" dirty="0" err="1" smtClean="0"/>
              <a:t>secretariat</a:t>
            </a:r>
            <a:r>
              <a:rPr lang="fr-FR" dirty="0" smtClean="0"/>
              <a:t> : chair </a:t>
            </a:r>
            <a:r>
              <a:rPr lang="fr-FR" dirty="0"/>
              <a:t>é</a:t>
            </a:r>
            <a:r>
              <a:rPr lang="fr-FR" dirty="0" smtClean="0"/>
              <a:t>lue par le Conseil, chair LDG, chair SPC, chair ECFA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European Strategy Group : en charge de préparer le document de stratégie soumis au vote du Conseil du CERN </a:t>
            </a:r>
          </a:p>
          <a:p>
            <a:pPr marL="478963" lvl="1" indent="0">
              <a:buNone/>
            </a:pPr>
            <a:r>
              <a:rPr lang="fr-FR" dirty="0"/>
              <a:t> </a:t>
            </a:r>
            <a:r>
              <a:rPr lang="fr-FR" dirty="0" smtClean="0"/>
              <a:t>        membres : 1 représentant/pays (Fr: R. Pain), les directeurs des 10 laboratoires nationaux européens </a:t>
            </a:r>
            <a:r>
              <a:rPr lang="fr-FR" dirty="0" smtClean="0"/>
              <a:t>    (LDG) – Fr: A. Stocchi, AI Etienvre,  secrétariat de la stratégie      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197962" y="1067647"/>
            <a:ext cx="8946037" cy="378270"/>
          </a:xfrm>
        </p:spPr>
        <p:txBody>
          <a:bodyPr/>
          <a:lstStyle/>
          <a:p>
            <a:r>
              <a:rPr lang="fr-FR" dirty="0"/>
              <a:t>S</a:t>
            </a:r>
            <a:r>
              <a:rPr lang="fr-FR" dirty="0" smtClean="0"/>
              <a:t>tratégie européenne en physique des particules : décision du Conseil du CERN en 2005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4712" y="1378257"/>
            <a:ext cx="93325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i="1" dirty="0"/>
              <a:t>« Le Conseil du CERN décide à l’unanimité d’assumer la tâche de définir les orientations stratégiques de la physique des particules </a:t>
            </a:r>
            <a:r>
              <a:rPr lang="fr-FR" sz="1400" i="1" dirty="0" smtClean="0"/>
              <a:t>européenne</a:t>
            </a:r>
            <a:r>
              <a:rPr lang="fr-FR" sz="1400" i="1" dirty="0"/>
              <a:t>. Afin d’atteindre cet objectif, le Conseil décide également à l’unanimité de constituer un groupe consultatif scientifique ad hoc </a:t>
            </a:r>
            <a:r>
              <a:rPr lang="fr-FR" sz="1400" i="1" dirty="0" smtClean="0"/>
              <a:t>chargé de </a:t>
            </a:r>
            <a:r>
              <a:rPr lang="fr-FR" sz="1400" i="1" dirty="0"/>
              <a:t>formuler une proposition qui permettra au Conseil d’élaborer un document d’orientation stratégique </a:t>
            </a:r>
            <a:r>
              <a:rPr lang="fr-FR" sz="1400" i="1" dirty="0" smtClean="0"/>
              <a:t>approuvé par </a:t>
            </a:r>
            <a:r>
              <a:rPr lang="fr-FR" sz="1400" i="1" dirty="0"/>
              <a:t>tous les Etats membres. </a:t>
            </a:r>
            <a:r>
              <a:rPr lang="fr-FR" sz="1400" i="1" dirty="0" smtClean="0"/>
              <a:t>»</a:t>
            </a:r>
          </a:p>
          <a:p>
            <a:endParaRPr lang="fr-FR" sz="1400" b="1" dirty="0"/>
          </a:p>
          <a:p>
            <a:r>
              <a:rPr lang="fr-FR" sz="1400" b="1" dirty="0" smtClean="0"/>
              <a:t>Exercices antérieurs: 2005, 2013</a:t>
            </a:r>
          </a:p>
          <a:p>
            <a:endParaRPr lang="fr-FR" sz="1400" b="1" dirty="0" smtClean="0"/>
          </a:p>
          <a:p>
            <a:endParaRPr lang="fr-FR" sz="1400" b="1" dirty="0"/>
          </a:p>
          <a:p>
            <a:endParaRPr lang="fr-FR" sz="1400" b="1" dirty="0" smtClean="0"/>
          </a:p>
          <a:p>
            <a:endParaRPr lang="fr-FR" sz="1400" i="1" dirty="0" smtClean="0"/>
          </a:p>
          <a:p>
            <a:endParaRPr lang="fr-FR" sz="1400" i="1" dirty="0" smtClean="0"/>
          </a:p>
          <a:p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1402367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60757"/>
            <a:ext cx="7037318" cy="650036"/>
          </a:xfrm>
        </p:spPr>
        <p:txBody>
          <a:bodyPr/>
          <a:lstStyle/>
          <a:p>
            <a:r>
              <a:rPr lang="fr-FR" dirty="0" smtClean="0"/>
              <a:t>ESG 2020 : document stratégique et  recommandations 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10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2837405"/>
          </a:xfrm>
        </p:spPr>
        <p:txBody>
          <a:bodyPr/>
          <a:lstStyle/>
          <a:p>
            <a:pPr lvl="1"/>
            <a:r>
              <a:rPr lang="fr-FR" dirty="0" smtClean="0"/>
              <a:t>Soutien fort aux expériences neutrino long </a:t>
            </a:r>
            <a:r>
              <a:rPr lang="fr-FR" dirty="0" err="1" smtClean="0"/>
              <a:t>baseline</a:t>
            </a:r>
            <a:r>
              <a:rPr lang="fr-FR" dirty="0" smtClean="0"/>
              <a:t> et à DUNE en particulier</a:t>
            </a:r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marL="478963" lvl="1" indent="0">
              <a:buNone/>
            </a:pPr>
            <a:r>
              <a:rPr lang="fr-FR" i="1" dirty="0" smtClean="0"/>
              <a:t>Cohérent avec la stratégie de l’</a:t>
            </a:r>
            <a:r>
              <a:rPr lang="fr-FR" i="1" dirty="0" err="1" smtClean="0"/>
              <a:t>Irfu</a:t>
            </a:r>
            <a:endParaRPr lang="fr-FR" i="1" dirty="0" smtClean="0"/>
          </a:p>
          <a:p>
            <a:pPr marL="478963" lvl="1" indent="0">
              <a:buNone/>
            </a:pPr>
            <a:endParaRPr lang="fr-FR" i="1" dirty="0" smtClean="0"/>
          </a:p>
          <a:p>
            <a:pPr marL="478963" lvl="1" indent="0">
              <a:buNone/>
            </a:pP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428" y="2005603"/>
            <a:ext cx="8641933" cy="152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153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60757"/>
            <a:ext cx="7037318" cy="650036"/>
          </a:xfrm>
        </p:spPr>
        <p:txBody>
          <a:bodyPr/>
          <a:lstStyle/>
          <a:p>
            <a:r>
              <a:rPr lang="fr-FR" dirty="0" smtClean="0"/>
              <a:t>ESG 2020 : document stratégique et  recommandations 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11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5730505"/>
          </a:xfrm>
        </p:spPr>
        <p:txBody>
          <a:bodyPr/>
          <a:lstStyle/>
          <a:p>
            <a:pPr lvl="1"/>
            <a:r>
              <a:rPr lang="fr-FR" dirty="0" smtClean="0"/>
              <a:t>Priorité  : </a:t>
            </a:r>
            <a:r>
              <a:rPr lang="fr-FR" dirty="0" err="1" smtClean="0"/>
              <a:t>Higgs</a:t>
            </a:r>
            <a:r>
              <a:rPr lang="fr-FR" dirty="0" smtClean="0"/>
              <a:t> </a:t>
            </a:r>
            <a:r>
              <a:rPr lang="fr-FR" dirty="0" err="1" smtClean="0"/>
              <a:t>factory</a:t>
            </a:r>
            <a:r>
              <a:rPr lang="fr-FR" dirty="0" smtClean="0"/>
              <a:t> nécessaire </a:t>
            </a:r>
          </a:p>
          <a:p>
            <a:pPr marL="478963" lvl="1" indent="0">
              <a:buNone/>
            </a:pPr>
            <a:r>
              <a:rPr lang="fr-FR" dirty="0"/>
              <a:t> </a:t>
            </a:r>
            <a:r>
              <a:rPr lang="fr-FR" dirty="0" smtClean="0"/>
              <a:t>                      lancer une étude de faisabilité technique et financière pour un futur                  collisionneur pp (FCC) </a:t>
            </a:r>
          </a:p>
          <a:p>
            <a:pPr marL="478963" lvl="1" indent="0">
              <a:buNone/>
            </a:pPr>
            <a:r>
              <a:rPr lang="fr-FR" dirty="0"/>
              <a:t> </a:t>
            </a:r>
            <a:r>
              <a:rPr lang="fr-FR" dirty="0" smtClean="0"/>
              <a:t>                      Accentuer le programme de R&amp;D pour les techniques d’accélération, avec une priorité claire pour les aimants haut champ </a:t>
            </a:r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2"/>
            <a:r>
              <a:rPr lang="fr-FR" dirty="0" smtClean="0"/>
              <a:t>Importance pour le CERN de garder le leadership sur la haute énergie</a:t>
            </a:r>
          </a:p>
          <a:p>
            <a:pPr lvl="2"/>
            <a:r>
              <a:rPr lang="fr-FR" dirty="0" smtClean="0"/>
              <a:t>Porte ouverte sur d’autres options si l’étude pour FCC se révélait non concluante </a:t>
            </a:r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marL="478963" lvl="1" indent="0">
              <a:buNone/>
            </a:pPr>
            <a:endParaRPr lang="fr-FR" i="1" dirty="0" smtClean="0"/>
          </a:p>
          <a:p>
            <a:pPr marL="478963" lvl="1" indent="0">
              <a:buNone/>
            </a:pP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2 recommandations pour les projets du futur 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21" y="2983972"/>
            <a:ext cx="8799214" cy="232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887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682969"/>
          </a:xfrm>
        </p:spPr>
        <p:txBody>
          <a:bodyPr/>
          <a:lstStyle/>
          <a:p>
            <a:r>
              <a:rPr lang="fr-FR" dirty="0" smtClean="0"/>
              <a:t>Roadmap accélérateurs à définir, mettre en place, en laissant une place importante aux laboratoires nationaux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09" y="2680073"/>
            <a:ext cx="8950691" cy="1516422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1107441" y="60757"/>
            <a:ext cx="7037318" cy="650036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>
            <a:lvl1pPr marL="0" algn="l" defTabSz="95792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fr-FR" sz="2200" b="1" kern="1200" cap="none" baseline="0">
                <a:solidFill>
                  <a:schemeClr val="bg2">
                    <a:lumMod val="50000"/>
                  </a:schemeClr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fr-FR" dirty="0" smtClean="0"/>
              <a:t>ESG 2020 : document stratégique et  recommandations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1965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13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144634"/>
          </a:xfrm>
        </p:spPr>
        <p:txBody>
          <a:bodyPr/>
          <a:lstStyle/>
          <a:p>
            <a:r>
              <a:rPr lang="fr-FR" dirty="0"/>
              <a:t>2</a:t>
            </a:r>
            <a:r>
              <a:rPr lang="fr-FR" dirty="0" smtClean="0"/>
              <a:t> recommandations sur la place du CERN :</a:t>
            </a:r>
          </a:p>
          <a:p>
            <a:pPr lvl="1"/>
            <a:r>
              <a:rPr lang="fr-FR" dirty="0" smtClean="0"/>
              <a:t>Préserver le rôle clé du CERN en tant que notre laboratoire européen de référence</a:t>
            </a:r>
          </a:p>
          <a:p>
            <a:pPr lvl="1"/>
            <a:r>
              <a:rPr lang="fr-FR" dirty="0" smtClean="0"/>
              <a:t>Renforcer les liens entre les grands laboratoires nationaux et le CERN </a:t>
            </a:r>
          </a:p>
          <a:p>
            <a:pPr lvl="1"/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107441" y="60757"/>
            <a:ext cx="7037318" cy="650036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>
            <a:lvl1pPr marL="0" algn="l" defTabSz="95792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fr-FR" sz="2200" b="1" kern="1200" cap="none" baseline="0">
                <a:solidFill>
                  <a:schemeClr val="bg2">
                    <a:lumMod val="50000"/>
                  </a:schemeClr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fr-FR" dirty="0" smtClean="0"/>
              <a:t>ESG 2020 : document stratégique et  recommandations 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206" y="2959539"/>
            <a:ext cx="8479614" cy="64500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206" y="3789042"/>
            <a:ext cx="8483900" cy="1640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012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14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3606846"/>
          </a:xfrm>
        </p:spPr>
        <p:txBody>
          <a:bodyPr/>
          <a:lstStyle/>
          <a:p>
            <a:r>
              <a:rPr lang="fr-FR" dirty="0"/>
              <a:t>2</a:t>
            </a:r>
            <a:r>
              <a:rPr lang="fr-FR" dirty="0" smtClean="0"/>
              <a:t> recommandations portant sur l’évolution du contexte : les futurs projets doivent être pensés mondialement, et impliquer l’UE 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 lvl="1"/>
            <a:r>
              <a:rPr lang="fr-FR" dirty="0" smtClean="0"/>
              <a:t>Question d’actualité pour DUNE /PIPII</a:t>
            </a:r>
          </a:p>
          <a:p>
            <a:pPr lvl="1"/>
            <a:r>
              <a:rPr lang="fr-FR" dirty="0" smtClean="0"/>
              <a:t>Question cruciale si l’ILC se fait </a:t>
            </a:r>
          </a:p>
          <a:p>
            <a:pPr lvl="1"/>
            <a:r>
              <a:rPr lang="fr-FR" dirty="0" smtClean="0"/>
              <a:t>Question cruciale pour le FCC : indispensable que les US et le Japon soient partie prenante avec un statut  à définir   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107441" y="60757"/>
            <a:ext cx="7037318" cy="650036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>
            <a:lvl1pPr marL="0" algn="l" defTabSz="95792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fr-FR" sz="2200" b="1" kern="1200" cap="none" baseline="0">
                <a:solidFill>
                  <a:schemeClr val="bg2">
                    <a:lumMod val="50000"/>
                  </a:schemeClr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fr-FR" dirty="0" smtClean="0"/>
              <a:t>ESG 2020 : document stratégique et  recommandations 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04" y="2497875"/>
            <a:ext cx="8861196" cy="129787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804" y="5421751"/>
            <a:ext cx="8572712" cy="87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847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15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3" y="1630411"/>
            <a:ext cx="8256933" cy="2960516"/>
          </a:xfrm>
        </p:spPr>
        <p:txBody>
          <a:bodyPr/>
          <a:lstStyle/>
          <a:p>
            <a:r>
              <a:rPr lang="fr-FR" dirty="0" smtClean="0"/>
              <a:t>Soutien à la R&amp;D détecteurs, calcul, théorie</a:t>
            </a:r>
          </a:p>
          <a:p>
            <a:r>
              <a:rPr lang="fr-FR" dirty="0" smtClean="0"/>
              <a:t>Soutien – dans un budget limité – aux expériences ailleurs qu’au CERN </a:t>
            </a:r>
          </a:p>
          <a:p>
            <a:r>
              <a:rPr lang="fr-FR" dirty="0" smtClean="0"/>
              <a:t>Synergie avec les domaines connexes  </a:t>
            </a:r>
          </a:p>
          <a:p>
            <a:pPr lvl="1"/>
            <a:r>
              <a:rPr lang="fr-FR" dirty="0" smtClean="0"/>
              <a:t>En particulier, soutien technologique </a:t>
            </a:r>
          </a:p>
          <a:p>
            <a:pPr lvl="1"/>
            <a:r>
              <a:rPr lang="fr-FR" dirty="0" smtClean="0"/>
              <a:t>Le budget du CERN restera prioritairement fléché sur la physique des particules sur accélérateur </a:t>
            </a:r>
          </a:p>
          <a:p>
            <a:r>
              <a:rPr lang="fr-FR" dirty="0" smtClean="0"/>
              <a:t>Vigilance sur l’impact environnemental et sociétal </a:t>
            </a:r>
          </a:p>
          <a:p>
            <a:pPr lvl="1"/>
            <a:r>
              <a:rPr lang="fr-FR" dirty="0" smtClean="0"/>
              <a:t>Optimiser la consommation énergétique et l’impact environnemental des détecteurs </a:t>
            </a:r>
          </a:p>
          <a:p>
            <a:pPr lvl="1"/>
            <a:r>
              <a:rPr lang="fr-FR" dirty="0" smtClean="0"/>
              <a:t>Mieux valoriser les carrières des jeunes dans le domaine des détecteurs, des data et des accélérateurs </a:t>
            </a:r>
          </a:p>
          <a:p>
            <a:pPr lvl="1"/>
            <a:r>
              <a:rPr lang="fr-FR" dirty="0" smtClean="0"/>
              <a:t>Accroitre la visibilité du transfert technologique vers d’autres disciplines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Autres recommandations </a:t>
            </a:r>
            <a:endParaRPr lang="fr-FR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107441" y="60757"/>
            <a:ext cx="7037318" cy="650036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>
            <a:lvl1pPr marL="0" algn="l" defTabSz="95792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fr-FR" sz="2200" b="1" kern="1200" cap="none" baseline="0">
                <a:solidFill>
                  <a:schemeClr val="bg2">
                    <a:lumMod val="50000"/>
                  </a:schemeClr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fr-FR" dirty="0" smtClean="0"/>
              <a:t>ESG 2020 : document stratégique et  recommandations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9709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Après Bad </a:t>
            </a:r>
            <a:r>
              <a:rPr lang="fr-FR" dirty="0" err="1" smtClean="0"/>
              <a:t>Honnef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4961063"/>
          </a:xfrm>
        </p:spPr>
        <p:txBody>
          <a:bodyPr/>
          <a:lstStyle/>
          <a:p>
            <a:r>
              <a:rPr lang="fr-FR" dirty="0" smtClean="0"/>
              <a:t>Document présenté au Conseil du CERN en mars 2020 , et discuté avec les Ministères de tutelle</a:t>
            </a:r>
          </a:p>
          <a:p>
            <a:endParaRPr lang="fr-FR" dirty="0"/>
          </a:p>
          <a:p>
            <a:r>
              <a:rPr lang="fr-FR" dirty="0" smtClean="0"/>
              <a:t>Vote du Conseil sur un certain nombre de résolutions en lien avec ce document – juin 2020</a:t>
            </a:r>
          </a:p>
          <a:p>
            <a:endParaRPr lang="fr-FR" dirty="0"/>
          </a:p>
          <a:p>
            <a:r>
              <a:rPr lang="fr-FR" dirty="0" smtClean="0"/>
              <a:t>Implémentation concrète (pilotée par le CERN)</a:t>
            </a:r>
          </a:p>
          <a:p>
            <a:pPr lvl="1"/>
            <a:r>
              <a:rPr lang="fr-FR" dirty="0" smtClean="0"/>
              <a:t>Plan financier à moyen et long terme du CERN (MTP)  présenté au Conseil de septembre 2020, comprenant une augmentation substantielle des moyens alloués à la R&amp;D accélérateurs  ainsi que le financement de l’étude de faisabilité pour FCC. Plan réalisé à budget constant du CERN</a:t>
            </a:r>
          </a:p>
          <a:p>
            <a:pPr lvl="1"/>
            <a:r>
              <a:rPr lang="fr-FR" dirty="0" smtClean="0"/>
              <a:t>Définition d’une roadmap accélérateurs sous l’égide du LDG:</a:t>
            </a:r>
          </a:p>
          <a:p>
            <a:pPr lvl="2"/>
            <a:r>
              <a:rPr lang="fr-FR" dirty="0" smtClean="0"/>
              <a:t>Aimants haut champ (priorité claire)</a:t>
            </a:r>
          </a:p>
          <a:p>
            <a:pPr lvl="2"/>
            <a:r>
              <a:rPr lang="fr-FR" dirty="0" smtClean="0"/>
              <a:t>Collisionneurs muons</a:t>
            </a:r>
          </a:p>
          <a:p>
            <a:pPr lvl="2"/>
            <a:r>
              <a:rPr lang="fr-FR" dirty="0" smtClean="0"/>
              <a:t>Plasma </a:t>
            </a:r>
            <a:r>
              <a:rPr lang="fr-FR" dirty="0" err="1" smtClean="0"/>
              <a:t>wakefield</a:t>
            </a:r>
            <a:r>
              <a:rPr lang="fr-FR" dirty="0" smtClean="0"/>
              <a:t> accélération</a:t>
            </a:r>
          </a:p>
          <a:p>
            <a:pPr lvl="2"/>
            <a:r>
              <a:rPr lang="fr-FR" dirty="0" smtClean="0"/>
              <a:t>Autres développements : RF, ERL,..</a:t>
            </a:r>
          </a:p>
          <a:p>
            <a:r>
              <a:rPr lang="fr-FR" dirty="0" smtClean="0"/>
              <a:t>Il a été demandé de réfléchir en parallèle, dès à présent, à un plan B sans attendre le prochain exercice de stratégie</a:t>
            </a:r>
          </a:p>
          <a:p>
            <a:pPr lvl="1"/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3365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17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4283955"/>
          </a:xfrm>
        </p:spPr>
        <p:txBody>
          <a:bodyPr/>
          <a:lstStyle/>
          <a:p>
            <a:r>
              <a:rPr lang="fr-FR" dirty="0" smtClean="0"/>
              <a:t>Un pas en avant vers les projets futurs </a:t>
            </a:r>
          </a:p>
          <a:p>
            <a:pPr lvl="1"/>
            <a:r>
              <a:rPr lang="fr-FR" dirty="0" smtClean="0"/>
              <a:t>« notre route est droite mais la pente est forte »..: financement, faisabilité technique, acceptabilité sociétale, convaincre les différentes sources de financement de l’intérêt scientifique,..</a:t>
            </a:r>
          </a:p>
          <a:p>
            <a:pPr lvl="1"/>
            <a:r>
              <a:rPr lang="fr-FR" dirty="0" smtClean="0"/>
              <a:t>La porte reste ouverte à une évolution du contexte international</a:t>
            </a:r>
          </a:p>
          <a:p>
            <a:pPr lvl="1"/>
            <a:r>
              <a:rPr lang="fr-FR" dirty="0" smtClean="0"/>
              <a:t>Importance d’avoir une cohésion au-delà de l’Europe sur ces sujets (coordination avec les US dans les exercices de prospective,..)</a:t>
            </a:r>
          </a:p>
          <a:p>
            <a:r>
              <a:rPr lang="fr-FR" dirty="0" smtClean="0"/>
              <a:t>Pour l’</a:t>
            </a:r>
            <a:r>
              <a:rPr lang="fr-FR" dirty="0" err="1" smtClean="0"/>
              <a:t>Irfu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Une stratégie scientifique alignée avec le document soumis au début de la stratégie</a:t>
            </a:r>
          </a:p>
          <a:p>
            <a:pPr lvl="1"/>
            <a:r>
              <a:rPr lang="fr-FR" dirty="0" smtClean="0"/>
              <a:t>Un positionnement technologique sur les accélérateurs particulièrement porteur </a:t>
            </a:r>
          </a:p>
          <a:p>
            <a:pPr lvl="2"/>
            <a:r>
              <a:rPr lang="fr-FR" dirty="0" smtClean="0"/>
              <a:t>Rôle clé de l’</a:t>
            </a:r>
            <a:r>
              <a:rPr lang="fr-FR" dirty="0" err="1" smtClean="0"/>
              <a:t>Irfu</a:t>
            </a:r>
            <a:r>
              <a:rPr lang="fr-FR" dirty="0" smtClean="0"/>
              <a:t> dans le développement des aimants supra</a:t>
            </a:r>
          </a:p>
          <a:p>
            <a:pPr lvl="2"/>
            <a:r>
              <a:rPr lang="fr-FR" dirty="0" smtClean="0"/>
              <a:t>Autres opportunités (muons)</a:t>
            </a:r>
          </a:p>
          <a:p>
            <a:pPr lvl="1"/>
            <a:r>
              <a:rPr lang="fr-FR" dirty="0" smtClean="0"/>
              <a:t>Importance de définir/continuer une R&amp;D générique  sur les détecteurs</a:t>
            </a:r>
          </a:p>
          <a:p>
            <a:pPr lvl="1"/>
            <a:r>
              <a:rPr lang="fr-FR" dirty="0" smtClean="0"/>
              <a:t>Participer, animer les discussions sur le plan B </a:t>
            </a:r>
          </a:p>
          <a:p>
            <a:pPr lvl="2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317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0" y="60757"/>
            <a:ext cx="6905343" cy="650036"/>
          </a:xfrm>
        </p:spPr>
        <p:txBody>
          <a:bodyPr/>
          <a:lstStyle/>
          <a:p>
            <a:r>
              <a:rPr lang="fr-FR" dirty="0" smtClean="0"/>
              <a:t>ESG 2020 – bilan de l’exercice précédent 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" y="1630411"/>
            <a:ext cx="8995834" cy="4376288"/>
          </a:xfrm>
        </p:spPr>
        <p:txBody>
          <a:bodyPr/>
          <a:lstStyle/>
          <a:p>
            <a:r>
              <a:rPr lang="fr-FR" dirty="0" smtClean="0"/>
              <a:t>17 recommandations en 2013 , focus sur les principales</a:t>
            </a:r>
          </a:p>
          <a:p>
            <a:endParaRPr lang="fr-FR" dirty="0" smtClean="0"/>
          </a:p>
          <a:p>
            <a:r>
              <a:rPr lang="en-US" dirty="0" smtClean="0"/>
              <a:t>1) LHC et HL-LHC :</a:t>
            </a:r>
            <a:endParaRPr lang="en-US" dirty="0"/>
          </a:p>
          <a:p>
            <a:pPr lvl="1"/>
            <a:r>
              <a:rPr lang="en-US" b="0" i="1" dirty="0" smtClean="0"/>
              <a:t>“Europe’s </a:t>
            </a:r>
            <a:r>
              <a:rPr lang="en-US" b="0" i="1" dirty="0"/>
              <a:t>top priority should be the exploitation of the full potential of the LHC, </a:t>
            </a:r>
            <a:endParaRPr lang="en-US" b="0" dirty="0"/>
          </a:p>
          <a:p>
            <a:pPr marL="0" indent="0">
              <a:buNone/>
            </a:pPr>
            <a:r>
              <a:rPr lang="en-US" b="0" i="1" dirty="0"/>
              <a:t>including the high-luminosity upgrade of the machine and detectors with a view to </a:t>
            </a:r>
            <a:endParaRPr lang="en-US" b="0" dirty="0"/>
          </a:p>
          <a:p>
            <a:pPr marL="0" indent="0">
              <a:buNone/>
            </a:pPr>
            <a:r>
              <a:rPr lang="en-US" b="0" i="1" dirty="0"/>
              <a:t>collecting ten times more data than in the initial design, by around 2030. This upgrade </a:t>
            </a:r>
            <a:r>
              <a:rPr lang="en-US" b="0" i="1" dirty="0" err="1" smtClean="0"/>
              <a:t>programme</a:t>
            </a:r>
            <a:r>
              <a:rPr lang="en-US" b="0" i="1" dirty="0" smtClean="0"/>
              <a:t> </a:t>
            </a:r>
            <a:r>
              <a:rPr lang="en-US" b="0" i="1" dirty="0"/>
              <a:t>will also provide further exciting opportunities for the study of </a:t>
            </a:r>
            <a:r>
              <a:rPr lang="en-US" b="0" i="1" dirty="0" err="1"/>
              <a:t>flavour</a:t>
            </a:r>
            <a:r>
              <a:rPr lang="en-US" b="0" i="1" dirty="0"/>
              <a:t> </a:t>
            </a:r>
            <a:r>
              <a:rPr lang="en-US" b="0" i="1" dirty="0" smtClean="0"/>
              <a:t>physics and QGP”</a:t>
            </a:r>
          </a:p>
          <a:p>
            <a:pPr marL="0" indent="0">
              <a:buNone/>
            </a:pPr>
            <a:endParaRPr lang="en-US" b="0" i="1" dirty="0"/>
          </a:p>
          <a:p>
            <a:pPr marL="0" indent="0">
              <a:buNone/>
            </a:pPr>
            <a:r>
              <a:rPr lang="en-US" b="0" dirty="0" err="1" smtClean="0"/>
              <a:t>Implémentation</a:t>
            </a:r>
            <a:r>
              <a:rPr lang="en-US" b="0" dirty="0" smtClean="0"/>
              <a:t>: </a:t>
            </a:r>
          </a:p>
          <a:p>
            <a:pPr marL="478963" lvl="1" indent="0">
              <a:buNone/>
            </a:pPr>
            <a:r>
              <a:rPr lang="en-US" b="0" dirty="0" err="1" smtClean="0"/>
              <a:t>Succès</a:t>
            </a:r>
            <a:r>
              <a:rPr lang="en-US" b="0" dirty="0" smtClean="0"/>
              <a:t> du RUN 2 : </a:t>
            </a:r>
            <a:r>
              <a:rPr lang="en-US" b="0" dirty="0" err="1" smtClean="0"/>
              <a:t>accélérateur</a:t>
            </a:r>
            <a:r>
              <a:rPr lang="en-US" b="0" dirty="0" smtClean="0"/>
              <a:t>, </a:t>
            </a:r>
            <a:r>
              <a:rPr lang="en-US" b="0" dirty="0" err="1" smtClean="0"/>
              <a:t>détecteur</a:t>
            </a:r>
            <a:r>
              <a:rPr lang="en-US" b="0" dirty="0" smtClean="0"/>
              <a:t>, </a:t>
            </a:r>
            <a:r>
              <a:rPr lang="en-US" b="0" dirty="0" err="1" smtClean="0"/>
              <a:t>données</a:t>
            </a:r>
            <a:r>
              <a:rPr lang="en-US" b="0" dirty="0" smtClean="0"/>
              <a:t> , analyses et publications</a:t>
            </a:r>
          </a:p>
          <a:p>
            <a:pPr marL="478963" lvl="1" indent="0">
              <a:buNone/>
            </a:pPr>
            <a:r>
              <a:rPr lang="en-US" dirty="0" smtClean="0"/>
              <a:t>Approbation du </a:t>
            </a:r>
            <a:r>
              <a:rPr lang="en-US" dirty="0" err="1" smtClean="0"/>
              <a:t>programme</a:t>
            </a:r>
            <a:r>
              <a:rPr lang="en-US" dirty="0" smtClean="0"/>
              <a:t> HL-LHC (</a:t>
            </a:r>
            <a:r>
              <a:rPr lang="en-US" dirty="0" err="1" smtClean="0"/>
              <a:t>accélérateur</a:t>
            </a:r>
            <a:r>
              <a:rPr lang="en-US" dirty="0" smtClean="0"/>
              <a:t>, </a:t>
            </a:r>
            <a:r>
              <a:rPr lang="en-US" dirty="0" err="1" smtClean="0"/>
              <a:t>détecteurs</a:t>
            </a:r>
            <a:r>
              <a:rPr lang="en-US" dirty="0" smtClean="0"/>
              <a:t>) par le </a:t>
            </a:r>
            <a:r>
              <a:rPr lang="en-US" dirty="0" err="1" smtClean="0"/>
              <a:t>Conseil</a:t>
            </a:r>
            <a:r>
              <a:rPr lang="en-US" dirty="0" smtClean="0"/>
              <a:t> du CERN </a:t>
            </a:r>
            <a:r>
              <a:rPr lang="en-US" dirty="0" err="1" smtClean="0"/>
              <a:t>en</a:t>
            </a:r>
            <a:r>
              <a:rPr lang="en-US" dirty="0" smtClean="0"/>
              <a:t> 2016</a:t>
            </a:r>
          </a:p>
          <a:p>
            <a:pPr marL="478963" lvl="1" indent="0">
              <a:buNone/>
            </a:pPr>
            <a:r>
              <a:rPr lang="en-US" b="0" dirty="0" err="1" smtClean="0"/>
              <a:t>Financement</a:t>
            </a:r>
            <a:r>
              <a:rPr lang="en-US" b="0" dirty="0" smtClean="0"/>
              <a:t> de </a:t>
            </a:r>
            <a:r>
              <a:rPr lang="en-US" b="0" dirty="0" err="1" smtClean="0"/>
              <a:t>l’upgrade</a:t>
            </a:r>
            <a:r>
              <a:rPr lang="en-US" b="0" dirty="0" smtClean="0"/>
              <a:t> phase 2 des </a:t>
            </a:r>
            <a:r>
              <a:rPr lang="en-US" b="0" dirty="0" err="1" smtClean="0"/>
              <a:t>détecteurs</a:t>
            </a:r>
            <a:r>
              <a:rPr lang="en-US" b="0" dirty="0" smtClean="0"/>
              <a:t> acquis </a:t>
            </a:r>
          </a:p>
          <a:p>
            <a:pPr marL="478963" lvl="1" indent="0">
              <a:buNone/>
            </a:pPr>
            <a:r>
              <a:rPr lang="en-US" dirty="0" err="1" smtClean="0"/>
              <a:t>Développements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cours</a:t>
            </a:r>
            <a:r>
              <a:rPr lang="en-US" dirty="0" smtClean="0"/>
              <a:t> : genie civil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avancé</a:t>
            </a:r>
            <a:r>
              <a:rPr lang="en-US" dirty="0" smtClean="0"/>
              <a:t>, </a:t>
            </a:r>
            <a:r>
              <a:rPr lang="en-US" dirty="0" err="1" smtClean="0"/>
              <a:t>accélérateur</a:t>
            </a:r>
            <a:r>
              <a:rPr lang="en-US" dirty="0" smtClean="0"/>
              <a:t> (premier </a:t>
            </a:r>
            <a:r>
              <a:rPr lang="en-US" dirty="0" err="1" smtClean="0"/>
              <a:t>aimant</a:t>
            </a:r>
            <a:r>
              <a:rPr lang="en-US" dirty="0" smtClean="0"/>
              <a:t> 11T Nb</a:t>
            </a:r>
            <a:r>
              <a:rPr lang="en-US" baseline="-25000" dirty="0" smtClean="0"/>
              <a:t>3</a:t>
            </a:r>
            <a:r>
              <a:rPr lang="en-US" dirty="0" smtClean="0"/>
              <a:t>Sn </a:t>
            </a:r>
            <a:r>
              <a:rPr lang="en-US" dirty="0" err="1" smtClean="0"/>
              <a:t>validé</a:t>
            </a:r>
            <a:r>
              <a:rPr lang="en-US" dirty="0" smtClean="0"/>
              <a:t>), prototypes </a:t>
            </a:r>
            <a:r>
              <a:rPr lang="en-US" dirty="0" err="1" smtClean="0"/>
              <a:t>détecteurs</a:t>
            </a:r>
            <a:r>
              <a:rPr lang="en-US" dirty="0" smtClean="0"/>
              <a:t> phase 2</a:t>
            </a:r>
            <a:endParaRPr lang="en-US" b="0" dirty="0" smtClean="0"/>
          </a:p>
          <a:p>
            <a:pPr marL="0" indent="0">
              <a:buNone/>
            </a:pPr>
            <a:r>
              <a:rPr lang="en-US" b="0" dirty="0" smtClean="0"/>
              <a:t> 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DG du CERN est responsable de l’implémentation de la stratégie européenne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4993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0" y="60757"/>
            <a:ext cx="6631965" cy="650036"/>
          </a:xfrm>
        </p:spPr>
        <p:txBody>
          <a:bodyPr/>
          <a:lstStyle/>
          <a:p>
            <a:r>
              <a:rPr lang="fr-FR" dirty="0" smtClean="0"/>
              <a:t>ESG2020 : bilan de l’exercice précédent 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3" y="1630411"/>
            <a:ext cx="8335011" cy="3268292"/>
          </a:xfrm>
        </p:spPr>
        <p:txBody>
          <a:bodyPr/>
          <a:lstStyle/>
          <a:p>
            <a:r>
              <a:rPr lang="fr-FR" dirty="0" smtClean="0"/>
              <a:t>Préparation des futurs projets :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 lvl="1"/>
            <a:r>
              <a:rPr lang="fr-FR" dirty="0" smtClean="0"/>
              <a:t>CDR de FCC ( 4 options incluant HE-LHC) publié en 2019</a:t>
            </a:r>
          </a:p>
          <a:p>
            <a:pPr lvl="1"/>
            <a:r>
              <a:rPr lang="fr-FR" dirty="0" smtClean="0"/>
              <a:t>CLIC : R&amp;D , « </a:t>
            </a:r>
            <a:r>
              <a:rPr lang="fr-FR" dirty="0" err="1" smtClean="0"/>
              <a:t>project</a:t>
            </a:r>
            <a:r>
              <a:rPr lang="fr-FR" dirty="0" smtClean="0"/>
              <a:t> </a:t>
            </a:r>
            <a:r>
              <a:rPr lang="fr-FR" dirty="0" err="1" smtClean="0"/>
              <a:t>implementation</a:t>
            </a:r>
            <a:r>
              <a:rPr lang="fr-FR" dirty="0"/>
              <a:t> </a:t>
            </a:r>
            <a:r>
              <a:rPr lang="fr-FR" dirty="0" smtClean="0"/>
              <a:t>plan » </a:t>
            </a:r>
          </a:p>
          <a:p>
            <a:pPr lvl="1"/>
            <a:r>
              <a:rPr lang="fr-FR" dirty="0" smtClean="0"/>
              <a:t>Progrès sur les aimants haut champ </a:t>
            </a:r>
          </a:p>
          <a:p>
            <a:pPr lvl="1"/>
            <a:r>
              <a:rPr lang="fr-FR" dirty="0" smtClean="0"/>
              <a:t>Projet </a:t>
            </a:r>
            <a:r>
              <a:rPr lang="fr-FR" dirty="0" err="1" smtClean="0"/>
              <a:t>Awake</a:t>
            </a:r>
            <a:r>
              <a:rPr lang="fr-FR" dirty="0" smtClean="0"/>
              <a:t>  (démonstration de l’accélération de 20 MeV</a:t>
            </a:r>
            <a:r>
              <a:rPr lang="fr-FR" dirty="0" smtClean="0">
                <a:sym typeface="Wingdings" panose="05000000000000000000" pitchFamily="2" charset="2"/>
              </a:rPr>
              <a:t> 2 </a:t>
            </a:r>
            <a:r>
              <a:rPr lang="fr-FR" dirty="0" err="1" smtClean="0">
                <a:sym typeface="Wingdings" panose="05000000000000000000" pitchFamily="2" charset="2"/>
              </a:rPr>
              <a:t>GeV</a:t>
            </a:r>
            <a:r>
              <a:rPr lang="fr-FR" dirty="0" smtClean="0">
                <a:sym typeface="Wingdings" panose="05000000000000000000" pitchFamily="2" charset="2"/>
              </a:rPr>
              <a:t> sur 10 m , </a:t>
            </a:r>
            <a:r>
              <a:rPr lang="fr-FR" dirty="0" err="1" smtClean="0">
                <a:sym typeface="Wingdings" panose="05000000000000000000" pitchFamily="2" charset="2"/>
              </a:rPr>
              <a:t>step</a:t>
            </a:r>
            <a:r>
              <a:rPr lang="fr-FR" dirty="0" smtClean="0">
                <a:sym typeface="Wingdings" panose="05000000000000000000" pitchFamily="2" charset="2"/>
              </a:rPr>
              <a:t> 1)</a:t>
            </a:r>
          </a:p>
          <a:p>
            <a:pPr lvl="1"/>
            <a:endParaRPr lang="fr-FR" dirty="0">
              <a:sym typeface="Wingdings" panose="05000000000000000000" pitchFamily="2" charset="2"/>
            </a:endParaRPr>
          </a:p>
          <a:p>
            <a:pPr marL="478963" lvl="1" indent="0">
              <a:buNone/>
            </a:pPr>
            <a:r>
              <a:rPr lang="fr-FR" b="1" i="1" dirty="0" smtClean="0">
                <a:sym typeface="Wingdings" panose="05000000000000000000" pitchFamily="2" charset="2"/>
              </a:rPr>
              <a:t>       NB : importance des collaborations CERN/ labos nationaux </a:t>
            </a:r>
            <a:endParaRPr lang="fr-FR" b="1" i="1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b="14927"/>
          <a:stretch/>
        </p:blipFill>
        <p:spPr>
          <a:xfrm>
            <a:off x="909683" y="2038509"/>
            <a:ext cx="8234317" cy="107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500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0" y="60757"/>
            <a:ext cx="6509417" cy="650036"/>
          </a:xfrm>
        </p:spPr>
        <p:txBody>
          <a:bodyPr/>
          <a:lstStyle/>
          <a:p>
            <a:r>
              <a:rPr lang="fr-FR" dirty="0" smtClean="0"/>
              <a:t>ESG 2020 : bilan de l’exercice précédent 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4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4684064"/>
          </a:xfrm>
        </p:spPr>
        <p:txBody>
          <a:bodyPr/>
          <a:lstStyle/>
          <a:p>
            <a:r>
              <a:rPr lang="fr-FR" dirty="0" smtClean="0"/>
              <a:t>ILC 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 lvl="1"/>
            <a:r>
              <a:rPr lang="fr-FR" dirty="0" smtClean="0"/>
              <a:t>Poursuite des efforts de R&amp;D (accélérateur, détecteurs), en synergie avec CLIC</a:t>
            </a:r>
          </a:p>
          <a:p>
            <a:pPr lvl="1"/>
            <a:r>
              <a:rPr lang="fr-FR" dirty="0" smtClean="0"/>
              <a:t>En attente d’une position finale du MEXT sur le sujet</a:t>
            </a:r>
          </a:p>
          <a:p>
            <a:pPr lvl="1"/>
            <a:endParaRPr lang="fr-FR" dirty="0" smtClean="0"/>
          </a:p>
          <a:p>
            <a:r>
              <a:rPr lang="fr-FR" dirty="0" smtClean="0"/>
              <a:t>Neutrinos 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 lvl="1"/>
            <a:r>
              <a:rPr lang="fr-FR" dirty="0" smtClean="0"/>
              <a:t>Construction et utilisation de la plateforme neutrinos au CERN </a:t>
            </a:r>
          </a:p>
          <a:p>
            <a:pPr lvl="1"/>
            <a:r>
              <a:rPr lang="fr-FR" dirty="0" smtClean="0"/>
              <a:t>Participation à DUNE et ND280</a:t>
            </a:r>
          </a:p>
          <a:p>
            <a:pPr marL="0" indent="0">
              <a:buNone/>
            </a:pPr>
            <a:endParaRPr lang="fr-FR" dirty="0" smtClean="0"/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558" y="1998225"/>
            <a:ext cx="7309333" cy="137179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b="25700"/>
          <a:stretch/>
        </p:blipFill>
        <p:spPr>
          <a:xfrm>
            <a:off x="1058558" y="4367806"/>
            <a:ext cx="7347694" cy="78865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8248" y="2920041"/>
            <a:ext cx="5347504" cy="101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427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0" y="60757"/>
            <a:ext cx="6603685" cy="650036"/>
          </a:xfrm>
        </p:spPr>
        <p:txBody>
          <a:bodyPr/>
          <a:lstStyle/>
          <a:p>
            <a:r>
              <a:rPr lang="fr-FR" dirty="0" smtClean="0"/>
              <a:t>ESG2020 : bilan de l’exercice précédent 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5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3760735"/>
          </a:xfrm>
        </p:spPr>
        <p:txBody>
          <a:bodyPr/>
          <a:lstStyle/>
          <a:p>
            <a:r>
              <a:rPr lang="fr-FR" dirty="0" smtClean="0"/>
              <a:t>Diversité thématique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pPr lvl="1"/>
            <a:r>
              <a:rPr lang="fr-FR" dirty="0" smtClean="0"/>
              <a:t>Mise en place du groupe « Physics Beyond </a:t>
            </a:r>
            <a:r>
              <a:rPr lang="fr-FR" dirty="0" err="1" smtClean="0"/>
              <a:t>Collider</a:t>
            </a:r>
            <a:r>
              <a:rPr lang="fr-FR" dirty="0" smtClean="0"/>
              <a:t> » (PCB ) et proposition d’expériences utilisant  l’ensemble du complexe d’accélérateurs du CERN  </a:t>
            </a:r>
          </a:p>
          <a:p>
            <a:pPr lvl="1"/>
            <a:endParaRPr lang="fr-FR" dirty="0"/>
          </a:p>
          <a:p>
            <a:r>
              <a:rPr lang="fr-FR" dirty="0" smtClean="0"/>
              <a:t>Autres recommandations </a:t>
            </a:r>
          </a:p>
          <a:p>
            <a:pPr lvl="1"/>
            <a:r>
              <a:rPr lang="fr-FR" dirty="0" smtClean="0"/>
              <a:t>Soutien à la théorie</a:t>
            </a:r>
          </a:p>
          <a:p>
            <a:pPr lvl="1"/>
            <a:r>
              <a:rPr lang="fr-FR" dirty="0" smtClean="0"/>
              <a:t>Soutien à la R&amp;D détecteurs et au calcul</a:t>
            </a:r>
          </a:p>
          <a:p>
            <a:pPr lvl="1"/>
            <a:r>
              <a:rPr lang="fr-FR" dirty="0" smtClean="0"/>
              <a:t>Renforcer la synergie avec les autres communautés (phys. nucléaire, </a:t>
            </a:r>
            <a:r>
              <a:rPr lang="fr-FR" dirty="0" err="1" smtClean="0"/>
              <a:t>astroparticules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Renforcer la communication et les actions éducatives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b="19180"/>
          <a:stretch/>
        </p:blipFill>
        <p:spPr>
          <a:xfrm>
            <a:off x="1326583" y="1980450"/>
            <a:ext cx="7041308" cy="108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179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ESG 2020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405970"/>
          </a:xfrm>
        </p:spPr>
        <p:txBody>
          <a:bodyPr/>
          <a:lstStyle/>
          <a:p>
            <a:r>
              <a:rPr lang="fr-FR" dirty="0" smtClean="0"/>
              <a:t>Présentation de scenarii par le secrétariat de la stratégie  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Eléments de discussion en amont de la « </a:t>
            </a:r>
            <a:r>
              <a:rPr lang="fr-FR" dirty="0" err="1" smtClean="0"/>
              <a:t>drafting</a:t>
            </a:r>
            <a:r>
              <a:rPr lang="fr-FR" dirty="0" smtClean="0"/>
              <a:t> session »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41D4060-49C7-234F-8F99-7CE9D1B83B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10" y="2464537"/>
            <a:ext cx="8147191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72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ESG 2020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7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Commentaires français sur ces scenarii</a:t>
            </a:r>
            <a:endParaRPr lang="fr-FR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660400" y="1630363"/>
            <a:ext cx="7886700" cy="406400"/>
          </a:xfrm>
        </p:spPr>
        <p:txBody>
          <a:bodyPr/>
          <a:lstStyle/>
          <a:p>
            <a:pPr marL="0" lvl="1" indent="0">
              <a:buNone/>
            </a:pPr>
            <a:r>
              <a:rPr lang="en-ZA" sz="2000" dirty="0">
                <a:solidFill>
                  <a:srgbClr val="FF0000"/>
                </a:solidFill>
              </a:rPr>
              <a:t>2 highest priorities </a:t>
            </a:r>
          </a:p>
          <a:p>
            <a:pPr marL="0" lvl="1" indent="0">
              <a:buNone/>
            </a:pPr>
            <a:endParaRPr lang="en-ZA" dirty="0">
              <a:solidFill>
                <a:schemeClr val="tx1"/>
              </a:solidFill>
            </a:endParaRPr>
          </a:p>
          <a:p>
            <a:pPr lvl="1"/>
            <a:r>
              <a:rPr lang="en-ZA" dirty="0">
                <a:solidFill>
                  <a:schemeClr val="tx1"/>
                </a:solidFill>
              </a:rPr>
              <a:t>High precision study of Higgs boson and EW sector. New physics through precision</a:t>
            </a:r>
          </a:p>
          <a:p>
            <a:pPr marL="0" lvl="1" indent="0">
              <a:buNone/>
            </a:pPr>
            <a:endParaRPr lang="en-ZA" dirty="0">
              <a:solidFill>
                <a:schemeClr val="tx1"/>
              </a:solidFill>
            </a:endParaRPr>
          </a:p>
          <a:p>
            <a:pPr lvl="3"/>
            <a:r>
              <a:rPr lang="en-ZA" dirty="0">
                <a:solidFill>
                  <a:schemeClr val="tx1"/>
                </a:solidFill>
              </a:rPr>
              <a:t>FCC-</a:t>
            </a:r>
            <a:r>
              <a:rPr lang="en-ZA" dirty="0" err="1">
                <a:solidFill>
                  <a:schemeClr val="tx1"/>
                </a:solidFill>
              </a:rPr>
              <a:t>ee</a:t>
            </a:r>
            <a:r>
              <a:rPr lang="en-ZA" dirty="0">
                <a:solidFill>
                  <a:schemeClr val="tx1"/>
                </a:solidFill>
              </a:rPr>
              <a:t> physics potential most appealing than CLIC, allowing for Higgs, W, Z, top quark sectors studies, and flavour physics</a:t>
            </a:r>
          </a:p>
          <a:p>
            <a:pPr lvl="3"/>
            <a:r>
              <a:rPr lang="en-ZA" dirty="0">
                <a:solidFill>
                  <a:schemeClr val="tx1"/>
                </a:solidFill>
              </a:rPr>
              <a:t>Several detectors will enhance the overall scientific involvement and feedback</a:t>
            </a:r>
          </a:p>
          <a:p>
            <a:pPr lvl="4"/>
            <a:endParaRPr lang="en-ZA" dirty="0">
              <a:solidFill>
                <a:schemeClr val="tx1"/>
              </a:solidFill>
            </a:endParaRPr>
          </a:p>
          <a:p>
            <a:pPr lvl="1"/>
            <a:r>
              <a:rPr lang="en-ZA" dirty="0">
                <a:solidFill>
                  <a:schemeClr val="tx1"/>
                </a:solidFill>
              </a:rPr>
              <a:t>High energy frontier, exploration for new physics</a:t>
            </a:r>
          </a:p>
          <a:p>
            <a:pPr marL="0" lvl="1" indent="0">
              <a:buNone/>
            </a:pPr>
            <a:endParaRPr lang="en-ZA" dirty="0">
              <a:solidFill>
                <a:schemeClr val="tx1"/>
              </a:solidFill>
            </a:endParaRPr>
          </a:p>
          <a:p>
            <a:pPr lvl="3"/>
            <a:r>
              <a:rPr lang="en-ZA" dirty="0">
                <a:solidFill>
                  <a:schemeClr val="tx1"/>
                </a:solidFill>
              </a:rPr>
              <a:t>Ultimate goal – CERN leadership </a:t>
            </a:r>
          </a:p>
          <a:p>
            <a:pPr lvl="3"/>
            <a:r>
              <a:rPr lang="en-ZA" dirty="0">
                <a:solidFill>
                  <a:schemeClr val="tx1"/>
                </a:solidFill>
              </a:rPr>
              <a:t>FCC-</a:t>
            </a:r>
            <a:r>
              <a:rPr lang="en-ZA" dirty="0" err="1">
                <a:solidFill>
                  <a:schemeClr val="tx1"/>
                </a:solidFill>
              </a:rPr>
              <a:t>hh</a:t>
            </a:r>
            <a:r>
              <a:rPr lang="en-ZA" dirty="0">
                <a:solidFill>
                  <a:schemeClr val="tx1"/>
                </a:solidFill>
              </a:rPr>
              <a:t> (eh) is the most ambitious and promising machine </a:t>
            </a:r>
          </a:p>
          <a:p>
            <a:pPr lvl="3"/>
            <a:r>
              <a:rPr lang="en-ZA" dirty="0">
                <a:solidFill>
                  <a:schemeClr val="tx1"/>
                </a:solidFill>
              </a:rPr>
              <a:t>Requires a strong, immediate R&amp;D effort on high field magnets</a:t>
            </a:r>
          </a:p>
          <a:p>
            <a:pPr lvl="3"/>
            <a:endParaRPr lang="en-ZA" dirty="0">
              <a:solidFill>
                <a:schemeClr val="tx1"/>
              </a:solidFill>
            </a:endParaRPr>
          </a:p>
          <a:p>
            <a:pPr marL="0" lvl="1" indent="0">
              <a:buNone/>
            </a:pPr>
            <a:r>
              <a:rPr lang="en-ZA" sz="2000" dirty="0" smtClean="0">
                <a:solidFill>
                  <a:srgbClr val="FF0000"/>
                </a:solidFill>
              </a:rPr>
              <a:t>What about scenarios ?</a:t>
            </a:r>
          </a:p>
          <a:p>
            <a:pPr marL="0" lvl="1" indent="0">
              <a:buNone/>
            </a:pPr>
            <a:r>
              <a:rPr lang="en-ZA" dirty="0" smtClean="0"/>
              <a:t>	</a:t>
            </a:r>
            <a:endParaRPr lang="en-ZA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1"/>
            <a:r>
              <a:rPr lang="en-ZA" dirty="0" smtClean="0">
                <a:solidFill>
                  <a:schemeClr val="tx1"/>
                </a:solidFill>
                <a:sym typeface="Wingdings" panose="05000000000000000000" pitchFamily="2" charset="2"/>
              </a:rPr>
              <a:t>Scenario 5 -namely running </a:t>
            </a:r>
            <a:r>
              <a:rPr lang="en-ZA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LHeC</a:t>
            </a:r>
            <a:r>
              <a:rPr lang="en-ZA" dirty="0" smtClean="0">
                <a:solidFill>
                  <a:schemeClr val="tx1"/>
                </a:solidFill>
                <a:sym typeface="Wingdings" panose="05000000000000000000" pitchFamily="2" charset="2"/>
              </a:rPr>
              <a:t> in the ’30 - is not an independent scenario since compatible with scenario 3,4 </a:t>
            </a:r>
          </a:p>
          <a:p>
            <a:pPr lvl="1"/>
            <a:r>
              <a:rPr lang="en-ZA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Scenarii</a:t>
            </a:r>
            <a:r>
              <a:rPr lang="en-ZA" dirty="0" smtClean="0">
                <a:solidFill>
                  <a:srgbClr val="FF0000"/>
                </a:solidFill>
                <a:sym typeface="Wingdings" panose="05000000000000000000" pitchFamily="2" charset="2"/>
              </a:rPr>
              <a:t> 3+4 </a:t>
            </a:r>
            <a:r>
              <a:rPr lang="en-ZA" dirty="0" smtClean="0">
                <a:solidFill>
                  <a:schemeClr val="tx1"/>
                </a:solidFill>
                <a:sym typeface="Wingdings" panose="05000000000000000000" pitchFamily="2" charset="2"/>
              </a:rPr>
              <a:t>(no immediate choice required)</a:t>
            </a:r>
            <a:r>
              <a:rPr lang="en-ZA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ZA" dirty="0" smtClean="0">
                <a:solidFill>
                  <a:schemeClr val="tx1"/>
                </a:solidFill>
                <a:sym typeface="Wingdings" panose="05000000000000000000" pitchFamily="2" charset="2"/>
              </a:rPr>
              <a:t>answer to the above priorities</a:t>
            </a:r>
          </a:p>
          <a:p>
            <a:pPr marL="0" lvl="1" indent="0">
              <a:buNone/>
            </a:pPr>
            <a:endParaRPr lang="en-ZA" dirty="0"/>
          </a:p>
          <a:p>
            <a:pPr marL="0" lvl="1" indent="0">
              <a:buNone/>
            </a:pPr>
            <a:endParaRPr lang="en-ZA" dirty="0"/>
          </a:p>
          <a:p>
            <a:pPr marL="771525" lvl="3" indent="0">
              <a:buNone/>
            </a:pPr>
            <a:endParaRPr lang="en-ZA" dirty="0"/>
          </a:p>
          <a:p>
            <a:endParaRPr lang="en-ZA" dirty="0"/>
          </a:p>
          <a:p>
            <a:pPr lvl="1"/>
            <a:endParaRPr lang="en-ZA" dirty="0"/>
          </a:p>
          <a:p>
            <a:pPr lvl="2"/>
            <a:endParaRPr lang="en-ZA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52796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ESG 2020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405970"/>
          </a:xfrm>
        </p:spPr>
        <p:txBody>
          <a:bodyPr/>
          <a:lstStyle/>
          <a:p>
            <a:r>
              <a:rPr lang="fr-FR" dirty="0" smtClean="0"/>
              <a:t>Commentaires français, suite 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38451" y="1938193"/>
            <a:ext cx="8229440" cy="4248472"/>
          </a:xfrm>
          <a:prstGeom prst="rect">
            <a:avLst/>
          </a:prstGeom>
          <a:noFill/>
        </p:spPr>
        <p:txBody>
          <a:bodyPr vert="horz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Font typeface="Calibri" panose="020F0502020204030204" pitchFamily="34" charset="0"/>
              <a:buNone/>
            </a:pPr>
            <a:r>
              <a:rPr lang="en-ZA" sz="2000" smtClean="0">
                <a:solidFill>
                  <a:srgbClr val="FF0000"/>
                </a:solidFill>
              </a:rPr>
              <a:t>important considerations </a:t>
            </a:r>
          </a:p>
          <a:p>
            <a:pPr marL="0" lvl="1" indent="0" algn="just">
              <a:buFont typeface="Calibri" panose="020F0502020204030204" pitchFamily="34" charset="0"/>
              <a:buNone/>
            </a:pPr>
            <a:r>
              <a:rPr lang="en-ZA" smtClean="0">
                <a:solidFill>
                  <a:srgbClr val="FF0000"/>
                </a:solidFill>
              </a:rPr>
              <a:t> </a:t>
            </a:r>
          </a:p>
          <a:p>
            <a:pPr lvl="1" algn="just"/>
            <a:r>
              <a:rPr lang="en-CA" smtClean="0"/>
              <a:t>If an e+e- machine is decided in Asia, this could allow having e</a:t>
            </a:r>
            <a:r>
              <a:rPr lang="en-CA" baseline="30000" smtClean="0"/>
              <a:t>+</a:t>
            </a:r>
            <a:r>
              <a:rPr lang="en-CA" smtClean="0"/>
              <a:t>e</a:t>
            </a:r>
            <a:r>
              <a:rPr lang="en-CA" baseline="30000" smtClean="0"/>
              <a:t>-</a:t>
            </a:r>
            <a:r>
              <a:rPr lang="en-CA" smtClean="0"/>
              <a:t> and pp machines running at the same time (in parallel). A clear strategy for Europe could then be to express now a priority for FCC-hh, which can be rediscussed in case Asia is not moving forward on with e</a:t>
            </a:r>
            <a:r>
              <a:rPr lang="en-CA" baseline="30000" smtClean="0"/>
              <a:t>+</a:t>
            </a:r>
            <a:r>
              <a:rPr lang="en-CA" smtClean="0"/>
              <a:t>e</a:t>
            </a:r>
            <a:r>
              <a:rPr lang="en-CA" baseline="30000" smtClean="0"/>
              <a:t>-</a:t>
            </a:r>
            <a:r>
              <a:rPr lang="en-CA" smtClean="0"/>
              <a:t> (</a:t>
            </a:r>
            <a:r>
              <a:rPr lang="en-CA" smtClean="0">
                <a:solidFill>
                  <a:schemeClr val="tx2"/>
                </a:solidFill>
              </a:rPr>
              <a:t>scenario 4</a:t>
            </a:r>
            <a:r>
              <a:rPr lang="en-CA" smtClean="0"/>
              <a:t>) or express now a priority for FCC-ee and jump or not directly to FCC-hh if Asia moves forward with e+e+ (</a:t>
            </a:r>
            <a:r>
              <a:rPr lang="en-CA" smtClean="0">
                <a:solidFill>
                  <a:schemeClr val="tx2"/>
                </a:solidFill>
              </a:rPr>
              <a:t>scenario 3</a:t>
            </a:r>
            <a:r>
              <a:rPr lang="en-CA" smtClean="0"/>
              <a:t>) </a:t>
            </a:r>
          </a:p>
          <a:p>
            <a:pPr lvl="1" algn="just"/>
            <a:endParaRPr lang="en-CA" smtClean="0"/>
          </a:p>
          <a:p>
            <a:pPr marL="0" lvl="1" indent="0" algn="just">
              <a:buFont typeface="Calibri" panose="020F0502020204030204" pitchFamily="34" charset="0"/>
              <a:buNone/>
            </a:pPr>
            <a:endParaRPr lang="en-CA" smtClean="0"/>
          </a:p>
          <a:p>
            <a:pPr lvl="1" algn="just"/>
            <a:r>
              <a:rPr lang="en-CA" smtClean="0"/>
              <a:t>HE-LHC should be kept as an open possibility by supporting strong R&amp;D on magnet (compatible with scenarios 3 and 4 as is LHeC)</a:t>
            </a:r>
          </a:p>
          <a:p>
            <a:pPr marL="0" lvl="1" indent="0" algn="just">
              <a:buFont typeface="Calibri" panose="020F0502020204030204" pitchFamily="34" charset="0"/>
              <a:buNone/>
            </a:pPr>
            <a:endParaRPr lang="en-CA" smtClean="0"/>
          </a:p>
          <a:p>
            <a:pPr marL="0" lvl="1" indent="0" algn="just">
              <a:buFont typeface="Calibri" panose="020F0502020204030204" pitchFamily="34" charset="0"/>
              <a:buNone/>
            </a:pPr>
            <a:r>
              <a:rPr lang="en-CA" smtClean="0"/>
              <a:t>      </a:t>
            </a:r>
          </a:p>
          <a:p>
            <a:pPr lvl="1" algn="just"/>
            <a:r>
              <a:rPr lang="en-CA" smtClean="0"/>
              <a:t>LHeC: detailed study (financial and technical aspects, community interest) to be pursued. An ambitious bridge (&gt;2030) project, fitting on the different scenarios and exploiting further the LHC investment. Vigorous R&amp;D on ERL machines is needed. </a:t>
            </a:r>
          </a:p>
          <a:p>
            <a:pPr marL="0" lvl="1" indent="0">
              <a:buFont typeface="Calibri" panose="020F0502020204030204" pitchFamily="34" charset="0"/>
              <a:buNone/>
            </a:pPr>
            <a:endParaRPr lang="en-CA" smtClean="0"/>
          </a:p>
          <a:p>
            <a:pPr lvl="1"/>
            <a:endParaRPr lang="en-CA" smtClean="0"/>
          </a:p>
          <a:p>
            <a:pPr marL="771525" lvl="3" indent="0">
              <a:buFont typeface="Calibri" panose="020F0502020204030204" pitchFamily="34" charset="0"/>
              <a:buNone/>
            </a:pPr>
            <a:endParaRPr lang="en-CA" smtClean="0"/>
          </a:p>
          <a:p>
            <a:pPr marL="0" lvl="1" indent="0">
              <a:buFont typeface="Calibri" panose="020F0502020204030204" pitchFamily="34" charset="0"/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11568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64156"/>
            <a:ext cx="7260450" cy="643239"/>
          </a:xfrm>
        </p:spPr>
        <p:txBody>
          <a:bodyPr/>
          <a:lstStyle/>
          <a:p>
            <a:r>
              <a:rPr lang="fr-FR" dirty="0" smtClean="0"/>
              <a:t>ESG 2020 :</a:t>
            </a:r>
            <a:r>
              <a:rPr lang="fr-FR" dirty="0"/>
              <a:t> document stratégique et recommandations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9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4837953"/>
          </a:xfrm>
        </p:spPr>
        <p:txBody>
          <a:bodyPr/>
          <a:lstStyle/>
          <a:p>
            <a:r>
              <a:rPr lang="fr-FR" dirty="0" smtClean="0"/>
              <a:t>2 recommandations dans la continuité de la stratégie précédente </a:t>
            </a:r>
          </a:p>
          <a:p>
            <a:pPr lvl="1"/>
            <a:r>
              <a:rPr lang="fr-FR" dirty="0" smtClean="0"/>
              <a:t>Priorité claire à la réalisation , puis à l’exploitation scientifique de HL-LHC</a:t>
            </a:r>
          </a:p>
          <a:p>
            <a:pPr marL="478963" lvl="1" indent="0">
              <a:buNone/>
            </a:pPr>
            <a:r>
              <a:rPr lang="fr-FR" i="1" dirty="0" smtClean="0"/>
              <a:t>       </a:t>
            </a:r>
          </a:p>
          <a:p>
            <a:pPr marL="478963" lvl="1" indent="0">
              <a:buNone/>
            </a:pPr>
            <a:endParaRPr lang="fr-FR" i="1" dirty="0"/>
          </a:p>
          <a:p>
            <a:pPr marL="478963" lvl="1" indent="0">
              <a:buNone/>
            </a:pPr>
            <a:endParaRPr lang="fr-FR" i="1" dirty="0" smtClean="0"/>
          </a:p>
          <a:p>
            <a:pPr marL="478963" lvl="1" indent="0">
              <a:buNone/>
            </a:pPr>
            <a:endParaRPr lang="fr-FR" i="1" dirty="0"/>
          </a:p>
          <a:p>
            <a:pPr marL="478963" lvl="1" indent="0">
              <a:buNone/>
            </a:pPr>
            <a:endParaRPr lang="fr-FR" i="1" dirty="0" smtClean="0"/>
          </a:p>
          <a:p>
            <a:pPr marL="478963" lvl="1" indent="0">
              <a:buNone/>
            </a:pPr>
            <a:endParaRPr lang="fr-FR" i="1" dirty="0"/>
          </a:p>
          <a:p>
            <a:pPr marL="478963" lvl="1" indent="0">
              <a:buNone/>
            </a:pPr>
            <a:endParaRPr lang="fr-FR" i="1" dirty="0" smtClean="0"/>
          </a:p>
          <a:p>
            <a:pPr marL="478963" lvl="1" indent="0">
              <a:buNone/>
            </a:pPr>
            <a:endParaRPr lang="fr-FR" i="1" dirty="0"/>
          </a:p>
          <a:p>
            <a:pPr marL="478963" lvl="1" indent="0">
              <a:buNone/>
            </a:pPr>
            <a:endParaRPr lang="fr-FR" i="1" dirty="0" smtClean="0"/>
          </a:p>
          <a:p>
            <a:pPr marL="478963" lvl="1" indent="0">
              <a:buNone/>
            </a:pPr>
            <a:endParaRPr lang="fr-FR" i="1" dirty="0"/>
          </a:p>
          <a:p>
            <a:pPr marL="478963" lvl="1" indent="0">
              <a:buNone/>
            </a:pPr>
            <a:endParaRPr lang="fr-FR" i="1" dirty="0" smtClean="0"/>
          </a:p>
          <a:p>
            <a:pPr marL="478963" lvl="1" indent="0">
              <a:buNone/>
            </a:pPr>
            <a:endParaRPr lang="fr-FR" i="1" dirty="0"/>
          </a:p>
          <a:p>
            <a:pPr marL="478963" lvl="1" indent="0">
              <a:buNone/>
            </a:pPr>
            <a:endParaRPr lang="fr-FR" i="1" dirty="0" smtClean="0"/>
          </a:p>
          <a:p>
            <a:pPr marL="478963" lvl="1" indent="0">
              <a:buNone/>
            </a:pPr>
            <a:r>
              <a:rPr lang="fr-FR" i="1" dirty="0" smtClean="0"/>
              <a:t>Un enjeu majeur pour l’</a:t>
            </a:r>
            <a:r>
              <a:rPr lang="fr-FR" i="1" dirty="0" err="1" smtClean="0"/>
              <a:t>Irfu</a:t>
            </a:r>
            <a:r>
              <a:rPr lang="fr-FR" i="1" dirty="0" smtClean="0"/>
              <a:t>, dans la continuité de l’upgrade </a:t>
            </a:r>
            <a:r>
              <a:rPr lang="fr-FR" i="1" dirty="0"/>
              <a:t>p</a:t>
            </a:r>
            <a:r>
              <a:rPr lang="fr-FR" i="1" dirty="0" smtClean="0"/>
              <a:t>hase 1 </a:t>
            </a:r>
          </a:p>
          <a:p>
            <a:pPr marL="478963" lvl="1" indent="0">
              <a:buNone/>
            </a:pPr>
            <a:r>
              <a:rPr lang="fr-FR" i="1" dirty="0" smtClean="0"/>
              <a:t>Importance de rester mobilisé sur la science, sur un temps long</a:t>
            </a:r>
          </a:p>
          <a:p>
            <a:pPr marL="478963" lvl="1" indent="0">
              <a:buNone/>
            </a:pPr>
            <a:r>
              <a:rPr lang="fr-FR" i="1" dirty="0" smtClean="0"/>
              <a:t>Vigilance sur l’attractivité pour les jeunes </a:t>
            </a:r>
          </a:p>
          <a:p>
            <a:pPr lvl="1"/>
            <a:endParaRPr lang="fr-FR" i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374" y="2775045"/>
            <a:ext cx="8031119" cy="2243580"/>
          </a:xfrm>
          <a:prstGeom prst="rect">
            <a:avLst/>
          </a:prstGeom>
        </p:spPr>
      </p:pic>
      <p:sp>
        <p:nvSpPr>
          <p:cNvPr id="7" name="Espace réservé du texte 3"/>
          <p:cNvSpPr txBox="1">
            <a:spLocks/>
          </p:cNvSpPr>
          <p:nvPr/>
        </p:nvSpPr>
        <p:spPr>
          <a:xfrm>
            <a:off x="813225" y="1220047"/>
            <a:ext cx="7924376" cy="3782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i="1" smtClean="0"/>
              <a:t>Le fruit d’une semaine intense de discussions à Bad Honnef… </a:t>
            </a:r>
            <a:endParaRPr lang="fr-FR" i="1" dirty="0" smtClean="0"/>
          </a:p>
        </p:txBody>
      </p:sp>
    </p:spTree>
    <p:extLst>
      <p:ext uri="{BB962C8B-B14F-4D97-AF65-F5344CB8AC3E}">
        <p14:creationId xmlns:p14="http://schemas.microsoft.com/office/powerpoint/2010/main" val="1357825280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CEA 2019 Défaut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omographie_G2.pptx" id="{07571939-65AA-44CA-88F4-B1B1CC2267CF}" vid="{EA5402D1-E887-4E2D-A489-BAD59BF220D0}"/>
    </a:ext>
  </a:extLst>
</a:theme>
</file>

<file path=ppt/theme/theme2.xml><?xml version="1.0" encoding="utf-8"?>
<a:theme xmlns:a="http://schemas.openxmlformats.org/drawingml/2006/main" name="Template CEA 2019 Clair">
  <a:themeElements>
    <a:clrScheme name="CEA Défaut 2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BC42"/>
      </a:accent1>
      <a:accent2>
        <a:srgbClr val="D81159"/>
      </a:accent2>
      <a:accent3>
        <a:srgbClr val="8F2D56"/>
      </a:accent3>
      <a:accent4>
        <a:srgbClr val="689B42"/>
      </a:accent4>
      <a:accent5>
        <a:srgbClr val="218380"/>
      </a:accent5>
      <a:accent6>
        <a:srgbClr val="FFD29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omographie_G2.pptx" id="{07571939-65AA-44CA-88F4-B1B1CC2267CF}" vid="{320D25E1-B274-4BF2-A5B5-68392D8E6153}"/>
    </a:ext>
  </a:extLst>
</a:theme>
</file>

<file path=ppt/theme/theme3.xml><?xml version="1.0" encoding="utf-8"?>
<a:theme xmlns:a="http://schemas.openxmlformats.org/drawingml/2006/main" name="Template CEA 2019 Bleu">
  <a:themeElements>
    <a:clrScheme name="CEA Bleu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49728C"/>
      </a:accent1>
      <a:accent2>
        <a:srgbClr val="689BA6"/>
      </a:accent2>
      <a:accent3>
        <a:srgbClr val="C2F2F2"/>
      </a:accent3>
      <a:accent4>
        <a:srgbClr val="273D40"/>
      </a:accent4>
      <a:accent5>
        <a:srgbClr val="0084B4"/>
      </a:accent5>
      <a:accent6>
        <a:srgbClr val="93E2F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omographie_G2.pptx" id="{07571939-65AA-44CA-88F4-B1B1CC2267CF}" vid="{A1A587F8-6942-47B2-8E71-B65930F54AF6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Tomographie_G2.pptx</Template>
  <TotalTime>235</TotalTime>
  <Words>1555</Words>
  <Application>Microsoft Office PowerPoint</Application>
  <PresentationFormat>Affichage à l'écran (4:3)</PresentationFormat>
  <Paragraphs>247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17</vt:i4>
      </vt:variant>
    </vt:vector>
  </HeadingPairs>
  <TitlesOfParts>
    <vt:vector size="24" baseType="lpstr">
      <vt:lpstr>Arial</vt:lpstr>
      <vt:lpstr>Calibri</vt:lpstr>
      <vt:lpstr>Wingdings</vt:lpstr>
      <vt:lpstr>Wingdings 3</vt:lpstr>
      <vt:lpstr>Template CEA 2019 Défaut</vt:lpstr>
      <vt:lpstr>Template CEA 2019 Clair</vt:lpstr>
      <vt:lpstr>Template CEA 2019 Bleu</vt:lpstr>
      <vt:lpstr>ESG 2020 – Contexte </vt:lpstr>
      <vt:lpstr>ESG 2020 – bilan de l’exercice précédent </vt:lpstr>
      <vt:lpstr>ESG2020 : bilan de l’exercice précédent </vt:lpstr>
      <vt:lpstr>ESG 2020 : bilan de l’exercice précédent </vt:lpstr>
      <vt:lpstr>ESG2020 : bilan de l’exercice précédent </vt:lpstr>
      <vt:lpstr>ESG 2020</vt:lpstr>
      <vt:lpstr>ESG 2020</vt:lpstr>
      <vt:lpstr>ESG 2020</vt:lpstr>
      <vt:lpstr>ESG 2020 : document stratégique et recommandations </vt:lpstr>
      <vt:lpstr>ESG 2020 : document stratégique et  recommandations </vt:lpstr>
      <vt:lpstr>ESG 2020 : document stratégique et  recommandations </vt:lpstr>
      <vt:lpstr>Présentation PowerPoint</vt:lpstr>
      <vt:lpstr>Présentation PowerPoint</vt:lpstr>
      <vt:lpstr>Présentation PowerPoint</vt:lpstr>
      <vt:lpstr>Présentation PowerPoint</vt:lpstr>
      <vt:lpstr>Après Bad Honnef</vt:lpstr>
      <vt:lpstr>Conclusion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Tomographie muonique de G2</dc:title>
  <dc:creator>ETIENVRE Anne-Isabelle</dc:creator>
  <cp:lastModifiedBy>ETIENVRE Anne-Isabelle</cp:lastModifiedBy>
  <cp:revision>22</cp:revision>
  <cp:lastPrinted>2018-12-05T09:44:31Z</cp:lastPrinted>
  <dcterms:created xsi:type="dcterms:W3CDTF">2020-09-03T11:56:02Z</dcterms:created>
  <dcterms:modified xsi:type="dcterms:W3CDTF">2020-09-09T11:33:39Z</dcterms:modified>
</cp:coreProperties>
</file>