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4"/>
  </p:notesMasterIdLst>
  <p:sldIdLst>
    <p:sldId id="296" r:id="rId3"/>
    <p:sldId id="325" r:id="rId4"/>
    <p:sldId id="297" r:id="rId5"/>
    <p:sldId id="342" r:id="rId6"/>
    <p:sldId id="300" r:id="rId7"/>
    <p:sldId id="334" r:id="rId8"/>
    <p:sldId id="316" r:id="rId9"/>
    <p:sldId id="308" r:id="rId10"/>
    <p:sldId id="309" r:id="rId11"/>
    <p:sldId id="318" r:id="rId12"/>
    <p:sldId id="319" r:id="rId13"/>
    <p:sldId id="315" r:id="rId14"/>
    <p:sldId id="346" r:id="rId15"/>
    <p:sldId id="343" r:id="rId16"/>
    <p:sldId id="344" r:id="rId17"/>
    <p:sldId id="348" r:id="rId18"/>
    <p:sldId id="349" r:id="rId19"/>
    <p:sldId id="350" r:id="rId20"/>
    <p:sldId id="351" r:id="rId21"/>
    <p:sldId id="352" r:id="rId22"/>
    <p:sldId id="35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29" autoAdjust="0"/>
  </p:normalViewPr>
  <p:slideViewPr>
    <p:cSldViewPr>
      <p:cViewPr varScale="1">
        <p:scale>
          <a:sx n="66" d="100"/>
          <a:sy n="66" d="100"/>
        </p:scale>
        <p:origin x="128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D40B7-0782-4250-9DF7-56EE9DD6C974}" type="datetimeFigureOut">
              <a:rPr lang="en-US" smtClean="0"/>
              <a:pPr/>
              <a:t>7/29/2019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2C613-6AEF-4FA8-8512-951154B310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0" descr="1A7O78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692150"/>
            <a:ext cx="9144001" cy="609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2"/>
          <p:cNvSpPr>
            <a:spLocks noChangeArrowheads="1"/>
          </p:cNvSpPr>
          <p:nvPr/>
        </p:nvSpPr>
        <p:spPr bwMode="auto">
          <a:xfrm>
            <a:off x="0" y="6716713"/>
            <a:ext cx="9144000" cy="1444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04800" y="3124200"/>
            <a:ext cx="8535988" cy="3048000"/>
          </a:xfrm>
          <a:prstGeom prst="rect">
            <a:avLst/>
          </a:prstGeom>
          <a:solidFill>
            <a:srgbClr val="003C5F">
              <a:alpha val="85001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da-DK">
              <a:solidFill>
                <a:srgbClr val="002D63"/>
              </a:solidFill>
              <a:ea typeface="ＭＳ Ｐゴシック" pitchFamily="-107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  <p:pic>
        <p:nvPicPr>
          <p:cNvPr id="8" name="Picture 14" descr="Danske Markets RGB_DB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9113" y="255588"/>
            <a:ext cx="19081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0" y="719138"/>
            <a:ext cx="6873875" cy="107950"/>
          </a:xfrm>
          <a:prstGeom prst="rect">
            <a:avLst/>
          </a:prstGeom>
          <a:solidFill>
            <a:srgbClr val="C8D6D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  <p:sp>
        <p:nvSpPr>
          <p:cNvPr id="10" name="Rectangle 28"/>
          <p:cNvSpPr>
            <a:spLocks noChangeArrowheads="1"/>
          </p:cNvSpPr>
          <p:nvPr/>
        </p:nvSpPr>
        <p:spPr bwMode="auto">
          <a:xfrm>
            <a:off x="6867525" y="6572250"/>
            <a:ext cx="1908175" cy="179388"/>
          </a:xfrm>
          <a:prstGeom prst="rect">
            <a:avLst/>
          </a:prstGeom>
          <a:solidFill>
            <a:srgbClr val="C8D6D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  <p:sp>
        <p:nvSpPr>
          <p:cNvPr id="11" name="Text Box 33"/>
          <p:cNvSpPr txBox="1">
            <a:spLocks noChangeArrowheads="1"/>
          </p:cNvSpPr>
          <p:nvPr userDrawn="1"/>
        </p:nvSpPr>
        <p:spPr bwMode="auto">
          <a:xfrm>
            <a:off x="6861175" y="6557963"/>
            <a:ext cx="19446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900">
                <a:solidFill>
                  <a:srgbClr val="002D63"/>
                </a:solidFill>
              </a:rPr>
              <a:t>www.danskeresearch.com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188" y="3141663"/>
            <a:ext cx="7953375" cy="1150937"/>
          </a:xfrm>
        </p:spPr>
        <p:txBody>
          <a:bodyPr lIns="86400" tIns="43200" rIns="86400" bIns="43200" anchor="b"/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195763"/>
            <a:ext cx="7921625" cy="744537"/>
          </a:xfrm>
        </p:spPr>
        <p:txBody>
          <a:bodyPr lIns="86400" tIns="43200" rIns="86400" bIns="43200" anchor="b"/>
          <a:lstStyle>
            <a:lvl1pPr marL="0" indent="0">
              <a:buFont typeface="Wingdings" pitchFamily="2" charset="2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2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DCDB8C6-E862-4065-8593-2C79F274231D}" type="datetimeFigureOut">
              <a:rPr lang="da-DK">
                <a:solidFill>
                  <a:srgbClr val="FFFFFF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FFFFFF"/>
              </a:solidFill>
            </a:endParaRPr>
          </a:p>
        </p:txBody>
      </p:sp>
      <p:sp>
        <p:nvSpPr>
          <p:cNvPr id="13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da-DK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9B159-F178-4498-84A2-7B115E917767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1033463"/>
            <a:ext cx="2100263" cy="5348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033463"/>
            <a:ext cx="6153150" cy="5348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B7322-BBB8-4EB4-ADE2-BAC7FF82E2A4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33463"/>
            <a:ext cx="8405813" cy="10080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42900" y="2081213"/>
            <a:ext cx="4125913" cy="43005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1213" y="2081213"/>
            <a:ext cx="4127500" cy="2073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21213" y="4306888"/>
            <a:ext cx="4127500" cy="20748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3BD1F-B736-4CD2-8267-DC50FA1C3BFE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33463"/>
            <a:ext cx="8405813" cy="10080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42900" y="2081213"/>
            <a:ext cx="4125913" cy="2073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1213" y="2081213"/>
            <a:ext cx="4127500" cy="2073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342900" y="4306888"/>
            <a:ext cx="8405813" cy="20748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6C647-DB56-438A-B396-2898F0DC10E7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– Midnight blue">
    <p:bg>
      <p:bgPr>
        <a:solidFill>
          <a:srgbClr val="0037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PATTERN"/>
          <p:cNvGrpSpPr>
            <a:grpSpLocks noChangeAspect="1"/>
          </p:cNvGrpSpPr>
          <p:nvPr userDrawn="1"/>
        </p:nvGrpSpPr>
        <p:grpSpPr bwMode="auto">
          <a:xfrm>
            <a:off x="1191" y="0"/>
            <a:ext cx="9141619" cy="6858000"/>
            <a:chOff x="1" y="0"/>
            <a:chExt cx="7678" cy="4320"/>
          </a:xfrm>
          <a:solidFill>
            <a:srgbClr val="002A44"/>
          </a:solidFill>
        </p:grpSpPr>
        <p:sp>
          <p:nvSpPr>
            <p:cNvPr id="13" name="Freeform 5"/>
            <p:cNvSpPr>
              <a:spLocks/>
            </p:cNvSpPr>
            <p:nvPr userDrawn="1"/>
          </p:nvSpPr>
          <p:spPr bwMode="auto">
            <a:xfrm>
              <a:off x="2150" y="0"/>
              <a:ext cx="3003" cy="4320"/>
            </a:xfrm>
            <a:custGeom>
              <a:avLst/>
              <a:gdLst>
                <a:gd name="T0" fmla="*/ 2979 w 3003"/>
                <a:gd name="T1" fmla="*/ 3126 h 4320"/>
                <a:gd name="T2" fmla="*/ 2546 w 3003"/>
                <a:gd name="T3" fmla="*/ 2437 h 4320"/>
                <a:gd name="T4" fmla="*/ 3003 w 3003"/>
                <a:gd name="T5" fmla="*/ 1850 h 4320"/>
                <a:gd name="T6" fmla="*/ 2778 w 3003"/>
                <a:gd name="T7" fmla="*/ 1690 h 4320"/>
                <a:gd name="T8" fmla="*/ 2137 w 3003"/>
                <a:gd name="T9" fmla="*/ 2195 h 4320"/>
                <a:gd name="T10" fmla="*/ 1575 w 3003"/>
                <a:gd name="T11" fmla="*/ 1682 h 4320"/>
                <a:gd name="T12" fmla="*/ 1262 w 3003"/>
                <a:gd name="T13" fmla="*/ 968 h 4320"/>
                <a:gd name="T14" fmla="*/ 2540 w 3003"/>
                <a:gd name="T15" fmla="*/ 0 h 4320"/>
                <a:gd name="T16" fmla="*/ 1897 w 3003"/>
                <a:gd name="T17" fmla="*/ 0 h 4320"/>
                <a:gd name="T18" fmla="*/ 564 w 3003"/>
                <a:gd name="T19" fmla="*/ 872 h 4320"/>
                <a:gd name="T20" fmla="*/ 1054 w 3003"/>
                <a:gd name="T21" fmla="*/ 2027 h 4320"/>
                <a:gd name="T22" fmla="*/ 1284 w 3003"/>
                <a:gd name="T23" fmla="*/ 2426 h 4320"/>
                <a:gd name="T24" fmla="*/ 0 w 3003"/>
                <a:gd name="T25" fmla="*/ 4320 h 4320"/>
                <a:gd name="T26" fmla="*/ 649 w 3003"/>
                <a:gd name="T27" fmla="*/ 4320 h 4320"/>
                <a:gd name="T28" fmla="*/ 1896 w 3003"/>
                <a:gd name="T29" fmla="*/ 2677 h 4320"/>
                <a:gd name="T30" fmla="*/ 2321 w 3003"/>
                <a:gd name="T31" fmla="*/ 3134 h 4320"/>
                <a:gd name="T32" fmla="*/ 1139 w 3003"/>
                <a:gd name="T33" fmla="*/ 4320 h 4320"/>
                <a:gd name="T34" fmla="*/ 2027 w 3003"/>
                <a:gd name="T35" fmla="*/ 4320 h 4320"/>
                <a:gd name="T36" fmla="*/ 2979 w 3003"/>
                <a:gd name="T37" fmla="*/ 3126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03" h="4320">
                  <a:moveTo>
                    <a:pt x="2979" y="3126"/>
                  </a:moveTo>
                  <a:cubicBezTo>
                    <a:pt x="2979" y="2796"/>
                    <a:pt x="2839" y="2562"/>
                    <a:pt x="2546" y="2437"/>
                  </a:cubicBezTo>
                  <a:cubicBezTo>
                    <a:pt x="2708" y="2297"/>
                    <a:pt x="2852" y="2100"/>
                    <a:pt x="3003" y="1850"/>
                  </a:cubicBezTo>
                  <a:cubicBezTo>
                    <a:pt x="2778" y="1690"/>
                    <a:pt x="2778" y="1690"/>
                    <a:pt x="2778" y="1690"/>
                  </a:cubicBezTo>
                  <a:cubicBezTo>
                    <a:pt x="2538" y="2003"/>
                    <a:pt x="2353" y="2195"/>
                    <a:pt x="2137" y="2195"/>
                  </a:cubicBezTo>
                  <a:cubicBezTo>
                    <a:pt x="1912" y="2195"/>
                    <a:pt x="1744" y="2075"/>
                    <a:pt x="1575" y="1682"/>
                  </a:cubicBezTo>
                  <a:cubicBezTo>
                    <a:pt x="1262" y="968"/>
                    <a:pt x="1262" y="968"/>
                    <a:pt x="1262" y="968"/>
                  </a:cubicBezTo>
                  <a:cubicBezTo>
                    <a:pt x="1772" y="759"/>
                    <a:pt x="2314" y="448"/>
                    <a:pt x="2540" y="0"/>
                  </a:cubicBezTo>
                  <a:cubicBezTo>
                    <a:pt x="1897" y="0"/>
                    <a:pt x="1897" y="0"/>
                    <a:pt x="1897" y="0"/>
                  </a:cubicBezTo>
                  <a:cubicBezTo>
                    <a:pt x="1698" y="356"/>
                    <a:pt x="1202" y="651"/>
                    <a:pt x="564" y="872"/>
                  </a:cubicBezTo>
                  <a:cubicBezTo>
                    <a:pt x="1054" y="2027"/>
                    <a:pt x="1054" y="2027"/>
                    <a:pt x="1054" y="2027"/>
                  </a:cubicBezTo>
                  <a:cubicBezTo>
                    <a:pt x="1126" y="2198"/>
                    <a:pt x="1200" y="2329"/>
                    <a:pt x="1284" y="2426"/>
                  </a:cubicBezTo>
                  <a:cubicBezTo>
                    <a:pt x="491" y="2686"/>
                    <a:pt x="104" y="3451"/>
                    <a:pt x="0" y="4320"/>
                  </a:cubicBezTo>
                  <a:cubicBezTo>
                    <a:pt x="649" y="4320"/>
                    <a:pt x="649" y="4320"/>
                    <a:pt x="649" y="4320"/>
                  </a:cubicBezTo>
                  <a:cubicBezTo>
                    <a:pt x="752" y="3569"/>
                    <a:pt x="1054" y="2677"/>
                    <a:pt x="1896" y="2677"/>
                  </a:cubicBezTo>
                  <a:cubicBezTo>
                    <a:pt x="2241" y="2677"/>
                    <a:pt x="2321" y="2877"/>
                    <a:pt x="2321" y="3134"/>
                  </a:cubicBezTo>
                  <a:cubicBezTo>
                    <a:pt x="2321" y="3618"/>
                    <a:pt x="1938" y="4012"/>
                    <a:pt x="1139" y="4320"/>
                  </a:cubicBezTo>
                  <a:cubicBezTo>
                    <a:pt x="2027" y="4320"/>
                    <a:pt x="2027" y="4320"/>
                    <a:pt x="2027" y="4320"/>
                  </a:cubicBezTo>
                  <a:cubicBezTo>
                    <a:pt x="2605" y="4003"/>
                    <a:pt x="2979" y="3593"/>
                    <a:pt x="2979" y="3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>
                <a:solidFill>
                  <a:srgbClr val="000000"/>
                </a:solidFill>
              </a:endParaRPr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1" y="0"/>
              <a:ext cx="1451" cy="1353"/>
            </a:xfrm>
            <a:custGeom>
              <a:avLst/>
              <a:gdLst>
                <a:gd name="T0" fmla="*/ 1451 w 1451"/>
                <a:gd name="T1" fmla="*/ 527 h 1353"/>
                <a:gd name="T2" fmla="*/ 1227 w 1451"/>
                <a:gd name="T3" fmla="*/ 367 h 1353"/>
                <a:gd name="T4" fmla="*/ 585 w 1451"/>
                <a:gd name="T5" fmla="*/ 872 h 1353"/>
                <a:gd name="T6" fmla="*/ 424 w 1451"/>
                <a:gd name="T7" fmla="*/ 287 h 1353"/>
                <a:gd name="T8" fmla="*/ 473 w 1451"/>
                <a:gd name="T9" fmla="*/ 0 h 1353"/>
                <a:gd name="T10" fmla="*/ 0 w 1451"/>
                <a:gd name="T11" fmla="*/ 0 h 1353"/>
                <a:gd name="T12" fmla="*/ 0 w 1451"/>
                <a:gd name="T13" fmla="*/ 1254 h 1353"/>
                <a:gd name="T14" fmla="*/ 344 w 1451"/>
                <a:gd name="T15" fmla="*/ 1353 h 1353"/>
                <a:gd name="T16" fmla="*/ 1451 w 1451"/>
                <a:gd name="T17" fmla="*/ 527 h 1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1" h="1353">
                  <a:moveTo>
                    <a:pt x="1451" y="527"/>
                  </a:moveTo>
                  <a:cubicBezTo>
                    <a:pt x="1227" y="367"/>
                    <a:pt x="1227" y="367"/>
                    <a:pt x="1227" y="367"/>
                  </a:cubicBezTo>
                  <a:cubicBezTo>
                    <a:pt x="986" y="680"/>
                    <a:pt x="801" y="872"/>
                    <a:pt x="585" y="872"/>
                  </a:cubicBezTo>
                  <a:cubicBezTo>
                    <a:pt x="384" y="872"/>
                    <a:pt x="344" y="760"/>
                    <a:pt x="424" y="287"/>
                  </a:cubicBezTo>
                  <a:cubicBezTo>
                    <a:pt x="473" y="0"/>
                    <a:pt x="473" y="0"/>
                    <a:pt x="4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4"/>
                    <a:pt x="0" y="1254"/>
                    <a:pt x="0" y="1254"/>
                  </a:cubicBezTo>
                  <a:cubicBezTo>
                    <a:pt x="81" y="1318"/>
                    <a:pt x="194" y="1353"/>
                    <a:pt x="344" y="1353"/>
                  </a:cubicBezTo>
                  <a:cubicBezTo>
                    <a:pt x="842" y="1353"/>
                    <a:pt x="1130" y="1057"/>
                    <a:pt x="1451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>
                <a:solidFill>
                  <a:srgbClr val="000000"/>
                </a:solidFill>
              </a:endParaRPr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1" y="0"/>
              <a:ext cx="2600" cy="4320"/>
            </a:xfrm>
            <a:custGeom>
              <a:avLst/>
              <a:gdLst>
                <a:gd name="T0" fmla="*/ 363 w 2601"/>
                <a:gd name="T1" fmla="*/ 2850 h 4320"/>
                <a:gd name="T2" fmla="*/ 932 w 2601"/>
                <a:gd name="T3" fmla="*/ 2297 h 4320"/>
                <a:gd name="T4" fmla="*/ 1526 w 2601"/>
                <a:gd name="T5" fmla="*/ 2978 h 4320"/>
                <a:gd name="T6" fmla="*/ 1790 w 2601"/>
                <a:gd name="T7" fmla="*/ 2938 h 4320"/>
                <a:gd name="T8" fmla="*/ 2025 w 2601"/>
                <a:gd name="T9" fmla="*/ 2604 h 4320"/>
                <a:gd name="T10" fmla="*/ 2321 w 2601"/>
                <a:gd name="T11" fmla="*/ 776 h 4320"/>
                <a:gd name="T12" fmla="*/ 2601 w 2601"/>
                <a:gd name="T13" fmla="*/ 0 h 4320"/>
                <a:gd name="T14" fmla="*/ 1868 w 2601"/>
                <a:gd name="T15" fmla="*/ 0 h 4320"/>
                <a:gd name="T16" fmla="*/ 1540 w 2601"/>
                <a:gd name="T17" fmla="*/ 1994 h 4320"/>
                <a:gd name="T18" fmla="*/ 1020 w 2601"/>
                <a:gd name="T19" fmla="*/ 1928 h 4320"/>
                <a:gd name="T20" fmla="*/ 0 w 2601"/>
                <a:gd name="T21" fmla="*/ 2418 h 4320"/>
                <a:gd name="T22" fmla="*/ 0 w 2601"/>
                <a:gd name="T23" fmla="*/ 3576 h 4320"/>
                <a:gd name="T24" fmla="*/ 990 w 2601"/>
                <a:gd name="T25" fmla="*/ 4320 h 4320"/>
                <a:gd name="T26" fmla="*/ 1740 w 2601"/>
                <a:gd name="T27" fmla="*/ 4320 h 4320"/>
                <a:gd name="T28" fmla="*/ 363 w 2601"/>
                <a:gd name="T29" fmla="*/ 285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01" h="4320">
                  <a:moveTo>
                    <a:pt x="363" y="2850"/>
                  </a:moveTo>
                  <a:cubicBezTo>
                    <a:pt x="363" y="2601"/>
                    <a:pt x="531" y="2297"/>
                    <a:pt x="932" y="2297"/>
                  </a:cubicBezTo>
                  <a:cubicBezTo>
                    <a:pt x="1293" y="2297"/>
                    <a:pt x="1526" y="2505"/>
                    <a:pt x="1526" y="2978"/>
                  </a:cubicBezTo>
                  <a:cubicBezTo>
                    <a:pt x="1790" y="2938"/>
                    <a:pt x="1790" y="2938"/>
                    <a:pt x="1790" y="2938"/>
                  </a:cubicBezTo>
                  <a:cubicBezTo>
                    <a:pt x="1894" y="2883"/>
                    <a:pt x="1999" y="2761"/>
                    <a:pt x="2025" y="2604"/>
                  </a:cubicBezTo>
                  <a:cubicBezTo>
                    <a:pt x="2321" y="776"/>
                    <a:pt x="2321" y="776"/>
                    <a:pt x="2321" y="776"/>
                  </a:cubicBezTo>
                  <a:cubicBezTo>
                    <a:pt x="2368" y="491"/>
                    <a:pt x="2465" y="226"/>
                    <a:pt x="2601" y="0"/>
                  </a:cubicBezTo>
                  <a:cubicBezTo>
                    <a:pt x="1868" y="0"/>
                    <a:pt x="1868" y="0"/>
                    <a:pt x="1868" y="0"/>
                  </a:cubicBezTo>
                  <a:cubicBezTo>
                    <a:pt x="1540" y="1994"/>
                    <a:pt x="1540" y="1994"/>
                    <a:pt x="1540" y="1994"/>
                  </a:cubicBezTo>
                  <a:cubicBezTo>
                    <a:pt x="1393" y="1950"/>
                    <a:pt x="1217" y="1928"/>
                    <a:pt x="1020" y="1928"/>
                  </a:cubicBezTo>
                  <a:cubicBezTo>
                    <a:pt x="529" y="1928"/>
                    <a:pt x="189" y="2127"/>
                    <a:pt x="0" y="2418"/>
                  </a:cubicBezTo>
                  <a:cubicBezTo>
                    <a:pt x="0" y="3576"/>
                    <a:pt x="0" y="3576"/>
                    <a:pt x="0" y="3576"/>
                  </a:cubicBezTo>
                  <a:cubicBezTo>
                    <a:pt x="251" y="3907"/>
                    <a:pt x="714" y="4057"/>
                    <a:pt x="990" y="4320"/>
                  </a:cubicBezTo>
                  <a:cubicBezTo>
                    <a:pt x="1740" y="4320"/>
                    <a:pt x="1740" y="4320"/>
                    <a:pt x="1740" y="4320"/>
                  </a:cubicBezTo>
                  <a:cubicBezTo>
                    <a:pt x="1472" y="3647"/>
                    <a:pt x="363" y="3506"/>
                    <a:pt x="363" y="28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>
                <a:solidFill>
                  <a:srgbClr val="000000"/>
                </a:solidFill>
              </a:endParaRPr>
            </a:p>
          </p:txBody>
        </p:sp>
        <p:sp>
          <p:nvSpPr>
            <p:cNvPr id="16" name="Freeform 8"/>
            <p:cNvSpPr>
              <a:spLocks/>
            </p:cNvSpPr>
            <p:nvPr userDrawn="1"/>
          </p:nvSpPr>
          <p:spPr bwMode="auto">
            <a:xfrm>
              <a:off x="5259" y="0"/>
              <a:ext cx="2420" cy="4320"/>
            </a:xfrm>
            <a:custGeom>
              <a:avLst/>
              <a:gdLst>
                <a:gd name="T0" fmla="*/ 2303 w 2421"/>
                <a:gd name="T1" fmla="*/ 0 h 4320"/>
                <a:gd name="T2" fmla="*/ 658 w 2421"/>
                <a:gd name="T3" fmla="*/ 1073 h 4320"/>
                <a:gd name="T4" fmla="*/ 920 w 2421"/>
                <a:gd name="T5" fmla="*/ 0 h 4320"/>
                <a:gd name="T6" fmla="*/ 268 w 2421"/>
                <a:gd name="T7" fmla="*/ 0 h 4320"/>
                <a:gd name="T8" fmla="*/ 0 w 2421"/>
                <a:gd name="T9" fmla="*/ 1410 h 4320"/>
                <a:gd name="T10" fmla="*/ 656 w 2421"/>
                <a:gd name="T11" fmla="*/ 2690 h 4320"/>
                <a:gd name="T12" fmla="*/ 270 w 2421"/>
                <a:gd name="T13" fmla="*/ 3541 h 4320"/>
                <a:gd name="T14" fmla="*/ 692 w 2421"/>
                <a:gd name="T15" fmla="*/ 4320 h 4320"/>
                <a:gd name="T16" fmla="*/ 1749 w 2421"/>
                <a:gd name="T17" fmla="*/ 4320 h 4320"/>
                <a:gd name="T18" fmla="*/ 808 w 2421"/>
                <a:gd name="T19" fmla="*/ 3356 h 4320"/>
                <a:gd name="T20" fmla="*/ 1377 w 2421"/>
                <a:gd name="T21" fmla="*/ 2803 h 4320"/>
                <a:gd name="T22" fmla="*/ 1971 w 2421"/>
                <a:gd name="T23" fmla="*/ 3484 h 4320"/>
                <a:gd name="T24" fmla="*/ 2236 w 2421"/>
                <a:gd name="T25" fmla="*/ 3444 h 4320"/>
                <a:gd name="T26" fmla="*/ 2421 w 2421"/>
                <a:gd name="T27" fmla="*/ 3254 h 4320"/>
                <a:gd name="T28" fmla="*/ 2421 w 2421"/>
                <a:gd name="T29" fmla="*/ 2808 h 4320"/>
                <a:gd name="T30" fmla="*/ 2145 w 2421"/>
                <a:gd name="T31" fmla="*/ 2561 h 4320"/>
                <a:gd name="T32" fmla="*/ 2421 w 2421"/>
                <a:gd name="T33" fmla="*/ 2333 h 4320"/>
                <a:gd name="T34" fmla="*/ 2421 w 2421"/>
                <a:gd name="T35" fmla="*/ 1869 h 4320"/>
                <a:gd name="T36" fmla="*/ 1404 w 2421"/>
                <a:gd name="T37" fmla="*/ 2332 h 4320"/>
                <a:gd name="T38" fmla="*/ 642 w 2421"/>
                <a:gd name="T39" fmla="*/ 1410 h 4320"/>
                <a:gd name="T40" fmla="*/ 2421 w 2421"/>
                <a:gd name="T41" fmla="*/ 670 h 4320"/>
                <a:gd name="T42" fmla="*/ 2421 w 2421"/>
                <a:gd name="T43" fmla="*/ 0 h 4320"/>
                <a:gd name="T44" fmla="*/ 2303 w 2421"/>
                <a:gd name="T45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21" h="4320">
                  <a:moveTo>
                    <a:pt x="2303" y="0"/>
                  </a:moveTo>
                  <a:cubicBezTo>
                    <a:pt x="2148" y="444"/>
                    <a:pt x="1610" y="800"/>
                    <a:pt x="658" y="1073"/>
                  </a:cubicBezTo>
                  <a:cubicBezTo>
                    <a:pt x="694" y="728"/>
                    <a:pt x="768" y="333"/>
                    <a:pt x="920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82" y="414"/>
                    <a:pt x="0" y="907"/>
                    <a:pt x="0" y="1410"/>
                  </a:cubicBezTo>
                  <a:cubicBezTo>
                    <a:pt x="0" y="2100"/>
                    <a:pt x="240" y="2507"/>
                    <a:pt x="656" y="2690"/>
                  </a:cubicBezTo>
                  <a:cubicBezTo>
                    <a:pt x="399" y="2897"/>
                    <a:pt x="270" y="3209"/>
                    <a:pt x="270" y="3541"/>
                  </a:cubicBezTo>
                  <a:cubicBezTo>
                    <a:pt x="270" y="3916"/>
                    <a:pt x="456" y="4143"/>
                    <a:pt x="692" y="4320"/>
                  </a:cubicBezTo>
                  <a:cubicBezTo>
                    <a:pt x="1749" y="4320"/>
                    <a:pt x="1749" y="4320"/>
                    <a:pt x="1749" y="4320"/>
                  </a:cubicBezTo>
                  <a:cubicBezTo>
                    <a:pt x="1333" y="4015"/>
                    <a:pt x="808" y="3807"/>
                    <a:pt x="808" y="3356"/>
                  </a:cubicBezTo>
                  <a:cubicBezTo>
                    <a:pt x="808" y="3107"/>
                    <a:pt x="976" y="2803"/>
                    <a:pt x="1377" y="2803"/>
                  </a:cubicBezTo>
                  <a:cubicBezTo>
                    <a:pt x="1738" y="2803"/>
                    <a:pt x="1971" y="3011"/>
                    <a:pt x="1971" y="3484"/>
                  </a:cubicBezTo>
                  <a:cubicBezTo>
                    <a:pt x="2236" y="3444"/>
                    <a:pt x="2236" y="3444"/>
                    <a:pt x="2236" y="3444"/>
                  </a:cubicBezTo>
                  <a:cubicBezTo>
                    <a:pt x="2305" y="3407"/>
                    <a:pt x="2375" y="3340"/>
                    <a:pt x="2421" y="3254"/>
                  </a:cubicBezTo>
                  <a:cubicBezTo>
                    <a:pt x="2421" y="2808"/>
                    <a:pt x="2421" y="2808"/>
                    <a:pt x="2421" y="2808"/>
                  </a:cubicBezTo>
                  <a:cubicBezTo>
                    <a:pt x="2366" y="2706"/>
                    <a:pt x="2272" y="2623"/>
                    <a:pt x="2145" y="2561"/>
                  </a:cubicBezTo>
                  <a:cubicBezTo>
                    <a:pt x="2248" y="2495"/>
                    <a:pt x="2339" y="2418"/>
                    <a:pt x="2421" y="2333"/>
                  </a:cubicBezTo>
                  <a:cubicBezTo>
                    <a:pt x="2421" y="1869"/>
                    <a:pt x="2421" y="1869"/>
                    <a:pt x="2421" y="1869"/>
                  </a:cubicBezTo>
                  <a:cubicBezTo>
                    <a:pt x="2165" y="2166"/>
                    <a:pt x="1799" y="2332"/>
                    <a:pt x="1404" y="2332"/>
                  </a:cubicBezTo>
                  <a:cubicBezTo>
                    <a:pt x="923" y="2332"/>
                    <a:pt x="642" y="2115"/>
                    <a:pt x="642" y="1410"/>
                  </a:cubicBezTo>
                  <a:cubicBezTo>
                    <a:pt x="1351" y="1253"/>
                    <a:pt x="1987" y="997"/>
                    <a:pt x="2421" y="670"/>
                  </a:cubicBezTo>
                  <a:cubicBezTo>
                    <a:pt x="2421" y="0"/>
                    <a:pt x="2421" y="0"/>
                    <a:pt x="2421" y="0"/>
                  </a:cubicBezTo>
                  <a:lnTo>
                    <a:pt x="23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23850" y="4074530"/>
            <a:ext cx="8505000" cy="900000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algn="l">
              <a:lnSpc>
                <a:spcPct val="90000"/>
              </a:lnSpc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add presentation title – subtitle </a:t>
            </a:r>
            <a:br>
              <a:rPr lang="en-GB" dirty="0" smtClean="0"/>
            </a:br>
            <a:r>
              <a:rPr lang="en-GB" dirty="0" smtClean="0"/>
              <a:t>– max. two lines</a:t>
            </a:r>
            <a:endParaRPr lang="en-GB" dirty="0"/>
          </a:p>
        </p:txBody>
      </p:sp>
      <p:sp>
        <p:nvSpPr>
          <p:cNvPr id="3" name="SUBTITLE placeholder 1"/>
          <p:cNvSpPr>
            <a:spLocks noGrp="1"/>
          </p:cNvSpPr>
          <p:nvPr>
            <p:ph type="subTitle" idx="1" hasCustomPrompt="1"/>
          </p:nvPr>
        </p:nvSpPr>
        <p:spPr>
          <a:xfrm>
            <a:off x="323850" y="5077820"/>
            <a:ext cx="8505000" cy="21600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900" baseline="0">
                <a:solidFill>
                  <a:schemeClr val="bg1"/>
                </a:solidFill>
                <a:latin typeface="Danske Text" panose="00000400000000000000" pitchFamily="2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lvl="0"/>
            <a:r>
              <a:rPr lang="en-GB" dirty="0" smtClean="0"/>
              <a:t>Click to add document type / audience / date [</a:t>
            </a:r>
            <a:r>
              <a:rPr lang="en-GB" dirty="0" err="1" smtClean="0"/>
              <a:t>dd</a:t>
            </a:r>
            <a:r>
              <a:rPr lang="en-GB" dirty="0" smtClean="0"/>
              <a:t> </a:t>
            </a:r>
            <a:r>
              <a:rPr lang="en-GB" dirty="0" err="1" smtClean="0"/>
              <a:t>mmmm</a:t>
            </a:r>
            <a:r>
              <a:rPr lang="en-GB" dirty="0" smtClean="0"/>
              <a:t> </a:t>
            </a:r>
            <a:r>
              <a:rPr lang="en-GB" dirty="0" err="1" smtClean="0"/>
              <a:t>yyyy</a:t>
            </a:r>
            <a:r>
              <a:rPr lang="en-GB" dirty="0" smtClean="0"/>
              <a:t>]</a:t>
            </a:r>
          </a:p>
        </p:txBody>
      </p:sp>
      <p:pic>
        <p:nvPicPr>
          <p:cNvPr id="6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950" y="252000"/>
            <a:ext cx="1233900" cy="24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06858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336">
          <p15:clr>
            <a:srgbClr val="F26B43"/>
          </p15:clr>
        </p15:guide>
        <p15:guide id="2" orient="horz" pos="2566">
          <p15:clr>
            <a:srgbClr val="F26B43"/>
          </p15:clr>
        </p15:guide>
        <p15:guide id="3" orient="horz" pos="3198">
          <p15:clr>
            <a:srgbClr val="F26B43"/>
          </p15:clr>
        </p15:guide>
        <p15:guide id="4" orient="horz" pos="3135">
          <p15:clr>
            <a:srgbClr val="F26B43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Page – Sky blue">
    <p:bg>
      <p:bgPr>
        <a:solidFill>
          <a:srgbClr val="D7E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PATTERN"/>
          <p:cNvGrpSpPr>
            <a:grpSpLocks noChangeAspect="1"/>
          </p:cNvGrpSpPr>
          <p:nvPr userDrawn="1"/>
        </p:nvGrpSpPr>
        <p:grpSpPr bwMode="auto">
          <a:xfrm>
            <a:off x="1191" y="0"/>
            <a:ext cx="9141619" cy="6858000"/>
            <a:chOff x="1" y="0"/>
            <a:chExt cx="7678" cy="4320"/>
          </a:xfrm>
          <a:solidFill>
            <a:srgbClr val="CDE3ED"/>
          </a:solidFill>
        </p:grpSpPr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2150" y="0"/>
              <a:ext cx="3003" cy="4320"/>
            </a:xfrm>
            <a:custGeom>
              <a:avLst/>
              <a:gdLst>
                <a:gd name="T0" fmla="*/ 2979 w 3003"/>
                <a:gd name="T1" fmla="*/ 3126 h 4320"/>
                <a:gd name="T2" fmla="*/ 2546 w 3003"/>
                <a:gd name="T3" fmla="*/ 2437 h 4320"/>
                <a:gd name="T4" fmla="*/ 3003 w 3003"/>
                <a:gd name="T5" fmla="*/ 1850 h 4320"/>
                <a:gd name="T6" fmla="*/ 2778 w 3003"/>
                <a:gd name="T7" fmla="*/ 1690 h 4320"/>
                <a:gd name="T8" fmla="*/ 2137 w 3003"/>
                <a:gd name="T9" fmla="*/ 2195 h 4320"/>
                <a:gd name="T10" fmla="*/ 1575 w 3003"/>
                <a:gd name="T11" fmla="*/ 1682 h 4320"/>
                <a:gd name="T12" fmla="*/ 1262 w 3003"/>
                <a:gd name="T13" fmla="*/ 968 h 4320"/>
                <a:gd name="T14" fmla="*/ 2540 w 3003"/>
                <a:gd name="T15" fmla="*/ 0 h 4320"/>
                <a:gd name="T16" fmla="*/ 1897 w 3003"/>
                <a:gd name="T17" fmla="*/ 0 h 4320"/>
                <a:gd name="T18" fmla="*/ 564 w 3003"/>
                <a:gd name="T19" fmla="*/ 872 h 4320"/>
                <a:gd name="T20" fmla="*/ 1054 w 3003"/>
                <a:gd name="T21" fmla="*/ 2027 h 4320"/>
                <a:gd name="T22" fmla="*/ 1284 w 3003"/>
                <a:gd name="T23" fmla="*/ 2426 h 4320"/>
                <a:gd name="T24" fmla="*/ 0 w 3003"/>
                <a:gd name="T25" fmla="*/ 4320 h 4320"/>
                <a:gd name="T26" fmla="*/ 649 w 3003"/>
                <a:gd name="T27" fmla="*/ 4320 h 4320"/>
                <a:gd name="T28" fmla="*/ 1896 w 3003"/>
                <a:gd name="T29" fmla="*/ 2677 h 4320"/>
                <a:gd name="T30" fmla="*/ 2321 w 3003"/>
                <a:gd name="T31" fmla="*/ 3134 h 4320"/>
                <a:gd name="T32" fmla="*/ 1139 w 3003"/>
                <a:gd name="T33" fmla="*/ 4320 h 4320"/>
                <a:gd name="T34" fmla="*/ 2027 w 3003"/>
                <a:gd name="T35" fmla="*/ 4320 h 4320"/>
                <a:gd name="T36" fmla="*/ 2979 w 3003"/>
                <a:gd name="T37" fmla="*/ 3126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03" h="4320">
                  <a:moveTo>
                    <a:pt x="2979" y="3126"/>
                  </a:moveTo>
                  <a:cubicBezTo>
                    <a:pt x="2979" y="2796"/>
                    <a:pt x="2839" y="2562"/>
                    <a:pt x="2546" y="2437"/>
                  </a:cubicBezTo>
                  <a:cubicBezTo>
                    <a:pt x="2708" y="2297"/>
                    <a:pt x="2852" y="2100"/>
                    <a:pt x="3003" y="1850"/>
                  </a:cubicBezTo>
                  <a:cubicBezTo>
                    <a:pt x="2778" y="1690"/>
                    <a:pt x="2778" y="1690"/>
                    <a:pt x="2778" y="1690"/>
                  </a:cubicBezTo>
                  <a:cubicBezTo>
                    <a:pt x="2538" y="2003"/>
                    <a:pt x="2353" y="2195"/>
                    <a:pt x="2137" y="2195"/>
                  </a:cubicBezTo>
                  <a:cubicBezTo>
                    <a:pt x="1912" y="2195"/>
                    <a:pt x="1744" y="2075"/>
                    <a:pt x="1575" y="1682"/>
                  </a:cubicBezTo>
                  <a:cubicBezTo>
                    <a:pt x="1262" y="968"/>
                    <a:pt x="1262" y="968"/>
                    <a:pt x="1262" y="968"/>
                  </a:cubicBezTo>
                  <a:cubicBezTo>
                    <a:pt x="1772" y="759"/>
                    <a:pt x="2314" y="448"/>
                    <a:pt x="2540" y="0"/>
                  </a:cubicBezTo>
                  <a:cubicBezTo>
                    <a:pt x="1897" y="0"/>
                    <a:pt x="1897" y="0"/>
                    <a:pt x="1897" y="0"/>
                  </a:cubicBezTo>
                  <a:cubicBezTo>
                    <a:pt x="1698" y="356"/>
                    <a:pt x="1202" y="651"/>
                    <a:pt x="564" y="872"/>
                  </a:cubicBezTo>
                  <a:cubicBezTo>
                    <a:pt x="1054" y="2027"/>
                    <a:pt x="1054" y="2027"/>
                    <a:pt x="1054" y="2027"/>
                  </a:cubicBezTo>
                  <a:cubicBezTo>
                    <a:pt x="1126" y="2198"/>
                    <a:pt x="1200" y="2329"/>
                    <a:pt x="1284" y="2426"/>
                  </a:cubicBezTo>
                  <a:cubicBezTo>
                    <a:pt x="491" y="2686"/>
                    <a:pt x="104" y="3451"/>
                    <a:pt x="0" y="4320"/>
                  </a:cubicBezTo>
                  <a:cubicBezTo>
                    <a:pt x="649" y="4320"/>
                    <a:pt x="649" y="4320"/>
                    <a:pt x="649" y="4320"/>
                  </a:cubicBezTo>
                  <a:cubicBezTo>
                    <a:pt x="752" y="3569"/>
                    <a:pt x="1054" y="2677"/>
                    <a:pt x="1896" y="2677"/>
                  </a:cubicBezTo>
                  <a:cubicBezTo>
                    <a:pt x="2241" y="2677"/>
                    <a:pt x="2321" y="2877"/>
                    <a:pt x="2321" y="3134"/>
                  </a:cubicBezTo>
                  <a:cubicBezTo>
                    <a:pt x="2321" y="3618"/>
                    <a:pt x="1938" y="4012"/>
                    <a:pt x="1139" y="4320"/>
                  </a:cubicBezTo>
                  <a:cubicBezTo>
                    <a:pt x="2027" y="4320"/>
                    <a:pt x="2027" y="4320"/>
                    <a:pt x="2027" y="4320"/>
                  </a:cubicBezTo>
                  <a:cubicBezTo>
                    <a:pt x="2605" y="4003"/>
                    <a:pt x="2979" y="3593"/>
                    <a:pt x="2979" y="3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>
                <a:solidFill>
                  <a:srgbClr val="000000"/>
                </a:solidFill>
              </a:endParaRPr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1" y="0"/>
              <a:ext cx="1451" cy="1353"/>
            </a:xfrm>
            <a:custGeom>
              <a:avLst/>
              <a:gdLst>
                <a:gd name="T0" fmla="*/ 1451 w 1451"/>
                <a:gd name="T1" fmla="*/ 527 h 1353"/>
                <a:gd name="T2" fmla="*/ 1227 w 1451"/>
                <a:gd name="T3" fmla="*/ 367 h 1353"/>
                <a:gd name="T4" fmla="*/ 585 w 1451"/>
                <a:gd name="T5" fmla="*/ 872 h 1353"/>
                <a:gd name="T6" fmla="*/ 424 w 1451"/>
                <a:gd name="T7" fmla="*/ 287 h 1353"/>
                <a:gd name="T8" fmla="*/ 473 w 1451"/>
                <a:gd name="T9" fmla="*/ 0 h 1353"/>
                <a:gd name="T10" fmla="*/ 0 w 1451"/>
                <a:gd name="T11" fmla="*/ 0 h 1353"/>
                <a:gd name="T12" fmla="*/ 0 w 1451"/>
                <a:gd name="T13" fmla="*/ 1254 h 1353"/>
                <a:gd name="T14" fmla="*/ 344 w 1451"/>
                <a:gd name="T15" fmla="*/ 1353 h 1353"/>
                <a:gd name="T16" fmla="*/ 1451 w 1451"/>
                <a:gd name="T17" fmla="*/ 527 h 1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1" h="1353">
                  <a:moveTo>
                    <a:pt x="1451" y="527"/>
                  </a:moveTo>
                  <a:cubicBezTo>
                    <a:pt x="1227" y="367"/>
                    <a:pt x="1227" y="367"/>
                    <a:pt x="1227" y="367"/>
                  </a:cubicBezTo>
                  <a:cubicBezTo>
                    <a:pt x="986" y="680"/>
                    <a:pt x="801" y="872"/>
                    <a:pt x="585" y="872"/>
                  </a:cubicBezTo>
                  <a:cubicBezTo>
                    <a:pt x="384" y="872"/>
                    <a:pt x="344" y="760"/>
                    <a:pt x="424" y="287"/>
                  </a:cubicBezTo>
                  <a:cubicBezTo>
                    <a:pt x="473" y="0"/>
                    <a:pt x="473" y="0"/>
                    <a:pt x="4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4"/>
                    <a:pt x="0" y="1254"/>
                    <a:pt x="0" y="1254"/>
                  </a:cubicBezTo>
                  <a:cubicBezTo>
                    <a:pt x="81" y="1318"/>
                    <a:pt x="194" y="1353"/>
                    <a:pt x="344" y="1353"/>
                  </a:cubicBezTo>
                  <a:cubicBezTo>
                    <a:pt x="842" y="1353"/>
                    <a:pt x="1130" y="1057"/>
                    <a:pt x="1451" y="5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>
                <a:solidFill>
                  <a:srgbClr val="000000"/>
                </a:solidFill>
              </a:endParaRPr>
            </a:p>
          </p:txBody>
        </p:sp>
        <p:sp>
          <p:nvSpPr>
            <p:cNvPr id="11" name="Freeform 7"/>
            <p:cNvSpPr>
              <a:spLocks/>
            </p:cNvSpPr>
            <p:nvPr userDrawn="1"/>
          </p:nvSpPr>
          <p:spPr bwMode="auto">
            <a:xfrm>
              <a:off x="1" y="0"/>
              <a:ext cx="2600" cy="4320"/>
            </a:xfrm>
            <a:custGeom>
              <a:avLst/>
              <a:gdLst>
                <a:gd name="T0" fmla="*/ 363 w 2601"/>
                <a:gd name="T1" fmla="*/ 2850 h 4320"/>
                <a:gd name="T2" fmla="*/ 932 w 2601"/>
                <a:gd name="T3" fmla="*/ 2297 h 4320"/>
                <a:gd name="T4" fmla="*/ 1526 w 2601"/>
                <a:gd name="T5" fmla="*/ 2978 h 4320"/>
                <a:gd name="T6" fmla="*/ 1790 w 2601"/>
                <a:gd name="T7" fmla="*/ 2938 h 4320"/>
                <a:gd name="T8" fmla="*/ 2025 w 2601"/>
                <a:gd name="T9" fmla="*/ 2604 h 4320"/>
                <a:gd name="T10" fmla="*/ 2321 w 2601"/>
                <a:gd name="T11" fmla="*/ 776 h 4320"/>
                <a:gd name="T12" fmla="*/ 2601 w 2601"/>
                <a:gd name="T13" fmla="*/ 0 h 4320"/>
                <a:gd name="T14" fmla="*/ 1868 w 2601"/>
                <a:gd name="T15" fmla="*/ 0 h 4320"/>
                <a:gd name="T16" fmla="*/ 1540 w 2601"/>
                <a:gd name="T17" fmla="*/ 1994 h 4320"/>
                <a:gd name="T18" fmla="*/ 1020 w 2601"/>
                <a:gd name="T19" fmla="*/ 1928 h 4320"/>
                <a:gd name="T20" fmla="*/ 0 w 2601"/>
                <a:gd name="T21" fmla="*/ 2418 h 4320"/>
                <a:gd name="T22" fmla="*/ 0 w 2601"/>
                <a:gd name="T23" fmla="*/ 3576 h 4320"/>
                <a:gd name="T24" fmla="*/ 990 w 2601"/>
                <a:gd name="T25" fmla="*/ 4320 h 4320"/>
                <a:gd name="T26" fmla="*/ 1740 w 2601"/>
                <a:gd name="T27" fmla="*/ 4320 h 4320"/>
                <a:gd name="T28" fmla="*/ 363 w 2601"/>
                <a:gd name="T29" fmla="*/ 285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01" h="4320">
                  <a:moveTo>
                    <a:pt x="363" y="2850"/>
                  </a:moveTo>
                  <a:cubicBezTo>
                    <a:pt x="363" y="2601"/>
                    <a:pt x="531" y="2297"/>
                    <a:pt x="932" y="2297"/>
                  </a:cubicBezTo>
                  <a:cubicBezTo>
                    <a:pt x="1293" y="2297"/>
                    <a:pt x="1526" y="2505"/>
                    <a:pt x="1526" y="2978"/>
                  </a:cubicBezTo>
                  <a:cubicBezTo>
                    <a:pt x="1790" y="2938"/>
                    <a:pt x="1790" y="2938"/>
                    <a:pt x="1790" y="2938"/>
                  </a:cubicBezTo>
                  <a:cubicBezTo>
                    <a:pt x="1894" y="2883"/>
                    <a:pt x="1999" y="2761"/>
                    <a:pt x="2025" y="2604"/>
                  </a:cubicBezTo>
                  <a:cubicBezTo>
                    <a:pt x="2321" y="776"/>
                    <a:pt x="2321" y="776"/>
                    <a:pt x="2321" y="776"/>
                  </a:cubicBezTo>
                  <a:cubicBezTo>
                    <a:pt x="2368" y="491"/>
                    <a:pt x="2465" y="226"/>
                    <a:pt x="2601" y="0"/>
                  </a:cubicBezTo>
                  <a:cubicBezTo>
                    <a:pt x="1868" y="0"/>
                    <a:pt x="1868" y="0"/>
                    <a:pt x="1868" y="0"/>
                  </a:cubicBezTo>
                  <a:cubicBezTo>
                    <a:pt x="1540" y="1994"/>
                    <a:pt x="1540" y="1994"/>
                    <a:pt x="1540" y="1994"/>
                  </a:cubicBezTo>
                  <a:cubicBezTo>
                    <a:pt x="1393" y="1950"/>
                    <a:pt x="1217" y="1928"/>
                    <a:pt x="1020" y="1928"/>
                  </a:cubicBezTo>
                  <a:cubicBezTo>
                    <a:pt x="529" y="1928"/>
                    <a:pt x="189" y="2127"/>
                    <a:pt x="0" y="2418"/>
                  </a:cubicBezTo>
                  <a:cubicBezTo>
                    <a:pt x="0" y="3576"/>
                    <a:pt x="0" y="3576"/>
                    <a:pt x="0" y="3576"/>
                  </a:cubicBezTo>
                  <a:cubicBezTo>
                    <a:pt x="251" y="3907"/>
                    <a:pt x="714" y="4057"/>
                    <a:pt x="990" y="4320"/>
                  </a:cubicBezTo>
                  <a:cubicBezTo>
                    <a:pt x="1740" y="4320"/>
                    <a:pt x="1740" y="4320"/>
                    <a:pt x="1740" y="4320"/>
                  </a:cubicBezTo>
                  <a:cubicBezTo>
                    <a:pt x="1472" y="3647"/>
                    <a:pt x="363" y="3506"/>
                    <a:pt x="363" y="28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>
                <a:solidFill>
                  <a:srgbClr val="000000"/>
                </a:solidFill>
              </a:endParaRPr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>
              <a:off x="5259" y="0"/>
              <a:ext cx="2420" cy="4320"/>
            </a:xfrm>
            <a:custGeom>
              <a:avLst/>
              <a:gdLst>
                <a:gd name="T0" fmla="*/ 2303 w 2421"/>
                <a:gd name="T1" fmla="*/ 0 h 4320"/>
                <a:gd name="T2" fmla="*/ 658 w 2421"/>
                <a:gd name="T3" fmla="*/ 1073 h 4320"/>
                <a:gd name="T4" fmla="*/ 920 w 2421"/>
                <a:gd name="T5" fmla="*/ 0 h 4320"/>
                <a:gd name="T6" fmla="*/ 268 w 2421"/>
                <a:gd name="T7" fmla="*/ 0 h 4320"/>
                <a:gd name="T8" fmla="*/ 0 w 2421"/>
                <a:gd name="T9" fmla="*/ 1410 h 4320"/>
                <a:gd name="T10" fmla="*/ 656 w 2421"/>
                <a:gd name="T11" fmla="*/ 2690 h 4320"/>
                <a:gd name="T12" fmla="*/ 270 w 2421"/>
                <a:gd name="T13" fmla="*/ 3541 h 4320"/>
                <a:gd name="T14" fmla="*/ 692 w 2421"/>
                <a:gd name="T15" fmla="*/ 4320 h 4320"/>
                <a:gd name="T16" fmla="*/ 1749 w 2421"/>
                <a:gd name="T17" fmla="*/ 4320 h 4320"/>
                <a:gd name="T18" fmla="*/ 808 w 2421"/>
                <a:gd name="T19" fmla="*/ 3356 h 4320"/>
                <a:gd name="T20" fmla="*/ 1377 w 2421"/>
                <a:gd name="T21" fmla="*/ 2803 h 4320"/>
                <a:gd name="T22" fmla="*/ 1971 w 2421"/>
                <a:gd name="T23" fmla="*/ 3484 h 4320"/>
                <a:gd name="T24" fmla="*/ 2236 w 2421"/>
                <a:gd name="T25" fmla="*/ 3444 h 4320"/>
                <a:gd name="T26" fmla="*/ 2421 w 2421"/>
                <a:gd name="T27" fmla="*/ 3254 h 4320"/>
                <a:gd name="T28" fmla="*/ 2421 w 2421"/>
                <a:gd name="T29" fmla="*/ 2808 h 4320"/>
                <a:gd name="T30" fmla="*/ 2145 w 2421"/>
                <a:gd name="T31" fmla="*/ 2561 h 4320"/>
                <a:gd name="T32" fmla="*/ 2421 w 2421"/>
                <a:gd name="T33" fmla="*/ 2333 h 4320"/>
                <a:gd name="T34" fmla="*/ 2421 w 2421"/>
                <a:gd name="T35" fmla="*/ 1869 h 4320"/>
                <a:gd name="T36" fmla="*/ 1404 w 2421"/>
                <a:gd name="T37" fmla="*/ 2332 h 4320"/>
                <a:gd name="T38" fmla="*/ 642 w 2421"/>
                <a:gd name="T39" fmla="*/ 1410 h 4320"/>
                <a:gd name="T40" fmla="*/ 2421 w 2421"/>
                <a:gd name="T41" fmla="*/ 670 h 4320"/>
                <a:gd name="T42" fmla="*/ 2421 w 2421"/>
                <a:gd name="T43" fmla="*/ 0 h 4320"/>
                <a:gd name="T44" fmla="*/ 2303 w 2421"/>
                <a:gd name="T45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21" h="4320">
                  <a:moveTo>
                    <a:pt x="2303" y="0"/>
                  </a:moveTo>
                  <a:cubicBezTo>
                    <a:pt x="2148" y="444"/>
                    <a:pt x="1610" y="800"/>
                    <a:pt x="658" y="1073"/>
                  </a:cubicBezTo>
                  <a:cubicBezTo>
                    <a:pt x="694" y="728"/>
                    <a:pt x="768" y="333"/>
                    <a:pt x="920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82" y="414"/>
                    <a:pt x="0" y="907"/>
                    <a:pt x="0" y="1410"/>
                  </a:cubicBezTo>
                  <a:cubicBezTo>
                    <a:pt x="0" y="2100"/>
                    <a:pt x="240" y="2507"/>
                    <a:pt x="656" y="2690"/>
                  </a:cubicBezTo>
                  <a:cubicBezTo>
                    <a:pt x="399" y="2897"/>
                    <a:pt x="270" y="3209"/>
                    <a:pt x="270" y="3541"/>
                  </a:cubicBezTo>
                  <a:cubicBezTo>
                    <a:pt x="270" y="3916"/>
                    <a:pt x="456" y="4143"/>
                    <a:pt x="692" y="4320"/>
                  </a:cubicBezTo>
                  <a:cubicBezTo>
                    <a:pt x="1749" y="4320"/>
                    <a:pt x="1749" y="4320"/>
                    <a:pt x="1749" y="4320"/>
                  </a:cubicBezTo>
                  <a:cubicBezTo>
                    <a:pt x="1333" y="4015"/>
                    <a:pt x="808" y="3807"/>
                    <a:pt x="808" y="3356"/>
                  </a:cubicBezTo>
                  <a:cubicBezTo>
                    <a:pt x="808" y="3107"/>
                    <a:pt x="976" y="2803"/>
                    <a:pt x="1377" y="2803"/>
                  </a:cubicBezTo>
                  <a:cubicBezTo>
                    <a:pt x="1738" y="2803"/>
                    <a:pt x="1971" y="3011"/>
                    <a:pt x="1971" y="3484"/>
                  </a:cubicBezTo>
                  <a:cubicBezTo>
                    <a:pt x="2236" y="3444"/>
                    <a:pt x="2236" y="3444"/>
                    <a:pt x="2236" y="3444"/>
                  </a:cubicBezTo>
                  <a:cubicBezTo>
                    <a:pt x="2305" y="3407"/>
                    <a:pt x="2375" y="3340"/>
                    <a:pt x="2421" y="3254"/>
                  </a:cubicBezTo>
                  <a:cubicBezTo>
                    <a:pt x="2421" y="2808"/>
                    <a:pt x="2421" y="2808"/>
                    <a:pt x="2421" y="2808"/>
                  </a:cubicBezTo>
                  <a:cubicBezTo>
                    <a:pt x="2366" y="2706"/>
                    <a:pt x="2272" y="2623"/>
                    <a:pt x="2145" y="2561"/>
                  </a:cubicBezTo>
                  <a:cubicBezTo>
                    <a:pt x="2248" y="2495"/>
                    <a:pt x="2339" y="2418"/>
                    <a:pt x="2421" y="2333"/>
                  </a:cubicBezTo>
                  <a:cubicBezTo>
                    <a:pt x="2421" y="1869"/>
                    <a:pt x="2421" y="1869"/>
                    <a:pt x="2421" y="1869"/>
                  </a:cubicBezTo>
                  <a:cubicBezTo>
                    <a:pt x="2165" y="2166"/>
                    <a:pt x="1799" y="2332"/>
                    <a:pt x="1404" y="2332"/>
                  </a:cubicBezTo>
                  <a:cubicBezTo>
                    <a:pt x="923" y="2332"/>
                    <a:pt x="642" y="2115"/>
                    <a:pt x="642" y="1410"/>
                  </a:cubicBezTo>
                  <a:cubicBezTo>
                    <a:pt x="1351" y="1253"/>
                    <a:pt x="1987" y="997"/>
                    <a:pt x="2421" y="670"/>
                  </a:cubicBezTo>
                  <a:cubicBezTo>
                    <a:pt x="2421" y="0"/>
                    <a:pt x="2421" y="0"/>
                    <a:pt x="2421" y="0"/>
                  </a:cubicBezTo>
                  <a:lnTo>
                    <a:pt x="23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23850" y="4074530"/>
            <a:ext cx="8505000" cy="900000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algn="l">
              <a:lnSpc>
                <a:spcPct val="90000"/>
              </a:lnSpc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GB" dirty="0" smtClean="0"/>
              <a:t>Click to add presentation title – subtitle </a:t>
            </a:r>
            <a:br>
              <a:rPr lang="en-GB" dirty="0" smtClean="0"/>
            </a:br>
            <a:r>
              <a:rPr lang="en-GB" dirty="0" smtClean="0"/>
              <a:t>– max. two lines</a:t>
            </a:r>
            <a:endParaRPr lang="en-GB" dirty="0"/>
          </a:p>
        </p:txBody>
      </p:sp>
      <p:sp>
        <p:nvSpPr>
          <p:cNvPr id="3" name="SUBTITLE placeholder 1"/>
          <p:cNvSpPr>
            <a:spLocks noGrp="1"/>
          </p:cNvSpPr>
          <p:nvPr>
            <p:ph type="subTitle" idx="1" hasCustomPrompt="1"/>
          </p:nvPr>
        </p:nvSpPr>
        <p:spPr>
          <a:xfrm>
            <a:off x="323850" y="5077820"/>
            <a:ext cx="8505000" cy="1846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900" baseline="0">
                <a:solidFill>
                  <a:schemeClr val="tx2"/>
                </a:solidFill>
                <a:latin typeface="Danske Text" panose="00000400000000000000" pitchFamily="2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lvl="0"/>
            <a:r>
              <a:rPr lang="en-GB" dirty="0" smtClean="0"/>
              <a:t>Click to add document type / audience / date [</a:t>
            </a:r>
            <a:r>
              <a:rPr lang="en-GB" dirty="0" err="1" smtClean="0"/>
              <a:t>dd</a:t>
            </a:r>
            <a:r>
              <a:rPr lang="en-GB" dirty="0" smtClean="0"/>
              <a:t> </a:t>
            </a:r>
            <a:r>
              <a:rPr lang="en-GB" dirty="0" err="1" smtClean="0"/>
              <a:t>mmmm</a:t>
            </a:r>
            <a:r>
              <a:rPr lang="en-GB" dirty="0" smtClean="0"/>
              <a:t> </a:t>
            </a:r>
            <a:r>
              <a:rPr lang="en-GB" dirty="0" err="1" smtClean="0"/>
              <a:t>yyyy</a:t>
            </a:r>
            <a:r>
              <a:rPr lang="en-GB" dirty="0" smtClean="0"/>
              <a:t>]</a:t>
            </a:r>
          </a:p>
        </p:txBody>
      </p:sp>
      <p:pic>
        <p:nvPicPr>
          <p:cNvPr id="4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113" y="253007"/>
            <a:ext cx="1234737" cy="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26617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567">
          <p15:clr>
            <a:srgbClr val="F26B43"/>
          </p15:clr>
        </p15:guide>
        <p15:guide id="2" orient="horz" pos="3198">
          <p15:clr>
            <a:srgbClr val="F26B43"/>
          </p15:clr>
        </p15:guide>
        <p15:guide id="3" orient="horz" pos="3135">
          <p15:clr>
            <a:srgbClr val="F26B43"/>
          </p15:clr>
        </p15:guide>
        <p15:guide id="4" orient="horz" pos="3315">
          <p15:clr>
            <a:srgbClr val="F26B43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– Picture (Dark Picture)">
    <p:bg>
      <p:bgPr>
        <a:solidFill>
          <a:srgbClr val="E6E8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FontTx/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23850" y="4074530"/>
            <a:ext cx="8505000" cy="900000"/>
          </a:xfrm>
          <a:prstGeom prst="rect">
            <a:avLst/>
          </a:prstGeom>
        </p:spPr>
        <p:txBody>
          <a:bodyPr wrap="square" bIns="0" anchor="b" anchorCtr="0">
            <a:noAutofit/>
          </a:bodyPr>
          <a:lstStyle>
            <a:lvl1pPr algn="l">
              <a:lnSpc>
                <a:spcPct val="90000"/>
              </a:lnSpc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add presentation title – subtitle </a:t>
            </a:r>
            <a:br>
              <a:rPr lang="en-GB" dirty="0" smtClean="0"/>
            </a:br>
            <a:r>
              <a:rPr lang="en-GB" dirty="0" smtClean="0"/>
              <a:t>– max. two lines</a:t>
            </a:r>
            <a:endParaRPr lang="en-GB" dirty="0"/>
          </a:p>
        </p:txBody>
      </p:sp>
      <p:sp>
        <p:nvSpPr>
          <p:cNvPr id="3" name="SUBTITLE placeholder 1"/>
          <p:cNvSpPr>
            <a:spLocks noGrp="1"/>
          </p:cNvSpPr>
          <p:nvPr>
            <p:ph type="subTitle" idx="1" hasCustomPrompt="1"/>
          </p:nvPr>
        </p:nvSpPr>
        <p:spPr>
          <a:xfrm>
            <a:off x="323850" y="5077820"/>
            <a:ext cx="8505000" cy="1846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900" baseline="0">
                <a:solidFill>
                  <a:schemeClr val="bg1"/>
                </a:solidFill>
                <a:latin typeface="Danske Text" panose="00000400000000000000" pitchFamily="2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lvl="0"/>
            <a:r>
              <a:rPr lang="en-GB" dirty="0" smtClean="0"/>
              <a:t>Click to add document type / audience / date [</a:t>
            </a:r>
            <a:r>
              <a:rPr lang="en-GB" dirty="0" err="1" smtClean="0"/>
              <a:t>dd</a:t>
            </a:r>
            <a:r>
              <a:rPr lang="en-GB" dirty="0" smtClean="0"/>
              <a:t> </a:t>
            </a:r>
            <a:r>
              <a:rPr lang="en-GB" dirty="0" err="1" smtClean="0"/>
              <a:t>mmmm</a:t>
            </a:r>
            <a:r>
              <a:rPr lang="en-GB" dirty="0" smtClean="0"/>
              <a:t> </a:t>
            </a:r>
            <a:r>
              <a:rPr lang="en-GB" dirty="0" err="1" smtClean="0"/>
              <a:t>yyyy</a:t>
            </a:r>
            <a:r>
              <a:rPr lang="en-GB" dirty="0" smtClean="0"/>
              <a:t>]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845000" y="-322444"/>
            <a:ext cx="5454000" cy="289506"/>
          </a:xfrm>
          <a:prstGeom prst="rect">
            <a:avLst/>
          </a:prstGeom>
          <a:noFill/>
        </p:spPr>
        <p:txBody>
          <a:bodyPr wrap="none" lIns="54000" tIns="54000" rIns="54000" bIns="54000" rtlCol="0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rgbClr val="003755"/>
              </a:buClr>
            </a:pPr>
            <a:r>
              <a:rPr lang="en-GB" sz="900" dirty="0" smtClean="0">
                <a:solidFill>
                  <a:srgbClr val="E65A6D"/>
                </a:solidFill>
              </a:rPr>
              <a:t>Use this layout page when you have a picture that is </a:t>
            </a:r>
            <a:r>
              <a:rPr lang="en-GB" sz="900" b="1" dirty="0" smtClean="0">
                <a:solidFill>
                  <a:srgbClr val="E65A6D"/>
                </a:solidFill>
              </a:rPr>
              <a:t>dark</a:t>
            </a:r>
            <a:r>
              <a:rPr lang="en-GB" sz="900" dirty="0" smtClean="0">
                <a:solidFill>
                  <a:srgbClr val="E65A6D"/>
                </a:solidFill>
              </a:rPr>
              <a:t>. The logo is different when the picture is very light.</a:t>
            </a:r>
            <a:endParaRPr lang="en-GB" sz="900" dirty="0">
              <a:solidFill>
                <a:srgbClr val="E65A6D"/>
              </a:solidFill>
            </a:endParaRPr>
          </a:p>
        </p:txBody>
      </p:sp>
      <p:sp>
        <p:nvSpPr>
          <p:cNvPr id="8" name="Danske Bank LOGO"/>
          <p:cNvSpPr>
            <a:spLocks noGrp="1"/>
          </p:cNvSpPr>
          <p:nvPr>
            <p:ph type="body" sz="quarter" idx="11" hasCustomPrompt="1"/>
          </p:nvPr>
        </p:nvSpPr>
        <p:spPr>
          <a:xfrm>
            <a:off x="7594950" y="253008"/>
            <a:ext cx="1233900" cy="24652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baseline="0"/>
            </a:lvl1pPr>
            <a:lvl2pPr marL="108347" indent="0">
              <a:buNone/>
              <a:defRPr/>
            </a:lvl2pPr>
            <a:lvl3pPr marL="216000" indent="0">
              <a:buNone/>
              <a:defRPr/>
            </a:lvl3pPr>
            <a:lvl4pPr marL="324000" indent="0">
              <a:buNone/>
              <a:defRPr/>
            </a:lvl4pPr>
            <a:lvl5pPr marL="432000" indent="0">
              <a:buNone/>
              <a:defRPr/>
            </a:lvl5pPr>
          </a:lstStyle>
          <a:p>
            <a:pPr lvl="0"/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23515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566">
          <p15:clr>
            <a:srgbClr val="F26B43"/>
          </p15:clr>
        </p15:guide>
        <p15:guide id="2" orient="horz" pos="3198">
          <p15:clr>
            <a:srgbClr val="F26B43"/>
          </p15:clr>
        </p15:guide>
        <p15:guide id="3" orient="horz" pos="3135">
          <p15:clr>
            <a:srgbClr val="F26B43"/>
          </p15:clr>
        </p15:guide>
        <p15:guide id="4" orient="horz" pos="3315">
          <p15:clr>
            <a:srgbClr val="F26B43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– Picture (Light Picture)">
    <p:bg>
      <p:bgPr>
        <a:solidFill>
          <a:srgbClr val="E6E8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FontTx/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23850" y="4074530"/>
            <a:ext cx="8505000" cy="900000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algn="l">
              <a:lnSpc>
                <a:spcPct val="90000"/>
              </a:lnSpc>
              <a:defRPr sz="2400">
                <a:solidFill>
                  <a:srgbClr val="003755"/>
                </a:solidFill>
              </a:defRPr>
            </a:lvl1pPr>
          </a:lstStyle>
          <a:p>
            <a:r>
              <a:rPr lang="en-GB" dirty="0" smtClean="0"/>
              <a:t>Click to add presentation title – subtitle </a:t>
            </a:r>
            <a:br>
              <a:rPr lang="en-GB" dirty="0" smtClean="0"/>
            </a:br>
            <a:r>
              <a:rPr lang="en-GB" dirty="0" smtClean="0"/>
              <a:t>– max. two lines</a:t>
            </a:r>
            <a:endParaRPr lang="en-GB" dirty="0"/>
          </a:p>
        </p:txBody>
      </p:sp>
      <p:sp>
        <p:nvSpPr>
          <p:cNvPr id="3" name="SUBTITLE placeholder 1"/>
          <p:cNvSpPr>
            <a:spLocks noGrp="1"/>
          </p:cNvSpPr>
          <p:nvPr>
            <p:ph type="subTitle" idx="1" hasCustomPrompt="1"/>
          </p:nvPr>
        </p:nvSpPr>
        <p:spPr>
          <a:xfrm>
            <a:off x="323850" y="5077820"/>
            <a:ext cx="8505000" cy="1846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900" baseline="0">
                <a:solidFill>
                  <a:srgbClr val="003755"/>
                </a:solidFill>
                <a:latin typeface="Danske Text" panose="00000400000000000000" pitchFamily="2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lvl="0"/>
            <a:r>
              <a:rPr lang="en-GB" dirty="0" smtClean="0"/>
              <a:t>Click to add document type / audience / date [</a:t>
            </a:r>
            <a:r>
              <a:rPr lang="en-GB" dirty="0" err="1" smtClean="0"/>
              <a:t>dd</a:t>
            </a:r>
            <a:r>
              <a:rPr lang="en-GB" dirty="0" smtClean="0"/>
              <a:t> </a:t>
            </a:r>
            <a:r>
              <a:rPr lang="en-GB" dirty="0" err="1" smtClean="0"/>
              <a:t>mmmm</a:t>
            </a:r>
            <a:r>
              <a:rPr lang="en-GB" dirty="0" smtClean="0"/>
              <a:t> </a:t>
            </a:r>
            <a:r>
              <a:rPr lang="en-GB" dirty="0" err="1" smtClean="0"/>
              <a:t>yyyy</a:t>
            </a:r>
            <a:r>
              <a:rPr lang="en-GB" dirty="0" smtClean="0"/>
              <a:t>]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845000" y="-322444"/>
            <a:ext cx="5454000" cy="289506"/>
          </a:xfrm>
          <a:prstGeom prst="rect">
            <a:avLst/>
          </a:prstGeom>
          <a:noFill/>
        </p:spPr>
        <p:txBody>
          <a:bodyPr wrap="none" lIns="54000" tIns="54000" rIns="54000" bIns="54000" rtlCol="0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rgbClr val="003755"/>
              </a:buClr>
            </a:pPr>
            <a:r>
              <a:rPr lang="en-GB" sz="900" dirty="0" smtClean="0">
                <a:solidFill>
                  <a:srgbClr val="E65A6D"/>
                </a:solidFill>
              </a:rPr>
              <a:t>Use this layout page when you have a picture that is </a:t>
            </a:r>
            <a:r>
              <a:rPr lang="en-GB" sz="900" b="1" dirty="0" smtClean="0">
                <a:solidFill>
                  <a:srgbClr val="E65A6D"/>
                </a:solidFill>
              </a:rPr>
              <a:t>light</a:t>
            </a:r>
            <a:r>
              <a:rPr lang="en-GB" sz="900" dirty="0" smtClean="0">
                <a:solidFill>
                  <a:srgbClr val="E65A6D"/>
                </a:solidFill>
              </a:rPr>
              <a:t>. The logo is different when the picture is dark.</a:t>
            </a:r>
            <a:endParaRPr lang="en-GB" sz="900" dirty="0">
              <a:solidFill>
                <a:srgbClr val="E65A6D"/>
              </a:solidFill>
            </a:endParaRPr>
          </a:p>
        </p:txBody>
      </p:sp>
      <p:sp>
        <p:nvSpPr>
          <p:cNvPr id="8" name="Danske Bank LOGO"/>
          <p:cNvSpPr>
            <a:spLocks noGrp="1"/>
          </p:cNvSpPr>
          <p:nvPr>
            <p:ph type="body" sz="quarter" idx="11" hasCustomPrompt="1"/>
          </p:nvPr>
        </p:nvSpPr>
        <p:spPr>
          <a:xfrm>
            <a:off x="7594950" y="253008"/>
            <a:ext cx="1233900" cy="24652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baseline="0"/>
            </a:lvl1pPr>
            <a:lvl2pPr marL="108347" indent="0">
              <a:buNone/>
              <a:defRPr/>
            </a:lvl2pPr>
            <a:lvl3pPr marL="216000" indent="0">
              <a:buNone/>
              <a:defRPr/>
            </a:lvl3pPr>
            <a:lvl4pPr marL="324000" indent="0">
              <a:buNone/>
              <a:defRPr/>
            </a:lvl4pPr>
            <a:lvl5pPr marL="432000" indent="0">
              <a:buNone/>
              <a:defRPr/>
            </a:lvl5pPr>
          </a:lstStyle>
          <a:p>
            <a:pPr lvl="0"/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426027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135">
          <p15:clr>
            <a:srgbClr val="F26B43"/>
          </p15:clr>
        </p15:guide>
        <p15:guide id="2" orient="horz" pos="3198">
          <p15:clr>
            <a:srgbClr val="F26B43"/>
          </p15:clr>
        </p15:guide>
        <p15:guide id="3" orient="horz" pos="3315">
          <p15:clr>
            <a:srgbClr val="F26B43"/>
          </p15:clr>
        </p15:guide>
        <p15:guide id="4" orient="horz" pos="2567">
          <p15:clr>
            <a:srgbClr val="F26B43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291000" cy="18466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4149" y="1522801"/>
            <a:ext cx="8505000" cy="246221"/>
          </a:xfrm>
        </p:spPr>
        <p:txBody>
          <a:bodyPr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4149" y="1800000"/>
            <a:ext cx="85050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778000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12" name="Date Placeholder"/>
          <p:cNvSpPr>
            <a:spLocks noGrp="1"/>
          </p:cNvSpPr>
          <p:nvPr>
            <p:ph type="dt" sz="half" idx="69"/>
          </p:nvPr>
        </p:nvSpPr>
        <p:spPr>
          <a:xfrm>
            <a:off x="324148" y="6886754"/>
            <a:ext cx="1566000" cy="144000"/>
          </a:xfrm>
        </p:spPr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3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4109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11">
          <p15:clr>
            <a:srgbClr val="F26B43"/>
          </p15:clr>
        </p15:guide>
        <p15:guide id="2" orient="horz" pos="293">
          <p15:clr>
            <a:srgbClr val="F26B43"/>
          </p15:clr>
        </p15:guide>
        <p15:guide id="3" orient="horz" pos="958">
          <p15:clr>
            <a:srgbClr val="F26B43"/>
          </p15:clr>
        </p15:guide>
        <p15:guide id="4" orient="horz" pos="1115">
          <p15:clr>
            <a:srgbClr val="F26B43"/>
          </p15:clr>
        </p15:guide>
        <p15:guide id="5" orient="horz" pos="4178">
          <p15:clr>
            <a:srgbClr val="F26B43"/>
          </p15:clr>
        </p15:guide>
        <p15:guide id="6" orient="horz" pos="4258">
          <p15:clr>
            <a:srgbClr val="F26B43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291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4149" y="1522801"/>
            <a:ext cx="4168800" cy="246221"/>
          </a:xfrm>
        </p:spPr>
        <p:txBody>
          <a:bodyPr bIns="0"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4149" y="1800000"/>
            <a:ext cx="41688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ESCRIPTION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4660349" y="1522801"/>
            <a:ext cx="4168800" cy="246221"/>
          </a:xfrm>
        </p:spPr>
        <p:txBody>
          <a:bodyPr bIns="0">
            <a:noAutofit/>
          </a:bodyPr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74"/>
          </p:nvPr>
        </p:nvSpPr>
        <p:spPr>
          <a:xfrm>
            <a:off x="4660349" y="1800000"/>
            <a:ext cx="41688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778000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15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69774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92">
          <p15:clr>
            <a:srgbClr val="F26B43"/>
          </p15:clr>
        </p15:guide>
        <p15:guide id="2" pos="3776">
          <p15:clr>
            <a:srgbClr val="F26B43"/>
          </p15:clr>
        </p15:guide>
        <p15:guide id="3" orient="horz" pos="958">
          <p15:clr>
            <a:srgbClr val="F26B43"/>
          </p15:clr>
        </p15:guide>
        <p15:guide id="4" orient="horz" pos="411">
          <p15:clr>
            <a:srgbClr val="F26B43"/>
          </p15:clr>
        </p15:guide>
        <p15:guide id="5" orient="horz" pos="889">
          <p15:clr>
            <a:srgbClr val="F26B43"/>
          </p15:clr>
        </p15:guide>
        <p15:guide id="6" orient="horz" pos="4178">
          <p15:clr>
            <a:srgbClr val="F26B43"/>
          </p15:clr>
        </p15:guide>
        <p15:guide id="7" orient="horz" pos="4258">
          <p15:clr>
            <a:srgbClr val="F26B43"/>
          </p15:clr>
        </p15:guide>
        <p15:guide id="8" orient="horz" pos="1115">
          <p15:clr>
            <a:srgbClr val="F26B43"/>
          </p15:clr>
        </p15:guide>
        <p15:guide id="9" pos="3914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E8100-445B-4FCA-A783-F660E63B8032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–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291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4149" y="1522801"/>
            <a:ext cx="8505000" cy="246221"/>
          </a:xfrm>
        </p:spPr>
        <p:txBody>
          <a:bodyPr bIns="0"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4149" y="1800000"/>
            <a:ext cx="85050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ESCRIPTION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324149" y="4077170"/>
            <a:ext cx="8505000" cy="246221"/>
          </a:xfrm>
        </p:spPr>
        <p:txBody>
          <a:bodyPr bIns="0">
            <a:noAutofit/>
          </a:bodyPr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74"/>
          </p:nvPr>
        </p:nvSpPr>
        <p:spPr>
          <a:xfrm>
            <a:off x="324149" y="4356000"/>
            <a:ext cx="85050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778000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>
          <a:xfrm>
            <a:off x="324149" y="6886754"/>
            <a:ext cx="1566000" cy="144000"/>
          </a:xfrm>
        </p:spPr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27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06386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92">
          <p15:clr>
            <a:srgbClr val="F26B43"/>
          </p15:clr>
        </p15:guide>
        <p15:guide id="2" orient="horz" pos="4178">
          <p15:clr>
            <a:srgbClr val="F26B43"/>
          </p15:clr>
        </p15:guide>
        <p15:guide id="3" orient="horz" pos="958">
          <p15:clr>
            <a:srgbClr val="F26B43"/>
          </p15:clr>
        </p15:guide>
        <p15:guide id="4" orient="horz" pos="2743">
          <p15:clr>
            <a:srgbClr val="F26B43"/>
          </p15:clr>
        </p15:guide>
        <p15:guide id="5" orient="horz" pos="410">
          <p15:clr>
            <a:srgbClr val="F26B43"/>
          </p15:clr>
        </p15:guide>
        <p15:guide id="6" orient="horz" pos="4258">
          <p15:clr>
            <a:srgbClr val="F26B43"/>
          </p15:clr>
        </p15:guide>
        <p15:guide id="7" orient="horz" pos="2724">
          <p15:clr>
            <a:srgbClr val="F26B43"/>
          </p15:clr>
        </p15:guide>
        <p15:guide id="8" orient="horz" pos="2568">
          <p15:clr>
            <a:srgbClr val="F26B43"/>
          </p15:clr>
        </p15:guide>
        <p15:guide id="9" orient="horz" pos="2428">
          <p15:clr>
            <a:srgbClr val="F26B43"/>
          </p15:clr>
        </p15:guide>
        <p15:guide id="10" orient="horz" pos="1115">
          <p15:clr>
            <a:srgbClr val="F26B43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– wid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291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4149" y="1522801"/>
            <a:ext cx="2727000" cy="246221"/>
          </a:xfrm>
        </p:spPr>
        <p:txBody>
          <a:bodyPr bIns="0"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4149" y="1800000"/>
            <a:ext cx="27270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ESCRIPTION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3213149" y="1522801"/>
            <a:ext cx="5616000" cy="246221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74"/>
          </p:nvPr>
        </p:nvSpPr>
        <p:spPr>
          <a:xfrm>
            <a:off x="3213149" y="1800000"/>
            <a:ext cx="56160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778000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24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40072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569">
          <p15:clr>
            <a:srgbClr val="F26B43"/>
          </p15:clr>
        </p15:guide>
        <p15:guide id="2" orient="horz" pos="411">
          <p15:clr>
            <a:srgbClr val="F26B43"/>
          </p15:clr>
        </p15:guide>
        <p15:guide id="3" orient="horz" pos="292">
          <p15:clr>
            <a:srgbClr val="F26B43"/>
          </p15:clr>
        </p15:guide>
        <p15:guide id="4" orient="horz" pos="4178">
          <p15:clr>
            <a:srgbClr val="F26B43"/>
          </p15:clr>
        </p15:guide>
        <p15:guide id="5" pos="2696">
          <p15:clr>
            <a:srgbClr val="F26B43"/>
          </p15:clr>
        </p15:guide>
        <p15:guide id="6" orient="horz" pos="958">
          <p15:clr>
            <a:srgbClr val="F26B43"/>
          </p15:clr>
        </p15:guide>
        <p15:guide id="7" orient="horz" pos="1115">
          <p15:clr>
            <a:srgbClr val="F26B43"/>
          </p15:clr>
        </p15:guide>
        <p15:guide id="8" orient="horz" pos="4258">
          <p15:clr>
            <a:srgbClr val="F26B43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– wide lef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291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4149" y="1522801"/>
            <a:ext cx="5616000" cy="246221"/>
          </a:xfrm>
        </p:spPr>
        <p:txBody>
          <a:bodyPr bIns="0"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4149" y="1800000"/>
            <a:ext cx="56160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ESCRIPTION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6102149" y="1522801"/>
            <a:ext cx="2727000" cy="246221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74"/>
          </p:nvPr>
        </p:nvSpPr>
        <p:spPr>
          <a:xfrm>
            <a:off x="6102149" y="1800000"/>
            <a:ext cx="27270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778000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24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11206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11">
          <p15:clr>
            <a:srgbClr val="F26B43"/>
          </p15:clr>
        </p15:guide>
        <p15:guide id="2" orient="horz" pos="292">
          <p15:clr>
            <a:srgbClr val="F26B43"/>
          </p15:clr>
        </p15:guide>
        <p15:guide id="3" orient="horz" pos="4178">
          <p15:clr>
            <a:srgbClr val="F26B43"/>
          </p15:clr>
        </p15:guide>
        <p15:guide id="4" pos="4996">
          <p15:clr>
            <a:srgbClr val="F26B43"/>
          </p15:clr>
        </p15:guide>
        <p15:guide id="5" pos="5124">
          <p15:clr>
            <a:srgbClr val="F26B43"/>
          </p15:clr>
        </p15:guide>
        <p15:guide id="6" orient="horz" pos="958">
          <p15:clr>
            <a:srgbClr val="F26B43"/>
          </p15:clr>
        </p15:guide>
        <p15:guide id="7" orient="horz" pos="1115">
          <p15:clr>
            <a:srgbClr val="F26B43"/>
          </p15:clr>
        </p15:guide>
        <p15:guide id="8" orient="horz" pos="4258">
          <p15:clr>
            <a:srgbClr val="F26B43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291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4149" y="1522801"/>
            <a:ext cx="2727000" cy="246221"/>
          </a:xfrm>
        </p:spPr>
        <p:txBody>
          <a:bodyPr bIns="0"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4149" y="1800000"/>
            <a:ext cx="27270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ESCRIPTION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3213149" y="1522801"/>
            <a:ext cx="2727000" cy="246221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74"/>
          </p:nvPr>
        </p:nvSpPr>
        <p:spPr>
          <a:xfrm>
            <a:off x="3213149" y="1800000"/>
            <a:ext cx="27270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DESCRIPTION Placeholder 3"/>
          <p:cNvSpPr>
            <a:spLocks noGrp="1"/>
          </p:cNvSpPr>
          <p:nvPr>
            <p:ph type="body" sz="quarter" idx="75" hasCustomPrompt="1"/>
          </p:nvPr>
        </p:nvSpPr>
        <p:spPr>
          <a:xfrm>
            <a:off x="6102149" y="1522801"/>
            <a:ext cx="27270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quarter" idx="76"/>
          </p:nvPr>
        </p:nvSpPr>
        <p:spPr>
          <a:xfrm>
            <a:off x="6102149" y="1800000"/>
            <a:ext cx="27270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778000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24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18848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569">
          <p15:clr>
            <a:srgbClr val="F26B43"/>
          </p15:clr>
        </p15:guide>
        <p15:guide id="2" orient="horz" pos="411">
          <p15:clr>
            <a:srgbClr val="F26B43"/>
          </p15:clr>
        </p15:guide>
        <p15:guide id="3" orient="horz" pos="292">
          <p15:clr>
            <a:srgbClr val="F26B43"/>
          </p15:clr>
        </p15:guide>
        <p15:guide id="4" orient="horz" pos="4178">
          <p15:clr>
            <a:srgbClr val="F26B43"/>
          </p15:clr>
        </p15:guide>
        <p15:guide id="5" pos="4996">
          <p15:clr>
            <a:srgbClr val="F26B43"/>
          </p15:clr>
        </p15:guide>
        <p15:guide id="6" pos="2696">
          <p15:clr>
            <a:srgbClr val="F26B43"/>
          </p15:clr>
        </p15:guide>
        <p15:guide id="7" pos="5124">
          <p15:clr>
            <a:srgbClr val="F26B43"/>
          </p15:clr>
        </p15:guide>
        <p15:guide id="8" orient="horz" pos="958">
          <p15:clr>
            <a:srgbClr val="F26B43"/>
          </p15:clr>
        </p15:guide>
        <p15:guide id="9" orient="horz" pos="1115">
          <p15:clr>
            <a:srgbClr val="F26B43"/>
          </p15:clr>
        </p15:guide>
        <p15:guide id="10" orient="horz" pos="4258">
          <p15:clr>
            <a:srgbClr val="F26B43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291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4149" y="1522801"/>
            <a:ext cx="4171500" cy="246221"/>
          </a:xfrm>
        </p:spPr>
        <p:txBody>
          <a:bodyPr bIns="0"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4149" y="1800000"/>
            <a:ext cx="41715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ESCRIPTION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324149" y="4077170"/>
            <a:ext cx="4171500" cy="246221"/>
          </a:xfrm>
        </p:spPr>
        <p:txBody>
          <a:bodyPr bIns="0">
            <a:noAutofit/>
          </a:bodyPr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74"/>
          </p:nvPr>
        </p:nvSpPr>
        <p:spPr>
          <a:xfrm>
            <a:off x="324149" y="4356000"/>
            <a:ext cx="41715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DESCRIPTION Placeholder 3"/>
          <p:cNvSpPr>
            <a:spLocks noGrp="1"/>
          </p:cNvSpPr>
          <p:nvPr>
            <p:ph type="body" sz="quarter" idx="75" hasCustomPrompt="1"/>
          </p:nvPr>
        </p:nvSpPr>
        <p:spPr>
          <a:xfrm>
            <a:off x="4656749" y="1522801"/>
            <a:ext cx="41715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quarter" idx="76"/>
          </p:nvPr>
        </p:nvSpPr>
        <p:spPr>
          <a:xfrm>
            <a:off x="4656749" y="1800000"/>
            <a:ext cx="41715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DESCRIPTION Placeholder 4"/>
          <p:cNvSpPr>
            <a:spLocks noGrp="1"/>
          </p:cNvSpPr>
          <p:nvPr>
            <p:ph type="body" sz="quarter" idx="77" hasCustomPrompt="1"/>
          </p:nvPr>
        </p:nvSpPr>
        <p:spPr>
          <a:xfrm>
            <a:off x="4656749" y="4077170"/>
            <a:ext cx="41715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23" name="CONTENT Placeholder 4"/>
          <p:cNvSpPr>
            <a:spLocks noGrp="1"/>
          </p:cNvSpPr>
          <p:nvPr>
            <p:ph sz="quarter" idx="78"/>
          </p:nvPr>
        </p:nvSpPr>
        <p:spPr>
          <a:xfrm>
            <a:off x="4656749" y="4356000"/>
            <a:ext cx="41715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778000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>
          <a:xfrm>
            <a:off x="324149" y="6886754"/>
            <a:ext cx="1566000" cy="144000"/>
          </a:xfrm>
        </p:spPr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27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1802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92">
          <p15:clr>
            <a:srgbClr val="F26B43"/>
          </p15:clr>
        </p15:guide>
        <p15:guide id="2" orient="horz" pos="4178">
          <p15:clr>
            <a:srgbClr val="F26B43"/>
          </p15:clr>
        </p15:guide>
        <p15:guide id="3" pos="3911">
          <p15:clr>
            <a:srgbClr val="F26B43"/>
          </p15:clr>
        </p15:guide>
        <p15:guide id="4" pos="3778">
          <p15:clr>
            <a:srgbClr val="F26B43"/>
          </p15:clr>
        </p15:guide>
        <p15:guide id="5" orient="horz" pos="958">
          <p15:clr>
            <a:srgbClr val="F26B43"/>
          </p15:clr>
        </p15:guide>
        <p15:guide id="6" orient="horz" pos="2743">
          <p15:clr>
            <a:srgbClr val="F26B43"/>
          </p15:clr>
        </p15:guide>
        <p15:guide id="7" orient="horz" pos="410">
          <p15:clr>
            <a:srgbClr val="F26B43"/>
          </p15:clr>
        </p15:guide>
        <p15:guide id="8" orient="horz" pos="4258">
          <p15:clr>
            <a:srgbClr val="F26B43"/>
          </p15:clr>
        </p15:guide>
        <p15:guide id="9" orient="horz" pos="2724">
          <p15:clr>
            <a:srgbClr val="F26B43"/>
          </p15:clr>
        </p15:guide>
        <p15:guide id="10" orient="horz" pos="2568">
          <p15:clr>
            <a:srgbClr val="F26B43"/>
          </p15:clr>
        </p15:guide>
        <p15:guide id="11" orient="horz" pos="2428">
          <p15:clr>
            <a:srgbClr val="F26B43"/>
          </p15:clr>
        </p15:guide>
        <p15:guide id="12" orient="horz" pos="1115">
          <p15:clr>
            <a:srgbClr val="F26B43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s – hig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291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4149" y="1522801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4149" y="1800000"/>
            <a:ext cx="20061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ESCRIPTION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2490449" y="1522801"/>
            <a:ext cx="2006100" cy="246221"/>
          </a:xfrm>
        </p:spPr>
        <p:txBody>
          <a:bodyPr bIns="0">
            <a:noAutofit/>
          </a:bodyPr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74"/>
          </p:nvPr>
        </p:nvSpPr>
        <p:spPr>
          <a:xfrm>
            <a:off x="2490449" y="1800000"/>
            <a:ext cx="20061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DESCRIPTION Placeholder 3"/>
          <p:cNvSpPr>
            <a:spLocks noGrp="1"/>
          </p:cNvSpPr>
          <p:nvPr>
            <p:ph type="body" sz="quarter" idx="75" hasCustomPrompt="1"/>
          </p:nvPr>
        </p:nvSpPr>
        <p:spPr>
          <a:xfrm>
            <a:off x="4656749" y="1522801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quarter" idx="76"/>
          </p:nvPr>
        </p:nvSpPr>
        <p:spPr>
          <a:xfrm>
            <a:off x="4656749" y="1800000"/>
            <a:ext cx="20061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DESCRIPTION Placeholder 4"/>
          <p:cNvSpPr>
            <a:spLocks noGrp="1"/>
          </p:cNvSpPr>
          <p:nvPr>
            <p:ph type="body" sz="quarter" idx="77" hasCustomPrompt="1"/>
          </p:nvPr>
        </p:nvSpPr>
        <p:spPr>
          <a:xfrm>
            <a:off x="6823049" y="1522801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23" name="CONTENT Placeholder 4"/>
          <p:cNvSpPr>
            <a:spLocks noGrp="1"/>
          </p:cNvSpPr>
          <p:nvPr>
            <p:ph sz="quarter" idx="78"/>
          </p:nvPr>
        </p:nvSpPr>
        <p:spPr>
          <a:xfrm>
            <a:off x="6823049" y="1800000"/>
            <a:ext cx="2006100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778000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>
          <a:xfrm>
            <a:off x="324149" y="6886754"/>
            <a:ext cx="1566000" cy="144000"/>
          </a:xfrm>
        </p:spPr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27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5375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1957">
          <p15:clr>
            <a:srgbClr val="F26B43"/>
          </p15:clr>
        </p15:guide>
        <p15:guide id="2" orient="horz" pos="292">
          <p15:clr>
            <a:srgbClr val="F26B43"/>
          </p15:clr>
        </p15:guide>
        <p15:guide id="3" orient="horz" pos="4178">
          <p15:clr>
            <a:srgbClr val="F26B43"/>
          </p15:clr>
        </p15:guide>
        <p15:guide id="4" pos="3911">
          <p15:clr>
            <a:srgbClr val="F26B43"/>
          </p15:clr>
        </p15:guide>
        <p15:guide id="5" pos="2092">
          <p15:clr>
            <a:srgbClr val="F26B43"/>
          </p15:clr>
        </p15:guide>
        <p15:guide id="6" pos="3778">
          <p15:clr>
            <a:srgbClr val="F26B43"/>
          </p15:clr>
        </p15:guide>
        <p15:guide id="7" pos="5597">
          <p15:clr>
            <a:srgbClr val="F26B43"/>
          </p15:clr>
        </p15:guide>
        <p15:guide id="8" pos="5730">
          <p15:clr>
            <a:srgbClr val="F26B43"/>
          </p15:clr>
        </p15:guide>
        <p15:guide id="9" orient="horz" pos="958">
          <p15:clr>
            <a:srgbClr val="F26B43"/>
          </p15:clr>
        </p15:guide>
        <p15:guide id="10" orient="horz" pos="410">
          <p15:clr>
            <a:srgbClr val="F26B43"/>
          </p15:clr>
        </p15:guide>
        <p15:guide id="11" orient="horz" pos="4258">
          <p15:clr>
            <a:srgbClr val="F26B43"/>
          </p15:clr>
        </p15:guide>
        <p15:guide id="12" orient="horz" pos="1115">
          <p15:clr>
            <a:srgbClr val="F26B43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291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4149" y="1522801"/>
            <a:ext cx="2727000" cy="246221"/>
          </a:xfrm>
        </p:spPr>
        <p:txBody>
          <a:bodyPr bIns="0"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4149" y="1800000"/>
            <a:ext cx="27270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ESCRIPTION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324149" y="4077170"/>
            <a:ext cx="2727000" cy="246221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74"/>
          </p:nvPr>
        </p:nvSpPr>
        <p:spPr>
          <a:xfrm>
            <a:off x="324149" y="4356000"/>
            <a:ext cx="27270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DESCRIPTION Placeholder 3"/>
          <p:cNvSpPr>
            <a:spLocks noGrp="1"/>
          </p:cNvSpPr>
          <p:nvPr>
            <p:ph type="body" sz="quarter" idx="75" hasCustomPrompt="1"/>
          </p:nvPr>
        </p:nvSpPr>
        <p:spPr>
          <a:xfrm>
            <a:off x="3213149" y="1522801"/>
            <a:ext cx="27270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quarter" idx="76"/>
          </p:nvPr>
        </p:nvSpPr>
        <p:spPr>
          <a:xfrm>
            <a:off x="3213149" y="1800000"/>
            <a:ext cx="27270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DESCRIPTION Placeholder 4"/>
          <p:cNvSpPr>
            <a:spLocks noGrp="1"/>
          </p:cNvSpPr>
          <p:nvPr>
            <p:ph type="body" sz="quarter" idx="77" hasCustomPrompt="1"/>
          </p:nvPr>
        </p:nvSpPr>
        <p:spPr>
          <a:xfrm>
            <a:off x="3213149" y="4077170"/>
            <a:ext cx="27270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23" name="CONTENT Placeholder 4"/>
          <p:cNvSpPr>
            <a:spLocks noGrp="1"/>
          </p:cNvSpPr>
          <p:nvPr>
            <p:ph sz="quarter" idx="78"/>
          </p:nvPr>
        </p:nvSpPr>
        <p:spPr>
          <a:xfrm>
            <a:off x="3213149" y="4356000"/>
            <a:ext cx="27270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5" name="DESCRIPTION Placeholder 5"/>
          <p:cNvSpPr>
            <a:spLocks noGrp="1"/>
          </p:cNvSpPr>
          <p:nvPr>
            <p:ph type="body" sz="quarter" idx="79" hasCustomPrompt="1"/>
          </p:nvPr>
        </p:nvSpPr>
        <p:spPr>
          <a:xfrm>
            <a:off x="6102149" y="1522801"/>
            <a:ext cx="27270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28" name="CONTENT Placeholder 5"/>
          <p:cNvSpPr>
            <a:spLocks noGrp="1"/>
          </p:cNvSpPr>
          <p:nvPr>
            <p:ph sz="quarter" idx="80"/>
          </p:nvPr>
        </p:nvSpPr>
        <p:spPr>
          <a:xfrm>
            <a:off x="6102149" y="1800000"/>
            <a:ext cx="27270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0" name="DESCRIPTION Placeholder 6"/>
          <p:cNvSpPr>
            <a:spLocks noGrp="1"/>
          </p:cNvSpPr>
          <p:nvPr>
            <p:ph type="body" sz="quarter" idx="81" hasCustomPrompt="1"/>
          </p:nvPr>
        </p:nvSpPr>
        <p:spPr>
          <a:xfrm>
            <a:off x="6102149" y="4077170"/>
            <a:ext cx="27270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33" name="CONTENT Placeholder 6"/>
          <p:cNvSpPr>
            <a:spLocks noGrp="1"/>
          </p:cNvSpPr>
          <p:nvPr>
            <p:ph sz="quarter" idx="82"/>
          </p:nvPr>
        </p:nvSpPr>
        <p:spPr>
          <a:xfrm>
            <a:off x="6102149" y="4356000"/>
            <a:ext cx="27270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778000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24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72911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569">
          <p15:clr>
            <a:srgbClr val="F26B43"/>
          </p15:clr>
        </p15:guide>
        <p15:guide id="2" orient="horz" pos="411">
          <p15:clr>
            <a:srgbClr val="F26B43"/>
          </p15:clr>
        </p15:guide>
        <p15:guide id="3" orient="horz" pos="292">
          <p15:clr>
            <a:srgbClr val="F26B43"/>
          </p15:clr>
        </p15:guide>
        <p15:guide id="4" orient="horz" pos="4178">
          <p15:clr>
            <a:srgbClr val="F26B43"/>
          </p15:clr>
        </p15:guide>
        <p15:guide id="5" pos="4996">
          <p15:clr>
            <a:srgbClr val="F26B43"/>
          </p15:clr>
        </p15:guide>
        <p15:guide id="6" pos="2696">
          <p15:clr>
            <a:srgbClr val="F26B43"/>
          </p15:clr>
        </p15:guide>
        <p15:guide id="7" pos="5124">
          <p15:clr>
            <a:srgbClr val="F26B43"/>
          </p15:clr>
        </p15:guide>
        <p15:guide id="8" orient="horz" pos="2428">
          <p15:clr>
            <a:srgbClr val="F26B43"/>
          </p15:clr>
        </p15:guide>
        <p15:guide id="9" orient="horz" pos="958">
          <p15:clr>
            <a:srgbClr val="F26B43"/>
          </p15:clr>
        </p15:guide>
        <p15:guide id="10" orient="horz" pos="2568">
          <p15:clr>
            <a:srgbClr val="F26B43"/>
          </p15:clr>
        </p15:guide>
        <p15:guide id="11" orient="horz" pos="2724">
          <p15:clr>
            <a:srgbClr val="F26B43"/>
          </p15:clr>
        </p15:guide>
        <p15:guide id="12" orient="horz" pos="1115">
          <p15:clr>
            <a:srgbClr val="F26B43"/>
          </p15:clr>
        </p15:guide>
        <p15:guide id="13" orient="horz" pos="2743">
          <p15:clr>
            <a:srgbClr val="F26B43"/>
          </p15:clr>
        </p15:guide>
        <p15:guide id="14" orient="horz" pos="4258">
          <p15:clr>
            <a:srgbClr val="F26B43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ontents – wid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291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4149" y="1522801"/>
            <a:ext cx="4171500" cy="246221"/>
          </a:xfrm>
        </p:spPr>
        <p:txBody>
          <a:bodyPr bIns="0"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4149" y="1800000"/>
            <a:ext cx="41715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ESCRIPTION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324149" y="4077170"/>
            <a:ext cx="4171500" cy="246221"/>
          </a:xfrm>
        </p:spPr>
        <p:txBody>
          <a:bodyPr bIns="0">
            <a:noAutofit/>
          </a:bodyPr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74"/>
          </p:nvPr>
        </p:nvSpPr>
        <p:spPr>
          <a:xfrm>
            <a:off x="324149" y="4356000"/>
            <a:ext cx="41715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DESCRIPTION Placeholder 3"/>
          <p:cNvSpPr>
            <a:spLocks noGrp="1"/>
          </p:cNvSpPr>
          <p:nvPr>
            <p:ph type="body" sz="quarter" idx="75" hasCustomPrompt="1"/>
          </p:nvPr>
        </p:nvSpPr>
        <p:spPr>
          <a:xfrm>
            <a:off x="4656299" y="1522801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quarter" idx="76"/>
          </p:nvPr>
        </p:nvSpPr>
        <p:spPr>
          <a:xfrm>
            <a:off x="4656299" y="1800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DESCRIPTION Placeholder 4"/>
          <p:cNvSpPr>
            <a:spLocks noGrp="1"/>
          </p:cNvSpPr>
          <p:nvPr>
            <p:ph type="body" sz="quarter" idx="77" hasCustomPrompt="1"/>
          </p:nvPr>
        </p:nvSpPr>
        <p:spPr>
          <a:xfrm>
            <a:off x="4656299" y="4077170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23" name="CONTENT Placeholder 4"/>
          <p:cNvSpPr>
            <a:spLocks noGrp="1"/>
          </p:cNvSpPr>
          <p:nvPr>
            <p:ph sz="quarter" idx="78"/>
          </p:nvPr>
        </p:nvSpPr>
        <p:spPr>
          <a:xfrm>
            <a:off x="4656299" y="4356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5" name="DESCRIPTION Placeholder 5"/>
          <p:cNvSpPr>
            <a:spLocks noGrp="1"/>
          </p:cNvSpPr>
          <p:nvPr>
            <p:ph type="body" sz="quarter" idx="79" hasCustomPrompt="1"/>
          </p:nvPr>
        </p:nvSpPr>
        <p:spPr>
          <a:xfrm>
            <a:off x="6823049" y="1522801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28" name="CONTENT Placeholder 5"/>
          <p:cNvSpPr>
            <a:spLocks noGrp="1"/>
          </p:cNvSpPr>
          <p:nvPr>
            <p:ph sz="quarter" idx="80"/>
          </p:nvPr>
        </p:nvSpPr>
        <p:spPr>
          <a:xfrm>
            <a:off x="6823049" y="1800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0" name="DESCRIPTION Placeholder 6"/>
          <p:cNvSpPr>
            <a:spLocks noGrp="1"/>
          </p:cNvSpPr>
          <p:nvPr>
            <p:ph type="body" sz="quarter" idx="81" hasCustomPrompt="1"/>
          </p:nvPr>
        </p:nvSpPr>
        <p:spPr>
          <a:xfrm>
            <a:off x="6823049" y="4077170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33" name="CONTENT Placeholder 6"/>
          <p:cNvSpPr>
            <a:spLocks noGrp="1"/>
          </p:cNvSpPr>
          <p:nvPr>
            <p:ph sz="quarter" idx="82"/>
          </p:nvPr>
        </p:nvSpPr>
        <p:spPr>
          <a:xfrm>
            <a:off x="6823049" y="4356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778000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>
          <a:xfrm>
            <a:off x="324149" y="6886754"/>
            <a:ext cx="1566000" cy="144000"/>
          </a:xfrm>
        </p:spPr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27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0740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92">
          <p15:clr>
            <a:srgbClr val="F26B43"/>
          </p15:clr>
        </p15:guide>
        <p15:guide id="2" orient="horz" pos="4178">
          <p15:clr>
            <a:srgbClr val="F26B43"/>
          </p15:clr>
        </p15:guide>
        <p15:guide id="3" pos="3911">
          <p15:clr>
            <a:srgbClr val="F26B43"/>
          </p15:clr>
        </p15:guide>
        <p15:guide id="4" pos="3778">
          <p15:clr>
            <a:srgbClr val="F26B43"/>
          </p15:clr>
        </p15:guide>
        <p15:guide id="5" pos="5597">
          <p15:clr>
            <a:srgbClr val="F26B43"/>
          </p15:clr>
        </p15:guide>
        <p15:guide id="6" pos="5730">
          <p15:clr>
            <a:srgbClr val="F26B43"/>
          </p15:clr>
        </p15:guide>
        <p15:guide id="7" orient="horz" pos="958">
          <p15:clr>
            <a:srgbClr val="F26B43"/>
          </p15:clr>
        </p15:guide>
        <p15:guide id="8" orient="horz" pos="2743">
          <p15:clr>
            <a:srgbClr val="F26B43"/>
          </p15:clr>
        </p15:guide>
        <p15:guide id="9" orient="horz" pos="410">
          <p15:clr>
            <a:srgbClr val="F26B43"/>
          </p15:clr>
        </p15:guide>
        <p15:guide id="10" orient="horz" pos="4258">
          <p15:clr>
            <a:srgbClr val="F26B43"/>
          </p15:clr>
        </p15:guide>
        <p15:guide id="11" orient="horz" pos="2724">
          <p15:clr>
            <a:srgbClr val="F26B43"/>
          </p15:clr>
        </p15:guide>
        <p15:guide id="12" orient="horz" pos="2568">
          <p15:clr>
            <a:srgbClr val="F26B43"/>
          </p15:clr>
        </p15:guide>
        <p15:guide id="13" orient="horz" pos="2428">
          <p15:clr>
            <a:srgbClr val="F26B43"/>
          </p15:clr>
        </p15:guide>
        <p15:guide id="14" orient="horz" pos="1115">
          <p15:clr>
            <a:srgbClr val="F26B43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ontents – wid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291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4149" y="1522801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4149" y="1800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ESCRIPTION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324149" y="4077170"/>
            <a:ext cx="2006100" cy="246221"/>
          </a:xfrm>
        </p:spPr>
        <p:txBody>
          <a:bodyPr bIns="0">
            <a:noAutofit/>
          </a:bodyPr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74"/>
          </p:nvPr>
        </p:nvSpPr>
        <p:spPr>
          <a:xfrm>
            <a:off x="324149" y="4356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DESCRIPTION Placeholder 3"/>
          <p:cNvSpPr>
            <a:spLocks noGrp="1"/>
          </p:cNvSpPr>
          <p:nvPr>
            <p:ph type="body" sz="quarter" idx="75" hasCustomPrompt="1"/>
          </p:nvPr>
        </p:nvSpPr>
        <p:spPr>
          <a:xfrm>
            <a:off x="2490449" y="1522801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quarter" idx="76"/>
          </p:nvPr>
        </p:nvSpPr>
        <p:spPr>
          <a:xfrm>
            <a:off x="2490449" y="1800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DESCRIPTION Placeholder 4"/>
          <p:cNvSpPr>
            <a:spLocks noGrp="1"/>
          </p:cNvSpPr>
          <p:nvPr>
            <p:ph type="body" sz="quarter" idx="77" hasCustomPrompt="1"/>
          </p:nvPr>
        </p:nvSpPr>
        <p:spPr>
          <a:xfrm>
            <a:off x="2490449" y="4077170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23" name="CONTENT Placeholder 4"/>
          <p:cNvSpPr>
            <a:spLocks noGrp="1"/>
          </p:cNvSpPr>
          <p:nvPr>
            <p:ph sz="quarter" idx="78"/>
          </p:nvPr>
        </p:nvSpPr>
        <p:spPr>
          <a:xfrm>
            <a:off x="2490449" y="4356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5" name="DESCRIPTION Placeholder 5"/>
          <p:cNvSpPr>
            <a:spLocks noGrp="1"/>
          </p:cNvSpPr>
          <p:nvPr>
            <p:ph type="body" sz="quarter" idx="79" hasCustomPrompt="1"/>
          </p:nvPr>
        </p:nvSpPr>
        <p:spPr>
          <a:xfrm>
            <a:off x="4656748" y="1522801"/>
            <a:ext cx="4172399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28" name="CONTENT Placeholder 5"/>
          <p:cNvSpPr>
            <a:spLocks noGrp="1"/>
          </p:cNvSpPr>
          <p:nvPr>
            <p:ph sz="quarter" idx="80"/>
          </p:nvPr>
        </p:nvSpPr>
        <p:spPr>
          <a:xfrm>
            <a:off x="4656748" y="1800000"/>
            <a:ext cx="4172399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0" name="DESCRIPTION Placeholder 6"/>
          <p:cNvSpPr>
            <a:spLocks noGrp="1"/>
          </p:cNvSpPr>
          <p:nvPr>
            <p:ph type="body" sz="quarter" idx="81" hasCustomPrompt="1"/>
          </p:nvPr>
        </p:nvSpPr>
        <p:spPr>
          <a:xfrm>
            <a:off x="4656748" y="4077170"/>
            <a:ext cx="4172399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33" name="CONTENT Placeholder 6"/>
          <p:cNvSpPr>
            <a:spLocks noGrp="1"/>
          </p:cNvSpPr>
          <p:nvPr>
            <p:ph sz="quarter" idx="82"/>
          </p:nvPr>
        </p:nvSpPr>
        <p:spPr>
          <a:xfrm>
            <a:off x="4656748" y="4356000"/>
            <a:ext cx="4172399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778000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>
          <a:xfrm>
            <a:off x="324149" y="6886754"/>
            <a:ext cx="1566000" cy="144000"/>
          </a:xfrm>
        </p:spPr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27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64828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1957">
          <p15:clr>
            <a:srgbClr val="F26B43"/>
          </p15:clr>
        </p15:guide>
        <p15:guide id="2" orient="horz" pos="292">
          <p15:clr>
            <a:srgbClr val="F26B43"/>
          </p15:clr>
        </p15:guide>
        <p15:guide id="3" orient="horz" pos="4178">
          <p15:clr>
            <a:srgbClr val="F26B43"/>
          </p15:clr>
        </p15:guide>
        <p15:guide id="4" pos="3911">
          <p15:clr>
            <a:srgbClr val="F26B43"/>
          </p15:clr>
        </p15:guide>
        <p15:guide id="5" pos="2092">
          <p15:clr>
            <a:srgbClr val="F26B43"/>
          </p15:clr>
        </p15:guide>
        <p15:guide id="6" pos="3778">
          <p15:clr>
            <a:srgbClr val="F26B43"/>
          </p15:clr>
        </p15:guide>
        <p15:guide id="7" orient="horz" pos="958">
          <p15:clr>
            <a:srgbClr val="F26B43"/>
          </p15:clr>
        </p15:guide>
        <p15:guide id="8" orient="horz" pos="2743">
          <p15:clr>
            <a:srgbClr val="F26B43"/>
          </p15:clr>
        </p15:guide>
        <p15:guide id="9" orient="horz" pos="410">
          <p15:clr>
            <a:srgbClr val="F26B43"/>
          </p15:clr>
        </p15:guide>
        <p15:guide id="10" orient="horz" pos="4258">
          <p15:clr>
            <a:srgbClr val="F26B43"/>
          </p15:clr>
        </p15:guide>
        <p15:guide id="11" orient="horz" pos="2724">
          <p15:clr>
            <a:srgbClr val="F26B43"/>
          </p15:clr>
        </p15:guide>
        <p15:guide id="12" orient="horz" pos="2568">
          <p15:clr>
            <a:srgbClr val="F26B43"/>
          </p15:clr>
        </p15:guide>
        <p15:guide id="13" orient="horz" pos="2428">
          <p15:clr>
            <a:srgbClr val="F26B43"/>
          </p15:clr>
        </p15:guide>
        <p15:guide id="14" orient="horz" pos="1115">
          <p15:clr>
            <a:srgbClr val="F26B43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291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4149" y="1522801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4149" y="1800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ESCRIPTION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324149" y="4077170"/>
            <a:ext cx="2006100" cy="246221"/>
          </a:xfrm>
        </p:spPr>
        <p:txBody>
          <a:bodyPr bIns="0">
            <a:noAutofit/>
          </a:bodyPr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74"/>
          </p:nvPr>
        </p:nvSpPr>
        <p:spPr>
          <a:xfrm>
            <a:off x="324149" y="4356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DESCRIPTION Placeholder 3"/>
          <p:cNvSpPr>
            <a:spLocks noGrp="1"/>
          </p:cNvSpPr>
          <p:nvPr>
            <p:ph type="body" sz="quarter" idx="75" hasCustomPrompt="1"/>
          </p:nvPr>
        </p:nvSpPr>
        <p:spPr>
          <a:xfrm>
            <a:off x="2490449" y="1522801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quarter" idx="76"/>
          </p:nvPr>
        </p:nvSpPr>
        <p:spPr>
          <a:xfrm>
            <a:off x="2490449" y="1800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DESCRIPTION Placeholder 4"/>
          <p:cNvSpPr>
            <a:spLocks noGrp="1"/>
          </p:cNvSpPr>
          <p:nvPr>
            <p:ph type="body" sz="quarter" idx="77" hasCustomPrompt="1"/>
          </p:nvPr>
        </p:nvSpPr>
        <p:spPr>
          <a:xfrm>
            <a:off x="2490449" y="4077170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23" name="CONTENT Placeholder 4"/>
          <p:cNvSpPr>
            <a:spLocks noGrp="1"/>
          </p:cNvSpPr>
          <p:nvPr>
            <p:ph sz="quarter" idx="78"/>
          </p:nvPr>
        </p:nvSpPr>
        <p:spPr>
          <a:xfrm>
            <a:off x="2490449" y="4356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5" name="DESCRIPTION Placeholder 5"/>
          <p:cNvSpPr>
            <a:spLocks noGrp="1"/>
          </p:cNvSpPr>
          <p:nvPr>
            <p:ph type="body" sz="quarter" idx="79" hasCustomPrompt="1"/>
          </p:nvPr>
        </p:nvSpPr>
        <p:spPr>
          <a:xfrm>
            <a:off x="4656749" y="1522801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28" name="CONTENT Placeholder 5"/>
          <p:cNvSpPr>
            <a:spLocks noGrp="1"/>
          </p:cNvSpPr>
          <p:nvPr>
            <p:ph sz="quarter" idx="80"/>
          </p:nvPr>
        </p:nvSpPr>
        <p:spPr>
          <a:xfrm>
            <a:off x="4656749" y="1800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0" name="DESCRIPTION Placeholder 6"/>
          <p:cNvSpPr>
            <a:spLocks noGrp="1"/>
          </p:cNvSpPr>
          <p:nvPr>
            <p:ph type="body" sz="quarter" idx="81" hasCustomPrompt="1"/>
          </p:nvPr>
        </p:nvSpPr>
        <p:spPr>
          <a:xfrm>
            <a:off x="4656749" y="4077170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33" name="CONTENT Placeholder 6"/>
          <p:cNvSpPr>
            <a:spLocks noGrp="1"/>
          </p:cNvSpPr>
          <p:nvPr>
            <p:ph sz="quarter" idx="82"/>
          </p:nvPr>
        </p:nvSpPr>
        <p:spPr>
          <a:xfrm>
            <a:off x="4656749" y="4356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5" name="DESCRIPTION Placeholder 7"/>
          <p:cNvSpPr>
            <a:spLocks noGrp="1"/>
          </p:cNvSpPr>
          <p:nvPr>
            <p:ph type="body" sz="quarter" idx="83" hasCustomPrompt="1"/>
          </p:nvPr>
        </p:nvSpPr>
        <p:spPr>
          <a:xfrm>
            <a:off x="6823049" y="1522801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37" name="CONTENT Placeholder 7"/>
          <p:cNvSpPr>
            <a:spLocks noGrp="1"/>
          </p:cNvSpPr>
          <p:nvPr>
            <p:ph sz="quarter" idx="84"/>
          </p:nvPr>
        </p:nvSpPr>
        <p:spPr>
          <a:xfrm>
            <a:off x="6823049" y="1800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0" name="DESCRIPTION Placeholder 8"/>
          <p:cNvSpPr>
            <a:spLocks noGrp="1"/>
          </p:cNvSpPr>
          <p:nvPr>
            <p:ph type="body" sz="quarter" idx="85" hasCustomPrompt="1"/>
          </p:nvPr>
        </p:nvSpPr>
        <p:spPr>
          <a:xfrm>
            <a:off x="6823049" y="4077170"/>
            <a:ext cx="2006100" cy="246221"/>
          </a:xfrm>
        </p:spPr>
        <p:txBody>
          <a:bodyPr bIns="0">
            <a:noAutofit/>
          </a:bodyPr>
          <a:lstStyle>
            <a:lvl1pPr marL="0" indent="0">
              <a:buNone/>
              <a:defRPr b="1">
                <a:solidFill>
                  <a:srgbClr val="003755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43" name="CONTENT Placeholder 8"/>
          <p:cNvSpPr>
            <a:spLocks noGrp="1"/>
          </p:cNvSpPr>
          <p:nvPr>
            <p:ph sz="quarter" idx="86"/>
          </p:nvPr>
        </p:nvSpPr>
        <p:spPr>
          <a:xfrm>
            <a:off x="6823049" y="4356000"/>
            <a:ext cx="2006100" cy="20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778000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>
          <a:xfrm>
            <a:off x="324149" y="6886754"/>
            <a:ext cx="1566000" cy="144000"/>
          </a:xfrm>
        </p:spPr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27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14324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1957">
          <p15:clr>
            <a:srgbClr val="F26B43"/>
          </p15:clr>
        </p15:guide>
        <p15:guide id="2" orient="horz" pos="292">
          <p15:clr>
            <a:srgbClr val="F26B43"/>
          </p15:clr>
        </p15:guide>
        <p15:guide id="3" orient="horz" pos="4178">
          <p15:clr>
            <a:srgbClr val="F26B43"/>
          </p15:clr>
        </p15:guide>
        <p15:guide id="4" pos="3911">
          <p15:clr>
            <a:srgbClr val="F26B43"/>
          </p15:clr>
        </p15:guide>
        <p15:guide id="5" pos="2092">
          <p15:clr>
            <a:srgbClr val="F26B43"/>
          </p15:clr>
        </p15:guide>
        <p15:guide id="6" pos="3778">
          <p15:clr>
            <a:srgbClr val="F26B43"/>
          </p15:clr>
        </p15:guide>
        <p15:guide id="7" pos="5597">
          <p15:clr>
            <a:srgbClr val="F26B43"/>
          </p15:clr>
        </p15:guide>
        <p15:guide id="8" pos="5730">
          <p15:clr>
            <a:srgbClr val="F26B43"/>
          </p15:clr>
        </p15:guide>
        <p15:guide id="9" orient="horz" pos="958">
          <p15:clr>
            <a:srgbClr val="F26B43"/>
          </p15:clr>
        </p15:guide>
        <p15:guide id="10" orient="horz" pos="2743">
          <p15:clr>
            <a:srgbClr val="F26B43"/>
          </p15:clr>
        </p15:guide>
        <p15:guide id="11" orient="horz" pos="410">
          <p15:clr>
            <a:srgbClr val="F26B43"/>
          </p15:clr>
        </p15:guide>
        <p15:guide id="12" orient="horz" pos="4258">
          <p15:clr>
            <a:srgbClr val="F26B43"/>
          </p15:clr>
        </p15:guide>
        <p15:guide id="13" orient="horz" pos="2724">
          <p15:clr>
            <a:srgbClr val="F26B43"/>
          </p15:clr>
        </p15:guide>
        <p15:guide id="14" orient="horz" pos="2568">
          <p15:clr>
            <a:srgbClr val="F26B43"/>
          </p15:clr>
        </p15:guide>
        <p15:guide id="15" orient="horz" pos="2428">
          <p15:clr>
            <a:srgbClr val="F26B43"/>
          </p15:clr>
        </p15:guide>
        <p15:guide id="16" orient="horz" pos="1115">
          <p15:clr>
            <a:srgbClr val="F26B43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B68F3-EA0E-4C46-A09E-E303BFF8F266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s – (Dark)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73" hasCustomPrompt="1"/>
          </p:nvPr>
        </p:nvSpPr>
        <p:spPr>
          <a:xfrm>
            <a:off x="5553000" y="0"/>
            <a:ext cx="3591000" cy="6858000"/>
          </a:xfrm>
          <a:solidFill>
            <a:srgbClr val="EFF0F1"/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5022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5022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3849" y="1522801"/>
            <a:ext cx="5022000" cy="246221"/>
          </a:xfrm>
        </p:spPr>
        <p:txBody>
          <a:bodyPr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3849" y="1800000"/>
            <a:ext cx="5022001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021701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845000" y="-322444"/>
            <a:ext cx="5454000" cy="289506"/>
          </a:xfrm>
          <a:prstGeom prst="rect">
            <a:avLst/>
          </a:prstGeom>
          <a:noFill/>
        </p:spPr>
        <p:txBody>
          <a:bodyPr wrap="none" lIns="54000" tIns="54000" rIns="54000" bIns="54000" rtlCol="0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rgbClr val="003755"/>
              </a:buClr>
            </a:pPr>
            <a:r>
              <a:rPr lang="en-GB" sz="900" dirty="0" smtClean="0">
                <a:solidFill>
                  <a:srgbClr val="E65A6D"/>
                </a:solidFill>
              </a:rPr>
              <a:t>Use this layout page when you have a picture that is </a:t>
            </a:r>
            <a:r>
              <a:rPr lang="en-GB" sz="900" b="1" dirty="0" smtClean="0">
                <a:solidFill>
                  <a:srgbClr val="E65A6D"/>
                </a:solidFill>
              </a:rPr>
              <a:t>dark</a:t>
            </a:r>
            <a:r>
              <a:rPr lang="en-GB" sz="900" dirty="0" smtClean="0">
                <a:solidFill>
                  <a:srgbClr val="E65A6D"/>
                </a:solidFill>
              </a:rPr>
              <a:t>. The logo is different when the picture is very light.</a:t>
            </a:r>
            <a:endParaRPr lang="en-GB" sz="900" dirty="0">
              <a:solidFill>
                <a:srgbClr val="E65A6D"/>
              </a:solidFill>
            </a:endParaRPr>
          </a:p>
        </p:txBody>
      </p:sp>
      <p:sp>
        <p:nvSpPr>
          <p:cNvPr id="10" name="Danske Bank LOGO"/>
          <p:cNvSpPr>
            <a:spLocks noGrp="1"/>
          </p:cNvSpPr>
          <p:nvPr>
            <p:ph type="body" sz="quarter" idx="74" hasCustomPrompt="1"/>
          </p:nvPr>
        </p:nvSpPr>
        <p:spPr>
          <a:xfrm>
            <a:off x="7843881" y="250748"/>
            <a:ext cx="985268" cy="19812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8237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10">
          <p15:clr>
            <a:srgbClr val="F26B43"/>
          </p15:clr>
        </p15:guide>
        <p15:guide id="2" orient="horz" pos="293">
          <p15:clr>
            <a:srgbClr val="F26B43"/>
          </p15:clr>
        </p15:guide>
        <p15:guide id="3" orient="horz" pos="959">
          <p15:clr>
            <a:srgbClr val="F26B43"/>
          </p15:clr>
        </p15:guide>
        <p15:guide id="4" orient="horz" pos="1115">
          <p15:clr>
            <a:srgbClr val="F26B43"/>
          </p15:clr>
        </p15:guide>
        <p15:guide id="5" orient="horz" pos="4178">
          <p15:clr>
            <a:srgbClr val="F26B43"/>
          </p15:clr>
        </p15:guide>
        <p15:guide id="6" orient="horz" pos="4258">
          <p15:clr>
            <a:srgbClr val="F26B43"/>
          </p15:clr>
        </p15:guide>
        <p15:guide id="7" pos="4495">
          <p15:clr>
            <a:srgbClr val="F26B43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s – (Light)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73" hasCustomPrompt="1"/>
          </p:nvPr>
        </p:nvSpPr>
        <p:spPr>
          <a:xfrm>
            <a:off x="5553000" y="0"/>
            <a:ext cx="3591000" cy="6858000"/>
          </a:xfrm>
          <a:solidFill>
            <a:srgbClr val="EFF0F1"/>
          </a:solid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5022000" cy="184666"/>
          </a:xfrm>
        </p:spPr>
        <p:txBody>
          <a:bodyPr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5022000" cy="684000"/>
          </a:xfrm>
        </p:spPr>
        <p:txBody>
          <a:bodyPr bIns="0"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ESCRIPTION Placeholder 1"/>
          <p:cNvSpPr>
            <a:spLocks noGrp="1"/>
          </p:cNvSpPr>
          <p:nvPr>
            <p:ph type="body" sz="quarter" idx="71" hasCustomPrompt="1"/>
          </p:nvPr>
        </p:nvSpPr>
        <p:spPr>
          <a:xfrm>
            <a:off x="323849" y="1522801"/>
            <a:ext cx="5022000" cy="246221"/>
          </a:xfrm>
        </p:spPr>
        <p:txBody>
          <a:bodyPr bIns="0">
            <a:noAutofit/>
          </a:bodyPr>
          <a:lstStyle>
            <a:lvl1pPr marL="0" indent="0">
              <a:buNone/>
              <a:defRPr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Add description max 1line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72"/>
          </p:nvPr>
        </p:nvSpPr>
        <p:spPr>
          <a:xfrm>
            <a:off x="323849" y="1800000"/>
            <a:ext cx="5022001" cy="460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5" name="SOURCE placeholder 1"/>
          <p:cNvSpPr>
            <a:spLocks noGrp="1"/>
          </p:cNvSpPr>
          <p:nvPr>
            <p:ph type="body" sz="quarter" idx="68" hasCustomPrompt="1"/>
          </p:nvPr>
        </p:nvSpPr>
        <p:spPr>
          <a:xfrm>
            <a:off x="324149" y="6665015"/>
            <a:ext cx="5021701" cy="92333"/>
          </a:xfrm>
        </p:spPr>
        <p:txBody>
          <a:bodyPr bIns="0" anchor="b" anchorCtr="0">
            <a:spAutoFit/>
          </a:bodyPr>
          <a:lstStyle>
            <a:lvl1pPr marL="270272" indent="-270272">
              <a:spcBef>
                <a:spcPts val="0"/>
              </a:spcBef>
              <a:buFontTx/>
              <a:buNone/>
              <a:tabLst>
                <a:tab pos="270272" algn="l"/>
              </a:tabLst>
              <a:defRPr sz="600"/>
            </a:lvl1pPr>
            <a:lvl2pPr marL="270272" indent="-270272">
              <a:buNone/>
              <a:defRPr/>
            </a:lvl2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5" name="Date Placeholder"/>
          <p:cNvSpPr>
            <a:spLocks noGrp="1"/>
          </p:cNvSpPr>
          <p:nvPr>
            <p:ph type="dt" sz="half" idx="69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"/>
          <p:cNvSpPr>
            <a:spLocks noGrp="1"/>
          </p:cNvSpPr>
          <p:nvPr>
            <p:ph type="ftr" sz="quarter" idx="70"/>
          </p:nvPr>
        </p:nvSpPr>
        <p:spPr>
          <a:xfrm>
            <a:off x="6116490" y="6676556"/>
            <a:ext cx="2457000" cy="80791"/>
          </a:xfrm>
        </p:spPr>
        <p:txBody>
          <a:bodyPr bIns="0">
            <a:spAutoFit/>
          </a:bodyPr>
          <a:lstStyle/>
          <a:p>
            <a:endParaRPr lang="en-US" dirty="0"/>
          </a:p>
        </p:txBody>
      </p:sp>
      <p:sp>
        <p:nvSpPr>
          <p:cNvPr id="48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845000" y="-322444"/>
            <a:ext cx="5454000" cy="289506"/>
          </a:xfrm>
          <a:prstGeom prst="rect">
            <a:avLst/>
          </a:prstGeom>
          <a:noFill/>
        </p:spPr>
        <p:txBody>
          <a:bodyPr wrap="none" lIns="54000" tIns="54000" rIns="54000" bIns="54000" rtlCol="0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rgbClr val="003755"/>
              </a:buClr>
            </a:pPr>
            <a:r>
              <a:rPr lang="en-GB" sz="900" dirty="0" smtClean="0">
                <a:solidFill>
                  <a:srgbClr val="E65A6D"/>
                </a:solidFill>
              </a:rPr>
              <a:t>Use this layout page when you have a picture that is </a:t>
            </a:r>
            <a:r>
              <a:rPr lang="en-GB" sz="900" b="1" dirty="0" smtClean="0">
                <a:solidFill>
                  <a:srgbClr val="E65A6D"/>
                </a:solidFill>
              </a:rPr>
              <a:t>light</a:t>
            </a:r>
            <a:r>
              <a:rPr lang="en-GB" sz="900" dirty="0" smtClean="0">
                <a:solidFill>
                  <a:srgbClr val="E65A6D"/>
                </a:solidFill>
              </a:rPr>
              <a:t>. The logo is different when the picture is dark.</a:t>
            </a:r>
            <a:endParaRPr lang="en-GB" sz="900" dirty="0">
              <a:solidFill>
                <a:srgbClr val="E65A6D"/>
              </a:solidFill>
            </a:endParaRPr>
          </a:p>
        </p:txBody>
      </p:sp>
      <p:sp>
        <p:nvSpPr>
          <p:cNvPr id="10" name="Danske Bank LOGO"/>
          <p:cNvSpPr>
            <a:spLocks noGrp="1"/>
          </p:cNvSpPr>
          <p:nvPr>
            <p:ph type="body" sz="quarter" idx="74" hasCustomPrompt="1"/>
          </p:nvPr>
        </p:nvSpPr>
        <p:spPr>
          <a:xfrm>
            <a:off x="7843881" y="250748"/>
            <a:ext cx="985268" cy="19812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25708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10">
          <p15:clr>
            <a:srgbClr val="F26B43"/>
          </p15:clr>
        </p15:guide>
        <p15:guide id="2" orient="horz" pos="293">
          <p15:clr>
            <a:srgbClr val="F26B43"/>
          </p15:clr>
        </p15:guide>
        <p15:guide id="3" orient="horz" pos="959">
          <p15:clr>
            <a:srgbClr val="F26B43"/>
          </p15:clr>
        </p15:guide>
        <p15:guide id="4" orient="horz" pos="1115">
          <p15:clr>
            <a:srgbClr val="F26B43"/>
          </p15:clr>
        </p15:guide>
        <p15:guide id="5" orient="horz" pos="4178">
          <p15:clr>
            <a:srgbClr val="F26B43"/>
          </p15:clr>
        </p15:guide>
        <p15:guide id="6" orient="horz" pos="4258">
          <p15:clr>
            <a:srgbClr val="F26B43"/>
          </p15:clr>
        </p15:guide>
        <p15:guide id="7" pos="4495">
          <p15:clr>
            <a:srgbClr val="F26B43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UBTITLE placeholder 1"/>
          <p:cNvSpPr>
            <a:spLocks noGrp="1"/>
          </p:cNvSpPr>
          <p:nvPr>
            <p:ph type="body" sz="quarter" idx="43" hasCustomPrompt="1"/>
          </p:nvPr>
        </p:nvSpPr>
        <p:spPr>
          <a:xfrm>
            <a:off x="324149" y="465085"/>
            <a:ext cx="6318000" cy="18466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i="0">
                <a:solidFill>
                  <a:srgbClr val="7B8185"/>
                </a:solidFill>
                <a:latin typeface="+mn-lt"/>
              </a:defRPr>
            </a:lvl1pPr>
            <a:lvl2pPr marL="135459" indent="0">
              <a:buFontTx/>
              <a:buNone/>
              <a:defRPr/>
            </a:lvl2pPr>
            <a:lvl3pPr marL="270000" indent="0">
              <a:buFontTx/>
              <a:buNone/>
              <a:defRPr/>
            </a:lvl3pPr>
            <a:lvl4pPr marL="405000" indent="0">
              <a:buFontTx/>
              <a:buNone/>
              <a:defRPr/>
            </a:lvl4pPr>
            <a:lvl5pPr marL="5400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"/>
          <p:cNvSpPr>
            <a:spLocks noGrp="1"/>
          </p:cNvSpPr>
          <p:nvPr>
            <p:ph type="dt" sz="half" idx="44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"/>
          <p:cNvSpPr>
            <a:spLocks noGrp="1"/>
          </p:cNvSpPr>
          <p:nvPr>
            <p:ph type="ftr" sz="quarter" idx="4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9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14532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91">
          <p15:clr>
            <a:srgbClr val="F26B43"/>
          </p15:clr>
        </p15:guide>
        <p15:guide id="2" orient="horz" pos="410">
          <p15:clr>
            <a:srgbClr val="F26B43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"/>
          <p:cNvSpPr>
            <a:spLocks noGrp="1"/>
          </p:cNvSpPr>
          <p:nvPr>
            <p:ph type="dt" sz="half" idx="44"/>
          </p:nvPr>
        </p:nvSpPr>
        <p:spPr/>
        <p:txBody>
          <a:bodyPr/>
          <a:lstStyle/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"/>
          <p:cNvSpPr>
            <a:spLocks noGrp="1"/>
          </p:cNvSpPr>
          <p:nvPr>
            <p:ph type="ftr" sz="quarter" idx="4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"/>
          <p:cNvSpPr txBox="1">
            <a:spLocks/>
          </p:cNvSpPr>
          <p:nvPr userDrawn="1"/>
        </p:nvSpPr>
        <p:spPr>
          <a:xfrm>
            <a:off x="8532148" y="6676556"/>
            <a:ext cx="297000" cy="80791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5F008E4-3560-43CF-89A1-9929632734E7}" type="slidenum">
              <a:rPr lang="en-GB" sz="525" smtClean="0">
                <a:solidFill>
                  <a:srgbClr val="7B8185"/>
                </a:solidFill>
              </a:rPr>
              <a:pPr/>
              <a:t>‹#›</a:t>
            </a:fld>
            <a:endParaRPr lang="en-GB" sz="525" dirty="0">
              <a:solidFill>
                <a:srgbClr val="7B8185"/>
              </a:solidFill>
            </a:endParaRPr>
          </a:p>
        </p:txBody>
      </p:sp>
      <p:pic>
        <p:nvPicPr>
          <p:cNvPr id="7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938" y="250748"/>
            <a:ext cx="984211" cy="1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0476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91">
          <p15:clr>
            <a:srgbClr val="F26B43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Page – Midnight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24000" y="3774863"/>
            <a:ext cx="8505000" cy="936000"/>
          </a:xfrm>
          <a:prstGeom prst="rect">
            <a:avLst/>
          </a:prstGeom>
        </p:spPr>
        <p:txBody>
          <a:bodyPr vert="horz" wrap="square" lIns="0" tIns="0" rIns="0" bIns="36000" rtlCol="0" anchor="b" anchorCtr="0">
            <a:noAutofit/>
          </a:bodyPr>
          <a:lstStyle>
            <a:lvl1pPr>
              <a:defRPr lang="en-GB" sz="2400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en-GB" dirty="0" smtClean="0"/>
              <a:t>Click to add section divider</a:t>
            </a:r>
            <a:endParaRPr lang="en-GB" dirty="0"/>
          </a:p>
        </p:txBody>
      </p:sp>
      <p:pic>
        <p:nvPicPr>
          <p:cNvPr id="5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950" y="252000"/>
            <a:ext cx="1233900" cy="24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5019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377">
          <p15:clr>
            <a:srgbClr val="F26B43"/>
          </p15:clr>
        </p15:guide>
        <p15:guide id="2" orient="horz" pos="2969">
          <p15:clr>
            <a:srgbClr val="F26B43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age – Sky blue">
    <p:bg>
      <p:bgPr>
        <a:solidFill>
          <a:srgbClr val="D7E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24000" y="3774863"/>
            <a:ext cx="8505000" cy="936000"/>
          </a:xfrm>
          <a:prstGeom prst="rect">
            <a:avLst/>
          </a:prstGeom>
        </p:spPr>
        <p:txBody>
          <a:bodyPr vert="horz" wrap="square" lIns="0" tIns="0" rIns="0" bIns="36000" rtlCol="0" anchor="b" anchorCtr="0">
            <a:noAutofit/>
          </a:bodyPr>
          <a:lstStyle>
            <a:lvl1pPr>
              <a:defRPr lang="en-GB" sz="2400" dirty="0">
                <a:solidFill>
                  <a:schemeClr val="tx2"/>
                </a:solidFill>
              </a:defRPr>
            </a:lvl1pPr>
          </a:lstStyle>
          <a:p>
            <a:pPr marL="0" lvl="0"/>
            <a:r>
              <a:rPr lang="en-GB" dirty="0" smtClean="0"/>
              <a:t>Click to add section divider</a:t>
            </a:r>
            <a:endParaRPr lang="en-GB" dirty="0"/>
          </a:p>
        </p:txBody>
      </p:sp>
      <p:pic>
        <p:nvPicPr>
          <p:cNvPr id="5" name="Danske Bank 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113" y="253007"/>
            <a:ext cx="1234737" cy="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6359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969">
          <p15:clr>
            <a:srgbClr val="F26B43"/>
          </p15:clr>
        </p15:guide>
        <p15:guide id="2" orient="horz" pos="2378">
          <p15:clr>
            <a:srgbClr val="F26B43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age – (Dark picture)">
    <p:bg>
      <p:bgPr>
        <a:solidFill>
          <a:srgbClr val="E6E8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FontTx/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24000" y="3774863"/>
            <a:ext cx="8505000" cy="936000"/>
          </a:xfrm>
          <a:prstGeom prst="rect">
            <a:avLst/>
          </a:prstGeom>
        </p:spPr>
        <p:txBody>
          <a:bodyPr vert="horz" wrap="square" lIns="0" tIns="0" rIns="0" bIns="36000" rtlCol="0" anchor="b" anchorCtr="0">
            <a:noAutofit/>
          </a:bodyPr>
          <a:lstStyle>
            <a:lvl1pPr>
              <a:defRPr lang="en-GB" sz="2400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en-GB" dirty="0" smtClean="0"/>
              <a:t>Click to add section divider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845000" y="-322444"/>
            <a:ext cx="5454000" cy="289506"/>
          </a:xfrm>
          <a:prstGeom prst="rect">
            <a:avLst/>
          </a:prstGeom>
          <a:noFill/>
        </p:spPr>
        <p:txBody>
          <a:bodyPr wrap="none" lIns="54000" tIns="54000" rIns="54000" bIns="54000" rtlCol="0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rgbClr val="003755"/>
              </a:buClr>
            </a:pPr>
            <a:r>
              <a:rPr lang="en-GB" sz="900" dirty="0" smtClean="0">
                <a:solidFill>
                  <a:srgbClr val="E65A6D"/>
                </a:solidFill>
              </a:rPr>
              <a:t>Use this layout page when you have a picture that is </a:t>
            </a:r>
            <a:r>
              <a:rPr lang="en-GB" sz="900" b="1" dirty="0" smtClean="0">
                <a:solidFill>
                  <a:srgbClr val="E65A6D"/>
                </a:solidFill>
              </a:rPr>
              <a:t>dark</a:t>
            </a:r>
            <a:r>
              <a:rPr lang="en-GB" sz="900" dirty="0" smtClean="0">
                <a:solidFill>
                  <a:srgbClr val="E65A6D"/>
                </a:solidFill>
              </a:rPr>
              <a:t>. The logo is different when the picture is very light.</a:t>
            </a:r>
            <a:endParaRPr lang="en-GB" sz="900" dirty="0">
              <a:solidFill>
                <a:srgbClr val="E65A6D"/>
              </a:solidFill>
            </a:endParaRPr>
          </a:p>
        </p:txBody>
      </p:sp>
      <p:sp>
        <p:nvSpPr>
          <p:cNvPr id="8" name="Danske Bank LOGO"/>
          <p:cNvSpPr>
            <a:spLocks noGrp="1"/>
          </p:cNvSpPr>
          <p:nvPr>
            <p:ph type="body" sz="quarter" idx="11" hasCustomPrompt="1"/>
          </p:nvPr>
        </p:nvSpPr>
        <p:spPr>
          <a:xfrm>
            <a:off x="7594950" y="253008"/>
            <a:ext cx="1233900" cy="24652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baseline="0"/>
            </a:lvl1pPr>
            <a:lvl2pPr marL="108347" indent="0">
              <a:buNone/>
              <a:defRPr/>
            </a:lvl2pPr>
            <a:lvl3pPr marL="216000" indent="0">
              <a:buNone/>
              <a:defRPr/>
            </a:lvl3pPr>
            <a:lvl4pPr marL="324000" indent="0">
              <a:buNone/>
              <a:defRPr/>
            </a:lvl4pPr>
            <a:lvl5pPr marL="432000" indent="0">
              <a:buNone/>
              <a:defRPr/>
            </a:lvl5pPr>
          </a:lstStyle>
          <a:p>
            <a:pPr lvl="0"/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4239191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969">
          <p15:clr>
            <a:srgbClr val="F26B43"/>
          </p15:clr>
        </p15:guide>
        <p15:guide id="2" orient="horz" pos="2378">
          <p15:clr>
            <a:srgbClr val="F26B43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age – (Light picture)">
    <p:bg>
      <p:bgPr>
        <a:solidFill>
          <a:srgbClr val="E6E8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FontTx/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324000" y="3774863"/>
            <a:ext cx="8505000" cy="936000"/>
          </a:xfrm>
          <a:prstGeom prst="rect">
            <a:avLst/>
          </a:prstGeom>
        </p:spPr>
        <p:txBody>
          <a:bodyPr vert="horz" wrap="square" lIns="0" tIns="0" rIns="0" bIns="36000" rtlCol="0" anchor="b" anchorCtr="0">
            <a:noAutofit/>
          </a:bodyPr>
          <a:lstStyle>
            <a:lvl1pPr>
              <a:defRPr lang="en-GB" sz="2400" dirty="0">
                <a:solidFill>
                  <a:schemeClr val="tx2"/>
                </a:solidFill>
              </a:defRPr>
            </a:lvl1pPr>
          </a:lstStyle>
          <a:p>
            <a:pPr marL="0" lvl="0"/>
            <a:r>
              <a:rPr lang="en-GB" dirty="0" smtClean="0"/>
              <a:t>Click to add section divider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845000" y="-322444"/>
            <a:ext cx="5454000" cy="289506"/>
          </a:xfrm>
          <a:prstGeom prst="rect">
            <a:avLst/>
          </a:prstGeom>
          <a:noFill/>
        </p:spPr>
        <p:txBody>
          <a:bodyPr wrap="none" lIns="54000" tIns="54000" rIns="54000" bIns="54000" rtlCol="0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rgbClr val="003755"/>
              </a:buClr>
            </a:pPr>
            <a:r>
              <a:rPr lang="en-GB" sz="900" dirty="0" smtClean="0">
                <a:solidFill>
                  <a:srgbClr val="E65A6D"/>
                </a:solidFill>
              </a:rPr>
              <a:t>Use this layout page when you have a picture that is </a:t>
            </a:r>
            <a:r>
              <a:rPr lang="en-GB" sz="900" b="1" dirty="0" smtClean="0">
                <a:solidFill>
                  <a:srgbClr val="E65A6D"/>
                </a:solidFill>
              </a:rPr>
              <a:t>light</a:t>
            </a:r>
            <a:r>
              <a:rPr lang="en-GB" sz="900" dirty="0" smtClean="0">
                <a:solidFill>
                  <a:srgbClr val="E65A6D"/>
                </a:solidFill>
              </a:rPr>
              <a:t>. The logo is different when the picture is dark.</a:t>
            </a:r>
            <a:endParaRPr lang="en-GB" sz="900" dirty="0">
              <a:solidFill>
                <a:srgbClr val="E65A6D"/>
              </a:solidFill>
            </a:endParaRPr>
          </a:p>
        </p:txBody>
      </p:sp>
      <p:sp>
        <p:nvSpPr>
          <p:cNvPr id="8" name="Danske Bank LOGO"/>
          <p:cNvSpPr>
            <a:spLocks noGrp="1"/>
          </p:cNvSpPr>
          <p:nvPr>
            <p:ph type="body" sz="quarter" idx="11" hasCustomPrompt="1"/>
          </p:nvPr>
        </p:nvSpPr>
        <p:spPr>
          <a:xfrm>
            <a:off x="7594950" y="253008"/>
            <a:ext cx="1233900" cy="24652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baseline="0"/>
            </a:lvl1pPr>
            <a:lvl2pPr marL="108347" indent="0">
              <a:buNone/>
              <a:defRPr/>
            </a:lvl2pPr>
            <a:lvl3pPr marL="216000" indent="0">
              <a:buNone/>
              <a:defRPr/>
            </a:lvl3pPr>
            <a:lvl4pPr marL="324000" indent="0">
              <a:buNone/>
              <a:defRPr/>
            </a:lvl4pPr>
            <a:lvl5pPr marL="432000" indent="0">
              <a:buNone/>
              <a:defRPr/>
            </a:lvl5pPr>
          </a:lstStyle>
          <a:p>
            <a:pPr lvl="0"/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633844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969">
          <p15:clr>
            <a:srgbClr val="F26B43"/>
          </p15:clr>
        </p15:guide>
        <p15:guide id="2" orient="horz" pos="2378">
          <p15:clr>
            <a:srgbClr val="F26B43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&gt;&gt;&gt;Do not use layouts after thi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 not use"/>
          <p:cNvSpPr txBox="1"/>
          <p:nvPr userDrawn="1"/>
        </p:nvSpPr>
        <p:spPr>
          <a:xfrm>
            <a:off x="1220898" y="2099405"/>
            <a:ext cx="6702206" cy="19943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450"/>
              </a:spcBef>
              <a:buClr>
                <a:srgbClr val="003755"/>
              </a:buClr>
            </a:pPr>
            <a:r>
              <a:rPr lang="en-US" sz="2700" b="1" dirty="0" smtClean="0">
                <a:solidFill>
                  <a:prstClr val="white"/>
                </a:solidFill>
              </a:rPr>
              <a:t>If you see any layouts after this, </a:t>
            </a:r>
            <a:r>
              <a:rPr lang="en-US" sz="2700" b="1" dirty="0" smtClean="0">
                <a:solidFill>
                  <a:srgbClr val="E65A6D"/>
                </a:solidFill>
              </a:rPr>
              <a:t>DO NOT </a:t>
            </a:r>
            <a:br>
              <a:rPr lang="en-US" sz="2700" b="1" dirty="0" smtClean="0">
                <a:solidFill>
                  <a:srgbClr val="E65A6D"/>
                </a:solidFill>
              </a:rPr>
            </a:br>
            <a:r>
              <a:rPr lang="en-US" sz="2700" b="1" dirty="0" smtClean="0">
                <a:solidFill>
                  <a:prstClr val="white"/>
                </a:solidFill>
              </a:rPr>
              <a:t>use these. The layouts have been copied from other templates at some point and are not part of Danske Bank’s official template.</a:t>
            </a:r>
            <a:endParaRPr lang="en-GB" sz="27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25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081213"/>
            <a:ext cx="4125913" cy="4300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1213" y="2081213"/>
            <a:ext cx="4127500" cy="4300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C070D-27B7-4718-A8FD-47C948BAFDF2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CD67A-13F6-4D59-8BD7-DBB2988BE5EC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D4A86-F86A-4EA8-8FA7-2A664DAD79B9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39171-30DF-4B6C-AEEF-48CC13C1DE81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6FE6D-ED20-4BAF-B9EA-F2C5F627C664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6AE5F-1679-4836-AACE-DF5507E242AA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6716713"/>
            <a:ext cx="9144000" cy="1444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033463"/>
            <a:ext cx="840581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081213"/>
            <a:ext cx="8405813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425" y="6446838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25AD9EF-0578-425C-8832-73B737860E67}" type="datetimeFigureOut">
              <a:rPr lang="da-DK">
                <a:solidFill>
                  <a:srgbClr val="002D63"/>
                </a:solidFill>
              </a:rPr>
              <a:pPr>
                <a:defRPr/>
              </a:pPr>
              <a:t>29-07-2019</a:t>
            </a:fld>
            <a:endParaRPr lang="da-DK">
              <a:solidFill>
                <a:srgbClr val="002D63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4438" y="6446838"/>
            <a:ext cx="35353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auto">
          <a:xfrm>
            <a:off x="8675688" y="260350"/>
            <a:ext cx="468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  <p:pic>
        <p:nvPicPr>
          <p:cNvPr id="4" name="Picture 14" descr="Danske Markets RGB_DB.t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869113" y="255588"/>
            <a:ext cx="19081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38" descr="1A7O7867"/>
          <p:cNvPicPr>
            <a:picLocks noChangeAspect="1" noChangeArrowheads="1"/>
          </p:cNvPicPr>
          <p:nvPr/>
        </p:nvPicPr>
        <p:blipFill>
          <a:blip r:embed="rId16" cstate="print"/>
          <a:srcRect t="4094"/>
          <a:stretch>
            <a:fillRect/>
          </a:stretch>
        </p:blipFill>
        <p:spPr bwMode="auto">
          <a:xfrm>
            <a:off x="-1588" y="-3175"/>
            <a:ext cx="1220788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-3175" y="719138"/>
            <a:ext cx="6873875" cy="107950"/>
          </a:xfrm>
          <a:prstGeom prst="rect">
            <a:avLst/>
          </a:prstGeom>
          <a:solidFill>
            <a:srgbClr val="C8D6D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>
              <a:solidFill>
                <a:srgbClr val="A2B8C2"/>
              </a:solidFill>
            </a:endParaRPr>
          </a:p>
        </p:txBody>
      </p:sp>
      <p:sp>
        <p:nvSpPr>
          <p:cNvPr id="14" name="Rectangle 28"/>
          <p:cNvSpPr>
            <a:spLocks noChangeArrowheads="1"/>
          </p:cNvSpPr>
          <p:nvPr/>
        </p:nvSpPr>
        <p:spPr bwMode="auto">
          <a:xfrm>
            <a:off x="6867525" y="6572250"/>
            <a:ext cx="1908175" cy="179388"/>
          </a:xfrm>
          <a:prstGeom prst="rect">
            <a:avLst/>
          </a:prstGeom>
          <a:solidFill>
            <a:srgbClr val="C8D6D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a-DK">
              <a:solidFill>
                <a:srgbClr val="002D63"/>
              </a:solidFill>
            </a:endParaRPr>
          </a:p>
        </p:txBody>
      </p:sp>
      <p:sp>
        <p:nvSpPr>
          <p:cNvPr id="15" name="Rectangle 36"/>
          <p:cNvSpPr txBox="1">
            <a:spLocks noChangeArrowheads="1"/>
          </p:cNvSpPr>
          <p:nvPr/>
        </p:nvSpPr>
        <p:spPr bwMode="auto">
          <a:xfrm>
            <a:off x="6645275" y="6446838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FAC4B09-8112-493C-8A44-72555A5C1476}" type="slidenum">
              <a:rPr lang="en-GB" smtClean="0">
                <a:solidFill>
                  <a:srgbClr val="002D63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2D63"/>
              </a:solidFill>
            </a:endParaRPr>
          </a:p>
        </p:txBody>
      </p:sp>
      <p:sp>
        <p:nvSpPr>
          <p:cNvPr id="18" name="Text Box 33"/>
          <p:cNvSpPr txBox="1">
            <a:spLocks noChangeArrowheads="1"/>
          </p:cNvSpPr>
          <p:nvPr/>
        </p:nvSpPr>
        <p:spPr bwMode="auto">
          <a:xfrm>
            <a:off x="6861175" y="6557963"/>
            <a:ext cx="19446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900">
                <a:solidFill>
                  <a:srgbClr val="002D63"/>
                </a:solidFill>
              </a:rPr>
              <a:t>www.danskeresearch.com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Danske Headline" pitchFamily="2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Danske Headline" pitchFamily="2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Danske Headline" pitchFamily="2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Danske Headline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Danske Headline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Danske Headline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Danske Headline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Danske Headline" pitchFamily="2" charset="0"/>
        </a:defRPr>
      </a:lvl9pPr>
    </p:titleStyle>
    <p:bodyStyle>
      <a:lvl1pPr marL="179388" indent="-179388" algn="l" rtl="0" eaLnBrk="0" fontAlgn="base" hangingPunct="0">
        <a:spcBef>
          <a:spcPct val="50000"/>
        </a:spcBef>
        <a:spcAft>
          <a:spcPct val="0"/>
        </a:spcAft>
        <a:buSzPct val="120000"/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7800" algn="l" rtl="0" eaLnBrk="0" fontAlgn="base" hangingPunct="0">
        <a:spcBef>
          <a:spcPct val="50000"/>
        </a:spcBef>
        <a:spcAft>
          <a:spcPct val="0"/>
        </a:spcAft>
        <a:buFont typeface="Arial" pitchFamily="34" charset="0"/>
        <a:buChar char="−"/>
        <a:defRPr sz="1600">
          <a:solidFill>
            <a:schemeClr val="tx1"/>
          </a:solidFill>
          <a:latin typeface="+mn-lt"/>
        </a:defRPr>
      </a:lvl2pPr>
      <a:lvl3pPr marL="723900" indent="-180975" algn="l" rtl="0" eaLnBrk="0" fontAlgn="base" hangingPunct="0">
        <a:spcBef>
          <a:spcPct val="50000"/>
        </a:spcBef>
        <a:spcAft>
          <a:spcPct val="0"/>
        </a:spcAft>
        <a:buFont typeface="Arial" pitchFamily="34" charset="0"/>
        <a:buChar char="−"/>
        <a:defRPr sz="1600">
          <a:solidFill>
            <a:schemeClr val="tx1"/>
          </a:solidFill>
          <a:latin typeface="+mn-lt"/>
        </a:defRPr>
      </a:lvl3pPr>
      <a:lvl4pPr marL="1085850" indent="-180975" algn="l" rtl="0" eaLnBrk="0" fontAlgn="base" hangingPunct="0">
        <a:spcBef>
          <a:spcPct val="50000"/>
        </a:spcBef>
        <a:spcAft>
          <a:spcPct val="0"/>
        </a:spcAft>
        <a:buFont typeface="Arial" pitchFamily="34" charset="0"/>
        <a:buChar char="−"/>
        <a:defRPr sz="1600">
          <a:solidFill>
            <a:schemeClr val="tx1"/>
          </a:solidFill>
          <a:latin typeface="+mn-lt"/>
        </a:defRPr>
      </a:lvl4pPr>
      <a:lvl5pPr marL="1439863" indent="-180975" algn="l" rtl="0" eaLnBrk="0" fontAlgn="base" hangingPunct="0">
        <a:spcBef>
          <a:spcPct val="50000"/>
        </a:spcBef>
        <a:spcAft>
          <a:spcPct val="0"/>
        </a:spcAft>
        <a:buFont typeface="Arial" pitchFamily="34" charset="0"/>
        <a:buChar char="−"/>
        <a:defRPr sz="1600">
          <a:solidFill>
            <a:schemeClr val="tx1"/>
          </a:solidFill>
          <a:latin typeface="+mn-lt"/>
        </a:defRPr>
      </a:lvl5pPr>
      <a:lvl6pPr marL="1897063" indent="-180975" algn="l" rtl="0" eaLnBrk="1" fontAlgn="base" hangingPunct="1">
        <a:spcBef>
          <a:spcPct val="50000"/>
        </a:spcBef>
        <a:spcAft>
          <a:spcPct val="0"/>
        </a:spcAft>
        <a:buFont typeface="Arial" charset="0"/>
        <a:buChar char="−"/>
        <a:defRPr sz="1600">
          <a:solidFill>
            <a:schemeClr val="tx1"/>
          </a:solidFill>
          <a:latin typeface="+mn-lt"/>
        </a:defRPr>
      </a:lvl6pPr>
      <a:lvl7pPr marL="2354263" indent="-180975" algn="l" rtl="0" eaLnBrk="1" fontAlgn="base" hangingPunct="1">
        <a:spcBef>
          <a:spcPct val="50000"/>
        </a:spcBef>
        <a:spcAft>
          <a:spcPct val="0"/>
        </a:spcAft>
        <a:buFont typeface="Arial" charset="0"/>
        <a:buChar char="−"/>
        <a:defRPr sz="1600">
          <a:solidFill>
            <a:schemeClr val="tx1"/>
          </a:solidFill>
          <a:latin typeface="+mn-lt"/>
        </a:defRPr>
      </a:lvl7pPr>
      <a:lvl8pPr marL="2811463" indent="-180975" algn="l" rtl="0" eaLnBrk="1" fontAlgn="base" hangingPunct="1">
        <a:spcBef>
          <a:spcPct val="50000"/>
        </a:spcBef>
        <a:spcAft>
          <a:spcPct val="0"/>
        </a:spcAft>
        <a:buFont typeface="Arial" charset="0"/>
        <a:buChar char="−"/>
        <a:defRPr sz="1600">
          <a:solidFill>
            <a:schemeClr val="tx1"/>
          </a:solidFill>
          <a:latin typeface="+mn-lt"/>
        </a:defRPr>
      </a:lvl8pPr>
      <a:lvl9pPr marL="3268663" indent="-180975" algn="l" rtl="0" eaLnBrk="1" fontAlgn="base" hangingPunct="1">
        <a:spcBef>
          <a:spcPct val="50000"/>
        </a:spcBef>
        <a:spcAft>
          <a:spcPct val="0"/>
        </a:spcAft>
        <a:buFont typeface="Arial" charset="0"/>
        <a:buChar char="−"/>
        <a:defRPr sz="16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placeholder 1"/>
          <p:cNvSpPr>
            <a:spLocks noGrp="1"/>
          </p:cNvSpPr>
          <p:nvPr>
            <p:ph type="title"/>
          </p:nvPr>
        </p:nvSpPr>
        <p:spPr>
          <a:xfrm>
            <a:off x="324149" y="727199"/>
            <a:ext cx="8505000" cy="68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TEXT placeholder 1"/>
          <p:cNvSpPr>
            <a:spLocks noGrp="1"/>
          </p:cNvSpPr>
          <p:nvPr>
            <p:ph type="body" idx="1"/>
          </p:nvPr>
        </p:nvSpPr>
        <p:spPr>
          <a:xfrm>
            <a:off x="324148" y="1800000"/>
            <a:ext cx="8505000" cy="460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31" name="FOOTER placeholder"/>
          <p:cNvSpPr>
            <a:spLocks noGrp="1"/>
          </p:cNvSpPr>
          <p:nvPr>
            <p:ph type="ftr" sz="quarter" idx="3"/>
          </p:nvPr>
        </p:nvSpPr>
        <p:spPr>
          <a:xfrm>
            <a:off x="6116490" y="6676556"/>
            <a:ext cx="2457000" cy="80791"/>
          </a:xfrm>
          <a:prstGeom prst="rect">
            <a:avLst/>
          </a:prstGeom>
        </p:spPr>
        <p:txBody>
          <a:bodyPr vert="horz" lIns="0" tIns="0" rIns="0" bIns="0" rtlCol="0" anchor="b" anchorCtr="0">
            <a:spAutoFit/>
          </a:bodyPr>
          <a:lstStyle>
            <a:lvl1pPr algn="r">
              <a:defRPr lang="en-GB" sz="525" spc="8" baseline="0">
                <a:solidFill>
                  <a:srgbClr val="7B8185"/>
                </a:solidFill>
                <a:latin typeface="+mn-lt"/>
              </a:defRPr>
            </a:lvl1pPr>
          </a:lstStyle>
          <a:p>
            <a:endParaRPr lang="da-DK" dirty="0"/>
          </a:p>
        </p:txBody>
      </p:sp>
      <p:sp>
        <p:nvSpPr>
          <p:cNvPr id="8" name="empower - DO NOT DELETE!!!" hidden="1"/>
          <p:cNvSpPr/>
          <p:nvPr userDrawn="1">
            <p:custDataLst>
              <p:tags r:id="rId27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GB" sz="1200" kern="0" dirty="0" err="1" smtClean="0">
              <a:solidFill>
                <a:srgbClr val="000000"/>
              </a:solidFill>
            </a:endParaRPr>
          </a:p>
        </p:txBody>
      </p:sp>
      <p:sp>
        <p:nvSpPr>
          <p:cNvPr id="3" name="Date Placeholder"/>
          <p:cNvSpPr>
            <a:spLocks noGrp="1"/>
          </p:cNvSpPr>
          <p:nvPr>
            <p:ph type="dt" sz="half" idx="2"/>
          </p:nvPr>
        </p:nvSpPr>
        <p:spPr>
          <a:xfrm>
            <a:off x="324148" y="6886754"/>
            <a:ext cx="1566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525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222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en-GB" sz="1800" b="0" kern="1200" baseline="0" noProof="0" dirty="0">
          <a:solidFill>
            <a:srgbClr val="003755"/>
          </a:solidFill>
          <a:latin typeface="+mj-lt"/>
          <a:ea typeface="+mj-ea"/>
          <a:cs typeface="Arial" pitchFamily="34" charset="0"/>
        </a:defRPr>
      </a:lvl1pPr>
    </p:titleStyle>
    <p:bodyStyle>
      <a:lvl1pPr marL="135000" indent="-135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Font typeface="Danske Text" panose="00000400000000000000" pitchFamily="2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0000" indent="-135000" algn="l" defTabSz="685800" rtl="0" eaLnBrk="1" latinLnBrk="0" hangingPunct="1">
        <a:lnSpc>
          <a:spcPct val="100000"/>
        </a:lnSpc>
        <a:spcBef>
          <a:spcPts val="0"/>
        </a:spcBef>
        <a:buClr>
          <a:srgbClr val="003755"/>
        </a:buClr>
        <a:buFont typeface="Arial" panose="020B0604020202020204" pitchFamily="34" charset="0"/>
        <a:buChar char="‒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05000" indent="-135000" algn="l" defTabSz="685800" rtl="0" eaLnBrk="1" latinLnBrk="0" hangingPunct="1">
        <a:lnSpc>
          <a:spcPct val="100000"/>
        </a:lnSpc>
        <a:spcBef>
          <a:spcPts val="0"/>
        </a:spcBef>
        <a:buClr>
          <a:srgbClr val="003755"/>
        </a:buClr>
        <a:buFont typeface="Danske Text" panose="00000400000000000000" pitchFamily="2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35000" algn="l" defTabSz="685800" rtl="0" eaLnBrk="1" latinLnBrk="0" hangingPunct="1">
        <a:lnSpc>
          <a:spcPct val="100000"/>
        </a:lnSpc>
        <a:spcBef>
          <a:spcPts val="0"/>
        </a:spcBef>
        <a:buClr>
          <a:srgbClr val="003755"/>
        </a:buClr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675000" indent="-135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Font typeface="Danske Text" panose="00000400000000000000" pitchFamily="2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35000" indent="-135000" algn="l" defTabSz="685800" rtl="0" eaLnBrk="1" latinLnBrk="0" hangingPunct="1">
        <a:lnSpc>
          <a:spcPct val="100000"/>
        </a:lnSpc>
        <a:spcBef>
          <a:spcPts val="0"/>
        </a:spcBef>
        <a:buClr>
          <a:srgbClr val="003755"/>
        </a:buClr>
        <a:buFont typeface="+mj-lt"/>
        <a:buAutoNum type="arabicPeriod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0000" indent="-135000" algn="l" defTabSz="685800" rtl="0" eaLnBrk="1" latinLnBrk="0" hangingPunct="1">
        <a:lnSpc>
          <a:spcPct val="100000"/>
        </a:lnSpc>
        <a:spcBef>
          <a:spcPts val="0"/>
        </a:spcBef>
        <a:buClr>
          <a:srgbClr val="003755"/>
        </a:buClr>
        <a:buFont typeface="+mj-lt"/>
        <a:buAutoNum type="alphaLcPeriod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405000" indent="-135000" algn="l" defTabSz="685800" rtl="0" eaLnBrk="1" latinLnBrk="0" hangingPunct="1">
        <a:lnSpc>
          <a:spcPct val="100000"/>
        </a:lnSpc>
        <a:spcBef>
          <a:spcPts val="0"/>
        </a:spcBef>
        <a:buClr>
          <a:srgbClr val="003755"/>
        </a:buClr>
        <a:buFont typeface="+mj-lt"/>
        <a:buAutoNum type="romanLcPeriod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215000" indent="-135000" algn="l" defTabSz="685800" rtl="0" eaLnBrk="1" latinLnBrk="0" hangingPunct="1">
        <a:lnSpc>
          <a:spcPct val="120000"/>
        </a:lnSpc>
        <a:spcBef>
          <a:spcPts val="0"/>
        </a:spcBef>
        <a:buFont typeface="Arial" panose="020B0604020202020204" pitchFamily="34" charset="0"/>
        <a:buChar char="•"/>
        <a:defRPr sz="675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33">
          <p15:clr>
            <a:srgbClr val="F26B43"/>
          </p15:clr>
        </p15:guide>
        <p15:guide id="2" pos="271">
          <p15:clr>
            <a:srgbClr val="F26B43"/>
          </p15:clr>
        </p15:guide>
        <p15:guide id="3" pos="7416">
          <p15:clr>
            <a:srgbClr val="F26B43"/>
          </p15:clr>
        </p15:guide>
        <p15:guide id="4" orient="horz" pos="457">
          <p15:clr>
            <a:srgbClr val="F26B43"/>
          </p15:clr>
        </p15:guide>
        <p15:guide id="5" orient="horz" pos="889">
          <p15:clr>
            <a:srgbClr val="F26B43"/>
          </p15:clr>
        </p15:guide>
        <p15:guide id="6" orient="horz" pos="403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SKRE@danskebank.dk" TargetMode="External"/><Relationship Id="rId2" Type="http://schemas.openxmlformats.org/officeDocument/2006/relationships/hyperlink" Target="mailto:OVS@danskebank.d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6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11" Type="http://schemas.openxmlformats.org/officeDocument/2006/relationships/image" Target="../media/image18.gi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5.wmf"/><Relationship Id="rId4" Type="http://schemas.openxmlformats.org/officeDocument/2006/relationships/image" Target="../media/image17.png"/><Relationship Id="rId9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188" y="3212975"/>
            <a:ext cx="7953375" cy="1079625"/>
          </a:xfrm>
        </p:spPr>
        <p:txBody>
          <a:bodyPr/>
          <a:lstStyle/>
          <a:p>
            <a:r>
              <a:rPr lang="en-US" dirty="0" err="1" smtClean="0"/>
              <a:t>Secondment</a:t>
            </a:r>
            <a:r>
              <a:rPr lang="en-US" dirty="0" smtClean="0"/>
              <a:t> with Danske Bank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Stefan Kretzer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Quants</a:t>
            </a:r>
            <a:r>
              <a:rPr lang="da-DK" dirty="0" smtClean="0"/>
              <a:t> in </a:t>
            </a:r>
            <a:r>
              <a:rPr lang="da-DK" dirty="0" err="1" smtClean="0"/>
              <a:t>controlling</a:t>
            </a:r>
            <a:r>
              <a:rPr lang="da-DK" dirty="0" smtClean="0"/>
              <a:t> </a:t>
            </a:r>
            <a:r>
              <a:rPr lang="da-DK" dirty="0" err="1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Risk</a:t>
            </a:r>
            <a:r>
              <a:rPr lang="da-DK" dirty="0" smtClean="0"/>
              <a:t> management (as a back </a:t>
            </a:r>
            <a:r>
              <a:rPr lang="da-DK" dirty="0" err="1" smtClean="0"/>
              <a:t>office</a:t>
            </a:r>
            <a:r>
              <a:rPr lang="da-DK" dirty="0" smtClean="0"/>
              <a:t> </a:t>
            </a:r>
            <a:r>
              <a:rPr lang="da-DK" dirty="0" err="1" smtClean="0"/>
              <a:t>function</a:t>
            </a:r>
            <a:r>
              <a:rPr lang="da-DK" dirty="0" smtClean="0"/>
              <a:t>)</a:t>
            </a:r>
          </a:p>
          <a:p>
            <a:r>
              <a:rPr lang="da-DK" dirty="0" smtClean="0"/>
              <a:t>Global </a:t>
            </a:r>
            <a:r>
              <a:rPr lang="da-DK" dirty="0" err="1" smtClean="0"/>
              <a:t>risk</a:t>
            </a:r>
            <a:r>
              <a:rPr lang="da-DK" dirty="0" smtClean="0"/>
              <a:t> </a:t>
            </a:r>
            <a:r>
              <a:rPr lang="da-DK" dirty="0" err="1" smtClean="0"/>
              <a:t>controls</a:t>
            </a:r>
            <a:r>
              <a:rPr lang="da-DK" dirty="0" smtClean="0"/>
              <a:t> of </a:t>
            </a:r>
            <a:r>
              <a:rPr lang="da-DK" dirty="0" err="1" smtClean="0"/>
              <a:t>risk</a:t>
            </a:r>
            <a:r>
              <a:rPr lang="da-DK" dirty="0" smtClean="0"/>
              <a:t> </a:t>
            </a:r>
            <a:r>
              <a:rPr lang="da-DK" dirty="0" err="1" smtClean="0"/>
              <a:t>taking</a:t>
            </a:r>
            <a:r>
              <a:rPr lang="da-DK" dirty="0" smtClean="0"/>
              <a:t> profit centers</a:t>
            </a:r>
          </a:p>
          <a:p>
            <a:r>
              <a:rPr lang="da-DK" dirty="0" smtClean="0"/>
              <a:t>Model </a:t>
            </a:r>
            <a:r>
              <a:rPr lang="da-DK" dirty="0" err="1" smtClean="0"/>
              <a:t>validation</a:t>
            </a:r>
            <a:endParaRPr lang="da-DK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Jobs </a:t>
            </a:r>
            <a:r>
              <a:rPr lang="da-DK" dirty="0" err="1" smtClean="0"/>
              <a:t>are</a:t>
            </a:r>
            <a:r>
              <a:rPr lang="da-DK" dirty="0" smtClean="0"/>
              <a:t> a mixture of: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Modeling</a:t>
            </a:r>
            <a:r>
              <a:rPr lang="da-DK" dirty="0" smtClean="0"/>
              <a:t> and </a:t>
            </a:r>
            <a:r>
              <a:rPr lang="da-DK" dirty="0" err="1" smtClean="0"/>
              <a:t>concepts</a:t>
            </a:r>
            <a:endParaRPr lang="da-DK" dirty="0" smtClean="0"/>
          </a:p>
          <a:p>
            <a:r>
              <a:rPr lang="da-DK" dirty="0" err="1" smtClean="0"/>
              <a:t>Development</a:t>
            </a:r>
            <a:r>
              <a:rPr lang="da-DK" dirty="0" smtClean="0"/>
              <a:t> (models, </a:t>
            </a:r>
            <a:r>
              <a:rPr lang="da-DK" dirty="0" err="1" smtClean="0"/>
              <a:t>libraries</a:t>
            </a:r>
            <a:r>
              <a:rPr lang="da-DK" dirty="0" smtClean="0"/>
              <a:t>, …)</a:t>
            </a:r>
          </a:p>
          <a:p>
            <a:r>
              <a:rPr lang="da-DK" dirty="0" smtClean="0"/>
              <a:t>Business </a:t>
            </a:r>
            <a:r>
              <a:rPr lang="da-DK" dirty="0" err="1" smtClean="0"/>
              <a:t>intelligence</a:t>
            </a:r>
            <a:endParaRPr lang="da-DK" dirty="0" smtClean="0"/>
          </a:p>
          <a:p>
            <a:r>
              <a:rPr lang="da-DK" dirty="0" smtClean="0"/>
              <a:t>Business support</a:t>
            </a:r>
          </a:p>
          <a:p>
            <a:r>
              <a:rPr lang="da-DK" dirty="0" err="1" smtClean="0"/>
              <a:t>Alphabet</a:t>
            </a:r>
            <a:r>
              <a:rPr lang="da-DK" dirty="0" smtClean="0"/>
              <a:t> </a:t>
            </a:r>
            <a:r>
              <a:rPr lang="da-DK" dirty="0" err="1" smtClean="0"/>
              <a:t>soup</a:t>
            </a:r>
            <a:r>
              <a:rPr lang="da-DK" dirty="0" smtClean="0"/>
              <a:t> of </a:t>
            </a:r>
            <a:r>
              <a:rPr lang="da-DK" dirty="0" err="1" smtClean="0"/>
              <a:t>role</a:t>
            </a:r>
            <a:r>
              <a:rPr lang="da-DK" dirty="0" smtClean="0"/>
              <a:t> </a:t>
            </a:r>
            <a:r>
              <a:rPr lang="da-DK" dirty="0" err="1" smtClean="0"/>
              <a:t>names</a:t>
            </a:r>
            <a:r>
              <a:rPr lang="da-DK" dirty="0" smtClean="0"/>
              <a:t>:</a:t>
            </a:r>
            <a:br>
              <a:rPr lang="da-DK" dirty="0" smtClean="0"/>
            </a:br>
            <a:r>
              <a:rPr lang="da-DK" dirty="0" smtClean="0"/>
              <a:t>Model </a:t>
            </a:r>
            <a:r>
              <a:rPr lang="da-DK" dirty="0" err="1" smtClean="0"/>
              <a:t>quant</a:t>
            </a:r>
            <a:r>
              <a:rPr lang="da-DK" dirty="0" smtClean="0"/>
              <a:t>, </a:t>
            </a:r>
            <a:r>
              <a:rPr lang="da-DK" dirty="0" err="1" smtClean="0"/>
              <a:t>quant</a:t>
            </a:r>
            <a:r>
              <a:rPr lang="da-DK" dirty="0" smtClean="0"/>
              <a:t> developer, </a:t>
            </a:r>
            <a:r>
              <a:rPr lang="da-DK" dirty="0" err="1" smtClean="0"/>
              <a:t>desk</a:t>
            </a:r>
            <a:r>
              <a:rPr lang="da-DK" dirty="0" smtClean="0"/>
              <a:t> </a:t>
            </a:r>
            <a:r>
              <a:rPr lang="da-DK" dirty="0" err="1" smtClean="0"/>
              <a:t>quant</a:t>
            </a:r>
            <a:r>
              <a:rPr lang="da-DK" dirty="0" smtClean="0"/>
              <a:t>, front </a:t>
            </a:r>
            <a:r>
              <a:rPr lang="da-DK" dirty="0" err="1" smtClean="0"/>
              <a:t>office</a:t>
            </a:r>
            <a:r>
              <a:rPr lang="da-DK" dirty="0" smtClean="0"/>
              <a:t> </a:t>
            </a:r>
            <a:r>
              <a:rPr lang="da-DK" dirty="0" err="1" smtClean="0"/>
              <a:t>quant</a:t>
            </a:r>
            <a:r>
              <a:rPr lang="da-DK" dirty="0" smtClean="0"/>
              <a:t>, </a:t>
            </a:r>
            <a:r>
              <a:rPr lang="da-DK" dirty="0" err="1" smtClean="0"/>
              <a:t>quant</a:t>
            </a:r>
            <a:r>
              <a:rPr lang="da-DK" dirty="0" smtClean="0"/>
              <a:t> </a:t>
            </a:r>
            <a:r>
              <a:rPr lang="da-DK" dirty="0" err="1" smtClean="0"/>
              <a:t>trader</a:t>
            </a:r>
            <a:r>
              <a:rPr lang="da-DK" dirty="0" smtClean="0"/>
              <a:t>, </a:t>
            </a:r>
            <a:r>
              <a:rPr lang="da-DK" dirty="0" err="1" smtClean="0"/>
              <a:t>strategist</a:t>
            </a:r>
            <a:r>
              <a:rPr lang="da-DK" dirty="0" smtClean="0"/>
              <a:t>, … </a:t>
            </a:r>
          </a:p>
          <a:p>
            <a:r>
              <a:rPr lang="da-DK" dirty="0" err="1" smtClean="0"/>
              <a:t>There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almost</a:t>
            </a:r>
            <a:r>
              <a:rPr lang="da-DK" dirty="0" smtClean="0"/>
              <a:t> </a:t>
            </a:r>
            <a:r>
              <a:rPr lang="da-DK" dirty="0" err="1" smtClean="0"/>
              <a:t>no</a:t>
            </a:r>
            <a:r>
              <a:rPr lang="da-DK" dirty="0" smtClean="0"/>
              <a:t> jobs </a:t>
            </a:r>
            <a:r>
              <a:rPr lang="da-DK" dirty="0" err="1" smtClean="0"/>
              <a:t>where</a:t>
            </a:r>
            <a:r>
              <a:rPr lang="da-DK" dirty="0" smtClean="0"/>
              <a:t> </a:t>
            </a:r>
            <a:r>
              <a:rPr lang="da-DK" dirty="0" err="1" smtClean="0"/>
              <a:t>coding</a:t>
            </a:r>
            <a:r>
              <a:rPr lang="da-DK" dirty="0" smtClean="0"/>
              <a:t> in a </a:t>
            </a:r>
            <a:r>
              <a:rPr lang="da-DK" dirty="0" err="1" smtClean="0"/>
              <a:t>serious</a:t>
            </a:r>
            <a:r>
              <a:rPr lang="da-DK" dirty="0" smtClean="0"/>
              <a:t> </a:t>
            </a:r>
            <a:r>
              <a:rPr lang="da-DK" dirty="0" err="1" smtClean="0"/>
              <a:t>language</a:t>
            </a:r>
            <a:r>
              <a:rPr lang="da-DK" dirty="0" smtClean="0"/>
              <a:t> (C++) is not a sine qua non </a:t>
            </a:r>
            <a:r>
              <a:rPr lang="da-DK" dirty="0" err="1" smtClean="0"/>
              <a:t>requirement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Quant</a:t>
            </a:r>
            <a:r>
              <a:rPr lang="da-DK" dirty="0" smtClean="0"/>
              <a:t> </a:t>
            </a:r>
            <a:r>
              <a:rPr lang="da-DK" dirty="0" err="1" smtClean="0"/>
              <a:t>Backgrounds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Physics</a:t>
            </a:r>
            <a:endParaRPr lang="da-DK" dirty="0" smtClean="0"/>
          </a:p>
          <a:p>
            <a:r>
              <a:rPr lang="da-DK" dirty="0" smtClean="0"/>
              <a:t>Math</a:t>
            </a:r>
          </a:p>
          <a:p>
            <a:r>
              <a:rPr lang="da-DK" dirty="0" err="1" smtClean="0"/>
              <a:t>Physics</a:t>
            </a:r>
            <a:endParaRPr lang="da-DK" dirty="0" smtClean="0"/>
          </a:p>
          <a:p>
            <a:r>
              <a:rPr lang="da-DK" dirty="0" err="1" smtClean="0"/>
              <a:t>Statistics</a:t>
            </a:r>
            <a:endParaRPr lang="da-DK" dirty="0" smtClean="0"/>
          </a:p>
          <a:p>
            <a:r>
              <a:rPr lang="da-DK" dirty="0" err="1" smtClean="0"/>
              <a:t>Physics</a:t>
            </a:r>
            <a:endParaRPr lang="da-DK" dirty="0" smtClean="0"/>
          </a:p>
          <a:p>
            <a:r>
              <a:rPr lang="da-DK" dirty="0" smtClean="0"/>
              <a:t>Computer Science</a:t>
            </a:r>
          </a:p>
          <a:p>
            <a:r>
              <a:rPr lang="da-DK" dirty="0" err="1" smtClean="0"/>
              <a:t>Physics</a:t>
            </a:r>
            <a:endParaRPr lang="da-DK" dirty="0" smtClean="0"/>
          </a:p>
          <a:p>
            <a:r>
              <a:rPr lang="da-DK" dirty="0" smtClean="0"/>
              <a:t>Financial Engineering</a:t>
            </a:r>
          </a:p>
          <a:p>
            <a:r>
              <a:rPr lang="da-DK" dirty="0" smtClean="0"/>
              <a:t>Did I </a:t>
            </a:r>
            <a:r>
              <a:rPr lang="da-DK" dirty="0" err="1" smtClean="0"/>
              <a:t>already</a:t>
            </a:r>
            <a:r>
              <a:rPr lang="da-DK" dirty="0" smtClean="0"/>
              <a:t> </a:t>
            </a:r>
            <a:r>
              <a:rPr lang="da-DK" dirty="0" err="1" smtClean="0"/>
              <a:t>say</a:t>
            </a:r>
            <a:r>
              <a:rPr lang="da-DK" dirty="0" smtClean="0"/>
              <a:t> ”</a:t>
            </a:r>
            <a:r>
              <a:rPr lang="da-DK" dirty="0" err="1" smtClean="0"/>
              <a:t>Physics</a:t>
            </a:r>
            <a:r>
              <a:rPr lang="da-DK" dirty="0" smtClean="0"/>
              <a:t>”?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870901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600" dirty="0" err="1" smtClean="0"/>
              <a:t>Why</a:t>
            </a:r>
            <a:r>
              <a:rPr lang="da-DK" sz="3600" dirty="0" smtClean="0"/>
              <a:t> do </a:t>
            </a:r>
            <a:r>
              <a:rPr lang="da-DK" sz="3600" dirty="0" err="1" smtClean="0"/>
              <a:t>we</a:t>
            </a:r>
            <a:r>
              <a:rPr lang="da-DK" sz="3600" dirty="0" smtClean="0"/>
              <a:t> love </a:t>
            </a:r>
            <a:r>
              <a:rPr lang="da-DK" sz="3600" dirty="0" err="1" smtClean="0"/>
              <a:t>physicists</a:t>
            </a:r>
            <a:r>
              <a:rPr lang="da-DK" sz="3600" dirty="0" smtClean="0"/>
              <a:t>?</a:t>
            </a:r>
            <a:endParaRPr lang="en-US" sz="3600" dirty="0"/>
          </a:p>
        </p:txBody>
      </p:sp>
      <p:pic>
        <p:nvPicPr>
          <p:cNvPr id="4" name="Picture 6" descr="Image result for physics black bo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08720"/>
            <a:ext cx="4656085" cy="356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85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Why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physicists</a:t>
            </a:r>
            <a:r>
              <a:rPr lang="da-DK" dirty="0" smtClean="0"/>
              <a:t> so </a:t>
            </a:r>
            <a:r>
              <a:rPr lang="da-DK" dirty="0" err="1" smtClean="0"/>
              <a:t>succesful</a:t>
            </a:r>
            <a:r>
              <a:rPr lang="da-DK" dirty="0" smtClean="0"/>
              <a:t> as </a:t>
            </a:r>
            <a:r>
              <a:rPr lang="da-DK" dirty="0" err="1" smtClean="0"/>
              <a:t>quants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916832"/>
            <a:ext cx="8405813" cy="4300537"/>
          </a:xfrm>
        </p:spPr>
        <p:txBody>
          <a:bodyPr/>
          <a:lstStyle/>
          <a:p>
            <a:r>
              <a:rPr lang="da-DK" dirty="0" smtClean="0"/>
              <a:t>Mathematical </a:t>
            </a:r>
            <a:r>
              <a:rPr lang="da-DK" dirty="0" err="1" smtClean="0"/>
              <a:t>quantitative</a:t>
            </a:r>
            <a:r>
              <a:rPr lang="da-DK" dirty="0" smtClean="0"/>
              <a:t> </a:t>
            </a:r>
            <a:r>
              <a:rPr lang="da-DK" dirty="0" err="1" smtClean="0"/>
              <a:t>background</a:t>
            </a:r>
            <a:r>
              <a:rPr lang="da-DK" dirty="0" smtClean="0"/>
              <a:t> </a:t>
            </a:r>
            <a:r>
              <a:rPr lang="da-DK" dirty="0" err="1" smtClean="0"/>
              <a:t>including</a:t>
            </a:r>
            <a:endParaRPr lang="da-DK" dirty="0" smtClean="0"/>
          </a:p>
          <a:p>
            <a:pPr lvl="1"/>
            <a:r>
              <a:rPr lang="da-DK" dirty="0" smtClean="0"/>
              <a:t>Analysis</a:t>
            </a:r>
          </a:p>
          <a:p>
            <a:pPr lvl="1"/>
            <a:r>
              <a:rPr lang="da-DK" dirty="0" err="1" smtClean="0"/>
              <a:t>Statistics</a:t>
            </a:r>
            <a:endParaRPr lang="da-DK" dirty="0" smtClean="0"/>
          </a:p>
          <a:p>
            <a:pPr lvl="1"/>
            <a:r>
              <a:rPr lang="da-DK" dirty="0" err="1" smtClean="0"/>
              <a:t>Numerics</a:t>
            </a:r>
            <a:endParaRPr lang="da-DK" dirty="0" smtClean="0"/>
          </a:p>
          <a:p>
            <a:r>
              <a:rPr lang="da-DK" dirty="0" err="1" smtClean="0"/>
              <a:t>Pragmatism</a:t>
            </a:r>
            <a:r>
              <a:rPr lang="da-DK" dirty="0" smtClean="0"/>
              <a:t>: The fine art of ”</a:t>
            </a:r>
            <a:r>
              <a:rPr lang="da-DK" dirty="0" err="1" smtClean="0"/>
              <a:t>misusing</a:t>
            </a:r>
            <a:r>
              <a:rPr lang="da-DK" dirty="0" smtClean="0"/>
              <a:t> </a:t>
            </a:r>
            <a:r>
              <a:rPr lang="da-DK" dirty="0" err="1" smtClean="0"/>
              <a:t>math</a:t>
            </a:r>
            <a:r>
              <a:rPr lang="da-DK" dirty="0" smtClean="0"/>
              <a:t>” and </a:t>
            </a:r>
            <a:r>
              <a:rPr lang="da-DK" dirty="0" err="1" smtClean="0"/>
              <a:t>applying</a:t>
            </a:r>
            <a:r>
              <a:rPr lang="da-DK" dirty="0" smtClean="0"/>
              <a:t> the KISS (”Keep it simple, stupid”) </a:t>
            </a:r>
            <a:r>
              <a:rPr lang="da-DK" dirty="0" err="1" smtClean="0"/>
              <a:t>paradigm</a:t>
            </a:r>
            <a:r>
              <a:rPr lang="da-DK" dirty="0" smtClean="0"/>
              <a:t> </a:t>
            </a:r>
          </a:p>
          <a:p>
            <a:r>
              <a:rPr lang="da-DK" dirty="0" smtClean="0"/>
              <a:t>”</a:t>
            </a:r>
            <a:r>
              <a:rPr lang="da-DK" dirty="0" err="1" smtClean="0"/>
              <a:t>Creativity</a:t>
            </a:r>
            <a:r>
              <a:rPr lang="da-DK" dirty="0" smtClean="0"/>
              <a:t> in a </a:t>
            </a:r>
            <a:r>
              <a:rPr lang="da-DK" dirty="0" err="1" smtClean="0"/>
              <a:t>straightjacket</a:t>
            </a:r>
            <a:r>
              <a:rPr lang="da-DK" dirty="0" smtClean="0"/>
              <a:t>”</a:t>
            </a:r>
          </a:p>
          <a:p>
            <a:r>
              <a:rPr lang="da-DK" dirty="0" err="1" smtClean="0"/>
              <a:t>Quants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modelers</a:t>
            </a:r>
            <a:r>
              <a:rPr lang="da-DK" dirty="0" smtClean="0"/>
              <a:t>. </a:t>
            </a:r>
            <a:r>
              <a:rPr lang="da-DK" dirty="0" err="1" smtClean="0"/>
              <a:t>Physicists</a:t>
            </a:r>
            <a:r>
              <a:rPr lang="da-DK" dirty="0" smtClean="0"/>
              <a:t> </a:t>
            </a:r>
            <a:r>
              <a:rPr lang="da-DK" dirty="0" err="1" smtClean="0"/>
              <a:t>distinguish</a:t>
            </a:r>
            <a:r>
              <a:rPr lang="da-DK" dirty="0" smtClean="0"/>
              <a:t> models from </a:t>
            </a:r>
            <a:r>
              <a:rPr lang="da-DK" dirty="0" err="1" smtClean="0"/>
              <a:t>theories</a:t>
            </a:r>
            <a:r>
              <a:rPr lang="da-DK" dirty="0" smtClean="0"/>
              <a:t>. </a:t>
            </a:r>
            <a:br>
              <a:rPr lang="da-DK" dirty="0" smtClean="0"/>
            </a:br>
            <a:r>
              <a:rPr lang="da-DK" dirty="0" err="1" smtClean="0"/>
              <a:t>They</a:t>
            </a:r>
            <a:r>
              <a:rPr lang="da-DK" dirty="0" smtClean="0"/>
              <a:t> have a </a:t>
            </a:r>
            <a:r>
              <a:rPr lang="da-DK" dirty="0" err="1" smtClean="0"/>
              <a:t>good</a:t>
            </a:r>
            <a:r>
              <a:rPr lang="da-DK" dirty="0" smtClean="0"/>
              <a:t> </a:t>
            </a:r>
            <a:r>
              <a:rPr lang="da-DK" dirty="0" err="1" smtClean="0"/>
              <a:t>understanding</a:t>
            </a:r>
            <a:r>
              <a:rPr lang="da-DK" dirty="0" smtClean="0"/>
              <a:t> of model </a:t>
            </a:r>
            <a:r>
              <a:rPr lang="da-DK" dirty="0" err="1" smtClean="0"/>
              <a:t>scope</a:t>
            </a:r>
            <a:r>
              <a:rPr lang="da-DK" dirty="0" smtClean="0"/>
              <a:t> </a:t>
            </a:r>
            <a:r>
              <a:rPr lang="da-DK" dirty="0" err="1" smtClean="0"/>
              <a:t>restrictions</a:t>
            </a:r>
            <a:r>
              <a:rPr lang="da-DK" dirty="0" smtClean="0"/>
              <a:t>.</a:t>
            </a:r>
          </a:p>
          <a:p>
            <a:r>
              <a:rPr lang="da-DK" dirty="0" smtClean="0"/>
              <a:t>Structured, </a:t>
            </a:r>
            <a:r>
              <a:rPr lang="da-DK" dirty="0" err="1" smtClean="0"/>
              <a:t>synoptical</a:t>
            </a:r>
            <a:r>
              <a:rPr lang="da-DK" dirty="0" smtClean="0"/>
              <a:t> </a:t>
            </a:r>
            <a:r>
              <a:rPr lang="da-DK" dirty="0" err="1" smtClean="0"/>
              <a:t>thinkink</a:t>
            </a:r>
            <a:r>
              <a:rPr lang="da-DK" dirty="0" smtClean="0"/>
              <a:t> and problem </a:t>
            </a:r>
            <a:r>
              <a:rPr lang="da-DK" dirty="0" err="1" smtClean="0"/>
              <a:t>solving</a:t>
            </a:r>
            <a:r>
              <a:rPr lang="da-DK" dirty="0" smtClean="0"/>
              <a:t>.</a:t>
            </a:r>
            <a:endParaRPr lang="da-DK" dirty="0" smtClean="0"/>
          </a:p>
          <a:p>
            <a:r>
              <a:rPr lang="da-DK" dirty="0" smtClean="0"/>
              <a:t>A rare </a:t>
            </a:r>
            <a:r>
              <a:rPr lang="da-DK" dirty="0" err="1" smtClean="0"/>
              <a:t>breed</a:t>
            </a:r>
            <a:r>
              <a:rPr lang="da-DK" dirty="0" smtClean="0"/>
              <a:t> of ”red </a:t>
            </a:r>
            <a:r>
              <a:rPr lang="da-DK" dirty="0" err="1" smtClean="0"/>
              <a:t>blooded</a:t>
            </a:r>
            <a:r>
              <a:rPr lang="da-DK" dirty="0" smtClean="0"/>
              <a:t> </a:t>
            </a:r>
            <a:r>
              <a:rPr lang="da-DK" dirty="0" err="1" smtClean="0"/>
              <a:t>nerds</a:t>
            </a:r>
            <a:r>
              <a:rPr lang="da-DK" dirty="0" smtClean="0"/>
              <a:t>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505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5445224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600" dirty="0" err="1" smtClean="0"/>
              <a:t>What</a:t>
            </a:r>
            <a:r>
              <a:rPr lang="da-DK" sz="3600" dirty="0" smtClean="0"/>
              <a:t> do </a:t>
            </a:r>
            <a:r>
              <a:rPr lang="da-DK" sz="3600" dirty="0" err="1" smtClean="0"/>
              <a:t>Quants</a:t>
            </a:r>
            <a:r>
              <a:rPr lang="da-DK" sz="3600" dirty="0" smtClean="0"/>
              <a:t> do at Danske Bank?</a:t>
            </a:r>
            <a:endParaRPr lang="en-US" sz="3600" dirty="0"/>
          </a:p>
        </p:txBody>
      </p:sp>
      <p:pic>
        <p:nvPicPr>
          <p:cNvPr id="4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836712"/>
            <a:ext cx="5453658" cy="4224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960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loud 17"/>
          <p:cNvSpPr/>
          <p:nvPr/>
        </p:nvSpPr>
        <p:spPr>
          <a:xfrm>
            <a:off x="302326" y="921544"/>
            <a:ext cx="8443913" cy="4996812"/>
          </a:xfrm>
          <a:prstGeom prst="cloud">
            <a:avLst/>
          </a:prstGeom>
          <a:solidFill>
            <a:schemeClr val="accent6">
              <a:lumMod val="75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450"/>
              </a:spcBef>
              <a:buClr>
                <a:srgbClr val="003755"/>
              </a:buClr>
            </a:pP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868596" y="921544"/>
            <a:ext cx="7343775" cy="4143857"/>
          </a:xfrm>
          <a:prstGeom prst="triangle">
            <a:avLst/>
          </a:prstGeom>
          <a:solidFill>
            <a:schemeClr val="bg2"/>
          </a:solidFill>
          <a:ln w="6350" cap="rnd">
            <a:noFill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450"/>
              </a:spcBef>
              <a:buClr>
                <a:srgbClr val="003755"/>
              </a:buClr>
            </a:pP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1325797" y="1211539"/>
            <a:ext cx="6429374" cy="3597647"/>
          </a:xfrm>
          <a:prstGeom prst="triangle">
            <a:avLst/>
          </a:prstGeom>
          <a:solidFill>
            <a:schemeClr val="bg2"/>
          </a:solidFill>
          <a:ln w="6350" cap="rnd">
            <a:noFill/>
            <a:rou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450"/>
              </a:spcBef>
              <a:buClr>
                <a:srgbClr val="003755"/>
              </a:buClr>
            </a:pP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929085" y="3146427"/>
            <a:ext cx="3215942" cy="489295"/>
          </a:xfrm>
          <a:prstGeom prst="roundRect">
            <a:avLst/>
          </a:prstGeom>
          <a:solidFill>
            <a:schemeClr val="accent1">
              <a:lumMod val="90000"/>
              <a:lumOff val="10000"/>
            </a:schemeClr>
          </a:solidFill>
          <a:ln w="6350" cap="rnd">
            <a:noFill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450"/>
              </a:spcBef>
              <a:buClr>
                <a:srgbClr val="003755"/>
              </a:buClr>
            </a:pP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3364603" y="1295248"/>
            <a:ext cx="2344907" cy="1316923"/>
          </a:xfrm>
          <a:prstGeom prst="triangle">
            <a:avLst/>
          </a:prstGeom>
          <a:solidFill>
            <a:schemeClr val="bg2">
              <a:lumMod val="75000"/>
            </a:schemeClr>
          </a:solidFill>
          <a:ln w="6350" cap="rnd">
            <a:noFill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450"/>
              </a:spcBef>
              <a:buClr>
                <a:srgbClr val="003755"/>
              </a:buClr>
            </a:pPr>
            <a:r>
              <a:rPr lang="en-GB" sz="1050" b="1" dirty="0">
                <a:solidFill>
                  <a:srgbClr val="000000"/>
                </a:solidFill>
              </a:rPr>
              <a:t>Derived data: </a:t>
            </a:r>
            <a:r>
              <a:rPr lang="en-GB" sz="1050" dirty="0">
                <a:solidFill>
                  <a:srgbClr val="000000"/>
                </a:solidFill>
              </a:rPr>
              <a:t>prices/risk, capital/regulator, KYC, AML detect,.  </a:t>
            </a:r>
          </a:p>
        </p:txBody>
      </p:sp>
      <p:sp>
        <p:nvSpPr>
          <p:cNvPr id="3" name="Trapezoid 2"/>
          <p:cNvSpPr/>
          <p:nvPr/>
        </p:nvSpPr>
        <p:spPr>
          <a:xfrm>
            <a:off x="2416311" y="4117809"/>
            <a:ext cx="4235749" cy="555981"/>
          </a:xfrm>
          <a:prstGeom prst="trapezoid">
            <a:avLst/>
          </a:prstGeom>
          <a:solidFill>
            <a:schemeClr val="bg2">
              <a:lumMod val="75000"/>
            </a:schemeClr>
          </a:solidFill>
          <a:ln w="6350" cap="rnd">
            <a:noFill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450"/>
              </a:spcBef>
              <a:buClr>
                <a:srgbClr val="003755"/>
              </a:buClr>
            </a:pPr>
            <a:r>
              <a:rPr lang="en-GB" sz="1050" b="1" dirty="0">
                <a:solidFill>
                  <a:srgbClr val="000000"/>
                </a:solidFill>
              </a:rPr>
              <a:t>Simple data in Golden Sources: </a:t>
            </a:r>
          </a:p>
          <a:p>
            <a:pPr algn="ctr">
              <a:spcBef>
                <a:spcPts val="450"/>
              </a:spcBef>
              <a:buClr>
                <a:srgbClr val="003755"/>
              </a:buClr>
            </a:pPr>
            <a:r>
              <a:rPr lang="en-GB" sz="1050" dirty="0">
                <a:solidFill>
                  <a:srgbClr val="000000"/>
                </a:solidFill>
              </a:rPr>
              <a:t>Market data, static data, product data, trade data </a:t>
            </a:r>
            <a:r>
              <a:rPr lang="en-GB" sz="1050" dirty="0" err="1">
                <a:solidFill>
                  <a:srgbClr val="000000"/>
                </a:solidFill>
              </a:rPr>
              <a:t>etc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60977" y="3255756"/>
            <a:ext cx="2727232" cy="270637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 algn="ctr">
              <a:buClr>
                <a:srgbClr val="003755"/>
              </a:buClr>
            </a:pPr>
            <a:r>
              <a:rPr lang="en-GB" sz="1050" dirty="0" err="1">
                <a:solidFill>
                  <a:prstClr val="white"/>
                </a:solidFill>
              </a:rPr>
              <a:t>SuperFly</a:t>
            </a:r>
            <a:r>
              <a:rPr lang="en-GB" sz="1050" dirty="0">
                <a:solidFill>
                  <a:prstClr val="white"/>
                </a:solidFill>
              </a:rPr>
              <a:t> One Calculation Engine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20122" y="1865707"/>
            <a:ext cx="1640855" cy="593803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 algn="ctr">
              <a:buClr>
                <a:srgbClr val="003755"/>
              </a:buClr>
            </a:pPr>
            <a:r>
              <a:rPr lang="en-GB" sz="1050" b="1" dirty="0">
                <a:solidFill>
                  <a:srgbClr val="000000"/>
                </a:solidFill>
              </a:rPr>
              <a:t>Outside digital channels : </a:t>
            </a:r>
          </a:p>
          <a:p>
            <a:pPr algn="ctr">
              <a:buClr>
                <a:srgbClr val="003755"/>
              </a:buClr>
            </a:pPr>
            <a:r>
              <a:rPr lang="en-GB" sz="1050" dirty="0">
                <a:solidFill>
                  <a:srgbClr val="000000"/>
                </a:solidFill>
              </a:rPr>
              <a:t>District and District Pro (e.g. </a:t>
            </a:r>
            <a:r>
              <a:rPr lang="en-GB" sz="1050" dirty="0" err="1">
                <a:solidFill>
                  <a:srgbClr val="000000"/>
                </a:solidFill>
              </a:rPr>
              <a:t>LoanCrystal</a:t>
            </a:r>
            <a:r>
              <a:rPr lang="en-GB" sz="105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22498" y="1701564"/>
            <a:ext cx="2544640" cy="593803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 algn="ctr">
              <a:buClr>
                <a:srgbClr val="003755"/>
              </a:buClr>
            </a:pPr>
            <a:r>
              <a:rPr lang="en-GB" sz="1050" b="1" dirty="0">
                <a:solidFill>
                  <a:srgbClr val="000000"/>
                </a:solidFill>
              </a:rPr>
              <a:t>Inside digital channels:</a:t>
            </a:r>
            <a:r>
              <a:rPr lang="en-GB" sz="1050" dirty="0">
                <a:solidFill>
                  <a:srgbClr val="000000"/>
                </a:solidFill>
              </a:rPr>
              <a:t> </a:t>
            </a:r>
          </a:p>
          <a:p>
            <a:pPr algn="ctr">
              <a:buClr>
                <a:srgbClr val="003755"/>
              </a:buClr>
            </a:pPr>
            <a:r>
              <a:rPr lang="en-GB" sz="1050" dirty="0" err="1">
                <a:solidFill>
                  <a:srgbClr val="000000"/>
                </a:solidFill>
              </a:rPr>
              <a:t>InteGate</a:t>
            </a:r>
            <a:r>
              <a:rPr lang="en-GB" sz="1050" dirty="0">
                <a:solidFill>
                  <a:srgbClr val="000000"/>
                </a:solidFill>
              </a:rPr>
              <a:t>/</a:t>
            </a:r>
            <a:r>
              <a:rPr lang="en-GB" sz="1050" dirty="0" err="1">
                <a:solidFill>
                  <a:srgbClr val="000000"/>
                </a:solidFill>
              </a:rPr>
              <a:t>DistrictPro</a:t>
            </a:r>
            <a:r>
              <a:rPr lang="en-GB" sz="1050" dirty="0">
                <a:solidFill>
                  <a:srgbClr val="000000"/>
                </a:solidFill>
              </a:rPr>
              <a:t> (e.g. </a:t>
            </a:r>
            <a:r>
              <a:rPr lang="en-GB" sz="1050" dirty="0" err="1">
                <a:solidFill>
                  <a:srgbClr val="000000"/>
                </a:solidFill>
              </a:rPr>
              <a:t>swapPricer</a:t>
            </a:r>
            <a:r>
              <a:rPr lang="en-GB" sz="1050" dirty="0">
                <a:solidFill>
                  <a:srgbClr val="000000"/>
                </a:solidFill>
              </a:rPr>
              <a:t>, </a:t>
            </a:r>
            <a:r>
              <a:rPr lang="en-GB" sz="1050" dirty="0" err="1">
                <a:solidFill>
                  <a:srgbClr val="000000"/>
                </a:solidFill>
              </a:rPr>
              <a:t>SuperFox</a:t>
            </a:r>
            <a:r>
              <a:rPr lang="en-GB" sz="1050" dirty="0">
                <a:solidFill>
                  <a:srgbClr val="000000"/>
                </a:solidFill>
              </a:rPr>
              <a:t> </a:t>
            </a:r>
            <a:r>
              <a:rPr lang="en-GB" sz="1050" dirty="0" err="1">
                <a:solidFill>
                  <a:srgbClr val="000000"/>
                </a:solidFill>
              </a:rPr>
              <a:t>etc</a:t>
            </a:r>
            <a:r>
              <a:rPr lang="en-GB" sz="105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24" name="TextBox 23"/>
          <p:cNvSpPr txBox="1"/>
          <p:nvPr/>
        </p:nvSpPr>
        <p:spPr>
          <a:xfrm rot="18686813">
            <a:off x="1389094" y="3026922"/>
            <a:ext cx="2527853" cy="270637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 algn="ctr">
              <a:buClr>
                <a:srgbClr val="003755"/>
              </a:buClr>
            </a:pPr>
            <a:r>
              <a:rPr lang="en-GB" sz="1050" dirty="0">
                <a:solidFill>
                  <a:srgbClr val="000000"/>
                </a:solidFill>
              </a:rPr>
              <a:t>Universal Service Architecture </a:t>
            </a:r>
          </a:p>
        </p:txBody>
      </p:sp>
      <p:sp>
        <p:nvSpPr>
          <p:cNvPr id="11" name="Up-Down Arrow 10"/>
          <p:cNvSpPr/>
          <p:nvPr/>
        </p:nvSpPr>
        <p:spPr>
          <a:xfrm>
            <a:off x="4424592" y="2685357"/>
            <a:ext cx="236825" cy="411293"/>
          </a:xfrm>
          <a:prstGeom prst="upDownArrow">
            <a:avLst/>
          </a:prstGeom>
          <a:solidFill>
            <a:schemeClr val="bg1">
              <a:lumMod val="75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450"/>
              </a:spcBef>
              <a:buClr>
                <a:srgbClr val="003755"/>
              </a:buClr>
            </a:pP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31" name="Up-Down Arrow 30"/>
          <p:cNvSpPr/>
          <p:nvPr/>
        </p:nvSpPr>
        <p:spPr>
          <a:xfrm>
            <a:off x="4418644" y="3681911"/>
            <a:ext cx="236825" cy="411293"/>
          </a:xfrm>
          <a:prstGeom prst="upDownArrow">
            <a:avLst/>
          </a:prstGeom>
          <a:solidFill>
            <a:schemeClr val="bg1">
              <a:lumMod val="75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450"/>
              </a:spcBef>
              <a:buClr>
                <a:srgbClr val="003755"/>
              </a:buClr>
            </a:pP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4963" y="3732290"/>
            <a:ext cx="319820" cy="270637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>
              <a:buClr>
                <a:srgbClr val="003755"/>
              </a:buClr>
            </a:pPr>
            <a:r>
              <a:rPr lang="en-GB" sz="1050" dirty="0">
                <a:solidFill>
                  <a:srgbClr val="000000"/>
                </a:solidFill>
              </a:rPr>
              <a:t>API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65853" y="2745904"/>
            <a:ext cx="319820" cy="270637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>
              <a:buClr>
                <a:srgbClr val="003755"/>
              </a:buClr>
            </a:pPr>
            <a:r>
              <a:rPr lang="en-GB" sz="1050" dirty="0">
                <a:solidFill>
                  <a:srgbClr val="000000"/>
                </a:solidFill>
              </a:rPr>
              <a:t>API</a:t>
            </a:r>
          </a:p>
        </p:txBody>
      </p:sp>
      <p:sp>
        <p:nvSpPr>
          <p:cNvPr id="22" name="TextBox 21"/>
          <p:cNvSpPr txBox="1"/>
          <p:nvPr/>
        </p:nvSpPr>
        <p:spPr>
          <a:xfrm rot="18512070">
            <a:off x="2336131" y="3670967"/>
            <a:ext cx="319820" cy="270637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>
              <a:buClr>
                <a:srgbClr val="003755"/>
              </a:buClr>
            </a:pPr>
            <a:r>
              <a:rPr lang="en-GB" sz="1050" dirty="0">
                <a:solidFill>
                  <a:srgbClr val="000000"/>
                </a:solidFill>
              </a:rPr>
              <a:t>API</a:t>
            </a:r>
          </a:p>
        </p:txBody>
      </p:sp>
      <p:sp>
        <p:nvSpPr>
          <p:cNvPr id="26" name="TextBox 25"/>
          <p:cNvSpPr txBox="1"/>
          <p:nvPr/>
        </p:nvSpPr>
        <p:spPr>
          <a:xfrm rot="2738370">
            <a:off x="6391819" y="3709177"/>
            <a:ext cx="319820" cy="270637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>
              <a:buClr>
                <a:srgbClr val="003755"/>
              </a:buClr>
            </a:pPr>
            <a:r>
              <a:rPr lang="en-GB" sz="1050" dirty="0">
                <a:solidFill>
                  <a:srgbClr val="000000"/>
                </a:solidFill>
              </a:rPr>
              <a:t>API</a:t>
            </a:r>
          </a:p>
        </p:txBody>
      </p:sp>
      <p:sp>
        <p:nvSpPr>
          <p:cNvPr id="32" name="TextBox 31"/>
          <p:cNvSpPr txBox="1"/>
          <p:nvPr/>
        </p:nvSpPr>
        <p:spPr>
          <a:xfrm rot="2875932">
            <a:off x="5167063" y="3018893"/>
            <a:ext cx="2527853" cy="270637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 algn="ctr">
              <a:buClr>
                <a:srgbClr val="003755"/>
              </a:buClr>
            </a:pPr>
            <a:r>
              <a:rPr lang="en-GB" sz="1050" dirty="0">
                <a:solidFill>
                  <a:srgbClr val="000000"/>
                </a:solidFill>
              </a:rPr>
              <a:t>Universal Service Architecture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642526" y="5126604"/>
            <a:ext cx="2025885" cy="593803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 algn="ctr">
              <a:buClr>
                <a:srgbClr val="003755"/>
              </a:buClr>
            </a:pPr>
            <a:r>
              <a:rPr lang="en-GB" sz="1050" b="1" dirty="0">
                <a:solidFill>
                  <a:srgbClr val="C00000"/>
                </a:solidFill>
              </a:rPr>
              <a:t>Grand Unification:</a:t>
            </a:r>
          </a:p>
          <a:p>
            <a:pPr algn="ctr">
              <a:buClr>
                <a:srgbClr val="003755"/>
              </a:buClr>
            </a:pPr>
            <a:r>
              <a:rPr lang="en-GB" sz="1050" dirty="0">
                <a:solidFill>
                  <a:srgbClr val="C00000"/>
                </a:solidFill>
              </a:rPr>
              <a:t>Application cloud around the One calculation engine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7985" y="888413"/>
            <a:ext cx="1881535" cy="847718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>
              <a:buClr>
                <a:srgbClr val="003755"/>
              </a:buClr>
            </a:pPr>
            <a:r>
              <a:rPr lang="en-GB" sz="1500" b="1" dirty="0">
                <a:solidFill>
                  <a:srgbClr val="000000"/>
                </a:solidFill>
              </a:rPr>
              <a:t>The  Vision : </a:t>
            </a:r>
          </a:p>
          <a:p>
            <a:pPr>
              <a:buClr>
                <a:srgbClr val="003755"/>
              </a:buClr>
            </a:pPr>
            <a:r>
              <a:rPr lang="en-GB" sz="825" dirty="0">
                <a:solidFill>
                  <a:srgbClr val="000000"/>
                </a:solidFill>
              </a:rPr>
              <a:t>The Danske Bank single source of risk and data platform – the route from simple data to derived data and applications</a:t>
            </a:r>
            <a:endParaRPr lang="en-GB" sz="825" b="1" dirty="0">
              <a:solidFill>
                <a:srgbClr val="0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60356" y="4801975"/>
            <a:ext cx="2527853" cy="270637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 algn="ctr">
              <a:buClr>
                <a:srgbClr val="003755"/>
              </a:buClr>
            </a:pPr>
            <a:r>
              <a:rPr lang="en-GB" sz="1050" dirty="0">
                <a:solidFill>
                  <a:srgbClr val="000000"/>
                </a:solidFill>
              </a:rPr>
              <a:t>Universal Service Architecture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7165" y="3103864"/>
            <a:ext cx="1436884" cy="593803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 algn="ctr">
              <a:buClr>
                <a:srgbClr val="003755"/>
              </a:buClr>
            </a:pPr>
            <a:r>
              <a:rPr lang="en-GB" sz="1050" b="1" dirty="0">
                <a:solidFill>
                  <a:srgbClr val="000000"/>
                </a:solidFill>
              </a:rPr>
              <a:t>Electronic trading: </a:t>
            </a:r>
          </a:p>
          <a:p>
            <a:pPr algn="ctr">
              <a:buClr>
                <a:srgbClr val="003755"/>
              </a:buClr>
            </a:pPr>
            <a:r>
              <a:rPr lang="en-GB" sz="1050" dirty="0">
                <a:solidFill>
                  <a:srgbClr val="000000"/>
                </a:solidFill>
              </a:rPr>
              <a:t>RFQs, </a:t>
            </a:r>
            <a:r>
              <a:rPr lang="en-GB" sz="1050" dirty="0" err="1">
                <a:solidFill>
                  <a:srgbClr val="000000"/>
                </a:solidFill>
              </a:rPr>
              <a:t>Algo</a:t>
            </a:r>
            <a:r>
              <a:rPr lang="en-GB" sz="1050" dirty="0">
                <a:solidFill>
                  <a:srgbClr val="000000"/>
                </a:solidFill>
              </a:rPr>
              <a:t> trading, auto hedging,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860397" y="2797356"/>
            <a:ext cx="1640855" cy="916968"/>
          </a:xfrm>
          <a:prstGeom prst="rect">
            <a:avLst/>
          </a:prstGeom>
          <a:noFill/>
          <a:ln w="6350" cap="rnd">
            <a:noFill/>
          </a:ln>
        </p:spPr>
        <p:txBody>
          <a:bodyPr vert="horz" wrap="square" lIns="54000" tIns="54000" rIns="54000" bIns="54000" rtlCol="0">
            <a:spAutoFit/>
          </a:bodyPr>
          <a:lstStyle/>
          <a:p>
            <a:pPr algn="ctr">
              <a:buClr>
                <a:srgbClr val="003755"/>
              </a:buClr>
            </a:pPr>
            <a:r>
              <a:rPr lang="en-GB" sz="1050" b="1" dirty="0">
                <a:solidFill>
                  <a:srgbClr val="000000"/>
                </a:solidFill>
              </a:rPr>
              <a:t>Internal functionality : </a:t>
            </a:r>
          </a:p>
          <a:p>
            <a:pPr algn="ctr">
              <a:buClr>
                <a:srgbClr val="003755"/>
              </a:buClr>
            </a:pPr>
            <a:r>
              <a:rPr lang="en-GB" sz="1050" dirty="0">
                <a:solidFill>
                  <a:srgbClr val="000000"/>
                </a:solidFill>
              </a:rPr>
              <a:t>Back Office (payments, </a:t>
            </a:r>
            <a:r>
              <a:rPr lang="en-GB" sz="1050" dirty="0" err="1">
                <a:solidFill>
                  <a:srgbClr val="000000"/>
                </a:solidFill>
              </a:rPr>
              <a:t>cashflows</a:t>
            </a:r>
            <a:r>
              <a:rPr lang="en-GB" sz="1050" dirty="0">
                <a:solidFill>
                  <a:srgbClr val="000000"/>
                </a:solidFill>
              </a:rPr>
              <a:t> </a:t>
            </a:r>
            <a:r>
              <a:rPr lang="en-GB" sz="1050" dirty="0" err="1">
                <a:solidFill>
                  <a:srgbClr val="000000"/>
                </a:solidFill>
              </a:rPr>
              <a:t>etc</a:t>
            </a:r>
            <a:r>
              <a:rPr lang="en-GB" sz="1050" dirty="0">
                <a:solidFill>
                  <a:srgbClr val="000000"/>
                </a:solidFill>
              </a:rPr>
              <a:t>), Accounting, Regulatory reporting </a:t>
            </a:r>
            <a:r>
              <a:rPr lang="en-GB" sz="1050" dirty="0" err="1">
                <a:solidFill>
                  <a:srgbClr val="000000"/>
                </a:solidFill>
              </a:rPr>
              <a:t>etc</a:t>
            </a:r>
            <a:endParaRPr lang="en-GB" sz="10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91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Credentials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Risk </a:t>
            </a:r>
            <a:r>
              <a:rPr lang="da-DK" dirty="0" err="1" smtClean="0"/>
              <a:t>magazine’s</a:t>
            </a:r>
            <a:r>
              <a:rPr lang="da-DK" dirty="0" smtClean="0"/>
              <a:t> ”in house system of the </a:t>
            </a:r>
            <a:r>
              <a:rPr lang="da-DK" dirty="0" err="1" smtClean="0"/>
              <a:t>year</a:t>
            </a:r>
            <a:r>
              <a:rPr lang="da-DK" dirty="0" smtClean="0"/>
              <a:t> 2015”</a:t>
            </a:r>
          </a:p>
          <a:p>
            <a:pPr lvl="1"/>
            <a:r>
              <a:rPr lang="da-DK" dirty="0" smtClean="0"/>
              <a:t>AAD </a:t>
            </a:r>
            <a:r>
              <a:rPr lang="da-DK" dirty="0" err="1" smtClean="0"/>
              <a:t>fired</a:t>
            </a:r>
            <a:r>
              <a:rPr lang="da-DK" dirty="0" smtClean="0"/>
              <a:t> </a:t>
            </a:r>
            <a:r>
              <a:rPr lang="da-DK" dirty="0" err="1" smtClean="0"/>
              <a:t>xVA</a:t>
            </a:r>
            <a:r>
              <a:rPr lang="da-DK" dirty="0" smtClean="0"/>
              <a:t> system</a:t>
            </a:r>
          </a:p>
          <a:p>
            <a:r>
              <a:rPr lang="da-DK" dirty="0" smtClean="0"/>
              <a:t>Risk </a:t>
            </a:r>
            <a:r>
              <a:rPr lang="da-DK" dirty="0" err="1"/>
              <a:t>m</a:t>
            </a:r>
            <a:r>
              <a:rPr lang="da-DK" dirty="0" err="1" smtClean="0"/>
              <a:t>agazine’s</a:t>
            </a:r>
            <a:r>
              <a:rPr lang="da-DK" dirty="0" smtClean="0"/>
              <a:t> ”</a:t>
            </a:r>
            <a:r>
              <a:rPr lang="da-DK" dirty="0" err="1" smtClean="0"/>
              <a:t>Quant</a:t>
            </a:r>
            <a:r>
              <a:rPr lang="da-DK" dirty="0" smtClean="0"/>
              <a:t>(s) of the </a:t>
            </a:r>
            <a:r>
              <a:rPr lang="da-DK" dirty="0" err="1" smtClean="0"/>
              <a:t>year</a:t>
            </a:r>
            <a:r>
              <a:rPr lang="da-DK" dirty="0" smtClean="0"/>
              <a:t> 2012”</a:t>
            </a:r>
          </a:p>
          <a:p>
            <a:r>
              <a:rPr lang="da-DK" dirty="0" err="1" smtClean="0"/>
              <a:t>Text</a:t>
            </a:r>
            <a:r>
              <a:rPr lang="da-DK" dirty="0" smtClean="0"/>
              <a:t> book by Antoine Savine</a:t>
            </a:r>
          </a:p>
          <a:p>
            <a:r>
              <a:rPr lang="da-DK" dirty="0" err="1" smtClean="0"/>
              <a:t>Many</a:t>
            </a:r>
            <a:r>
              <a:rPr lang="da-DK" dirty="0" smtClean="0"/>
              <a:t> of </a:t>
            </a:r>
            <a:r>
              <a:rPr lang="da-DK" dirty="0" err="1" smtClean="0"/>
              <a:t>us</a:t>
            </a:r>
            <a:r>
              <a:rPr lang="da-DK" dirty="0" smtClean="0"/>
              <a:t> </a:t>
            </a:r>
            <a:r>
              <a:rPr lang="da-DK" dirty="0" err="1" smtClean="0"/>
              <a:t>came</a:t>
            </a:r>
            <a:r>
              <a:rPr lang="da-DK" dirty="0" smtClean="0"/>
              <a:t> from </a:t>
            </a:r>
            <a:r>
              <a:rPr lang="da-DK" dirty="0" err="1" smtClean="0"/>
              <a:t>prestigeous</a:t>
            </a:r>
            <a:r>
              <a:rPr lang="da-DK" dirty="0" smtClean="0"/>
              <a:t> </a:t>
            </a:r>
            <a:r>
              <a:rPr lang="da-DK" dirty="0" err="1" smtClean="0"/>
              <a:t>academic</a:t>
            </a:r>
            <a:r>
              <a:rPr lang="da-DK" dirty="0" smtClean="0"/>
              <a:t> positions</a:t>
            </a:r>
            <a:br>
              <a:rPr lang="da-DK" dirty="0" smtClean="0"/>
            </a:br>
            <a:r>
              <a:rPr lang="da-DK" dirty="0" smtClean="0"/>
              <a:t>and / or jobs with London tier 1 banks</a:t>
            </a:r>
          </a:p>
          <a:p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a </a:t>
            </a:r>
            <a:r>
              <a:rPr lang="da-DK" dirty="0" err="1" smtClean="0"/>
              <a:t>very</a:t>
            </a:r>
            <a:r>
              <a:rPr lang="da-DK" dirty="0" smtClean="0"/>
              <a:t> diverse </a:t>
            </a:r>
            <a:r>
              <a:rPr lang="da-DK" dirty="0" err="1" smtClean="0"/>
              <a:t>department</a:t>
            </a:r>
            <a:r>
              <a:rPr lang="da-DK" dirty="0" smtClean="0"/>
              <a:t> of </a:t>
            </a:r>
            <a:r>
              <a:rPr lang="da-DK" dirty="0" err="1" smtClean="0"/>
              <a:t>about</a:t>
            </a:r>
            <a:r>
              <a:rPr lang="da-DK" dirty="0" smtClean="0"/>
              <a:t> 50 </a:t>
            </a:r>
            <a:r>
              <a:rPr lang="da-DK" dirty="0" err="1" smtClean="0"/>
              <a:t>Quants</a:t>
            </a:r>
            <a:r>
              <a:rPr lang="da-DK" dirty="0" smtClean="0"/>
              <a:t> </a:t>
            </a:r>
            <a:br>
              <a:rPr lang="da-DK" dirty="0" smtClean="0"/>
            </a:br>
            <a:r>
              <a:rPr lang="da-DK" dirty="0" smtClean="0"/>
              <a:t>from a </a:t>
            </a:r>
            <a:r>
              <a:rPr lang="da-DK" dirty="0" err="1" smtClean="0"/>
              <a:t>dozen</a:t>
            </a:r>
            <a:r>
              <a:rPr lang="da-DK" dirty="0" smtClean="0"/>
              <a:t> or so nations and </a:t>
            </a:r>
            <a:r>
              <a:rPr lang="da-DK" dirty="0" err="1" smtClean="0"/>
              <a:t>both</a:t>
            </a:r>
            <a:r>
              <a:rPr lang="da-DK" dirty="0" smtClean="0"/>
              <a:t> </a:t>
            </a:r>
            <a:r>
              <a:rPr lang="da-DK" dirty="0" err="1" smtClean="0"/>
              <a:t>sexes</a:t>
            </a:r>
            <a:r>
              <a:rPr lang="da-DK" dirty="0" smtClean="0"/>
              <a:t> </a:t>
            </a:r>
            <a:br>
              <a:rPr lang="da-DK" dirty="0" smtClean="0"/>
            </a:br>
            <a:r>
              <a:rPr lang="da-DK" dirty="0" smtClean="0"/>
              <a:t>(</a:t>
            </a:r>
            <a:r>
              <a:rPr lang="da-DK" dirty="0" err="1" smtClean="0"/>
              <a:t>alas</a:t>
            </a:r>
            <a:r>
              <a:rPr lang="da-DK" dirty="0" smtClean="0"/>
              <a:t>, more men </a:t>
            </a:r>
            <a:r>
              <a:rPr lang="da-DK" dirty="0" err="1" smtClean="0"/>
              <a:t>than</a:t>
            </a:r>
            <a:r>
              <a:rPr lang="da-DK" dirty="0" smtClean="0"/>
              <a:t> </a:t>
            </a:r>
            <a:r>
              <a:rPr lang="da-DK" dirty="0" err="1" smtClean="0"/>
              <a:t>women</a:t>
            </a:r>
            <a:r>
              <a:rPr lang="da-DK" dirty="0" smtClean="0"/>
              <a:t>).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343" y="3430486"/>
            <a:ext cx="2005137" cy="302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14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65313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600" dirty="0" err="1" smtClean="0"/>
              <a:t>What</a:t>
            </a:r>
            <a:r>
              <a:rPr lang="da-DK" sz="3600" dirty="0" smtClean="0"/>
              <a:t> </a:t>
            </a:r>
            <a:r>
              <a:rPr lang="da-DK" sz="3600" dirty="0" err="1" smtClean="0"/>
              <a:t>can</a:t>
            </a:r>
            <a:r>
              <a:rPr lang="da-DK" sz="3600" dirty="0" smtClean="0"/>
              <a:t> </a:t>
            </a:r>
            <a:r>
              <a:rPr lang="da-DK" sz="3600" dirty="0" err="1" smtClean="0"/>
              <a:t>you</a:t>
            </a:r>
            <a:r>
              <a:rPr lang="da-DK" sz="3600" dirty="0" smtClean="0"/>
              <a:t> do at Danske Bank?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6260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20688"/>
            <a:ext cx="8405813" cy="1008062"/>
          </a:xfrm>
        </p:spPr>
        <p:txBody>
          <a:bodyPr/>
          <a:lstStyle/>
          <a:p>
            <a:r>
              <a:rPr lang="da-DK" dirty="0" err="1" smtClean="0"/>
              <a:t>Possibilities</a:t>
            </a:r>
            <a:r>
              <a:rPr lang="da-DK" dirty="0" smtClean="0"/>
              <a:t> for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secondment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68438"/>
            <a:ext cx="8405813" cy="4300537"/>
          </a:xfrm>
        </p:spPr>
        <p:txBody>
          <a:bodyPr/>
          <a:lstStyle/>
          <a:p>
            <a:r>
              <a:rPr lang="da-DK" dirty="0" err="1" smtClean="0"/>
              <a:t>Quant</a:t>
            </a:r>
            <a:r>
              <a:rPr lang="da-DK" dirty="0" smtClean="0"/>
              <a:t> </a:t>
            </a:r>
            <a:r>
              <a:rPr lang="da-DK" dirty="0" err="1" smtClean="0"/>
              <a:t>projects</a:t>
            </a:r>
            <a:r>
              <a:rPr lang="da-DK" dirty="0" smtClean="0"/>
              <a:t> </a:t>
            </a:r>
            <a:r>
              <a:rPr lang="da-DK" dirty="0" err="1" smtClean="0"/>
              <a:t>don’t</a:t>
            </a:r>
            <a:r>
              <a:rPr lang="da-DK" dirty="0" smtClean="0"/>
              <a:t> sit on the </a:t>
            </a:r>
            <a:r>
              <a:rPr lang="da-DK" dirty="0" err="1" smtClean="0"/>
              <a:t>shelf</a:t>
            </a:r>
            <a:r>
              <a:rPr lang="da-DK" dirty="0" smtClean="0"/>
              <a:t> for long, so </a:t>
            </a:r>
            <a:r>
              <a:rPr lang="da-DK" dirty="0" err="1" smtClean="0"/>
              <a:t>these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typical</a:t>
            </a:r>
            <a:r>
              <a:rPr lang="da-DK" dirty="0" smtClean="0"/>
              <a:t> present </a:t>
            </a:r>
            <a:r>
              <a:rPr lang="da-DK" dirty="0" err="1" smtClean="0"/>
              <a:t>day</a:t>
            </a:r>
            <a:r>
              <a:rPr lang="da-DK" dirty="0" smtClean="0"/>
              <a:t> </a:t>
            </a:r>
            <a:r>
              <a:rPr lang="da-DK" dirty="0" err="1" smtClean="0"/>
              <a:t>examples</a:t>
            </a:r>
            <a:r>
              <a:rPr lang="da-DK" dirty="0" smtClean="0"/>
              <a:t> </a:t>
            </a:r>
            <a:r>
              <a:rPr lang="da-DK" dirty="0" err="1" smtClean="0"/>
              <a:t>only</a:t>
            </a:r>
            <a:endParaRPr lang="da-DK" dirty="0" smtClean="0"/>
          </a:p>
          <a:p>
            <a:r>
              <a:rPr lang="da-DK" dirty="0" err="1" smtClean="0"/>
              <a:t>Theoretical</a:t>
            </a:r>
            <a:r>
              <a:rPr lang="da-DK" dirty="0" smtClean="0"/>
              <a:t> (by practical standards)</a:t>
            </a:r>
          </a:p>
          <a:p>
            <a:pPr lvl="1"/>
            <a:r>
              <a:rPr lang="da-DK" dirty="0"/>
              <a:t>E</a:t>
            </a:r>
            <a:r>
              <a:rPr lang="da-DK" dirty="0" smtClean="0"/>
              <a:t>quity proxy </a:t>
            </a:r>
            <a:r>
              <a:rPr lang="da-DK" dirty="0" err="1" smtClean="0"/>
              <a:t>hedges</a:t>
            </a:r>
            <a:endParaRPr lang="da-DK" dirty="0" smtClean="0"/>
          </a:p>
          <a:p>
            <a:pPr lvl="1"/>
            <a:r>
              <a:rPr lang="da-DK" dirty="0" err="1" smtClean="0"/>
              <a:t>Spread</a:t>
            </a:r>
            <a:r>
              <a:rPr lang="da-DK" dirty="0" smtClean="0"/>
              <a:t> option </a:t>
            </a:r>
            <a:r>
              <a:rPr lang="da-DK" dirty="0" err="1" smtClean="0"/>
              <a:t>modeling</a:t>
            </a:r>
            <a:endParaRPr lang="da-DK" dirty="0" smtClean="0"/>
          </a:p>
          <a:p>
            <a:r>
              <a:rPr lang="da-DK" dirty="0" smtClean="0"/>
              <a:t>Industry Standard Code Development</a:t>
            </a:r>
          </a:p>
          <a:p>
            <a:pPr lvl="1"/>
            <a:r>
              <a:rPr lang="da-DK" dirty="0" smtClean="0"/>
              <a:t>Work with </a:t>
            </a:r>
            <a:r>
              <a:rPr lang="da-DK" dirty="0" err="1" smtClean="0"/>
              <a:t>us</a:t>
            </a:r>
            <a:r>
              <a:rPr lang="da-DK" dirty="0" smtClean="0"/>
              <a:t> on the platform vision</a:t>
            </a:r>
          </a:p>
          <a:p>
            <a:pPr lvl="1"/>
            <a:r>
              <a:rPr lang="da-DK" dirty="0" err="1" smtClean="0"/>
              <a:t>Implement</a:t>
            </a:r>
            <a:r>
              <a:rPr lang="da-DK" dirty="0" smtClean="0"/>
              <a:t> </a:t>
            </a:r>
            <a:r>
              <a:rPr lang="da-DK" dirty="0" err="1"/>
              <a:t>m</a:t>
            </a:r>
            <a:r>
              <a:rPr lang="da-DK" dirty="0" err="1" smtClean="0"/>
              <a:t>etric</a:t>
            </a:r>
            <a:r>
              <a:rPr lang="da-DK" dirty="0" smtClean="0"/>
              <a:t> </a:t>
            </a:r>
            <a:r>
              <a:rPr lang="da-DK" dirty="0"/>
              <a:t>t</a:t>
            </a:r>
            <a:r>
              <a:rPr lang="da-DK" dirty="0" smtClean="0"/>
              <a:t>emplates to a C++ API (</a:t>
            </a:r>
            <a:r>
              <a:rPr lang="da-DK" dirty="0" err="1" smtClean="0"/>
              <a:t>exposed</a:t>
            </a:r>
            <a:r>
              <a:rPr lang="da-DK" dirty="0" smtClean="0"/>
              <a:t> to .NET)</a:t>
            </a:r>
          </a:p>
          <a:p>
            <a:r>
              <a:rPr lang="da-DK" dirty="0" err="1" smtClean="0"/>
              <a:t>Hands-on</a:t>
            </a:r>
            <a:r>
              <a:rPr lang="da-DK" dirty="0" smtClean="0"/>
              <a:t> practical</a:t>
            </a:r>
          </a:p>
          <a:p>
            <a:pPr lvl="1"/>
            <a:r>
              <a:rPr lang="da-DK" dirty="0" err="1" smtClean="0"/>
              <a:t>Working</a:t>
            </a:r>
            <a:r>
              <a:rPr lang="da-DK" dirty="0" smtClean="0"/>
              <a:t> with </a:t>
            </a:r>
            <a:r>
              <a:rPr lang="da-DK" dirty="0" err="1" smtClean="0"/>
              <a:t>traders</a:t>
            </a:r>
            <a:r>
              <a:rPr lang="da-DK" dirty="0" smtClean="0"/>
              <a:t> </a:t>
            </a:r>
            <a:r>
              <a:rPr lang="da-DK" dirty="0" err="1" smtClean="0"/>
              <a:t>day</a:t>
            </a:r>
            <a:r>
              <a:rPr lang="da-DK" dirty="0" smtClean="0"/>
              <a:t> to </a:t>
            </a:r>
            <a:r>
              <a:rPr lang="da-DK" dirty="0" err="1" smtClean="0"/>
              <a:t>day</a:t>
            </a:r>
            <a:r>
              <a:rPr lang="da-DK" dirty="0" smtClean="0"/>
              <a:t> to understand </a:t>
            </a:r>
            <a:r>
              <a:rPr lang="da-DK" dirty="0" err="1" smtClean="0"/>
              <a:t>their</a:t>
            </a:r>
            <a:r>
              <a:rPr lang="da-DK" dirty="0" smtClean="0"/>
              <a:t> </a:t>
            </a:r>
            <a:r>
              <a:rPr lang="da-DK" dirty="0" err="1" smtClean="0"/>
              <a:t>market</a:t>
            </a:r>
            <a:r>
              <a:rPr lang="da-DK" dirty="0" smtClean="0"/>
              <a:t> </a:t>
            </a:r>
            <a:r>
              <a:rPr lang="da-DK" dirty="0" err="1" smtClean="0"/>
              <a:t>risk</a:t>
            </a:r>
            <a:r>
              <a:rPr lang="da-DK" dirty="0" smtClean="0"/>
              <a:t> exposure</a:t>
            </a:r>
          </a:p>
          <a:p>
            <a:pPr lvl="1"/>
            <a:r>
              <a:rPr lang="da-DK" dirty="0" err="1" smtClean="0"/>
              <a:t>Talking</a:t>
            </a:r>
            <a:r>
              <a:rPr lang="da-DK" dirty="0" smtClean="0"/>
              <a:t> to senior management and </a:t>
            </a:r>
            <a:r>
              <a:rPr lang="da-DK" dirty="0" err="1" smtClean="0"/>
              <a:t>risk</a:t>
            </a:r>
            <a:r>
              <a:rPr lang="da-DK" dirty="0" smtClean="0"/>
              <a:t> managers to understang the </a:t>
            </a:r>
            <a:r>
              <a:rPr lang="da-DK" dirty="0" err="1" smtClean="0"/>
              <a:t>controlling</a:t>
            </a:r>
            <a:r>
              <a:rPr lang="da-DK" dirty="0" smtClean="0"/>
              <a:t> </a:t>
            </a:r>
            <a:r>
              <a:rPr lang="da-DK" dirty="0" err="1" smtClean="0"/>
              <a:t>aspect</a:t>
            </a:r>
            <a:endParaRPr lang="da-DK" dirty="0" smtClean="0"/>
          </a:p>
          <a:p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open to all </a:t>
            </a:r>
            <a:r>
              <a:rPr lang="da-DK" dirty="0" err="1" smtClean="0"/>
              <a:t>those</a:t>
            </a:r>
            <a:r>
              <a:rPr lang="da-DK" dirty="0" smtClean="0"/>
              <a:t> </a:t>
            </a:r>
            <a:r>
              <a:rPr lang="da-DK" dirty="0" err="1" smtClean="0"/>
              <a:t>possibilities</a:t>
            </a:r>
            <a:r>
              <a:rPr lang="da-DK" dirty="0" smtClean="0"/>
              <a:t>, </a:t>
            </a:r>
            <a:r>
              <a:rPr lang="da-DK" dirty="0" err="1" smtClean="0"/>
              <a:t>also</a:t>
            </a:r>
            <a:r>
              <a:rPr lang="da-DK" dirty="0" smtClean="0"/>
              <a:t> in </a:t>
            </a:r>
            <a:r>
              <a:rPr lang="da-DK" dirty="0" err="1" smtClean="0"/>
              <a:t>combination</a:t>
            </a:r>
            <a:r>
              <a:rPr lang="da-DK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113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Introducing</a:t>
            </a:r>
            <a:r>
              <a:rPr lang="da-DK" dirty="0" smtClean="0"/>
              <a:t> </a:t>
            </a:r>
            <a:r>
              <a:rPr lang="da-DK" dirty="0" err="1" smtClean="0"/>
              <a:t>myself</a:t>
            </a:r>
            <a:r>
              <a:rPr lang="da-DK" dirty="0" smtClean="0"/>
              <a:t> </a:t>
            </a:r>
          </a:p>
          <a:p>
            <a:r>
              <a:rPr lang="da-DK" dirty="0" err="1" smtClean="0"/>
              <a:t>Introducing</a:t>
            </a:r>
            <a:r>
              <a:rPr lang="da-DK" dirty="0" smtClean="0"/>
              <a:t> Danske Bank</a:t>
            </a:r>
          </a:p>
          <a:p>
            <a:r>
              <a:rPr lang="da-DK" dirty="0" err="1" smtClean="0"/>
              <a:t>What</a:t>
            </a:r>
            <a:r>
              <a:rPr lang="da-DK" dirty="0" smtClean="0"/>
              <a:t> do </a:t>
            </a:r>
            <a:r>
              <a:rPr lang="da-DK" dirty="0" err="1" smtClean="0"/>
              <a:t>quants</a:t>
            </a:r>
            <a:r>
              <a:rPr lang="da-DK" dirty="0" smtClean="0"/>
              <a:t> (</a:t>
            </a:r>
            <a:r>
              <a:rPr lang="da-DK" dirty="0" err="1" smtClean="0"/>
              <a:t>Quantitative</a:t>
            </a:r>
            <a:r>
              <a:rPr lang="da-DK" dirty="0" smtClean="0"/>
              <a:t> Analysts) do?</a:t>
            </a:r>
          </a:p>
          <a:p>
            <a:r>
              <a:rPr lang="da-DK" dirty="0" err="1" smtClean="0"/>
              <a:t>What</a:t>
            </a:r>
            <a:r>
              <a:rPr lang="da-DK" dirty="0" smtClean="0"/>
              <a:t> do </a:t>
            </a:r>
            <a:r>
              <a:rPr lang="da-DK" dirty="0" err="1"/>
              <a:t>q</a:t>
            </a:r>
            <a:r>
              <a:rPr lang="da-DK" dirty="0" err="1" smtClean="0"/>
              <a:t>uants</a:t>
            </a:r>
            <a:r>
              <a:rPr lang="da-DK" dirty="0" smtClean="0"/>
              <a:t> do at Danske Bank?</a:t>
            </a:r>
          </a:p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you</a:t>
            </a:r>
            <a:r>
              <a:rPr lang="da-DK" dirty="0" smtClean="0"/>
              <a:t> do </a:t>
            </a:r>
            <a:r>
              <a:rPr lang="da-DK" dirty="0" err="1" smtClean="0"/>
              <a:t>during</a:t>
            </a:r>
            <a:r>
              <a:rPr lang="da-DK" dirty="0" smtClean="0"/>
              <a:t>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secondment</a:t>
            </a:r>
            <a:r>
              <a:rPr lang="da-DK" dirty="0" smtClean="0"/>
              <a:t> with </a:t>
            </a:r>
            <a:r>
              <a:rPr lang="da-DK" dirty="0" err="1" smtClean="0"/>
              <a:t>us</a:t>
            </a:r>
            <a:r>
              <a:rPr lang="da-DK" dirty="0" smtClean="0"/>
              <a:t>? (And </a:t>
            </a:r>
            <a:r>
              <a:rPr lang="da-DK" dirty="0" err="1" smtClean="0"/>
              <a:t>beyond</a:t>
            </a:r>
            <a:r>
              <a:rPr lang="da-DK" dirty="0" smtClean="0"/>
              <a:t> …)</a:t>
            </a:r>
          </a:p>
          <a:p>
            <a:r>
              <a:rPr lang="da-DK" dirty="0" smtClean="0"/>
              <a:t>Q &amp;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92696"/>
            <a:ext cx="8405813" cy="1189114"/>
          </a:xfrm>
        </p:spPr>
        <p:txBody>
          <a:bodyPr/>
          <a:lstStyle/>
          <a:p>
            <a:r>
              <a:rPr lang="da-DK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740446"/>
            <a:ext cx="8405813" cy="5072930"/>
          </a:xfrm>
        </p:spPr>
        <p:txBody>
          <a:bodyPr/>
          <a:lstStyle/>
          <a:p>
            <a:r>
              <a:rPr lang="da-DK" dirty="0" err="1"/>
              <a:t>Despite</a:t>
            </a:r>
            <a:r>
              <a:rPr lang="da-DK" dirty="0"/>
              <a:t> </a:t>
            </a:r>
            <a:r>
              <a:rPr lang="da-DK" dirty="0" err="1"/>
              <a:t>crises</a:t>
            </a:r>
            <a:r>
              <a:rPr lang="da-DK" dirty="0"/>
              <a:t> driven </a:t>
            </a:r>
            <a:r>
              <a:rPr lang="da-DK" dirty="0" err="1"/>
              <a:t>changes</a:t>
            </a:r>
            <a:r>
              <a:rPr lang="da-DK" dirty="0"/>
              <a:t> to </a:t>
            </a:r>
            <a:r>
              <a:rPr lang="da-DK" dirty="0" smtClean="0"/>
              <a:t>the</a:t>
            </a:r>
            <a:br>
              <a:rPr lang="da-DK" dirty="0" smtClean="0"/>
            </a:br>
            <a:r>
              <a:rPr lang="da-DK" dirty="0" err="1" smtClean="0"/>
              <a:t>financial</a:t>
            </a:r>
            <a:r>
              <a:rPr lang="da-DK" dirty="0" smtClean="0"/>
              <a:t> </a:t>
            </a:r>
            <a:r>
              <a:rPr lang="da-DK" dirty="0" err="1" smtClean="0"/>
              <a:t>industry</a:t>
            </a:r>
            <a:r>
              <a:rPr lang="da-DK" dirty="0"/>
              <a:t>, </a:t>
            </a:r>
            <a:r>
              <a:rPr lang="da-DK" dirty="0" err="1"/>
              <a:t>opportunities</a:t>
            </a:r>
            <a:r>
              <a:rPr lang="da-DK" dirty="0"/>
              <a:t> to </a:t>
            </a:r>
            <a:r>
              <a:rPr lang="da-DK" dirty="0" err="1"/>
              <a:t>make</a:t>
            </a:r>
            <a:r>
              <a:rPr lang="da-DK" dirty="0"/>
              <a:t> 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a </a:t>
            </a:r>
            <a:r>
              <a:rPr lang="da-DK" dirty="0" err="1" smtClean="0"/>
              <a:t>good</a:t>
            </a:r>
            <a:r>
              <a:rPr lang="da-DK" dirty="0" smtClean="0"/>
              <a:t> </a:t>
            </a:r>
            <a:r>
              <a:rPr lang="da-DK" dirty="0" err="1"/>
              <a:t>life</a:t>
            </a:r>
            <a:r>
              <a:rPr lang="da-DK" dirty="0"/>
              <a:t> as a </a:t>
            </a:r>
            <a:r>
              <a:rPr lang="da-DK" dirty="0" err="1"/>
              <a:t>Quant</a:t>
            </a:r>
            <a:r>
              <a:rPr lang="da-DK" dirty="0"/>
              <a:t> </a:t>
            </a:r>
            <a:r>
              <a:rPr lang="da-DK" dirty="0" err="1"/>
              <a:t>remain</a:t>
            </a:r>
            <a:r>
              <a:rPr lang="da-DK" dirty="0"/>
              <a:t> </a:t>
            </a:r>
          </a:p>
          <a:p>
            <a:r>
              <a:rPr lang="da-DK" dirty="0" err="1" smtClean="0"/>
              <a:t>Physicists</a:t>
            </a:r>
            <a:r>
              <a:rPr lang="da-DK" dirty="0" smtClean="0"/>
              <a:t> </a:t>
            </a:r>
            <a:r>
              <a:rPr lang="da-DK" dirty="0" err="1" smtClean="0"/>
              <a:t>make</a:t>
            </a:r>
            <a:r>
              <a:rPr lang="da-DK" dirty="0" smtClean="0"/>
              <a:t> for excellent </a:t>
            </a:r>
            <a:r>
              <a:rPr lang="da-DK" dirty="0" err="1" smtClean="0"/>
              <a:t>Quants</a:t>
            </a:r>
            <a:endParaRPr lang="da-DK" dirty="0" smtClean="0"/>
          </a:p>
          <a:p>
            <a:r>
              <a:rPr lang="da-DK" dirty="0" smtClean="0"/>
              <a:t>A </a:t>
            </a:r>
            <a:r>
              <a:rPr lang="da-DK" dirty="0" err="1" smtClean="0"/>
              <a:t>secondment</a:t>
            </a:r>
            <a:r>
              <a:rPr lang="da-DK" dirty="0" smtClean="0"/>
              <a:t> with Danske Bank offers </a:t>
            </a:r>
            <a:r>
              <a:rPr lang="da-DK" dirty="0" err="1" smtClean="0"/>
              <a:t>you</a:t>
            </a:r>
            <a:endParaRPr lang="en-GB" dirty="0" smtClean="0"/>
          </a:p>
          <a:p>
            <a:pPr lvl="1"/>
            <a:r>
              <a:rPr lang="da-DK" dirty="0" smtClean="0"/>
              <a:t>A </a:t>
            </a:r>
            <a:r>
              <a:rPr lang="da-DK" dirty="0" err="1" smtClean="0"/>
              <a:t>close</a:t>
            </a:r>
            <a:r>
              <a:rPr lang="da-DK" dirty="0" smtClean="0"/>
              <a:t> up </a:t>
            </a:r>
            <a:r>
              <a:rPr lang="da-DK" dirty="0" err="1" smtClean="0"/>
              <a:t>experience</a:t>
            </a:r>
            <a:r>
              <a:rPr lang="da-DK" dirty="0" smtClean="0"/>
              <a:t> of the </a:t>
            </a:r>
            <a:r>
              <a:rPr lang="da-DK" dirty="0" err="1" smtClean="0"/>
              <a:t>financial</a:t>
            </a:r>
            <a:r>
              <a:rPr lang="da-DK" dirty="0" smtClean="0"/>
              <a:t> </a:t>
            </a:r>
            <a:r>
              <a:rPr lang="da-DK" dirty="0" err="1" smtClean="0"/>
              <a:t>industry</a:t>
            </a:r>
            <a:r>
              <a:rPr lang="da-DK" dirty="0" smtClean="0"/>
              <a:t>. (”Is it for </a:t>
            </a:r>
            <a:r>
              <a:rPr lang="da-DK" dirty="0" err="1" smtClean="0"/>
              <a:t>me</a:t>
            </a:r>
            <a:r>
              <a:rPr lang="da-DK" dirty="0" smtClean="0"/>
              <a:t>?”)</a:t>
            </a:r>
          </a:p>
          <a:p>
            <a:pPr lvl="1"/>
            <a:r>
              <a:rPr lang="da-DK" dirty="0" smtClean="0"/>
              <a:t>A </a:t>
            </a:r>
            <a:r>
              <a:rPr lang="da-DK" dirty="0" err="1" smtClean="0"/>
              <a:t>broad</a:t>
            </a:r>
            <a:r>
              <a:rPr lang="da-DK" dirty="0" smtClean="0"/>
              <a:t> </a:t>
            </a:r>
            <a:r>
              <a:rPr lang="da-DK" dirty="0" err="1" smtClean="0"/>
              <a:t>bandwitdth</a:t>
            </a:r>
            <a:r>
              <a:rPr lang="da-DK" dirty="0" smtClean="0"/>
              <a:t> of </a:t>
            </a:r>
            <a:r>
              <a:rPr lang="da-DK" dirty="0" err="1" smtClean="0"/>
              <a:t>interesting</a:t>
            </a:r>
            <a:r>
              <a:rPr lang="da-DK" dirty="0" smtClean="0"/>
              <a:t> </a:t>
            </a:r>
            <a:r>
              <a:rPr lang="da-DK" dirty="0" err="1" smtClean="0"/>
              <a:t>work</a:t>
            </a:r>
            <a:r>
              <a:rPr lang="da-DK" dirty="0" smtClean="0"/>
              <a:t> lines </a:t>
            </a:r>
            <a:r>
              <a:rPr lang="da-DK" dirty="0" err="1" smtClean="0"/>
              <a:t>during</a:t>
            </a:r>
            <a:r>
              <a:rPr lang="da-DK" dirty="0" smtClean="0"/>
              <a:t>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secondment</a:t>
            </a:r>
            <a:endParaRPr lang="da-DK" dirty="0" smtClean="0"/>
          </a:p>
          <a:p>
            <a:pPr lvl="2"/>
            <a:r>
              <a:rPr lang="da-DK" dirty="0" smtClean="0"/>
              <a:t>With a </a:t>
            </a:r>
            <a:r>
              <a:rPr lang="da-DK" dirty="0" err="1" smtClean="0"/>
              <a:t>world</a:t>
            </a:r>
            <a:r>
              <a:rPr lang="da-DK" dirty="0" smtClean="0"/>
              <a:t> class team</a:t>
            </a:r>
          </a:p>
          <a:p>
            <a:pPr lvl="2"/>
            <a:r>
              <a:rPr lang="da-DK" dirty="0" err="1" smtClean="0"/>
              <a:t>Within</a:t>
            </a:r>
            <a:r>
              <a:rPr lang="da-DK" dirty="0" smtClean="0"/>
              <a:t> a </a:t>
            </a:r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culture</a:t>
            </a:r>
            <a:r>
              <a:rPr lang="da-DK" dirty="0" smtClean="0"/>
              <a:t> </a:t>
            </a:r>
            <a:r>
              <a:rPr lang="da-DK" dirty="0" err="1" smtClean="0"/>
              <a:t>that</a:t>
            </a:r>
            <a:r>
              <a:rPr lang="da-DK" dirty="0" smtClean="0"/>
              <a:t> is not as cut </a:t>
            </a:r>
            <a:r>
              <a:rPr lang="da-DK" dirty="0" err="1" smtClean="0"/>
              <a:t>throat</a:t>
            </a:r>
            <a:r>
              <a:rPr lang="da-DK" dirty="0" smtClean="0"/>
              <a:t> as the </a:t>
            </a:r>
            <a:r>
              <a:rPr lang="da-DK" dirty="0" err="1" smtClean="0"/>
              <a:t>industry</a:t>
            </a:r>
            <a:r>
              <a:rPr lang="da-DK" dirty="0" smtClean="0"/>
              <a:t> is </a:t>
            </a:r>
            <a:r>
              <a:rPr lang="da-DK" dirty="0" err="1" smtClean="0"/>
              <a:t>infamous</a:t>
            </a:r>
            <a:r>
              <a:rPr lang="da-DK" dirty="0" smtClean="0"/>
              <a:t> for (and in a city top </a:t>
            </a:r>
            <a:r>
              <a:rPr lang="da-DK" dirty="0" err="1" smtClean="0"/>
              <a:t>ranked</a:t>
            </a:r>
            <a:r>
              <a:rPr lang="da-DK" dirty="0" smtClean="0"/>
              <a:t> for </a:t>
            </a:r>
            <a:r>
              <a:rPr lang="da-DK" dirty="0" err="1" smtClean="0"/>
              <a:t>quality</a:t>
            </a:r>
            <a:r>
              <a:rPr lang="da-DK" dirty="0" smtClean="0"/>
              <a:t> of </a:t>
            </a:r>
            <a:r>
              <a:rPr lang="da-DK" dirty="0" err="1" smtClean="0"/>
              <a:t>life</a:t>
            </a:r>
            <a:r>
              <a:rPr lang="da-DK" dirty="0" smtClean="0"/>
              <a:t>). </a:t>
            </a:r>
          </a:p>
          <a:p>
            <a:pPr lvl="1"/>
            <a:r>
              <a:rPr lang="da-DK" dirty="0" smtClean="0"/>
              <a:t>A </a:t>
            </a:r>
            <a:r>
              <a:rPr lang="da-DK" dirty="0" err="1" smtClean="0"/>
              <a:t>significant</a:t>
            </a:r>
            <a:r>
              <a:rPr lang="da-DK" dirty="0" smtClean="0"/>
              <a:t> </a:t>
            </a:r>
            <a:r>
              <a:rPr lang="da-DK" dirty="0" err="1" smtClean="0"/>
              <a:t>edge</a:t>
            </a:r>
            <a:r>
              <a:rPr lang="da-DK" dirty="0" smtClean="0"/>
              <a:t> in landing a permanent job </a:t>
            </a:r>
            <a:r>
              <a:rPr lang="da-DK" dirty="0" err="1" smtClean="0"/>
              <a:t>after</a:t>
            </a:r>
            <a:r>
              <a:rPr lang="da-DK" dirty="0" smtClean="0"/>
              <a:t>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Ph.D.</a:t>
            </a:r>
            <a:r>
              <a:rPr lang="da-DK" dirty="0" smtClean="0"/>
              <a:t> (with </a:t>
            </a:r>
            <a:r>
              <a:rPr lang="da-DK" dirty="0" err="1" smtClean="0"/>
              <a:t>us</a:t>
            </a:r>
            <a:r>
              <a:rPr lang="da-DK" dirty="0"/>
              <a:t> </a:t>
            </a:r>
            <a:r>
              <a:rPr lang="da-DK" dirty="0" smtClean="0"/>
              <a:t>or </a:t>
            </a:r>
            <a:r>
              <a:rPr lang="da-DK" dirty="0" err="1" smtClean="0"/>
              <a:t>elsewhere</a:t>
            </a:r>
            <a:r>
              <a:rPr lang="da-DK" dirty="0" smtClean="0"/>
              <a:t>)</a:t>
            </a:r>
          </a:p>
          <a:p>
            <a:r>
              <a:rPr lang="da-DK" dirty="0" err="1" smtClean="0"/>
              <a:t>Stay</a:t>
            </a:r>
            <a:r>
              <a:rPr lang="da-DK" dirty="0" smtClean="0"/>
              <a:t> in touch (</a:t>
            </a:r>
            <a:r>
              <a:rPr lang="da-DK" dirty="0" err="1" smtClean="0"/>
              <a:t>also</a:t>
            </a:r>
            <a:r>
              <a:rPr lang="da-DK" dirty="0" smtClean="0"/>
              <a:t> on </a:t>
            </a:r>
            <a:r>
              <a:rPr lang="da-DK" dirty="0" err="1" smtClean="0"/>
              <a:t>possible</a:t>
            </a:r>
            <a:r>
              <a:rPr lang="da-DK" dirty="0" smtClean="0"/>
              <a:t> </a:t>
            </a:r>
            <a:r>
              <a:rPr lang="da-DK" dirty="0" err="1" smtClean="0"/>
              <a:t>topics</a:t>
            </a:r>
            <a:r>
              <a:rPr lang="da-DK" dirty="0" smtClean="0"/>
              <a:t> for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secondment</a:t>
            </a:r>
            <a:r>
              <a:rPr lang="da-DK" dirty="0" smtClean="0"/>
              <a:t>): </a:t>
            </a:r>
          </a:p>
          <a:p>
            <a:pPr lvl="2"/>
            <a:r>
              <a:rPr lang="da-DK" dirty="0" smtClean="0">
                <a:hlinkClick r:id="rId2"/>
              </a:rPr>
              <a:t>OVS@danskebank.dk</a:t>
            </a:r>
            <a:r>
              <a:rPr lang="da-DK" dirty="0" smtClean="0"/>
              <a:t> (</a:t>
            </a:r>
            <a:r>
              <a:rPr lang="da-DK" dirty="0" err="1" smtClean="0"/>
              <a:t>my</a:t>
            </a:r>
            <a:r>
              <a:rPr lang="da-DK" dirty="0" smtClean="0"/>
              <a:t> boss Ove Scavenius) and </a:t>
            </a:r>
            <a:r>
              <a:rPr lang="da-DK" dirty="0" smtClean="0">
                <a:hlinkClick r:id="rId3"/>
              </a:rPr>
              <a:t>SKRE@danskebank.dk</a:t>
            </a:r>
            <a:r>
              <a:rPr lang="da-DK" dirty="0" smtClean="0"/>
              <a:t> (</a:t>
            </a:r>
            <a:r>
              <a:rPr lang="da-DK" dirty="0" err="1" smtClean="0"/>
              <a:t>me</a:t>
            </a:r>
            <a:r>
              <a:rPr lang="da-DK" dirty="0" smtClean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558" y="764704"/>
            <a:ext cx="3835946" cy="256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7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Non-quantitative</a:t>
            </a:r>
            <a:r>
              <a:rPr lang="da-DK" dirty="0" smtClean="0"/>
              <a:t> </a:t>
            </a:r>
            <a:r>
              <a:rPr lang="da-DK" dirty="0" err="1" smtClean="0"/>
              <a:t>quant</a:t>
            </a:r>
            <a:r>
              <a:rPr lang="da-DK" dirty="0" smtClean="0"/>
              <a:t> </a:t>
            </a:r>
            <a:r>
              <a:rPr lang="da-DK" dirty="0" err="1" smtClean="0"/>
              <a:t>books</a:t>
            </a:r>
            <a:endParaRPr lang="en-US" dirty="0"/>
          </a:p>
        </p:txBody>
      </p:sp>
      <p:pic>
        <p:nvPicPr>
          <p:cNvPr id="1026" name="Picture 2" descr="http://d.gr-assets.com/books/1348821609l/330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060848"/>
            <a:ext cx="2880320" cy="4315086"/>
          </a:xfrm>
          <a:prstGeom prst="rect">
            <a:avLst/>
          </a:prstGeom>
          <a:noFill/>
        </p:spPr>
      </p:pic>
      <p:pic>
        <p:nvPicPr>
          <p:cNvPr id="1028" name="Picture 4" descr="http://d.gr-assets.com/books/1388258053l/413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916832"/>
            <a:ext cx="2800350" cy="4524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447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Stefan Kretzer </a:t>
            </a:r>
            <a:br>
              <a:rPr lang="da-DK" dirty="0" smtClean="0"/>
            </a:br>
            <a:r>
              <a:rPr lang="da-DK" dirty="0" smtClean="0"/>
              <a:t>skre@danskebank.dk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Ph.D</a:t>
            </a:r>
            <a:r>
              <a:rPr lang="da-DK" dirty="0" smtClean="0"/>
              <a:t>. in </a:t>
            </a:r>
            <a:r>
              <a:rPr lang="da-DK" dirty="0" err="1" smtClean="0"/>
              <a:t>theoretical</a:t>
            </a:r>
            <a:r>
              <a:rPr lang="da-DK" dirty="0" smtClean="0"/>
              <a:t> </a:t>
            </a:r>
            <a:r>
              <a:rPr lang="da-DK" dirty="0" err="1" smtClean="0"/>
              <a:t>physics</a:t>
            </a:r>
            <a:r>
              <a:rPr lang="da-DK" dirty="0" smtClean="0"/>
              <a:t> (</a:t>
            </a:r>
            <a:r>
              <a:rPr lang="da-DK" dirty="0" err="1" smtClean="0"/>
              <a:t>particle</a:t>
            </a:r>
            <a:r>
              <a:rPr lang="da-DK" dirty="0" smtClean="0"/>
              <a:t> </a:t>
            </a:r>
            <a:r>
              <a:rPr lang="da-DK" dirty="0" err="1" smtClean="0"/>
              <a:t>phenomenology</a:t>
            </a:r>
            <a:r>
              <a:rPr lang="da-DK" dirty="0" smtClean="0"/>
              <a:t>) in </a:t>
            </a:r>
            <a:r>
              <a:rPr lang="da-DK" dirty="0" err="1" smtClean="0"/>
              <a:t>Germany</a:t>
            </a:r>
            <a:endParaRPr lang="da-DK" dirty="0" smtClean="0"/>
          </a:p>
          <a:p>
            <a:r>
              <a:rPr lang="da-DK" dirty="0" err="1" smtClean="0"/>
              <a:t>Postdoctorial</a:t>
            </a:r>
            <a:r>
              <a:rPr lang="da-DK" dirty="0" smtClean="0"/>
              <a:t> research in the US (</a:t>
            </a:r>
            <a:r>
              <a:rPr lang="da-DK" dirty="0" err="1" smtClean="0"/>
              <a:t>Brookhaven</a:t>
            </a:r>
            <a:r>
              <a:rPr lang="da-DK" dirty="0" smtClean="0"/>
              <a:t> National Laboratory)</a:t>
            </a:r>
          </a:p>
          <a:p>
            <a:r>
              <a:rPr lang="da-DK" dirty="0" err="1" smtClean="0"/>
              <a:t>Perturbative</a:t>
            </a:r>
            <a:r>
              <a:rPr lang="da-DK" dirty="0" smtClean="0"/>
              <a:t> QCD </a:t>
            </a:r>
            <a:r>
              <a:rPr lang="da-DK" dirty="0" err="1" smtClean="0"/>
              <a:t>phenomenology</a:t>
            </a:r>
            <a:endParaRPr lang="da-DK" dirty="0" smtClean="0"/>
          </a:p>
          <a:p>
            <a:r>
              <a:rPr lang="da-DK" dirty="0" smtClean="0"/>
              <a:t>”</a:t>
            </a:r>
            <a:r>
              <a:rPr lang="da-DK" dirty="0" err="1" smtClean="0"/>
              <a:t>Strategist</a:t>
            </a:r>
            <a:r>
              <a:rPr lang="da-DK" dirty="0" smtClean="0"/>
              <a:t>” at Goldman Sachs, London</a:t>
            </a:r>
          </a:p>
          <a:p>
            <a:r>
              <a:rPr lang="da-DK" dirty="0" smtClean="0"/>
              <a:t>With Danske Bank Markets </a:t>
            </a:r>
            <a:r>
              <a:rPr lang="da-DK" dirty="0" err="1" smtClean="0"/>
              <a:t>since</a:t>
            </a:r>
            <a:r>
              <a:rPr lang="da-DK" dirty="0" smtClean="0"/>
              <a:t> </a:t>
            </a:r>
            <a:r>
              <a:rPr lang="da-DK" dirty="0" err="1" smtClean="0"/>
              <a:t>February</a:t>
            </a:r>
            <a:r>
              <a:rPr lang="da-DK" dirty="0" smtClean="0"/>
              <a:t> 2009</a:t>
            </a:r>
          </a:p>
          <a:p>
            <a:r>
              <a:rPr lang="da-DK" dirty="0" smtClean="0"/>
              <a:t>Head of </a:t>
            </a:r>
            <a:r>
              <a:rPr lang="da-DK" dirty="0" err="1" smtClean="0"/>
              <a:t>Quantitative</a:t>
            </a:r>
            <a:r>
              <a:rPr lang="da-DK" dirty="0" smtClean="0"/>
              <a:t> Risk Analytics </a:t>
            </a:r>
            <a:r>
              <a:rPr lang="da-DK" dirty="0" err="1" smtClean="0"/>
              <a:t>within</a:t>
            </a:r>
            <a:r>
              <a:rPr lang="da-DK" dirty="0" smtClean="0"/>
              <a:t> </a:t>
            </a:r>
            <a:r>
              <a:rPr lang="da-DK" dirty="0" err="1" smtClean="0"/>
              <a:t>SuperFly</a:t>
            </a:r>
            <a:r>
              <a:rPr lang="da-DK" dirty="0" smtClean="0"/>
              <a:t> Analytics</a:t>
            </a:r>
          </a:p>
          <a:p>
            <a:r>
              <a:rPr lang="da-DK" dirty="0" smtClean="0"/>
              <a:t>Reporting to the head of the </a:t>
            </a:r>
            <a:r>
              <a:rPr lang="da-DK" dirty="0" err="1" smtClean="0"/>
              <a:t>department</a:t>
            </a:r>
            <a:r>
              <a:rPr lang="da-DK" dirty="0" smtClean="0"/>
              <a:t>: Ove Scavenius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92746"/>
            <a:ext cx="8405813" cy="1008062"/>
          </a:xfrm>
        </p:spPr>
        <p:txBody>
          <a:bodyPr/>
          <a:lstStyle/>
          <a:p>
            <a:r>
              <a:rPr lang="da-DK" dirty="0" smtClean="0"/>
              <a:t>Danske Bank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484784"/>
            <a:ext cx="8405813" cy="4300537"/>
          </a:xfrm>
        </p:spPr>
        <p:txBody>
          <a:bodyPr/>
          <a:lstStyle/>
          <a:p>
            <a:r>
              <a:rPr lang="da-DK" dirty="0" smtClean="0"/>
              <a:t>Integrated (Retail &amp; Investment) </a:t>
            </a:r>
            <a:br>
              <a:rPr lang="da-DK" dirty="0" smtClean="0"/>
            </a:br>
            <a:r>
              <a:rPr lang="da-DK" dirty="0" smtClean="0"/>
              <a:t>Nordic Bank with </a:t>
            </a:r>
            <a:r>
              <a:rPr lang="da-DK" dirty="0" err="1" smtClean="0"/>
              <a:t>headquarters</a:t>
            </a:r>
            <a:r>
              <a:rPr lang="da-DK" dirty="0" smtClean="0"/>
              <a:t> in </a:t>
            </a:r>
            <a:br>
              <a:rPr lang="da-DK" dirty="0" smtClean="0"/>
            </a:br>
            <a:r>
              <a:rPr lang="da-DK" dirty="0" smtClean="0"/>
              <a:t>Copenhagen</a:t>
            </a:r>
          </a:p>
          <a:p>
            <a:r>
              <a:rPr lang="da-DK" dirty="0" err="1" smtClean="0"/>
              <a:t>About</a:t>
            </a:r>
            <a:r>
              <a:rPr lang="da-DK" dirty="0" smtClean="0"/>
              <a:t> 20K </a:t>
            </a:r>
            <a:r>
              <a:rPr lang="da-DK" dirty="0" err="1" smtClean="0"/>
              <a:t>employees</a:t>
            </a:r>
            <a:r>
              <a:rPr lang="da-DK" dirty="0" smtClean="0"/>
              <a:t> in total</a:t>
            </a:r>
          </a:p>
          <a:p>
            <a:r>
              <a:rPr lang="da-DK" dirty="0" err="1"/>
              <a:t>A</a:t>
            </a:r>
            <a:r>
              <a:rPr lang="da-DK" dirty="0" err="1" smtClean="0"/>
              <a:t>bout</a:t>
            </a:r>
            <a:r>
              <a:rPr lang="da-DK" dirty="0" smtClean="0"/>
              <a:t> 10% </a:t>
            </a:r>
            <a:r>
              <a:rPr lang="da-DK" dirty="0" err="1" smtClean="0"/>
              <a:t>thereof</a:t>
            </a:r>
            <a:r>
              <a:rPr lang="da-DK" dirty="0" smtClean="0"/>
              <a:t> in Investment </a:t>
            </a:r>
            <a:br>
              <a:rPr lang="da-DK" dirty="0" smtClean="0"/>
            </a:br>
            <a:r>
              <a:rPr lang="da-DK" dirty="0" smtClean="0"/>
              <a:t>Banking (aka ”C&amp;I”). </a:t>
            </a:r>
          </a:p>
          <a:p>
            <a:r>
              <a:rPr lang="da-DK" dirty="0" smtClean="0"/>
              <a:t>Of </a:t>
            </a:r>
            <a:r>
              <a:rPr lang="da-DK" dirty="0" err="1" smtClean="0"/>
              <a:t>those</a:t>
            </a:r>
            <a:r>
              <a:rPr lang="da-DK" dirty="0" smtClean="0"/>
              <a:t>, </a:t>
            </a:r>
            <a:r>
              <a:rPr lang="da-DK" dirty="0" err="1" smtClean="0"/>
              <a:t>about</a:t>
            </a:r>
            <a:r>
              <a:rPr lang="da-DK" dirty="0" smtClean="0"/>
              <a:t> 50 (</a:t>
            </a:r>
            <a:r>
              <a:rPr lang="da-DK" dirty="0" err="1" smtClean="0"/>
              <a:t>monotonically</a:t>
            </a:r>
            <a:r>
              <a:rPr lang="da-DK" dirty="0" smtClean="0"/>
              <a:t> </a:t>
            </a:r>
            <a:r>
              <a:rPr lang="da-DK" dirty="0" err="1" smtClean="0"/>
              <a:t>increasing</a:t>
            </a:r>
            <a:r>
              <a:rPr lang="da-DK" dirty="0" smtClean="0"/>
              <a:t> </a:t>
            </a:r>
            <a:r>
              <a:rPr lang="da-DK" dirty="0" err="1" smtClean="0"/>
              <a:t>since</a:t>
            </a:r>
            <a:r>
              <a:rPr lang="da-DK" dirty="0" smtClean="0"/>
              <a:t> 2007) </a:t>
            </a:r>
            <a:r>
              <a:rPr lang="da-DK" dirty="0" err="1" smtClean="0"/>
              <a:t>are</a:t>
            </a:r>
            <a:r>
              <a:rPr lang="da-DK" dirty="0" smtClean="0"/>
              <a:t> ”</a:t>
            </a:r>
            <a:r>
              <a:rPr lang="da-DK" dirty="0" err="1" smtClean="0"/>
              <a:t>Quants</a:t>
            </a:r>
            <a:r>
              <a:rPr lang="da-DK" dirty="0" smtClean="0"/>
              <a:t>” with </a:t>
            </a:r>
            <a:r>
              <a:rPr lang="da-DK" dirty="0" err="1" smtClean="0"/>
              <a:t>mathematical</a:t>
            </a:r>
            <a:r>
              <a:rPr lang="da-DK" dirty="0" smtClean="0"/>
              <a:t> and </a:t>
            </a:r>
            <a:r>
              <a:rPr lang="da-DK" dirty="0" err="1" smtClean="0"/>
              <a:t>technological</a:t>
            </a:r>
            <a:r>
              <a:rPr lang="da-DK" dirty="0" smtClean="0"/>
              <a:t> </a:t>
            </a:r>
            <a:r>
              <a:rPr lang="da-DK" dirty="0" err="1" smtClean="0"/>
              <a:t>focus</a:t>
            </a:r>
            <a:r>
              <a:rPr lang="da-DK" dirty="0" smtClean="0"/>
              <a:t> (</a:t>
            </a:r>
            <a:r>
              <a:rPr lang="da-DK" dirty="0" err="1" smtClean="0"/>
              <a:t>mainly</a:t>
            </a:r>
            <a:r>
              <a:rPr lang="da-DK" dirty="0" smtClean="0"/>
              <a:t>) in the </a:t>
            </a:r>
            <a:r>
              <a:rPr lang="da-DK" dirty="0" err="1" smtClean="0"/>
              <a:t>areas</a:t>
            </a:r>
            <a:endParaRPr lang="da-DK" dirty="0" smtClean="0"/>
          </a:p>
          <a:p>
            <a:pPr lvl="1"/>
            <a:r>
              <a:rPr lang="da-DK" dirty="0" smtClean="0"/>
              <a:t>Trading in the </a:t>
            </a:r>
            <a:r>
              <a:rPr lang="da-DK" dirty="0" smtClean="0"/>
              <a:t>Financial </a:t>
            </a:r>
            <a:r>
              <a:rPr lang="da-DK" dirty="0" smtClean="0"/>
              <a:t>Markets (</a:t>
            </a:r>
            <a:r>
              <a:rPr lang="da-DK" dirty="0" err="1" smtClean="0"/>
              <a:t>classical</a:t>
            </a:r>
            <a:r>
              <a:rPr lang="da-DK" dirty="0" smtClean="0"/>
              <a:t>) </a:t>
            </a:r>
          </a:p>
          <a:p>
            <a:pPr lvl="1"/>
            <a:r>
              <a:rPr lang="da-DK" dirty="0" smtClean="0"/>
              <a:t>Digital Financial Services (fashionable)</a:t>
            </a:r>
          </a:p>
          <a:p>
            <a:r>
              <a:rPr lang="da-DK" dirty="0" smtClean="0"/>
              <a:t>More </a:t>
            </a:r>
            <a:r>
              <a:rPr lang="da-DK" dirty="0" err="1" smtClean="0"/>
              <a:t>than</a:t>
            </a:r>
            <a:r>
              <a:rPr lang="da-DK" dirty="0" smtClean="0"/>
              <a:t> 50% of </a:t>
            </a:r>
            <a:r>
              <a:rPr lang="da-DK" dirty="0" err="1" smtClean="0"/>
              <a:t>our</a:t>
            </a:r>
            <a:r>
              <a:rPr lang="da-DK" dirty="0" smtClean="0"/>
              <a:t> </a:t>
            </a:r>
            <a:r>
              <a:rPr lang="da-DK" dirty="0" err="1" smtClean="0"/>
              <a:t>quants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physicists</a:t>
            </a:r>
            <a:endParaRPr lang="da-DK" dirty="0" smtClean="0"/>
          </a:p>
          <a:p>
            <a:r>
              <a:rPr lang="da-DK" dirty="0" smtClean="0"/>
              <a:t>Strong </a:t>
            </a:r>
            <a:r>
              <a:rPr lang="da-DK" dirty="0" err="1" smtClean="0"/>
              <a:t>focus</a:t>
            </a:r>
            <a:r>
              <a:rPr lang="da-DK" dirty="0" smtClean="0"/>
              <a:t> on </a:t>
            </a:r>
            <a:r>
              <a:rPr lang="da-DK" dirty="0" err="1" smtClean="0"/>
              <a:t>corporate</a:t>
            </a:r>
            <a:r>
              <a:rPr lang="da-DK" dirty="0" smtClean="0"/>
              <a:t> </a:t>
            </a:r>
            <a:r>
              <a:rPr lang="da-DK" dirty="0" err="1" smtClean="0"/>
              <a:t>values</a:t>
            </a:r>
            <a:r>
              <a:rPr lang="da-DK" dirty="0" smtClean="0"/>
              <a:t> and (</a:t>
            </a:r>
            <a:r>
              <a:rPr lang="da-DK" dirty="0" err="1" smtClean="0"/>
              <a:t>scandinavian</a:t>
            </a:r>
            <a:r>
              <a:rPr lang="da-DK" dirty="0" smtClean="0"/>
              <a:t>) </a:t>
            </a:r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culture</a:t>
            </a:r>
            <a:endParaRPr lang="da-DK" dirty="0" smtClean="0"/>
          </a:p>
          <a:p>
            <a:r>
              <a:rPr lang="da-DK" dirty="0" smtClean="0"/>
              <a:t>Is </a:t>
            </a:r>
            <a:r>
              <a:rPr lang="da-DK" dirty="0" err="1" smtClean="0"/>
              <a:t>there</a:t>
            </a:r>
            <a:r>
              <a:rPr lang="da-DK" dirty="0" smtClean="0"/>
              <a:t> an </a:t>
            </a:r>
            <a:r>
              <a:rPr lang="da-DK" dirty="0" err="1" smtClean="0"/>
              <a:t>elephant</a:t>
            </a:r>
            <a:r>
              <a:rPr lang="da-DK" dirty="0" smtClean="0"/>
              <a:t> in </a:t>
            </a:r>
            <a:r>
              <a:rPr lang="da-DK" dirty="0" err="1" smtClean="0"/>
              <a:t>this</a:t>
            </a:r>
            <a:r>
              <a:rPr lang="da-DK" dirty="0" smtClean="0"/>
              <a:t> </a:t>
            </a:r>
            <a:r>
              <a:rPr lang="da-DK" dirty="0" err="1" smtClean="0"/>
              <a:t>room</a:t>
            </a:r>
            <a:r>
              <a:rPr lang="da-DK" dirty="0" smtClean="0"/>
              <a:t>?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640631"/>
            <a:ext cx="4582747" cy="283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97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5446965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600" dirty="0" err="1" smtClean="0"/>
              <a:t>What</a:t>
            </a:r>
            <a:r>
              <a:rPr lang="da-DK" sz="3600" dirty="0" smtClean="0"/>
              <a:t> do </a:t>
            </a:r>
            <a:r>
              <a:rPr lang="da-DK" sz="3600" dirty="0" err="1" smtClean="0"/>
              <a:t>Quants</a:t>
            </a:r>
            <a:r>
              <a:rPr lang="da-DK" sz="3600" dirty="0" smtClean="0"/>
              <a:t> do?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859" y="980728"/>
            <a:ext cx="3064396" cy="38912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279" y="980728"/>
            <a:ext cx="2581201" cy="38912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16" y="980728"/>
            <a:ext cx="2588446" cy="38912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79512" y="2348880"/>
            <a:ext cx="4392488" cy="30963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27" y="1033463"/>
            <a:ext cx="8405813" cy="1008062"/>
          </a:xfrm>
        </p:spPr>
        <p:txBody>
          <a:bodyPr/>
          <a:lstStyle/>
          <a:p>
            <a:r>
              <a:rPr lang="da-DK" sz="3200" dirty="0" err="1" smtClean="0"/>
              <a:t>Origins</a:t>
            </a:r>
            <a:r>
              <a:rPr lang="da-DK" sz="3200" dirty="0" smtClean="0"/>
              <a:t>: Black </a:t>
            </a:r>
            <a:r>
              <a:rPr lang="da-DK" sz="3200" dirty="0" err="1" smtClean="0"/>
              <a:t>Sholes</a:t>
            </a:r>
            <a:endParaRPr lang="en-US" sz="3200" dirty="0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609600" cy="257175"/>
          </a:xfrm>
          <a:prstGeom prst="rect">
            <a:avLst/>
          </a:prstGeom>
          <a:noFill/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714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609600" cy="257175"/>
          </a:xfrm>
          <a:prstGeom prst="rect">
            <a:avLst/>
          </a:prstGeom>
          <a:noFill/>
        </p:spPr>
      </p:pic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609600" cy="285750"/>
          </a:xfrm>
          <a:prstGeom prst="rect">
            <a:avLst/>
          </a:prstGeom>
          <a:noFill/>
        </p:spPr>
      </p:pic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1733234" y="3356992"/>
          <a:ext cx="1578626" cy="902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27" name="Equation" r:id="rId5" imgW="888840" imgH="507960" progId="Equation.3">
                  <p:embed/>
                </p:oleObj>
              </mc:Choice>
              <mc:Fallback>
                <p:oleObj name="Equation" r:id="rId5" imgW="888840" imgH="50796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3234" y="3356992"/>
                        <a:ext cx="1578626" cy="902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1619672" y="4608441"/>
          <a:ext cx="2592288" cy="476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28" name="Equation" r:id="rId7" imgW="1104840" imgH="203040" progId="Equation.3">
                  <p:embed/>
                </p:oleObj>
              </mc:Choice>
              <mc:Fallback>
                <p:oleObj name="Equation" r:id="rId7" imgW="1104840" imgH="203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4608441"/>
                        <a:ext cx="2592288" cy="4767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1666875" y="2636838"/>
          <a:ext cx="257175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29" name="Equation" r:id="rId9" imgW="1333440" imgH="253800" progId="Equation.3">
                  <p:embed/>
                </p:oleObj>
              </mc:Choice>
              <mc:Fallback>
                <p:oleObj name="Equation" r:id="rId9" imgW="1333440" imgH="2538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6875" y="2636838"/>
                        <a:ext cx="2571750" cy="490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79512" y="270892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Contract</a:t>
            </a:r>
            <a:r>
              <a:rPr lang="da-DK" dirty="0" smtClean="0"/>
              <a:t>: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79512" y="356372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Martingale</a:t>
            </a:r>
            <a:r>
              <a:rPr lang="da-DK" dirty="0" smtClean="0"/>
              <a:t>: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79512" y="465313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Distribution: </a:t>
            </a:r>
            <a:endParaRPr lang="en-US" dirty="0"/>
          </a:p>
        </p:txBody>
      </p:sp>
      <p:pic>
        <p:nvPicPr>
          <p:cNvPr id="54285" name="Picture 13" descr="C:\Users\B92705\Desktop\dax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91047" y="980728"/>
            <a:ext cx="3629426" cy="2598787"/>
          </a:xfrm>
          <a:prstGeom prst="rect">
            <a:avLst/>
          </a:prstGeom>
          <a:noFill/>
        </p:spPr>
      </p:pic>
      <p:pic>
        <p:nvPicPr>
          <p:cNvPr id="54286" name="Picture 1" descr="http://www.optiontradingtips.com/images/strategies/long-call-option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04048" y="3789040"/>
            <a:ext cx="384190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do </a:t>
            </a:r>
            <a:r>
              <a:rPr lang="da-DK" dirty="0" err="1" smtClean="0"/>
              <a:t>quants</a:t>
            </a:r>
            <a:r>
              <a:rPr lang="da-DK" dirty="0" smtClean="0"/>
              <a:t> </a:t>
            </a:r>
            <a:r>
              <a:rPr lang="da-DK" dirty="0" smtClean="0"/>
              <a:t>do </a:t>
            </a:r>
            <a:r>
              <a:rPr lang="da-DK" dirty="0" err="1" smtClean="0"/>
              <a:t>today</a:t>
            </a:r>
            <a:r>
              <a:rPr lang="da-DK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Classical</a:t>
            </a:r>
            <a:r>
              <a:rPr lang="da-DK" dirty="0" smtClean="0"/>
              <a:t> (</a:t>
            </a:r>
            <a:r>
              <a:rPr lang="da-DK" dirty="0" err="1" smtClean="0"/>
              <a:t>since</a:t>
            </a:r>
            <a:r>
              <a:rPr lang="da-DK" dirty="0" smtClean="0"/>
              <a:t> 1980s): </a:t>
            </a:r>
          </a:p>
          <a:p>
            <a:pPr lvl="1"/>
            <a:r>
              <a:rPr lang="da-DK" dirty="0" smtClean="0"/>
              <a:t>Derivatives</a:t>
            </a:r>
          </a:p>
          <a:p>
            <a:pPr lvl="1"/>
            <a:r>
              <a:rPr lang="da-DK" dirty="0" smtClean="0"/>
              <a:t>Statistical (</a:t>
            </a:r>
            <a:r>
              <a:rPr lang="da-DK" dirty="0" err="1" smtClean="0"/>
              <a:t>Stochastic</a:t>
            </a:r>
            <a:r>
              <a:rPr lang="da-DK" dirty="0" smtClean="0"/>
              <a:t> </a:t>
            </a:r>
            <a:r>
              <a:rPr lang="da-DK" dirty="0" err="1" smtClean="0"/>
              <a:t>Calculus</a:t>
            </a:r>
            <a:r>
              <a:rPr lang="da-DK" dirty="0" smtClean="0"/>
              <a:t>) </a:t>
            </a:r>
            <a:br>
              <a:rPr lang="da-DK" dirty="0" smtClean="0"/>
            </a:br>
            <a:r>
              <a:rPr lang="da-DK" dirty="0" err="1" smtClean="0"/>
              <a:t>modeling</a:t>
            </a:r>
            <a:r>
              <a:rPr lang="da-DK" dirty="0" smtClean="0"/>
              <a:t> and model </a:t>
            </a:r>
            <a:r>
              <a:rPr lang="da-DK" dirty="0" err="1" smtClean="0"/>
              <a:t>implementation</a:t>
            </a:r>
            <a:endParaRPr lang="da-DK" dirty="0" smtClean="0"/>
          </a:p>
          <a:p>
            <a:r>
              <a:rPr lang="da-DK" dirty="0" err="1" smtClean="0"/>
              <a:t>Inevitable</a:t>
            </a:r>
            <a:endParaRPr lang="da-DK" dirty="0" smtClean="0"/>
          </a:p>
          <a:p>
            <a:pPr lvl="1"/>
            <a:r>
              <a:rPr lang="da-DK" dirty="0" err="1" smtClean="0"/>
              <a:t>Regulation</a:t>
            </a:r>
            <a:endParaRPr lang="da-DK" dirty="0" smtClean="0"/>
          </a:p>
          <a:p>
            <a:r>
              <a:rPr lang="da-DK" dirty="0" smtClean="0"/>
              <a:t>Fashionable</a:t>
            </a:r>
          </a:p>
          <a:p>
            <a:pPr lvl="1"/>
            <a:r>
              <a:rPr lang="da-DK" dirty="0" smtClean="0"/>
              <a:t>Machine learning</a:t>
            </a:r>
          </a:p>
          <a:p>
            <a:pPr lvl="1"/>
            <a:r>
              <a:rPr lang="da-DK" dirty="0"/>
              <a:t>B</a:t>
            </a:r>
            <a:r>
              <a:rPr lang="da-DK" dirty="0" smtClean="0"/>
              <a:t>ig data </a:t>
            </a:r>
          </a:p>
          <a:p>
            <a:pPr lvl="1"/>
            <a:r>
              <a:rPr lang="da-DK" dirty="0" smtClean="0"/>
              <a:t>Digital services</a:t>
            </a:r>
          </a:p>
          <a:p>
            <a:r>
              <a:rPr lang="da-DK" dirty="0" smtClean="0"/>
              <a:t>I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err="1" smtClean="0"/>
              <a:t>judicously</a:t>
            </a:r>
            <a:r>
              <a:rPr lang="da-DK" dirty="0" smtClean="0"/>
              <a:t> </a:t>
            </a:r>
            <a:r>
              <a:rPr lang="da-DK" dirty="0" err="1" smtClean="0"/>
              <a:t>select</a:t>
            </a:r>
            <a:r>
              <a:rPr lang="da-DK" dirty="0" smtClean="0"/>
              <a:t> </a:t>
            </a:r>
            <a:r>
              <a:rPr lang="da-DK" dirty="0" err="1" smtClean="0"/>
              <a:t>example</a:t>
            </a:r>
            <a:r>
              <a:rPr lang="da-DK" dirty="0" smtClean="0"/>
              <a:t> cases from the </a:t>
            </a:r>
            <a:r>
              <a:rPr lang="da-DK" dirty="0" err="1" smtClean="0"/>
              <a:t>next</a:t>
            </a:r>
            <a:r>
              <a:rPr lang="da-DK" dirty="0" smtClean="0"/>
              <a:t> slides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556" y="927076"/>
            <a:ext cx="1568564" cy="23504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587" y="902847"/>
            <a:ext cx="3284290" cy="2374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Sell</a:t>
            </a:r>
            <a:r>
              <a:rPr lang="da-DK" dirty="0" smtClean="0"/>
              <a:t> Side </a:t>
            </a:r>
            <a:r>
              <a:rPr lang="da-DK" dirty="0" err="1" smtClean="0"/>
              <a:t>Quants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Derivatives </a:t>
            </a:r>
            <a:r>
              <a:rPr lang="da-DK" dirty="0" err="1" smtClean="0"/>
              <a:t>trading</a:t>
            </a:r>
            <a:endParaRPr lang="da-DK" dirty="0" smtClean="0"/>
          </a:p>
          <a:p>
            <a:pPr lvl="1"/>
            <a:r>
              <a:rPr lang="da-DK" dirty="0" err="1" smtClean="0"/>
              <a:t>Hedging</a:t>
            </a:r>
            <a:r>
              <a:rPr lang="da-DK" dirty="0" smtClean="0"/>
              <a:t> and </a:t>
            </a:r>
            <a:r>
              <a:rPr lang="da-DK" dirty="0" err="1" smtClean="0"/>
              <a:t>positioning</a:t>
            </a:r>
            <a:r>
              <a:rPr lang="da-DK" dirty="0" smtClean="0"/>
              <a:t>  </a:t>
            </a:r>
            <a:br>
              <a:rPr lang="da-DK" dirty="0" smtClean="0"/>
            </a:br>
            <a:r>
              <a:rPr lang="da-DK" dirty="0" smtClean="0"/>
              <a:t>(flow and </a:t>
            </a:r>
            <a:r>
              <a:rPr lang="da-DK" dirty="0" err="1" smtClean="0"/>
              <a:t>proprietary</a:t>
            </a:r>
            <a:r>
              <a:rPr lang="da-DK" dirty="0" smtClean="0"/>
              <a:t> </a:t>
            </a:r>
            <a:r>
              <a:rPr lang="da-DK" dirty="0" err="1" smtClean="0"/>
              <a:t>trading</a:t>
            </a:r>
            <a:r>
              <a:rPr lang="da-DK" dirty="0" smtClean="0"/>
              <a:t>)</a:t>
            </a:r>
          </a:p>
          <a:p>
            <a:pPr lvl="1"/>
            <a:r>
              <a:rPr lang="da-DK" dirty="0" smtClean="0"/>
              <a:t>Trade </a:t>
            </a:r>
            <a:r>
              <a:rPr lang="da-DK" dirty="0" err="1" smtClean="0"/>
              <a:t>opportunities</a:t>
            </a:r>
            <a:r>
              <a:rPr lang="da-DK" dirty="0" smtClean="0"/>
              <a:t> (</a:t>
            </a:r>
            <a:r>
              <a:rPr lang="da-DK" dirty="0" err="1" smtClean="0"/>
              <a:t>e.g</a:t>
            </a:r>
            <a:r>
              <a:rPr lang="da-DK" dirty="0" smtClean="0"/>
              <a:t>. </a:t>
            </a:r>
            <a:r>
              <a:rPr lang="da-DK" dirty="0" err="1" smtClean="0"/>
              <a:t>convertible</a:t>
            </a:r>
            <a:r>
              <a:rPr lang="da-DK" dirty="0" smtClean="0"/>
              <a:t> arbitrage ~2000) </a:t>
            </a:r>
          </a:p>
          <a:p>
            <a:r>
              <a:rPr lang="da-DK" dirty="0" smtClean="0"/>
              <a:t>Sales </a:t>
            </a:r>
            <a:r>
              <a:rPr lang="da-DK" dirty="0" err="1" smtClean="0"/>
              <a:t>Quants</a:t>
            </a:r>
            <a:r>
              <a:rPr lang="da-DK" dirty="0" smtClean="0"/>
              <a:t> :</a:t>
            </a:r>
          </a:p>
          <a:p>
            <a:pPr lvl="1"/>
            <a:r>
              <a:rPr lang="da-DK" dirty="0" err="1" smtClean="0"/>
              <a:t>Quoting</a:t>
            </a:r>
            <a:r>
              <a:rPr lang="da-DK" dirty="0" smtClean="0"/>
              <a:t> </a:t>
            </a:r>
            <a:r>
              <a:rPr lang="da-DK" dirty="0" err="1" smtClean="0"/>
              <a:t>tools</a:t>
            </a:r>
            <a:endParaRPr lang="da-DK" dirty="0" smtClean="0"/>
          </a:p>
          <a:p>
            <a:r>
              <a:rPr lang="da-DK" dirty="0" err="1" smtClean="0"/>
              <a:t>Automated</a:t>
            </a:r>
            <a:r>
              <a:rPr lang="da-DK" dirty="0" smtClean="0"/>
              <a:t> </a:t>
            </a:r>
            <a:r>
              <a:rPr lang="da-DK" dirty="0" err="1" smtClean="0"/>
              <a:t>Market</a:t>
            </a:r>
            <a:r>
              <a:rPr lang="da-DK" dirty="0" smtClean="0"/>
              <a:t> </a:t>
            </a:r>
            <a:r>
              <a:rPr lang="da-DK" dirty="0" err="1" smtClean="0"/>
              <a:t>Making</a:t>
            </a:r>
            <a:endParaRPr lang="da-DK" dirty="0" smtClean="0"/>
          </a:p>
          <a:p>
            <a:r>
              <a:rPr lang="da-DK" dirty="0" err="1" smtClean="0"/>
              <a:t>Collateral</a:t>
            </a:r>
            <a:r>
              <a:rPr lang="da-DK" dirty="0" smtClean="0"/>
              <a:t> </a:t>
            </a:r>
            <a:r>
              <a:rPr lang="da-DK" dirty="0" err="1" smtClean="0"/>
              <a:t>optimization</a:t>
            </a:r>
            <a:endParaRPr lang="da-DK" dirty="0" smtClean="0"/>
          </a:p>
          <a:p>
            <a:r>
              <a:rPr lang="da-DK" dirty="0" smtClean="0"/>
              <a:t>3rd party services</a:t>
            </a:r>
          </a:p>
          <a:p>
            <a:r>
              <a:rPr lang="da-DK" dirty="0" smtClean="0"/>
              <a:t>Most of </a:t>
            </a:r>
            <a:r>
              <a:rPr lang="da-DK" dirty="0" err="1" smtClean="0"/>
              <a:t>these</a:t>
            </a:r>
            <a:r>
              <a:rPr lang="da-DK" dirty="0" smtClean="0"/>
              <a:t> </a:t>
            </a:r>
            <a:r>
              <a:rPr lang="da-DK" dirty="0" err="1" smtClean="0"/>
              <a:t>areas</a:t>
            </a:r>
            <a:r>
              <a:rPr lang="da-DK" dirty="0" smtClean="0"/>
              <a:t> </a:t>
            </a:r>
            <a:r>
              <a:rPr lang="da-DK" dirty="0" err="1" smtClean="0"/>
              <a:t>require</a:t>
            </a:r>
            <a:r>
              <a:rPr lang="da-DK" dirty="0" smtClean="0"/>
              <a:t> </a:t>
            </a:r>
            <a:r>
              <a:rPr lang="da-DK" dirty="0" err="1" smtClean="0"/>
              <a:t>high</a:t>
            </a:r>
            <a:r>
              <a:rPr lang="da-DK" dirty="0" smtClean="0"/>
              <a:t> </a:t>
            </a:r>
            <a:r>
              <a:rPr lang="da-DK" dirty="0" err="1" smtClean="0"/>
              <a:t>numeric</a:t>
            </a:r>
            <a:r>
              <a:rPr lang="da-DK" dirty="0" smtClean="0"/>
              <a:t> </a:t>
            </a:r>
            <a:r>
              <a:rPr lang="da-DK" dirty="0" err="1" smtClean="0"/>
              <a:t>precision</a:t>
            </a:r>
            <a:endParaRPr lang="en-US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362075" cy="190500"/>
          </a:xfrm>
          <a:prstGeom prst="rect">
            <a:avLst/>
          </a:prstGeom>
          <a:noFill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362075" cy="190500"/>
          </a:xfrm>
          <a:prstGeom prst="rect">
            <a:avLst/>
          </a:prstGeom>
          <a:noFill/>
        </p:spPr>
      </p:pic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362075" cy="190500"/>
          </a:xfrm>
          <a:prstGeom prst="rect">
            <a:avLst/>
          </a:prstGeom>
          <a:noFill/>
        </p:spPr>
      </p:pic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62075" cy="190500"/>
          </a:xfrm>
          <a:prstGeom prst="rect">
            <a:avLst/>
          </a:prstGeom>
          <a:noFill/>
        </p:spPr>
      </p:pic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62075" cy="190500"/>
          </a:xfrm>
          <a:prstGeom prst="rect">
            <a:avLst/>
          </a:prstGeom>
          <a:noFill/>
        </p:spPr>
      </p:pic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62075" cy="190500"/>
          </a:xfrm>
          <a:prstGeom prst="rect">
            <a:avLst/>
          </a:prstGeom>
          <a:noFill/>
        </p:spPr>
      </p:pic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86" name="Picture 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62075" cy="19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Buy Side </a:t>
            </a:r>
            <a:r>
              <a:rPr lang="da-DK" dirty="0" err="1" smtClean="0"/>
              <a:t>Quants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Algorithmid</a:t>
            </a:r>
            <a:r>
              <a:rPr lang="da-DK" dirty="0" smtClean="0"/>
              <a:t> </a:t>
            </a:r>
            <a:r>
              <a:rPr lang="da-DK" dirty="0" err="1" smtClean="0"/>
              <a:t>Trading</a:t>
            </a:r>
            <a:r>
              <a:rPr lang="da-DK" dirty="0" smtClean="0"/>
              <a:t> / </a:t>
            </a:r>
            <a:r>
              <a:rPr lang="da-DK" dirty="0" err="1" smtClean="0"/>
              <a:t>Statistical</a:t>
            </a:r>
            <a:r>
              <a:rPr lang="da-DK" dirty="0" smtClean="0"/>
              <a:t> Arbitrage:</a:t>
            </a:r>
          </a:p>
          <a:p>
            <a:pPr lvl="1"/>
            <a:r>
              <a:rPr lang="da-DK" dirty="0" smtClean="0"/>
              <a:t>Pairs </a:t>
            </a:r>
            <a:r>
              <a:rPr lang="da-DK" dirty="0" err="1" smtClean="0"/>
              <a:t>trading</a:t>
            </a:r>
            <a:endParaRPr lang="da-DK" dirty="0" smtClean="0"/>
          </a:p>
          <a:p>
            <a:pPr lvl="1"/>
            <a:r>
              <a:rPr lang="da-DK" dirty="0" err="1" smtClean="0"/>
              <a:t>Algorithms</a:t>
            </a:r>
            <a:r>
              <a:rPr lang="da-DK" dirty="0" smtClean="0"/>
              <a:t> for </a:t>
            </a:r>
            <a:r>
              <a:rPr lang="da-DK" dirty="0" err="1" smtClean="0"/>
              <a:t>dynamic</a:t>
            </a:r>
            <a:r>
              <a:rPr lang="da-DK" dirty="0" smtClean="0"/>
              <a:t> </a:t>
            </a:r>
            <a:r>
              <a:rPr lang="da-DK" dirty="0" err="1" smtClean="0"/>
              <a:t>capital</a:t>
            </a:r>
            <a:r>
              <a:rPr lang="da-DK" dirty="0" smtClean="0"/>
              <a:t> </a:t>
            </a:r>
            <a:r>
              <a:rPr lang="da-DK" dirty="0" err="1" smtClean="0"/>
              <a:t>allocation</a:t>
            </a:r>
            <a:r>
              <a:rPr lang="da-DK" dirty="0" smtClean="0"/>
              <a:t> to multiple </a:t>
            </a:r>
            <a:r>
              <a:rPr lang="da-DK" dirty="0" err="1" smtClean="0"/>
              <a:t>strategies</a:t>
            </a:r>
            <a:r>
              <a:rPr lang="da-DK" dirty="0" smtClean="0"/>
              <a:t> </a:t>
            </a:r>
          </a:p>
          <a:p>
            <a:r>
              <a:rPr lang="da-DK" dirty="0" err="1" smtClean="0"/>
              <a:t>Investment</a:t>
            </a:r>
            <a:r>
              <a:rPr lang="da-DK" dirty="0" smtClean="0"/>
              <a:t> </a:t>
            </a:r>
            <a:r>
              <a:rPr lang="da-DK" dirty="0" err="1" smtClean="0"/>
              <a:t>analytics</a:t>
            </a:r>
            <a:r>
              <a:rPr lang="da-DK" dirty="0" smtClean="0"/>
              <a:t>:</a:t>
            </a:r>
          </a:p>
          <a:p>
            <a:pPr lvl="1"/>
            <a:r>
              <a:rPr lang="da-DK" dirty="0" err="1" smtClean="0"/>
              <a:t>Distressed</a:t>
            </a:r>
            <a:r>
              <a:rPr lang="da-DK" dirty="0" smtClean="0"/>
              <a:t> </a:t>
            </a:r>
            <a:r>
              <a:rPr lang="da-DK" dirty="0" err="1" smtClean="0"/>
              <a:t>investments</a:t>
            </a:r>
            <a:r>
              <a:rPr lang="da-DK" dirty="0" smtClean="0"/>
              <a:t> (</a:t>
            </a:r>
            <a:r>
              <a:rPr lang="da-DK" dirty="0" err="1" smtClean="0"/>
              <a:t>e.g</a:t>
            </a:r>
            <a:r>
              <a:rPr lang="da-DK" dirty="0" smtClean="0"/>
              <a:t>. 2009 </a:t>
            </a:r>
            <a:r>
              <a:rPr lang="da-DK" dirty="0" err="1" smtClean="0"/>
              <a:t>crisis</a:t>
            </a:r>
            <a:r>
              <a:rPr lang="da-DK" dirty="0" smtClean="0"/>
              <a:t> </a:t>
            </a:r>
            <a:r>
              <a:rPr lang="da-DK" dirty="0" err="1" smtClean="0"/>
              <a:t>aftermath</a:t>
            </a:r>
            <a:r>
              <a:rPr lang="da-DK" dirty="0" smtClean="0"/>
              <a:t>)</a:t>
            </a:r>
          </a:p>
          <a:p>
            <a:pPr lvl="1"/>
            <a:r>
              <a:rPr lang="da-DK" dirty="0" err="1" smtClean="0"/>
              <a:t>Rich</a:t>
            </a:r>
            <a:r>
              <a:rPr lang="da-DK" dirty="0" smtClean="0"/>
              <a:t> / </a:t>
            </a:r>
            <a:r>
              <a:rPr lang="da-DK" dirty="0" err="1" smtClean="0"/>
              <a:t>cheap</a:t>
            </a:r>
            <a:r>
              <a:rPr lang="da-DK" dirty="0" smtClean="0"/>
              <a:t> </a:t>
            </a:r>
            <a:r>
              <a:rPr lang="da-DK" dirty="0" err="1" smtClean="0"/>
              <a:t>analysis</a:t>
            </a:r>
            <a:endParaRPr lang="da-DK" dirty="0" smtClean="0"/>
          </a:p>
          <a:p>
            <a:r>
              <a:rPr lang="da-DK" dirty="0" err="1" smtClean="0"/>
              <a:t>Investment</a:t>
            </a:r>
            <a:r>
              <a:rPr lang="da-DK" dirty="0" smtClean="0"/>
              <a:t> Management:</a:t>
            </a:r>
          </a:p>
          <a:p>
            <a:pPr lvl="1"/>
            <a:r>
              <a:rPr lang="da-DK" dirty="0" err="1" smtClean="0"/>
              <a:t>Typically</a:t>
            </a:r>
            <a:r>
              <a:rPr lang="da-DK" dirty="0" smtClean="0"/>
              <a:t> of more </a:t>
            </a:r>
            <a:r>
              <a:rPr lang="da-DK" dirty="0" err="1" smtClean="0"/>
              <a:t>qualitative</a:t>
            </a:r>
            <a:r>
              <a:rPr lang="da-DK" dirty="0" smtClean="0"/>
              <a:t> nature </a:t>
            </a:r>
            <a:r>
              <a:rPr lang="da-DK" dirty="0" err="1" smtClean="0"/>
              <a:t>then</a:t>
            </a:r>
            <a:r>
              <a:rPr lang="da-DK" dirty="0" smtClean="0"/>
              <a:t> </a:t>
            </a:r>
            <a:r>
              <a:rPr lang="da-DK" dirty="0" err="1" smtClean="0"/>
              <a:t>market</a:t>
            </a:r>
            <a:r>
              <a:rPr lang="da-DK" dirty="0" smtClean="0"/>
              <a:t> neutral </a:t>
            </a:r>
            <a:r>
              <a:rPr lang="da-DK" dirty="0" err="1" smtClean="0"/>
              <a:t>strategies</a:t>
            </a:r>
            <a:endParaRPr lang="da-DK" dirty="0" smtClean="0"/>
          </a:p>
          <a:p>
            <a:pPr>
              <a:buNone/>
            </a:pPr>
            <a:endParaRPr lang="da-DK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" val="2013"/>
  <p:tag name="MIO_PRESI_FIRST_SLIDENUMBER" val="1"/>
  <p:tag name="MIO_FALLBACK_LAYOUT" val="5"/>
  <p:tag name="MIO_SHOW_DATE" val="False"/>
  <p:tag name="MIO_SHOW_FOOTER" val="False"/>
  <p:tag name="MIO_SHOW_PAGENUMBER" val="False"/>
  <p:tag name="MIO_AVOID_BLANK_LAYOUT" val="True"/>
  <p:tag name="MIO_CD_LAYOUT_VALID_AREA" val="False"/>
  <p:tag name="MIO_NUMBER_OF_VALID_LAYOUTS" val="25"/>
  <p:tag name="MIO_HDS" val="True"/>
  <p:tag name="MIO_SKIPVERSION" val="01.01.0001 00:00:00"/>
  <p:tag name="MIO_EKGUID" val="b7585df3-d7c4-4e63-b864-ecaca7d8ec0d"/>
  <p:tag name="MIO_UPDATE" val="True"/>
  <p:tag name="MIO_VERSION" val="22.05.2018 08:24:42"/>
  <p:tag name="MIO_DBID" val="5D9FD29E-BEEC-40D7-BFBE-407D9085DE5F"/>
  <p:tag name="MIO_LASTDOWNLOADED" val="28.06.2018 10:23:24"/>
  <p:tag name="MIO_OBJECTNAME" val="Danske Bank"/>
  <p:tag name="MIO_LASTEDITORNAME" val="Daniel J"/>
  <p:tag name="MIO_CDID" val="36049262-a2dc-48ca-9f47-69cada2ed734"/>
</p:tagLst>
</file>

<file path=ppt/theme/theme1.xml><?xml version="1.0" encoding="utf-8"?>
<a:theme xmlns:a="http://schemas.openxmlformats.org/drawingml/2006/main" name="ThemeDanske">
  <a:themeElements>
    <a:clrScheme name="DanskeMarketsRed 1">
      <a:dk1>
        <a:srgbClr val="002D63"/>
      </a:dk1>
      <a:lt1>
        <a:srgbClr val="FFFFFF"/>
      </a:lt1>
      <a:dk2>
        <a:srgbClr val="002D63"/>
      </a:dk2>
      <a:lt2>
        <a:srgbClr val="808080"/>
      </a:lt2>
      <a:accent1>
        <a:srgbClr val="B4171D"/>
      </a:accent1>
      <a:accent2>
        <a:srgbClr val="64ABAF"/>
      </a:accent2>
      <a:accent3>
        <a:srgbClr val="FFFFFF"/>
      </a:accent3>
      <a:accent4>
        <a:srgbClr val="002553"/>
      </a:accent4>
      <a:accent5>
        <a:srgbClr val="D6ABAB"/>
      </a:accent5>
      <a:accent6>
        <a:srgbClr val="5A9B9E"/>
      </a:accent6>
      <a:hlink>
        <a:srgbClr val="D0733E"/>
      </a:hlink>
      <a:folHlink>
        <a:srgbClr val="E1CE7C"/>
      </a:folHlink>
    </a:clrScheme>
    <a:fontScheme name="DanskeMarketsRed">
      <a:majorFont>
        <a:latin typeface="Danske Headline"/>
        <a:ea typeface=""/>
        <a:cs typeface=""/>
      </a:majorFont>
      <a:minorFont>
        <a:latin typeface="Dansk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anskeMarketsRed 1">
        <a:dk1>
          <a:srgbClr val="002D63"/>
        </a:dk1>
        <a:lt1>
          <a:srgbClr val="FFFFFF"/>
        </a:lt1>
        <a:dk2>
          <a:srgbClr val="002D63"/>
        </a:dk2>
        <a:lt2>
          <a:srgbClr val="808080"/>
        </a:lt2>
        <a:accent1>
          <a:srgbClr val="B4171D"/>
        </a:accent1>
        <a:accent2>
          <a:srgbClr val="64ABAF"/>
        </a:accent2>
        <a:accent3>
          <a:srgbClr val="FFFFFF"/>
        </a:accent3>
        <a:accent4>
          <a:srgbClr val="002553"/>
        </a:accent4>
        <a:accent5>
          <a:srgbClr val="D6ABAB"/>
        </a:accent5>
        <a:accent6>
          <a:srgbClr val="5A9B9E"/>
        </a:accent6>
        <a:hlink>
          <a:srgbClr val="D0733E"/>
        </a:hlink>
        <a:folHlink>
          <a:srgbClr val="E1CE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anske Bank">
  <a:themeElements>
    <a:clrScheme name="Danske Bank">
      <a:dk1>
        <a:srgbClr val="000000"/>
      </a:dk1>
      <a:lt1>
        <a:sysClr val="window" lastClr="FFFFFF"/>
      </a:lt1>
      <a:dk2>
        <a:srgbClr val="003755"/>
      </a:dk2>
      <a:lt2>
        <a:srgbClr val="E7F1F7"/>
      </a:lt2>
      <a:accent1>
        <a:srgbClr val="003755"/>
      </a:accent1>
      <a:accent2>
        <a:srgbClr val="6DBACE"/>
      </a:accent2>
      <a:accent3>
        <a:srgbClr val="C7CECB"/>
      </a:accent3>
      <a:accent4>
        <a:srgbClr val="397798"/>
      </a:accent4>
      <a:accent5>
        <a:srgbClr val="7F898B"/>
      </a:accent5>
      <a:accent6>
        <a:srgbClr val="A8D2E0"/>
      </a:accent6>
      <a:hlink>
        <a:srgbClr val="397798"/>
      </a:hlink>
      <a:folHlink>
        <a:srgbClr val="6DBACE"/>
      </a:folHlink>
    </a:clrScheme>
    <a:fontScheme name="Danske Bank">
      <a:majorFont>
        <a:latin typeface="Danske Human Medium Italic"/>
        <a:ea typeface=""/>
        <a:cs typeface=""/>
      </a:majorFont>
      <a:minorFont>
        <a:latin typeface="Danske Tex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 w="6350" cap="rnd">
          <a:noFill/>
          <a:round/>
        </a:ln>
      </a:spPr>
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rtl="0" eaLnBrk="1" fontAlgn="auto" hangingPunct="1">
          <a:lnSpc>
            <a:spcPct val="100000"/>
          </a:lnSpc>
          <a:spcBef>
            <a:spcPts val="600"/>
          </a:spcBef>
          <a:spcAft>
            <a:spcPts val="0"/>
          </a:spcAft>
          <a:buClr>
            <a:srgbClr val="003755"/>
          </a:buClr>
          <a:defRPr sz="1400" b="0" i="0" u="none" baseline="0" dirty="0" smtClean="0">
            <a:solidFill>
              <a:srgbClr val="000000"/>
            </a:solidFill>
            <a:latin typeface="Danske Text" panose="00000400000000000000" pitchFamily="2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rgbClr val="003755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6350" cap="rnd">
          <a:noFill/>
        </a:ln>
      </a:spPr>
      <a:bodyPr vert="horz" wrap="none" lIns="72000" tIns="72000" rIns="72000" bIns="72000" rtlCol="0">
        <a:spAutoFit/>
      </a:bodyPr>
      <a:lstStyle>
        <a:defPPr marL="180000" indent="-18000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>
            <a:schemeClr val="accent1"/>
          </a:buClr>
          <a:buFont typeface="Danske Text" panose="00000400000000000000" pitchFamily="2" charset="0"/>
          <a:buChar char="•"/>
          <a:defRPr sz="1400" b="0" i="0" u="none" kern="1200" baseline="0" dirty="0" smtClean="0">
            <a:solidFill>
              <a:srgbClr val="000000"/>
            </a:solidFill>
            <a:latin typeface="Danske Text" panose="00000400000000000000" pitchFamily="2" charset="0"/>
            <a:ea typeface="+mn-ea"/>
            <a:cs typeface="+mn-cs"/>
          </a:defRPr>
        </a:defPPr>
      </a:lstStyle>
    </a:txDef>
  </a:objectDefaults>
  <a:extraClrSchemeLst/>
  <a:custClrLst>
    <a:custClr name="Danske Midnight Blue">
      <a:srgbClr val="003755"/>
    </a:custClr>
    <a:custClr name="Danske Sea Blue">
      <a:srgbClr val="6DBACE"/>
    </a:custClr>
    <a:custClr name="Danske Autumn Red">
      <a:srgbClr val="E65A6D"/>
    </a:custClr>
    <a:custClr name="Danske Meadow Green">
      <a:srgbClr val="09B89D"/>
    </a:custClr>
    <a:custClr name="Danske Corn Yellow">
      <a:srgbClr val="FFE17F"/>
    </a:custClr>
    <a:custClr name="Danske Amber Orange">
      <a:srgbClr val="FBB273"/>
    </a:custClr>
    <a:custClr name="Danske Berry Purple ">
      <a:srgbClr val="74489D"/>
    </a:custClr>
    <a:custClr name="Danske Sky Blue">
      <a:srgbClr val="D7E9F1"/>
    </a:custClr>
    <a:custClr name="Danske Granite Gray">
      <a:srgbClr val="3A4344"/>
    </a:custClr>
    <a:custClr name="Danske Slate Gray">
      <a:srgbClr val="7B8185"/>
    </a:custClr>
    <a:custClr name="Danske Midnight Blue 80%">
      <a:srgbClr val="00597B"/>
    </a:custClr>
    <a:custClr name="Danske Sea Blue 80%">
      <a:srgbClr val="8BC5D7"/>
    </a:custClr>
    <a:custClr name="Danske Autumn Red 80%">
      <a:srgbClr val="EB7C83"/>
    </a:custClr>
    <a:custClr name="Danske Meadow Green 80%">
      <a:srgbClr val="5EC3AE"/>
    </a:custClr>
    <a:custClr name="Danske Corn Yellow 80%">
      <a:srgbClr val="FFE698"/>
    </a:custClr>
    <a:custClr name="Danske Amber Orange 80%">
      <a:srgbClr val="FCC18B"/>
    </a:custClr>
    <a:custClr name="Danske Berry Purple 80%">
      <a:srgbClr val="8865AC"/>
    </a:custClr>
    <a:custClr name="Danske Sky Blue 80%">
      <a:srgbClr val="E0EEF5"/>
    </a:custClr>
    <a:custClr name="Danske Granite Gray 80%">
      <a:srgbClr val="5E676A"/>
    </a:custClr>
    <a:custClr name="Danske Slate Gray 80%">
      <a:srgbClr val="93989C"/>
    </a:custClr>
    <a:custClr name="Danske Midnight Blue 40%">
      <a:srgbClr val="739DB7"/>
    </a:custClr>
    <a:custClr name="Danske Sea Blue 40%">
      <a:srgbClr val="C3E0EB"/>
    </a:custClr>
    <a:custClr name="Danske Autumn Red 40%">
      <a:srgbClr val="F4BAB8"/>
    </a:custClr>
    <a:custClr name="Danske Meadow Green 40%">
      <a:srgbClr val="B2DFD3"/>
    </a:custClr>
    <a:custClr name="Danske Corn Yellow 40%">
      <a:srgbClr val="FFF3CA"/>
    </a:custClr>
    <a:custClr name="Danske Amber Orange 40%">
      <a:srgbClr val="FEDDBF"/>
    </a:custClr>
    <a:custClr name="Danske Berry Purple 40%">
      <a:srgbClr val="BAA7D1"/>
    </a:custClr>
    <a:custClr name="Danske Sky Blue 40%">
      <a:srgbClr val="F0F7FA"/>
    </a:custClr>
    <a:custClr name="Danske Granite Gray 40%">
      <a:srgbClr val="A6ADB0"/>
    </a:custClr>
    <a:custClr name="Danske Slate Gray 40%">
      <a:srgbClr val="C5C8CB"/>
    </a:custClr>
    <a:custClr name="Danske Midnight Blue 20%">
      <a:srgbClr val="AFC8D8"/>
    </a:custClr>
    <a:custClr name="Danske Sea Blue 20%">
      <a:srgbClr val="E0EEF4"/>
    </a:custClr>
    <a:custClr name="Danske Autumn Red 20%">
      <a:srgbClr val="F9DAD8"/>
    </a:custClr>
    <a:custClr name="Danske Meadow Green 20%">
      <a:srgbClr val="D6EDE7"/>
    </a:custClr>
    <a:custClr name="Danske Corn Yellow 20%">
      <a:srgbClr val="FFF9E2"/>
    </a:custClr>
    <a:custClr name="Danske Amber Orange 20%">
      <a:srgbClr val="FEEEDC"/>
    </a:custClr>
    <a:custClr name="Danske Berry Purple 20%">
      <a:srgbClr val="D9D0E7"/>
    </a:custClr>
    <a:custClr name="Danske Sky Blue 20%">
      <a:srgbClr val="F7FAFC"/>
    </a:custClr>
    <a:custClr name="Danske Granite Gray 20%">
      <a:srgbClr val="D0D4D6"/>
    </a:custClr>
    <a:custClr name="Danske Slate Gray 20%">
      <a:srgbClr val="E0E2E3"/>
    </a:custClr>
    <a:custClr name="Danske Midnight Blue 10%">
      <a:srgbClr val="D4E1EA"/>
    </a:custClr>
    <a:custClr name="Danske Sea Blue 10%">
      <a:srgbClr val="EFF6F9"/>
    </a:custClr>
    <a:custClr name="Danske Autumn Red 10%">
      <a:srgbClr val="FCECEA"/>
    </a:custClr>
    <a:custClr name="Danske Meadow Green 10%">
      <a:srgbClr val="EAF6F3"/>
    </a:custClr>
    <a:custClr name="Danske Corn Yellow 10%">
      <a:srgbClr val="FFFBF0"/>
    </a:custClr>
    <a:custClr name="Danske Amber Orange 10%">
      <a:srgbClr val="FEF6ED"/>
    </a:custClr>
    <a:custClr name="Danske Berry Purple 10%">
      <a:srgbClr val="EBE6F2"/>
    </a:custClr>
    <a:custClr name="  ">
      <a:srgbClr val="FFFFFF"/>
    </a:custClr>
    <a:custClr name="Danske Granite Gray 10%">
      <a:srgbClr val="E6E8E9"/>
    </a:custClr>
    <a:custClr name="Danske Slate Gray 10%">
      <a:srgbClr val="EFF0F1"/>
    </a:custClr>
  </a:custClrLst>
  <a:extLst>
    <a:ext uri="{05A4C25C-085E-4340-85A3-A5531E510DB2}">
      <thm15:themeFamily xmlns:thm15="http://schemas.microsoft.com/office/thememl/2012/main" name="Danske Bank - 16 9" id="{37696778-E093-4C07-9764-DD62FFDEC03D}" vid="{63A4A415-A60A-45EC-A9F6-5A5A48E45F5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2786</TotalTime>
  <Words>625</Words>
  <Application>Microsoft Office PowerPoint</Application>
  <PresentationFormat>On-screen Show (4:3)</PresentationFormat>
  <Paragraphs>153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ＭＳ Ｐゴシック</vt:lpstr>
      <vt:lpstr>Arial</vt:lpstr>
      <vt:lpstr>Calibri</vt:lpstr>
      <vt:lpstr>Danske Headline</vt:lpstr>
      <vt:lpstr>Danske Human Medium Italic</vt:lpstr>
      <vt:lpstr>Danske Text</vt:lpstr>
      <vt:lpstr>Times New Roman</vt:lpstr>
      <vt:lpstr>Wingdings</vt:lpstr>
      <vt:lpstr>ThemeDanske</vt:lpstr>
      <vt:lpstr>Danske Bank</vt:lpstr>
      <vt:lpstr>Equation</vt:lpstr>
      <vt:lpstr>Secondment with Danske Bank</vt:lpstr>
      <vt:lpstr>Outline</vt:lpstr>
      <vt:lpstr>Stefan Kretzer  skre@danskebank.dk</vt:lpstr>
      <vt:lpstr>Danske Bank</vt:lpstr>
      <vt:lpstr>PowerPoint Presentation</vt:lpstr>
      <vt:lpstr>Origins: Black Sholes</vt:lpstr>
      <vt:lpstr>What do quants do today?</vt:lpstr>
      <vt:lpstr>Sell Side Quants</vt:lpstr>
      <vt:lpstr>Buy Side Quants</vt:lpstr>
      <vt:lpstr>Quants in controlling functions</vt:lpstr>
      <vt:lpstr>Jobs are a mixture of:</vt:lpstr>
      <vt:lpstr>Quant Backgrounds</vt:lpstr>
      <vt:lpstr>PowerPoint Presentation</vt:lpstr>
      <vt:lpstr>Why are physicists so succesful as quants</vt:lpstr>
      <vt:lpstr>PowerPoint Presentation</vt:lpstr>
      <vt:lpstr>PowerPoint Presentation</vt:lpstr>
      <vt:lpstr>Credentials</vt:lpstr>
      <vt:lpstr>PowerPoint Presentation</vt:lpstr>
      <vt:lpstr>Possibilities for your secondment</vt:lpstr>
      <vt:lpstr>Summary</vt:lpstr>
      <vt:lpstr>Non-quantitative quant books</vt:lpstr>
    </vt:vector>
  </TitlesOfParts>
  <Company>Danske Bank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SuperFly, Kwant, and Kwant AiiT</dc:title>
  <dc:creator>B92705</dc:creator>
  <cp:lastModifiedBy>Stefan Kretzer</cp:lastModifiedBy>
  <cp:revision>1662</cp:revision>
  <dcterms:created xsi:type="dcterms:W3CDTF">2012-06-26T17:10:17Z</dcterms:created>
  <dcterms:modified xsi:type="dcterms:W3CDTF">2019-07-29T19:29:40Z</dcterms:modified>
</cp:coreProperties>
</file>