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5" r:id="rId2"/>
  </p:sldMasterIdLst>
  <p:notesMasterIdLst>
    <p:notesMasterId r:id="rId42"/>
  </p:notesMasterIdLst>
  <p:handoutMasterIdLst>
    <p:handoutMasterId r:id="rId43"/>
  </p:handoutMasterIdLst>
  <p:sldIdLst>
    <p:sldId id="395" r:id="rId3"/>
    <p:sldId id="281" r:id="rId4"/>
    <p:sldId id="322" r:id="rId5"/>
    <p:sldId id="359" r:id="rId6"/>
    <p:sldId id="361" r:id="rId7"/>
    <p:sldId id="368" r:id="rId8"/>
    <p:sldId id="376" r:id="rId9"/>
    <p:sldId id="364" r:id="rId10"/>
    <p:sldId id="318" r:id="rId11"/>
    <p:sldId id="365" r:id="rId12"/>
    <p:sldId id="366" r:id="rId13"/>
    <p:sldId id="367" r:id="rId14"/>
    <p:sldId id="369" r:id="rId15"/>
    <p:sldId id="370" r:id="rId16"/>
    <p:sldId id="371" r:id="rId17"/>
    <p:sldId id="372" r:id="rId18"/>
    <p:sldId id="373" r:id="rId19"/>
    <p:sldId id="375" r:id="rId20"/>
    <p:sldId id="396" r:id="rId21"/>
    <p:sldId id="363" r:id="rId22"/>
    <p:sldId id="377" r:id="rId23"/>
    <p:sldId id="381" r:id="rId24"/>
    <p:sldId id="392" r:id="rId25"/>
    <p:sldId id="282" r:id="rId26"/>
    <p:sldId id="380" r:id="rId27"/>
    <p:sldId id="382" r:id="rId28"/>
    <p:sldId id="383" r:id="rId29"/>
    <p:sldId id="397" r:id="rId30"/>
    <p:sldId id="384" r:id="rId31"/>
    <p:sldId id="386" r:id="rId32"/>
    <p:sldId id="398" r:id="rId33"/>
    <p:sldId id="388" r:id="rId34"/>
    <p:sldId id="389" r:id="rId35"/>
    <p:sldId id="391" r:id="rId36"/>
    <p:sldId id="390" r:id="rId37"/>
    <p:sldId id="399" r:id="rId38"/>
    <p:sldId id="393" r:id="rId39"/>
    <p:sldId id="354" r:id="rId40"/>
    <p:sldId id="284" r:id="rId4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145A"/>
    <a:srgbClr val="68246D"/>
    <a:srgbClr val="CBA8B1"/>
    <a:srgbClr val="002A41"/>
    <a:srgbClr val="AF0822"/>
    <a:srgbClr val="FFCE2D"/>
    <a:srgbClr val="9F9B4F"/>
    <a:srgbClr val="109DEC"/>
    <a:srgbClr val="54135A"/>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841" autoAdjust="0"/>
    <p:restoredTop sz="80628" autoAdjust="0"/>
  </p:normalViewPr>
  <p:slideViewPr>
    <p:cSldViewPr snapToGrid="0" snapToObjects="1">
      <p:cViewPr varScale="1">
        <p:scale>
          <a:sx n="122" d="100"/>
          <a:sy n="122" d="100"/>
        </p:scale>
        <p:origin x="906" y="12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C5ACD56-CA7D-3A42-9B42-9FD56464B91C}" type="datetimeFigureOut">
              <a:rPr lang="en-US" smtClean="0"/>
              <a:t>3/28/2019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238D3B8-2EC2-4F46-B8AF-ABD68D92145A}" type="slidenum">
              <a:rPr lang="en-US" smtClean="0"/>
              <a:t>‹#›</a:t>
            </a:fld>
            <a:endParaRPr lang="en-US"/>
          </a:p>
        </p:txBody>
      </p:sp>
    </p:spTree>
    <p:extLst>
      <p:ext uri="{BB962C8B-B14F-4D97-AF65-F5344CB8AC3E}">
        <p14:creationId xmlns:p14="http://schemas.microsoft.com/office/powerpoint/2010/main" val="23477774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B2713F-D07A-4B3D-A20B-39459FF588E1}" type="datetimeFigureOut">
              <a:rPr lang="en-GB" smtClean="0"/>
              <a:t>28/03/2019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EAD2CF-6295-414B-8C66-7B27B2C83E88}" type="slidenum">
              <a:rPr lang="en-GB" smtClean="0"/>
              <a:t>‹#›</a:t>
            </a:fld>
            <a:endParaRPr lang="en-GB"/>
          </a:p>
        </p:txBody>
      </p:sp>
    </p:spTree>
    <p:extLst>
      <p:ext uri="{BB962C8B-B14F-4D97-AF65-F5344CB8AC3E}">
        <p14:creationId xmlns:p14="http://schemas.microsoft.com/office/powerpoint/2010/main" val="2636887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7EAD2CF-6295-414B-8C66-7B27B2C83E8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15823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DCA1AD09-A563-497D-981F-CB65E4AF8B7C}" type="slidenum">
              <a:rPr lang="en-GB" altLang="en-US" sz="1200" smtClean="0"/>
              <a:pPr/>
              <a:t>16</a:t>
            </a:fld>
            <a:endParaRPr lang="en-GB" altLang="en-US" sz="1200" smtClean="0"/>
          </a:p>
        </p:txBody>
      </p:sp>
      <p:sp>
        <p:nvSpPr>
          <p:cNvPr id="70659" name="Rectangle 2"/>
          <p:cNvSpPr>
            <a:spLocks noGrp="1" noRot="1" noChangeAspect="1" noChangeArrowheads="1" noTextEdit="1"/>
          </p:cNvSpPr>
          <p:nvPr>
            <p:ph type="sldImg"/>
          </p:nvPr>
        </p:nvSpPr>
        <p:spPr>
          <a:xfrm>
            <a:off x="331788" y="517525"/>
            <a:ext cx="6197600" cy="3486150"/>
          </a:xfrm>
          <a:ln/>
        </p:spPr>
      </p:sp>
      <p:sp>
        <p:nvSpPr>
          <p:cNvPr id="70660" name="Rectangle 3"/>
          <p:cNvSpPr>
            <a:spLocks noGrp="1" noChangeArrowheads="1"/>
          </p:cNvSpPr>
          <p:nvPr>
            <p:ph type="body" idx="1"/>
          </p:nvPr>
        </p:nvSpPr>
        <p:spPr>
          <a:xfrm>
            <a:off x="404813" y="4140200"/>
            <a:ext cx="6048375" cy="45672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t>Write down 3 words to describe your current relationship with your supervisor. (think privately – no need to disclose anything you wish to keep private, however it may be useful to discuss the issues) What are the current strengths and weaknesses of your supervisory relationship? Now here’s one model – where would you place yourself and your supervisor now? Draw onto handout and date it. In 6mths, a year, two years, how is it different?</a:t>
            </a:r>
          </a:p>
          <a:p>
            <a:pPr eaLnBrk="1" hangingPunct="1"/>
            <a:endParaRPr lang="en-GB" altLang="en-US" smtClean="0"/>
          </a:p>
        </p:txBody>
      </p:sp>
    </p:spTree>
    <p:extLst>
      <p:ext uri="{BB962C8B-B14F-4D97-AF65-F5344CB8AC3E}">
        <p14:creationId xmlns:p14="http://schemas.microsoft.com/office/powerpoint/2010/main" val="234851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ChangeArrowheads="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092C994C-5718-422C-9905-4911A76FCDA2}" type="slidenum">
              <a:rPr lang="en-GB" altLang="en-US" sz="1200" smtClean="0"/>
              <a:pPr/>
              <a:t>18</a:t>
            </a:fld>
            <a:endParaRPr lang="en-GB" altLang="en-US" sz="1200" smtClean="0"/>
          </a:p>
        </p:txBody>
      </p:sp>
    </p:spTree>
    <p:extLst>
      <p:ext uri="{BB962C8B-B14F-4D97-AF65-F5344CB8AC3E}">
        <p14:creationId xmlns:p14="http://schemas.microsoft.com/office/powerpoint/2010/main" val="23398506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7EAD2CF-6295-414B-8C66-7B27B2C83E8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78448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7EAD2CF-6295-414B-8C66-7B27B2C83E88}" type="slidenum">
              <a:rPr lang="en-GB" smtClean="0"/>
              <a:t>24</a:t>
            </a:fld>
            <a:endParaRPr lang="en-GB"/>
          </a:p>
        </p:txBody>
      </p:sp>
    </p:spTree>
    <p:extLst>
      <p:ext uri="{BB962C8B-B14F-4D97-AF65-F5344CB8AC3E}">
        <p14:creationId xmlns:p14="http://schemas.microsoft.com/office/powerpoint/2010/main" val="955771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7EAD2CF-6295-414B-8C66-7B27B2C83E8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67754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7EAD2CF-6295-414B-8C66-7B27B2C83E8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59263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7EAD2CF-6295-414B-8C66-7B27B2C83E88}" type="slidenum">
              <a:rPr lang="en-GB" smtClean="0"/>
              <a:t>38</a:t>
            </a:fld>
            <a:endParaRPr lang="en-GB"/>
          </a:p>
        </p:txBody>
      </p:sp>
    </p:spTree>
    <p:extLst>
      <p:ext uri="{BB962C8B-B14F-4D97-AF65-F5344CB8AC3E}">
        <p14:creationId xmlns:p14="http://schemas.microsoft.com/office/powerpoint/2010/main" val="2082417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7EAD2CF-6295-414B-8C66-7B27B2C83E88}" type="slidenum">
              <a:rPr lang="en-GB" smtClean="0"/>
              <a:t>3</a:t>
            </a:fld>
            <a:endParaRPr lang="en-GB"/>
          </a:p>
        </p:txBody>
      </p:sp>
    </p:spTree>
    <p:extLst>
      <p:ext uri="{BB962C8B-B14F-4D97-AF65-F5344CB8AC3E}">
        <p14:creationId xmlns:p14="http://schemas.microsoft.com/office/powerpoint/2010/main" val="694164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7EAD2CF-6295-414B-8C66-7B27B2C83E8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0989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ChangeArrowheads="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FB91C9F8-896A-4AE5-9FF0-88F54823126A}" type="slidenum">
              <a:rPr lang="en-GB" altLang="en-US" sz="1200" smtClean="0"/>
              <a:pPr/>
              <a:t>10</a:t>
            </a:fld>
            <a:endParaRPr lang="en-GB" altLang="en-US" sz="1200" smtClean="0"/>
          </a:p>
        </p:txBody>
      </p:sp>
    </p:spTree>
    <p:extLst>
      <p:ext uri="{BB962C8B-B14F-4D97-AF65-F5344CB8AC3E}">
        <p14:creationId xmlns:p14="http://schemas.microsoft.com/office/powerpoint/2010/main" val="3157653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3F7AAAC7-EEA9-4BE5-824E-DE5CA4275EA4}" type="slidenum">
              <a:rPr lang="en-GB" altLang="en-US" sz="1200" smtClean="0"/>
              <a:pPr/>
              <a:t>11</a:t>
            </a:fld>
            <a:endParaRPr lang="en-GB" altLang="en-US" sz="1200"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dirty="0" smtClean="0"/>
              <a:t>This is one of the key factors.</a:t>
            </a:r>
          </a:p>
          <a:p>
            <a:pPr eaLnBrk="1" hangingPunct="1"/>
            <a:r>
              <a:rPr lang="en-GB" altLang="en-US" dirty="0" smtClean="0"/>
              <a:t>It boils down to not matching strengths and the practice not being as meaningful as we need it to be to sustain interest.</a:t>
            </a:r>
          </a:p>
          <a:p>
            <a:pPr eaLnBrk="1" hangingPunct="1"/>
            <a:r>
              <a:rPr lang="en-GB" altLang="en-US" dirty="0" smtClean="0"/>
              <a:t>Isolation, having to stay focussed on details and being such a specialist and sticking with things even when, experiments are failing.  Isolation is something we tend to think about as relating solely to our proximity to other people, but in the context of a discipline, what you often find that it is ‘the discipline’ itself that serves as the unifying factor, if you are having doubts about whether it is the best environment for someone with your strengths, you can feel very isolated. </a:t>
            </a:r>
          </a:p>
          <a:p>
            <a:pPr eaLnBrk="1" hangingPunct="1"/>
            <a:endParaRPr lang="en-GB" altLang="en-US" dirty="0" smtClean="0"/>
          </a:p>
          <a:p>
            <a:pPr eaLnBrk="1" hangingPunct="1"/>
            <a:r>
              <a:rPr lang="en-GB" altLang="en-US" dirty="0" smtClean="0"/>
              <a:t>If you feel like this, or are concerned, address it early with your supervisor. It may be that your perception, or self-perception, is wrong.</a:t>
            </a:r>
          </a:p>
          <a:p>
            <a:pPr eaLnBrk="1" hangingPunct="1"/>
            <a:endParaRPr lang="en-US" altLang="en-US" dirty="0" smtClean="0"/>
          </a:p>
        </p:txBody>
      </p:sp>
    </p:spTree>
    <p:extLst>
      <p:ext uri="{BB962C8B-B14F-4D97-AF65-F5344CB8AC3E}">
        <p14:creationId xmlns:p14="http://schemas.microsoft.com/office/powerpoint/2010/main" val="1848619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7E68D871-B440-429E-A918-836C1E92A992}" type="slidenum">
              <a:rPr lang="en-GB" altLang="en-US" sz="1200" smtClean="0"/>
              <a:pPr/>
              <a:t>12</a:t>
            </a:fld>
            <a:endParaRPr lang="en-GB" altLang="en-US" sz="1200"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t>When this is a problem, some students switch to other institutions or supervisors/ supervisory teams.</a:t>
            </a:r>
          </a:p>
          <a:p>
            <a:pPr eaLnBrk="1" hangingPunct="1"/>
            <a:r>
              <a:rPr lang="en-GB" altLang="en-US" smtClean="0"/>
              <a:t>Academically unprepared – it is a different way of thinking</a:t>
            </a:r>
          </a:p>
          <a:p>
            <a:pPr eaLnBrk="1" hangingPunct="1"/>
            <a:r>
              <a:rPr lang="en-GB" altLang="en-US" smtClean="0"/>
              <a:t>Work/ life balance – the demands on your time</a:t>
            </a:r>
          </a:p>
          <a:p>
            <a:pPr eaLnBrk="1" hangingPunct="1"/>
            <a:r>
              <a:rPr lang="en-GB" altLang="en-US" smtClean="0"/>
              <a:t>In terms of your supervisor – it is important to think about their research interests and their style.</a:t>
            </a:r>
          </a:p>
          <a:p>
            <a:pPr eaLnBrk="1" hangingPunct="1"/>
            <a:endParaRPr lang="en-GB" altLang="en-US" smtClean="0"/>
          </a:p>
          <a:p>
            <a:pPr eaLnBrk="1" hangingPunct="1"/>
            <a:r>
              <a:rPr lang="en-GB" altLang="en-US" smtClean="0"/>
              <a:t>Structural isolation – within your department, academic and social integration are intertwined.  You can be physically isolated because of where you have to work.  Isolation can diminish enthusiasm. </a:t>
            </a:r>
          </a:p>
          <a:p>
            <a:pPr eaLnBrk="1" hangingPunct="1"/>
            <a:r>
              <a:rPr lang="en-GB" altLang="en-US" smtClean="0"/>
              <a:t>Take advantage of the opportunities to come together and if there are not any, create some.</a:t>
            </a:r>
            <a:endParaRPr lang="en-US" altLang="en-US" smtClean="0"/>
          </a:p>
        </p:txBody>
      </p:sp>
    </p:spTree>
    <p:extLst>
      <p:ext uri="{BB962C8B-B14F-4D97-AF65-F5344CB8AC3E}">
        <p14:creationId xmlns:p14="http://schemas.microsoft.com/office/powerpoint/2010/main" val="3917025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E9B3BD6C-7504-4CFD-89F6-F37396209D87}" type="slidenum">
              <a:rPr lang="en-GB" altLang="en-US" sz="1200" smtClean="0"/>
              <a:pPr/>
              <a:t>13</a:t>
            </a:fld>
            <a:endParaRPr lang="en-GB" altLang="en-US" sz="1200"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t>Assumptions about appropriate careers in particular disciplines permeate departments – because they are composed of people who have followed particular research/academic routes.  As an undergraduate, your interactions with academics and researchers are limited and it is only as a PGR that you really get to see the breadth of what it is to be an academic or researcher.  For some, this further motivates them as they like what they see, but other people can become disheartened because they think this is the PhD career route, and if they don’t follow it, what is the point of doing a PhD.  </a:t>
            </a:r>
          </a:p>
          <a:p>
            <a:pPr eaLnBrk="1" hangingPunct="1"/>
            <a:r>
              <a:rPr lang="en-GB" altLang="en-US" smtClean="0"/>
              <a:t> </a:t>
            </a:r>
          </a:p>
          <a:p>
            <a:pPr eaLnBrk="1" hangingPunct="1"/>
            <a:r>
              <a:rPr lang="en-GB" altLang="en-US" smtClean="0"/>
              <a:t>Remember, the PhD is about personal and professional development and is a valuable process in its own right. </a:t>
            </a:r>
          </a:p>
          <a:p>
            <a:pPr eaLnBrk="1" hangingPunct="1"/>
            <a:endParaRPr lang="en-GB" altLang="en-US" smtClean="0"/>
          </a:p>
          <a:p>
            <a:pPr eaLnBrk="1" hangingPunct="1"/>
            <a:r>
              <a:rPr lang="en-GB" altLang="en-US" smtClean="0"/>
              <a:t>Beware the ‘Grand Narrative’ of the academic career.</a:t>
            </a:r>
            <a:endParaRPr lang="en-US" altLang="en-US" smtClean="0"/>
          </a:p>
        </p:txBody>
      </p:sp>
    </p:spTree>
    <p:extLst>
      <p:ext uri="{BB962C8B-B14F-4D97-AF65-F5344CB8AC3E}">
        <p14:creationId xmlns:p14="http://schemas.microsoft.com/office/powerpoint/2010/main" val="8739496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ChangeArrowheads="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t>List; then look at Durham policy for ideas. </a:t>
            </a:r>
          </a:p>
          <a:p>
            <a:endParaRPr lang="en-GB" altLang="en-US" smtClean="0"/>
          </a:p>
          <a:p>
            <a:r>
              <a:rPr lang="en-GB" altLang="en-US" smtClean="0"/>
              <a:t>1 hr 25 minutes</a:t>
            </a:r>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A0F2C40E-0A1A-4EBB-8239-05D98887AB8C}" type="slidenum">
              <a:rPr lang="en-GB" altLang="en-US" sz="1200" smtClean="0"/>
              <a:pPr/>
              <a:t>14</a:t>
            </a:fld>
            <a:endParaRPr lang="en-GB" altLang="en-US" sz="1200" smtClean="0"/>
          </a:p>
        </p:txBody>
      </p:sp>
    </p:spTree>
    <p:extLst>
      <p:ext uri="{BB962C8B-B14F-4D97-AF65-F5344CB8AC3E}">
        <p14:creationId xmlns:p14="http://schemas.microsoft.com/office/powerpoint/2010/main" val="11889267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ChangeArrowheads="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092C994C-5718-422C-9905-4911A76FCDA2}" type="slidenum">
              <a:rPr lang="en-GB" altLang="en-US" sz="1200" smtClean="0"/>
              <a:pPr/>
              <a:t>15</a:t>
            </a:fld>
            <a:endParaRPr lang="en-GB" altLang="en-US" sz="1200" smtClean="0"/>
          </a:p>
        </p:txBody>
      </p:sp>
    </p:spTree>
    <p:extLst>
      <p:ext uri="{BB962C8B-B14F-4D97-AF65-F5344CB8AC3E}">
        <p14:creationId xmlns:p14="http://schemas.microsoft.com/office/powerpoint/2010/main" val="34653114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Master" Target="../slideMasters/slideMaster2.xml"/><Relationship Id="rId5" Type="http://schemas.openxmlformats.org/officeDocument/2006/relationships/image" Target="../media/image2.emf"/><Relationship Id="rId4" Type="http://schemas.openxmlformats.org/officeDocument/2006/relationships/image" Target="../media/image7.emf"/></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2.emf"/><Relationship Id="rId4" Type="http://schemas.openxmlformats.org/officeDocument/2006/relationships/image" Target="../media/image7.emf"/></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urham Title Slide - Purpl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97754" y="1254162"/>
            <a:ext cx="3321422" cy="1102519"/>
          </a:xfrm>
        </p:spPr>
        <p:txBody>
          <a:bodyPr lIns="0" tIns="0" rIns="0" bIns="0" anchor="t">
            <a:noAutofit/>
          </a:bodyPr>
          <a:lstStyle>
            <a:lvl1pPr algn="l">
              <a:lnSpc>
                <a:spcPct val="85000"/>
              </a:lnSpc>
              <a:defRPr sz="2800" b="1">
                <a:solidFill>
                  <a:srgbClr val="002A41"/>
                </a:solidFill>
                <a:latin typeface="Arial"/>
                <a:cs typeface="Arial"/>
              </a:defRPr>
            </a:lvl1pPr>
          </a:lstStyle>
          <a:p>
            <a:r>
              <a:rPr lang="en-GB" dirty="0" smtClean="0"/>
              <a:t>Click to edit Master title style</a:t>
            </a:r>
            <a:endParaRPr lang="en-US" dirty="0"/>
          </a:p>
        </p:txBody>
      </p:sp>
      <p:sp>
        <p:nvSpPr>
          <p:cNvPr id="3" name="Subtitle 2"/>
          <p:cNvSpPr>
            <a:spLocks noGrp="1"/>
          </p:cNvSpPr>
          <p:nvPr>
            <p:ph type="subTitle" idx="1"/>
          </p:nvPr>
        </p:nvSpPr>
        <p:spPr>
          <a:xfrm>
            <a:off x="697754" y="2320433"/>
            <a:ext cx="3321422" cy="1314450"/>
          </a:xfrm>
        </p:spPr>
        <p:txBody>
          <a:bodyPr lIns="0" tIns="0" rIns="0" bIns="0" anchor="t">
            <a:noAutofit/>
          </a:bodyPr>
          <a:lstStyle>
            <a:lvl1pPr marL="0" indent="0" algn="l">
              <a:lnSpc>
                <a:spcPct val="90000"/>
              </a:lnSpc>
              <a:buNone/>
              <a:defRPr sz="2000">
                <a:solidFill>
                  <a:srgbClr val="002A4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edit Master subtitle style</a:t>
            </a:r>
            <a:endParaRPr lang="en-US" dirty="0"/>
          </a:p>
        </p:txBody>
      </p:sp>
      <p:sp>
        <p:nvSpPr>
          <p:cNvPr id="6" name="Rectangle 5"/>
          <p:cNvSpPr/>
          <p:nvPr userDrawn="1"/>
        </p:nvSpPr>
        <p:spPr>
          <a:xfrm>
            <a:off x="7857052" y="0"/>
            <a:ext cx="1286948" cy="12858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5283157" y="1285875"/>
            <a:ext cx="2573896" cy="12858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5283156" y="3857625"/>
            <a:ext cx="1286948" cy="128802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a:stretch>
            <a:fillRect/>
          </a:stretch>
        </p:blipFill>
        <p:spPr>
          <a:xfrm>
            <a:off x="6570104" y="2571750"/>
            <a:ext cx="2573896" cy="2573896"/>
          </a:xfrm>
          <a:prstGeom prst="rect">
            <a:avLst/>
          </a:prstGeom>
        </p:spPr>
      </p:pic>
      <p:pic>
        <p:nvPicPr>
          <p:cNvPr id="10" name="Picture 9"/>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H="1">
            <a:off x="3995136" y="2569604"/>
            <a:ext cx="1288021" cy="1288021"/>
          </a:xfrm>
          <a:prstGeom prst="rect">
            <a:avLst/>
          </a:prstGeom>
        </p:spPr>
      </p:pic>
      <p:pic>
        <p:nvPicPr>
          <p:cNvPr id="12" name="Picture 11"/>
          <p:cNvPicPr>
            <a:picLocks noChangeAspect="1"/>
          </p:cNvPicPr>
          <p:nvPr userDrawn="1"/>
        </p:nvPicPr>
        <p:blipFill>
          <a:blip r:embed="rId3"/>
          <a:stretch>
            <a:fillRect/>
          </a:stretch>
        </p:blipFill>
        <p:spPr>
          <a:xfrm>
            <a:off x="255494" y="246301"/>
            <a:ext cx="1588504" cy="659060"/>
          </a:xfrm>
          <a:prstGeom prst="rect">
            <a:avLst/>
          </a:prstGeom>
        </p:spPr>
      </p:pic>
    </p:spTree>
    <p:extLst>
      <p:ext uri="{BB962C8B-B14F-4D97-AF65-F5344CB8AC3E}">
        <p14:creationId xmlns:p14="http://schemas.microsoft.com/office/powerpoint/2010/main" val="3032838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CB9DC7-9B93-F042-93B7-5810E15E025E}" type="datetimeFigureOut">
              <a:rPr lang="en-US" smtClean="0">
                <a:solidFill>
                  <a:prstClr val="black">
                    <a:tint val="75000"/>
                  </a:prstClr>
                </a:solidFill>
              </a:rPr>
              <a:pPr/>
              <a:t>3/28/2019</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93B1AC1-7B63-834F-8286-9783CFCB3ED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25245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857250"/>
          </a:xfrm>
        </p:spPr>
        <p:txBody>
          <a:bodyPr/>
          <a:lstStyle/>
          <a:p>
            <a:r>
              <a:rPr lang="en-US"/>
              <a:t>Click to edit Master title style</a:t>
            </a:r>
            <a:endParaRPr lang="en-GB"/>
          </a:p>
        </p:txBody>
      </p:sp>
      <p:sp>
        <p:nvSpPr>
          <p:cNvPr id="3" name="Table Placeholder 2"/>
          <p:cNvSpPr>
            <a:spLocks noGrp="1"/>
          </p:cNvSpPr>
          <p:nvPr>
            <p:ph type="tbl" idx="1"/>
          </p:nvPr>
        </p:nvSpPr>
        <p:spPr>
          <a:xfrm>
            <a:off x="684213" y="1491853"/>
            <a:ext cx="7772400" cy="2862263"/>
          </a:xfrm>
        </p:spPr>
        <p:txBody>
          <a:bodyPr/>
          <a:lstStyle/>
          <a:p>
            <a:pPr lvl="0"/>
            <a:endParaRPr lang="en-GB" noProof="0"/>
          </a:p>
        </p:txBody>
      </p:sp>
      <p:sp>
        <p:nvSpPr>
          <p:cNvPr id="4" name="Rectangle 4">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p:cNvPr>
          <p:cNvSpPr>
            <a:spLocks noGrp="1" noChangeArrowheads="1"/>
          </p:cNvSpPr>
          <p:nvPr>
            <p:ph type="sldNum" sz="quarter" idx="12"/>
          </p:nvPr>
        </p:nvSpPr>
        <p:spPr>
          <a:ln/>
        </p:spPr>
        <p:txBody>
          <a:bodyPr/>
          <a:lstStyle>
            <a:lvl1pPr>
              <a:defRPr/>
            </a:lvl1pPr>
          </a:lstStyle>
          <a:p>
            <a:pPr>
              <a:defRPr/>
            </a:pPr>
            <a:fld id="{08F0C3ED-C0A9-482E-8E22-07371F9BEA7C}" type="slidenum">
              <a:rPr lang="en-GB" altLang="en-US"/>
              <a:pPr>
                <a:defRPr/>
              </a:pPr>
              <a:t>‹#›</a:t>
            </a:fld>
            <a:endParaRPr lang="en-GB" altLang="en-US"/>
          </a:p>
        </p:txBody>
      </p:sp>
    </p:spTree>
    <p:extLst>
      <p:ext uri="{BB962C8B-B14F-4D97-AF65-F5344CB8AC3E}">
        <p14:creationId xmlns:p14="http://schemas.microsoft.com/office/powerpoint/2010/main" val="1484130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p:cNvPr>
          <p:cNvSpPr>
            <a:spLocks noGrp="1" noChangeArrowheads="1"/>
          </p:cNvSpPr>
          <p:nvPr>
            <p:ph type="sldNum" sz="quarter" idx="12"/>
          </p:nvPr>
        </p:nvSpPr>
        <p:spPr>
          <a:ln/>
        </p:spPr>
        <p:txBody>
          <a:bodyPr/>
          <a:lstStyle>
            <a:lvl1pPr>
              <a:defRPr/>
            </a:lvl1pPr>
          </a:lstStyle>
          <a:p>
            <a:pPr>
              <a:defRPr/>
            </a:pPr>
            <a:fld id="{2A789118-F285-4099-B81E-B89DAC4A54DA}" type="slidenum">
              <a:rPr lang="en-GB" altLang="en-US"/>
              <a:pPr>
                <a:defRPr/>
              </a:pPr>
              <a:t>‹#›</a:t>
            </a:fld>
            <a:endParaRPr lang="en-GB" altLang="en-US"/>
          </a:p>
        </p:txBody>
      </p:sp>
    </p:spTree>
    <p:extLst>
      <p:ext uri="{BB962C8B-B14F-4D97-AF65-F5344CB8AC3E}">
        <p14:creationId xmlns:p14="http://schemas.microsoft.com/office/powerpoint/2010/main" val="16833568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p:cNvPr>
          <p:cNvSpPr>
            <a:spLocks noGrp="1" noChangeArrowheads="1"/>
          </p:cNvSpPr>
          <p:nvPr>
            <p:ph type="dt" sz="half" idx="10"/>
          </p:nvPr>
        </p:nvSpPr>
        <p:spPr>
          <a:ln/>
        </p:spPr>
        <p:txBody>
          <a:bodyPr/>
          <a:lstStyle>
            <a:lvl1pPr>
              <a:defRPr/>
            </a:lvl1pPr>
          </a:lstStyle>
          <a:p>
            <a:pPr>
              <a:defRPr/>
            </a:pPr>
            <a:endParaRPr lang="en-GB"/>
          </a:p>
        </p:txBody>
      </p:sp>
      <p:sp>
        <p:nvSpPr>
          <p:cNvPr id="4" name="Rectangle 5">
            <a:extLst/>
          </p:cNvPr>
          <p:cNvSpPr>
            <a:spLocks noGrp="1" noChangeArrowheads="1"/>
          </p:cNvSpPr>
          <p:nvPr>
            <p:ph type="ftr" sz="quarter" idx="11"/>
          </p:nvPr>
        </p:nvSpPr>
        <p:spPr>
          <a:ln/>
        </p:spPr>
        <p:txBody>
          <a:bodyPr/>
          <a:lstStyle>
            <a:lvl1pPr>
              <a:defRPr/>
            </a:lvl1pPr>
          </a:lstStyle>
          <a:p>
            <a:pPr>
              <a:defRPr/>
            </a:pPr>
            <a:endParaRPr lang="en-GB"/>
          </a:p>
        </p:txBody>
      </p:sp>
      <p:sp>
        <p:nvSpPr>
          <p:cNvPr id="5" name="Rectangle 6">
            <a:extLst/>
          </p:cNvPr>
          <p:cNvSpPr>
            <a:spLocks noGrp="1" noChangeArrowheads="1"/>
          </p:cNvSpPr>
          <p:nvPr>
            <p:ph type="sldNum" sz="quarter" idx="12"/>
          </p:nvPr>
        </p:nvSpPr>
        <p:spPr>
          <a:ln/>
        </p:spPr>
        <p:txBody>
          <a:bodyPr/>
          <a:lstStyle>
            <a:lvl1pPr>
              <a:defRPr/>
            </a:lvl1pPr>
          </a:lstStyle>
          <a:p>
            <a:pPr>
              <a:defRPr/>
            </a:pPr>
            <a:fld id="{99A4A95E-0DB4-438E-9399-E496FCE8EB47}" type="slidenum">
              <a:rPr lang="en-GB" altLang="en-US"/>
              <a:pPr>
                <a:defRPr/>
              </a:pPr>
              <a:t>‹#›</a:t>
            </a:fld>
            <a:endParaRPr lang="en-GB" altLang="en-US"/>
          </a:p>
        </p:txBody>
      </p:sp>
    </p:spTree>
    <p:extLst>
      <p:ext uri="{BB962C8B-B14F-4D97-AF65-F5344CB8AC3E}">
        <p14:creationId xmlns:p14="http://schemas.microsoft.com/office/powerpoint/2010/main" val="37703093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urham Title Slide - Purpl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97754" y="1254162"/>
            <a:ext cx="3321422" cy="1102519"/>
          </a:xfrm>
        </p:spPr>
        <p:txBody>
          <a:bodyPr lIns="0" tIns="0" rIns="0" bIns="0" anchor="t">
            <a:noAutofit/>
          </a:bodyPr>
          <a:lstStyle>
            <a:lvl1pPr algn="l">
              <a:lnSpc>
                <a:spcPct val="85000"/>
              </a:lnSpc>
              <a:defRPr sz="2800" b="1">
                <a:solidFill>
                  <a:srgbClr val="002A41"/>
                </a:solidFill>
                <a:latin typeface="Arial"/>
                <a:cs typeface="Arial"/>
              </a:defRPr>
            </a:lvl1pPr>
          </a:lstStyle>
          <a:p>
            <a:r>
              <a:rPr lang="en-GB" dirty="0" smtClean="0"/>
              <a:t>Click to edit Master title style</a:t>
            </a:r>
            <a:endParaRPr lang="en-US" dirty="0"/>
          </a:p>
        </p:txBody>
      </p:sp>
      <p:sp>
        <p:nvSpPr>
          <p:cNvPr id="3" name="Subtitle 2"/>
          <p:cNvSpPr>
            <a:spLocks noGrp="1"/>
          </p:cNvSpPr>
          <p:nvPr>
            <p:ph type="subTitle" idx="1"/>
          </p:nvPr>
        </p:nvSpPr>
        <p:spPr>
          <a:xfrm>
            <a:off x="697754" y="2320433"/>
            <a:ext cx="3321422" cy="1314450"/>
          </a:xfrm>
        </p:spPr>
        <p:txBody>
          <a:bodyPr lIns="0" tIns="0" rIns="0" bIns="0" anchor="t">
            <a:noAutofit/>
          </a:bodyPr>
          <a:lstStyle>
            <a:lvl1pPr marL="0" indent="0" algn="l">
              <a:lnSpc>
                <a:spcPct val="90000"/>
              </a:lnSpc>
              <a:buNone/>
              <a:defRPr sz="2000">
                <a:solidFill>
                  <a:srgbClr val="002A4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edit Master subtitle style</a:t>
            </a:r>
            <a:endParaRPr lang="en-US" dirty="0"/>
          </a:p>
        </p:txBody>
      </p:sp>
      <p:sp>
        <p:nvSpPr>
          <p:cNvPr id="6" name="Rectangle 5"/>
          <p:cNvSpPr/>
          <p:nvPr userDrawn="1"/>
        </p:nvSpPr>
        <p:spPr>
          <a:xfrm>
            <a:off x="7857052" y="0"/>
            <a:ext cx="1286948" cy="12858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5283157" y="1285875"/>
            <a:ext cx="2573896" cy="12858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5283156" y="3857625"/>
            <a:ext cx="1286948" cy="128802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70104" y="2571750"/>
            <a:ext cx="2573896" cy="2573896"/>
          </a:xfrm>
          <a:prstGeom prst="rect">
            <a:avLst/>
          </a:prstGeom>
        </p:spPr>
      </p:pic>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3995136" y="2569604"/>
            <a:ext cx="1288021" cy="1288021"/>
          </a:xfrm>
          <a:prstGeom prst="rect">
            <a:avLst/>
          </a:prstGeom>
        </p:spPr>
      </p:pic>
      <p:pic>
        <p:nvPicPr>
          <p:cNvPr id="12" name="Picture 11"/>
          <p:cNvPicPr>
            <a:picLocks noChangeAspect="1"/>
          </p:cNvPicPr>
          <p:nvPr userDrawn="1"/>
        </p:nvPicPr>
        <p:blipFill>
          <a:blip r:embed="rId3"/>
          <a:stretch>
            <a:fillRect/>
          </a:stretch>
        </p:blipFill>
        <p:spPr>
          <a:xfrm>
            <a:off x="255494" y="246301"/>
            <a:ext cx="1588504" cy="659060"/>
          </a:xfrm>
          <a:prstGeom prst="rect">
            <a:avLst/>
          </a:prstGeom>
        </p:spPr>
      </p:pic>
    </p:spTree>
    <p:extLst>
      <p:ext uri="{BB962C8B-B14F-4D97-AF65-F5344CB8AC3E}">
        <p14:creationId xmlns:p14="http://schemas.microsoft.com/office/powerpoint/2010/main" val="15390545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Durham Title Slide – Blu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97754" y="1254162"/>
            <a:ext cx="3321422" cy="1102519"/>
          </a:xfrm>
        </p:spPr>
        <p:txBody>
          <a:bodyPr lIns="0" tIns="0" rIns="0" bIns="0" anchor="t">
            <a:noAutofit/>
          </a:bodyPr>
          <a:lstStyle>
            <a:lvl1pPr algn="l">
              <a:lnSpc>
                <a:spcPct val="85000"/>
              </a:lnSpc>
              <a:defRPr sz="2800" b="1">
                <a:solidFill>
                  <a:srgbClr val="002A41"/>
                </a:solidFill>
                <a:latin typeface="Arial"/>
                <a:cs typeface="Arial"/>
              </a:defRPr>
            </a:lvl1pPr>
          </a:lstStyle>
          <a:p>
            <a:r>
              <a:rPr lang="en-GB" dirty="0" smtClean="0"/>
              <a:t>Click to edit Master title style</a:t>
            </a:r>
            <a:endParaRPr lang="en-US" dirty="0"/>
          </a:p>
        </p:txBody>
      </p:sp>
      <p:sp>
        <p:nvSpPr>
          <p:cNvPr id="3" name="Subtitle 2"/>
          <p:cNvSpPr>
            <a:spLocks noGrp="1"/>
          </p:cNvSpPr>
          <p:nvPr>
            <p:ph type="subTitle" idx="1"/>
          </p:nvPr>
        </p:nvSpPr>
        <p:spPr>
          <a:xfrm>
            <a:off x="697754" y="2320433"/>
            <a:ext cx="3321422" cy="1314450"/>
          </a:xfrm>
        </p:spPr>
        <p:txBody>
          <a:bodyPr lIns="0" tIns="0" rIns="0" bIns="0" anchor="t">
            <a:noAutofit/>
          </a:bodyPr>
          <a:lstStyle>
            <a:lvl1pPr marL="0" indent="0" algn="l">
              <a:lnSpc>
                <a:spcPct val="90000"/>
              </a:lnSpc>
              <a:buNone/>
              <a:defRPr sz="2000">
                <a:solidFill>
                  <a:srgbClr val="002A4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edit Master subtitle style</a:t>
            </a:r>
            <a:endParaRPr lang="en-US" dirty="0"/>
          </a:p>
        </p:txBody>
      </p:sp>
      <p:sp>
        <p:nvSpPr>
          <p:cNvPr id="6" name="Rectangle 5"/>
          <p:cNvSpPr/>
          <p:nvPr userDrawn="1"/>
        </p:nvSpPr>
        <p:spPr>
          <a:xfrm>
            <a:off x="7857052" y="3857625"/>
            <a:ext cx="1286948" cy="1288021"/>
          </a:xfrm>
          <a:prstGeom prst="rect">
            <a:avLst/>
          </a:prstGeom>
          <a:solidFill>
            <a:srgbClr val="109DE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6570104" y="1"/>
            <a:ext cx="2573896" cy="2571750"/>
          </a:xfrm>
          <a:prstGeom prst="rect">
            <a:avLst/>
          </a:prstGeom>
          <a:solidFill>
            <a:srgbClr val="109DE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3996208" y="3857625"/>
            <a:ext cx="1286948" cy="1288021"/>
          </a:xfrm>
          <a:prstGeom prst="rect">
            <a:avLst/>
          </a:prstGeom>
          <a:solidFill>
            <a:srgbClr val="109DE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5283156" y="-2146"/>
            <a:ext cx="1286948" cy="1286948"/>
          </a:xfrm>
          <a:prstGeom prst="rect">
            <a:avLst/>
          </a:prstGeom>
        </p:spPr>
      </p:pic>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283156" y="2571751"/>
            <a:ext cx="2573896" cy="2573896"/>
          </a:xfrm>
          <a:prstGeom prst="rect">
            <a:avLst/>
          </a:prstGeom>
        </p:spPr>
      </p:pic>
      <p:pic>
        <p:nvPicPr>
          <p:cNvPr id="18" name="Picture 17"/>
          <p:cNvPicPr>
            <a:picLocks noChangeAspect="1"/>
          </p:cNvPicPr>
          <p:nvPr userDrawn="1"/>
        </p:nvPicPr>
        <p:blipFill>
          <a:blip r:embed="rId3"/>
          <a:stretch>
            <a:fillRect/>
          </a:stretch>
        </p:blipFill>
        <p:spPr>
          <a:xfrm>
            <a:off x="255494" y="246301"/>
            <a:ext cx="1588504" cy="659060"/>
          </a:xfrm>
          <a:prstGeom prst="rect">
            <a:avLst/>
          </a:prstGeom>
        </p:spPr>
      </p:pic>
    </p:spTree>
    <p:extLst>
      <p:ext uri="{BB962C8B-B14F-4D97-AF65-F5344CB8AC3E}">
        <p14:creationId xmlns:p14="http://schemas.microsoft.com/office/powerpoint/2010/main" val="20098500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Durham Title Slide – Gold">
    <p:bg>
      <p:bgPr>
        <a:solidFill>
          <a:srgbClr val="B3BDB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97754" y="1254162"/>
            <a:ext cx="3321422" cy="1102519"/>
          </a:xfrm>
        </p:spPr>
        <p:txBody>
          <a:bodyPr lIns="0" tIns="0" rIns="0" bIns="0" anchor="t">
            <a:noAutofit/>
          </a:bodyPr>
          <a:lstStyle>
            <a:lvl1pPr algn="l">
              <a:lnSpc>
                <a:spcPct val="85000"/>
              </a:lnSpc>
              <a:defRPr sz="2800" b="1">
                <a:solidFill>
                  <a:srgbClr val="002A41"/>
                </a:solidFill>
                <a:latin typeface="Arial"/>
                <a:cs typeface="Arial"/>
              </a:defRPr>
            </a:lvl1pPr>
          </a:lstStyle>
          <a:p>
            <a:r>
              <a:rPr lang="en-GB" dirty="0" smtClean="0"/>
              <a:t>Click to edit Master title style</a:t>
            </a:r>
            <a:endParaRPr lang="en-US" dirty="0"/>
          </a:p>
        </p:txBody>
      </p:sp>
      <p:sp>
        <p:nvSpPr>
          <p:cNvPr id="3" name="Subtitle 2"/>
          <p:cNvSpPr>
            <a:spLocks noGrp="1"/>
          </p:cNvSpPr>
          <p:nvPr>
            <p:ph type="subTitle" idx="1"/>
          </p:nvPr>
        </p:nvSpPr>
        <p:spPr>
          <a:xfrm>
            <a:off x="697754" y="2320433"/>
            <a:ext cx="3321422" cy="1314450"/>
          </a:xfrm>
        </p:spPr>
        <p:txBody>
          <a:bodyPr lIns="0" tIns="0" rIns="0" bIns="0" anchor="t">
            <a:noAutofit/>
          </a:bodyPr>
          <a:lstStyle>
            <a:lvl1pPr marL="0" indent="0" algn="l">
              <a:lnSpc>
                <a:spcPct val="90000"/>
              </a:lnSpc>
              <a:buNone/>
              <a:defRPr sz="2000">
                <a:solidFill>
                  <a:srgbClr val="002A4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edit Master subtitle style</a:t>
            </a:r>
            <a:endParaRPr lang="en-US" dirty="0"/>
          </a:p>
        </p:txBody>
      </p:sp>
      <p:sp>
        <p:nvSpPr>
          <p:cNvPr id="6" name="Rectangle 5"/>
          <p:cNvSpPr/>
          <p:nvPr userDrawn="1"/>
        </p:nvSpPr>
        <p:spPr>
          <a:xfrm>
            <a:off x="5283156" y="2571750"/>
            <a:ext cx="1286948" cy="2576042"/>
          </a:xfrm>
          <a:prstGeom prst="rect">
            <a:avLst/>
          </a:prstGeom>
          <a:solidFill>
            <a:srgbClr val="9F9B4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5283156" y="0"/>
            <a:ext cx="2573896" cy="1285875"/>
          </a:xfrm>
          <a:prstGeom prst="rect">
            <a:avLst/>
          </a:prstGeom>
          <a:solidFill>
            <a:srgbClr val="9F9B4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3996208" y="1285875"/>
            <a:ext cx="1286948" cy="1285875"/>
          </a:xfrm>
          <a:prstGeom prst="rect">
            <a:avLst/>
          </a:prstGeom>
          <a:solidFill>
            <a:srgbClr val="9F9B4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70104" y="1285875"/>
            <a:ext cx="2573895" cy="2573895"/>
          </a:xfrm>
          <a:prstGeom prst="rect">
            <a:avLst/>
          </a:prstGeom>
        </p:spPr>
      </p:pic>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6570104" y="3859771"/>
            <a:ext cx="1286947" cy="1286947"/>
          </a:xfrm>
          <a:prstGeom prst="rect">
            <a:avLst/>
          </a:prstGeom>
        </p:spPr>
      </p:pic>
      <p:pic>
        <p:nvPicPr>
          <p:cNvPr id="17" name="Picture 16"/>
          <p:cNvPicPr>
            <a:picLocks noChangeAspect="1"/>
          </p:cNvPicPr>
          <p:nvPr userDrawn="1"/>
        </p:nvPicPr>
        <p:blipFill>
          <a:blip r:embed="rId3"/>
          <a:stretch>
            <a:fillRect/>
          </a:stretch>
        </p:blipFill>
        <p:spPr>
          <a:xfrm>
            <a:off x="255494" y="246301"/>
            <a:ext cx="1588504" cy="659060"/>
          </a:xfrm>
          <a:prstGeom prst="rect">
            <a:avLst/>
          </a:prstGeom>
        </p:spPr>
      </p:pic>
    </p:spTree>
    <p:extLst>
      <p:ext uri="{BB962C8B-B14F-4D97-AF65-F5344CB8AC3E}">
        <p14:creationId xmlns:p14="http://schemas.microsoft.com/office/powerpoint/2010/main" val="8540659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Durham Title Slide - Yellow">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97754" y="1254162"/>
            <a:ext cx="3321422" cy="1102519"/>
          </a:xfrm>
        </p:spPr>
        <p:txBody>
          <a:bodyPr lIns="0" tIns="0" rIns="0" bIns="0" anchor="t">
            <a:noAutofit/>
          </a:bodyPr>
          <a:lstStyle>
            <a:lvl1pPr algn="l">
              <a:lnSpc>
                <a:spcPct val="85000"/>
              </a:lnSpc>
              <a:defRPr sz="2800" b="1">
                <a:solidFill>
                  <a:srgbClr val="002A41"/>
                </a:solidFill>
                <a:latin typeface="Arial"/>
                <a:cs typeface="Arial"/>
              </a:defRPr>
            </a:lvl1pPr>
          </a:lstStyle>
          <a:p>
            <a:r>
              <a:rPr lang="en-GB" dirty="0" smtClean="0"/>
              <a:t>Click to edit Master title style</a:t>
            </a:r>
            <a:endParaRPr lang="en-US" dirty="0"/>
          </a:p>
        </p:txBody>
      </p:sp>
      <p:sp>
        <p:nvSpPr>
          <p:cNvPr id="3" name="Subtitle 2"/>
          <p:cNvSpPr>
            <a:spLocks noGrp="1"/>
          </p:cNvSpPr>
          <p:nvPr>
            <p:ph type="subTitle" idx="1"/>
          </p:nvPr>
        </p:nvSpPr>
        <p:spPr>
          <a:xfrm>
            <a:off x="697754" y="2320433"/>
            <a:ext cx="3321422" cy="1314450"/>
          </a:xfrm>
        </p:spPr>
        <p:txBody>
          <a:bodyPr lIns="0" tIns="0" rIns="0" bIns="0" anchor="t">
            <a:noAutofit/>
          </a:bodyPr>
          <a:lstStyle>
            <a:lvl1pPr marL="0" indent="0" algn="l">
              <a:lnSpc>
                <a:spcPct val="90000"/>
              </a:lnSpc>
              <a:buNone/>
              <a:defRPr sz="2000">
                <a:solidFill>
                  <a:srgbClr val="002A4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edit Master subtitle style</a:t>
            </a:r>
            <a:endParaRPr lang="en-US" dirty="0"/>
          </a:p>
        </p:txBody>
      </p:sp>
      <p:sp>
        <p:nvSpPr>
          <p:cNvPr id="6" name="Rectangle 5"/>
          <p:cNvSpPr/>
          <p:nvPr userDrawn="1"/>
        </p:nvSpPr>
        <p:spPr>
          <a:xfrm>
            <a:off x="7857052" y="2571750"/>
            <a:ext cx="1286948" cy="1285875"/>
          </a:xfrm>
          <a:prstGeom prst="rect">
            <a:avLst/>
          </a:prstGeom>
          <a:solidFill>
            <a:srgbClr val="FFCE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6570104" y="3857625"/>
            <a:ext cx="1286948" cy="1285875"/>
          </a:xfrm>
          <a:prstGeom prst="rect">
            <a:avLst/>
          </a:prstGeom>
          <a:solidFill>
            <a:srgbClr val="FFCE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6570104" y="0"/>
            <a:ext cx="2573896" cy="1285875"/>
          </a:xfrm>
          <a:prstGeom prst="rect">
            <a:avLst/>
          </a:prstGeom>
          <a:solidFill>
            <a:srgbClr val="FFCE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userDrawn="1"/>
        </p:nvSpPr>
        <p:spPr>
          <a:xfrm>
            <a:off x="3996208" y="3857625"/>
            <a:ext cx="1286948" cy="1285875"/>
          </a:xfrm>
          <a:prstGeom prst="rect">
            <a:avLst/>
          </a:prstGeom>
          <a:solidFill>
            <a:srgbClr val="FFCE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283156" y="1288022"/>
            <a:ext cx="2573896" cy="2573896"/>
          </a:xfrm>
          <a:prstGeom prst="rect">
            <a:avLst/>
          </a:prstGeom>
        </p:spPr>
      </p:pic>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5283156" y="1074"/>
            <a:ext cx="1286948" cy="1286948"/>
          </a:xfrm>
          <a:prstGeom prst="rect">
            <a:avLst/>
          </a:prstGeom>
        </p:spPr>
      </p:pic>
      <p:pic>
        <p:nvPicPr>
          <p:cNvPr id="16" name="Picture 15"/>
          <p:cNvPicPr>
            <a:picLocks noChangeAspect="1"/>
          </p:cNvPicPr>
          <p:nvPr userDrawn="1"/>
        </p:nvPicPr>
        <p:blipFill>
          <a:blip r:embed="rId3"/>
          <a:stretch>
            <a:fillRect/>
          </a:stretch>
        </p:blipFill>
        <p:spPr>
          <a:xfrm>
            <a:off x="255494" y="246301"/>
            <a:ext cx="1588504" cy="659060"/>
          </a:xfrm>
          <a:prstGeom prst="rect">
            <a:avLst/>
          </a:prstGeom>
        </p:spPr>
      </p:pic>
    </p:spTree>
    <p:extLst>
      <p:ext uri="{BB962C8B-B14F-4D97-AF65-F5344CB8AC3E}">
        <p14:creationId xmlns:p14="http://schemas.microsoft.com/office/powerpoint/2010/main" val="2726108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urham Title Slide – Red">
    <p:bg>
      <p:bgPr>
        <a:solidFill>
          <a:srgbClr val="B6AAA7"/>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97754" y="1254162"/>
            <a:ext cx="3321422" cy="1102519"/>
          </a:xfrm>
        </p:spPr>
        <p:txBody>
          <a:bodyPr lIns="0" tIns="0" rIns="0" bIns="0" anchor="t">
            <a:noAutofit/>
          </a:bodyPr>
          <a:lstStyle>
            <a:lvl1pPr algn="l">
              <a:lnSpc>
                <a:spcPct val="85000"/>
              </a:lnSpc>
              <a:defRPr sz="2800" b="1">
                <a:solidFill>
                  <a:schemeClr val="tx1"/>
                </a:solidFill>
                <a:latin typeface="Arial"/>
                <a:cs typeface="Arial"/>
              </a:defRPr>
            </a:lvl1pPr>
          </a:lstStyle>
          <a:p>
            <a:r>
              <a:rPr lang="en-GB" dirty="0" smtClean="0"/>
              <a:t>Click to edit Master title style</a:t>
            </a:r>
            <a:endParaRPr lang="en-US" dirty="0"/>
          </a:p>
        </p:txBody>
      </p:sp>
      <p:sp>
        <p:nvSpPr>
          <p:cNvPr id="3" name="Subtitle 2"/>
          <p:cNvSpPr>
            <a:spLocks noGrp="1"/>
          </p:cNvSpPr>
          <p:nvPr>
            <p:ph type="subTitle" idx="1"/>
          </p:nvPr>
        </p:nvSpPr>
        <p:spPr>
          <a:xfrm>
            <a:off x="697754" y="2320433"/>
            <a:ext cx="3321422" cy="1314450"/>
          </a:xfrm>
        </p:spPr>
        <p:txBody>
          <a:bodyPr lIns="0" tIns="0" rIns="0" bIns="0" anchor="t">
            <a:noAutofit/>
          </a:bodyPr>
          <a:lstStyle>
            <a:lvl1pPr marL="0" indent="0" algn="l">
              <a:lnSpc>
                <a:spcPct val="90000"/>
              </a:lnSpc>
              <a:buNone/>
              <a:defRPr sz="2000">
                <a:solidFill>
                  <a:srgbClr val="002A4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edit Master subtitle style</a:t>
            </a:r>
            <a:endParaRPr lang="en-US" dirty="0"/>
          </a:p>
        </p:txBody>
      </p:sp>
      <p:sp>
        <p:nvSpPr>
          <p:cNvPr id="6" name="Rectangle 5"/>
          <p:cNvSpPr/>
          <p:nvPr userDrawn="1"/>
        </p:nvSpPr>
        <p:spPr>
          <a:xfrm>
            <a:off x="7857052" y="1285875"/>
            <a:ext cx="1286948" cy="1285875"/>
          </a:xfrm>
          <a:prstGeom prst="rect">
            <a:avLst/>
          </a:prstGeom>
          <a:solidFill>
            <a:srgbClr val="AF08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6570104" y="0"/>
            <a:ext cx="1286948" cy="1285875"/>
          </a:xfrm>
          <a:prstGeom prst="rect">
            <a:avLst/>
          </a:prstGeom>
          <a:solidFill>
            <a:srgbClr val="AF08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5283156" y="1285876"/>
            <a:ext cx="1286948" cy="2571750"/>
          </a:xfrm>
          <a:prstGeom prst="rect">
            <a:avLst/>
          </a:prstGeom>
          <a:solidFill>
            <a:srgbClr val="AF08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3995136" y="0"/>
            <a:ext cx="1288021" cy="1288021"/>
          </a:xfrm>
          <a:prstGeom prst="rect">
            <a:avLst/>
          </a:prstGeom>
          <a:noFill/>
        </p:spPr>
      </p:pic>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95135" y="-1"/>
            <a:ext cx="1288021" cy="1288021"/>
          </a:xfrm>
          <a:prstGeom prst="rect">
            <a:avLst/>
          </a:prstGeom>
        </p:spPr>
      </p:pic>
      <p:pic>
        <p:nvPicPr>
          <p:cNvPr id="13" name="Picture 12"/>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570104" y="2571750"/>
            <a:ext cx="2573896" cy="2573896"/>
          </a:xfrm>
          <a:prstGeom prst="rect">
            <a:avLst/>
          </a:prstGeom>
        </p:spPr>
      </p:pic>
      <p:pic>
        <p:nvPicPr>
          <p:cNvPr id="14" name="Picture 13"/>
          <p:cNvPicPr>
            <a:picLocks noChangeAspect="1"/>
          </p:cNvPicPr>
          <p:nvPr userDrawn="1"/>
        </p:nvPicPr>
        <p:blipFill>
          <a:blip r:embed="rId5"/>
          <a:stretch>
            <a:fillRect/>
          </a:stretch>
        </p:blipFill>
        <p:spPr>
          <a:xfrm>
            <a:off x="255494" y="246301"/>
            <a:ext cx="1588504" cy="659060"/>
          </a:xfrm>
          <a:prstGeom prst="rect">
            <a:avLst/>
          </a:prstGeom>
        </p:spPr>
      </p:pic>
    </p:spTree>
    <p:extLst>
      <p:ext uri="{BB962C8B-B14F-4D97-AF65-F5344CB8AC3E}">
        <p14:creationId xmlns:p14="http://schemas.microsoft.com/office/powerpoint/2010/main" val="7344343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urham Text Slide - 1 col">
    <p:spTree>
      <p:nvGrpSpPr>
        <p:cNvPr id="1" name=""/>
        <p:cNvGrpSpPr/>
        <p:nvPr/>
      </p:nvGrpSpPr>
      <p:grpSpPr>
        <a:xfrm>
          <a:off x="0" y="0"/>
          <a:ext cx="0" cy="0"/>
          <a:chOff x="0" y="0"/>
          <a:chExt cx="0" cy="0"/>
        </a:xfrm>
      </p:grpSpPr>
      <p:sp>
        <p:nvSpPr>
          <p:cNvPr id="2" name="Title 1"/>
          <p:cNvSpPr>
            <a:spLocks noGrp="1"/>
          </p:cNvSpPr>
          <p:nvPr>
            <p:ph type="title"/>
          </p:nvPr>
        </p:nvSpPr>
        <p:spPr>
          <a:xfrm>
            <a:off x="621553" y="277484"/>
            <a:ext cx="7902388" cy="857250"/>
          </a:xfrm>
        </p:spPr>
        <p:txBody>
          <a:bodyPr lIns="0" tIns="0" rIns="0" bIns="0" anchor="t">
            <a:noAutofit/>
          </a:bodyPr>
          <a:lstStyle>
            <a:lvl1pPr algn="l">
              <a:defRPr sz="2400" b="1">
                <a:solidFill>
                  <a:srgbClr val="54145A"/>
                </a:solidFill>
                <a:latin typeface="Arial"/>
                <a:cs typeface="Arial"/>
              </a:defRPr>
            </a:lvl1pPr>
          </a:lstStyle>
          <a:p>
            <a:r>
              <a:rPr lang="en-GB" dirty="0" smtClean="0"/>
              <a:t>Click to edit Master title style</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09489" y="4672835"/>
            <a:ext cx="765505" cy="317603"/>
          </a:xfrm>
          <a:prstGeom prst="rect">
            <a:avLst/>
          </a:prstGeom>
        </p:spPr>
      </p:pic>
      <p:sp>
        <p:nvSpPr>
          <p:cNvPr id="4" name="Content Placeholder 3"/>
          <p:cNvSpPr>
            <a:spLocks noGrp="1"/>
          </p:cNvSpPr>
          <p:nvPr>
            <p:ph sz="quarter" idx="11"/>
          </p:nvPr>
        </p:nvSpPr>
        <p:spPr>
          <a:xfrm>
            <a:off x="621553" y="1224708"/>
            <a:ext cx="5702678" cy="2914650"/>
          </a:xfrm>
        </p:spPr>
        <p:txBody>
          <a:bodyPr lIns="0" tIns="0" rIns="0" bIns="0">
            <a:noAutofit/>
          </a:bodyPr>
          <a:lstStyle>
            <a:lvl1pPr marL="0" indent="0">
              <a:spcBef>
                <a:spcPts val="800"/>
              </a:spcBef>
              <a:buNone/>
              <a:defRPr sz="1800">
                <a:solidFill>
                  <a:srgbClr val="002A41"/>
                </a:solidFill>
                <a:latin typeface="Arial"/>
                <a:cs typeface="Arial"/>
              </a:defRPr>
            </a:lvl1pPr>
            <a:lvl2pPr marL="288000" indent="-288000">
              <a:spcBef>
                <a:spcPts val="800"/>
              </a:spcBef>
              <a:buClr>
                <a:srgbClr val="68246D"/>
              </a:buClr>
              <a:buFont typeface="Arial"/>
              <a:buChar char="•"/>
              <a:defRPr sz="1800">
                <a:solidFill>
                  <a:srgbClr val="002A41"/>
                </a:solidFill>
                <a:latin typeface="Arial"/>
                <a:cs typeface="Arial"/>
              </a:defRPr>
            </a:lvl2pPr>
            <a:lvl3pPr marL="576000" indent="-288000">
              <a:spcBef>
                <a:spcPts val="800"/>
              </a:spcBef>
              <a:buFont typeface="Lucida Grande"/>
              <a:buChar char="–"/>
              <a:defRPr sz="1800">
                <a:solidFill>
                  <a:srgbClr val="002A41"/>
                </a:solidFill>
                <a:latin typeface="Arial"/>
                <a:cs typeface="Arial"/>
              </a:defRPr>
            </a:lvl3pPr>
            <a:lvl4pPr>
              <a:defRPr sz="1800">
                <a:latin typeface="Arial"/>
                <a:cs typeface="Arial"/>
              </a:defRPr>
            </a:lvl4pPr>
            <a:lvl5pPr>
              <a:defRPr sz="1800">
                <a:latin typeface="Arial"/>
                <a:cs typeface="Arial"/>
              </a:defRPr>
            </a:lvl5pPr>
          </a:lstStyle>
          <a:p>
            <a:pPr lvl="0"/>
            <a:r>
              <a:rPr lang="en-GB" dirty="0" smtClean="0"/>
              <a:t>Click to edit Master text styles</a:t>
            </a:r>
          </a:p>
          <a:p>
            <a:pPr lvl="1"/>
            <a:r>
              <a:rPr lang="en-GB" dirty="0" smtClean="0"/>
              <a:t>Second level</a:t>
            </a:r>
          </a:p>
          <a:p>
            <a:pPr lvl="2"/>
            <a:r>
              <a:rPr lang="en-GB" dirty="0" smtClean="0"/>
              <a:t>Third level</a:t>
            </a:r>
          </a:p>
        </p:txBody>
      </p:sp>
    </p:spTree>
    <p:extLst>
      <p:ext uri="{BB962C8B-B14F-4D97-AF65-F5344CB8AC3E}">
        <p14:creationId xmlns:p14="http://schemas.microsoft.com/office/powerpoint/2010/main" val="4204660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urham Title Slide – Blu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97754" y="1254162"/>
            <a:ext cx="3321422" cy="1102519"/>
          </a:xfrm>
        </p:spPr>
        <p:txBody>
          <a:bodyPr lIns="0" tIns="0" rIns="0" bIns="0" anchor="t">
            <a:noAutofit/>
          </a:bodyPr>
          <a:lstStyle>
            <a:lvl1pPr algn="l">
              <a:lnSpc>
                <a:spcPct val="85000"/>
              </a:lnSpc>
              <a:defRPr sz="2800" b="1">
                <a:solidFill>
                  <a:srgbClr val="002A41"/>
                </a:solidFill>
                <a:latin typeface="Arial"/>
                <a:cs typeface="Arial"/>
              </a:defRPr>
            </a:lvl1pPr>
          </a:lstStyle>
          <a:p>
            <a:r>
              <a:rPr lang="en-GB" dirty="0" smtClean="0"/>
              <a:t>Click to edit Master title style</a:t>
            </a:r>
            <a:endParaRPr lang="en-US" dirty="0"/>
          </a:p>
        </p:txBody>
      </p:sp>
      <p:sp>
        <p:nvSpPr>
          <p:cNvPr id="3" name="Subtitle 2"/>
          <p:cNvSpPr>
            <a:spLocks noGrp="1"/>
          </p:cNvSpPr>
          <p:nvPr>
            <p:ph type="subTitle" idx="1"/>
          </p:nvPr>
        </p:nvSpPr>
        <p:spPr>
          <a:xfrm>
            <a:off x="697754" y="2320433"/>
            <a:ext cx="3321422" cy="1314450"/>
          </a:xfrm>
        </p:spPr>
        <p:txBody>
          <a:bodyPr lIns="0" tIns="0" rIns="0" bIns="0" anchor="t">
            <a:noAutofit/>
          </a:bodyPr>
          <a:lstStyle>
            <a:lvl1pPr marL="0" indent="0" algn="l">
              <a:lnSpc>
                <a:spcPct val="90000"/>
              </a:lnSpc>
              <a:buNone/>
              <a:defRPr sz="2000">
                <a:solidFill>
                  <a:srgbClr val="002A4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edit Master subtitle style</a:t>
            </a:r>
            <a:endParaRPr lang="en-US" dirty="0"/>
          </a:p>
        </p:txBody>
      </p:sp>
      <p:sp>
        <p:nvSpPr>
          <p:cNvPr id="6" name="Rectangle 5"/>
          <p:cNvSpPr/>
          <p:nvPr userDrawn="1"/>
        </p:nvSpPr>
        <p:spPr>
          <a:xfrm>
            <a:off x="7857052" y="3857625"/>
            <a:ext cx="1286948" cy="1288021"/>
          </a:xfrm>
          <a:prstGeom prst="rect">
            <a:avLst/>
          </a:prstGeom>
          <a:solidFill>
            <a:srgbClr val="109DE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6570104" y="1"/>
            <a:ext cx="2573896" cy="2571750"/>
          </a:xfrm>
          <a:prstGeom prst="rect">
            <a:avLst/>
          </a:prstGeom>
          <a:solidFill>
            <a:srgbClr val="109DE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3996208" y="3857625"/>
            <a:ext cx="1286948" cy="1288021"/>
          </a:xfrm>
          <a:prstGeom prst="rect">
            <a:avLst/>
          </a:prstGeom>
          <a:solidFill>
            <a:srgbClr val="109DE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H="1">
            <a:off x="5283156" y="-2146"/>
            <a:ext cx="1286948" cy="1286948"/>
          </a:xfrm>
          <a:prstGeom prst="rect">
            <a:avLst/>
          </a:prstGeom>
        </p:spPr>
      </p:pic>
      <p:pic>
        <p:nvPicPr>
          <p:cNvPr id="16" name="Picture 15"/>
          <p:cNvPicPr>
            <a:picLocks noChangeAspect="1"/>
          </p:cNvPicPr>
          <p:nvPr userDrawn="1"/>
        </p:nvPicPr>
        <p:blipFill>
          <a:blip r:embed="rId2"/>
          <a:stretch>
            <a:fillRect/>
          </a:stretch>
        </p:blipFill>
        <p:spPr>
          <a:xfrm>
            <a:off x="5283156" y="2571751"/>
            <a:ext cx="2573896" cy="2573896"/>
          </a:xfrm>
          <a:prstGeom prst="rect">
            <a:avLst/>
          </a:prstGeom>
        </p:spPr>
      </p:pic>
      <p:pic>
        <p:nvPicPr>
          <p:cNvPr id="18" name="Picture 17"/>
          <p:cNvPicPr>
            <a:picLocks noChangeAspect="1"/>
          </p:cNvPicPr>
          <p:nvPr userDrawn="1"/>
        </p:nvPicPr>
        <p:blipFill>
          <a:blip r:embed="rId3"/>
          <a:stretch>
            <a:fillRect/>
          </a:stretch>
        </p:blipFill>
        <p:spPr>
          <a:xfrm>
            <a:off x="255494" y="246301"/>
            <a:ext cx="1588504" cy="659060"/>
          </a:xfrm>
          <a:prstGeom prst="rect">
            <a:avLst/>
          </a:prstGeom>
        </p:spPr>
      </p:pic>
    </p:spTree>
    <p:extLst>
      <p:ext uri="{BB962C8B-B14F-4D97-AF65-F5344CB8AC3E}">
        <p14:creationId xmlns:p14="http://schemas.microsoft.com/office/powerpoint/2010/main" val="6020785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urham Text Slide - 2 col">
    <p:spTree>
      <p:nvGrpSpPr>
        <p:cNvPr id="1" name=""/>
        <p:cNvGrpSpPr/>
        <p:nvPr/>
      </p:nvGrpSpPr>
      <p:grpSpPr>
        <a:xfrm>
          <a:off x="0" y="0"/>
          <a:ext cx="0" cy="0"/>
          <a:chOff x="0" y="0"/>
          <a:chExt cx="0" cy="0"/>
        </a:xfrm>
      </p:grpSpPr>
      <p:sp>
        <p:nvSpPr>
          <p:cNvPr id="2" name="Title 1"/>
          <p:cNvSpPr>
            <a:spLocks noGrp="1"/>
          </p:cNvSpPr>
          <p:nvPr>
            <p:ph type="title"/>
          </p:nvPr>
        </p:nvSpPr>
        <p:spPr>
          <a:xfrm>
            <a:off x="621553" y="277484"/>
            <a:ext cx="7902388" cy="857250"/>
          </a:xfrm>
        </p:spPr>
        <p:txBody>
          <a:bodyPr lIns="0" tIns="0" rIns="0" bIns="0" anchor="t">
            <a:noAutofit/>
          </a:bodyPr>
          <a:lstStyle>
            <a:lvl1pPr algn="l">
              <a:defRPr sz="2400" b="1">
                <a:solidFill>
                  <a:srgbClr val="54145A"/>
                </a:solidFill>
                <a:latin typeface="Arial"/>
                <a:cs typeface="Arial"/>
              </a:defRPr>
            </a:lvl1pPr>
          </a:lstStyle>
          <a:p>
            <a:r>
              <a:rPr lang="en-GB" dirty="0" smtClean="0"/>
              <a:t>Click to edit Master title style</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09489" y="4672835"/>
            <a:ext cx="765505" cy="317603"/>
          </a:xfrm>
          <a:prstGeom prst="rect">
            <a:avLst/>
          </a:prstGeom>
        </p:spPr>
      </p:pic>
      <p:sp>
        <p:nvSpPr>
          <p:cNvPr id="10" name="Content Placeholder 3"/>
          <p:cNvSpPr>
            <a:spLocks noGrp="1"/>
          </p:cNvSpPr>
          <p:nvPr>
            <p:ph sz="quarter" idx="12"/>
          </p:nvPr>
        </p:nvSpPr>
        <p:spPr>
          <a:xfrm>
            <a:off x="621553" y="1224708"/>
            <a:ext cx="3807190" cy="2914650"/>
          </a:xfrm>
        </p:spPr>
        <p:txBody>
          <a:bodyPr lIns="0" tIns="0" rIns="0" bIns="0">
            <a:noAutofit/>
          </a:bodyPr>
          <a:lstStyle>
            <a:lvl1pPr marL="0" indent="0">
              <a:spcBef>
                <a:spcPts val="800"/>
              </a:spcBef>
              <a:buNone/>
              <a:defRPr sz="1800">
                <a:solidFill>
                  <a:srgbClr val="002A41"/>
                </a:solidFill>
                <a:latin typeface="Arial"/>
                <a:cs typeface="Arial"/>
              </a:defRPr>
            </a:lvl1pPr>
            <a:lvl2pPr marL="288000" indent="-288000">
              <a:spcBef>
                <a:spcPts val="800"/>
              </a:spcBef>
              <a:buClr>
                <a:srgbClr val="68246D"/>
              </a:buClr>
              <a:buFont typeface="Arial"/>
              <a:buChar char="•"/>
              <a:defRPr sz="1800">
                <a:solidFill>
                  <a:srgbClr val="002A41"/>
                </a:solidFill>
                <a:latin typeface="Arial"/>
                <a:cs typeface="Arial"/>
              </a:defRPr>
            </a:lvl2pPr>
            <a:lvl3pPr marL="576000" indent="-288000">
              <a:spcBef>
                <a:spcPts val="800"/>
              </a:spcBef>
              <a:buFont typeface="Lucida Grande"/>
              <a:buChar char="–"/>
              <a:defRPr sz="1800">
                <a:solidFill>
                  <a:srgbClr val="002A41"/>
                </a:solidFill>
                <a:latin typeface="Arial"/>
                <a:cs typeface="Arial"/>
              </a:defRPr>
            </a:lvl3pPr>
            <a:lvl4pPr>
              <a:defRPr sz="1800">
                <a:latin typeface="Arial"/>
                <a:cs typeface="Arial"/>
              </a:defRPr>
            </a:lvl4pPr>
            <a:lvl5pPr>
              <a:defRPr sz="1800">
                <a:latin typeface="Arial"/>
                <a:cs typeface="Arial"/>
              </a:defRPr>
            </a:lvl5pPr>
          </a:lstStyle>
          <a:p>
            <a:pPr lvl="0"/>
            <a:r>
              <a:rPr lang="en-GB" dirty="0" smtClean="0"/>
              <a:t>Click to edit Master text styles</a:t>
            </a:r>
          </a:p>
          <a:p>
            <a:pPr lvl="1"/>
            <a:r>
              <a:rPr lang="en-GB" dirty="0" smtClean="0"/>
              <a:t>Second level</a:t>
            </a:r>
          </a:p>
          <a:p>
            <a:pPr lvl="2"/>
            <a:r>
              <a:rPr lang="en-GB" dirty="0" smtClean="0"/>
              <a:t>Third level</a:t>
            </a:r>
          </a:p>
        </p:txBody>
      </p:sp>
      <p:sp>
        <p:nvSpPr>
          <p:cNvPr id="12" name="Content Placeholder 3"/>
          <p:cNvSpPr>
            <a:spLocks noGrp="1"/>
          </p:cNvSpPr>
          <p:nvPr>
            <p:ph sz="quarter" idx="13"/>
          </p:nvPr>
        </p:nvSpPr>
        <p:spPr>
          <a:xfrm>
            <a:off x="4716751" y="1224708"/>
            <a:ext cx="3807190" cy="2914650"/>
          </a:xfrm>
        </p:spPr>
        <p:txBody>
          <a:bodyPr lIns="0" tIns="0" rIns="0" bIns="0">
            <a:noAutofit/>
          </a:bodyPr>
          <a:lstStyle>
            <a:lvl1pPr marL="0" indent="0">
              <a:spcBef>
                <a:spcPts val="800"/>
              </a:spcBef>
              <a:buNone/>
              <a:defRPr sz="1800">
                <a:solidFill>
                  <a:srgbClr val="002A41"/>
                </a:solidFill>
                <a:latin typeface="Arial"/>
                <a:cs typeface="Arial"/>
              </a:defRPr>
            </a:lvl1pPr>
            <a:lvl2pPr marL="288000" indent="-288000">
              <a:spcBef>
                <a:spcPts val="800"/>
              </a:spcBef>
              <a:buClr>
                <a:srgbClr val="68246D"/>
              </a:buClr>
              <a:buFont typeface="Arial"/>
              <a:buChar char="•"/>
              <a:defRPr sz="1800">
                <a:solidFill>
                  <a:srgbClr val="002A41"/>
                </a:solidFill>
                <a:latin typeface="Arial"/>
                <a:cs typeface="Arial"/>
              </a:defRPr>
            </a:lvl2pPr>
            <a:lvl3pPr marL="576000" indent="-288000">
              <a:spcBef>
                <a:spcPts val="800"/>
              </a:spcBef>
              <a:buFont typeface="Lucida Grande"/>
              <a:buChar char="–"/>
              <a:defRPr sz="1800">
                <a:solidFill>
                  <a:srgbClr val="002A41"/>
                </a:solidFill>
                <a:latin typeface="Arial"/>
                <a:cs typeface="Arial"/>
              </a:defRPr>
            </a:lvl3pPr>
            <a:lvl4pPr>
              <a:defRPr sz="1800">
                <a:latin typeface="Arial"/>
                <a:cs typeface="Arial"/>
              </a:defRPr>
            </a:lvl4pPr>
            <a:lvl5pPr>
              <a:defRPr sz="1800">
                <a:latin typeface="Arial"/>
                <a:cs typeface="Arial"/>
              </a:defRPr>
            </a:lvl5pPr>
          </a:lstStyle>
          <a:p>
            <a:pPr lvl="0"/>
            <a:r>
              <a:rPr lang="en-GB" dirty="0" smtClean="0"/>
              <a:t>Click to edit Master text styles</a:t>
            </a:r>
          </a:p>
          <a:p>
            <a:pPr lvl="1"/>
            <a:r>
              <a:rPr lang="en-GB" dirty="0" smtClean="0"/>
              <a:t>Second level</a:t>
            </a:r>
          </a:p>
          <a:p>
            <a:pPr lvl="2"/>
            <a:r>
              <a:rPr lang="en-GB" dirty="0" smtClean="0"/>
              <a:t>Third level</a:t>
            </a:r>
          </a:p>
        </p:txBody>
      </p:sp>
    </p:spTree>
    <p:extLst>
      <p:ext uri="{BB962C8B-B14F-4D97-AF65-F5344CB8AC3E}">
        <p14:creationId xmlns:p14="http://schemas.microsoft.com/office/powerpoint/2010/main" val="11368266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urham Text Slide - 3 col">
    <p:spTree>
      <p:nvGrpSpPr>
        <p:cNvPr id="1" name=""/>
        <p:cNvGrpSpPr/>
        <p:nvPr/>
      </p:nvGrpSpPr>
      <p:grpSpPr>
        <a:xfrm>
          <a:off x="0" y="0"/>
          <a:ext cx="0" cy="0"/>
          <a:chOff x="0" y="0"/>
          <a:chExt cx="0" cy="0"/>
        </a:xfrm>
      </p:grpSpPr>
      <p:sp>
        <p:nvSpPr>
          <p:cNvPr id="2" name="Title 1"/>
          <p:cNvSpPr>
            <a:spLocks noGrp="1"/>
          </p:cNvSpPr>
          <p:nvPr>
            <p:ph type="title"/>
          </p:nvPr>
        </p:nvSpPr>
        <p:spPr>
          <a:xfrm>
            <a:off x="621553" y="277484"/>
            <a:ext cx="7902388" cy="857250"/>
          </a:xfrm>
        </p:spPr>
        <p:txBody>
          <a:bodyPr lIns="0" tIns="0" rIns="0" bIns="0" anchor="t">
            <a:noAutofit/>
          </a:bodyPr>
          <a:lstStyle>
            <a:lvl1pPr algn="l">
              <a:defRPr sz="2400" b="1">
                <a:solidFill>
                  <a:schemeClr val="tx2"/>
                </a:solidFill>
                <a:latin typeface="Arial"/>
                <a:cs typeface="Arial"/>
              </a:defRPr>
            </a:lvl1pPr>
          </a:lstStyle>
          <a:p>
            <a:r>
              <a:rPr lang="en-GB" dirty="0" smtClean="0"/>
              <a:t>Click to edit Master title style</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09489" y="4672835"/>
            <a:ext cx="765505" cy="317603"/>
          </a:xfrm>
          <a:prstGeom prst="rect">
            <a:avLst/>
          </a:prstGeom>
        </p:spPr>
      </p:pic>
      <p:sp>
        <p:nvSpPr>
          <p:cNvPr id="12" name="Content Placeholder 3"/>
          <p:cNvSpPr>
            <a:spLocks noGrp="1"/>
          </p:cNvSpPr>
          <p:nvPr>
            <p:ph sz="quarter" idx="13"/>
          </p:nvPr>
        </p:nvSpPr>
        <p:spPr>
          <a:xfrm>
            <a:off x="621553" y="1224708"/>
            <a:ext cx="2435053" cy="2914650"/>
          </a:xfrm>
        </p:spPr>
        <p:txBody>
          <a:bodyPr lIns="0" tIns="0" rIns="0" bIns="0">
            <a:noAutofit/>
          </a:bodyPr>
          <a:lstStyle>
            <a:lvl1pPr marL="0" indent="0">
              <a:spcBef>
                <a:spcPts val="400"/>
              </a:spcBef>
              <a:buNone/>
              <a:defRPr sz="1400">
                <a:solidFill>
                  <a:srgbClr val="002A41"/>
                </a:solidFill>
                <a:latin typeface="Arial"/>
                <a:cs typeface="Arial"/>
              </a:defRPr>
            </a:lvl1pPr>
            <a:lvl2pPr marL="288000" indent="-288000">
              <a:spcBef>
                <a:spcPts val="400"/>
              </a:spcBef>
              <a:buClr>
                <a:srgbClr val="68246D"/>
              </a:buClr>
              <a:buFont typeface="Arial"/>
              <a:buChar char="•"/>
              <a:defRPr sz="1400">
                <a:solidFill>
                  <a:srgbClr val="002A41"/>
                </a:solidFill>
                <a:latin typeface="Arial"/>
                <a:cs typeface="Arial"/>
              </a:defRPr>
            </a:lvl2pPr>
            <a:lvl3pPr marL="576000" indent="-288000">
              <a:spcBef>
                <a:spcPts val="400"/>
              </a:spcBef>
              <a:buFont typeface="Lucida Grande"/>
              <a:buChar char="–"/>
              <a:defRPr sz="1400">
                <a:solidFill>
                  <a:srgbClr val="002A41"/>
                </a:solidFill>
                <a:latin typeface="Arial"/>
                <a:cs typeface="Arial"/>
              </a:defRPr>
            </a:lvl3pPr>
            <a:lvl4pPr>
              <a:defRPr sz="1800">
                <a:latin typeface="Arial"/>
                <a:cs typeface="Arial"/>
              </a:defRPr>
            </a:lvl4pPr>
            <a:lvl5pPr>
              <a:defRPr sz="1800">
                <a:latin typeface="Arial"/>
                <a:cs typeface="Arial"/>
              </a:defRPr>
            </a:lvl5pPr>
          </a:lstStyle>
          <a:p>
            <a:pPr lvl="0"/>
            <a:r>
              <a:rPr lang="en-GB" dirty="0" smtClean="0"/>
              <a:t>Click to edit Master text styles</a:t>
            </a:r>
          </a:p>
          <a:p>
            <a:pPr lvl="1"/>
            <a:r>
              <a:rPr lang="en-GB" dirty="0" smtClean="0"/>
              <a:t>Second level</a:t>
            </a:r>
          </a:p>
          <a:p>
            <a:pPr lvl="2"/>
            <a:r>
              <a:rPr lang="en-GB" dirty="0" smtClean="0"/>
              <a:t>Third level</a:t>
            </a:r>
          </a:p>
        </p:txBody>
      </p:sp>
      <p:sp>
        <p:nvSpPr>
          <p:cNvPr id="14" name="Content Placeholder 3"/>
          <p:cNvSpPr>
            <a:spLocks noGrp="1"/>
          </p:cNvSpPr>
          <p:nvPr>
            <p:ph sz="quarter" idx="14"/>
          </p:nvPr>
        </p:nvSpPr>
        <p:spPr>
          <a:xfrm>
            <a:off x="3355221" y="1224708"/>
            <a:ext cx="2435053" cy="2914650"/>
          </a:xfrm>
        </p:spPr>
        <p:txBody>
          <a:bodyPr lIns="0" tIns="0" rIns="0" bIns="0">
            <a:noAutofit/>
          </a:bodyPr>
          <a:lstStyle>
            <a:lvl1pPr marL="0" indent="0">
              <a:spcBef>
                <a:spcPts val="400"/>
              </a:spcBef>
              <a:buNone/>
              <a:defRPr sz="1400">
                <a:solidFill>
                  <a:srgbClr val="002A41"/>
                </a:solidFill>
                <a:latin typeface="Arial"/>
                <a:cs typeface="Arial"/>
              </a:defRPr>
            </a:lvl1pPr>
            <a:lvl2pPr marL="288000" indent="-288000">
              <a:spcBef>
                <a:spcPts val="400"/>
              </a:spcBef>
              <a:buClr>
                <a:srgbClr val="68246D"/>
              </a:buClr>
              <a:buFont typeface="Arial"/>
              <a:buChar char="•"/>
              <a:defRPr sz="1400">
                <a:solidFill>
                  <a:srgbClr val="002A41"/>
                </a:solidFill>
                <a:latin typeface="Arial"/>
                <a:cs typeface="Arial"/>
              </a:defRPr>
            </a:lvl2pPr>
            <a:lvl3pPr marL="576000" indent="-288000">
              <a:spcBef>
                <a:spcPts val="400"/>
              </a:spcBef>
              <a:buFont typeface="Lucida Grande"/>
              <a:buChar char="–"/>
              <a:defRPr sz="1400">
                <a:solidFill>
                  <a:srgbClr val="002A41"/>
                </a:solidFill>
                <a:latin typeface="Arial"/>
                <a:cs typeface="Arial"/>
              </a:defRPr>
            </a:lvl3pPr>
            <a:lvl4pPr>
              <a:defRPr sz="1800">
                <a:latin typeface="Arial"/>
                <a:cs typeface="Arial"/>
              </a:defRPr>
            </a:lvl4pPr>
            <a:lvl5pPr>
              <a:defRPr sz="1800">
                <a:latin typeface="Arial"/>
                <a:cs typeface="Arial"/>
              </a:defRPr>
            </a:lvl5pPr>
          </a:lstStyle>
          <a:p>
            <a:pPr lvl="0"/>
            <a:r>
              <a:rPr lang="en-GB" dirty="0" smtClean="0"/>
              <a:t>Click to edit Master text styles</a:t>
            </a:r>
          </a:p>
          <a:p>
            <a:pPr lvl="1"/>
            <a:r>
              <a:rPr lang="en-GB" dirty="0" smtClean="0"/>
              <a:t>Second level</a:t>
            </a:r>
          </a:p>
          <a:p>
            <a:pPr lvl="2"/>
            <a:r>
              <a:rPr lang="en-GB" dirty="0" smtClean="0"/>
              <a:t>Third level</a:t>
            </a:r>
          </a:p>
        </p:txBody>
      </p:sp>
      <p:sp>
        <p:nvSpPr>
          <p:cNvPr id="15" name="Content Placeholder 3"/>
          <p:cNvSpPr>
            <a:spLocks noGrp="1"/>
          </p:cNvSpPr>
          <p:nvPr>
            <p:ph sz="quarter" idx="15"/>
          </p:nvPr>
        </p:nvSpPr>
        <p:spPr>
          <a:xfrm>
            <a:off x="6088888" y="1224708"/>
            <a:ext cx="2435053" cy="2914650"/>
          </a:xfrm>
        </p:spPr>
        <p:txBody>
          <a:bodyPr lIns="0" tIns="0" rIns="0" bIns="0">
            <a:noAutofit/>
          </a:bodyPr>
          <a:lstStyle>
            <a:lvl1pPr marL="0" indent="0">
              <a:spcBef>
                <a:spcPts val="400"/>
              </a:spcBef>
              <a:buNone/>
              <a:defRPr sz="1400">
                <a:solidFill>
                  <a:srgbClr val="002A41"/>
                </a:solidFill>
                <a:latin typeface="Arial"/>
                <a:cs typeface="Arial"/>
              </a:defRPr>
            </a:lvl1pPr>
            <a:lvl2pPr marL="288000" indent="-288000">
              <a:spcBef>
                <a:spcPts val="400"/>
              </a:spcBef>
              <a:buClr>
                <a:srgbClr val="68246D"/>
              </a:buClr>
              <a:buFont typeface="Arial"/>
              <a:buChar char="•"/>
              <a:defRPr sz="1400">
                <a:solidFill>
                  <a:srgbClr val="002A41"/>
                </a:solidFill>
                <a:latin typeface="Arial"/>
                <a:cs typeface="Arial"/>
              </a:defRPr>
            </a:lvl2pPr>
            <a:lvl3pPr marL="576000" indent="-288000">
              <a:spcBef>
                <a:spcPts val="400"/>
              </a:spcBef>
              <a:buFont typeface="Lucida Grande"/>
              <a:buChar char="–"/>
              <a:defRPr sz="1400">
                <a:solidFill>
                  <a:srgbClr val="002A41"/>
                </a:solidFill>
                <a:latin typeface="Arial"/>
                <a:cs typeface="Arial"/>
              </a:defRPr>
            </a:lvl3pPr>
            <a:lvl4pPr>
              <a:defRPr sz="1800">
                <a:latin typeface="Arial"/>
                <a:cs typeface="Arial"/>
              </a:defRPr>
            </a:lvl4pPr>
            <a:lvl5pPr>
              <a:defRPr sz="1800">
                <a:latin typeface="Arial"/>
                <a:cs typeface="Arial"/>
              </a:defRPr>
            </a:lvl5pPr>
          </a:lstStyle>
          <a:p>
            <a:pPr lvl="0"/>
            <a:r>
              <a:rPr lang="en-GB" dirty="0" smtClean="0"/>
              <a:t>Click to edit Master text styles</a:t>
            </a:r>
          </a:p>
          <a:p>
            <a:pPr lvl="1"/>
            <a:r>
              <a:rPr lang="en-GB" dirty="0" smtClean="0"/>
              <a:t>Second level</a:t>
            </a:r>
          </a:p>
          <a:p>
            <a:pPr lvl="2"/>
            <a:r>
              <a:rPr lang="en-GB" dirty="0" smtClean="0"/>
              <a:t>Third level</a:t>
            </a:r>
          </a:p>
        </p:txBody>
      </p:sp>
    </p:spTree>
    <p:extLst>
      <p:ext uri="{BB962C8B-B14F-4D97-AF65-F5344CB8AC3E}">
        <p14:creationId xmlns:p14="http://schemas.microsoft.com/office/powerpoint/2010/main" val="17042209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urham Breaker Slide">
    <p:bg>
      <p:bgPr>
        <a:solidFill>
          <a:srgbClr val="A5C8D0"/>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09489" y="4672835"/>
            <a:ext cx="765505" cy="317603"/>
          </a:xfrm>
          <a:prstGeom prst="rect">
            <a:avLst/>
          </a:prstGeom>
        </p:spPr>
      </p:pic>
      <p:sp>
        <p:nvSpPr>
          <p:cNvPr id="6" name="Content Placeholder 3"/>
          <p:cNvSpPr>
            <a:spLocks noGrp="1"/>
          </p:cNvSpPr>
          <p:nvPr>
            <p:ph sz="quarter" idx="11"/>
          </p:nvPr>
        </p:nvSpPr>
        <p:spPr>
          <a:xfrm>
            <a:off x="2133494" y="1224708"/>
            <a:ext cx="5168900" cy="2914650"/>
          </a:xfrm>
        </p:spPr>
        <p:txBody>
          <a:bodyPr lIns="0" tIns="0" rIns="0" bIns="0">
            <a:noAutofit/>
          </a:bodyPr>
          <a:lstStyle>
            <a:lvl1pPr marL="0" indent="0">
              <a:spcBef>
                <a:spcPts val="1000"/>
              </a:spcBef>
              <a:buNone/>
              <a:defRPr sz="2400">
                <a:solidFill>
                  <a:srgbClr val="54145A"/>
                </a:solidFill>
                <a:latin typeface="Arial"/>
                <a:cs typeface="Arial"/>
              </a:defRPr>
            </a:lvl1pPr>
            <a:lvl2pPr marL="288000" indent="-288000">
              <a:spcBef>
                <a:spcPts val="1000"/>
              </a:spcBef>
              <a:buClr>
                <a:srgbClr val="68246D"/>
              </a:buClr>
              <a:buFont typeface="Arial"/>
              <a:buChar char="•"/>
              <a:defRPr sz="2400">
                <a:solidFill>
                  <a:srgbClr val="54145A"/>
                </a:solidFill>
                <a:latin typeface="Arial"/>
                <a:cs typeface="Arial"/>
              </a:defRPr>
            </a:lvl2pPr>
            <a:lvl3pPr marL="576000" indent="-288000">
              <a:spcBef>
                <a:spcPts val="1000"/>
              </a:spcBef>
              <a:buFont typeface="Lucida Grande"/>
              <a:buChar char="–"/>
              <a:defRPr sz="2400">
                <a:solidFill>
                  <a:srgbClr val="54145A"/>
                </a:solidFill>
                <a:latin typeface="Arial"/>
                <a:cs typeface="Arial"/>
              </a:defRPr>
            </a:lvl3pPr>
            <a:lvl4pPr>
              <a:defRPr sz="1800">
                <a:latin typeface="Arial"/>
                <a:cs typeface="Arial"/>
              </a:defRPr>
            </a:lvl4pPr>
            <a:lvl5pPr>
              <a:defRPr sz="1800">
                <a:latin typeface="Arial"/>
                <a:cs typeface="Arial"/>
              </a:defRPr>
            </a:lvl5pPr>
          </a:lstStyle>
          <a:p>
            <a:pPr lvl="0"/>
            <a:r>
              <a:rPr lang="en-GB" dirty="0" smtClean="0"/>
              <a:t>Click to edit Master text styles</a:t>
            </a:r>
          </a:p>
          <a:p>
            <a:pPr lvl="1"/>
            <a:r>
              <a:rPr lang="en-GB" dirty="0" smtClean="0"/>
              <a:t>Second level</a:t>
            </a:r>
          </a:p>
          <a:p>
            <a:pPr lvl="2"/>
            <a:r>
              <a:rPr lang="en-GB" dirty="0" smtClean="0"/>
              <a:t>Third level</a:t>
            </a:r>
          </a:p>
        </p:txBody>
      </p:sp>
    </p:spTree>
    <p:extLst>
      <p:ext uri="{BB962C8B-B14F-4D97-AF65-F5344CB8AC3E}">
        <p14:creationId xmlns:p14="http://schemas.microsoft.com/office/powerpoint/2010/main" val="3319853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CB9DC7-9B93-F042-93B7-5810E15E025E}" type="datetimeFigureOut">
              <a:rPr lang="en-US" smtClean="0">
                <a:solidFill>
                  <a:prstClr val="black">
                    <a:tint val="75000"/>
                  </a:prstClr>
                </a:solidFill>
              </a:rPr>
              <a:pPr/>
              <a:t>3/28/2019</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93B1AC1-7B63-834F-8286-9783CFCB3ED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13084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urham Title Slide – Gold">
    <p:bg>
      <p:bgPr>
        <a:solidFill>
          <a:srgbClr val="B3BDB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97754" y="1254162"/>
            <a:ext cx="3321422" cy="1102519"/>
          </a:xfrm>
        </p:spPr>
        <p:txBody>
          <a:bodyPr lIns="0" tIns="0" rIns="0" bIns="0" anchor="t">
            <a:noAutofit/>
          </a:bodyPr>
          <a:lstStyle>
            <a:lvl1pPr algn="l">
              <a:lnSpc>
                <a:spcPct val="85000"/>
              </a:lnSpc>
              <a:defRPr sz="2800" b="1">
                <a:solidFill>
                  <a:srgbClr val="002A41"/>
                </a:solidFill>
                <a:latin typeface="Arial"/>
                <a:cs typeface="Arial"/>
              </a:defRPr>
            </a:lvl1pPr>
          </a:lstStyle>
          <a:p>
            <a:r>
              <a:rPr lang="en-GB" dirty="0" smtClean="0"/>
              <a:t>Click to edit Master title style</a:t>
            </a:r>
            <a:endParaRPr lang="en-US" dirty="0"/>
          </a:p>
        </p:txBody>
      </p:sp>
      <p:sp>
        <p:nvSpPr>
          <p:cNvPr id="3" name="Subtitle 2"/>
          <p:cNvSpPr>
            <a:spLocks noGrp="1"/>
          </p:cNvSpPr>
          <p:nvPr>
            <p:ph type="subTitle" idx="1"/>
          </p:nvPr>
        </p:nvSpPr>
        <p:spPr>
          <a:xfrm>
            <a:off x="697754" y="2320433"/>
            <a:ext cx="3321422" cy="1314450"/>
          </a:xfrm>
        </p:spPr>
        <p:txBody>
          <a:bodyPr lIns="0" tIns="0" rIns="0" bIns="0" anchor="t">
            <a:noAutofit/>
          </a:bodyPr>
          <a:lstStyle>
            <a:lvl1pPr marL="0" indent="0" algn="l">
              <a:lnSpc>
                <a:spcPct val="90000"/>
              </a:lnSpc>
              <a:buNone/>
              <a:defRPr sz="2000">
                <a:solidFill>
                  <a:srgbClr val="002A4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edit Master subtitle style</a:t>
            </a:r>
            <a:endParaRPr lang="en-US" dirty="0"/>
          </a:p>
        </p:txBody>
      </p:sp>
      <p:sp>
        <p:nvSpPr>
          <p:cNvPr id="6" name="Rectangle 5"/>
          <p:cNvSpPr/>
          <p:nvPr userDrawn="1"/>
        </p:nvSpPr>
        <p:spPr>
          <a:xfrm>
            <a:off x="5283156" y="2571750"/>
            <a:ext cx="1286948" cy="2576042"/>
          </a:xfrm>
          <a:prstGeom prst="rect">
            <a:avLst/>
          </a:prstGeom>
          <a:solidFill>
            <a:srgbClr val="9F9B4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5283156" y="0"/>
            <a:ext cx="2573896" cy="1285875"/>
          </a:xfrm>
          <a:prstGeom prst="rect">
            <a:avLst/>
          </a:prstGeom>
          <a:solidFill>
            <a:srgbClr val="9F9B4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3996208" y="1285875"/>
            <a:ext cx="1286948" cy="1285875"/>
          </a:xfrm>
          <a:prstGeom prst="rect">
            <a:avLst/>
          </a:prstGeom>
          <a:solidFill>
            <a:srgbClr val="9F9B4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a:blip r:embed="rId2"/>
          <a:stretch>
            <a:fillRect/>
          </a:stretch>
        </p:blipFill>
        <p:spPr>
          <a:xfrm>
            <a:off x="6570104" y="1285875"/>
            <a:ext cx="2573895" cy="2573895"/>
          </a:xfrm>
          <a:prstGeom prst="rect">
            <a:avLst/>
          </a:prstGeom>
        </p:spPr>
      </p:pic>
      <p:pic>
        <p:nvPicPr>
          <p:cNvPr id="16" name="Picture 1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H="1">
            <a:off x="6570104" y="3859771"/>
            <a:ext cx="1286947" cy="1286947"/>
          </a:xfrm>
          <a:prstGeom prst="rect">
            <a:avLst/>
          </a:prstGeom>
        </p:spPr>
      </p:pic>
      <p:pic>
        <p:nvPicPr>
          <p:cNvPr id="17" name="Picture 16"/>
          <p:cNvPicPr>
            <a:picLocks noChangeAspect="1"/>
          </p:cNvPicPr>
          <p:nvPr userDrawn="1"/>
        </p:nvPicPr>
        <p:blipFill>
          <a:blip r:embed="rId3"/>
          <a:stretch>
            <a:fillRect/>
          </a:stretch>
        </p:blipFill>
        <p:spPr>
          <a:xfrm>
            <a:off x="255494" y="246301"/>
            <a:ext cx="1588504" cy="659060"/>
          </a:xfrm>
          <a:prstGeom prst="rect">
            <a:avLst/>
          </a:prstGeom>
        </p:spPr>
      </p:pic>
    </p:spTree>
    <p:extLst>
      <p:ext uri="{BB962C8B-B14F-4D97-AF65-F5344CB8AC3E}">
        <p14:creationId xmlns:p14="http://schemas.microsoft.com/office/powerpoint/2010/main" val="2568941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Durham Title Slide - Yellow">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97754" y="1254162"/>
            <a:ext cx="3321422" cy="1102519"/>
          </a:xfrm>
        </p:spPr>
        <p:txBody>
          <a:bodyPr lIns="0" tIns="0" rIns="0" bIns="0" anchor="t">
            <a:noAutofit/>
          </a:bodyPr>
          <a:lstStyle>
            <a:lvl1pPr algn="l">
              <a:lnSpc>
                <a:spcPct val="85000"/>
              </a:lnSpc>
              <a:defRPr sz="2800" b="1">
                <a:solidFill>
                  <a:srgbClr val="002A41"/>
                </a:solidFill>
                <a:latin typeface="Arial"/>
                <a:cs typeface="Arial"/>
              </a:defRPr>
            </a:lvl1pPr>
          </a:lstStyle>
          <a:p>
            <a:r>
              <a:rPr lang="en-GB" dirty="0" smtClean="0"/>
              <a:t>Click to edit Master title style</a:t>
            </a:r>
            <a:endParaRPr lang="en-US" dirty="0"/>
          </a:p>
        </p:txBody>
      </p:sp>
      <p:sp>
        <p:nvSpPr>
          <p:cNvPr id="3" name="Subtitle 2"/>
          <p:cNvSpPr>
            <a:spLocks noGrp="1"/>
          </p:cNvSpPr>
          <p:nvPr>
            <p:ph type="subTitle" idx="1"/>
          </p:nvPr>
        </p:nvSpPr>
        <p:spPr>
          <a:xfrm>
            <a:off x="697754" y="2320433"/>
            <a:ext cx="3321422" cy="1314450"/>
          </a:xfrm>
        </p:spPr>
        <p:txBody>
          <a:bodyPr lIns="0" tIns="0" rIns="0" bIns="0" anchor="t">
            <a:noAutofit/>
          </a:bodyPr>
          <a:lstStyle>
            <a:lvl1pPr marL="0" indent="0" algn="l">
              <a:lnSpc>
                <a:spcPct val="90000"/>
              </a:lnSpc>
              <a:buNone/>
              <a:defRPr sz="2000">
                <a:solidFill>
                  <a:srgbClr val="002A4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edit Master subtitle style</a:t>
            </a:r>
            <a:endParaRPr lang="en-US" dirty="0"/>
          </a:p>
        </p:txBody>
      </p:sp>
      <p:sp>
        <p:nvSpPr>
          <p:cNvPr id="6" name="Rectangle 5"/>
          <p:cNvSpPr/>
          <p:nvPr userDrawn="1"/>
        </p:nvSpPr>
        <p:spPr>
          <a:xfrm>
            <a:off x="7857052" y="2571750"/>
            <a:ext cx="1286948" cy="1285875"/>
          </a:xfrm>
          <a:prstGeom prst="rect">
            <a:avLst/>
          </a:prstGeom>
          <a:solidFill>
            <a:srgbClr val="FFCE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6570104" y="3857625"/>
            <a:ext cx="1286948" cy="1285875"/>
          </a:xfrm>
          <a:prstGeom prst="rect">
            <a:avLst/>
          </a:prstGeom>
          <a:solidFill>
            <a:srgbClr val="FFCE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6570104" y="0"/>
            <a:ext cx="2573896" cy="1285875"/>
          </a:xfrm>
          <a:prstGeom prst="rect">
            <a:avLst/>
          </a:prstGeom>
          <a:solidFill>
            <a:srgbClr val="FFCE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userDrawn="1"/>
        </p:nvSpPr>
        <p:spPr>
          <a:xfrm>
            <a:off x="3996208" y="3857625"/>
            <a:ext cx="1286948" cy="1285875"/>
          </a:xfrm>
          <a:prstGeom prst="rect">
            <a:avLst/>
          </a:prstGeom>
          <a:solidFill>
            <a:srgbClr val="FFCE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stretch>
            <a:fillRect/>
          </a:stretch>
        </p:blipFill>
        <p:spPr>
          <a:xfrm>
            <a:off x="5283156" y="1288022"/>
            <a:ext cx="2573896" cy="2573896"/>
          </a:xfrm>
          <a:prstGeom prst="rect">
            <a:avLst/>
          </a:prstGeom>
        </p:spPr>
      </p:pic>
      <p:pic>
        <p:nvPicPr>
          <p:cNvPr id="15" name="Picture 14"/>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H="1">
            <a:off x="5283156" y="1074"/>
            <a:ext cx="1286948" cy="1286948"/>
          </a:xfrm>
          <a:prstGeom prst="rect">
            <a:avLst/>
          </a:prstGeom>
        </p:spPr>
      </p:pic>
      <p:pic>
        <p:nvPicPr>
          <p:cNvPr id="16" name="Picture 15"/>
          <p:cNvPicPr>
            <a:picLocks noChangeAspect="1"/>
          </p:cNvPicPr>
          <p:nvPr userDrawn="1"/>
        </p:nvPicPr>
        <p:blipFill>
          <a:blip r:embed="rId3"/>
          <a:stretch>
            <a:fillRect/>
          </a:stretch>
        </p:blipFill>
        <p:spPr>
          <a:xfrm>
            <a:off x="255494" y="246301"/>
            <a:ext cx="1588504" cy="659060"/>
          </a:xfrm>
          <a:prstGeom prst="rect">
            <a:avLst/>
          </a:prstGeom>
        </p:spPr>
      </p:pic>
    </p:spTree>
    <p:extLst>
      <p:ext uri="{BB962C8B-B14F-4D97-AF65-F5344CB8AC3E}">
        <p14:creationId xmlns:p14="http://schemas.microsoft.com/office/powerpoint/2010/main" val="1488312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Durham Title Slide – Red">
    <p:bg>
      <p:bgPr>
        <a:solidFill>
          <a:srgbClr val="B6AAA7"/>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97754" y="1254162"/>
            <a:ext cx="3321422" cy="1102519"/>
          </a:xfrm>
        </p:spPr>
        <p:txBody>
          <a:bodyPr lIns="0" tIns="0" rIns="0" bIns="0" anchor="t">
            <a:noAutofit/>
          </a:bodyPr>
          <a:lstStyle>
            <a:lvl1pPr algn="l">
              <a:lnSpc>
                <a:spcPct val="85000"/>
              </a:lnSpc>
              <a:defRPr sz="2800" b="1">
                <a:solidFill>
                  <a:schemeClr val="tx1"/>
                </a:solidFill>
                <a:latin typeface="Arial"/>
                <a:cs typeface="Arial"/>
              </a:defRPr>
            </a:lvl1pPr>
          </a:lstStyle>
          <a:p>
            <a:r>
              <a:rPr lang="en-GB" dirty="0" smtClean="0"/>
              <a:t>Click to edit Master title style</a:t>
            </a:r>
            <a:endParaRPr lang="en-US" dirty="0"/>
          </a:p>
        </p:txBody>
      </p:sp>
      <p:sp>
        <p:nvSpPr>
          <p:cNvPr id="3" name="Subtitle 2"/>
          <p:cNvSpPr>
            <a:spLocks noGrp="1"/>
          </p:cNvSpPr>
          <p:nvPr>
            <p:ph type="subTitle" idx="1"/>
          </p:nvPr>
        </p:nvSpPr>
        <p:spPr>
          <a:xfrm>
            <a:off x="697754" y="2320433"/>
            <a:ext cx="3321422" cy="1314450"/>
          </a:xfrm>
        </p:spPr>
        <p:txBody>
          <a:bodyPr lIns="0" tIns="0" rIns="0" bIns="0" anchor="t">
            <a:noAutofit/>
          </a:bodyPr>
          <a:lstStyle>
            <a:lvl1pPr marL="0" indent="0" algn="l">
              <a:lnSpc>
                <a:spcPct val="90000"/>
              </a:lnSpc>
              <a:buNone/>
              <a:defRPr sz="2000">
                <a:solidFill>
                  <a:srgbClr val="002A4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edit Master subtitle style</a:t>
            </a:r>
            <a:endParaRPr lang="en-US" dirty="0"/>
          </a:p>
        </p:txBody>
      </p:sp>
      <p:sp>
        <p:nvSpPr>
          <p:cNvPr id="6" name="Rectangle 5"/>
          <p:cNvSpPr/>
          <p:nvPr userDrawn="1"/>
        </p:nvSpPr>
        <p:spPr>
          <a:xfrm>
            <a:off x="7857052" y="1285875"/>
            <a:ext cx="1286948" cy="1285875"/>
          </a:xfrm>
          <a:prstGeom prst="rect">
            <a:avLst/>
          </a:prstGeom>
          <a:solidFill>
            <a:srgbClr val="AF08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6570104" y="0"/>
            <a:ext cx="1286948" cy="1285875"/>
          </a:xfrm>
          <a:prstGeom prst="rect">
            <a:avLst/>
          </a:prstGeom>
          <a:solidFill>
            <a:srgbClr val="AF08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5283156" y="1285876"/>
            <a:ext cx="1286948" cy="2571750"/>
          </a:xfrm>
          <a:prstGeom prst="rect">
            <a:avLst/>
          </a:prstGeom>
          <a:solidFill>
            <a:srgbClr val="AF08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H="1">
            <a:off x="3995136" y="0"/>
            <a:ext cx="1288021" cy="1288021"/>
          </a:xfrm>
          <a:prstGeom prst="rect">
            <a:avLst/>
          </a:prstGeom>
          <a:noFill/>
        </p:spPr>
      </p:pic>
      <p:pic>
        <p:nvPicPr>
          <p:cNvPr id="5" name="Picture 4"/>
          <p:cNvPicPr>
            <a:picLocks noChangeAspect="1"/>
          </p:cNvPicPr>
          <p:nvPr userDrawn="1"/>
        </p:nvPicPr>
        <p:blipFill>
          <a:blip r:embed="rId3"/>
          <a:stretch>
            <a:fillRect/>
          </a:stretch>
        </p:blipFill>
        <p:spPr>
          <a:xfrm>
            <a:off x="3995135" y="-1"/>
            <a:ext cx="1288021" cy="1288021"/>
          </a:xfrm>
          <a:prstGeom prst="rect">
            <a:avLst/>
          </a:prstGeom>
        </p:spPr>
      </p:pic>
      <p:pic>
        <p:nvPicPr>
          <p:cNvPr id="13" name="Picture 12"/>
          <p:cNvPicPr>
            <a:picLocks noChangeAspect="1"/>
          </p:cNvPicPr>
          <p:nvPr userDrawn="1"/>
        </p:nvPicPr>
        <p:blipFill>
          <a:blip r:embed="rId4"/>
          <a:stretch>
            <a:fillRect/>
          </a:stretch>
        </p:blipFill>
        <p:spPr>
          <a:xfrm>
            <a:off x="6570104" y="2571750"/>
            <a:ext cx="2573896" cy="2573896"/>
          </a:xfrm>
          <a:prstGeom prst="rect">
            <a:avLst/>
          </a:prstGeom>
        </p:spPr>
      </p:pic>
      <p:pic>
        <p:nvPicPr>
          <p:cNvPr id="14" name="Picture 13"/>
          <p:cNvPicPr>
            <a:picLocks noChangeAspect="1"/>
          </p:cNvPicPr>
          <p:nvPr userDrawn="1"/>
        </p:nvPicPr>
        <p:blipFill>
          <a:blip r:embed="rId5"/>
          <a:stretch>
            <a:fillRect/>
          </a:stretch>
        </p:blipFill>
        <p:spPr>
          <a:xfrm>
            <a:off x="255494" y="246301"/>
            <a:ext cx="1588504" cy="659060"/>
          </a:xfrm>
          <a:prstGeom prst="rect">
            <a:avLst/>
          </a:prstGeom>
        </p:spPr>
      </p:pic>
    </p:spTree>
    <p:extLst>
      <p:ext uri="{BB962C8B-B14F-4D97-AF65-F5344CB8AC3E}">
        <p14:creationId xmlns:p14="http://schemas.microsoft.com/office/powerpoint/2010/main" val="2247780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urham Text Slide - 1 col">
    <p:spTree>
      <p:nvGrpSpPr>
        <p:cNvPr id="1" name=""/>
        <p:cNvGrpSpPr/>
        <p:nvPr/>
      </p:nvGrpSpPr>
      <p:grpSpPr>
        <a:xfrm>
          <a:off x="0" y="0"/>
          <a:ext cx="0" cy="0"/>
          <a:chOff x="0" y="0"/>
          <a:chExt cx="0" cy="0"/>
        </a:xfrm>
      </p:grpSpPr>
      <p:sp>
        <p:nvSpPr>
          <p:cNvPr id="2" name="Title 1"/>
          <p:cNvSpPr>
            <a:spLocks noGrp="1"/>
          </p:cNvSpPr>
          <p:nvPr>
            <p:ph type="title"/>
          </p:nvPr>
        </p:nvSpPr>
        <p:spPr>
          <a:xfrm>
            <a:off x="621553" y="277484"/>
            <a:ext cx="7902388" cy="857250"/>
          </a:xfrm>
        </p:spPr>
        <p:txBody>
          <a:bodyPr lIns="0" tIns="0" rIns="0" bIns="0" anchor="t">
            <a:noAutofit/>
          </a:bodyPr>
          <a:lstStyle>
            <a:lvl1pPr algn="l">
              <a:defRPr sz="2400" b="1">
                <a:solidFill>
                  <a:srgbClr val="54145A"/>
                </a:solidFill>
                <a:latin typeface="Arial"/>
                <a:cs typeface="Arial"/>
              </a:defRPr>
            </a:lvl1pPr>
          </a:lstStyle>
          <a:p>
            <a:r>
              <a:rPr lang="en-GB" dirty="0" smtClean="0"/>
              <a:t>Click to edit Master title style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09489" y="4672835"/>
            <a:ext cx="765505" cy="317603"/>
          </a:xfrm>
          <a:prstGeom prst="rect">
            <a:avLst/>
          </a:prstGeom>
        </p:spPr>
      </p:pic>
      <p:sp>
        <p:nvSpPr>
          <p:cNvPr id="4" name="Content Placeholder 3"/>
          <p:cNvSpPr>
            <a:spLocks noGrp="1"/>
          </p:cNvSpPr>
          <p:nvPr>
            <p:ph sz="quarter" idx="11"/>
          </p:nvPr>
        </p:nvSpPr>
        <p:spPr>
          <a:xfrm>
            <a:off x="621553" y="1224708"/>
            <a:ext cx="5702678" cy="2914650"/>
          </a:xfrm>
        </p:spPr>
        <p:txBody>
          <a:bodyPr lIns="0" tIns="0" rIns="0" bIns="0">
            <a:noAutofit/>
          </a:bodyPr>
          <a:lstStyle>
            <a:lvl1pPr marL="0" indent="0">
              <a:spcBef>
                <a:spcPts val="800"/>
              </a:spcBef>
              <a:buNone/>
              <a:defRPr sz="1800">
                <a:solidFill>
                  <a:srgbClr val="002A41"/>
                </a:solidFill>
                <a:latin typeface="Arial"/>
                <a:cs typeface="Arial"/>
              </a:defRPr>
            </a:lvl1pPr>
            <a:lvl2pPr marL="288000" indent="-288000">
              <a:spcBef>
                <a:spcPts val="800"/>
              </a:spcBef>
              <a:buClr>
                <a:srgbClr val="68246D"/>
              </a:buClr>
              <a:buFont typeface="Arial"/>
              <a:buChar char="•"/>
              <a:defRPr sz="1800">
                <a:solidFill>
                  <a:srgbClr val="002A41"/>
                </a:solidFill>
                <a:latin typeface="Arial"/>
                <a:cs typeface="Arial"/>
              </a:defRPr>
            </a:lvl2pPr>
            <a:lvl3pPr marL="576000" indent="-288000">
              <a:spcBef>
                <a:spcPts val="800"/>
              </a:spcBef>
              <a:buFont typeface="Lucida Grande"/>
              <a:buChar char="–"/>
              <a:defRPr sz="1800">
                <a:solidFill>
                  <a:srgbClr val="002A41"/>
                </a:solidFill>
                <a:latin typeface="Arial"/>
                <a:cs typeface="Arial"/>
              </a:defRPr>
            </a:lvl3pPr>
            <a:lvl4pPr>
              <a:defRPr sz="1800">
                <a:latin typeface="Arial"/>
                <a:cs typeface="Arial"/>
              </a:defRPr>
            </a:lvl4pPr>
            <a:lvl5pPr>
              <a:defRPr sz="1800">
                <a:latin typeface="Arial"/>
                <a:cs typeface="Arial"/>
              </a:defRPr>
            </a:lvl5pPr>
          </a:lstStyle>
          <a:p>
            <a:pPr lvl="0"/>
            <a:r>
              <a:rPr lang="en-GB" dirty="0" smtClean="0"/>
              <a:t>Click to edit Master text styles</a:t>
            </a:r>
          </a:p>
          <a:p>
            <a:pPr lvl="1"/>
            <a:r>
              <a:rPr lang="en-GB" dirty="0" smtClean="0"/>
              <a:t>Second level</a:t>
            </a:r>
          </a:p>
          <a:p>
            <a:pPr lvl="2"/>
            <a:r>
              <a:rPr lang="en-GB" dirty="0" smtClean="0"/>
              <a:t>Third level</a:t>
            </a:r>
          </a:p>
        </p:txBody>
      </p:sp>
    </p:spTree>
    <p:extLst>
      <p:ext uri="{BB962C8B-B14F-4D97-AF65-F5344CB8AC3E}">
        <p14:creationId xmlns:p14="http://schemas.microsoft.com/office/powerpoint/2010/main" val="1449196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urham Text Slide - 2 col">
    <p:spTree>
      <p:nvGrpSpPr>
        <p:cNvPr id="1" name=""/>
        <p:cNvGrpSpPr/>
        <p:nvPr/>
      </p:nvGrpSpPr>
      <p:grpSpPr>
        <a:xfrm>
          <a:off x="0" y="0"/>
          <a:ext cx="0" cy="0"/>
          <a:chOff x="0" y="0"/>
          <a:chExt cx="0" cy="0"/>
        </a:xfrm>
      </p:grpSpPr>
      <p:sp>
        <p:nvSpPr>
          <p:cNvPr id="2" name="Title 1"/>
          <p:cNvSpPr>
            <a:spLocks noGrp="1"/>
          </p:cNvSpPr>
          <p:nvPr>
            <p:ph type="title"/>
          </p:nvPr>
        </p:nvSpPr>
        <p:spPr>
          <a:xfrm>
            <a:off x="621553" y="277484"/>
            <a:ext cx="7902388" cy="857250"/>
          </a:xfrm>
        </p:spPr>
        <p:txBody>
          <a:bodyPr lIns="0" tIns="0" rIns="0" bIns="0" anchor="t">
            <a:noAutofit/>
          </a:bodyPr>
          <a:lstStyle>
            <a:lvl1pPr algn="l">
              <a:defRPr sz="2400" b="1">
                <a:solidFill>
                  <a:srgbClr val="54145A"/>
                </a:solidFill>
                <a:latin typeface="Arial"/>
                <a:cs typeface="Arial"/>
              </a:defRPr>
            </a:lvl1pPr>
          </a:lstStyle>
          <a:p>
            <a:r>
              <a:rPr lang="en-GB" dirty="0" smtClean="0"/>
              <a:t>Click to edit Master title style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09489" y="4672835"/>
            <a:ext cx="765505" cy="317603"/>
          </a:xfrm>
          <a:prstGeom prst="rect">
            <a:avLst/>
          </a:prstGeom>
        </p:spPr>
      </p:pic>
      <p:sp>
        <p:nvSpPr>
          <p:cNvPr id="10" name="Content Placeholder 3"/>
          <p:cNvSpPr>
            <a:spLocks noGrp="1"/>
          </p:cNvSpPr>
          <p:nvPr>
            <p:ph sz="quarter" idx="12"/>
          </p:nvPr>
        </p:nvSpPr>
        <p:spPr>
          <a:xfrm>
            <a:off x="621553" y="1224708"/>
            <a:ext cx="3807190" cy="2914650"/>
          </a:xfrm>
        </p:spPr>
        <p:txBody>
          <a:bodyPr lIns="0" tIns="0" rIns="0" bIns="0">
            <a:noAutofit/>
          </a:bodyPr>
          <a:lstStyle>
            <a:lvl1pPr marL="0" indent="0">
              <a:spcBef>
                <a:spcPts val="800"/>
              </a:spcBef>
              <a:buNone/>
              <a:defRPr sz="1800">
                <a:solidFill>
                  <a:srgbClr val="002A41"/>
                </a:solidFill>
                <a:latin typeface="Arial"/>
                <a:cs typeface="Arial"/>
              </a:defRPr>
            </a:lvl1pPr>
            <a:lvl2pPr marL="288000" indent="-288000">
              <a:spcBef>
                <a:spcPts val="800"/>
              </a:spcBef>
              <a:buClr>
                <a:srgbClr val="68246D"/>
              </a:buClr>
              <a:buFont typeface="Arial"/>
              <a:buChar char="•"/>
              <a:defRPr sz="1800">
                <a:solidFill>
                  <a:srgbClr val="002A41"/>
                </a:solidFill>
                <a:latin typeface="Arial"/>
                <a:cs typeface="Arial"/>
              </a:defRPr>
            </a:lvl2pPr>
            <a:lvl3pPr marL="576000" indent="-288000">
              <a:spcBef>
                <a:spcPts val="800"/>
              </a:spcBef>
              <a:buFont typeface="Lucida Grande"/>
              <a:buChar char="–"/>
              <a:defRPr sz="1800">
                <a:solidFill>
                  <a:srgbClr val="002A41"/>
                </a:solidFill>
                <a:latin typeface="Arial"/>
                <a:cs typeface="Arial"/>
              </a:defRPr>
            </a:lvl3pPr>
            <a:lvl4pPr>
              <a:defRPr sz="1800">
                <a:latin typeface="Arial"/>
                <a:cs typeface="Arial"/>
              </a:defRPr>
            </a:lvl4pPr>
            <a:lvl5pPr>
              <a:defRPr sz="1800">
                <a:latin typeface="Arial"/>
                <a:cs typeface="Arial"/>
              </a:defRPr>
            </a:lvl5pPr>
          </a:lstStyle>
          <a:p>
            <a:pPr lvl="0"/>
            <a:r>
              <a:rPr lang="en-GB" dirty="0" smtClean="0"/>
              <a:t>Click to edit Master text styles</a:t>
            </a:r>
          </a:p>
          <a:p>
            <a:pPr lvl="1"/>
            <a:r>
              <a:rPr lang="en-GB" dirty="0" smtClean="0"/>
              <a:t>Second level</a:t>
            </a:r>
          </a:p>
          <a:p>
            <a:pPr lvl="2"/>
            <a:r>
              <a:rPr lang="en-GB" dirty="0" smtClean="0"/>
              <a:t>Third level</a:t>
            </a:r>
          </a:p>
        </p:txBody>
      </p:sp>
      <p:sp>
        <p:nvSpPr>
          <p:cNvPr id="12" name="Content Placeholder 3"/>
          <p:cNvSpPr>
            <a:spLocks noGrp="1"/>
          </p:cNvSpPr>
          <p:nvPr>
            <p:ph sz="quarter" idx="13"/>
          </p:nvPr>
        </p:nvSpPr>
        <p:spPr>
          <a:xfrm>
            <a:off x="4716751" y="1224708"/>
            <a:ext cx="3807190" cy="2914650"/>
          </a:xfrm>
        </p:spPr>
        <p:txBody>
          <a:bodyPr lIns="0" tIns="0" rIns="0" bIns="0">
            <a:noAutofit/>
          </a:bodyPr>
          <a:lstStyle>
            <a:lvl1pPr marL="0" indent="0">
              <a:spcBef>
                <a:spcPts val="800"/>
              </a:spcBef>
              <a:buNone/>
              <a:defRPr sz="1800">
                <a:solidFill>
                  <a:srgbClr val="002A41"/>
                </a:solidFill>
                <a:latin typeface="Arial"/>
                <a:cs typeface="Arial"/>
              </a:defRPr>
            </a:lvl1pPr>
            <a:lvl2pPr marL="288000" indent="-288000">
              <a:spcBef>
                <a:spcPts val="800"/>
              </a:spcBef>
              <a:buClr>
                <a:srgbClr val="68246D"/>
              </a:buClr>
              <a:buFont typeface="Arial"/>
              <a:buChar char="•"/>
              <a:defRPr sz="1800">
                <a:solidFill>
                  <a:srgbClr val="002A41"/>
                </a:solidFill>
                <a:latin typeface="Arial"/>
                <a:cs typeface="Arial"/>
              </a:defRPr>
            </a:lvl2pPr>
            <a:lvl3pPr marL="576000" indent="-288000">
              <a:spcBef>
                <a:spcPts val="800"/>
              </a:spcBef>
              <a:buFont typeface="Lucida Grande"/>
              <a:buChar char="–"/>
              <a:defRPr sz="1800">
                <a:solidFill>
                  <a:srgbClr val="002A41"/>
                </a:solidFill>
                <a:latin typeface="Arial"/>
                <a:cs typeface="Arial"/>
              </a:defRPr>
            </a:lvl3pPr>
            <a:lvl4pPr>
              <a:defRPr sz="1800">
                <a:latin typeface="Arial"/>
                <a:cs typeface="Arial"/>
              </a:defRPr>
            </a:lvl4pPr>
            <a:lvl5pPr>
              <a:defRPr sz="1800">
                <a:latin typeface="Arial"/>
                <a:cs typeface="Arial"/>
              </a:defRPr>
            </a:lvl5pPr>
          </a:lstStyle>
          <a:p>
            <a:pPr lvl="0"/>
            <a:r>
              <a:rPr lang="en-GB" dirty="0" smtClean="0"/>
              <a:t>Click to edit Master text styles</a:t>
            </a:r>
          </a:p>
          <a:p>
            <a:pPr lvl="1"/>
            <a:r>
              <a:rPr lang="en-GB" dirty="0" smtClean="0"/>
              <a:t>Second level</a:t>
            </a:r>
          </a:p>
          <a:p>
            <a:pPr lvl="2"/>
            <a:r>
              <a:rPr lang="en-GB" dirty="0" smtClean="0"/>
              <a:t>Third level</a:t>
            </a:r>
          </a:p>
        </p:txBody>
      </p:sp>
    </p:spTree>
    <p:extLst>
      <p:ext uri="{BB962C8B-B14F-4D97-AF65-F5344CB8AC3E}">
        <p14:creationId xmlns:p14="http://schemas.microsoft.com/office/powerpoint/2010/main" val="2770916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urham Text Slide - 3 col">
    <p:spTree>
      <p:nvGrpSpPr>
        <p:cNvPr id="1" name=""/>
        <p:cNvGrpSpPr/>
        <p:nvPr/>
      </p:nvGrpSpPr>
      <p:grpSpPr>
        <a:xfrm>
          <a:off x="0" y="0"/>
          <a:ext cx="0" cy="0"/>
          <a:chOff x="0" y="0"/>
          <a:chExt cx="0" cy="0"/>
        </a:xfrm>
      </p:grpSpPr>
      <p:sp>
        <p:nvSpPr>
          <p:cNvPr id="2" name="Title 1"/>
          <p:cNvSpPr>
            <a:spLocks noGrp="1"/>
          </p:cNvSpPr>
          <p:nvPr>
            <p:ph type="title"/>
          </p:nvPr>
        </p:nvSpPr>
        <p:spPr>
          <a:xfrm>
            <a:off x="621553" y="277484"/>
            <a:ext cx="7902388" cy="857250"/>
          </a:xfrm>
        </p:spPr>
        <p:txBody>
          <a:bodyPr lIns="0" tIns="0" rIns="0" bIns="0" anchor="t">
            <a:noAutofit/>
          </a:bodyPr>
          <a:lstStyle>
            <a:lvl1pPr algn="l">
              <a:defRPr sz="2400" b="1">
                <a:solidFill>
                  <a:schemeClr val="tx2"/>
                </a:solidFill>
                <a:latin typeface="Arial"/>
                <a:cs typeface="Arial"/>
              </a:defRPr>
            </a:lvl1pPr>
          </a:lstStyle>
          <a:p>
            <a:r>
              <a:rPr lang="en-GB" dirty="0" smtClean="0"/>
              <a:t>Click to edit Master title style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09489" y="4672835"/>
            <a:ext cx="765505" cy="317603"/>
          </a:xfrm>
          <a:prstGeom prst="rect">
            <a:avLst/>
          </a:prstGeom>
        </p:spPr>
      </p:pic>
      <p:sp>
        <p:nvSpPr>
          <p:cNvPr id="12" name="Content Placeholder 3"/>
          <p:cNvSpPr>
            <a:spLocks noGrp="1"/>
          </p:cNvSpPr>
          <p:nvPr>
            <p:ph sz="quarter" idx="13"/>
          </p:nvPr>
        </p:nvSpPr>
        <p:spPr>
          <a:xfrm>
            <a:off x="621553" y="1224708"/>
            <a:ext cx="2435053" cy="2914650"/>
          </a:xfrm>
        </p:spPr>
        <p:txBody>
          <a:bodyPr lIns="0" tIns="0" rIns="0" bIns="0">
            <a:noAutofit/>
          </a:bodyPr>
          <a:lstStyle>
            <a:lvl1pPr marL="0" indent="0">
              <a:spcBef>
                <a:spcPts val="400"/>
              </a:spcBef>
              <a:buNone/>
              <a:defRPr sz="1400">
                <a:solidFill>
                  <a:srgbClr val="002A41"/>
                </a:solidFill>
                <a:latin typeface="Arial"/>
                <a:cs typeface="Arial"/>
              </a:defRPr>
            </a:lvl1pPr>
            <a:lvl2pPr marL="288000" indent="-288000">
              <a:spcBef>
                <a:spcPts val="400"/>
              </a:spcBef>
              <a:buClr>
                <a:srgbClr val="68246D"/>
              </a:buClr>
              <a:buFont typeface="Arial"/>
              <a:buChar char="•"/>
              <a:defRPr sz="1400">
                <a:solidFill>
                  <a:srgbClr val="002A41"/>
                </a:solidFill>
                <a:latin typeface="Arial"/>
                <a:cs typeface="Arial"/>
              </a:defRPr>
            </a:lvl2pPr>
            <a:lvl3pPr marL="576000" indent="-288000">
              <a:spcBef>
                <a:spcPts val="400"/>
              </a:spcBef>
              <a:buFont typeface="Lucida Grande"/>
              <a:buChar char="–"/>
              <a:defRPr sz="1400">
                <a:solidFill>
                  <a:srgbClr val="002A41"/>
                </a:solidFill>
                <a:latin typeface="Arial"/>
                <a:cs typeface="Arial"/>
              </a:defRPr>
            </a:lvl3pPr>
            <a:lvl4pPr>
              <a:defRPr sz="1800">
                <a:latin typeface="Arial"/>
                <a:cs typeface="Arial"/>
              </a:defRPr>
            </a:lvl4pPr>
            <a:lvl5pPr>
              <a:defRPr sz="1800">
                <a:latin typeface="Arial"/>
                <a:cs typeface="Arial"/>
              </a:defRPr>
            </a:lvl5pPr>
          </a:lstStyle>
          <a:p>
            <a:pPr lvl="0"/>
            <a:r>
              <a:rPr lang="en-GB" dirty="0" smtClean="0"/>
              <a:t>Click to edit Master text styles</a:t>
            </a:r>
          </a:p>
          <a:p>
            <a:pPr lvl="1"/>
            <a:r>
              <a:rPr lang="en-GB" dirty="0" smtClean="0"/>
              <a:t>Second level</a:t>
            </a:r>
          </a:p>
          <a:p>
            <a:pPr lvl="2"/>
            <a:r>
              <a:rPr lang="en-GB" dirty="0" smtClean="0"/>
              <a:t>Third level</a:t>
            </a:r>
          </a:p>
        </p:txBody>
      </p:sp>
      <p:sp>
        <p:nvSpPr>
          <p:cNvPr id="14" name="Content Placeholder 3"/>
          <p:cNvSpPr>
            <a:spLocks noGrp="1"/>
          </p:cNvSpPr>
          <p:nvPr>
            <p:ph sz="quarter" idx="14"/>
          </p:nvPr>
        </p:nvSpPr>
        <p:spPr>
          <a:xfrm>
            <a:off x="3355221" y="1224708"/>
            <a:ext cx="2435053" cy="2914650"/>
          </a:xfrm>
        </p:spPr>
        <p:txBody>
          <a:bodyPr lIns="0" tIns="0" rIns="0" bIns="0">
            <a:noAutofit/>
          </a:bodyPr>
          <a:lstStyle>
            <a:lvl1pPr marL="0" indent="0">
              <a:spcBef>
                <a:spcPts val="400"/>
              </a:spcBef>
              <a:buNone/>
              <a:defRPr sz="1400">
                <a:solidFill>
                  <a:srgbClr val="002A41"/>
                </a:solidFill>
                <a:latin typeface="Arial"/>
                <a:cs typeface="Arial"/>
              </a:defRPr>
            </a:lvl1pPr>
            <a:lvl2pPr marL="288000" indent="-288000">
              <a:spcBef>
                <a:spcPts val="400"/>
              </a:spcBef>
              <a:buClr>
                <a:srgbClr val="68246D"/>
              </a:buClr>
              <a:buFont typeface="Arial"/>
              <a:buChar char="•"/>
              <a:defRPr sz="1400">
                <a:solidFill>
                  <a:srgbClr val="002A41"/>
                </a:solidFill>
                <a:latin typeface="Arial"/>
                <a:cs typeface="Arial"/>
              </a:defRPr>
            </a:lvl2pPr>
            <a:lvl3pPr marL="576000" indent="-288000">
              <a:spcBef>
                <a:spcPts val="400"/>
              </a:spcBef>
              <a:buFont typeface="Lucida Grande"/>
              <a:buChar char="–"/>
              <a:defRPr sz="1400">
                <a:solidFill>
                  <a:srgbClr val="002A41"/>
                </a:solidFill>
                <a:latin typeface="Arial"/>
                <a:cs typeface="Arial"/>
              </a:defRPr>
            </a:lvl3pPr>
            <a:lvl4pPr>
              <a:defRPr sz="1800">
                <a:latin typeface="Arial"/>
                <a:cs typeface="Arial"/>
              </a:defRPr>
            </a:lvl4pPr>
            <a:lvl5pPr>
              <a:defRPr sz="1800">
                <a:latin typeface="Arial"/>
                <a:cs typeface="Arial"/>
              </a:defRPr>
            </a:lvl5pPr>
          </a:lstStyle>
          <a:p>
            <a:pPr lvl="0"/>
            <a:r>
              <a:rPr lang="en-GB" dirty="0" smtClean="0"/>
              <a:t>Click to edit Master text styles</a:t>
            </a:r>
          </a:p>
          <a:p>
            <a:pPr lvl="1"/>
            <a:r>
              <a:rPr lang="en-GB" dirty="0" smtClean="0"/>
              <a:t>Second level</a:t>
            </a:r>
          </a:p>
          <a:p>
            <a:pPr lvl="2"/>
            <a:r>
              <a:rPr lang="en-GB" dirty="0" smtClean="0"/>
              <a:t>Third level</a:t>
            </a:r>
          </a:p>
        </p:txBody>
      </p:sp>
      <p:sp>
        <p:nvSpPr>
          <p:cNvPr id="15" name="Content Placeholder 3"/>
          <p:cNvSpPr>
            <a:spLocks noGrp="1"/>
          </p:cNvSpPr>
          <p:nvPr>
            <p:ph sz="quarter" idx="15"/>
          </p:nvPr>
        </p:nvSpPr>
        <p:spPr>
          <a:xfrm>
            <a:off x="6088888" y="1224708"/>
            <a:ext cx="2435053" cy="2914650"/>
          </a:xfrm>
        </p:spPr>
        <p:txBody>
          <a:bodyPr lIns="0" tIns="0" rIns="0" bIns="0">
            <a:noAutofit/>
          </a:bodyPr>
          <a:lstStyle>
            <a:lvl1pPr marL="0" indent="0">
              <a:spcBef>
                <a:spcPts val="400"/>
              </a:spcBef>
              <a:buNone/>
              <a:defRPr sz="1400">
                <a:solidFill>
                  <a:srgbClr val="002A41"/>
                </a:solidFill>
                <a:latin typeface="Arial"/>
                <a:cs typeface="Arial"/>
              </a:defRPr>
            </a:lvl1pPr>
            <a:lvl2pPr marL="288000" indent="-288000">
              <a:spcBef>
                <a:spcPts val="400"/>
              </a:spcBef>
              <a:buClr>
                <a:srgbClr val="68246D"/>
              </a:buClr>
              <a:buFont typeface="Arial"/>
              <a:buChar char="•"/>
              <a:defRPr sz="1400">
                <a:solidFill>
                  <a:srgbClr val="002A41"/>
                </a:solidFill>
                <a:latin typeface="Arial"/>
                <a:cs typeface="Arial"/>
              </a:defRPr>
            </a:lvl2pPr>
            <a:lvl3pPr marL="576000" indent="-288000">
              <a:spcBef>
                <a:spcPts val="400"/>
              </a:spcBef>
              <a:buFont typeface="Lucida Grande"/>
              <a:buChar char="–"/>
              <a:defRPr sz="1400">
                <a:solidFill>
                  <a:srgbClr val="002A41"/>
                </a:solidFill>
                <a:latin typeface="Arial"/>
                <a:cs typeface="Arial"/>
              </a:defRPr>
            </a:lvl3pPr>
            <a:lvl4pPr>
              <a:defRPr sz="1800">
                <a:latin typeface="Arial"/>
                <a:cs typeface="Arial"/>
              </a:defRPr>
            </a:lvl4pPr>
            <a:lvl5pPr>
              <a:defRPr sz="1800">
                <a:latin typeface="Arial"/>
                <a:cs typeface="Arial"/>
              </a:defRPr>
            </a:lvl5pPr>
          </a:lstStyle>
          <a:p>
            <a:pPr lvl="0"/>
            <a:r>
              <a:rPr lang="en-GB" dirty="0" smtClean="0"/>
              <a:t>Click to edit Master text styles</a:t>
            </a:r>
          </a:p>
          <a:p>
            <a:pPr lvl="1"/>
            <a:r>
              <a:rPr lang="en-GB" dirty="0" smtClean="0"/>
              <a:t>Second level</a:t>
            </a:r>
          </a:p>
          <a:p>
            <a:pPr lvl="2"/>
            <a:r>
              <a:rPr lang="en-GB" dirty="0" smtClean="0"/>
              <a:t>Third level</a:t>
            </a:r>
          </a:p>
        </p:txBody>
      </p:sp>
    </p:spTree>
    <p:extLst>
      <p:ext uri="{BB962C8B-B14F-4D97-AF65-F5344CB8AC3E}">
        <p14:creationId xmlns:p14="http://schemas.microsoft.com/office/powerpoint/2010/main" val="354770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urham Breaker Slide">
    <p:bg>
      <p:bgPr>
        <a:solidFill>
          <a:srgbClr val="A5C8D0"/>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09489" y="4672835"/>
            <a:ext cx="765505" cy="317603"/>
          </a:xfrm>
          <a:prstGeom prst="rect">
            <a:avLst/>
          </a:prstGeom>
        </p:spPr>
      </p:pic>
      <p:sp>
        <p:nvSpPr>
          <p:cNvPr id="6" name="Content Placeholder 3"/>
          <p:cNvSpPr>
            <a:spLocks noGrp="1"/>
          </p:cNvSpPr>
          <p:nvPr>
            <p:ph sz="quarter" idx="11"/>
          </p:nvPr>
        </p:nvSpPr>
        <p:spPr>
          <a:xfrm>
            <a:off x="2133494" y="1224708"/>
            <a:ext cx="5168900" cy="2914650"/>
          </a:xfrm>
        </p:spPr>
        <p:txBody>
          <a:bodyPr lIns="0" tIns="0" rIns="0" bIns="0">
            <a:noAutofit/>
          </a:bodyPr>
          <a:lstStyle>
            <a:lvl1pPr marL="0" indent="0">
              <a:spcBef>
                <a:spcPts val="1000"/>
              </a:spcBef>
              <a:buNone/>
              <a:defRPr sz="2400">
                <a:solidFill>
                  <a:srgbClr val="54145A"/>
                </a:solidFill>
                <a:latin typeface="Arial"/>
                <a:cs typeface="Arial"/>
              </a:defRPr>
            </a:lvl1pPr>
            <a:lvl2pPr marL="288000" indent="-288000">
              <a:spcBef>
                <a:spcPts val="1000"/>
              </a:spcBef>
              <a:buClr>
                <a:srgbClr val="68246D"/>
              </a:buClr>
              <a:buFont typeface="Arial"/>
              <a:buChar char="•"/>
              <a:defRPr sz="2400">
                <a:solidFill>
                  <a:srgbClr val="54145A"/>
                </a:solidFill>
                <a:latin typeface="Arial"/>
                <a:cs typeface="Arial"/>
              </a:defRPr>
            </a:lvl2pPr>
            <a:lvl3pPr marL="576000" indent="-288000">
              <a:spcBef>
                <a:spcPts val="1000"/>
              </a:spcBef>
              <a:buFont typeface="Lucida Grande"/>
              <a:buChar char="–"/>
              <a:defRPr sz="2400">
                <a:solidFill>
                  <a:srgbClr val="54145A"/>
                </a:solidFill>
                <a:latin typeface="Arial"/>
                <a:cs typeface="Arial"/>
              </a:defRPr>
            </a:lvl3pPr>
            <a:lvl4pPr>
              <a:defRPr sz="1800">
                <a:latin typeface="Arial"/>
                <a:cs typeface="Arial"/>
              </a:defRPr>
            </a:lvl4pPr>
            <a:lvl5pPr>
              <a:defRPr sz="1800">
                <a:latin typeface="Arial"/>
                <a:cs typeface="Arial"/>
              </a:defRPr>
            </a:lvl5pPr>
          </a:lstStyle>
          <a:p>
            <a:pPr lvl="0"/>
            <a:r>
              <a:rPr lang="en-GB" dirty="0" smtClean="0"/>
              <a:t>Click to edit Master text styles</a:t>
            </a:r>
          </a:p>
          <a:p>
            <a:pPr lvl="1"/>
            <a:r>
              <a:rPr lang="en-GB" dirty="0" smtClean="0"/>
              <a:t>Second level</a:t>
            </a:r>
          </a:p>
          <a:p>
            <a:pPr lvl="2"/>
            <a:r>
              <a:rPr lang="en-GB" dirty="0" smtClean="0"/>
              <a:t>Third level</a:t>
            </a:r>
          </a:p>
        </p:txBody>
      </p:sp>
    </p:spTree>
    <p:extLst>
      <p:ext uri="{BB962C8B-B14F-4D97-AF65-F5344CB8AC3E}">
        <p14:creationId xmlns:p14="http://schemas.microsoft.com/office/powerpoint/2010/main" val="2946740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2.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05189BA-01D0-0648-AF2A-6B4CD6B57EC9}" type="datetimeFigureOut">
              <a:rPr lang="en-US" smtClean="0"/>
              <a:t>3/28/2019</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E1F0FCF-E24C-CA41-A373-9E4EFBCD4E25}" type="slidenum">
              <a:rPr lang="en-US" smtClean="0"/>
              <a:t>‹#›</a:t>
            </a:fld>
            <a:endParaRPr lang="en-US"/>
          </a:p>
        </p:txBody>
      </p:sp>
    </p:spTree>
    <p:extLst>
      <p:ext uri="{BB962C8B-B14F-4D97-AF65-F5344CB8AC3E}">
        <p14:creationId xmlns:p14="http://schemas.microsoft.com/office/powerpoint/2010/main" val="713788537"/>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2" r:id="rId6"/>
    <p:sldLayoutId id="2147483659" r:id="rId7"/>
    <p:sldLayoutId id="2147483660" r:id="rId8"/>
    <p:sldLayoutId id="2147483658" r:id="rId9"/>
    <p:sldLayoutId id="2147483661" r:id="rId10"/>
    <p:sldLayoutId id="2147483662" r:id="rId11"/>
    <p:sldLayoutId id="2147483663" r:id="rId12"/>
    <p:sldLayoutId id="2147483664"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05189BA-01D0-0648-AF2A-6B4CD6B57EC9}" type="datetimeFigureOut">
              <a:rPr lang="en-US" smtClean="0"/>
              <a:t>3/28/2019</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E1F0FCF-E24C-CA41-A373-9E4EFBCD4E25}" type="slidenum">
              <a:rPr lang="en-US" smtClean="0"/>
              <a:t>‹#›</a:t>
            </a:fld>
            <a:endParaRPr lang="en-US"/>
          </a:p>
        </p:txBody>
      </p:sp>
    </p:spTree>
    <p:extLst>
      <p:ext uri="{BB962C8B-B14F-4D97-AF65-F5344CB8AC3E}">
        <p14:creationId xmlns:p14="http://schemas.microsoft.com/office/powerpoint/2010/main" val="476308080"/>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imon.rees@durham.ac.uk" TargetMode="External"/><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9.jp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hyperlink" Target="https://www.jstor.org/stable/pdf/3838782.pdf" TargetMode="External"/><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makewritelearn.com/rejection-letter"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ww.menti.com/"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3.emf"/></Relationships>
</file>

<file path=ppt/slides/_rels/slide3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9687" y="1154331"/>
            <a:ext cx="4572261" cy="1102519"/>
          </a:xfrm>
        </p:spPr>
        <p:txBody>
          <a:bodyPr/>
          <a:lstStyle/>
          <a:p>
            <a:r>
              <a:rPr lang="en-GB" sz="4000" dirty="0" smtClean="0">
                <a:solidFill>
                  <a:schemeClr val="bg1"/>
                </a:solidFill>
              </a:rPr>
              <a:t>How to Survive in Research</a:t>
            </a:r>
            <a:r>
              <a:rPr lang="en-GB" sz="4000" b="0" dirty="0" smtClean="0">
                <a:solidFill>
                  <a:schemeClr val="bg1"/>
                </a:solidFill>
              </a:rPr>
              <a:t> </a:t>
            </a:r>
            <a:endParaRPr lang="en-US" sz="4000" b="0" dirty="0">
              <a:solidFill>
                <a:schemeClr val="bg1"/>
              </a:solidFill>
            </a:endParaRPr>
          </a:p>
        </p:txBody>
      </p:sp>
      <p:sp>
        <p:nvSpPr>
          <p:cNvPr id="3" name="Subtitle 2"/>
          <p:cNvSpPr>
            <a:spLocks noGrp="1"/>
          </p:cNvSpPr>
          <p:nvPr>
            <p:ph type="subTitle" idx="1"/>
          </p:nvPr>
        </p:nvSpPr>
        <p:spPr>
          <a:xfrm>
            <a:off x="369687" y="2333894"/>
            <a:ext cx="3917178" cy="1314450"/>
          </a:xfrm>
        </p:spPr>
        <p:txBody>
          <a:bodyPr/>
          <a:lstStyle/>
          <a:p>
            <a:r>
              <a:rPr lang="en-GB" b="1" dirty="0" smtClean="0">
                <a:solidFill>
                  <a:schemeClr val="bg1"/>
                </a:solidFill>
              </a:rPr>
              <a:t>Dr Simon Rees</a:t>
            </a:r>
          </a:p>
          <a:p>
            <a:r>
              <a:rPr lang="en-GB" sz="1800" dirty="0" smtClean="0">
                <a:solidFill>
                  <a:prstClr val="white"/>
                </a:solidFill>
                <a:ea typeface="+mj-ea"/>
              </a:rPr>
              <a:t> </a:t>
            </a:r>
            <a:endParaRPr lang="en-GB" b="1" dirty="0">
              <a:solidFill>
                <a:schemeClr val="bg1"/>
              </a:solidFill>
            </a:endParaRPr>
          </a:p>
          <a:p>
            <a:r>
              <a:rPr lang="en-GB" sz="1800" dirty="0" smtClean="0"/>
              <a:t>Head of Researcher Development</a:t>
            </a:r>
            <a:endParaRPr lang="en-GB" sz="1800" dirty="0"/>
          </a:p>
          <a:p>
            <a:r>
              <a:rPr lang="en-GB" sz="1800" dirty="0"/>
              <a:t>Durham University </a:t>
            </a:r>
          </a:p>
          <a:p>
            <a:r>
              <a:rPr lang="en-GB" sz="1800" dirty="0" smtClean="0">
                <a:hlinkClick r:id="rId3"/>
              </a:rPr>
              <a:t>simon.rees@durham.ac.uk</a:t>
            </a:r>
            <a:endParaRPr lang="en-GB" sz="1800" dirty="0" smtClean="0"/>
          </a:p>
          <a:p>
            <a:r>
              <a:rPr lang="en-GB" sz="1800" dirty="0" smtClean="0">
                <a:solidFill>
                  <a:prstClr val="white"/>
                </a:solidFill>
                <a:ea typeface="+mj-ea"/>
              </a:rPr>
              <a:t>14.30 </a:t>
            </a:r>
            <a:r>
              <a:rPr lang="en-GB" sz="1800" dirty="0">
                <a:solidFill>
                  <a:prstClr val="white"/>
                </a:solidFill>
                <a:ea typeface="+mj-ea"/>
              </a:rPr>
              <a:t>– 16.30 2</a:t>
            </a:r>
            <a:r>
              <a:rPr lang="en-GB" sz="1800" baseline="30000" dirty="0">
                <a:solidFill>
                  <a:prstClr val="white"/>
                </a:solidFill>
                <a:ea typeface="+mj-ea"/>
              </a:rPr>
              <a:t>nd</a:t>
            </a:r>
            <a:r>
              <a:rPr lang="en-GB" sz="1800" dirty="0">
                <a:solidFill>
                  <a:prstClr val="white"/>
                </a:solidFill>
                <a:ea typeface="+mj-ea"/>
              </a:rPr>
              <a:t> April 2019</a:t>
            </a:r>
            <a:endParaRPr lang="en-GB" sz="1800" dirty="0"/>
          </a:p>
          <a:p>
            <a:endParaRPr lang="en-US" dirty="0"/>
          </a:p>
        </p:txBody>
      </p:sp>
      <p:sp>
        <p:nvSpPr>
          <p:cNvPr id="7" name="Rectangle 6"/>
          <p:cNvSpPr/>
          <p:nvPr/>
        </p:nvSpPr>
        <p:spPr>
          <a:xfrm>
            <a:off x="0" y="3868385"/>
            <a:ext cx="9144000" cy="1275115"/>
          </a:xfrm>
          <a:prstGeom prst="rect">
            <a:avLst/>
          </a:prstGeom>
          <a:solidFill>
            <a:schemeClr val="tx1">
              <a:alpha val="1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Rectangle 3"/>
          <p:cNvSpPr/>
          <p:nvPr/>
        </p:nvSpPr>
        <p:spPr>
          <a:xfrm>
            <a:off x="5438538" y="4199793"/>
            <a:ext cx="3784118" cy="830997"/>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a:ea typeface="+mn-ea"/>
                <a:cs typeface="+mn-cs"/>
              </a:rPr>
              <a:t>This project has received funding from the European Union’s Horizon 2020 research and innovation programme under the Marie </a:t>
            </a:r>
            <a:r>
              <a:rPr kumimoji="0" lang="en-GB" sz="1200" b="0" i="0" u="none" strike="noStrike" kern="1200" cap="none" spc="0" normalizeH="0" baseline="0" noProof="0" dirty="0" err="1">
                <a:ln>
                  <a:noFill/>
                </a:ln>
                <a:solidFill>
                  <a:prstClr val="white"/>
                </a:solidFill>
                <a:effectLst/>
                <a:uLnTx/>
                <a:uFillTx/>
                <a:latin typeface="Calibri"/>
                <a:ea typeface="+mn-ea"/>
                <a:cs typeface="+mn-cs"/>
              </a:rPr>
              <a:t>Skłodowska</a:t>
            </a:r>
            <a:r>
              <a:rPr kumimoji="0" lang="en-GB" sz="1200" b="0" i="0" u="none" strike="noStrike" kern="1200" cap="none" spc="0" normalizeH="0" baseline="0" noProof="0" dirty="0">
                <a:ln>
                  <a:noFill/>
                </a:ln>
                <a:solidFill>
                  <a:prstClr val="white"/>
                </a:solidFill>
                <a:effectLst/>
                <a:uLnTx/>
                <a:uFillTx/>
                <a:latin typeface="Calibri"/>
                <a:ea typeface="+mn-ea"/>
                <a:cs typeface="+mn-cs"/>
              </a:rPr>
              <a:t>-Curie grant agreement No. 764850</a:t>
            </a:r>
            <a:r>
              <a:rPr kumimoji="0" lang="en-GB" sz="1200" b="0" i="0" u="none" strike="noStrike" kern="1200" cap="none" spc="0" normalizeH="0" baseline="0" noProof="0" dirty="0">
                <a:ln>
                  <a:noFill/>
                </a:ln>
                <a:solidFill>
                  <a:srgbClr val="002A41"/>
                </a:solidFill>
                <a:effectLst/>
                <a:uLnTx/>
                <a:uFillTx/>
                <a:latin typeface="Calibri"/>
                <a:ea typeface="+mn-ea"/>
                <a:cs typeface="+mn-cs"/>
              </a:rPr>
              <a:t>’</a:t>
            </a: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9687" y="4265301"/>
            <a:ext cx="2020535" cy="752986"/>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55817" y="4308467"/>
            <a:ext cx="1064279" cy="709820"/>
          </a:xfrm>
          <a:prstGeom prst="rect">
            <a:avLst/>
          </a:prstGeom>
        </p:spPr>
      </p:pic>
    </p:spTree>
    <p:extLst>
      <p:ext uri="{BB962C8B-B14F-4D97-AF65-F5344CB8AC3E}">
        <p14:creationId xmlns:p14="http://schemas.microsoft.com/office/powerpoint/2010/main" val="4835872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3" name="Oval 5"/>
          <p:cNvSpPr>
            <a:spLocks noChangeArrowheads="1"/>
          </p:cNvSpPr>
          <p:nvPr/>
        </p:nvSpPr>
        <p:spPr bwMode="auto">
          <a:xfrm>
            <a:off x="1331119" y="844154"/>
            <a:ext cx="4023122" cy="2915840"/>
          </a:xfrm>
          <a:prstGeom prst="ellipse">
            <a:avLst/>
          </a:prstGeom>
          <a:solidFill>
            <a:srgbClr val="FFCC99">
              <a:alpha val="47058"/>
            </a:srgbClr>
          </a:solidFill>
          <a:ln w="9525">
            <a:solidFill>
              <a:schemeClr val="tx1"/>
            </a:solidFill>
            <a:round/>
            <a:headEnd/>
            <a:tailEnd/>
          </a:ln>
        </p:spPr>
        <p:txBody>
          <a:bodyPr wrap="none" anchor="ct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lgn="ctr">
              <a:spcBef>
                <a:spcPct val="0"/>
              </a:spcBef>
            </a:pPr>
            <a:r>
              <a:rPr lang="en-GB" altLang="en-US" sz="2400" b="1">
                <a:solidFill>
                  <a:schemeClr val="accent2"/>
                </a:solidFill>
              </a:rPr>
              <a:t>Department</a:t>
            </a:r>
          </a:p>
        </p:txBody>
      </p:sp>
      <p:sp>
        <p:nvSpPr>
          <p:cNvPr id="165894" name="Oval 6"/>
          <p:cNvSpPr>
            <a:spLocks noChangeArrowheads="1"/>
          </p:cNvSpPr>
          <p:nvPr/>
        </p:nvSpPr>
        <p:spPr bwMode="auto">
          <a:xfrm>
            <a:off x="3977878" y="789385"/>
            <a:ext cx="3833813" cy="2971800"/>
          </a:xfrm>
          <a:prstGeom prst="ellipse">
            <a:avLst/>
          </a:prstGeom>
          <a:solidFill>
            <a:srgbClr val="FFFF99">
              <a:alpha val="54901"/>
            </a:srgbClr>
          </a:solidFill>
          <a:ln w="9525">
            <a:solidFill>
              <a:schemeClr val="tx1"/>
            </a:solidFill>
            <a:round/>
            <a:headEnd/>
            <a:tailEnd/>
          </a:ln>
        </p:spPr>
        <p:txBody>
          <a:bodyPr wrap="none" anchor="ct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lgn="ctr">
              <a:spcBef>
                <a:spcPct val="0"/>
              </a:spcBef>
            </a:pPr>
            <a:r>
              <a:rPr lang="en-GB" altLang="en-US" sz="2400" b="1">
                <a:solidFill>
                  <a:schemeClr val="accent2"/>
                </a:solidFill>
              </a:rPr>
              <a:t>Discipline</a:t>
            </a:r>
          </a:p>
        </p:txBody>
      </p:sp>
      <p:sp>
        <p:nvSpPr>
          <p:cNvPr id="165892" name="Text Box 4"/>
          <p:cNvSpPr txBox="1">
            <a:spLocks noChangeArrowheads="1"/>
          </p:cNvSpPr>
          <p:nvPr/>
        </p:nvSpPr>
        <p:spPr bwMode="auto">
          <a:xfrm>
            <a:off x="2574132" y="1762126"/>
            <a:ext cx="3940969"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spcBef>
                <a:spcPct val="50000"/>
              </a:spcBef>
            </a:pPr>
            <a:r>
              <a:rPr lang="en-GB" altLang="en-US" sz="3000" b="1"/>
              <a:t>Doctoral Researcher</a:t>
            </a:r>
          </a:p>
          <a:p>
            <a:pPr algn="ctr">
              <a:spcBef>
                <a:spcPct val="50000"/>
              </a:spcBef>
            </a:pPr>
            <a:r>
              <a:rPr lang="en-GB" altLang="en-US" sz="3000" b="1"/>
              <a:t>Academic Integration</a:t>
            </a:r>
          </a:p>
        </p:txBody>
      </p:sp>
    </p:spTree>
    <p:extLst>
      <p:ext uri="{BB962C8B-B14F-4D97-AF65-F5344CB8AC3E}">
        <p14:creationId xmlns:p14="http://schemas.microsoft.com/office/powerpoint/2010/main" val="29701302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589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589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6589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3" grpId="0" animBg="1"/>
      <p:bldP spid="16589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GB" altLang="en-US" smtClean="0"/>
              <a:t>Problem Areas </a:t>
            </a:r>
            <a:endParaRPr lang="en-US" altLang="en-US" smtClean="0"/>
          </a:p>
        </p:txBody>
      </p:sp>
      <p:sp>
        <p:nvSpPr>
          <p:cNvPr id="47107" name="Text Box 3"/>
          <p:cNvSpPr txBox="1">
            <a:spLocks noChangeArrowheads="1"/>
          </p:cNvSpPr>
          <p:nvPr/>
        </p:nvSpPr>
        <p:spPr bwMode="auto">
          <a:xfrm>
            <a:off x="5057775" y="4462463"/>
            <a:ext cx="294322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spcBef>
                <a:spcPct val="50000"/>
              </a:spcBef>
            </a:pPr>
            <a:r>
              <a:rPr lang="en-GB" altLang="en-US" sz="1350">
                <a:latin typeface="Times" panose="02020603050405020304" pitchFamily="18" charset="0"/>
              </a:rPr>
              <a:t>Golde 2005, 681-693</a:t>
            </a:r>
          </a:p>
          <a:p>
            <a:pPr>
              <a:spcBef>
                <a:spcPct val="50000"/>
              </a:spcBef>
            </a:pPr>
            <a:r>
              <a:rPr lang="en-US" altLang="en-US" sz="900">
                <a:latin typeface="Times" panose="02020603050405020304" pitchFamily="18" charset="0"/>
                <a:hlinkClick r:id="rId3"/>
              </a:rPr>
              <a:t>https://www.jstor.org/stable/pdf/3838782.pdf</a:t>
            </a:r>
            <a:r>
              <a:rPr lang="en-US" altLang="en-US" sz="900">
                <a:latin typeface="Times" panose="02020603050405020304" pitchFamily="18" charset="0"/>
              </a:rPr>
              <a:t> </a:t>
            </a:r>
          </a:p>
        </p:txBody>
      </p:sp>
      <p:graphicFrame>
        <p:nvGraphicFramePr>
          <p:cNvPr id="140292" name="Group 4">
            <a:extLst/>
          </p:cNvPr>
          <p:cNvGraphicFramePr>
            <a:graphicFrameLocks noGrp="1"/>
          </p:cNvGraphicFramePr>
          <p:nvPr>
            <p:ph type="tbl" idx="1"/>
          </p:nvPr>
        </p:nvGraphicFramePr>
        <p:xfrm>
          <a:off x="1656160" y="1491854"/>
          <a:ext cx="5829300" cy="2414588"/>
        </p:xfrm>
        <a:graphic>
          <a:graphicData uri="http://schemas.openxmlformats.org/drawingml/2006/table">
            <a:tbl>
              <a:tblPr/>
              <a:tblGrid>
                <a:gridCol w="1350169">
                  <a:extLst>
                    <a:ext uri="{9D8B030D-6E8A-4147-A177-3AD203B41FA5}">
                      <a16:colId xmlns:a16="http://schemas.microsoft.com/office/drawing/2014/main" val="20000"/>
                    </a:ext>
                  </a:extLst>
                </a:gridCol>
                <a:gridCol w="4479131">
                  <a:extLst>
                    <a:ext uri="{9D8B030D-6E8A-4147-A177-3AD203B41FA5}">
                      <a16:colId xmlns:a16="http://schemas.microsoft.com/office/drawing/2014/main" val="20001"/>
                    </a:ext>
                  </a:extLst>
                </a:gridCol>
              </a:tblGrid>
              <a:tr h="432197">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200" b="0" i="0" u="none" strike="noStrike" cap="none" normalizeH="0" baseline="0">
                        <a:ln>
                          <a:noFill/>
                        </a:ln>
                        <a:solidFill>
                          <a:schemeClr val="tx1"/>
                        </a:solidFill>
                        <a:effectLst/>
                        <a:latin typeface="Arial" charset="0"/>
                        <a:ea typeface="ＭＳ Ｐゴシック" charset="-128"/>
                      </a:endParaRPr>
                    </a:p>
                  </a:txBody>
                  <a:tcPr marL="68580" marR="68580" marT="34290" marB="342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1" i="0" u="none" strike="noStrike" cap="none" normalizeH="0" baseline="0">
                          <a:ln>
                            <a:noFill/>
                          </a:ln>
                          <a:solidFill>
                            <a:schemeClr val="tx1"/>
                          </a:solidFill>
                          <a:effectLst/>
                          <a:latin typeface="Arial" charset="0"/>
                          <a:ea typeface="ＭＳ Ｐゴシック" charset="-128"/>
                        </a:rPr>
                        <a:t>Discipline</a:t>
                      </a:r>
                      <a:endParaRPr kumimoji="0" lang="en-US" altLang="en-US" sz="1800" b="1" i="0" u="none" strike="noStrike" cap="none" normalizeH="0" baseline="0">
                        <a:ln>
                          <a:noFill/>
                        </a:ln>
                        <a:solidFill>
                          <a:schemeClr val="tx1"/>
                        </a:solidFill>
                        <a:effectLst/>
                        <a:latin typeface="Arial" charset="0"/>
                        <a:ea typeface="ＭＳ Ｐゴシック" charset="-128"/>
                      </a:endParaRPr>
                    </a:p>
                  </a:txBody>
                  <a:tcPr marL="68580" marR="68580" marT="34290" marB="342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028700">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a:ln>
                            <a:noFill/>
                          </a:ln>
                          <a:solidFill>
                            <a:schemeClr val="tx1"/>
                          </a:solidFill>
                          <a:effectLst/>
                          <a:latin typeface="Arial" charset="0"/>
                          <a:ea typeface="ＭＳ Ｐゴシック" charset="-128"/>
                        </a:rPr>
                        <a:t>Mismatch</a:t>
                      </a:r>
                      <a:endParaRPr kumimoji="0" lang="en-US" altLang="en-US" sz="1800" b="0" i="0" u="none" strike="noStrike" cap="none" normalizeH="0" baseline="0">
                        <a:ln>
                          <a:noFill/>
                        </a:ln>
                        <a:solidFill>
                          <a:schemeClr val="tx1"/>
                        </a:solidFill>
                        <a:effectLst/>
                        <a:latin typeface="Arial" charset="0"/>
                        <a:ea typeface="ＭＳ Ｐゴシック" charset="-128"/>
                      </a:endParaRPr>
                    </a:p>
                  </a:txBody>
                  <a:tcPr marL="68580" marR="68580" marT="34290" marB="342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altLang="en-US" sz="1500" b="0" i="0" u="none" strike="noStrike" cap="none" normalizeH="0" baseline="0">
                          <a:ln>
                            <a:noFill/>
                          </a:ln>
                          <a:solidFill>
                            <a:schemeClr val="tx1"/>
                          </a:solidFill>
                          <a:effectLst/>
                          <a:latin typeface="Arial" charset="0"/>
                          <a:ea typeface="ＭＳ Ｐゴシック" charset="-128"/>
                        </a:rPr>
                        <a:t>Does not fit with conventional ways of being a researcher or scholar in the discipline</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altLang="en-US" sz="1500" b="0" i="0" u="none" strike="noStrike" cap="none" normalizeH="0" baseline="0">
                          <a:ln>
                            <a:noFill/>
                          </a:ln>
                          <a:solidFill>
                            <a:schemeClr val="tx1"/>
                          </a:solidFill>
                          <a:effectLst/>
                          <a:latin typeface="Arial" charset="0"/>
                          <a:ea typeface="ＭＳ Ｐゴシック" charset="-128"/>
                        </a:rPr>
                        <a:t>Research practices not matched with student</a:t>
                      </a:r>
                      <a:r>
                        <a:rPr kumimoji="0" lang="ja-JP" altLang="en-GB" sz="1500" b="0" i="0" u="none" strike="noStrike" cap="none" normalizeH="0" baseline="0">
                          <a:ln>
                            <a:noFill/>
                          </a:ln>
                          <a:solidFill>
                            <a:schemeClr val="tx1"/>
                          </a:solidFill>
                          <a:effectLst/>
                          <a:latin typeface="Arial" charset="0"/>
                          <a:ea typeface="ＭＳ Ｐゴシック" charset="-128"/>
                        </a:rPr>
                        <a:t>’</a:t>
                      </a:r>
                      <a:r>
                        <a:rPr kumimoji="0" lang="en-GB" altLang="ja-JP" sz="1500" b="0" i="0" u="none" strike="noStrike" cap="none" normalizeH="0" baseline="0">
                          <a:ln>
                            <a:noFill/>
                          </a:ln>
                          <a:solidFill>
                            <a:schemeClr val="tx1"/>
                          </a:solidFill>
                          <a:effectLst/>
                          <a:latin typeface="Arial" charset="0"/>
                          <a:ea typeface="ＭＳ Ｐゴシック" charset="-128"/>
                        </a:rPr>
                        <a:t>s strengths</a:t>
                      </a:r>
                      <a:endParaRPr kumimoji="0" lang="en-US" altLang="en-US" sz="1500" b="0" i="0" u="none" strike="noStrike" cap="none" normalizeH="0" baseline="0">
                        <a:ln>
                          <a:noFill/>
                        </a:ln>
                        <a:solidFill>
                          <a:schemeClr val="tx1"/>
                        </a:solidFill>
                        <a:effectLst/>
                        <a:latin typeface="Arial" charset="0"/>
                        <a:ea typeface="ＭＳ Ｐゴシック" charset="-128"/>
                      </a:endParaRPr>
                    </a:p>
                  </a:txBody>
                  <a:tcPr marL="68580" marR="68580" marT="34290" marB="342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3691">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a:ln>
                            <a:noFill/>
                          </a:ln>
                          <a:solidFill>
                            <a:schemeClr val="tx1"/>
                          </a:solidFill>
                          <a:effectLst/>
                          <a:latin typeface="Arial" charset="0"/>
                          <a:ea typeface="ＭＳ Ｐゴシック" charset="-128"/>
                        </a:rPr>
                        <a:t>Isolation</a:t>
                      </a:r>
                      <a:endParaRPr kumimoji="0" lang="en-US" altLang="en-US" sz="1800" b="0" i="0" u="none" strike="noStrike" cap="none" normalizeH="0" baseline="0">
                        <a:ln>
                          <a:noFill/>
                        </a:ln>
                        <a:solidFill>
                          <a:schemeClr val="tx1"/>
                        </a:solidFill>
                        <a:effectLst/>
                        <a:latin typeface="Arial" charset="0"/>
                        <a:ea typeface="ＭＳ Ｐゴシック" charset="-128"/>
                      </a:endParaRPr>
                    </a:p>
                  </a:txBody>
                  <a:tcPr marL="68580" marR="68580" marT="34290" marB="342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altLang="en-US" sz="1500" b="0" i="0" u="none" strike="noStrike" cap="none" normalizeH="0" baseline="0">
                          <a:ln>
                            <a:noFill/>
                          </a:ln>
                          <a:solidFill>
                            <a:schemeClr val="tx1"/>
                          </a:solidFill>
                          <a:effectLst/>
                          <a:latin typeface="Arial" charset="0"/>
                          <a:ea typeface="ＭＳ Ｐゴシック" charset="-128"/>
                        </a:rPr>
                        <a:t>Marginalized from the discipline</a:t>
                      </a:r>
                      <a:endParaRPr kumimoji="0" lang="en-US" altLang="en-US" sz="1500" b="0" i="0" u="none" strike="noStrike" cap="none" normalizeH="0" baseline="0">
                        <a:ln>
                          <a:noFill/>
                        </a:ln>
                        <a:solidFill>
                          <a:schemeClr val="tx1"/>
                        </a:solidFill>
                        <a:effectLst/>
                        <a:latin typeface="Arial" charset="0"/>
                        <a:ea typeface="ＭＳ Ｐゴシック" charset="-128"/>
                      </a:endParaRPr>
                    </a:p>
                  </a:txBody>
                  <a:tcPr marL="68580" marR="68580" marT="34290" marB="342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0114649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GB" altLang="en-US" smtClean="0"/>
              <a:t>Problem Areas </a:t>
            </a:r>
            <a:endParaRPr lang="en-US" altLang="en-US" smtClean="0"/>
          </a:p>
        </p:txBody>
      </p:sp>
      <p:sp>
        <p:nvSpPr>
          <p:cNvPr id="49155" name="Text Box 3"/>
          <p:cNvSpPr txBox="1">
            <a:spLocks noChangeArrowheads="1"/>
          </p:cNvSpPr>
          <p:nvPr/>
        </p:nvSpPr>
        <p:spPr bwMode="auto">
          <a:xfrm>
            <a:off x="5841207" y="4462462"/>
            <a:ext cx="215979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spcBef>
                <a:spcPct val="50000"/>
              </a:spcBef>
            </a:pPr>
            <a:r>
              <a:rPr lang="en-GB" altLang="en-US" sz="1350">
                <a:latin typeface="Times" panose="02020603050405020304" pitchFamily="18" charset="0"/>
              </a:rPr>
              <a:t>Golde 2005, 681-693</a:t>
            </a:r>
            <a:endParaRPr lang="en-US" altLang="en-US" sz="1350">
              <a:latin typeface="Times" panose="02020603050405020304" pitchFamily="18" charset="0"/>
            </a:endParaRPr>
          </a:p>
        </p:txBody>
      </p:sp>
      <p:graphicFrame>
        <p:nvGraphicFramePr>
          <p:cNvPr id="142340" name="Group 4">
            <a:extLst/>
          </p:cNvPr>
          <p:cNvGraphicFramePr>
            <a:graphicFrameLocks noGrp="1"/>
          </p:cNvGraphicFramePr>
          <p:nvPr>
            <p:ph type="tbl" idx="1"/>
            <p:extLst>
              <p:ext uri="{D42A27DB-BD31-4B8C-83A1-F6EECF244321}">
                <p14:modId xmlns:p14="http://schemas.microsoft.com/office/powerpoint/2010/main" val="1046775338"/>
              </p:ext>
            </p:extLst>
          </p:nvPr>
        </p:nvGraphicFramePr>
        <p:xfrm>
          <a:off x="1439466" y="1221582"/>
          <a:ext cx="6424374" cy="3199210"/>
        </p:xfrm>
        <a:graphic>
          <a:graphicData uri="http://schemas.openxmlformats.org/drawingml/2006/table">
            <a:tbl>
              <a:tblPr/>
              <a:tblGrid>
                <a:gridCol w="1439557">
                  <a:extLst>
                    <a:ext uri="{9D8B030D-6E8A-4147-A177-3AD203B41FA5}">
                      <a16:colId xmlns:a16="http://schemas.microsoft.com/office/drawing/2014/main" val="20000"/>
                    </a:ext>
                  </a:extLst>
                </a:gridCol>
                <a:gridCol w="4984817">
                  <a:extLst>
                    <a:ext uri="{9D8B030D-6E8A-4147-A177-3AD203B41FA5}">
                      <a16:colId xmlns:a16="http://schemas.microsoft.com/office/drawing/2014/main" val="20001"/>
                    </a:ext>
                  </a:extLst>
                </a:gridCol>
              </a:tblGrid>
              <a:tr h="379810">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Arial" charset="0"/>
                        <a:ea typeface="ＭＳ Ｐゴシック" charset="-128"/>
                      </a:endParaRPr>
                    </a:p>
                  </a:txBody>
                  <a:tcPr marL="68582" marR="68582" marT="34291" marB="3429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1" i="0" u="none" strike="noStrike" cap="none" normalizeH="0" baseline="0">
                          <a:ln>
                            <a:noFill/>
                          </a:ln>
                          <a:solidFill>
                            <a:schemeClr val="tx1"/>
                          </a:solidFill>
                          <a:effectLst/>
                          <a:latin typeface="Arial" charset="0"/>
                          <a:ea typeface="ＭＳ Ｐゴシック" charset="-128"/>
                        </a:rPr>
                        <a:t>Department</a:t>
                      </a:r>
                      <a:endParaRPr kumimoji="0" lang="en-US" altLang="en-US" sz="1800" b="1" i="0" u="none" strike="noStrike" cap="none" normalizeH="0" baseline="0">
                        <a:ln>
                          <a:noFill/>
                        </a:ln>
                        <a:solidFill>
                          <a:schemeClr val="tx1"/>
                        </a:solidFill>
                        <a:effectLst/>
                        <a:latin typeface="Arial" charset="0"/>
                        <a:ea typeface="ＭＳ Ｐゴシック" charset="-128"/>
                      </a:endParaRPr>
                    </a:p>
                  </a:txBody>
                  <a:tcPr marL="68582" marR="68582" marT="34291" marB="342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002631">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dirty="0">
                          <a:ln>
                            <a:noFill/>
                          </a:ln>
                          <a:solidFill>
                            <a:schemeClr val="tx1"/>
                          </a:solidFill>
                          <a:effectLst/>
                          <a:latin typeface="Arial" charset="0"/>
                          <a:ea typeface="ＭＳ Ｐゴシック" charset="-128"/>
                        </a:rPr>
                        <a:t>Mismatch</a:t>
                      </a:r>
                      <a:endParaRPr kumimoji="0" lang="en-US" altLang="en-US" sz="1800" b="0" i="0" u="none" strike="noStrike" cap="none" normalizeH="0" baseline="0" dirty="0">
                        <a:ln>
                          <a:noFill/>
                        </a:ln>
                        <a:solidFill>
                          <a:schemeClr val="tx1"/>
                        </a:solidFill>
                        <a:effectLst/>
                        <a:latin typeface="Arial" charset="0"/>
                        <a:ea typeface="ＭＳ Ｐゴシック" charset="-128"/>
                      </a:endParaRPr>
                    </a:p>
                  </a:txBody>
                  <a:tcPr marL="68582" marR="68582" marT="34291" marB="3429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1600">
                          <a:solidFill>
                            <a:schemeClr val="tx1"/>
                          </a:solidFill>
                          <a:latin typeface="Arial" charset="0"/>
                          <a:ea typeface="ＭＳ Ｐゴシック" charset="-128"/>
                        </a:defRPr>
                      </a:lvl1pPr>
                      <a:lvl2pPr>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altLang="en-US" sz="1500" b="0" i="0" u="none" strike="noStrike" cap="none" normalizeH="0" baseline="0">
                          <a:ln>
                            <a:noFill/>
                          </a:ln>
                          <a:solidFill>
                            <a:schemeClr val="tx1"/>
                          </a:solidFill>
                          <a:effectLst/>
                          <a:latin typeface="Arial" charset="0"/>
                          <a:ea typeface="ＭＳ Ｐゴシック" charset="-128"/>
                        </a:rPr>
                        <a:t>Does not fit with ways of being a student or junior scholar in the department</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altLang="en-US" sz="1500" b="0" i="0" u="none" strike="noStrike" cap="none" normalizeH="0" baseline="0">
                          <a:ln>
                            <a:noFill/>
                          </a:ln>
                          <a:solidFill>
                            <a:schemeClr val="tx1"/>
                          </a:solidFill>
                          <a:effectLst/>
                          <a:latin typeface="Arial" charset="0"/>
                          <a:ea typeface="ＭＳ Ｐゴシック" charset="-128"/>
                        </a:rPr>
                        <a:t>Poor fit of expectations between student and department:</a:t>
                      </a:r>
                    </a:p>
                    <a:p>
                      <a:pPr marL="457200" marR="0" lvl="1" indent="0" algn="l" defTabSz="914400" rtl="0" eaLnBrk="1" fontAlgn="base" latinLnBrk="0" hangingPunct="1">
                        <a:lnSpc>
                          <a:spcPct val="100000"/>
                        </a:lnSpc>
                        <a:spcBef>
                          <a:spcPct val="20000"/>
                        </a:spcBef>
                        <a:spcAft>
                          <a:spcPct val="0"/>
                        </a:spcAft>
                        <a:buClrTx/>
                        <a:buSzTx/>
                        <a:buFontTx/>
                        <a:buChar char="–"/>
                        <a:tabLst/>
                      </a:pPr>
                      <a:r>
                        <a:rPr kumimoji="0" lang="en-GB" altLang="en-US" sz="1400" b="0" i="0" u="none" strike="noStrike" cap="none" normalizeH="0" baseline="0">
                          <a:ln>
                            <a:noFill/>
                          </a:ln>
                          <a:solidFill>
                            <a:schemeClr val="tx1"/>
                          </a:solidFill>
                          <a:effectLst/>
                          <a:latin typeface="Arial" charset="0"/>
                          <a:ea typeface="ＭＳ Ｐゴシック" charset="-128"/>
                        </a:rPr>
                        <a:t> inaccurate expectations about nature of graduate life</a:t>
                      </a:r>
                    </a:p>
                    <a:p>
                      <a:pPr marL="457200" marR="0" lvl="1" indent="0" algn="l" defTabSz="914400" rtl="0" eaLnBrk="1" fontAlgn="base" latinLnBrk="0" hangingPunct="1">
                        <a:lnSpc>
                          <a:spcPct val="100000"/>
                        </a:lnSpc>
                        <a:spcBef>
                          <a:spcPct val="20000"/>
                        </a:spcBef>
                        <a:spcAft>
                          <a:spcPct val="0"/>
                        </a:spcAft>
                        <a:buClrTx/>
                        <a:buSzTx/>
                        <a:buFontTx/>
                        <a:buChar char="–"/>
                        <a:tabLst/>
                      </a:pPr>
                      <a:r>
                        <a:rPr kumimoji="0" lang="en-GB" altLang="en-US" sz="1400" b="0" i="0" u="none" strike="noStrike" cap="none" normalizeH="0" baseline="0">
                          <a:ln>
                            <a:noFill/>
                          </a:ln>
                          <a:solidFill>
                            <a:schemeClr val="tx1"/>
                          </a:solidFill>
                          <a:effectLst/>
                          <a:latin typeface="Arial" charset="0"/>
                          <a:ea typeface="ＭＳ Ｐゴシック" charset="-128"/>
                        </a:rPr>
                        <a:t>Academically under-prepared</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altLang="en-US" sz="1500" b="0" i="0" u="none" strike="noStrike" cap="none" normalizeH="0" baseline="0">
                          <a:ln>
                            <a:noFill/>
                          </a:ln>
                          <a:solidFill>
                            <a:schemeClr val="tx1"/>
                          </a:solidFill>
                          <a:effectLst/>
                          <a:latin typeface="Arial" charset="0"/>
                          <a:ea typeface="ＭＳ Ｐゴシック" charset="-128"/>
                        </a:rPr>
                        <a:t>Mismatch between student and supervisor</a:t>
                      </a:r>
                      <a:endParaRPr kumimoji="0" lang="en-US" altLang="en-US" sz="1500" b="0" i="0" u="none" strike="noStrike" cap="none" normalizeH="0" baseline="0">
                        <a:ln>
                          <a:noFill/>
                        </a:ln>
                        <a:solidFill>
                          <a:schemeClr val="tx1"/>
                        </a:solidFill>
                        <a:effectLst/>
                        <a:latin typeface="Arial" charset="0"/>
                        <a:ea typeface="ＭＳ Ｐゴシック" charset="-128"/>
                      </a:endParaRPr>
                    </a:p>
                  </a:txBody>
                  <a:tcPr marL="68582" marR="68582" marT="34291" marB="342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16769">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a:ln>
                            <a:noFill/>
                          </a:ln>
                          <a:solidFill>
                            <a:schemeClr val="tx1"/>
                          </a:solidFill>
                          <a:effectLst/>
                          <a:latin typeface="Arial" charset="0"/>
                          <a:ea typeface="ＭＳ Ｐゴシック" charset="-128"/>
                        </a:rPr>
                        <a:t>Isolation</a:t>
                      </a:r>
                      <a:endParaRPr kumimoji="0" lang="en-US" altLang="en-US" sz="1800" b="0" i="0" u="none" strike="noStrike" cap="none" normalizeH="0" baseline="0">
                        <a:ln>
                          <a:noFill/>
                        </a:ln>
                        <a:solidFill>
                          <a:schemeClr val="tx1"/>
                        </a:solidFill>
                        <a:effectLst/>
                        <a:latin typeface="Arial" charset="0"/>
                        <a:ea typeface="ＭＳ Ｐゴシック" charset="-128"/>
                      </a:endParaRPr>
                    </a:p>
                  </a:txBody>
                  <a:tcPr marL="68582" marR="68582" marT="34291" marB="3429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altLang="en-US" sz="1500" b="0" i="0" u="none" strike="noStrike" cap="none" normalizeH="0" baseline="0" dirty="0">
                          <a:ln>
                            <a:noFill/>
                          </a:ln>
                          <a:solidFill>
                            <a:schemeClr val="tx1"/>
                          </a:solidFill>
                          <a:effectLst/>
                          <a:latin typeface="Arial" charset="0"/>
                          <a:ea typeface="ＭＳ Ｐゴシック" charset="-128"/>
                        </a:rPr>
                        <a:t>Marginalized from the departmental community</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altLang="en-US" sz="1500" b="0" i="0" u="none" strike="noStrike" cap="none" normalizeH="0" baseline="0" dirty="0">
                          <a:ln>
                            <a:noFill/>
                          </a:ln>
                          <a:solidFill>
                            <a:schemeClr val="tx1"/>
                          </a:solidFill>
                          <a:effectLst/>
                          <a:latin typeface="Arial" charset="0"/>
                          <a:ea typeface="ＭＳ Ｐゴシック" charset="-128"/>
                        </a:rPr>
                        <a:t>Structural isolation of student</a:t>
                      </a:r>
                      <a:endParaRPr kumimoji="0" lang="en-US" altLang="en-US" sz="1500" b="0" i="0" u="none" strike="noStrike" cap="none" normalizeH="0" baseline="0" dirty="0">
                        <a:ln>
                          <a:noFill/>
                        </a:ln>
                        <a:solidFill>
                          <a:schemeClr val="tx1"/>
                        </a:solidFill>
                        <a:effectLst/>
                        <a:latin typeface="Arial" charset="0"/>
                        <a:ea typeface="ＭＳ Ｐゴシック" charset="-128"/>
                      </a:endParaRPr>
                    </a:p>
                  </a:txBody>
                  <a:tcPr marL="68582" marR="68582" marT="34291" marB="342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199495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GB" altLang="en-US" smtClean="0"/>
              <a:t>Problem Areas </a:t>
            </a:r>
            <a:endParaRPr lang="en-US" altLang="en-US" smtClean="0"/>
          </a:p>
        </p:txBody>
      </p:sp>
      <p:sp>
        <p:nvSpPr>
          <p:cNvPr id="55299" name="Text Box 3"/>
          <p:cNvSpPr txBox="1">
            <a:spLocks noChangeArrowheads="1"/>
          </p:cNvSpPr>
          <p:nvPr/>
        </p:nvSpPr>
        <p:spPr bwMode="auto">
          <a:xfrm>
            <a:off x="5841207" y="4462462"/>
            <a:ext cx="215979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spcBef>
                <a:spcPct val="50000"/>
              </a:spcBef>
            </a:pPr>
            <a:r>
              <a:rPr lang="en-GB" altLang="en-US" sz="1350">
                <a:latin typeface="Times" panose="02020603050405020304" pitchFamily="18" charset="0"/>
              </a:rPr>
              <a:t>Golde 2005, 681-693</a:t>
            </a:r>
            <a:endParaRPr lang="en-US" altLang="en-US" sz="1350">
              <a:latin typeface="Times" panose="02020603050405020304" pitchFamily="18" charset="0"/>
            </a:endParaRPr>
          </a:p>
        </p:txBody>
      </p:sp>
      <p:graphicFrame>
        <p:nvGraphicFramePr>
          <p:cNvPr id="145412" name="Group 4">
            <a:extLst/>
          </p:cNvPr>
          <p:cNvGraphicFramePr>
            <a:graphicFrameLocks noGrp="1"/>
          </p:cNvGraphicFramePr>
          <p:nvPr>
            <p:ph type="tbl" idx="1"/>
          </p:nvPr>
        </p:nvGraphicFramePr>
        <p:xfrm>
          <a:off x="1656160" y="1491854"/>
          <a:ext cx="5829300" cy="2712244"/>
        </p:xfrm>
        <a:graphic>
          <a:graphicData uri="http://schemas.openxmlformats.org/drawingml/2006/table">
            <a:tbl>
              <a:tblPr/>
              <a:tblGrid>
                <a:gridCol w="1350169">
                  <a:extLst>
                    <a:ext uri="{9D8B030D-6E8A-4147-A177-3AD203B41FA5}">
                      <a16:colId xmlns:a16="http://schemas.microsoft.com/office/drawing/2014/main" val="20000"/>
                    </a:ext>
                  </a:extLst>
                </a:gridCol>
                <a:gridCol w="4479131">
                  <a:extLst>
                    <a:ext uri="{9D8B030D-6E8A-4147-A177-3AD203B41FA5}">
                      <a16:colId xmlns:a16="http://schemas.microsoft.com/office/drawing/2014/main" val="20001"/>
                    </a:ext>
                  </a:extLst>
                </a:gridCol>
              </a:tblGrid>
              <a:tr h="342900">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200" b="0" i="0" u="none" strike="noStrike" cap="none" normalizeH="0" baseline="0">
                        <a:ln>
                          <a:noFill/>
                        </a:ln>
                        <a:solidFill>
                          <a:schemeClr val="tx1"/>
                        </a:solidFill>
                        <a:effectLst/>
                        <a:latin typeface="Arial" charset="0"/>
                        <a:ea typeface="ＭＳ Ｐゴシック" charset="-128"/>
                      </a:endParaRPr>
                    </a:p>
                  </a:txBody>
                  <a:tcPr marL="68580" marR="68580" marT="34290" marB="342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1" i="0" u="none" strike="noStrike" cap="none" normalizeH="0" baseline="0">
                          <a:ln>
                            <a:noFill/>
                          </a:ln>
                          <a:solidFill>
                            <a:schemeClr val="tx1"/>
                          </a:solidFill>
                          <a:effectLst/>
                          <a:latin typeface="Arial" charset="0"/>
                          <a:ea typeface="ＭＳ Ｐゴシック" charset="-128"/>
                        </a:rPr>
                        <a:t>Discipline Filtered Through Department</a:t>
                      </a:r>
                      <a:endParaRPr kumimoji="0" lang="en-US" altLang="en-US" sz="1800" b="1" i="0" u="none" strike="noStrike" cap="none" normalizeH="0" baseline="0">
                        <a:ln>
                          <a:noFill/>
                        </a:ln>
                        <a:solidFill>
                          <a:schemeClr val="tx1"/>
                        </a:solidFill>
                        <a:effectLst/>
                        <a:latin typeface="Arial" charset="0"/>
                        <a:ea typeface="ＭＳ Ｐゴシック" charset="-128"/>
                      </a:endParaRPr>
                    </a:p>
                  </a:txBody>
                  <a:tcPr marL="68580" marR="68580" marT="34290" marB="342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965722">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a:ln>
                            <a:noFill/>
                          </a:ln>
                          <a:solidFill>
                            <a:schemeClr val="tx1"/>
                          </a:solidFill>
                          <a:effectLst/>
                          <a:latin typeface="Arial" charset="0"/>
                          <a:ea typeface="ＭＳ Ｐゴシック" charset="-128"/>
                        </a:rPr>
                        <a:t>Mismatch</a:t>
                      </a:r>
                      <a:endParaRPr kumimoji="0" lang="en-US" altLang="en-US" sz="1800" b="0" i="0" u="none" strike="noStrike" cap="none" normalizeH="0" baseline="0">
                        <a:ln>
                          <a:noFill/>
                        </a:ln>
                        <a:solidFill>
                          <a:schemeClr val="tx1"/>
                        </a:solidFill>
                        <a:effectLst/>
                        <a:latin typeface="Arial" charset="0"/>
                        <a:ea typeface="ＭＳ Ｐゴシック" charset="-128"/>
                      </a:endParaRPr>
                    </a:p>
                  </a:txBody>
                  <a:tcPr marL="68580" marR="68580" marT="34290" marB="342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altLang="en-US" sz="1500" b="0" i="0" u="none" strike="noStrike" cap="none" normalizeH="0" baseline="0">
                          <a:ln>
                            <a:noFill/>
                          </a:ln>
                          <a:solidFill>
                            <a:schemeClr val="tx1"/>
                          </a:solidFill>
                          <a:effectLst/>
                          <a:latin typeface="Arial" charset="0"/>
                          <a:ea typeface="ＭＳ Ｐゴシック" charset="-128"/>
                        </a:rPr>
                        <a:t>Does not fit with ways of being a researcher or scholar as portrayed by those in the department</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altLang="en-US" sz="1500" b="0" i="0" u="none" strike="noStrike" cap="none" normalizeH="0" baseline="0">
                          <a:ln>
                            <a:noFill/>
                          </a:ln>
                          <a:solidFill>
                            <a:schemeClr val="tx1"/>
                          </a:solidFill>
                          <a:effectLst/>
                          <a:latin typeface="Arial" charset="0"/>
                          <a:ea typeface="ＭＳ Ｐゴシック" charset="-128"/>
                        </a:rPr>
                        <a:t>Student perceives research faculty life is incompatible with personal goals</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altLang="en-US" sz="1500" b="0" i="0" u="none" strike="noStrike" cap="none" normalizeH="0" baseline="0">
                          <a:ln>
                            <a:noFill/>
                          </a:ln>
                          <a:solidFill>
                            <a:schemeClr val="tx1"/>
                          </a:solidFill>
                          <a:effectLst/>
                          <a:latin typeface="Arial" charset="0"/>
                          <a:ea typeface="ＭＳ Ｐゴシック" charset="-128"/>
                        </a:rPr>
                        <a:t>Student perceives job market to be poor </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altLang="en-US" sz="1500" b="0" i="0" u="none" strike="noStrike" cap="none" normalizeH="0" baseline="0">
                          <a:ln>
                            <a:noFill/>
                          </a:ln>
                          <a:solidFill>
                            <a:schemeClr val="tx1"/>
                          </a:solidFill>
                          <a:effectLst/>
                          <a:latin typeface="Arial" charset="0"/>
                          <a:ea typeface="ＭＳ Ｐゴシック" charset="-128"/>
                        </a:rPr>
                        <a:t>Research practices not matched with student</a:t>
                      </a:r>
                      <a:r>
                        <a:rPr kumimoji="0" lang="ja-JP" altLang="en-GB" sz="1500" b="0" i="0" u="none" strike="noStrike" cap="none" normalizeH="0" baseline="0">
                          <a:ln>
                            <a:noFill/>
                          </a:ln>
                          <a:solidFill>
                            <a:schemeClr val="tx1"/>
                          </a:solidFill>
                          <a:effectLst/>
                          <a:latin typeface="Arial" charset="0"/>
                          <a:ea typeface="ＭＳ Ｐゴシック" charset="-128"/>
                        </a:rPr>
                        <a:t>’</a:t>
                      </a:r>
                      <a:r>
                        <a:rPr kumimoji="0" lang="en-GB" altLang="ja-JP" sz="1500" b="0" i="0" u="none" strike="noStrike" cap="none" normalizeH="0" baseline="0">
                          <a:ln>
                            <a:noFill/>
                          </a:ln>
                          <a:solidFill>
                            <a:schemeClr val="tx1"/>
                          </a:solidFill>
                          <a:effectLst/>
                          <a:latin typeface="Arial" charset="0"/>
                          <a:ea typeface="ＭＳ Ｐゴシック" charset="-128"/>
                        </a:rPr>
                        <a:t>s strengths</a:t>
                      </a:r>
                      <a:endParaRPr kumimoji="0" lang="en-US" altLang="en-US" sz="1500" b="0" i="0" u="none" strike="noStrike" cap="none" normalizeH="0" baseline="0">
                        <a:ln>
                          <a:noFill/>
                        </a:ln>
                        <a:solidFill>
                          <a:schemeClr val="tx1"/>
                        </a:solidFill>
                        <a:effectLst/>
                        <a:latin typeface="Arial" charset="0"/>
                        <a:ea typeface="ＭＳ Ｐゴシック" charset="-128"/>
                      </a:endParaRPr>
                    </a:p>
                  </a:txBody>
                  <a:tcPr marL="68580" marR="68580" marT="34290" marB="342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03622">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800" b="0" i="0" u="none" strike="noStrike" cap="none" normalizeH="0" baseline="0">
                          <a:ln>
                            <a:noFill/>
                          </a:ln>
                          <a:solidFill>
                            <a:schemeClr val="tx1"/>
                          </a:solidFill>
                          <a:effectLst/>
                          <a:latin typeface="Arial" charset="0"/>
                          <a:ea typeface="ＭＳ Ｐゴシック" charset="-128"/>
                        </a:rPr>
                        <a:t>Isolation</a:t>
                      </a:r>
                      <a:endParaRPr kumimoji="0" lang="en-US" altLang="en-US" sz="1800" b="0" i="0" u="none" strike="noStrike" cap="none" normalizeH="0" baseline="0">
                        <a:ln>
                          <a:noFill/>
                        </a:ln>
                        <a:solidFill>
                          <a:schemeClr val="tx1"/>
                        </a:solidFill>
                        <a:effectLst/>
                        <a:latin typeface="Arial" charset="0"/>
                        <a:ea typeface="ＭＳ Ｐゴシック" charset="-128"/>
                      </a:endParaRPr>
                    </a:p>
                  </a:txBody>
                  <a:tcPr marL="68580" marR="68580" marT="34290" marB="342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1600">
                          <a:solidFill>
                            <a:schemeClr val="tx1"/>
                          </a:solidFill>
                          <a:latin typeface="Arial" charset="0"/>
                          <a:ea typeface="ＭＳ Ｐゴシック" charset="-128"/>
                        </a:defRPr>
                      </a:lvl1pPr>
                      <a:lvl2pPr marL="742950" indent="-285750">
                        <a:spcBef>
                          <a:spcPct val="20000"/>
                        </a:spcBef>
                        <a:defRPr sz="1400">
                          <a:solidFill>
                            <a:schemeClr val="tx1"/>
                          </a:solidFill>
                          <a:latin typeface="Arial" charset="0"/>
                          <a:ea typeface="ＭＳ Ｐゴシック" charset="-128"/>
                        </a:defRPr>
                      </a:lvl2pPr>
                      <a:lvl3pPr marL="1143000" indent="-228600">
                        <a:spcBef>
                          <a:spcPct val="20000"/>
                        </a:spcBef>
                        <a:defRPr sz="1200">
                          <a:solidFill>
                            <a:schemeClr val="tx1"/>
                          </a:solidFill>
                          <a:latin typeface="Arial" charset="0"/>
                          <a:ea typeface="ＭＳ Ｐゴシック" charset="-128"/>
                        </a:defRPr>
                      </a:lvl3pPr>
                      <a:lvl4pPr marL="1600200" indent="-228600">
                        <a:spcBef>
                          <a:spcPct val="20000"/>
                        </a:spcBef>
                        <a:defRPr sz="1000">
                          <a:solidFill>
                            <a:schemeClr val="tx1"/>
                          </a:solidFill>
                          <a:latin typeface="Arial" charset="0"/>
                          <a:ea typeface="ＭＳ Ｐゴシック" charset="-128"/>
                        </a:defRPr>
                      </a:lvl4pPr>
                      <a:lvl5pPr marL="2057400" indent="-228600">
                        <a:spcBef>
                          <a:spcPct val="20000"/>
                        </a:spcBef>
                        <a:defRPr sz="1000">
                          <a:solidFill>
                            <a:schemeClr val="tx1"/>
                          </a:solidFill>
                          <a:latin typeface="Arial" charset="0"/>
                          <a:ea typeface="ＭＳ Ｐゴシック" charset="-128"/>
                        </a:defRPr>
                      </a:lvl5pPr>
                      <a:lvl6pPr marL="2514600" indent="-228600" eaLnBrk="0" fontAlgn="base" hangingPunct="0">
                        <a:spcBef>
                          <a:spcPct val="20000"/>
                        </a:spcBef>
                        <a:spcAft>
                          <a:spcPct val="0"/>
                        </a:spcAft>
                        <a:defRPr sz="1000">
                          <a:solidFill>
                            <a:schemeClr val="tx1"/>
                          </a:solidFill>
                          <a:latin typeface="Arial" charset="0"/>
                          <a:ea typeface="ＭＳ Ｐゴシック" charset="-128"/>
                        </a:defRPr>
                      </a:lvl6pPr>
                      <a:lvl7pPr marL="2971800" indent="-228600" eaLnBrk="0" fontAlgn="base" hangingPunct="0">
                        <a:spcBef>
                          <a:spcPct val="20000"/>
                        </a:spcBef>
                        <a:spcAft>
                          <a:spcPct val="0"/>
                        </a:spcAft>
                        <a:defRPr sz="1000">
                          <a:solidFill>
                            <a:schemeClr val="tx1"/>
                          </a:solidFill>
                          <a:latin typeface="Arial" charset="0"/>
                          <a:ea typeface="ＭＳ Ｐゴシック" charset="-128"/>
                        </a:defRPr>
                      </a:lvl7pPr>
                      <a:lvl8pPr marL="3429000" indent="-228600" eaLnBrk="0" fontAlgn="base" hangingPunct="0">
                        <a:spcBef>
                          <a:spcPct val="20000"/>
                        </a:spcBef>
                        <a:spcAft>
                          <a:spcPct val="0"/>
                        </a:spcAft>
                        <a:defRPr sz="1000">
                          <a:solidFill>
                            <a:schemeClr val="tx1"/>
                          </a:solidFill>
                          <a:latin typeface="Arial" charset="0"/>
                          <a:ea typeface="ＭＳ Ｐゴシック" charset="-128"/>
                        </a:defRPr>
                      </a:lvl8pPr>
                      <a:lvl9pPr marL="3886200" indent="-228600" eaLnBrk="0" fontAlgn="base" hangingPunct="0">
                        <a:spcBef>
                          <a:spcPct val="20000"/>
                        </a:spcBef>
                        <a:spcAft>
                          <a:spcPct val="0"/>
                        </a:spcAft>
                        <a:defRPr sz="1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altLang="en-US" sz="1500" b="0" i="0" u="none" strike="noStrike" cap="none" normalizeH="0" baseline="0">
                          <a:ln>
                            <a:noFill/>
                          </a:ln>
                          <a:solidFill>
                            <a:schemeClr val="tx1"/>
                          </a:solidFill>
                          <a:effectLst/>
                          <a:latin typeface="Arial" charset="0"/>
                          <a:ea typeface="ＭＳ Ｐゴシック" charset="-128"/>
                        </a:rPr>
                        <a:t>Marginalized from the discipline</a:t>
                      </a:r>
                      <a:endParaRPr kumimoji="0" lang="en-US" altLang="en-US" sz="1500" b="0" i="0" u="none" strike="noStrike" cap="none" normalizeH="0" baseline="0">
                        <a:ln>
                          <a:noFill/>
                        </a:ln>
                        <a:solidFill>
                          <a:schemeClr val="tx1"/>
                        </a:solidFill>
                        <a:effectLst/>
                        <a:latin typeface="Arial" charset="0"/>
                        <a:ea typeface="ＭＳ Ｐゴシック" charset="-128"/>
                      </a:endParaRPr>
                    </a:p>
                  </a:txBody>
                  <a:tcPr marL="68580" marR="68580" marT="34290" marB="342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120090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Grp="1" noChangeArrowheads="1"/>
          </p:cNvSpPr>
          <p:nvPr>
            <p:ph type="body" idx="1"/>
          </p:nvPr>
        </p:nvSpPr>
        <p:spPr>
          <a:xfrm>
            <a:off x="294199" y="1006078"/>
            <a:ext cx="8317064" cy="3348038"/>
          </a:xfrm>
        </p:spPr>
        <p:txBody>
          <a:bodyPr/>
          <a:lstStyle/>
          <a:p>
            <a:pPr algn="ctr" eaLnBrk="1" hangingPunct="1">
              <a:lnSpc>
                <a:spcPct val="90000"/>
              </a:lnSpc>
            </a:pPr>
            <a:r>
              <a:rPr lang="en-GB" altLang="en-US" sz="3600" dirty="0"/>
              <a:t>What are your </a:t>
            </a:r>
            <a:r>
              <a:rPr lang="en-GB" altLang="en-US" sz="3600" b="1" dirty="0"/>
              <a:t>supervisor’s </a:t>
            </a:r>
            <a:r>
              <a:rPr lang="en-GB" altLang="en-US" sz="3600" dirty="0"/>
              <a:t>responsibilities?</a:t>
            </a:r>
          </a:p>
          <a:p>
            <a:pPr algn="ctr" eaLnBrk="1" hangingPunct="1">
              <a:lnSpc>
                <a:spcPct val="90000"/>
              </a:lnSpc>
            </a:pPr>
            <a:endParaRPr lang="en-GB" altLang="en-US" sz="3600" dirty="0"/>
          </a:p>
          <a:p>
            <a:pPr algn="ctr" eaLnBrk="1" hangingPunct="1">
              <a:lnSpc>
                <a:spcPct val="90000"/>
              </a:lnSpc>
            </a:pPr>
            <a:r>
              <a:rPr lang="en-GB" altLang="en-US" sz="3600" dirty="0"/>
              <a:t>What are </a:t>
            </a:r>
            <a:r>
              <a:rPr lang="en-GB" altLang="en-US" sz="3600" b="1" dirty="0"/>
              <a:t>your</a:t>
            </a:r>
            <a:r>
              <a:rPr lang="en-GB" altLang="en-US" sz="3600" b="1" dirty="0">
                <a:solidFill>
                  <a:schemeClr val="accent2"/>
                </a:solidFill>
              </a:rPr>
              <a:t> </a:t>
            </a:r>
            <a:r>
              <a:rPr lang="en-GB" altLang="en-US" sz="3600" dirty="0"/>
              <a:t>responsibilities? </a:t>
            </a:r>
          </a:p>
        </p:txBody>
      </p:sp>
    </p:spTree>
    <p:extLst>
      <p:ext uri="{BB962C8B-B14F-4D97-AF65-F5344CB8AC3E}">
        <p14:creationId xmlns:p14="http://schemas.microsoft.com/office/powerpoint/2010/main" val="10327776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GB" altLang="en-US" smtClean="0"/>
              <a:t>Working with Your Supervisor(s)</a:t>
            </a:r>
          </a:p>
        </p:txBody>
      </p:sp>
      <p:sp>
        <p:nvSpPr>
          <p:cNvPr id="51203" name="Rectangle 3"/>
          <p:cNvSpPr>
            <a:spLocks noGrp="1" noChangeArrowheads="1"/>
          </p:cNvSpPr>
          <p:nvPr>
            <p:ph type="body" idx="1"/>
          </p:nvPr>
        </p:nvSpPr>
        <p:spPr/>
        <p:txBody>
          <a:bodyPr/>
          <a:lstStyle/>
          <a:p>
            <a:pPr algn="ctr" eaLnBrk="1" hangingPunct="1">
              <a:lnSpc>
                <a:spcPct val="90000"/>
              </a:lnSpc>
            </a:pPr>
            <a:r>
              <a:rPr lang="en-GB" altLang="en-US" sz="2700"/>
              <a:t>How would you describe your supervisor’s personality and way of supervising?</a:t>
            </a:r>
          </a:p>
          <a:p>
            <a:pPr algn="ctr" eaLnBrk="1" hangingPunct="1">
              <a:lnSpc>
                <a:spcPct val="90000"/>
              </a:lnSpc>
            </a:pPr>
            <a:endParaRPr lang="en-GB" altLang="en-US" sz="2700"/>
          </a:p>
          <a:p>
            <a:pPr algn="ctr" eaLnBrk="1" hangingPunct="1">
              <a:lnSpc>
                <a:spcPct val="90000"/>
              </a:lnSpc>
            </a:pPr>
            <a:r>
              <a:rPr lang="en-GB" altLang="en-US" sz="2700">
                <a:solidFill>
                  <a:srgbClr val="663366"/>
                </a:solidFill>
              </a:rPr>
              <a:t>How would you describe your personality and preferred way of working?</a:t>
            </a:r>
          </a:p>
        </p:txBody>
      </p:sp>
    </p:spTree>
    <p:extLst>
      <p:ext uri="{BB962C8B-B14F-4D97-AF65-F5344CB8AC3E}">
        <p14:creationId xmlns:p14="http://schemas.microsoft.com/office/powerpoint/2010/main" val="14284380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12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2033588" y="250032"/>
            <a:ext cx="5304235" cy="436960"/>
          </a:xfrm>
        </p:spPr>
        <p:txBody>
          <a:bodyPr>
            <a:normAutofit fontScale="90000"/>
          </a:bodyPr>
          <a:lstStyle/>
          <a:p>
            <a:pPr eaLnBrk="1" hangingPunct="1"/>
            <a:r>
              <a:rPr lang="en-GB" altLang="en-US" sz="3000"/>
              <a:t>Relationship with Supervisor</a:t>
            </a:r>
            <a:endParaRPr lang="en-US" altLang="en-US" sz="3000"/>
          </a:p>
        </p:txBody>
      </p:sp>
      <p:sp>
        <p:nvSpPr>
          <p:cNvPr id="69635" name="Text Box 3"/>
          <p:cNvSpPr txBox="1">
            <a:spLocks noChangeArrowheads="1"/>
          </p:cNvSpPr>
          <p:nvPr/>
        </p:nvSpPr>
        <p:spPr bwMode="auto">
          <a:xfrm>
            <a:off x="1677591" y="1143000"/>
            <a:ext cx="1828800"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lgn="ctr">
              <a:spcBef>
                <a:spcPct val="50000"/>
              </a:spcBef>
            </a:pPr>
            <a:r>
              <a:rPr lang="en-GB" altLang="en-US" sz="1350">
                <a:latin typeface="Tahoma" panose="020B0604030504040204" pitchFamily="34" charset="0"/>
              </a:rPr>
              <a:t>DOMINANT</a:t>
            </a:r>
          </a:p>
          <a:p>
            <a:pPr algn="ctr">
              <a:spcBef>
                <a:spcPct val="0"/>
              </a:spcBef>
            </a:pPr>
            <a:r>
              <a:rPr lang="en-GB" altLang="en-US" sz="1350">
                <a:latin typeface="Tahoma" panose="020B0604030504040204" pitchFamily="34" charset="0"/>
              </a:rPr>
              <a:t>-expert who wants things their own way</a:t>
            </a:r>
            <a:endParaRPr lang="en-US" altLang="en-US" sz="1350">
              <a:latin typeface="Tahoma" panose="020B0604030504040204" pitchFamily="34" charset="0"/>
            </a:endParaRPr>
          </a:p>
        </p:txBody>
      </p:sp>
      <p:sp>
        <p:nvSpPr>
          <p:cNvPr id="69636" name="Text Box 4"/>
          <p:cNvSpPr txBox="1">
            <a:spLocks noChangeArrowheads="1"/>
          </p:cNvSpPr>
          <p:nvPr/>
        </p:nvSpPr>
        <p:spPr bwMode="auto">
          <a:xfrm>
            <a:off x="5529263" y="3771900"/>
            <a:ext cx="18288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lgn="ctr">
              <a:spcBef>
                <a:spcPct val="50000"/>
              </a:spcBef>
            </a:pPr>
            <a:r>
              <a:rPr lang="en-GB" altLang="en-US" sz="1350">
                <a:latin typeface="Tahoma" panose="020B0604030504040204" pitchFamily="34" charset="0"/>
              </a:rPr>
              <a:t>NEEDS DIRECTION</a:t>
            </a:r>
          </a:p>
          <a:p>
            <a:pPr algn="ctr">
              <a:spcBef>
                <a:spcPct val="0"/>
              </a:spcBef>
            </a:pPr>
            <a:r>
              <a:rPr lang="en-GB" altLang="en-US" sz="1350">
                <a:latin typeface="Tahoma" panose="020B0604030504040204" pitchFamily="34" charset="0"/>
              </a:rPr>
              <a:t>-willing to act as assistant to supervisor</a:t>
            </a:r>
            <a:endParaRPr lang="en-US" altLang="en-US" sz="1350">
              <a:latin typeface="Tahoma" panose="020B0604030504040204" pitchFamily="34" charset="0"/>
            </a:endParaRPr>
          </a:p>
        </p:txBody>
      </p:sp>
      <p:sp>
        <p:nvSpPr>
          <p:cNvPr id="69637" name="Text Box 5"/>
          <p:cNvSpPr txBox="1">
            <a:spLocks noChangeArrowheads="1"/>
          </p:cNvSpPr>
          <p:nvPr/>
        </p:nvSpPr>
        <p:spPr bwMode="auto">
          <a:xfrm>
            <a:off x="3643313" y="3771901"/>
            <a:ext cx="1943100"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lgn="ctr">
              <a:spcBef>
                <a:spcPct val="50000"/>
              </a:spcBef>
            </a:pPr>
            <a:r>
              <a:rPr lang="en-GB" altLang="en-US" sz="1350" dirty="0">
                <a:latin typeface="Tahoma" panose="020B0604030504040204" pitchFamily="34" charset="0"/>
              </a:rPr>
              <a:t>ENJOYS INTERACTION</a:t>
            </a:r>
          </a:p>
          <a:p>
            <a:pPr algn="ctr">
              <a:spcBef>
                <a:spcPct val="0"/>
              </a:spcBef>
            </a:pPr>
            <a:r>
              <a:rPr lang="en-GB" altLang="en-US" sz="1350" dirty="0">
                <a:latin typeface="Tahoma" panose="020B0604030504040204" pitchFamily="34" charset="0"/>
              </a:rPr>
              <a:t>-as part of the learning process</a:t>
            </a:r>
            <a:endParaRPr lang="en-US" altLang="en-US" sz="1350" dirty="0">
              <a:latin typeface="Tahoma" panose="020B0604030504040204" pitchFamily="34" charset="0"/>
            </a:endParaRPr>
          </a:p>
        </p:txBody>
      </p:sp>
      <p:sp>
        <p:nvSpPr>
          <p:cNvPr id="69638" name="Text Box 6"/>
          <p:cNvSpPr txBox="1">
            <a:spLocks noChangeArrowheads="1"/>
          </p:cNvSpPr>
          <p:nvPr/>
        </p:nvSpPr>
        <p:spPr bwMode="auto">
          <a:xfrm>
            <a:off x="5335191" y="1143000"/>
            <a:ext cx="1828800"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lgn="ctr">
              <a:spcBef>
                <a:spcPct val="50000"/>
              </a:spcBef>
            </a:pPr>
            <a:r>
              <a:rPr lang="en-GB" altLang="en-US" sz="1350">
                <a:latin typeface="Tahoma" panose="020B0604030504040204" pitchFamily="34" charset="0"/>
              </a:rPr>
              <a:t>INDEPENDENT</a:t>
            </a:r>
          </a:p>
          <a:p>
            <a:pPr algn="ctr">
              <a:spcBef>
                <a:spcPct val="0"/>
              </a:spcBef>
            </a:pPr>
            <a:r>
              <a:rPr lang="en-GB" altLang="en-US" sz="1350">
                <a:latin typeface="Tahoma" panose="020B0604030504040204" pitchFamily="34" charset="0"/>
              </a:rPr>
              <a:t>-believes it’s the student’s project</a:t>
            </a:r>
            <a:endParaRPr lang="en-US" altLang="en-US" sz="1350">
              <a:latin typeface="Tahoma" panose="020B0604030504040204" pitchFamily="34" charset="0"/>
            </a:endParaRPr>
          </a:p>
        </p:txBody>
      </p:sp>
      <p:sp>
        <p:nvSpPr>
          <p:cNvPr id="69639" name="Text Box 7"/>
          <p:cNvSpPr txBox="1">
            <a:spLocks noChangeArrowheads="1"/>
          </p:cNvSpPr>
          <p:nvPr/>
        </p:nvSpPr>
        <p:spPr bwMode="auto">
          <a:xfrm>
            <a:off x="3506391" y="1143000"/>
            <a:ext cx="1828800"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lgn="ctr">
              <a:spcBef>
                <a:spcPct val="50000"/>
              </a:spcBef>
            </a:pPr>
            <a:r>
              <a:rPr lang="en-GB" altLang="en-US" sz="1350">
                <a:latin typeface="Tahoma" panose="020B0604030504040204" pitchFamily="34" charset="0"/>
              </a:rPr>
              <a:t>INTERACTIVE</a:t>
            </a:r>
          </a:p>
          <a:p>
            <a:pPr algn="ctr">
              <a:spcBef>
                <a:spcPct val="0"/>
              </a:spcBef>
            </a:pPr>
            <a:r>
              <a:rPr lang="en-GB" altLang="en-US" sz="1350">
                <a:latin typeface="Tahoma" panose="020B0604030504040204" pitchFamily="34" charset="0"/>
              </a:rPr>
              <a:t>-give &amp; take in discussions to agree</a:t>
            </a:r>
            <a:endParaRPr lang="en-US" altLang="en-US" sz="1350">
              <a:latin typeface="Tahoma" panose="020B0604030504040204" pitchFamily="34" charset="0"/>
            </a:endParaRPr>
          </a:p>
        </p:txBody>
      </p:sp>
      <p:sp>
        <p:nvSpPr>
          <p:cNvPr id="69640" name="Text Box 8"/>
          <p:cNvSpPr txBox="1">
            <a:spLocks noChangeArrowheads="1"/>
          </p:cNvSpPr>
          <p:nvPr/>
        </p:nvSpPr>
        <p:spPr bwMode="auto">
          <a:xfrm>
            <a:off x="1871663" y="3771901"/>
            <a:ext cx="1828800"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lgn="ctr">
              <a:spcBef>
                <a:spcPct val="50000"/>
              </a:spcBef>
            </a:pPr>
            <a:r>
              <a:rPr lang="en-GB" altLang="en-US" sz="1350">
                <a:latin typeface="Tahoma" panose="020B0604030504040204" pitchFamily="34" charset="0"/>
              </a:rPr>
              <a:t>SELF-MOTIVATED</a:t>
            </a:r>
          </a:p>
          <a:p>
            <a:pPr algn="ctr">
              <a:spcBef>
                <a:spcPct val="0"/>
              </a:spcBef>
            </a:pPr>
            <a:r>
              <a:rPr lang="en-GB" altLang="en-US" sz="1350">
                <a:latin typeface="Tahoma" panose="020B0604030504040204" pitchFamily="34" charset="0"/>
              </a:rPr>
              <a:t>-wants minimum interference</a:t>
            </a:r>
            <a:endParaRPr lang="en-US" altLang="en-US" sz="1350">
              <a:latin typeface="Tahoma" panose="020B0604030504040204" pitchFamily="34" charset="0"/>
            </a:endParaRPr>
          </a:p>
        </p:txBody>
      </p:sp>
      <p:sp>
        <p:nvSpPr>
          <p:cNvPr id="69641" name="Text Box 9"/>
          <p:cNvSpPr txBox="1">
            <a:spLocks noChangeArrowheads="1"/>
          </p:cNvSpPr>
          <p:nvPr/>
        </p:nvSpPr>
        <p:spPr bwMode="auto">
          <a:xfrm>
            <a:off x="3815953" y="4542235"/>
            <a:ext cx="15192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lgn="ctr">
              <a:spcBef>
                <a:spcPct val="50000"/>
              </a:spcBef>
            </a:pPr>
            <a:r>
              <a:rPr lang="en-GB" altLang="en-US" sz="1500" b="1" u="sng" dirty="0">
                <a:latin typeface="Tahoma" panose="020B0604030504040204" pitchFamily="34" charset="0"/>
              </a:rPr>
              <a:t>RESEARCHER</a:t>
            </a:r>
            <a:endParaRPr lang="en-US" altLang="en-US" sz="1500" b="1" u="sng" dirty="0">
              <a:latin typeface="Tahoma" panose="020B0604030504040204" pitchFamily="34" charset="0"/>
            </a:endParaRPr>
          </a:p>
        </p:txBody>
      </p:sp>
      <p:sp>
        <p:nvSpPr>
          <p:cNvPr id="69642" name="Text Box 10"/>
          <p:cNvSpPr txBox="1">
            <a:spLocks noChangeArrowheads="1"/>
          </p:cNvSpPr>
          <p:nvPr/>
        </p:nvSpPr>
        <p:spPr bwMode="auto">
          <a:xfrm>
            <a:off x="3649265" y="789385"/>
            <a:ext cx="168592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lgn="ctr">
              <a:spcBef>
                <a:spcPct val="50000"/>
              </a:spcBef>
            </a:pPr>
            <a:r>
              <a:rPr lang="en-GB" altLang="en-US" sz="1500" b="1" u="sng" dirty="0">
                <a:latin typeface="Tahoma" panose="020B0604030504040204" pitchFamily="34" charset="0"/>
              </a:rPr>
              <a:t>SUPERVISORS</a:t>
            </a:r>
            <a:endParaRPr lang="en-US" altLang="en-US" sz="1500" b="1" u="sng" dirty="0">
              <a:latin typeface="Tahoma" panose="020B0604030504040204" pitchFamily="34" charset="0"/>
            </a:endParaRPr>
          </a:p>
        </p:txBody>
      </p:sp>
      <p:sp>
        <p:nvSpPr>
          <p:cNvPr id="69643" name="Rectangle 11"/>
          <p:cNvSpPr>
            <a:spLocks noChangeArrowheads="1"/>
          </p:cNvSpPr>
          <p:nvPr/>
        </p:nvSpPr>
        <p:spPr bwMode="auto">
          <a:xfrm>
            <a:off x="1143000" y="1815703"/>
            <a:ext cx="6858000" cy="1890713"/>
          </a:xfrm>
          <a:prstGeom prst="rect">
            <a:avLst/>
          </a:prstGeom>
          <a:solidFill>
            <a:schemeClr val="bg1"/>
          </a:solidFill>
          <a:ln w="9525">
            <a:solidFill>
              <a:schemeClr val="bg1"/>
            </a:solidFill>
            <a:miter lim="800000"/>
            <a:headEnd/>
            <a:tailEnd/>
          </a:ln>
        </p:spPr>
        <p:txBody>
          <a:bodyPr wrap="none" anchor="ct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spcBef>
                <a:spcPct val="0"/>
              </a:spcBef>
            </a:pPr>
            <a:endParaRPr lang="en-US" altLang="en-US" sz="1350">
              <a:latin typeface="Times" panose="02020603050405020304" pitchFamily="18" charset="0"/>
            </a:endParaRPr>
          </a:p>
        </p:txBody>
      </p:sp>
      <p:sp>
        <p:nvSpPr>
          <p:cNvPr id="69644" name="Line 12"/>
          <p:cNvSpPr>
            <a:spLocks noChangeShapeType="1"/>
          </p:cNvSpPr>
          <p:nvPr/>
        </p:nvSpPr>
        <p:spPr bwMode="auto">
          <a:xfrm rot="21119787" flipV="1">
            <a:off x="2581276" y="2243138"/>
            <a:ext cx="3898106" cy="1088231"/>
          </a:xfrm>
          <a:prstGeom prst="line">
            <a:avLst/>
          </a:prstGeom>
          <a:noFill/>
          <a:ln w="76200">
            <a:solidFill>
              <a:srgbClr val="0080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sz="1350"/>
          </a:p>
        </p:txBody>
      </p:sp>
      <p:sp>
        <p:nvSpPr>
          <p:cNvPr id="69645" name="Line 13"/>
          <p:cNvSpPr>
            <a:spLocks noChangeShapeType="1"/>
          </p:cNvSpPr>
          <p:nvPr/>
        </p:nvSpPr>
        <p:spPr bwMode="auto">
          <a:xfrm rot="5400000" flipV="1">
            <a:off x="3699868" y="763786"/>
            <a:ext cx="1600200" cy="4046935"/>
          </a:xfrm>
          <a:prstGeom prst="line">
            <a:avLst/>
          </a:prstGeom>
          <a:noFill/>
          <a:ln w="76200">
            <a:solidFill>
              <a:srgbClr val="0080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sz="1350"/>
          </a:p>
        </p:txBody>
      </p:sp>
      <p:sp>
        <p:nvSpPr>
          <p:cNvPr id="69646" name="Line 14"/>
          <p:cNvSpPr>
            <a:spLocks noChangeShapeType="1"/>
          </p:cNvSpPr>
          <p:nvPr/>
        </p:nvSpPr>
        <p:spPr bwMode="auto">
          <a:xfrm rot="5400000">
            <a:off x="3676651" y="2786063"/>
            <a:ext cx="1600200" cy="2381"/>
          </a:xfrm>
          <a:prstGeom prst="line">
            <a:avLst/>
          </a:prstGeom>
          <a:noFill/>
          <a:ln w="76200">
            <a:solidFill>
              <a:srgbClr val="0080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sz="1350"/>
          </a:p>
        </p:txBody>
      </p:sp>
      <p:sp>
        <p:nvSpPr>
          <p:cNvPr id="69647" name="Line 15"/>
          <p:cNvSpPr>
            <a:spLocks noChangeShapeType="1"/>
          </p:cNvSpPr>
          <p:nvPr/>
        </p:nvSpPr>
        <p:spPr bwMode="auto">
          <a:xfrm rot="5400000">
            <a:off x="5729883" y="2786658"/>
            <a:ext cx="1600200" cy="1191"/>
          </a:xfrm>
          <a:prstGeom prst="line">
            <a:avLst/>
          </a:prstGeom>
          <a:noFill/>
          <a:ln w="76200">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sz="1350"/>
          </a:p>
        </p:txBody>
      </p:sp>
      <p:sp>
        <p:nvSpPr>
          <p:cNvPr id="69648" name="Line 16"/>
          <p:cNvSpPr>
            <a:spLocks noChangeShapeType="1"/>
          </p:cNvSpPr>
          <p:nvPr/>
        </p:nvSpPr>
        <p:spPr bwMode="auto">
          <a:xfrm rot="5400000">
            <a:off x="1734741" y="2786063"/>
            <a:ext cx="1600200" cy="2381"/>
          </a:xfrm>
          <a:prstGeom prst="line">
            <a:avLst/>
          </a:prstGeom>
          <a:noFill/>
          <a:ln w="76200">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sz="1350"/>
          </a:p>
        </p:txBody>
      </p:sp>
      <p:sp>
        <p:nvSpPr>
          <p:cNvPr id="69649" name="Line 17"/>
          <p:cNvSpPr>
            <a:spLocks noChangeShapeType="1"/>
          </p:cNvSpPr>
          <p:nvPr/>
        </p:nvSpPr>
        <p:spPr bwMode="auto">
          <a:xfrm rot="5400000" flipV="1">
            <a:off x="4744046" y="1859162"/>
            <a:ext cx="1600200" cy="1856184"/>
          </a:xfrm>
          <a:prstGeom prst="line">
            <a:avLst/>
          </a:prstGeom>
          <a:noFill/>
          <a:ln w="76200">
            <a:solidFill>
              <a:srgbClr val="008000"/>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sz="1350"/>
          </a:p>
        </p:txBody>
      </p:sp>
      <p:sp>
        <p:nvSpPr>
          <p:cNvPr id="69650" name="Line 18"/>
          <p:cNvSpPr>
            <a:spLocks noChangeShapeType="1"/>
          </p:cNvSpPr>
          <p:nvPr/>
        </p:nvSpPr>
        <p:spPr bwMode="auto">
          <a:xfrm rot="5400000">
            <a:off x="2604493" y="1859161"/>
            <a:ext cx="1600200" cy="1856185"/>
          </a:xfrm>
          <a:prstGeom prst="line">
            <a:avLst/>
          </a:prstGeom>
          <a:noFill/>
          <a:ln w="76200">
            <a:solidFill>
              <a:srgbClr val="008000"/>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sz="1350"/>
          </a:p>
        </p:txBody>
      </p:sp>
      <p:sp>
        <p:nvSpPr>
          <p:cNvPr id="69651" name="Text Box 19"/>
          <p:cNvSpPr txBox="1">
            <a:spLocks noChangeArrowheads="1"/>
          </p:cNvSpPr>
          <p:nvPr/>
        </p:nvSpPr>
        <p:spPr bwMode="auto">
          <a:xfrm rot="5400000">
            <a:off x="6317457" y="2472154"/>
            <a:ext cx="383381" cy="5539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spcBef>
                <a:spcPct val="50000"/>
              </a:spcBef>
            </a:pPr>
            <a:r>
              <a:rPr lang="en-GB" altLang="en-US" sz="3000">
                <a:solidFill>
                  <a:srgbClr val="000099"/>
                </a:solidFill>
              </a:rPr>
              <a:t>X</a:t>
            </a:r>
            <a:endParaRPr lang="en-GB" altLang="en-US" sz="1350">
              <a:solidFill>
                <a:srgbClr val="000099"/>
              </a:solidFill>
              <a:latin typeface="Times New Roman" panose="02020603050405020304" pitchFamily="18" charset="0"/>
            </a:endParaRPr>
          </a:p>
        </p:txBody>
      </p:sp>
      <p:sp>
        <p:nvSpPr>
          <p:cNvPr id="69652" name="Text Box 20"/>
          <p:cNvSpPr txBox="1">
            <a:spLocks noChangeArrowheads="1"/>
          </p:cNvSpPr>
          <p:nvPr/>
        </p:nvSpPr>
        <p:spPr bwMode="auto">
          <a:xfrm rot="5400000">
            <a:off x="2341364" y="2412624"/>
            <a:ext cx="342900" cy="5539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spcBef>
                <a:spcPct val="50000"/>
              </a:spcBef>
            </a:pPr>
            <a:r>
              <a:rPr lang="en-GB" altLang="en-US" sz="3000">
                <a:solidFill>
                  <a:srgbClr val="000099"/>
                </a:solidFill>
              </a:rPr>
              <a:t>X</a:t>
            </a:r>
            <a:endParaRPr lang="en-GB" altLang="en-US" sz="1350">
              <a:solidFill>
                <a:srgbClr val="000099"/>
              </a:solidFill>
              <a:latin typeface="Times New Roman" panose="02020603050405020304" pitchFamily="18" charset="0"/>
            </a:endParaRPr>
          </a:p>
        </p:txBody>
      </p:sp>
      <p:sp>
        <p:nvSpPr>
          <p:cNvPr id="69653" name="Text Box 21"/>
          <p:cNvSpPr txBox="1">
            <a:spLocks noChangeArrowheads="1"/>
          </p:cNvSpPr>
          <p:nvPr/>
        </p:nvSpPr>
        <p:spPr bwMode="auto">
          <a:xfrm>
            <a:off x="7218760" y="2193132"/>
            <a:ext cx="782240" cy="138499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ea typeface="MS PGothic" panose="020B0600070205080204" pitchFamily="34" charset="-128"/>
              </a:defRPr>
            </a:lvl9pPr>
          </a:lstStyle>
          <a:p>
            <a:pPr>
              <a:spcBef>
                <a:spcPct val="50000"/>
              </a:spcBef>
            </a:pPr>
            <a:r>
              <a:rPr lang="en-US" altLang="en-US" sz="1200">
                <a:solidFill>
                  <a:srgbClr val="000066"/>
                </a:solidFill>
              </a:rPr>
              <a:t>Best</a:t>
            </a:r>
          </a:p>
          <a:p>
            <a:pPr>
              <a:spcBef>
                <a:spcPct val="50000"/>
              </a:spcBef>
            </a:pPr>
            <a:r>
              <a:rPr lang="en-US" altLang="en-US" sz="1200">
                <a:solidFill>
                  <a:srgbClr val="000066"/>
                </a:solidFill>
              </a:rPr>
              <a:t>OK</a:t>
            </a:r>
          </a:p>
          <a:p>
            <a:pPr>
              <a:spcBef>
                <a:spcPct val="50000"/>
              </a:spcBef>
            </a:pPr>
            <a:r>
              <a:rPr lang="en-US" altLang="en-US" sz="1200">
                <a:solidFill>
                  <a:srgbClr val="000066"/>
                </a:solidFill>
              </a:rPr>
              <a:t>Could have problems</a:t>
            </a:r>
          </a:p>
        </p:txBody>
      </p:sp>
      <p:sp>
        <p:nvSpPr>
          <p:cNvPr id="69654" name="Line 22"/>
          <p:cNvSpPr>
            <a:spLocks noChangeShapeType="1"/>
          </p:cNvSpPr>
          <p:nvPr/>
        </p:nvSpPr>
        <p:spPr bwMode="auto">
          <a:xfrm flipH="1">
            <a:off x="6797279" y="2338388"/>
            <a:ext cx="313134" cy="0"/>
          </a:xfrm>
          <a:prstGeom prst="line">
            <a:avLst/>
          </a:prstGeom>
          <a:noFill/>
          <a:ln w="76200">
            <a:solidFill>
              <a:srgbClr val="008000"/>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69655" name="Line 23"/>
          <p:cNvSpPr>
            <a:spLocks noChangeShapeType="1"/>
          </p:cNvSpPr>
          <p:nvPr/>
        </p:nvSpPr>
        <p:spPr bwMode="auto">
          <a:xfrm flipH="1">
            <a:off x="6797279" y="2624138"/>
            <a:ext cx="313134" cy="0"/>
          </a:xfrm>
          <a:prstGeom prst="line">
            <a:avLst/>
          </a:prstGeom>
          <a:noFill/>
          <a:ln w="76200">
            <a:solidFill>
              <a:srgbClr val="008000"/>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69656" name="Line 24"/>
          <p:cNvSpPr>
            <a:spLocks noChangeShapeType="1"/>
          </p:cNvSpPr>
          <p:nvPr/>
        </p:nvSpPr>
        <p:spPr bwMode="auto">
          <a:xfrm flipH="1">
            <a:off x="6840141" y="2909888"/>
            <a:ext cx="313134" cy="0"/>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Tree>
    <p:extLst>
      <p:ext uri="{BB962C8B-B14F-4D97-AF65-F5344CB8AC3E}">
        <p14:creationId xmlns:p14="http://schemas.microsoft.com/office/powerpoint/2010/main" val="814786872"/>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CBA8B1"/>
        </a:solidFill>
        <a:effectLst/>
      </p:bgPr>
    </p:bg>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652439" y="1281583"/>
            <a:ext cx="5648724" cy="2914650"/>
          </a:xfrm>
        </p:spPr>
        <p:txBody>
          <a:bodyPr/>
          <a:lstStyle/>
          <a:p>
            <a:r>
              <a:rPr lang="en-GB" sz="4000" b="1" dirty="0" smtClean="0"/>
              <a:t>Second supervisors and mentors</a:t>
            </a:r>
            <a:endParaRPr lang="en-GB" sz="4000" b="1" dirty="0"/>
          </a:p>
        </p:txBody>
      </p:sp>
      <p:sp>
        <p:nvSpPr>
          <p:cNvPr id="6" name="Rectangle 5"/>
          <p:cNvSpPr/>
          <p:nvPr/>
        </p:nvSpPr>
        <p:spPr>
          <a:xfrm>
            <a:off x="5283156" y="3855479"/>
            <a:ext cx="1286948" cy="12880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7" name="Picture 6"/>
          <p:cNvPicPr>
            <a:picLocks noChangeAspect="1"/>
          </p:cNvPicPr>
          <p:nvPr/>
        </p:nvPicPr>
        <p:blipFill>
          <a:blip r:embed="rId2">
            <a:biLevel thresh="25000"/>
          </a:blip>
          <a:stretch>
            <a:fillRect/>
          </a:stretch>
        </p:blipFill>
        <p:spPr>
          <a:xfrm flipH="1">
            <a:off x="6570104" y="1281583"/>
            <a:ext cx="2573896" cy="2573896"/>
          </a:xfrm>
          <a:prstGeom prst="rect">
            <a:avLst/>
          </a:prstGeom>
        </p:spPr>
      </p:pic>
    </p:spTree>
    <p:extLst>
      <p:ext uri="{BB962C8B-B14F-4D97-AF65-F5344CB8AC3E}">
        <p14:creationId xmlns:p14="http://schemas.microsoft.com/office/powerpoint/2010/main" val="39878469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278296" y="2217659"/>
            <a:ext cx="8408504" cy="1614870"/>
          </a:xfrm>
        </p:spPr>
        <p:txBody>
          <a:bodyPr>
            <a:normAutofit fontScale="90000"/>
          </a:bodyPr>
          <a:lstStyle/>
          <a:p>
            <a:pPr eaLnBrk="1" hangingPunct="1"/>
            <a:r>
              <a:rPr lang="en-GB" altLang="en-US" dirty="0" smtClean="0"/>
              <a:t>What is the role of your second supervisor?</a:t>
            </a:r>
            <a:br>
              <a:rPr lang="en-GB" altLang="en-US" dirty="0" smtClean="0"/>
            </a:br>
            <a:r>
              <a:rPr lang="en-GB" altLang="en-US" dirty="0" smtClean="0"/>
              <a:t/>
            </a:r>
            <a:br>
              <a:rPr lang="en-GB" altLang="en-US" dirty="0" smtClean="0"/>
            </a:br>
            <a:r>
              <a:rPr lang="en-GB" altLang="en-US" dirty="0" smtClean="0"/>
              <a:t>What is the role of your mentor?</a:t>
            </a:r>
            <a:r>
              <a:rPr lang="en-GB" altLang="en-US" dirty="0"/>
              <a:t/>
            </a:r>
            <a:br>
              <a:rPr lang="en-GB" altLang="en-US" dirty="0"/>
            </a:br>
            <a:r>
              <a:rPr lang="en-GB" altLang="en-US" dirty="0" smtClean="0"/>
              <a:t/>
            </a:r>
            <a:br>
              <a:rPr lang="en-GB" altLang="en-US" dirty="0" smtClean="0"/>
            </a:br>
            <a:endParaRPr lang="en-GB" altLang="en-US" dirty="0" smtClean="0"/>
          </a:p>
        </p:txBody>
      </p:sp>
    </p:spTree>
    <p:extLst>
      <p:ext uri="{BB962C8B-B14F-4D97-AF65-F5344CB8AC3E}">
        <p14:creationId xmlns:p14="http://schemas.microsoft.com/office/powerpoint/2010/main" val="2198731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1496"/>
            <a:ext cx="8229600" cy="857250"/>
          </a:xfrm>
        </p:spPr>
        <p:txBody>
          <a:bodyPr/>
          <a:lstStyle/>
          <a:p>
            <a:r>
              <a:rPr lang="en-GB" dirty="0">
                <a:solidFill>
                  <a:schemeClr val="tx1">
                    <a:lumMod val="75000"/>
                    <a:lumOff val="25000"/>
                  </a:schemeClr>
                </a:solidFill>
              </a:rPr>
              <a:t>Mentors</a:t>
            </a:r>
          </a:p>
        </p:txBody>
      </p:sp>
      <p:sp>
        <p:nvSpPr>
          <p:cNvPr id="3" name="TextBox 2"/>
          <p:cNvSpPr txBox="1"/>
          <p:nvPr/>
        </p:nvSpPr>
        <p:spPr>
          <a:xfrm>
            <a:off x="353832" y="1008746"/>
            <a:ext cx="8436334" cy="830997"/>
          </a:xfrm>
          <a:prstGeom prst="rect">
            <a:avLst/>
          </a:prstGeom>
          <a:noFill/>
          <a:ln>
            <a:solidFill>
              <a:schemeClr val="tx1">
                <a:lumMod val="75000"/>
                <a:lumOff val="25000"/>
              </a:schemeClr>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0" i="1" u="none" strike="noStrike" kern="1200" cap="none" spc="0" normalizeH="0" baseline="0" noProof="0" dirty="0">
                <a:ln>
                  <a:noFill/>
                </a:ln>
                <a:solidFill>
                  <a:srgbClr val="002A41">
                    <a:lumMod val="75000"/>
                    <a:lumOff val="25000"/>
                  </a:srgbClr>
                </a:solidFill>
                <a:effectLst/>
                <a:uLnTx/>
                <a:uFillTx/>
                <a:latin typeface="Calibri"/>
                <a:ea typeface="+mn-ea"/>
                <a:cs typeface="+mn-cs"/>
              </a:rPr>
              <a:t>A leading scientist at a different SAGEX node, with complementary academic expertise to you.</a:t>
            </a:r>
          </a:p>
        </p:txBody>
      </p:sp>
      <p:sp>
        <p:nvSpPr>
          <p:cNvPr id="4" name="Rectangle 3"/>
          <p:cNvSpPr/>
          <p:nvPr/>
        </p:nvSpPr>
        <p:spPr>
          <a:xfrm>
            <a:off x="457200" y="2913488"/>
            <a:ext cx="7651504" cy="830997"/>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2A41">
                    <a:lumMod val="75000"/>
                    <a:lumOff val="25000"/>
                  </a:srgbClr>
                </a:solidFill>
                <a:effectLst/>
                <a:uLnTx/>
                <a:uFillTx/>
                <a:latin typeface="Calibri"/>
                <a:ea typeface="+mn-ea"/>
                <a:cs typeface="+mn-cs"/>
              </a:rPr>
              <a:t>Might find the relationship develops over time as you gain more experience</a:t>
            </a:r>
          </a:p>
        </p:txBody>
      </p:sp>
      <p:sp>
        <p:nvSpPr>
          <p:cNvPr id="5" name="Rectangle 4"/>
          <p:cNvSpPr/>
          <p:nvPr/>
        </p:nvSpPr>
        <p:spPr>
          <a:xfrm>
            <a:off x="531066" y="3891753"/>
            <a:ext cx="7577638" cy="830997"/>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AEEF">
                    <a:lumMod val="75000"/>
                  </a:srgbClr>
                </a:solidFill>
                <a:effectLst/>
                <a:uLnTx/>
                <a:uFillTx/>
                <a:latin typeface="Calibri"/>
                <a:ea typeface="+mn-ea"/>
                <a:cs typeface="+mn-cs"/>
              </a:rPr>
              <a:t>Be proactive: </a:t>
            </a:r>
            <a:r>
              <a:rPr kumimoji="0" lang="en-GB" sz="2400" b="0" i="0" u="none" strike="noStrike" kern="1200" cap="none" spc="0" normalizeH="0" baseline="0" noProof="0" dirty="0">
                <a:ln>
                  <a:noFill/>
                </a:ln>
                <a:solidFill>
                  <a:srgbClr val="002A41">
                    <a:lumMod val="75000"/>
                    <a:lumOff val="25000"/>
                  </a:srgbClr>
                </a:solidFill>
                <a:effectLst/>
                <a:uLnTx/>
                <a:uFillTx/>
                <a:latin typeface="Calibri"/>
                <a:ea typeface="+mn-ea"/>
                <a:cs typeface="+mn-cs"/>
              </a:rPr>
              <a:t>the mentors are busy academics, so expect to put in effort to develop the relationship.</a:t>
            </a:r>
          </a:p>
        </p:txBody>
      </p:sp>
      <p:sp>
        <p:nvSpPr>
          <p:cNvPr id="7" name="Rectangle 6"/>
          <p:cNvSpPr/>
          <p:nvPr/>
        </p:nvSpPr>
        <p:spPr>
          <a:xfrm>
            <a:off x="457201" y="1944025"/>
            <a:ext cx="7191548" cy="830997"/>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AEEF">
                    <a:lumMod val="75000"/>
                  </a:srgbClr>
                </a:solidFill>
                <a:effectLst/>
                <a:uLnTx/>
                <a:uFillTx/>
                <a:latin typeface="Calibri"/>
                <a:ea typeface="+mn-ea"/>
                <a:cs typeface="+mn-cs"/>
              </a:rPr>
              <a:t>Novel insights: </a:t>
            </a:r>
            <a:r>
              <a:rPr kumimoji="0" lang="en-GB" sz="2400" b="0" i="0" u="none" strike="noStrike" kern="1200" cap="none" spc="0" normalizeH="0" baseline="0" noProof="0" dirty="0">
                <a:ln>
                  <a:noFill/>
                </a:ln>
                <a:solidFill>
                  <a:srgbClr val="002A41">
                    <a:lumMod val="75000"/>
                    <a:lumOff val="25000"/>
                  </a:srgbClr>
                </a:solidFill>
                <a:effectLst/>
                <a:uLnTx/>
                <a:uFillTx/>
                <a:latin typeface="Calibri"/>
                <a:ea typeface="+mn-ea"/>
                <a:cs typeface="+mn-cs"/>
              </a:rPr>
              <a:t>might offer an alternative view on your research project.</a:t>
            </a:r>
          </a:p>
        </p:txBody>
      </p:sp>
    </p:spTree>
    <p:extLst>
      <p:ext uri="{BB962C8B-B14F-4D97-AF65-F5344CB8AC3E}">
        <p14:creationId xmlns:p14="http://schemas.microsoft.com/office/powerpoint/2010/main" val="7737051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atMod val="130000"/>
                  </a:schemeClr>
                </a:solidFill>
              </a:rPr>
              <a:t>Session outline</a:t>
            </a:r>
            <a:endParaRPr lang="en-US" dirty="0"/>
          </a:p>
        </p:txBody>
      </p:sp>
      <p:sp>
        <p:nvSpPr>
          <p:cNvPr id="3" name="Content Placeholder 2"/>
          <p:cNvSpPr>
            <a:spLocks noGrp="1"/>
          </p:cNvSpPr>
          <p:nvPr>
            <p:ph sz="quarter" idx="12"/>
          </p:nvPr>
        </p:nvSpPr>
        <p:spPr>
          <a:xfrm>
            <a:off x="465245" y="928920"/>
            <a:ext cx="5943370" cy="2843548"/>
          </a:xfrm>
        </p:spPr>
        <p:txBody>
          <a:bodyPr/>
          <a:lstStyle/>
          <a:p>
            <a:pPr marL="285750" indent="-285750">
              <a:buFont typeface="Arial" panose="020B0604020202020204" pitchFamily="34" charset="0"/>
              <a:buChar char="•"/>
            </a:pPr>
            <a:r>
              <a:rPr lang="en-GB" sz="2400" dirty="0" smtClean="0"/>
              <a:t>Motivations and attributes of a successful researcher</a:t>
            </a:r>
          </a:p>
          <a:p>
            <a:pPr marL="285750" indent="-285750">
              <a:buFont typeface="Arial" panose="020B0604020202020204" pitchFamily="34" charset="0"/>
              <a:buChar char="•"/>
            </a:pPr>
            <a:r>
              <a:rPr lang="en-GB" sz="2400" dirty="0" smtClean="0"/>
              <a:t>Student/Supervisor relationships</a:t>
            </a:r>
          </a:p>
          <a:p>
            <a:pPr marL="285750" indent="-285750">
              <a:buFont typeface="Arial" panose="020B0604020202020204" pitchFamily="34" charset="0"/>
              <a:buChar char="•"/>
            </a:pPr>
            <a:r>
              <a:rPr lang="en-GB" sz="2400" dirty="0" smtClean="0"/>
              <a:t>Mentors and second supervisors</a:t>
            </a:r>
          </a:p>
          <a:p>
            <a:pPr marL="285750" indent="-285750">
              <a:buFont typeface="Arial" panose="020B0604020202020204" pitchFamily="34" charset="0"/>
              <a:buChar char="•"/>
            </a:pPr>
            <a:r>
              <a:rPr lang="en-GB" sz="2400" dirty="0" smtClean="0"/>
              <a:t>Challenges</a:t>
            </a:r>
            <a:endParaRPr lang="en-GB" sz="2400" dirty="0"/>
          </a:p>
          <a:p>
            <a:pPr marL="285750" indent="-285750">
              <a:buFont typeface="Arial" panose="020B0604020202020204" pitchFamily="34" charset="0"/>
              <a:buChar char="•"/>
            </a:pPr>
            <a:r>
              <a:rPr lang="en-GB" sz="2400" dirty="0" smtClean="0"/>
              <a:t>Career planning</a:t>
            </a:r>
          </a:p>
          <a:p>
            <a:pPr marL="285750" indent="-285750">
              <a:buFont typeface="Arial" panose="020B0604020202020204" pitchFamily="34" charset="0"/>
              <a:buChar char="•"/>
            </a:pPr>
            <a:r>
              <a:rPr lang="en-GB" sz="2400" dirty="0" smtClean="0"/>
              <a:t>Horizon scanning</a:t>
            </a:r>
            <a:endParaRPr lang="en-GB" sz="2400" dirty="0"/>
          </a:p>
          <a:p>
            <a:pPr marL="285750" indent="-285750">
              <a:buFont typeface="Arial" panose="020B0604020202020204" pitchFamily="34" charset="0"/>
              <a:buChar char="•"/>
            </a:pPr>
            <a:r>
              <a:rPr lang="en-GB" sz="2400" dirty="0" smtClean="0"/>
              <a:t>Work-life balance / external pressures</a:t>
            </a:r>
          </a:p>
          <a:p>
            <a:endParaRPr lang="en-GB" dirty="0" smtClean="0"/>
          </a:p>
          <a:p>
            <a:pPr marL="285750" indent="-285750">
              <a:buFont typeface="Arial" panose="020B0604020202020204" pitchFamily="34" charset="0"/>
              <a:buChar char="•"/>
            </a:pPr>
            <a:endParaRPr lang="en-GB" dirty="0"/>
          </a:p>
        </p:txBody>
      </p:sp>
      <p:sp>
        <p:nvSpPr>
          <p:cNvPr id="4" name="TextBox 3"/>
          <p:cNvSpPr txBox="1"/>
          <p:nvPr/>
        </p:nvSpPr>
        <p:spPr>
          <a:xfrm>
            <a:off x="6049108" y="1969477"/>
            <a:ext cx="2563446" cy="138499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GB" sz="2800" dirty="0" smtClean="0"/>
              <a:t>An opportunity to reflect and discuss</a:t>
            </a:r>
            <a:endParaRPr lang="en-GB" sz="2800" dirty="0"/>
          </a:p>
        </p:txBody>
      </p:sp>
    </p:spTree>
    <p:extLst>
      <p:ext uri="{BB962C8B-B14F-4D97-AF65-F5344CB8AC3E}">
        <p14:creationId xmlns:p14="http://schemas.microsoft.com/office/powerpoint/2010/main" val="3398639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1516183" y="1224708"/>
            <a:ext cx="7230251" cy="2914650"/>
          </a:xfrm>
        </p:spPr>
        <p:txBody>
          <a:bodyPr/>
          <a:lstStyle/>
          <a:p>
            <a:r>
              <a:rPr lang="en-GB" dirty="0"/>
              <a:t>It is crucial during your training that you develop confidence in your insight and learn to think independently of your mentor (in the wise words of my first mentor, “the outcome of the perfect training experience is that you leave the laboratory thinking that your mentor is a good person, but a bit dumb</a:t>
            </a:r>
            <a:r>
              <a:rPr lang="en-GB" dirty="0" smtClean="0"/>
              <a:t>”).  </a:t>
            </a:r>
          </a:p>
          <a:p>
            <a:r>
              <a:rPr lang="en-GB" dirty="0" smtClean="0"/>
              <a:t>(</a:t>
            </a:r>
            <a:r>
              <a:rPr lang="en-GB" dirty="0" err="1" smtClean="0"/>
              <a:t>Yewdell</a:t>
            </a:r>
            <a:r>
              <a:rPr lang="en-GB" dirty="0" smtClean="0"/>
              <a:t>, 2008)</a:t>
            </a:r>
            <a:endParaRPr lang="en-GB" dirty="0"/>
          </a:p>
        </p:txBody>
      </p:sp>
      <p:pic>
        <p:nvPicPr>
          <p:cNvPr id="3" name="Picture 2"/>
          <p:cNvPicPr>
            <a:picLocks noChangeAspect="1"/>
          </p:cNvPicPr>
          <p:nvPr/>
        </p:nvPicPr>
        <p:blipFill>
          <a:blip r:embed="rId2"/>
          <a:stretch>
            <a:fillRect/>
          </a:stretch>
        </p:blipFill>
        <p:spPr>
          <a:xfrm>
            <a:off x="0" y="1224708"/>
            <a:ext cx="1408298" cy="731583"/>
          </a:xfrm>
          <a:prstGeom prst="rect">
            <a:avLst/>
          </a:prstGeom>
        </p:spPr>
      </p:pic>
      <p:pic>
        <p:nvPicPr>
          <p:cNvPr id="4" name="Picture 3"/>
          <p:cNvPicPr>
            <a:picLocks noChangeAspect="1"/>
          </p:cNvPicPr>
          <p:nvPr/>
        </p:nvPicPr>
        <p:blipFill>
          <a:blip r:embed="rId3"/>
          <a:stretch>
            <a:fillRect/>
          </a:stretch>
        </p:blipFill>
        <p:spPr>
          <a:xfrm>
            <a:off x="7661359" y="3407775"/>
            <a:ext cx="1402202" cy="731583"/>
          </a:xfrm>
          <a:prstGeom prst="rect">
            <a:avLst/>
          </a:prstGeom>
        </p:spPr>
      </p:pic>
    </p:spTree>
    <p:extLst>
      <p:ext uri="{BB962C8B-B14F-4D97-AF65-F5344CB8AC3E}">
        <p14:creationId xmlns:p14="http://schemas.microsoft.com/office/powerpoint/2010/main" val="19133013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CBA8B1"/>
        </a:solidFill>
        <a:effectLst/>
      </p:bgPr>
    </p:bg>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652439" y="1281583"/>
            <a:ext cx="5648724" cy="2914650"/>
          </a:xfrm>
        </p:spPr>
        <p:txBody>
          <a:bodyPr/>
          <a:lstStyle/>
          <a:p>
            <a:r>
              <a:rPr lang="en-GB" sz="4000" b="1" dirty="0" smtClean="0"/>
              <a:t>Challenges for a scientist.</a:t>
            </a:r>
            <a:endParaRPr lang="en-GB" sz="4000" b="1" dirty="0"/>
          </a:p>
        </p:txBody>
      </p:sp>
      <p:sp>
        <p:nvSpPr>
          <p:cNvPr id="6" name="Rectangle 5"/>
          <p:cNvSpPr/>
          <p:nvPr/>
        </p:nvSpPr>
        <p:spPr>
          <a:xfrm>
            <a:off x="5283156" y="3855479"/>
            <a:ext cx="1286948" cy="12880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7" name="Picture 6"/>
          <p:cNvPicPr>
            <a:picLocks noChangeAspect="1"/>
          </p:cNvPicPr>
          <p:nvPr/>
        </p:nvPicPr>
        <p:blipFill>
          <a:blip r:embed="rId2">
            <a:biLevel thresh="25000"/>
          </a:blip>
          <a:stretch>
            <a:fillRect/>
          </a:stretch>
        </p:blipFill>
        <p:spPr>
          <a:xfrm flipH="1">
            <a:off x="6570104" y="1281583"/>
            <a:ext cx="2573896" cy="2573896"/>
          </a:xfrm>
          <a:prstGeom prst="rect">
            <a:avLst/>
          </a:prstGeom>
        </p:spPr>
      </p:pic>
    </p:spTree>
    <p:extLst>
      <p:ext uri="{BB962C8B-B14F-4D97-AF65-F5344CB8AC3E}">
        <p14:creationId xmlns:p14="http://schemas.microsoft.com/office/powerpoint/2010/main" val="5570397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638578" y="694624"/>
            <a:ext cx="3449159" cy="2914650"/>
          </a:xfrm>
        </p:spPr>
        <p:txBody>
          <a:bodyPr/>
          <a:lstStyle/>
          <a:p>
            <a:r>
              <a:rPr lang="en-GB" b="1" dirty="0" smtClean="0"/>
              <a:t>Early career</a:t>
            </a:r>
          </a:p>
          <a:p>
            <a:endParaRPr lang="en-GB" dirty="0" smtClean="0"/>
          </a:p>
          <a:p>
            <a:r>
              <a:rPr lang="en-GB" dirty="0" smtClean="0"/>
              <a:t>- Imposter syndrome.</a:t>
            </a:r>
          </a:p>
          <a:p>
            <a:r>
              <a:rPr lang="en-GB" dirty="0" smtClean="0"/>
              <a:t>- Lack of confidence.</a:t>
            </a:r>
          </a:p>
          <a:p>
            <a:r>
              <a:rPr lang="en-GB" dirty="0" smtClean="0"/>
              <a:t>- Less knowledge.</a:t>
            </a:r>
          </a:p>
          <a:p>
            <a:r>
              <a:rPr lang="en-GB" dirty="0" smtClean="0"/>
              <a:t>- Feel constrained.</a:t>
            </a:r>
            <a:endParaRPr lang="en-GB" dirty="0"/>
          </a:p>
        </p:txBody>
      </p:sp>
      <p:sp>
        <p:nvSpPr>
          <p:cNvPr id="3" name="TextBox 2"/>
          <p:cNvSpPr txBox="1"/>
          <p:nvPr/>
        </p:nvSpPr>
        <p:spPr>
          <a:xfrm>
            <a:off x="4749302" y="597678"/>
            <a:ext cx="3933522" cy="3970318"/>
          </a:xfrm>
          <a:prstGeom prst="rect">
            <a:avLst/>
          </a:prstGeom>
          <a:noFill/>
        </p:spPr>
        <p:txBody>
          <a:bodyPr wrap="square" rtlCol="0">
            <a:spAutoFit/>
          </a:bodyPr>
          <a:lstStyle/>
          <a:p>
            <a:r>
              <a:rPr lang="en-GB" sz="2800" b="1" dirty="0" smtClean="0">
                <a:solidFill>
                  <a:srgbClr val="54145A"/>
                </a:solidFill>
              </a:rPr>
              <a:t>Established career</a:t>
            </a:r>
          </a:p>
          <a:p>
            <a:endParaRPr lang="en-GB" sz="2800" dirty="0">
              <a:solidFill>
                <a:srgbClr val="54145A"/>
              </a:solidFill>
            </a:endParaRPr>
          </a:p>
          <a:p>
            <a:pPr marL="457200" indent="-457200">
              <a:buFontTx/>
              <a:buChar char="-"/>
            </a:pPr>
            <a:r>
              <a:rPr lang="en-GB" sz="2800" dirty="0" smtClean="0">
                <a:solidFill>
                  <a:srgbClr val="54145A"/>
                </a:solidFill>
              </a:rPr>
              <a:t>Feel you have exhausted the area.</a:t>
            </a:r>
          </a:p>
          <a:p>
            <a:pPr marL="457200" indent="-457200">
              <a:buFontTx/>
              <a:buChar char="-"/>
            </a:pPr>
            <a:r>
              <a:rPr lang="en-GB" sz="2800" dirty="0" smtClean="0">
                <a:solidFill>
                  <a:srgbClr val="54145A"/>
                </a:solidFill>
              </a:rPr>
              <a:t>Lose interest.</a:t>
            </a:r>
          </a:p>
          <a:p>
            <a:pPr marL="457200" indent="-457200">
              <a:buFontTx/>
              <a:buChar char="-"/>
            </a:pPr>
            <a:r>
              <a:rPr lang="en-GB" sz="2800" dirty="0" smtClean="0">
                <a:solidFill>
                  <a:srgbClr val="54145A"/>
                </a:solidFill>
              </a:rPr>
              <a:t>Dug so deep in one hole that you can’t see over the sides.</a:t>
            </a:r>
          </a:p>
          <a:p>
            <a:pPr marL="457200" indent="-457200">
              <a:buFontTx/>
              <a:buChar char="-"/>
            </a:pPr>
            <a:r>
              <a:rPr lang="en-GB" sz="2800" dirty="0" smtClean="0">
                <a:solidFill>
                  <a:srgbClr val="54145A"/>
                </a:solidFill>
              </a:rPr>
              <a:t>Feel constrained.</a:t>
            </a:r>
            <a:endParaRPr lang="en-GB" sz="2800" dirty="0">
              <a:solidFill>
                <a:srgbClr val="54145A"/>
              </a:solidFill>
            </a:endParaRPr>
          </a:p>
        </p:txBody>
      </p:sp>
    </p:spTree>
    <p:extLst>
      <p:ext uri="{BB962C8B-B14F-4D97-AF65-F5344CB8AC3E}">
        <p14:creationId xmlns:p14="http://schemas.microsoft.com/office/powerpoint/2010/main" val="39652138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5143500"/>
          </a:xfrm>
          <a:prstGeom prst="rect">
            <a:avLst/>
          </a:prstGeom>
          <a:solidFill>
            <a:srgbClr val="68246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Content Placeholder 1"/>
          <p:cNvSpPr>
            <a:spLocks noGrp="1"/>
          </p:cNvSpPr>
          <p:nvPr>
            <p:ph sz="quarter" idx="11"/>
          </p:nvPr>
        </p:nvSpPr>
        <p:spPr>
          <a:xfrm>
            <a:off x="621311" y="176931"/>
            <a:ext cx="5882856" cy="2914650"/>
          </a:xfrm>
          <a:noFill/>
        </p:spPr>
        <p:txBody>
          <a:bodyPr/>
          <a:lstStyle/>
          <a:p>
            <a:r>
              <a:rPr lang="en-GB" sz="4000" b="1" dirty="0" smtClean="0">
                <a:solidFill>
                  <a:srgbClr val="CBA8B1"/>
                </a:solidFill>
              </a:rPr>
              <a:t> </a:t>
            </a:r>
          </a:p>
          <a:p>
            <a:pPr lvl="0"/>
            <a:r>
              <a:rPr lang="en-GB" sz="2800" dirty="0" smtClean="0">
                <a:solidFill>
                  <a:schemeClr val="bg2">
                    <a:lumMod val="60000"/>
                    <a:lumOff val="40000"/>
                  </a:schemeClr>
                </a:solidFill>
              </a:rPr>
              <a:t>Activity:</a:t>
            </a:r>
          </a:p>
          <a:p>
            <a:pPr lvl="0"/>
            <a:r>
              <a:rPr lang="en-GB" sz="2800" dirty="0" smtClean="0">
                <a:solidFill>
                  <a:prstClr val="white"/>
                </a:solidFill>
              </a:rPr>
              <a:t>Developing research ideas.</a:t>
            </a:r>
            <a:endParaRPr lang="en-GB" sz="2800" dirty="0">
              <a:solidFill>
                <a:prstClr val="white"/>
              </a:solidFill>
            </a:endParaRPr>
          </a:p>
          <a:p>
            <a:r>
              <a:rPr lang="en-GB" sz="4000" dirty="0" smtClean="0">
                <a:solidFill>
                  <a:schemeClr val="bg1"/>
                </a:solidFill>
              </a:rPr>
              <a:t> </a:t>
            </a:r>
            <a:endParaRPr lang="en-US" sz="4000" dirty="0">
              <a:solidFill>
                <a:schemeClr val="bg1"/>
              </a:solidFill>
            </a:endParaRPr>
          </a:p>
        </p:txBody>
      </p:sp>
      <p:sp>
        <p:nvSpPr>
          <p:cNvPr id="6" name="Rectangle 5"/>
          <p:cNvSpPr/>
          <p:nvPr/>
        </p:nvSpPr>
        <p:spPr>
          <a:xfrm>
            <a:off x="5283156" y="3855479"/>
            <a:ext cx="1286948" cy="12880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7" name="Picture 6"/>
          <p:cNvPicPr>
            <a:picLocks noChangeAspect="1"/>
          </p:cNvPicPr>
          <p:nvPr/>
        </p:nvPicPr>
        <p:blipFill>
          <a:blip r:embed="rId3">
            <a:biLevel thresh="25000"/>
          </a:blip>
          <a:stretch>
            <a:fillRect/>
          </a:stretch>
        </p:blipFill>
        <p:spPr>
          <a:xfrm flipH="1">
            <a:off x="6570104" y="1281583"/>
            <a:ext cx="2573896" cy="2573896"/>
          </a:xfrm>
          <a:prstGeom prst="rect">
            <a:avLst/>
          </a:prstGeom>
        </p:spPr>
      </p:pic>
    </p:spTree>
    <p:extLst>
      <p:ext uri="{BB962C8B-B14F-4D97-AF65-F5344CB8AC3E}">
        <p14:creationId xmlns:p14="http://schemas.microsoft.com/office/powerpoint/2010/main" val="10429356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atMod val="130000"/>
                  </a:schemeClr>
                </a:solidFill>
              </a:rPr>
              <a:t>Activity: How would you overcome struggling with coming up with research ideas.</a:t>
            </a:r>
            <a:endParaRPr lang="en-US" dirty="0">
              <a:solidFill>
                <a:schemeClr val="tx2">
                  <a:satMod val="130000"/>
                </a:schemeClr>
              </a:solidFill>
            </a:endParaRPr>
          </a:p>
        </p:txBody>
      </p:sp>
      <p:sp>
        <p:nvSpPr>
          <p:cNvPr id="3" name="Content Placeholder 2"/>
          <p:cNvSpPr>
            <a:spLocks noGrp="1"/>
          </p:cNvSpPr>
          <p:nvPr>
            <p:ph sz="quarter" idx="12"/>
          </p:nvPr>
        </p:nvSpPr>
        <p:spPr>
          <a:xfrm>
            <a:off x="621553" y="1573946"/>
            <a:ext cx="4872868" cy="2914650"/>
          </a:xfrm>
        </p:spPr>
        <p:txBody>
          <a:bodyPr/>
          <a:lstStyle/>
          <a:p>
            <a:pPr>
              <a:spcBef>
                <a:spcPts val="300"/>
              </a:spcBef>
              <a:spcAft>
                <a:spcPts val="300"/>
              </a:spcAft>
            </a:pPr>
            <a:r>
              <a:rPr lang="en-US" sz="2400" dirty="0" smtClean="0"/>
              <a:t>In groups of three or four spend </a:t>
            </a:r>
            <a:r>
              <a:rPr lang="en-US" sz="2400" b="1" dirty="0" smtClean="0"/>
              <a:t>5 minutes </a:t>
            </a:r>
            <a:r>
              <a:rPr lang="en-US" sz="2400" dirty="0" smtClean="0"/>
              <a:t>discussing strategies to deal with this challenge.</a:t>
            </a:r>
          </a:p>
          <a:p>
            <a:pPr>
              <a:spcBef>
                <a:spcPts val="300"/>
              </a:spcBef>
              <a:spcAft>
                <a:spcPts val="300"/>
              </a:spcAft>
            </a:pPr>
            <a:endParaRPr lang="en-US" sz="2400" dirty="0"/>
          </a:p>
          <a:p>
            <a:pPr>
              <a:spcBef>
                <a:spcPts val="300"/>
              </a:spcBef>
              <a:spcAft>
                <a:spcPts val="300"/>
              </a:spcAft>
            </a:pPr>
            <a:r>
              <a:rPr lang="en-US" sz="2400" dirty="0" smtClean="0"/>
              <a:t>What would you do?</a:t>
            </a:r>
          </a:p>
          <a:p>
            <a:pPr>
              <a:spcBef>
                <a:spcPts val="300"/>
              </a:spcBef>
              <a:spcAft>
                <a:spcPts val="300"/>
              </a:spcAft>
            </a:pPr>
            <a:r>
              <a:rPr lang="en-US" sz="2400" dirty="0" smtClean="0"/>
              <a:t>Where would you go?</a:t>
            </a:r>
          </a:p>
          <a:p>
            <a:pPr>
              <a:spcBef>
                <a:spcPts val="300"/>
              </a:spcBef>
              <a:spcAft>
                <a:spcPts val="300"/>
              </a:spcAft>
            </a:pPr>
            <a:endParaRPr lang="en-US" sz="2400" dirty="0"/>
          </a:p>
          <a:p>
            <a:pPr>
              <a:spcBef>
                <a:spcPts val="300"/>
              </a:spcBef>
              <a:spcAft>
                <a:spcPts val="300"/>
              </a:spcAft>
            </a:pPr>
            <a:endParaRPr lang="en-US" dirty="0"/>
          </a:p>
        </p:txBody>
      </p:sp>
      <p:pic>
        <p:nvPicPr>
          <p:cNvPr id="7" name="Picture 3" descr="C:\Users\tutor2u\Downloads\shutterstock_176292206.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113982" y="1224708"/>
            <a:ext cx="2343807" cy="2365375"/>
          </a:xfrm>
          <a:prstGeom prst="rect">
            <a:avLst/>
          </a:prstGeom>
          <a:ln>
            <a:noFill/>
          </a:ln>
          <a:effectLst/>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7263026" y="1573946"/>
            <a:ext cx="45719" cy="1666898"/>
            <a:chOff x="6921179" y="3423643"/>
            <a:chExt cx="45719" cy="1666898"/>
          </a:xfrm>
        </p:grpSpPr>
        <p:sp>
          <p:nvSpPr>
            <p:cNvPr id="9" name="Rectangle 8"/>
            <p:cNvSpPr/>
            <p:nvPr/>
          </p:nvSpPr>
          <p:spPr>
            <a:xfrm>
              <a:off x="6921179" y="3423643"/>
              <a:ext cx="45719" cy="79744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Rectangle 9"/>
            <p:cNvSpPr/>
            <p:nvPr/>
          </p:nvSpPr>
          <p:spPr>
            <a:xfrm>
              <a:off x="6921179" y="4293096"/>
              <a:ext cx="45719" cy="797445"/>
            </a:xfrm>
            <a:prstGeom prst="rect">
              <a:avLst/>
            </a:prstGeom>
            <a:solidFill>
              <a:schemeClr val="tx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spTree>
    <p:extLst>
      <p:ext uri="{BB962C8B-B14F-4D97-AF65-F5344CB8AC3E}">
        <p14:creationId xmlns:p14="http://schemas.microsoft.com/office/powerpoint/2010/main" val="3794231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repeatCount="5000" fill="remove" nodeType="clickEffect">
                                  <p:stCondLst>
                                    <p:cond delay="0"/>
                                  </p:stCondLst>
                                  <p:childTnLst>
                                    <p:animRot by="21600000">
                                      <p:cBhvr>
                                        <p:cTn id="6" dur="60000" fill="hold"/>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553" y="277484"/>
            <a:ext cx="7902388" cy="636916"/>
          </a:xfrm>
        </p:spPr>
        <p:txBody>
          <a:bodyPr/>
          <a:lstStyle/>
          <a:p>
            <a:r>
              <a:rPr lang="en-GB" dirty="0" smtClean="0"/>
              <a:t>Activity: Blue skies thinking</a:t>
            </a:r>
            <a:br>
              <a:rPr lang="en-GB" dirty="0" smtClean="0"/>
            </a:br>
            <a:r>
              <a:rPr lang="en-GB" dirty="0"/>
              <a:t/>
            </a:r>
            <a:br>
              <a:rPr lang="en-GB" dirty="0"/>
            </a:br>
            <a:endParaRPr lang="en-GB" dirty="0"/>
          </a:p>
        </p:txBody>
      </p:sp>
      <p:sp>
        <p:nvSpPr>
          <p:cNvPr id="3" name="Content Placeholder 2"/>
          <p:cNvSpPr>
            <a:spLocks noGrp="1"/>
          </p:cNvSpPr>
          <p:nvPr>
            <p:ph sz="quarter" idx="12"/>
          </p:nvPr>
        </p:nvSpPr>
        <p:spPr>
          <a:xfrm>
            <a:off x="121366" y="1114425"/>
            <a:ext cx="5134445" cy="3107718"/>
          </a:xfrm>
        </p:spPr>
        <p:txBody>
          <a:bodyPr/>
          <a:lstStyle/>
          <a:p>
            <a:r>
              <a:rPr lang="en-GB" dirty="0" smtClean="0"/>
              <a:t>In pairs:</a:t>
            </a:r>
          </a:p>
          <a:p>
            <a:r>
              <a:rPr lang="en-GB" sz="2400" dirty="0" smtClean="0"/>
              <a:t>Imagine a perfect world.</a:t>
            </a:r>
          </a:p>
          <a:p>
            <a:r>
              <a:rPr lang="en-GB" sz="2400" dirty="0" smtClean="0"/>
              <a:t>In this perfect world what would you like to find out about?</a:t>
            </a:r>
          </a:p>
          <a:p>
            <a:r>
              <a:rPr lang="en-GB" sz="2400" dirty="0" smtClean="0"/>
              <a:t>Now focus on these thoughts to develop them into something feasible and practical.</a:t>
            </a:r>
            <a:endParaRPr lang="en-GB" sz="2400" dirty="0"/>
          </a:p>
        </p:txBody>
      </p:sp>
    </p:spTree>
    <p:extLst>
      <p:ext uri="{BB962C8B-B14F-4D97-AF65-F5344CB8AC3E}">
        <p14:creationId xmlns:p14="http://schemas.microsoft.com/office/powerpoint/2010/main" val="31153349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Stepping back - </a:t>
            </a:r>
            <a:r>
              <a:rPr lang="en-GB" dirty="0" err="1" smtClean="0"/>
              <a:t>decontextualisation</a:t>
            </a:r>
            <a:endParaRPr lang="en-GB" dirty="0"/>
          </a:p>
        </p:txBody>
      </p:sp>
      <p:sp>
        <p:nvSpPr>
          <p:cNvPr id="3" name="Content Placeholder 2"/>
          <p:cNvSpPr>
            <a:spLocks noGrp="1"/>
          </p:cNvSpPr>
          <p:nvPr>
            <p:ph sz="quarter" idx="12"/>
          </p:nvPr>
        </p:nvSpPr>
        <p:spPr>
          <a:xfrm>
            <a:off x="621553" y="1224708"/>
            <a:ext cx="8395226" cy="2914650"/>
          </a:xfrm>
        </p:spPr>
        <p:txBody>
          <a:bodyPr/>
          <a:lstStyle/>
          <a:p>
            <a:r>
              <a:rPr lang="en-GB" sz="2400" dirty="0" smtClean="0"/>
              <a:t>Read all the recent articles in your field.</a:t>
            </a:r>
          </a:p>
          <a:p>
            <a:endParaRPr lang="en-GB" sz="2400" dirty="0" smtClean="0"/>
          </a:p>
          <a:p>
            <a:r>
              <a:rPr lang="en-GB" sz="2400" dirty="0" smtClean="0"/>
              <a:t>Update your place in the field.</a:t>
            </a:r>
          </a:p>
          <a:p>
            <a:endParaRPr lang="en-GB" sz="2400" dirty="0"/>
          </a:p>
          <a:p>
            <a:r>
              <a:rPr lang="en-GB" sz="2400" dirty="0" smtClean="0"/>
              <a:t>Read articles / attend seminars outside of your field.</a:t>
            </a:r>
            <a:endParaRPr lang="en-GB" sz="2400" dirty="0"/>
          </a:p>
        </p:txBody>
      </p:sp>
    </p:spTree>
    <p:extLst>
      <p:ext uri="{BB962C8B-B14F-4D97-AF65-F5344CB8AC3E}">
        <p14:creationId xmlns:p14="http://schemas.microsoft.com/office/powerpoint/2010/main" val="15747813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Coping with rejection</a:t>
            </a:r>
            <a:endParaRPr lang="en-GB" dirty="0"/>
          </a:p>
        </p:txBody>
      </p:sp>
      <p:sp>
        <p:nvSpPr>
          <p:cNvPr id="3" name="Content Placeholder 2"/>
          <p:cNvSpPr>
            <a:spLocks noGrp="1"/>
          </p:cNvSpPr>
          <p:nvPr>
            <p:ph sz="quarter" idx="12"/>
          </p:nvPr>
        </p:nvSpPr>
        <p:spPr/>
        <p:txBody>
          <a:bodyPr/>
          <a:lstStyle/>
          <a:p>
            <a:endParaRPr lang="en-GB"/>
          </a:p>
        </p:txBody>
      </p:sp>
      <p:sp>
        <p:nvSpPr>
          <p:cNvPr id="4" name="Content Placeholder 3"/>
          <p:cNvSpPr>
            <a:spLocks noGrp="1"/>
          </p:cNvSpPr>
          <p:nvPr>
            <p:ph sz="quarter" idx="13"/>
          </p:nvPr>
        </p:nvSpPr>
        <p:spPr/>
        <p:txBody>
          <a:bodyPr/>
          <a:lstStyle/>
          <a:p>
            <a:endParaRPr lang="en-GB"/>
          </a:p>
        </p:txBody>
      </p:sp>
    </p:spTree>
    <p:extLst>
      <p:ext uri="{BB962C8B-B14F-4D97-AF65-F5344CB8AC3E}">
        <p14:creationId xmlns:p14="http://schemas.microsoft.com/office/powerpoint/2010/main" val="13401373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553" y="841161"/>
            <a:ext cx="7902388" cy="3714071"/>
          </a:xfrm>
        </p:spPr>
        <p:txBody>
          <a:bodyPr/>
          <a:lstStyle/>
          <a:p>
            <a:r>
              <a:rPr lang="en-GB" b="0" dirty="0" smtClean="0"/>
              <a:t>Avoid taking it personally</a:t>
            </a:r>
            <a:br>
              <a:rPr lang="en-GB" b="0" dirty="0" smtClean="0"/>
            </a:br>
            <a:r>
              <a:rPr lang="en-GB" b="0" dirty="0"/>
              <a:t/>
            </a:r>
            <a:br>
              <a:rPr lang="en-GB" b="0" dirty="0"/>
            </a:br>
            <a:r>
              <a:rPr lang="en-GB" b="0" dirty="0" smtClean="0"/>
              <a:t>View the feedback constructively</a:t>
            </a:r>
            <a:br>
              <a:rPr lang="en-GB" b="0" dirty="0" smtClean="0"/>
            </a:br>
            <a:r>
              <a:rPr lang="en-GB" b="0" dirty="0"/>
              <a:t/>
            </a:r>
            <a:br>
              <a:rPr lang="en-GB" b="0" dirty="0"/>
            </a:br>
            <a:r>
              <a:rPr lang="en-GB" b="0" dirty="0" smtClean="0"/>
              <a:t>Embrace your feelings</a:t>
            </a:r>
            <a:br>
              <a:rPr lang="en-GB" b="0" dirty="0" smtClean="0"/>
            </a:br>
            <a:r>
              <a:rPr lang="en-GB" b="0" dirty="0"/>
              <a:t/>
            </a:r>
            <a:br>
              <a:rPr lang="en-GB" b="0" dirty="0"/>
            </a:br>
            <a:r>
              <a:rPr lang="en-GB" b="0" dirty="0" smtClean="0"/>
              <a:t>You are not alone – share with others</a:t>
            </a:r>
            <a:endParaRPr lang="en-GB" b="0" dirty="0"/>
          </a:p>
        </p:txBody>
      </p:sp>
      <p:sp>
        <p:nvSpPr>
          <p:cNvPr id="4" name="Content Placeholder 3"/>
          <p:cNvSpPr>
            <a:spLocks noGrp="1"/>
          </p:cNvSpPr>
          <p:nvPr>
            <p:ph sz="quarter" idx="13"/>
          </p:nvPr>
        </p:nvSpPr>
        <p:spPr>
          <a:xfrm>
            <a:off x="4484536" y="4229332"/>
            <a:ext cx="4373360" cy="651800"/>
          </a:xfrm>
        </p:spPr>
        <p:txBody>
          <a:bodyPr/>
          <a:lstStyle/>
          <a:p>
            <a:r>
              <a:rPr lang="en-GB" dirty="0">
                <a:hlinkClick r:id="rId2"/>
              </a:rPr>
              <a:t>http://</a:t>
            </a:r>
            <a:r>
              <a:rPr lang="en-GB" dirty="0" smtClean="0">
                <a:hlinkClick r:id="rId2"/>
              </a:rPr>
              <a:t>makewritelearn.com/rejection-letter</a:t>
            </a:r>
            <a:endParaRPr lang="en-GB" dirty="0" smtClean="0"/>
          </a:p>
          <a:p>
            <a:endParaRPr lang="en-GB" dirty="0"/>
          </a:p>
        </p:txBody>
      </p:sp>
    </p:spTree>
    <p:extLst>
      <p:ext uri="{BB962C8B-B14F-4D97-AF65-F5344CB8AC3E}">
        <p14:creationId xmlns:p14="http://schemas.microsoft.com/office/powerpoint/2010/main" val="12865401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Working collaboratively</a:t>
            </a:r>
            <a:endParaRPr lang="en-GB" dirty="0"/>
          </a:p>
        </p:txBody>
      </p:sp>
      <p:sp>
        <p:nvSpPr>
          <p:cNvPr id="3" name="Content Placeholder 2"/>
          <p:cNvSpPr>
            <a:spLocks noGrp="1"/>
          </p:cNvSpPr>
          <p:nvPr>
            <p:ph sz="quarter" idx="12"/>
          </p:nvPr>
        </p:nvSpPr>
        <p:spPr>
          <a:xfrm>
            <a:off x="621552" y="850996"/>
            <a:ext cx="7782977" cy="3450659"/>
          </a:xfrm>
        </p:spPr>
        <p:txBody>
          <a:bodyPr/>
          <a:lstStyle/>
          <a:p>
            <a:r>
              <a:rPr lang="en-GB" sz="2400" dirty="0" smtClean="0"/>
              <a:t>What part do you play in a team?</a:t>
            </a:r>
          </a:p>
          <a:p>
            <a:endParaRPr lang="en-GB" sz="2400" dirty="0"/>
          </a:p>
          <a:p>
            <a:r>
              <a:rPr lang="en-GB" sz="2400" dirty="0" smtClean="0"/>
              <a:t>What are the other parts required for success?</a:t>
            </a:r>
          </a:p>
          <a:p>
            <a:endParaRPr lang="en-GB" sz="2400" dirty="0"/>
          </a:p>
          <a:p>
            <a:r>
              <a:rPr lang="en-GB" sz="2400" dirty="0" smtClean="0"/>
              <a:t>What problems do you envisage and how can they be addressed?</a:t>
            </a:r>
          </a:p>
          <a:p>
            <a:endParaRPr lang="en-GB" sz="2400" dirty="0"/>
          </a:p>
          <a:p>
            <a:r>
              <a:rPr lang="en-GB" sz="2400" dirty="0" smtClean="0"/>
              <a:t>Discuss in pairs and then share with the rest of the group.</a:t>
            </a:r>
            <a:endParaRPr lang="en-GB" sz="2400" dirty="0"/>
          </a:p>
        </p:txBody>
      </p:sp>
    </p:spTree>
    <p:extLst>
      <p:ext uri="{BB962C8B-B14F-4D97-AF65-F5344CB8AC3E}">
        <p14:creationId xmlns:p14="http://schemas.microsoft.com/office/powerpoint/2010/main" val="2078669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5143500"/>
          </a:xfrm>
          <a:prstGeom prst="rect">
            <a:avLst/>
          </a:prstGeom>
          <a:solidFill>
            <a:srgbClr val="68246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Content Placeholder 1"/>
          <p:cNvSpPr>
            <a:spLocks noGrp="1"/>
          </p:cNvSpPr>
          <p:nvPr>
            <p:ph sz="quarter" idx="11"/>
          </p:nvPr>
        </p:nvSpPr>
        <p:spPr>
          <a:xfrm>
            <a:off x="741626" y="569963"/>
            <a:ext cx="5504820" cy="2914650"/>
          </a:xfrm>
          <a:noFill/>
        </p:spPr>
        <p:txBody>
          <a:bodyPr/>
          <a:lstStyle/>
          <a:p>
            <a:r>
              <a:rPr lang="en-GB" sz="4000" b="1" dirty="0" smtClean="0">
                <a:solidFill>
                  <a:srgbClr val="CBA8B1"/>
                </a:solidFill>
              </a:rPr>
              <a:t> </a:t>
            </a:r>
          </a:p>
          <a:p>
            <a:r>
              <a:rPr lang="en-GB" sz="4000" dirty="0" smtClean="0">
                <a:solidFill>
                  <a:schemeClr val="bg1"/>
                </a:solidFill>
              </a:rPr>
              <a:t>What things would you like to discuss?</a:t>
            </a:r>
          </a:p>
          <a:p>
            <a:r>
              <a:rPr lang="en-GB" sz="4000" dirty="0" smtClean="0">
                <a:solidFill>
                  <a:schemeClr val="bg1"/>
                </a:solidFill>
                <a:hlinkClick r:id="rId3"/>
              </a:rPr>
              <a:t>www.menti.com</a:t>
            </a:r>
            <a:r>
              <a:rPr lang="en-GB" sz="4000" dirty="0" smtClean="0">
                <a:solidFill>
                  <a:schemeClr val="bg1"/>
                </a:solidFill>
              </a:rPr>
              <a:t> </a:t>
            </a:r>
            <a:endParaRPr lang="en-US" sz="4000" dirty="0">
              <a:solidFill>
                <a:schemeClr val="bg1"/>
              </a:solidFill>
            </a:endParaRPr>
          </a:p>
        </p:txBody>
      </p:sp>
      <p:sp>
        <p:nvSpPr>
          <p:cNvPr id="6" name="Rectangle 5"/>
          <p:cNvSpPr/>
          <p:nvPr/>
        </p:nvSpPr>
        <p:spPr>
          <a:xfrm>
            <a:off x="5283156" y="3855479"/>
            <a:ext cx="1286948" cy="12880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4">
            <a:biLevel thresh="25000"/>
          </a:blip>
          <a:stretch>
            <a:fillRect/>
          </a:stretch>
        </p:blipFill>
        <p:spPr>
          <a:xfrm flipH="1">
            <a:off x="6570104" y="1281583"/>
            <a:ext cx="2573896" cy="2573896"/>
          </a:xfrm>
          <a:prstGeom prst="rect">
            <a:avLst/>
          </a:prstGeom>
        </p:spPr>
      </p:pic>
    </p:spTree>
    <p:extLst>
      <p:ext uri="{BB962C8B-B14F-4D97-AF65-F5344CB8AC3E}">
        <p14:creationId xmlns:p14="http://schemas.microsoft.com/office/powerpoint/2010/main" val="30513721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CBA8B1"/>
        </a:solidFill>
        <a:effectLst/>
      </p:bgPr>
    </p:bg>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652439" y="1281583"/>
            <a:ext cx="5648724" cy="2914650"/>
          </a:xfrm>
        </p:spPr>
        <p:txBody>
          <a:bodyPr/>
          <a:lstStyle/>
          <a:p>
            <a:r>
              <a:rPr lang="en-GB" sz="4000" b="1" dirty="0" smtClean="0"/>
              <a:t>Career planning and horizon scanning.</a:t>
            </a:r>
            <a:endParaRPr lang="en-GB" sz="4000" b="1" dirty="0"/>
          </a:p>
        </p:txBody>
      </p:sp>
      <p:sp>
        <p:nvSpPr>
          <p:cNvPr id="6" name="Rectangle 5"/>
          <p:cNvSpPr/>
          <p:nvPr/>
        </p:nvSpPr>
        <p:spPr>
          <a:xfrm>
            <a:off x="5283156" y="3855479"/>
            <a:ext cx="1286948" cy="12880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7" name="Picture 6"/>
          <p:cNvPicPr>
            <a:picLocks noChangeAspect="1"/>
          </p:cNvPicPr>
          <p:nvPr/>
        </p:nvPicPr>
        <p:blipFill>
          <a:blip r:embed="rId2">
            <a:biLevel thresh="25000"/>
          </a:blip>
          <a:stretch>
            <a:fillRect/>
          </a:stretch>
        </p:blipFill>
        <p:spPr>
          <a:xfrm flipH="1">
            <a:off x="6570104" y="1281583"/>
            <a:ext cx="2573896" cy="2573896"/>
          </a:xfrm>
          <a:prstGeom prst="rect">
            <a:avLst/>
          </a:prstGeom>
        </p:spPr>
      </p:pic>
    </p:spTree>
    <p:extLst>
      <p:ext uri="{BB962C8B-B14F-4D97-AF65-F5344CB8AC3E}">
        <p14:creationId xmlns:p14="http://schemas.microsoft.com/office/powerpoint/2010/main" val="9734186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8231" y="722292"/>
            <a:ext cx="8856495" cy="3012512"/>
          </a:xfrm>
          <a:prstGeom prst="rect">
            <a:avLst/>
          </a:prstGeom>
        </p:spPr>
      </p:pic>
    </p:spTree>
    <p:extLst>
      <p:ext uri="{BB962C8B-B14F-4D97-AF65-F5344CB8AC3E}">
        <p14:creationId xmlns:p14="http://schemas.microsoft.com/office/powerpoint/2010/main" val="1380662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5143500"/>
          </a:xfrm>
          <a:prstGeom prst="rect">
            <a:avLst/>
          </a:prstGeom>
          <a:solidFill>
            <a:srgbClr val="68246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Content Placeholder 1"/>
          <p:cNvSpPr>
            <a:spLocks noGrp="1"/>
          </p:cNvSpPr>
          <p:nvPr>
            <p:ph sz="quarter" idx="11"/>
          </p:nvPr>
        </p:nvSpPr>
        <p:spPr>
          <a:xfrm>
            <a:off x="621311" y="176931"/>
            <a:ext cx="5882856" cy="2914650"/>
          </a:xfrm>
          <a:noFill/>
        </p:spPr>
        <p:txBody>
          <a:bodyPr/>
          <a:lstStyle/>
          <a:p>
            <a:r>
              <a:rPr lang="en-GB" sz="4000" b="1" dirty="0" smtClean="0">
                <a:solidFill>
                  <a:srgbClr val="CBA8B1"/>
                </a:solidFill>
              </a:rPr>
              <a:t> </a:t>
            </a:r>
          </a:p>
          <a:p>
            <a:pPr lvl="0"/>
            <a:r>
              <a:rPr lang="en-GB" sz="2800" dirty="0" smtClean="0">
                <a:solidFill>
                  <a:schemeClr val="bg2">
                    <a:lumMod val="60000"/>
                    <a:lumOff val="40000"/>
                  </a:schemeClr>
                </a:solidFill>
              </a:rPr>
              <a:t>Activity:</a:t>
            </a:r>
          </a:p>
          <a:p>
            <a:pPr lvl="0"/>
            <a:r>
              <a:rPr lang="en-GB" sz="2800" dirty="0" smtClean="0">
                <a:solidFill>
                  <a:prstClr val="white"/>
                </a:solidFill>
              </a:rPr>
              <a:t>Your career plan.</a:t>
            </a:r>
            <a:endParaRPr lang="en-GB" sz="2800" dirty="0">
              <a:solidFill>
                <a:prstClr val="white"/>
              </a:solidFill>
            </a:endParaRPr>
          </a:p>
          <a:p>
            <a:r>
              <a:rPr lang="en-GB" sz="4000" dirty="0" smtClean="0">
                <a:solidFill>
                  <a:schemeClr val="bg1"/>
                </a:solidFill>
              </a:rPr>
              <a:t> </a:t>
            </a:r>
            <a:endParaRPr lang="en-US" sz="4000" dirty="0">
              <a:solidFill>
                <a:schemeClr val="bg1"/>
              </a:solidFill>
            </a:endParaRPr>
          </a:p>
        </p:txBody>
      </p:sp>
      <p:sp>
        <p:nvSpPr>
          <p:cNvPr id="6" name="Rectangle 5"/>
          <p:cNvSpPr/>
          <p:nvPr/>
        </p:nvSpPr>
        <p:spPr>
          <a:xfrm>
            <a:off x="5283156" y="3855479"/>
            <a:ext cx="1286948" cy="12880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7" name="Picture 6"/>
          <p:cNvPicPr>
            <a:picLocks noChangeAspect="1"/>
          </p:cNvPicPr>
          <p:nvPr/>
        </p:nvPicPr>
        <p:blipFill>
          <a:blip r:embed="rId3">
            <a:biLevel thresh="25000"/>
          </a:blip>
          <a:stretch>
            <a:fillRect/>
          </a:stretch>
        </p:blipFill>
        <p:spPr>
          <a:xfrm flipH="1">
            <a:off x="6570104" y="1281583"/>
            <a:ext cx="2573896" cy="2573896"/>
          </a:xfrm>
          <a:prstGeom prst="rect">
            <a:avLst/>
          </a:prstGeom>
        </p:spPr>
      </p:pic>
    </p:spTree>
    <p:extLst>
      <p:ext uri="{BB962C8B-B14F-4D97-AF65-F5344CB8AC3E}">
        <p14:creationId xmlns:p14="http://schemas.microsoft.com/office/powerpoint/2010/main" val="38644468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628152" y="842838"/>
            <a:ext cx="8197795" cy="3296520"/>
          </a:xfrm>
        </p:spPr>
        <p:txBody>
          <a:bodyPr/>
          <a:lstStyle/>
          <a:p>
            <a:r>
              <a:rPr lang="en-GB" dirty="0" smtClean="0"/>
              <a:t>On the sheet provided, complete your own career timeline.</a:t>
            </a:r>
          </a:p>
          <a:p>
            <a:endParaRPr lang="en-GB" dirty="0" smtClean="0"/>
          </a:p>
          <a:p>
            <a:r>
              <a:rPr lang="en-GB" dirty="0" smtClean="0"/>
              <a:t>What are your aspirations?</a:t>
            </a:r>
          </a:p>
          <a:p>
            <a:r>
              <a:rPr lang="en-GB" dirty="0" smtClean="0"/>
              <a:t>When do you hope to achieve them?</a:t>
            </a:r>
          </a:p>
          <a:p>
            <a:endParaRPr lang="en-GB" dirty="0"/>
          </a:p>
        </p:txBody>
      </p:sp>
    </p:spTree>
    <p:extLst>
      <p:ext uri="{BB962C8B-B14F-4D97-AF65-F5344CB8AC3E}">
        <p14:creationId xmlns:p14="http://schemas.microsoft.com/office/powerpoint/2010/main" val="27223206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5143500"/>
          </a:xfrm>
          <a:prstGeom prst="rect">
            <a:avLst/>
          </a:prstGeom>
          <a:solidFill>
            <a:srgbClr val="68246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Content Placeholder 1"/>
          <p:cNvSpPr>
            <a:spLocks noGrp="1"/>
          </p:cNvSpPr>
          <p:nvPr>
            <p:ph sz="quarter" idx="11"/>
          </p:nvPr>
        </p:nvSpPr>
        <p:spPr>
          <a:xfrm>
            <a:off x="621311" y="176931"/>
            <a:ext cx="5882856" cy="2914650"/>
          </a:xfrm>
          <a:noFill/>
        </p:spPr>
        <p:txBody>
          <a:bodyPr/>
          <a:lstStyle/>
          <a:p>
            <a:r>
              <a:rPr lang="en-GB" sz="4000" b="1" dirty="0" smtClean="0">
                <a:solidFill>
                  <a:srgbClr val="CBA8B1"/>
                </a:solidFill>
              </a:rPr>
              <a:t> </a:t>
            </a:r>
          </a:p>
          <a:p>
            <a:pPr lvl="0"/>
            <a:r>
              <a:rPr lang="en-GB" sz="2800" dirty="0" smtClean="0">
                <a:solidFill>
                  <a:schemeClr val="bg2">
                    <a:lumMod val="60000"/>
                    <a:lumOff val="40000"/>
                  </a:schemeClr>
                </a:solidFill>
              </a:rPr>
              <a:t>Activity:</a:t>
            </a:r>
          </a:p>
          <a:p>
            <a:pPr lvl="0"/>
            <a:r>
              <a:rPr lang="en-GB" sz="2800" dirty="0" smtClean="0">
                <a:solidFill>
                  <a:prstClr val="white"/>
                </a:solidFill>
              </a:rPr>
              <a:t>Horizon scanning.</a:t>
            </a:r>
            <a:endParaRPr lang="en-GB" sz="2800" dirty="0">
              <a:solidFill>
                <a:prstClr val="white"/>
              </a:solidFill>
            </a:endParaRPr>
          </a:p>
          <a:p>
            <a:r>
              <a:rPr lang="en-GB" sz="4000" dirty="0" smtClean="0">
                <a:solidFill>
                  <a:schemeClr val="bg1"/>
                </a:solidFill>
              </a:rPr>
              <a:t> </a:t>
            </a:r>
            <a:endParaRPr lang="en-US" sz="4000" dirty="0">
              <a:solidFill>
                <a:schemeClr val="bg1"/>
              </a:solidFill>
            </a:endParaRPr>
          </a:p>
        </p:txBody>
      </p:sp>
      <p:sp>
        <p:nvSpPr>
          <p:cNvPr id="6" name="Rectangle 5"/>
          <p:cNvSpPr/>
          <p:nvPr/>
        </p:nvSpPr>
        <p:spPr>
          <a:xfrm>
            <a:off x="5283156" y="3855479"/>
            <a:ext cx="1286948" cy="12880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7" name="Picture 6"/>
          <p:cNvPicPr>
            <a:picLocks noChangeAspect="1"/>
          </p:cNvPicPr>
          <p:nvPr/>
        </p:nvPicPr>
        <p:blipFill>
          <a:blip r:embed="rId3">
            <a:biLevel thresh="25000"/>
          </a:blip>
          <a:stretch>
            <a:fillRect/>
          </a:stretch>
        </p:blipFill>
        <p:spPr>
          <a:xfrm flipH="1">
            <a:off x="6570104" y="1281583"/>
            <a:ext cx="2573896" cy="2573896"/>
          </a:xfrm>
          <a:prstGeom prst="rect">
            <a:avLst/>
          </a:prstGeom>
        </p:spPr>
      </p:pic>
    </p:spTree>
    <p:extLst>
      <p:ext uri="{BB962C8B-B14F-4D97-AF65-F5344CB8AC3E}">
        <p14:creationId xmlns:p14="http://schemas.microsoft.com/office/powerpoint/2010/main" val="26681305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152400" y="10528"/>
            <a:ext cx="8991600" cy="2914650"/>
          </a:xfrm>
        </p:spPr>
        <p:txBody>
          <a:bodyPr/>
          <a:lstStyle/>
          <a:p>
            <a:r>
              <a:rPr lang="en-GB" dirty="0" smtClean="0"/>
              <a:t>In your groups, discuss these questions for five minutes: </a:t>
            </a:r>
          </a:p>
          <a:p>
            <a:endParaRPr lang="en-GB" dirty="0" smtClean="0"/>
          </a:p>
          <a:p>
            <a:r>
              <a:rPr lang="en-GB" dirty="0" smtClean="0"/>
              <a:t>What opportunities may be developing in your area?</a:t>
            </a:r>
          </a:p>
          <a:p>
            <a:r>
              <a:rPr lang="en-GB" dirty="0" smtClean="0"/>
              <a:t>How can you increase your awareness of possible opportunities?</a:t>
            </a:r>
          </a:p>
          <a:p>
            <a:r>
              <a:rPr lang="en-GB" dirty="0" smtClean="0"/>
              <a:t>How can you improve your chances?</a:t>
            </a:r>
            <a:endParaRPr lang="en-GB" dirty="0"/>
          </a:p>
        </p:txBody>
      </p:sp>
    </p:spTree>
    <p:extLst>
      <p:ext uri="{BB962C8B-B14F-4D97-AF65-F5344CB8AC3E}">
        <p14:creationId xmlns:p14="http://schemas.microsoft.com/office/powerpoint/2010/main" val="5865028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p:txBody>
          <a:bodyPr/>
          <a:lstStyle/>
          <a:p>
            <a:endParaRPr lang="en-GB"/>
          </a:p>
        </p:txBody>
      </p:sp>
      <p:pic>
        <p:nvPicPr>
          <p:cNvPr id="3" name="Picture 2"/>
          <p:cNvPicPr>
            <a:picLocks noChangeAspect="1"/>
          </p:cNvPicPr>
          <p:nvPr/>
        </p:nvPicPr>
        <p:blipFill>
          <a:blip r:embed="rId2"/>
          <a:stretch>
            <a:fillRect/>
          </a:stretch>
        </p:blipFill>
        <p:spPr>
          <a:xfrm>
            <a:off x="1423284" y="18506"/>
            <a:ext cx="6289482" cy="1206202"/>
          </a:xfrm>
          <a:prstGeom prst="rect">
            <a:avLst/>
          </a:prstGeom>
        </p:spPr>
      </p:pic>
      <p:pic>
        <p:nvPicPr>
          <p:cNvPr id="4" name="Picture 3"/>
          <p:cNvPicPr>
            <a:picLocks noChangeAspect="1"/>
          </p:cNvPicPr>
          <p:nvPr/>
        </p:nvPicPr>
        <p:blipFill>
          <a:blip r:embed="rId3"/>
          <a:stretch>
            <a:fillRect/>
          </a:stretch>
        </p:blipFill>
        <p:spPr>
          <a:xfrm>
            <a:off x="2289069" y="1224708"/>
            <a:ext cx="4857750" cy="3924300"/>
          </a:xfrm>
          <a:prstGeom prst="rect">
            <a:avLst/>
          </a:prstGeom>
        </p:spPr>
      </p:pic>
      <p:sp>
        <p:nvSpPr>
          <p:cNvPr id="5" name="TextBox 4"/>
          <p:cNvSpPr txBox="1"/>
          <p:nvPr/>
        </p:nvSpPr>
        <p:spPr>
          <a:xfrm>
            <a:off x="7061223" y="4528259"/>
            <a:ext cx="2149756" cy="523220"/>
          </a:xfrm>
          <a:prstGeom prst="rect">
            <a:avLst/>
          </a:prstGeom>
          <a:noFill/>
        </p:spPr>
        <p:txBody>
          <a:bodyPr wrap="none" rtlCol="0">
            <a:spAutoFit/>
          </a:bodyPr>
          <a:lstStyle/>
          <a:p>
            <a:r>
              <a:rPr lang="en-GB" sz="1400" dirty="0" smtClean="0"/>
              <a:t>Ball, P. (2019) </a:t>
            </a:r>
          </a:p>
          <a:p>
            <a:r>
              <a:rPr lang="en-GB" sz="1400" dirty="0" smtClean="0"/>
              <a:t>Chemistry World. Vol 16(3)</a:t>
            </a:r>
            <a:endParaRPr lang="en-GB" sz="1400" dirty="0"/>
          </a:p>
        </p:txBody>
      </p:sp>
    </p:spTree>
    <p:extLst>
      <p:ext uri="{BB962C8B-B14F-4D97-AF65-F5344CB8AC3E}">
        <p14:creationId xmlns:p14="http://schemas.microsoft.com/office/powerpoint/2010/main" val="33697781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CBA8B1"/>
        </a:solidFill>
        <a:effectLst/>
      </p:bgPr>
    </p:bg>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652439" y="1281583"/>
            <a:ext cx="5648724" cy="2914650"/>
          </a:xfrm>
        </p:spPr>
        <p:txBody>
          <a:bodyPr/>
          <a:lstStyle/>
          <a:p>
            <a:r>
              <a:rPr lang="en-GB" sz="4000" b="1" dirty="0" smtClean="0"/>
              <a:t>Work life balance.</a:t>
            </a:r>
            <a:endParaRPr lang="en-GB" sz="4000" b="1" dirty="0"/>
          </a:p>
        </p:txBody>
      </p:sp>
      <p:sp>
        <p:nvSpPr>
          <p:cNvPr id="6" name="Rectangle 5"/>
          <p:cNvSpPr/>
          <p:nvPr/>
        </p:nvSpPr>
        <p:spPr>
          <a:xfrm>
            <a:off x="5283156" y="3855479"/>
            <a:ext cx="1286948" cy="12880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7" name="Picture 6"/>
          <p:cNvPicPr>
            <a:picLocks noChangeAspect="1"/>
          </p:cNvPicPr>
          <p:nvPr/>
        </p:nvPicPr>
        <p:blipFill>
          <a:blip r:embed="rId2">
            <a:biLevel thresh="25000"/>
          </a:blip>
          <a:stretch>
            <a:fillRect/>
          </a:stretch>
        </p:blipFill>
        <p:spPr>
          <a:xfrm flipH="1">
            <a:off x="6570104" y="1281583"/>
            <a:ext cx="2573896" cy="2573896"/>
          </a:xfrm>
          <a:prstGeom prst="rect">
            <a:avLst/>
          </a:prstGeom>
        </p:spPr>
      </p:pic>
    </p:spTree>
    <p:extLst>
      <p:ext uri="{BB962C8B-B14F-4D97-AF65-F5344CB8AC3E}">
        <p14:creationId xmlns:p14="http://schemas.microsoft.com/office/powerpoint/2010/main" val="36673674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atMod val="130000"/>
                  </a:schemeClr>
                </a:solidFill>
              </a:rPr>
              <a:t>The importance of work-life balance</a:t>
            </a:r>
            <a:endParaRPr lang="en-US" dirty="0"/>
          </a:p>
        </p:txBody>
      </p:sp>
      <p:sp>
        <p:nvSpPr>
          <p:cNvPr id="3" name="Content Placeholder 2"/>
          <p:cNvSpPr>
            <a:spLocks noGrp="1"/>
          </p:cNvSpPr>
          <p:nvPr>
            <p:ph sz="quarter" idx="12"/>
          </p:nvPr>
        </p:nvSpPr>
        <p:spPr>
          <a:xfrm>
            <a:off x="621552" y="1224708"/>
            <a:ext cx="7054595" cy="2914650"/>
          </a:xfrm>
        </p:spPr>
        <p:txBody>
          <a:bodyPr/>
          <a:lstStyle/>
          <a:p>
            <a:pPr marL="285750" indent="-285750">
              <a:spcBef>
                <a:spcPts val="300"/>
              </a:spcBef>
              <a:spcAft>
                <a:spcPts val="300"/>
              </a:spcAft>
              <a:buFont typeface="Arial" panose="020B0604020202020204" pitchFamily="34" charset="0"/>
              <a:buChar char="•"/>
            </a:pPr>
            <a:r>
              <a:rPr lang="en-GB" sz="2400" dirty="0"/>
              <a:t>To maintain your mental </a:t>
            </a:r>
            <a:r>
              <a:rPr lang="en-GB" sz="2400" dirty="0" smtClean="0"/>
              <a:t>health (reduce stress)</a:t>
            </a:r>
          </a:p>
          <a:p>
            <a:pPr marL="285750" indent="-285750">
              <a:spcBef>
                <a:spcPts val="300"/>
              </a:spcBef>
              <a:spcAft>
                <a:spcPts val="300"/>
              </a:spcAft>
              <a:buFont typeface="Arial" panose="020B0604020202020204" pitchFamily="34" charset="0"/>
              <a:buChar char="•"/>
            </a:pPr>
            <a:r>
              <a:rPr lang="en-GB" sz="2400" dirty="0"/>
              <a:t>To ensure your physical health and </a:t>
            </a:r>
            <a:r>
              <a:rPr lang="en-GB" sz="2400" dirty="0" smtClean="0"/>
              <a:t>wellbeing</a:t>
            </a:r>
          </a:p>
          <a:p>
            <a:pPr marL="285750" indent="-285750">
              <a:spcBef>
                <a:spcPts val="300"/>
              </a:spcBef>
              <a:spcAft>
                <a:spcPts val="300"/>
              </a:spcAft>
              <a:buFont typeface="Arial" panose="020B0604020202020204" pitchFamily="34" charset="0"/>
              <a:buChar char="•"/>
            </a:pPr>
            <a:r>
              <a:rPr lang="en-GB" sz="2400" dirty="0"/>
              <a:t>It increases </a:t>
            </a:r>
            <a:r>
              <a:rPr lang="en-GB" sz="2400" dirty="0" smtClean="0"/>
              <a:t>productivity</a:t>
            </a:r>
          </a:p>
          <a:p>
            <a:pPr marL="285750" indent="-285750">
              <a:spcBef>
                <a:spcPts val="300"/>
              </a:spcBef>
              <a:spcAft>
                <a:spcPts val="300"/>
              </a:spcAft>
              <a:buFont typeface="Arial" panose="020B0604020202020204" pitchFamily="34" charset="0"/>
              <a:buChar char="•"/>
            </a:pPr>
            <a:r>
              <a:rPr lang="en-GB" sz="2400" dirty="0"/>
              <a:t>Become a more rounded </a:t>
            </a:r>
            <a:r>
              <a:rPr lang="en-GB" sz="2400" dirty="0" smtClean="0"/>
              <a:t>individual</a:t>
            </a:r>
          </a:p>
          <a:p>
            <a:pPr marL="285750" indent="-285750">
              <a:spcBef>
                <a:spcPts val="300"/>
              </a:spcBef>
              <a:spcAft>
                <a:spcPts val="300"/>
              </a:spcAft>
              <a:buFont typeface="Arial" panose="020B0604020202020204" pitchFamily="34" charset="0"/>
              <a:buChar char="•"/>
            </a:pPr>
            <a:r>
              <a:rPr lang="en-GB" sz="2400" dirty="0"/>
              <a:t>You only get one </a:t>
            </a:r>
            <a:r>
              <a:rPr lang="en-GB" sz="2400" dirty="0" smtClean="0"/>
              <a:t>life!</a:t>
            </a:r>
          </a:p>
          <a:p>
            <a:pPr>
              <a:spcBef>
                <a:spcPts val="300"/>
              </a:spcBef>
              <a:spcAft>
                <a:spcPts val="300"/>
              </a:spcAft>
            </a:pPr>
            <a:endParaRPr lang="en-GB" dirty="0"/>
          </a:p>
          <a:p>
            <a:pPr>
              <a:spcBef>
                <a:spcPts val="300"/>
              </a:spcBef>
              <a:spcAft>
                <a:spcPts val="300"/>
              </a:spcAft>
            </a:pPr>
            <a:endParaRPr lang="en-US" dirty="0" smtClean="0"/>
          </a:p>
        </p:txBody>
      </p:sp>
    </p:spTree>
    <p:extLst>
      <p:ext uri="{BB962C8B-B14F-4D97-AF65-F5344CB8AC3E}">
        <p14:creationId xmlns:p14="http://schemas.microsoft.com/office/powerpoint/2010/main" val="394781160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553" y="277484"/>
            <a:ext cx="5761318" cy="517000"/>
          </a:xfrm>
        </p:spPr>
        <p:txBody>
          <a:bodyPr/>
          <a:lstStyle/>
          <a:p>
            <a:r>
              <a:rPr lang="en-US" dirty="0" smtClean="0"/>
              <a:t>What we covered today:</a:t>
            </a:r>
            <a:endParaRPr lang="en-US" b="0" dirty="0"/>
          </a:p>
        </p:txBody>
      </p:sp>
      <p:sp>
        <p:nvSpPr>
          <p:cNvPr id="3" name="Content Placeholder 2"/>
          <p:cNvSpPr>
            <a:spLocks noGrp="1"/>
          </p:cNvSpPr>
          <p:nvPr>
            <p:ph sz="quarter" idx="13"/>
          </p:nvPr>
        </p:nvSpPr>
        <p:spPr>
          <a:xfrm>
            <a:off x="621553" y="931668"/>
            <a:ext cx="4077668" cy="1455739"/>
          </a:xfrm>
        </p:spPr>
        <p:txBody>
          <a:bodyPr/>
          <a:lstStyle/>
          <a:p>
            <a:r>
              <a:rPr lang="en-US" b="1" dirty="0" smtClean="0">
                <a:solidFill>
                  <a:srgbClr val="68246D"/>
                </a:solidFill>
              </a:rPr>
              <a:t>What are the qualities of a successful scientist?</a:t>
            </a:r>
            <a:endParaRPr lang="en-US" b="1" dirty="0">
              <a:solidFill>
                <a:srgbClr val="68246D"/>
              </a:solidFill>
            </a:endParaRPr>
          </a:p>
          <a:p>
            <a:r>
              <a:rPr lang="en-US" dirty="0" smtClean="0"/>
              <a:t>We considered the </a:t>
            </a:r>
            <a:r>
              <a:rPr lang="en-US" dirty="0" err="1" smtClean="0"/>
              <a:t>recognised</a:t>
            </a:r>
            <a:r>
              <a:rPr lang="en-US" dirty="0" smtClean="0"/>
              <a:t> qualities of a successful scientist such as: resilience, creativity, team player.</a:t>
            </a:r>
            <a:endParaRPr lang="en-US" dirty="0"/>
          </a:p>
          <a:p>
            <a:endParaRPr lang="en-US" dirty="0"/>
          </a:p>
        </p:txBody>
      </p:sp>
      <p:sp>
        <p:nvSpPr>
          <p:cNvPr id="4" name="Content Placeholder 3"/>
          <p:cNvSpPr>
            <a:spLocks noGrp="1"/>
          </p:cNvSpPr>
          <p:nvPr>
            <p:ph sz="quarter" idx="14"/>
          </p:nvPr>
        </p:nvSpPr>
        <p:spPr>
          <a:xfrm>
            <a:off x="5282841" y="967906"/>
            <a:ext cx="2892971" cy="2914650"/>
          </a:xfrm>
        </p:spPr>
        <p:txBody>
          <a:bodyPr/>
          <a:lstStyle/>
          <a:p>
            <a:r>
              <a:rPr lang="en-US" b="1" dirty="0" smtClean="0">
                <a:solidFill>
                  <a:srgbClr val="68246D"/>
                </a:solidFill>
              </a:rPr>
              <a:t>Challenges of scientific research.</a:t>
            </a:r>
          </a:p>
          <a:p>
            <a:r>
              <a:rPr lang="en-US" dirty="0" smtClean="0">
                <a:solidFill>
                  <a:schemeClr val="tx1"/>
                </a:solidFill>
              </a:rPr>
              <a:t>We considered some of the challenges of academic research such as: generating ideas and managing rejection.</a:t>
            </a:r>
            <a:endParaRPr lang="en-US" dirty="0">
              <a:solidFill>
                <a:schemeClr val="tx1"/>
              </a:solidFill>
            </a:endParaRPr>
          </a:p>
        </p:txBody>
      </p:sp>
      <p:sp>
        <p:nvSpPr>
          <p:cNvPr id="5" name="Content Placeholder 4"/>
          <p:cNvSpPr>
            <a:spLocks noGrp="1"/>
          </p:cNvSpPr>
          <p:nvPr>
            <p:ph sz="quarter" idx="15"/>
          </p:nvPr>
        </p:nvSpPr>
        <p:spPr>
          <a:xfrm>
            <a:off x="573024" y="2524591"/>
            <a:ext cx="3816096" cy="1152856"/>
          </a:xfrm>
        </p:spPr>
        <p:txBody>
          <a:bodyPr/>
          <a:lstStyle/>
          <a:p>
            <a:r>
              <a:rPr lang="en-GB" b="1" dirty="0" smtClean="0">
                <a:solidFill>
                  <a:srgbClr val="68246D"/>
                </a:solidFill>
              </a:rPr>
              <a:t>The student / supervisor relationship</a:t>
            </a:r>
            <a:endParaRPr lang="en-GB" b="1" dirty="0">
              <a:solidFill>
                <a:srgbClr val="68246D"/>
              </a:solidFill>
            </a:endParaRPr>
          </a:p>
          <a:p>
            <a:r>
              <a:rPr lang="en-US" dirty="0" smtClean="0"/>
              <a:t>We considered the nature of the student/supervisor relationship and how best to manage this.</a:t>
            </a:r>
            <a:endParaRPr lang="en-US" dirty="0"/>
          </a:p>
        </p:txBody>
      </p:sp>
      <p:sp>
        <p:nvSpPr>
          <p:cNvPr id="7" name="Content Placeholder 4"/>
          <p:cNvSpPr txBox="1">
            <a:spLocks/>
          </p:cNvSpPr>
          <p:nvPr/>
        </p:nvSpPr>
        <p:spPr>
          <a:xfrm>
            <a:off x="5225863" y="2524591"/>
            <a:ext cx="3321789" cy="1152856"/>
          </a:xfrm>
          <a:prstGeom prst="rect">
            <a:avLst/>
          </a:prstGeom>
        </p:spPr>
        <p:txBody>
          <a:bodyPr vert="horz" lIns="0" tIns="0" rIns="0" bIns="0" rtlCol="0">
            <a:noAutofit/>
          </a:bodyPr>
          <a:lstStyle>
            <a:lvl1pPr marL="0" indent="0" algn="l" defTabSz="457200" rtl="0" eaLnBrk="1" latinLnBrk="0" hangingPunct="1">
              <a:spcBef>
                <a:spcPts val="400"/>
              </a:spcBef>
              <a:buFont typeface="Arial"/>
              <a:buNone/>
              <a:defRPr sz="1400" kern="1200">
                <a:solidFill>
                  <a:srgbClr val="002A41"/>
                </a:solidFill>
                <a:latin typeface="Arial"/>
                <a:ea typeface="+mn-ea"/>
                <a:cs typeface="Arial"/>
              </a:defRPr>
            </a:lvl1pPr>
            <a:lvl2pPr marL="288000" indent="-288000" algn="l" defTabSz="457200" rtl="0" eaLnBrk="1" latinLnBrk="0" hangingPunct="1">
              <a:spcBef>
                <a:spcPts val="400"/>
              </a:spcBef>
              <a:buClr>
                <a:srgbClr val="68246D"/>
              </a:buClr>
              <a:buFont typeface="Arial"/>
              <a:buChar char="•"/>
              <a:defRPr sz="1400" kern="1200">
                <a:solidFill>
                  <a:srgbClr val="002A41"/>
                </a:solidFill>
                <a:latin typeface="Arial"/>
                <a:ea typeface="+mn-ea"/>
                <a:cs typeface="Arial"/>
              </a:defRPr>
            </a:lvl2pPr>
            <a:lvl3pPr marL="576000" indent="-288000" algn="l" defTabSz="457200" rtl="0" eaLnBrk="1" latinLnBrk="0" hangingPunct="1">
              <a:spcBef>
                <a:spcPts val="400"/>
              </a:spcBef>
              <a:buFont typeface="Lucida Grande"/>
              <a:buChar char="–"/>
              <a:defRPr sz="1400" kern="1200">
                <a:solidFill>
                  <a:srgbClr val="002A41"/>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b="1" dirty="0" smtClean="0">
                <a:solidFill>
                  <a:srgbClr val="68246D"/>
                </a:solidFill>
              </a:rPr>
              <a:t>Career planning</a:t>
            </a:r>
          </a:p>
          <a:p>
            <a:r>
              <a:rPr lang="en-GB" dirty="0" smtClean="0">
                <a:solidFill>
                  <a:schemeClr val="tx1"/>
                </a:solidFill>
              </a:rPr>
              <a:t>We explored career drivers and future career planning.</a:t>
            </a:r>
          </a:p>
        </p:txBody>
      </p:sp>
    </p:spTree>
    <p:extLst>
      <p:ext uri="{BB962C8B-B14F-4D97-AF65-F5344CB8AC3E}">
        <p14:creationId xmlns:p14="http://schemas.microsoft.com/office/powerpoint/2010/main" val="3359171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BA8B1"/>
        </a:solidFill>
        <a:effectLst/>
      </p:bgPr>
    </p:bg>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652439" y="1281583"/>
            <a:ext cx="5648724" cy="2914650"/>
          </a:xfrm>
        </p:spPr>
        <p:txBody>
          <a:bodyPr/>
          <a:lstStyle/>
          <a:p>
            <a:r>
              <a:rPr lang="en-GB" sz="4000" b="1" dirty="0" smtClean="0"/>
              <a:t>Motivations and attributes of a successful researcher</a:t>
            </a:r>
            <a:endParaRPr lang="en-GB" sz="4000" b="1" dirty="0"/>
          </a:p>
        </p:txBody>
      </p:sp>
      <p:sp>
        <p:nvSpPr>
          <p:cNvPr id="6" name="Rectangle 5"/>
          <p:cNvSpPr/>
          <p:nvPr/>
        </p:nvSpPr>
        <p:spPr>
          <a:xfrm>
            <a:off x="5283156" y="3855479"/>
            <a:ext cx="1286948" cy="12880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7" name="Picture 6"/>
          <p:cNvPicPr>
            <a:picLocks noChangeAspect="1"/>
          </p:cNvPicPr>
          <p:nvPr/>
        </p:nvPicPr>
        <p:blipFill>
          <a:blip r:embed="rId2">
            <a:biLevel thresh="25000"/>
          </a:blip>
          <a:stretch>
            <a:fillRect/>
          </a:stretch>
        </p:blipFill>
        <p:spPr>
          <a:xfrm flipH="1">
            <a:off x="6570104" y="1281583"/>
            <a:ext cx="2573896" cy="2573896"/>
          </a:xfrm>
          <a:prstGeom prst="rect">
            <a:avLst/>
          </a:prstGeom>
        </p:spPr>
      </p:pic>
    </p:spTree>
    <p:extLst>
      <p:ext uri="{BB962C8B-B14F-4D97-AF65-F5344CB8AC3E}">
        <p14:creationId xmlns:p14="http://schemas.microsoft.com/office/powerpoint/2010/main" val="10421643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711200" y="836246"/>
            <a:ext cx="7956062" cy="3303112"/>
          </a:xfrm>
        </p:spPr>
        <p:txBody>
          <a:bodyPr/>
          <a:lstStyle/>
          <a:p>
            <a:r>
              <a:rPr lang="en-GB" dirty="0" smtClean="0"/>
              <a:t>Why are you interested in pursuing a career in research?</a:t>
            </a:r>
          </a:p>
          <a:p>
            <a:endParaRPr lang="en-GB" dirty="0"/>
          </a:p>
          <a:p>
            <a:r>
              <a:rPr lang="en-GB" dirty="0" smtClean="0"/>
              <a:t>Or why are you undertaking this research?</a:t>
            </a:r>
          </a:p>
          <a:p>
            <a:endParaRPr lang="en-GB" dirty="0"/>
          </a:p>
          <a:p>
            <a:r>
              <a:rPr lang="en-GB" dirty="0" smtClean="0"/>
              <a:t>Discuss with the person next to you and then share reasons with the rest of the group.</a:t>
            </a:r>
            <a:endParaRPr lang="en-GB" dirty="0"/>
          </a:p>
        </p:txBody>
      </p:sp>
    </p:spTree>
    <p:extLst>
      <p:ext uri="{BB962C8B-B14F-4D97-AF65-F5344CB8AC3E}">
        <p14:creationId xmlns:p14="http://schemas.microsoft.com/office/powerpoint/2010/main" val="20884698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5143500"/>
          </a:xfrm>
          <a:prstGeom prst="rect">
            <a:avLst/>
          </a:prstGeom>
          <a:solidFill>
            <a:srgbClr val="68246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Content Placeholder 1"/>
          <p:cNvSpPr>
            <a:spLocks noGrp="1"/>
          </p:cNvSpPr>
          <p:nvPr>
            <p:ph sz="quarter" idx="11"/>
          </p:nvPr>
        </p:nvSpPr>
        <p:spPr>
          <a:xfrm>
            <a:off x="621311" y="176931"/>
            <a:ext cx="5882856" cy="2914650"/>
          </a:xfrm>
          <a:noFill/>
        </p:spPr>
        <p:txBody>
          <a:bodyPr/>
          <a:lstStyle/>
          <a:p>
            <a:r>
              <a:rPr lang="en-GB" sz="4000" b="1" dirty="0" smtClean="0">
                <a:solidFill>
                  <a:srgbClr val="CBA8B1"/>
                </a:solidFill>
              </a:rPr>
              <a:t> </a:t>
            </a:r>
          </a:p>
          <a:p>
            <a:pPr lvl="0"/>
            <a:r>
              <a:rPr lang="en-GB" sz="2800" dirty="0" smtClean="0">
                <a:solidFill>
                  <a:schemeClr val="bg2">
                    <a:lumMod val="60000"/>
                    <a:lumOff val="40000"/>
                  </a:schemeClr>
                </a:solidFill>
              </a:rPr>
              <a:t>Activity:</a:t>
            </a:r>
          </a:p>
          <a:p>
            <a:pPr lvl="0"/>
            <a:r>
              <a:rPr lang="en-GB" sz="2800" dirty="0" smtClean="0">
                <a:solidFill>
                  <a:prstClr val="white"/>
                </a:solidFill>
              </a:rPr>
              <a:t>Attributes of a successful researcher.</a:t>
            </a:r>
            <a:endParaRPr lang="en-GB" sz="2800" dirty="0">
              <a:solidFill>
                <a:prstClr val="white"/>
              </a:solidFill>
            </a:endParaRPr>
          </a:p>
          <a:p>
            <a:r>
              <a:rPr lang="en-GB" sz="4000" dirty="0" smtClean="0">
                <a:solidFill>
                  <a:schemeClr val="bg1"/>
                </a:solidFill>
              </a:rPr>
              <a:t> </a:t>
            </a:r>
            <a:endParaRPr lang="en-US" sz="4000" dirty="0">
              <a:solidFill>
                <a:schemeClr val="bg1"/>
              </a:solidFill>
            </a:endParaRPr>
          </a:p>
        </p:txBody>
      </p:sp>
      <p:sp>
        <p:nvSpPr>
          <p:cNvPr id="6" name="Rectangle 5"/>
          <p:cNvSpPr/>
          <p:nvPr/>
        </p:nvSpPr>
        <p:spPr>
          <a:xfrm>
            <a:off x="5283156" y="3855479"/>
            <a:ext cx="1286948" cy="12880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7" name="Picture 6"/>
          <p:cNvPicPr>
            <a:picLocks noChangeAspect="1"/>
          </p:cNvPicPr>
          <p:nvPr/>
        </p:nvPicPr>
        <p:blipFill>
          <a:blip r:embed="rId3">
            <a:biLevel thresh="25000"/>
          </a:blip>
          <a:stretch>
            <a:fillRect/>
          </a:stretch>
        </p:blipFill>
        <p:spPr>
          <a:xfrm flipH="1">
            <a:off x="6570104" y="1281583"/>
            <a:ext cx="2573896" cy="2573896"/>
          </a:xfrm>
          <a:prstGeom prst="rect">
            <a:avLst/>
          </a:prstGeom>
        </p:spPr>
      </p:pic>
    </p:spTree>
    <p:extLst>
      <p:ext uri="{BB962C8B-B14F-4D97-AF65-F5344CB8AC3E}">
        <p14:creationId xmlns:p14="http://schemas.microsoft.com/office/powerpoint/2010/main" val="25377736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711200" y="836246"/>
            <a:ext cx="7956062" cy="3303112"/>
          </a:xfrm>
        </p:spPr>
        <p:txBody>
          <a:bodyPr/>
          <a:lstStyle/>
          <a:p>
            <a:pPr lvl="0"/>
            <a:r>
              <a:rPr lang="en-GB" dirty="0">
                <a:solidFill>
                  <a:srgbClr val="68246D"/>
                </a:solidFill>
              </a:rPr>
              <a:t>On the post-it notes, write down an important attribute of a successful researcher.</a:t>
            </a:r>
          </a:p>
          <a:p>
            <a:pPr lvl="0"/>
            <a:endParaRPr lang="en-GB" dirty="0">
              <a:solidFill>
                <a:srgbClr val="68246D"/>
              </a:solidFill>
            </a:endParaRPr>
          </a:p>
          <a:p>
            <a:pPr lvl="0"/>
            <a:r>
              <a:rPr lang="en-GB" dirty="0">
                <a:solidFill>
                  <a:srgbClr val="68246D"/>
                </a:solidFill>
              </a:rPr>
              <a:t>On the flip chart paper, rank the attributes with the most important at the top going down to the least. </a:t>
            </a:r>
            <a:endParaRPr lang="en-GB" dirty="0" smtClean="0">
              <a:solidFill>
                <a:srgbClr val="68246D"/>
              </a:solidFill>
            </a:endParaRPr>
          </a:p>
          <a:p>
            <a:pPr lvl="0"/>
            <a:endParaRPr lang="en-GB" dirty="0">
              <a:solidFill>
                <a:srgbClr val="68246D"/>
              </a:solidFill>
            </a:endParaRPr>
          </a:p>
          <a:p>
            <a:pPr lvl="0"/>
            <a:r>
              <a:rPr lang="en-GB" dirty="0" smtClean="0">
                <a:solidFill>
                  <a:srgbClr val="68246D"/>
                </a:solidFill>
              </a:rPr>
              <a:t>After 10 </a:t>
            </a:r>
            <a:r>
              <a:rPr lang="en-GB" dirty="0" err="1" smtClean="0">
                <a:solidFill>
                  <a:srgbClr val="68246D"/>
                </a:solidFill>
              </a:rPr>
              <a:t>mins</a:t>
            </a:r>
            <a:r>
              <a:rPr lang="en-GB" dirty="0" smtClean="0">
                <a:solidFill>
                  <a:srgbClr val="68246D"/>
                </a:solidFill>
              </a:rPr>
              <a:t> we will compare with the rest of the group.</a:t>
            </a:r>
            <a:endParaRPr lang="en-GB" dirty="0">
              <a:solidFill>
                <a:srgbClr val="68246D"/>
              </a:solidFill>
            </a:endParaRPr>
          </a:p>
        </p:txBody>
      </p:sp>
    </p:spTree>
    <p:extLst>
      <p:ext uri="{BB962C8B-B14F-4D97-AF65-F5344CB8AC3E}">
        <p14:creationId xmlns:p14="http://schemas.microsoft.com/office/powerpoint/2010/main" val="1798241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fade">
                                      <p:cBhvr>
                                        <p:cTn id="1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95755" y="155896"/>
            <a:ext cx="5287025" cy="4154984"/>
          </a:xfrm>
          <a:prstGeom prst="rect">
            <a:avLst/>
          </a:prstGeom>
          <a:noFill/>
        </p:spPr>
        <p:txBody>
          <a:bodyPr wrap="none" rtlCol="0">
            <a:spAutoFit/>
          </a:bodyPr>
          <a:lstStyle/>
          <a:p>
            <a:r>
              <a:rPr lang="en-GB" sz="2400" dirty="0">
                <a:solidFill>
                  <a:srgbClr val="54145A"/>
                </a:solidFill>
                <a:latin typeface="Arial" panose="020B0604020202020204" pitchFamily="34" charset="0"/>
                <a:cs typeface="Arial" panose="020B0604020202020204" pitchFamily="34" charset="0"/>
              </a:rPr>
              <a:t>Passionate about his or her career.</a:t>
            </a:r>
          </a:p>
          <a:p>
            <a:r>
              <a:rPr lang="en-GB" sz="2400" dirty="0">
                <a:solidFill>
                  <a:srgbClr val="54145A"/>
                </a:solidFill>
                <a:latin typeface="Arial" panose="020B0604020202020204" pitchFamily="34" charset="0"/>
                <a:cs typeface="Arial" panose="020B0604020202020204" pitchFamily="34" charset="0"/>
              </a:rPr>
              <a:t>Resilient.</a:t>
            </a:r>
          </a:p>
          <a:p>
            <a:r>
              <a:rPr lang="en-GB" sz="2400" dirty="0">
                <a:solidFill>
                  <a:srgbClr val="54145A"/>
                </a:solidFill>
                <a:latin typeface="Arial" panose="020B0604020202020204" pitchFamily="34" charset="0"/>
                <a:cs typeface="Arial" panose="020B0604020202020204" pitchFamily="34" charset="0"/>
              </a:rPr>
              <a:t>Detail-oriented but yet visionary.</a:t>
            </a:r>
          </a:p>
          <a:p>
            <a:r>
              <a:rPr lang="en-GB" sz="2400" dirty="0">
                <a:solidFill>
                  <a:srgbClr val="54145A"/>
                </a:solidFill>
                <a:latin typeface="Arial" panose="020B0604020202020204" pitchFamily="34" charset="0"/>
                <a:cs typeface="Arial" panose="020B0604020202020204" pitchFamily="34" charset="0"/>
              </a:rPr>
              <a:t>A creative thinker.</a:t>
            </a:r>
          </a:p>
          <a:p>
            <a:r>
              <a:rPr lang="en-GB" sz="2400" dirty="0">
                <a:solidFill>
                  <a:srgbClr val="54145A"/>
                </a:solidFill>
                <a:latin typeface="Arial" panose="020B0604020202020204" pitchFamily="34" charset="0"/>
                <a:cs typeface="Arial" panose="020B0604020202020204" pitchFamily="34" charset="0"/>
              </a:rPr>
              <a:t>Determined.</a:t>
            </a:r>
          </a:p>
          <a:p>
            <a:endParaRPr lang="en-GB" sz="2400" dirty="0" smtClean="0">
              <a:solidFill>
                <a:srgbClr val="54145A"/>
              </a:solidFill>
              <a:latin typeface="Arial" panose="020B0604020202020204" pitchFamily="34" charset="0"/>
              <a:cs typeface="Arial" panose="020B0604020202020204" pitchFamily="34" charset="0"/>
            </a:endParaRPr>
          </a:p>
          <a:p>
            <a:r>
              <a:rPr lang="en-GB" sz="2400" dirty="0" smtClean="0">
                <a:solidFill>
                  <a:srgbClr val="54145A"/>
                </a:solidFill>
                <a:latin typeface="Arial" panose="020B0604020202020204" pitchFamily="34" charset="0"/>
                <a:cs typeface="Arial" panose="020B0604020202020204" pitchFamily="34" charset="0"/>
              </a:rPr>
              <a:t>Knowledgeable </a:t>
            </a:r>
            <a:r>
              <a:rPr lang="en-GB" sz="2400" dirty="0">
                <a:solidFill>
                  <a:srgbClr val="54145A"/>
                </a:solidFill>
                <a:latin typeface="Arial" panose="020B0604020202020204" pitchFamily="34" charset="0"/>
                <a:cs typeface="Arial" panose="020B0604020202020204" pitchFamily="34" charset="0"/>
              </a:rPr>
              <a:t>(an expert).</a:t>
            </a:r>
          </a:p>
          <a:p>
            <a:r>
              <a:rPr lang="en-GB" sz="2400" dirty="0">
                <a:solidFill>
                  <a:srgbClr val="54145A"/>
                </a:solidFill>
                <a:latin typeface="Arial" panose="020B0604020202020204" pitchFamily="34" charset="0"/>
                <a:cs typeface="Arial" panose="020B0604020202020204" pitchFamily="34" charset="0"/>
              </a:rPr>
              <a:t>A team player.</a:t>
            </a:r>
          </a:p>
          <a:p>
            <a:r>
              <a:rPr lang="en-GB" sz="2400" dirty="0">
                <a:solidFill>
                  <a:srgbClr val="54145A"/>
                </a:solidFill>
                <a:latin typeface="Arial" panose="020B0604020202020204" pitchFamily="34" charset="0"/>
                <a:cs typeface="Arial" panose="020B0604020202020204" pitchFamily="34" charset="0"/>
              </a:rPr>
              <a:t>Self-motivated.</a:t>
            </a:r>
          </a:p>
          <a:p>
            <a:r>
              <a:rPr lang="en-GB" sz="2400" dirty="0">
                <a:solidFill>
                  <a:srgbClr val="54145A"/>
                </a:solidFill>
                <a:latin typeface="Arial" panose="020B0604020202020204" pitchFamily="34" charset="0"/>
                <a:cs typeface="Arial" panose="020B0604020202020204" pitchFamily="34" charset="0"/>
              </a:rPr>
              <a:t>An effective communicator.</a:t>
            </a:r>
          </a:p>
          <a:p>
            <a:r>
              <a:rPr lang="en-GB" sz="2400" dirty="0">
                <a:solidFill>
                  <a:srgbClr val="54145A"/>
                </a:solidFill>
                <a:latin typeface="Arial" panose="020B0604020202020204" pitchFamily="34" charset="0"/>
                <a:cs typeface="Arial" panose="020B0604020202020204" pitchFamily="34" charset="0"/>
              </a:rPr>
              <a:t>Capable of thinking “outside the box</a:t>
            </a:r>
            <a:r>
              <a:rPr lang="en-GB" sz="2400" dirty="0" smtClean="0">
                <a:solidFill>
                  <a:srgbClr val="54145A"/>
                </a:solidFill>
                <a:latin typeface="Arial" panose="020B0604020202020204" pitchFamily="34" charset="0"/>
                <a:cs typeface="Arial" panose="020B0604020202020204" pitchFamily="34" charset="0"/>
              </a:rPr>
              <a:t>”.</a:t>
            </a:r>
            <a:endParaRPr lang="en-GB" sz="2400" dirty="0">
              <a:solidFill>
                <a:srgbClr val="54145A"/>
              </a:solidFill>
              <a:latin typeface="Arial" panose="020B0604020202020204" pitchFamily="34" charset="0"/>
              <a:cs typeface="Arial" panose="020B0604020202020204" pitchFamily="34" charset="0"/>
            </a:endParaRPr>
          </a:p>
        </p:txBody>
      </p:sp>
      <p:sp>
        <p:nvSpPr>
          <p:cNvPr id="4" name="TextBox 3"/>
          <p:cNvSpPr txBox="1"/>
          <p:nvPr/>
        </p:nvSpPr>
        <p:spPr>
          <a:xfrm>
            <a:off x="4669022" y="4326740"/>
            <a:ext cx="3914020" cy="646331"/>
          </a:xfrm>
          <a:prstGeom prst="rect">
            <a:avLst/>
          </a:prstGeom>
          <a:noFill/>
        </p:spPr>
        <p:txBody>
          <a:bodyPr wrap="none" rtlCol="0">
            <a:spAutoFit/>
          </a:bodyPr>
          <a:lstStyle/>
          <a:p>
            <a:r>
              <a:rPr lang="en-GB" dirty="0" smtClean="0"/>
              <a:t>Stull and </a:t>
            </a:r>
            <a:r>
              <a:rPr lang="en-GB" dirty="0" err="1" smtClean="0"/>
              <a:t>Ciappo</a:t>
            </a:r>
            <a:r>
              <a:rPr lang="en-GB" dirty="0" smtClean="0"/>
              <a:t> (2014)</a:t>
            </a:r>
          </a:p>
          <a:p>
            <a:r>
              <a:rPr lang="en-GB" dirty="0" smtClean="0"/>
              <a:t>https</a:t>
            </a:r>
            <a:r>
              <a:rPr lang="en-GB" dirty="0"/>
              <a:t>://doi.org/10.3945/an.114.007179</a:t>
            </a:r>
          </a:p>
        </p:txBody>
      </p:sp>
    </p:spTree>
    <p:extLst>
      <p:ext uri="{BB962C8B-B14F-4D97-AF65-F5344CB8AC3E}">
        <p14:creationId xmlns:p14="http://schemas.microsoft.com/office/powerpoint/2010/main" val="18250011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BA8B1"/>
        </a:solidFill>
        <a:effectLst/>
      </p:bgPr>
    </p:bg>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652439" y="1281583"/>
            <a:ext cx="5648724" cy="2914650"/>
          </a:xfrm>
        </p:spPr>
        <p:txBody>
          <a:bodyPr/>
          <a:lstStyle/>
          <a:p>
            <a:r>
              <a:rPr lang="en-GB" sz="4000" b="1" dirty="0"/>
              <a:t>s</a:t>
            </a:r>
            <a:r>
              <a:rPr lang="en-GB" sz="4000" b="1" dirty="0" smtClean="0"/>
              <a:t>tudent / supervisor relationships</a:t>
            </a:r>
            <a:endParaRPr lang="en-GB" sz="4000" b="1" dirty="0"/>
          </a:p>
        </p:txBody>
      </p:sp>
      <p:sp>
        <p:nvSpPr>
          <p:cNvPr id="6" name="Rectangle 5"/>
          <p:cNvSpPr/>
          <p:nvPr/>
        </p:nvSpPr>
        <p:spPr>
          <a:xfrm>
            <a:off x="5283156" y="3855479"/>
            <a:ext cx="1286948" cy="12880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2">
            <a:biLevel thresh="25000"/>
          </a:blip>
          <a:stretch>
            <a:fillRect/>
          </a:stretch>
        </p:blipFill>
        <p:spPr>
          <a:xfrm flipH="1">
            <a:off x="6570104" y="1281583"/>
            <a:ext cx="2573896" cy="2573896"/>
          </a:xfrm>
          <a:prstGeom prst="rect">
            <a:avLst/>
          </a:prstGeom>
        </p:spPr>
      </p:pic>
    </p:spTree>
    <p:extLst>
      <p:ext uri="{BB962C8B-B14F-4D97-AF65-F5344CB8AC3E}">
        <p14:creationId xmlns:p14="http://schemas.microsoft.com/office/powerpoint/2010/main" val="14035133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Durham University">
      <a:dk1>
        <a:srgbClr val="002A41"/>
      </a:dk1>
      <a:lt1>
        <a:sysClr val="window" lastClr="FFFFFF"/>
      </a:lt1>
      <a:dk2>
        <a:srgbClr val="54145A"/>
      </a:dk2>
      <a:lt2>
        <a:srgbClr val="CBA8B1"/>
      </a:lt2>
      <a:accent1>
        <a:srgbClr val="00AEEF"/>
      </a:accent1>
      <a:accent2>
        <a:srgbClr val="A5C8D0"/>
      </a:accent2>
      <a:accent3>
        <a:srgbClr val="AFA961"/>
      </a:accent3>
      <a:accent4>
        <a:srgbClr val="B3BDB1"/>
      </a:accent4>
      <a:accent5>
        <a:srgbClr val="FFD53A"/>
      </a:accent5>
      <a:accent6>
        <a:srgbClr val="DACDA2"/>
      </a:accent6>
      <a:hlink>
        <a:srgbClr val="BE1E2D"/>
      </a:hlink>
      <a:folHlink>
        <a:srgbClr val="B6AAA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Durham University">
      <a:dk1>
        <a:srgbClr val="002A41"/>
      </a:dk1>
      <a:lt1>
        <a:sysClr val="window" lastClr="FFFFFF"/>
      </a:lt1>
      <a:dk2>
        <a:srgbClr val="54145A"/>
      </a:dk2>
      <a:lt2>
        <a:srgbClr val="CBA8B1"/>
      </a:lt2>
      <a:accent1>
        <a:srgbClr val="00AEEF"/>
      </a:accent1>
      <a:accent2>
        <a:srgbClr val="A5C8D0"/>
      </a:accent2>
      <a:accent3>
        <a:srgbClr val="AFA961"/>
      </a:accent3>
      <a:accent4>
        <a:srgbClr val="B3BDB1"/>
      </a:accent4>
      <a:accent5>
        <a:srgbClr val="FFD53A"/>
      </a:accent5>
      <a:accent6>
        <a:srgbClr val="DACDA2"/>
      </a:accent6>
      <a:hlink>
        <a:srgbClr val="BE1E2D"/>
      </a:hlink>
      <a:folHlink>
        <a:srgbClr val="B6AAA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2714</TotalTime>
  <Words>1616</Words>
  <Application>Microsoft Office PowerPoint</Application>
  <PresentationFormat>On-screen Show (16:9)</PresentationFormat>
  <Paragraphs>237</Paragraphs>
  <Slides>39</Slides>
  <Notes>16</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39</vt:i4>
      </vt:variant>
    </vt:vector>
  </HeadingPairs>
  <TitlesOfParts>
    <vt:vector size="49" baseType="lpstr">
      <vt:lpstr>ＭＳ Ｐゴシック</vt:lpstr>
      <vt:lpstr>ＭＳ Ｐゴシック</vt:lpstr>
      <vt:lpstr>Arial</vt:lpstr>
      <vt:lpstr>Calibri</vt:lpstr>
      <vt:lpstr>Lucida Grande</vt:lpstr>
      <vt:lpstr>Tahoma</vt:lpstr>
      <vt:lpstr>Times</vt:lpstr>
      <vt:lpstr>Times New Roman</vt:lpstr>
      <vt:lpstr>Office Theme</vt:lpstr>
      <vt:lpstr>1_Office Theme</vt:lpstr>
      <vt:lpstr>How to Survive in Research </vt:lpstr>
      <vt:lpstr>Session 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Problem Areas </vt:lpstr>
      <vt:lpstr>Problem Areas </vt:lpstr>
      <vt:lpstr>Problem Areas </vt:lpstr>
      <vt:lpstr>PowerPoint Presentation</vt:lpstr>
      <vt:lpstr>Working with Your Supervisor(s)</vt:lpstr>
      <vt:lpstr>Relationship with Supervisor</vt:lpstr>
      <vt:lpstr>PowerPoint Presentation</vt:lpstr>
      <vt:lpstr>What is the role of your second supervisor?  What is the role of your mentor?  </vt:lpstr>
      <vt:lpstr>Mentors</vt:lpstr>
      <vt:lpstr>PowerPoint Presentation</vt:lpstr>
      <vt:lpstr>PowerPoint Presentation</vt:lpstr>
      <vt:lpstr>PowerPoint Presentation</vt:lpstr>
      <vt:lpstr>PowerPoint Presentation</vt:lpstr>
      <vt:lpstr>Activity: How would you overcome struggling with coming up with research ideas.</vt:lpstr>
      <vt:lpstr>Activity: Blue skies thinking  </vt:lpstr>
      <vt:lpstr>Stepping back - decontextualisation</vt:lpstr>
      <vt:lpstr>Coping with rejection</vt:lpstr>
      <vt:lpstr>Avoid taking it personally  View the feedback constructively  Embrace your feelings  You are not alone – share with others</vt:lpstr>
      <vt:lpstr>Working collaboratively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importance of work-life balance</vt:lpstr>
      <vt:lpstr>What we covered today: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Karin Ambrose</dc:creator>
  <cp:lastModifiedBy>REES, SIMON W.</cp:lastModifiedBy>
  <cp:revision>177</cp:revision>
  <dcterms:created xsi:type="dcterms:W3CDTF">2019-01-21T09:44:44Z</dcterms:created>
  <dcterms:modified xsi:type="dcterms:W3CDTF">2019-03-28T10:40:30Z</dcterms:modified>
</cp:coreProperties>
</file>