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1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81" r:id="rId1"/>
  </p:sldMasterIdLst>
  <p:notesMasterIdLst>
    <p:notesMasterId r:id="rId58"/>
  </p:notesMasterIdLst>
  <p:handoutMasterIdLst>
    <p:handoutMasterId r:id="rId59"/>
  </p:handoutMasterIdLst>
  <p:sldIdLst>
    <p:sldId id="256" r:id="rId2"/>
    <p:sldId id="692" r:id="rId3"/>
    <p:sldId id="622" r:id="rId4"/>
    <p:sldId id="643" r:id="rId5"/>
    <p:sldId id="590" r:id="rId6"/>
    <p:sldId id="591" r:id="rId7"/>
    <p:sldId id="592" r:id="rId8"/>
    <p:sldId id="689" r:id="rId9"/>
    <p:sldId id="645" r:id="rId10"/>
    <p:sldId id="690" r:id="rId11"/>
    <p:sldId id="691" r:id="rId12"/>
    <p:sldId id="693" r:id="rId13"/>
    <p:sldId id="647" r:id="rId14"/>
    <p:sldId id="648" r:id="rId15"/>
    <p:sldId id="646" r:id="rId16"/>
    <p:sldId id="644" r:id="rId17"/>
    <p:sldId id="623" r:id="rId18"/>
    <p:sldId id="584" r:id="rId19"/>
    <p:sldId id="625" r:id="rId20"/>
    <p:sldId id="687" r:id="rId21"/>
    <p:sldId id="596" r:id="rId22"/>
    <p:sldId id="597" r:id="rId23"/>
    <p:sldId id="599" r:id="rId24"/>
    <p:sldId id="600" r:id="rId25"/>
    <p:sldId id="688" r:id="rId26"/>
    <p:sldId id="657" r:id="rId27"/>
    <p:sldId id="658" r:id="rId28"/>
    <p:sldId id="659" r:id="rId29"/>
    <p:sldId id="660" r:id="rId30"/>
    <p:sldId id="661" r:id="rId31"/>
    <p:sldId id="662" r:id="rId32"/>
    <p:sldId id="663" r:id="rId33"/>
    <p:sldId id="664" r:id="rId34"/>
    <p:sldId id="665" r:id="rId35"/>
    <p:sldId id="666" r:id="rId36"/>
    <p:sldId id="668" r:id="rId37"/>
    <p:sldId id="669" r:id="rId38"/>
    <p:sldId id="670" r:id="rId39"/>
    <p:sldId id="671" r:id="rId40"/>
    <p:sldId id="672" r:id="rId41"/>
    <p:sldId id="654" r:id="rId42"/>
    <p:sldId id="656" r:id="rId43"/>
    <p:sldId id="673" r:id="rId44"/>
    <p:sldId id="674" r:id="rId45"/>
    <p:sldId id="675" r:id="rId46"/>
    <p:sldId id="676" r:id="rId47"/>
    <p:sldId id="677" r:id="rId48"/>
    <p:sldId id="678" r:id="rId49"/>
    <p:sldId id="679" r:id="rId50"/>
    <p:sldId id="681" r:id="rId51"/>
    <p:sldId id="682" r:id="rId52"/>
    <p:sldId id="683" r:id="rId53"/>
    <p:sldId id="684" r:id="rId54"/>
    <p:sldId id="685" r:id="rId55"/>
    <p:sldId id="686" r:id="rId56"/>
    <p:sldId id="637" r:id="rId57"/>
  </p:sldIdLst>
  <p:sldSz cx="9144000" cy="6858000" type="screen4x3"/>
  <p:notesSz cx="9234488" cy="69342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74747"/>
    <a:srgbClr val="00016D"/>
    <a:srgbClr val="00006E"/>
    <a:srgbClr val="00016E"/>
    <a:srgbClr val="0000FF"/>
    <a:srgbClr val="000000"/>
    <a:srgbClr val="FFCC00"/>
    <a:srgbClr val="010080"/>
    <a:srgbClr val="041F74"/>
    <a:srgbClr val="320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68" autoAdjust="0"/>
    <p:restoredTop sz="65565" autoAdjust="0"/>
  </p:normalViewPr>
  <p:slideViewPr>
    <p:cSldViewPr>
      <p:cViewPr varScale="1">
        <p:scale>
          <a:sx n="80" d="100"/>
          <a:sy n="80" d="100"/>
        </p:scale>
        <p:origin x="-16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t" anchorCtr="0" compatLnSpc="1">
            <a:prstTxWarp prst="textNoShape">
              <a:avLst/>
            </a:prstTxWarp>
          </a:bodyPr>
          <a:lstStyle>
            <a:lvl1pPr algn="l" defTabSz="881063">
              <a:defRPr sz="1200"/>
            </a:lvl1pPr>
          </a:lstStyle>
          <a:p>
            <a:endParaRPr lang="en-US"/>
          </a:p>
        </p:txBody>
      </p:sp>
      <p:sp>
        <p:nvSpPr>
          <p:cNvPr id="7475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2400" y="0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t" anchorCtr="0" compatLnSpc="1">
            <a:prstTxWarp prst="textNoShape">
              <a:avLst/>
            </a:prstTxWarp>
          </a:bodyPr>
          <a:lstStyle>
            <a:lvl1pPr algn="r" defTabSz="881063">
              <a:defRPr sz="1200"/>
            </a:lvl1pPr>
          </a:lstStyle>
          <a:p>
            <a:endParaRPr lang="en-US"/>
          </a:p>
        </p:txBody>
      </p:sp>
      <p:sp>
        <p:nvSpPr>
          <p:cNvPr id="7475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88125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b" anchorCtr="0" compatLnSpc="1">
            <a:prstTxWarp prst="textNoShape">
              <a:avLst/>
            </a:prstTxWarp>
          </a:bodyPr>
          <a:lstStyle>
            <a:lvl1pPr algn="l" defTabSz="881063">
              <a:defRPr sz="1200"/>
            </a:lvl1pPr>
          </a:lstStyle>
          <a:p>
            <a:endParaRPr lang="en-US"/>
          </a:p>
        </p:txBody>
      </p:sp>
      <p:sp>
        <p:nvSpPr>
          <p:cNvPr id="7475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2400" y="6588125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b" anchorCtr="0" compatLnSpc="1">
            <a:prstTxWarp prst="textNoShape">
              <a:avLst/>
            </a:prstTxWarp>
          </a:bodyPr>
          <a:lstStyle>
            <a:lvl1pPr algn="r" defTabSz="881063">
              <a:defRPr sz="1200"/>
            </a:lvl1pPr>
          </a:lstStyle>
          <a:p>
            <a:fld id="{BDCE8FE7-1539-44D7-BBBA-65DAC7451B2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332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t" anchorCtr="0" compatLnSpc="1">
            <a:prstTxWarp prst="textNoShape">
              <a:avLst/>
            </a:prstTxWarp>
          </a:bodyPr>
          <a:lstStyle>
            <a:lvl1pPr algn="l" defTabSz="88106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5232400" y="0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t" anchorCtr="0" compatLnSpc="1">
            <a:prstTxWarp prst="textNoShape">
              <a:avLst/>
            </a:prstTxWarp>
          </a:bodyPr>
          <a:lstStyle>
            <a:lvl1pPr algn="r" defTabSz="88106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6075" y="520700"/>
            <a:ext cx="3465513" cy="2598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900" y="3292475"/>
            <a:ext cx="6770688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for at redigere teksttypografierne i masteren</a:t>
            </a:r>
          </a:p>
          <a:p>
            <a:pPr lvl="1"/>
            <a:r>
              <a:rPr lang="en-US" smtClean="0"/>
              <a:t>Andet niveau</a:t>
            </a:r>
          </a:p>
          <a:p>
            <a:pPr lvl="2"/>
            <a:r>
              <a:rPr lang="en-US" smtClean="0"/>
              <a:t>Tredje niveau</a:t>
            </a:r>
          </a:p>
          <a:p>
            <a:pPr lvl="3"/>
            <a:r>
              <a:rPr lang="en-US" smtClean="0"/>
              <a:t>Fjerde niveau</a:t>
            </a:r>
          </a:p>
          <a:p>
            <a:pPr lvl="4"/>
            <a:r>
              <a:rPr lang="en-US" smtClean="0"/>
              <a:t>Femte niveau</a:t>
            </a:r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88125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b" anchorCtr="0" compatLnSpc="1">
            <a:prstTxWarp prst="textNoShape">
              <a:avLst/>
            </a:prstTxWarp>
          </a:bodyPr>
          <a:lstStyle>
            <a:lvl1pPr algn="l" defTabSz="88106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2400" y="6588125"/>
            <a:ext cx="40020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081" tIns="44041" rIns="88081" bIns="44041" numCol="1" anchor="b" anchorCtr="0" compatLnSpc="1">
            <a:prstTxWarp prst="textNoShape">
              <a:avLst/>
            </a:prstTxWarp>
          </a:bodyPr>
          <a:lstStyle>
            <a:lvl1pPr algn="r" defTabSz="881063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F4D9D105-8288-4746-AD1F-B440AFED81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57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3922E-28FD-4472-9592-0F86DB9D9F3A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0909A5-D89B-4996-BA96-E4B8986F1A87}" type="slidenum">
              <a:rPr lang="en-US"/>
              <a:pPr/>
              <a:t>25</a:t>
            </a:fld>
            <a:endParaRPr lang="en-US"/>
          </a:p>
        </p:txBody>
      </p:sp>
      <p:sp>
        <p:nvSpPr>
          <p:cNvPr id="69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8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D9D105-8288-4746-AD1F-B440AFED819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2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5157A-EE10-456E-9451-F0A98FAB1905}" type="slidenum">
              <a:rPr lang="en-US"/>
              <a:pPr/>
              <a:t>6</a:t>
            </a:fld>
            <a:endParaRPr lang="en-US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6852C-14F9-4198-A317-6345B1BF8714}" type="slidenum">
              <a:rPr lang="en-US"/>
              <a:pPr/>
              <a:t>17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0313" y="3292475"/>
            <a:ext cx="6773862" cy="31210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62BF7E-4118-4D49-8DFE-37F703AEC52A}" type="slidenum">
              <a:rPr lang="en-US"/>
              <a:pPr/>
              <a:t>20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CB26A2-86B0-4989-9E4D-A2201690AB85}" type="slidenum">
              <a:rPr lang="en-US"/>
              <a:pPr/>
              <a:t>21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Perhaps include polisation tensor gravity…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97E6F-8145-4367-92A0-A85C758A550D}" type="slidenum">
              <a:rPr lang="en-US"/>
              <a:pPr/>
              <a:t>22</a:t>
            </a:fld>
            <a:endParaRPr lang="en-US"/>
          </a:p>
        </p:txBody>
      </p:sp>
      <p:sp>
        <p:nvSpPr>
          <p:cNvPr id="50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7347FC-843C-40C1-84A9-8360F6DB27EC}" type="slidenum">
              <a:rPr lang="en-US"/>
              <a:pPr/>
              <a:t>23</a:t>
            </a:fld>
            <a:endParaRPr lang="en-US"/>
          </a:p>
        </p:txBody>
      </p:sp>
      <p:sp>
        <p:nvSpPr>
          <p:cNvPr id="57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5252B4-316B-4566-8165-5899D10B92DF}" type="slidenum">
              <a:rPr lang="en-US"/>
              <a:pPr/>
              <a:t>24</a:t>
            </a:fld>
            <a:endParaRPr lang="en-US"/>
          </a:p>
        </p:txBody>
      </p:sp>
      <p:sp>
        <p:nvSpPr>
          <p:cNvPr id="50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5EB0-D38F-4B5C-BD56-5093B1F0E01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BD71E-DECE-45DC-A35F-1F3CB5379DCD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A8C9-96ED-4875-9BD2-A5EF142AE7C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9EDA8-23F1-4D18-8BDE-5D984819919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829516-682F-4E7E-B669-4412E29858F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>
          <a:xfrm>
            <a:off x="264458" y="6237312"/>
            <a:ext cx="8628022" cy="432048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mtClean="0"/>
              <a:t>Gravity Amplitudes and General Relativity</a:t>
            </a:r>
            <a:endParaRPr lang="en-US" dirty="0" smtClean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E314-C5E0-41CF-BC16-2D7BDC64ED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27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E314-C5E0-41CF-BC16-2D7BDC64ED2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77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03258-9FA1-4762-8C7E-28139478BAA1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E314-C5E0-41CF-BC16-2D7BDC64ED2E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07094-BFA9-4E6E-9F88-9EC4599E915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6344C-219F-486A-A12D-4636A8BF33D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CE30D-5AB7-4D02-9B56-E0F29ECCD8CC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56F-31D4-47B2-ABB6-096D866FE38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1E3F-D2C7-4597-990B-8AAAA2A0843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C893C-C524-45BA-A5BA-FF30CBDECA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bg1">
                <a:alpha val="0"/>
              </a:schemeClr>
            </a:gs>
            <a:gs pos="100000">
              <a:schemeClr val="accent1"/>
            </a:gs>
          </a:gsLst>
          <a:lin ang="1584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187E314-C5E0-41CF-BC16-2D7BDC64ED2E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5" r:id="rId13"/>
    <p:sldLayoutId id="2147483699" r:id="rId14"/>
    <p:sldLayoutId id="2147483700" r:id="rId15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4" Type="http://schemas.openxmlformats.org/officeDocument/2006/relationships/image" Target="../media/image22.png"/><Relationship Id="rId5" Type="http://schemas.openxmlformats.org/officeDocument/2006/relationships/image" Target="../media/image23.wmf"/><Relationship Id="rId6" Type="http://schemas.openxmlformats.org/officeDocument/2006/relationships/image" Target="../media/image24.wmf"/><Relationship Id="rId7" Type="http://schemas.openxmlformats.org/officeDocument/2006/relationships/image" Target="../media/image25.wmf"/><Relationship Id="rId8" Type="http://schemas.openxmlformats.org/officeDocument/2006/relationships/image" Target="../media/image26.wmf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png"/><Relationship Id="rId12" Type="http://schemas.openxmlformats.org/officeDocument/2006/relationships/image" Target="../media/image37.png"/><Relationship Id="rId13" Type="http://schemas.openxmlformats.org/officeDocument/2006/relationships/image" Target="../media/image38.png"/><Relationship Id="rId14" Type="http://schemas.openxmlformats.org/officeDocument/2006/relationships/image" Target="../media/image39.w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wmf"/><Relationship Id="rId4" Type="http://schemas.openxmlformats.org/officeDocument/2006/relationships/image" Target="../media/image29.wmf"/><Relationship Id="rId5" Type="http://schemas.openxmlformats.org/officeDocument/2006/relationships/image" Target="../media/image30.wmf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wmf"/><Relationship Id="rId9" Type="http://schemas.openxmlformats.org/officeDocument/2006/relationships/image" Target="../media/image34.wmf"/><Relationship Id="rId10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4" Type="http://schemas.openxmlformats.org/officeDocument/2006/relationships/image" Target="../media/image34.wmf"/><Relationship Id="rId5" Type="http://schemas.openxmlformats.org/officeDocument/2006/relationships/image" Target="../media/image41.wmf"/><Relationship Id="rId6" Type="http://schemas.openxmlformats.org/officeDocument/2006/relationships/image" Target="../media/image42.wmf"/><Relationship Id="rId7" Type="http://schemas.openxmlformats.org/officeDocument/2006/relationships/image" Target="../media/image35.wmf"/><Relationship Id="rId8" Type="http://schemas.openxmlformats.org/officeDocument/2006/relationships/image" Target="../media/image36.png"/><Relationship Id="rId9" Type="http://schemas.openxmlformats.org/officeDocument/2006/relationships/image" Target="../media/image39.wmf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46.png"/><Relationship Id="rId5" Type="http://schemas.openxmlformats.org/officeDocument/2006/relationships/image" Target="../media/image47.wmf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oleObject" Target="../embeddings/oleObject1.bin"/><Relationship Id="rId10" Type="http://schemas.openxmlformats.org/officeDocument/2006/relationships/image" Target="../media/image4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11560" y="1916832"/>
            <a:ext cx="8136904" cy="1725612"/>
          </a:xfrm>
        </p:spPr>
        <p:txBody>
          <a:bodyPr/>
          <a:lstStyle/>
          <a:p>
            <a:r>
              <a:rPr lang="en-GB" sz="7200" b="1" dirty="0"/>
              <a:t>Gravity Amplitudes and General Relativity</a:t>
            </a:r>
            <a:endParaRPr lang="en-US" sz="7200" b="1" dirty="0"/>
          </a:p>
        </p:txBody>
      </p:sp>
      <p:sp>
        <p:nvSpPr>
          <p:cNvPr id="5" name="Rectangle 4"/>
          <p:cNvSpPr/>
          <p:nvPr/>
        </p:nvSpPr>
        <p:spPr>
          <a:xfrm>
            <a:off x="827584" y="3934123"/>
            <a:ext cx="7560840" cy="288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N. Emil J. Bjerrum-Bohr</a:t>
            </a:r>
          </a:p>
          <a:p>
            <a:pPr>
              <a:buNone/>
            </a:pPr>
            <a:r>
              <a:rPr lang="en-US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Niels</a:t>
            </a: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Bohr Institute, Copenhagen University</a:t>
            </a:r>
          </a:p>
          <a:p>
            <a:pPr>
              <a:buNone/>
            </a:pPr>
            <a:endParaRPr lang="en-US" sz="1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None/>
            </a:pPr>
            <a:endParaRPr lang="en-US" sz="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Work together with: P. </a:t>
            </a:r>
            <a:r>
              <a:rPr lang="en-US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Damgaard</a:t>
            </a: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, J. Donoghue, </a:t>
            </a: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G. </a:t>
            </a:r>
            <a:r>
              <a:rPr lang="en-US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Festuccia</a:t>
            </a: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, B </a:t>
            </a:r>
            <a:r>
              <a:rPr lang="en-US" sz="1800" dirty="0">
                <a:solidFill>
                  <a:srgbClr val="000000"/>
                </a:solidFill>
                <a:latin typeface="News Gothic MT"/>
                <a:cs typeface="News Gothic MT"/>
              </a:rPr>
              <a:t>Holstein, </a:t>
            </a: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L. </a:t>
            </a:r>
            <a:r>
              <a:rPr lang="en-US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Plante</a:t>
            </a:r>
            <a:r>
              <a:rPr lang="en-US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, P</a:t>
            </a:r>
            <a:r>
              <a:rPr lang="en-US" sz="1800" dirty="0">
                <a:solidFill>
                  <a:srgbClr val="000000"/>
                </a:solidFill>
                <a:latin typeface="News Gothic MT"/>
                <a:cs typeface="News Gothic MT"/>
              </a:rPr>
              <a:t>. </a:t>
            </a:r>
            <a:r>
              <a:rPr lang="en-US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Vanhove</a:t>
            </a:r>
            <a:endParaRPr lang="en-US" sz="1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(1806.04920; 1609.07477; 1410.4148)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GB" sz="1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GB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9986"/>
            <a:ext cx="8042276" cy="151477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(off-shell) gravity computation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1844824"/>
            <a:ext cx="8424936" cy="43924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264733"/>
            <a:ext cx="1224136" cy="95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99" y="1844824"/>
            <a:ext cx="1260141" cy="1008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844824"/>
            <a:ext cx="1224136" cy="953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221088"/>
            <a:ext cx="1048642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5229200"/>
            <a:ext cx="1161521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9098" y="1916832"/>
            <a:ext cx="1329850" cy="1008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4293096"/>
            <a:ext cx="1412058" cy="8640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224" y="5013176"/>
            <a:ext cx="1368152" cy="8464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5428" y="5301208"/>
            <a:ext cx="1513368" cy="9361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8224" y="4149080"/>
            <a:ext cx="1340971" cy="806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224" y="1916832"/>
            <a:ext cx="1440160" cy="1054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6216" y="2996952"/>
            <a:ext cx="1518747" cy="1080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1560" y="4437112"/>
            <a:ext cx="598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Tree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802414"/>
            <a:ext cx="75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Boxes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0360" y="3882534"/>
            <a:ext cx="106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Triangles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1300" y="3068960"/>
            <a:ext cx="975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Bubbles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10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4893020" y="5877272"/>
            <a:ext cx="2885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NEJB</a:t>
            </a: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, Donoghue, Holstein)</a:t>
            </a:r>
            <a:r>
              <a:rPr lang="en-US" dirty="0">
                <a:latin typeface="News Gothic MT"/>
                <a:cs typeface="News Gothic MT"/>
              </a:rPr>
              <a:t> </a:t>
            </a:r>
            <a:endParaRPr lang="en-US" dirty="0"/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10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179512" y="2996952"/>
            <a:ext cx="172819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9986"/>
            <a:ext cx="8042276" cy="151477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(off-shell) gravity computation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1844824"/>
            <a:ext cx="8424936" cy="43924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264733"/>
            <a:ext cx="1224136" cy="95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99" y="1844824"/>
            <a:ext cx="1260141" cy="1008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844824"/>
            <a:ext cx="1224136" cy="953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221088"/>
            <a:ext cx="1048642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5229200"/>
            <a:ext cx="1161521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9098" y="1916832"/>
            <a:ext cx="1329850" cy="1008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4293096"/>
            <a:ext cx="1412058" cy="8640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224" y="5013176"/>
            <a:ext cx="1368152" cy="8464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5428" y="5301208"/>
            <a:ext cx="1513368" cy="9361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8224" y="4149080"/>
            <a:ext cx="1340971" cy="806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224" y="1916832"/>
            <a:ext cx="1440160" cy="1054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6216" y="2996952"/>
            <a:ext cx="1518747" cy="1080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1560" y="4437112"/>
            <a:ext cx="598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Tree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802414"/>
            <a:ext cx="75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Boxes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0360" y="3882534"/>
            <a:ext cx="106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Triangles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1300" y="3068960"/>
            <a:ext cx="975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Bubbles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4893020" y="5877272"/>
            <a:ext cx="2885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NEJB</a:t>
            </a: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, Donoghue, Holstein)</a:t>
            </a:r>
            <a:r>
              <a:rPr lang="en-US" dirty="0">
                <a:latin typeface="News Gothic MT"/>
                <a:cs typeface="News Gothic MT"/>
              </a:rPr>
              <a:t> </a:t>
            </a:r>
            <a:endParaRPr lang="en-US" dirty="0"/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1691680" y="3861048"/>
            <a:ext cx="3312368" cy="27363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/>
          <p:cNvSpPr/>
          <p:nvPr/>
        </p:nvSpPr>
        <p:spPr>
          <a:xfrm>
            <a:off x="179512" y="2996952"/>
            <a:ext cx="172819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74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9986"/>
            <a:ext cx="8042276" cy="151477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(off-shell) gravity computation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1844824"/>
            <a:ext cx="8424936" cy="43924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264733"/>
            <a:ext cx="1224136" cy="95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99" y="1844824"/>
            <a:ext cx="1260141" cy="1008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844824"/>
            <a:ext cx="1224136" cy="953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221088"/>
            <a:ext cx="1048642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5229200"/>
            <a:ext cx="1161521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9098" y="1916832"/>
            <a:ext cx="1329850" cy="1008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4293096"/>
            <a:ext cx="1412058" cy="8640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224" y="5013176"/>
            <a:ext cx="1368152" cy="8464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5428" y="5301208"/>
            <a:ext cx="1513368" cy="9361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8224" y="4149080"/>
            <a:ext cx="1340971" cy="806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224" y="1916832"/>
            <a:ext cx="1440160" cy="1054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6216" y="2996952"/>
            <a:ext cx="1518747" cy="1080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1560" y="4437112"/>
            <a:ext cx="598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Tree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802414"/>
            <a:ext cx="75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Boxes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0360" y="3882534"/>
            <a:ext cx="106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Triangles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1300" y="3068960"/>
            <a:ext cx="975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Bubbles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4893020" y="5877272"/>
            <a:ext cx="2885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NEJB</a:t>
            </a: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, Donoghue, Holstein)</a:t>
            </a:r>
            <a:r>
              <a:rPr lang="en-US" dirty="0">
                <a:latin typeface="News Gothic MT"/>
                <a:cs typeface="News Gothic MT"/>
              </a:rPr>
              <a:t> </a:t>
            </a:r>
            <a:endParaRPr lang="en-US" dirty="0"/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Ellipse 2"/>
          <p:cNvSpPr/>
          <p:nvPr/>
        </p:nvSpPr>
        <p:spPr>
          <a:xfrm>
            <a:off x="1691680" y="3861048"/>
            <a:ext cx="3312368" cy="27363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/>
          <p:cNvSpPr/>
          <p:nvPr/>
        </p:nvSpPr>
        <p:spPr>
          <a:xfrm>
            <a:off x="179512" y="2996952"/>
            <a:ext cx="172819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Ellipse 27"/>
          <p:cNvSpPr/>
          <p:nvPr/>
        </p:nvSpPr>
        <p:spPr>
          <a:xfrm>
            <a:off x="1547664" y="1268760"/>
            <a:ext cx="3312368" cy="27363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7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459432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result for gravity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568951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Four point </a:t>
            </a:r>
            <a:r>
              <a:rPr lang="en-US" dirty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mplitude can be deduced to take the form</a:t>
            </a: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99" y="2276872"/>
            <a:ext cx="8597900" cy="88900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>
          <a:xfrm>
            <a:off x="7380312" y="3140968"/>
            <a:ext cx="484632" cy="64807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364088" y="3140968"/>
            <a:ext cx="484632" cy="5760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2506" y="3933056"/>
            <a:ext cx="4107615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Focus on deriving these ~&gt;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Long-range behavior </a:t>
            </a:r>
          </a:p>
          <a:p>
            <a:pPr>
              <a:buNone/>
            </a:pPr>
            <a:r>
              <a:rPr lang="en-US" sz="2400" dirty="0">
                <a:solidFill>
                  <a:srgbClr val="FF0000"/>
                </a:solidFill>
                <a:latin typeface="News Gothic MT"/>
                <a:cs typeface="News Gothic MT"/>
              </a:rPr>
              <a:t>(</a:t>
            </a:r>
            <a:r>
              <a:rPr lang="en-US" sz="2400" dirty="0" smtClean="0">
                <a:solidFill>
                  <a:srgbClr val="FF0000"/>
                </a:solidFill>
                <a:latin typeface="News Gothic MT"/>
                <a:cs typeface="News Gothic MT"/>
              </a:rPr>
              <a:t>no higher derivative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News Gothic MT"/>
                <a:cs typeface="News Gothic MT"/>
              </a:rPr>
              <a:t>contributions)</a:t>
            </a:r>
            <a:endParaRPr lang="en-US" sz="2400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2843808" y="2996952"/>
            <a:ext cx="484632" cy="16561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2107" y="4941168"/>
            <a:ext cx="342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Short range </a:t>
            </a:r>
            <a:r>
              <a:rPr lang="en-US" sz="24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behaviour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6" name="Rektangel 15"/>
          <p:cNvSpPr/>
          <p:nvPr/>
        </p:nvSpPr>
        <p:spPr>
          <a:xfrm>
            <a:off x="4893020" y="5877272"/>
            <a:ext cx="2885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NEJB</a:t>
            </a: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, Donoghue, Holstein)</a:t>
            </a:r>
            <a:r>
              <a:rPr lang="en-US" dirty="0">
                <a:latin typeface="News Gothic MT"/>
                <a:cs typeface="News Gothic MT"/>
              </a:rPr>
              <a:t> </a:t>
            </a:r>
            <a:endParaRPr lang="en-US" dirty="0"/>
          </a:p>
        </p:txBody>
      </p:sp>
      <p:sp>
        <p:nvSpPr>
          <p:cNvPr id="18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9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04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4" grpId="0" animBg="1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042276" cy="4104456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The result for the amplitude (in coordinate space) after summing all diagrams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is (leading in small momentum transfer contribution):</a:t>
            </a:r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                       Post-Newtonian      New quantum </a:t>
            </a:r>
            <a:r>
              <a:rPr lang="en-US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		</a:t>
            </a:r>
            <a:r>
              <a:rPr lang="en-US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 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term		   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 term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Post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-Newtonian term in complete accordance with general relativity: 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(Iwasaki, Holstein 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and Ross, Neill and Rothstein, NEJB, </a:t>
            </a: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Damgaard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, </a:t>
            </a: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Festuccia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, </a:t>
            </a: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Plante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, </a:t>
            </a: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Vanhove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</a:p>
          <a:p>
            <a:endParaRPr lang="en-US" dirty="0">
              <a:latin typeface="News Gothic MT"/>
              <a:cs typeface="News Gothic MT"/>
            </a:endParaRPr>
          </a:p>
          <a:p>
            <a:endParaRPr lang="en-US" dirty="0" smtClean="0">
              <a:latin typeface="News Gothic MT"/>
              <a:cs typeface="News Gothic MT"/>
            </a:endParaRPr>
          </a:p>
          <a:p>
            <a:endParaRPr lang="en-US" dirty="0"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348880"/>
            <a:ext cx="6255695" cy="1080120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5940152" y="1916832"/>
            <a:ext cx="2762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dirty="0" smtClean="0">
                <a:solidFill>
                  <a:srgbClr val="008000"/>
                </a:solidFill>
              </a:rPr>
              <a:t>(NEJB, </a:t>
            </a:r>
            <a:r>
              <a:rPr lang="da-DK" dirty="0" err="1" smtClean="0">
                <a:solidFill>
                  <a:srgbClr val="008000"/>
                </a:solidFill>
              </a:rPr>
              <a:t>Donoghue</a:t>
            </a:r>
            <a:r>
              <a:rPr lang="da-DK" dirty="0" smtClean="0">
                <a:solidFill>
                  <a:srgbClr val="008000"/>
                </a:solidFill>
              </a:rPr>
              <a:t>, Holstein)</a:t>
            </a:r>
            <a:endParaRPr lang="da-DK" dirty="0">
              <a:solidFill>
                <a:srgbClr val="008000"/>
              </a:solidFill>
            </a:endParaRPr>
          </a:p>
        </p:txBody>
      </p:sp>
      <p:cxnSp>
        <p:nvCxnSpPr>
          <p:cNvPr id="11" name="Lige pilforbindelse 10"/>
          <p:cNvCxnSpPr/>
          <p:nvPr/>
        </p:nvCxnSpPr>
        <p:spPr>
          <a:xfrm>
            <a:off x="4211960" y="335699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Lige pilforbindelse 13"/>
          <p:cNvCxnSpPr/>
          <p:nvPr/>
        </p:nvCxnSpPr>
        <p:spPr>
          <a:xfrm>
            <a:off x="6948264" y="335699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611560" y="-459432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result for gravity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9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0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29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489654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Suggest </a:t>
            </a:r>
            <a:r>
              <a:rPr lang="en-US" sz="2800" dirty="0">
                <a:solidFill>
                  <a:srgbClr val="000000"/>
                </a:solidFill>
              </a:rPr>
              <a:t>general relativity augmented by higher derivative operators </a:t>
            </a:r>
            <a:r>
              <a:rPr lang="mr-IN" sz="2800" dirty="0">
                <a:solidFill>
                  <a:srgbClr val="000000"/>
                </a:solidFill>
              </a:rPr>
              <a:t>–</a:t>
            </a:r>
            <a:r>
              <a:rPr lang="en-US" sz="2800" dirty="0">
                <a:solidFill>
                  <a:srgbClr val="000000"/>
                </a:solidFill>
              </a:rPr>
              <a:t> the most general </a:t>
            </a:r>
            <a:r>
              <a:rPr lang="en-US" sz="2800" dirty="0" smtClean="0">
                <a:solidFill>
                  <a:srgbClr val="000000"/>
                </a:solidFill>
              </a:rPr>
              <a:t>modified theory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Tiny </a:t>
            </a:r>
            <a:r>
              <a:rPr lang="en-US" sz="2400" dirty="0">
                <a:solidFill>
                  <a:srgbClr val="000000"/>
                </a:solidFill>
              </a:rPr>
              <a:t>consequences for most observables </a:t>
            </a:r>
            <a:r>
              <a:rPr lang="mr-IN" sz="2400" dirty="0">
                <a:solidFill>
                  <a:srgbClr val="000000"/>
                </a:solidFill>
              </a:rPr>
              <a:t>–</a:t>
            </a:r>
            <a:r>
              <a:rPr lang="en-US" sz="2400" dirty="0">
                <a:solidFill>
                  <a:srgbClr val="000000"/>
                </a:solidFill>
              </a:rPr>
              <a:t> since curvature is really </a:t>
            </a:r>
            <a:r>
              <a:rPr lang="en-US" sz="2400" dirty="0" smtClean="0">
                <a:solidFill>
                  <a:srgbClr val="000000"/>
                </a:solidFill>
              </a:rPr>
              <a:t>small. Interesting connection between observed bounds and theory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Quantum theory -&gt; classical limit general </a:t>
            </a:r>
            <a:r>
              <a:rPr lang="en-US" sz="2800" dirty="0" smtClean="0">
                <a:solidFill>
                  <a:srgbClr val="000000"/>
                </a:solidFill>
              </a:rPr>
              <a:t>relativity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</a:rPr>
              <a:t>Post</a:t>
            </a:r>
            <a:r>
              <a:rPr lang="en-US" sz="2400" dirty="0">
                <a:solidFill>
                  <a:srgbClr val="000000"/>
                </a:solidFill>
              </a:rPr>
              <a:t>-Newtonian </a:t>
            </a:r>
            <a:r>
              <a:rPr lang="en-US" sz="2400" dirty="0" smtClean="0">
                <a:solidFill>
                  <a:srgbClr val="000000"/>
                </a:solidFill>
              </a:rPr>
              <a:t>corrections, Hamiltonians for gravitational systems and Post-</a:t>
            </a:r>
            <a:r>
              <a:rPr lang="en-US" sz="2400" dirty="0" err="1" smtClean="0">
                <a:solidFill>
                  <a:srgbClr val="000000"/>
                </a:solidFill>
              </a:rPr>
              <a:t>Minkowskian</a:t>
            </a:r>
            <a:r>
              <a:rPr lang="en-US" sz="2400" dirty="0" smtClean="0">
                <a:solidFill>
                  <a:srgbClr val="000000"/>
                </a:solidFill>
              </a:rPr>
              <a:t> observables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9552" y="-31541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Gravity as an EFT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15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1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3212976"/>
            <a:ext cx="8042276" cy="2736304"/>
          </a:xfrm>
        </p:spPr>
        <p:txBody>
          <a:bodyPr/>
          <a:lstStyle/>
          <a:p>
            <a:r>
              <a:rPr lang="en-US" sz="7200" dirty="0">
                <a:solidFill>
                  <a:schemeClr val="tx1"/>
                </a:solidFill>
                <a:cs typeface="News Gothic MT"/>
              </a:rPr>
              <a:t>New on-shell toolbox for computations </a:t>
            </a:r>
            <a:br>
              <a:rPr lang="en-US" sz="7200" dirty="0">
                <a:solidFill>
                  <a:schemeClr val="tx1"/>
                </a:solidFill>
                <a:cs typeface="News Gothic MT"/>
              </a:rPr>
            </a:br>
            <a:endParaRPr lang="en-US" sz="6600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34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646112"/>
          </a:xfrm>
        </p:spPr>
        <p:txBody>
          <a:bodyPr/>
          <a:lstStyle/>
          <a:p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Off-shell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err="1">
                <a:solidFill>
                  <a:srgbClr val="000000"/>
                </a:solidFill>
                <a:latin typeface="News Gothic MT"/>
                <a:cs typeface="News Gothic MT"/>
              </a:rPr>
              <a:t>g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ravity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mplitudes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838200"/>
            <a:ext cx="7847013" cy="5257800"/>
          </a:xfrm>
        </p:spPr>
        <p:txBody>
          <a:bodyPr/>
          <a:lstStyle/>
          <a:p>
            <a:endParaRPr lang="en-GB" sz="20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Vertices</a:t>
            </a: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: 3pt, 4pt, 5pt,..n-</a:t>
            </a:r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pt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Complicated expressions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Expand </a:t>
            </a:r>
            <a:r>
              <a:rPr lang="en-GB" sz="20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, tedious process</a:t>
            </a:r>
            <a:r>
              <a:rPr lang="is-IS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….</a:t>
            </a:r>
          </a:p>
          <a:p>
            <a:endParaRPr lang="is-IS" sz="20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is-IS" sz="2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is-IS" sz="20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is-IS" sz="2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is-IS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                                                                       (DeWitt;Sannan)</a:t>
            </a:r>
            <a:endParaRPr lang="en-GB" sz="2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endParaRPr lang="en-US" sz="20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49892" name="Line 4"/>
          <p:cNvSpPr>
            <a:spLocks noChangeShapeType="1"/>
          </p:cNvSpPr>
          <p:nvPr/>
        </p:nvSpPr>
        <p:spPr bwMode="auto">
          <a:xfrm flipH="1">
            <a:off x="5580063" y="2997200"/>
            <a:ext cx="1439862" cy="20161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49893" name="Line 5"/>
          <p:cNvSpPr>
            <a:spLocks noChangeShapeType="1"/>
          </p:cNvSpPr>
          <p:nvPr/>
        </p:nvSpPr>
        <p:spPr bwMode="auto">
          <a:xfrm flipV="1">
            <a:off x="5219700" y="3213100"/>
            <a:ext cx="2089150" cy="1655763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49894" name="Line 6"/>
          <p:cNvSpPr>
            <a:spLocks noChangeShapeType="1"/>
          </p:cNvSpPr>
          <p:nvPr/>
        </p:nvSpPr>
        <p:spPr bwMode="auto">
          <a:xfrm flipV="1">
            <a:off x="5795963" y="2924175"/>
            <a:ext cx="1728787" cy="1873250"/>
          </a:xfrm>
          <a:prstGeom prst="line">
            <a:avLst/>
          </a:prstGeom>
          <a:noFill/>
          <a:ln w="9525">
            <a:noFill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54990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3284984"/>
            <a:ext cx="8414394" cy="1944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49904" name="Rectangle 16"/>
          <p:cNvSpPr>
            <a:spLocks noChangeArrowheads="1"/>
          </p:cNvSpPr>
          <p:nvPr/>
        </p:nvSpPr>
        <p:spPr bwMode="auto">
          <a:xfrm>
            <a:off x="323528" y="3284984"/>
            <a:ext cx="8424863" cy="1944688"/>
          </a:xfrm>
          <a:prstGeom prst="rect">
            <a:avLst/>
          </a:prstGeom>
          <a:noFill/>
          <a:ln w="9525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49905" name="Text Box 17"/>
          <p:cNvSpPr txBox="1">
            <a:spLocks noChangeArrowheads="1"/>
          </p:cNvSpPr>
          <p:nvPr/>
        </p:nvSpPr>
        <p:spPr bwMode="auto">
          <a:xfrm>
            <a:off x="395536" y="3861048"/>
            <a:ext cx="165735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GB" sz="2800" dirty="0">
                <a:solidFill>
                  <a:srgbClr val="FF3300"/>
                </a:solidFill>
                <a:latin typeface="News Gothic MT"/>
                <a:cs typeface="News Gothic MT"/>
              </a:rPr>
              <a:t>45 terms + </a:t>
            </a:r>
            <a:r>
              <a:rPr lang="en-GB" sz="2800" dirty="0" err="1">
                <a:solidFill>
                  <a:srgbClr val="FF3300"/>
                </a:solidFill>
                <a:latin typeface="News Gothic MT"/>
                <a:cs typeface="News Gothic MT"/>
              </a:rPr>
              <a:t>sym</a:t>
            </a:r>
            <a:endParaRPr lang="en-US" sz="2800" dirty="0">
              <a:solidFill>
                <a:srgbClr val="FF3300"/>
              </a:solidFill>
              <a:latin typeface="News Gothic MT"/>
              <a:cs typeface="News Gothic MT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708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9893" grpId="0"/>
      <p:bldP spid="549904" grpId="0" animBg="1"/>
      <p:bldP spid="54990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Concrete </a:t>
            </a:r>
            <a:r>
              <a:rPr lang="en-US" dirty="0">
                <a:solidFill>
                  <a:srgbClr val="000000"/>
                </a:solidFill>
                <a:latin typeface="News Gothic MT"/>
                <a:cs typeface="News Gothic MT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omputation gravity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80920" cy="434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Featuring a number of unpleasant features</a:t>
            </a:r>
          </a:p>
          <a:p>
            <a:pPr lvl="1"/>
            <a:endParaRPr lang="en-US" sz="16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400" dirty="0">
                <a:solidFill>
                  <a:srgbClr val="000000"/>
                </a:solidFill>
                <a:cs typeface="News Gothic MT"/>
              </a:rPr>
              <a:t>Complicated Feynman rules </a:t>
            </a:r>
            <a:r>
              <a:rPr lang="en-US" sz="2400" dirty="0" smtClean="0">
                <a:solidFill>
                  <a:srgbClr val="000000"/>
                </a:solidFill>
                <a:cs typeface="News Gothic MT"/>
              </a:rPr>
              <a:t>(infinitely many vertices)</a:t>
            </a:r>
            <a:endParaRPr lang="en-US" sz="2400" dirty="0">
              <a:solidFill>
                <a:srgbClr val="000000"/>
              </a:solidFill>
              <a:cs typeface="News Gothic MT"/>
            </a:endParaRPr>
          </a:p>
          <a:p>
            <a:pPr lvl="1"/>
            <a:endParaRPr lang="en-US" sz="13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Numerous double contractions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349250" lvl="1" indent="0">
              <a:buNone/>
            </a:pPr>
            <a:endParaRPr lang="en-US" sz="1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Factorial growth in number of legs</a:t>
            </a:r>
          </a:p>
          <a:p>
            <a:pPr lvl="1"/>
            <a:endParaRPr lang="en-US" sz="13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Feynman diagram topologies: no ordering!</a:t>
            </a:r>
          </a:p>
          <a:p>
            <a:pPr lvl="1"/>
            <a:endParaRPr lang="en-US" sz="11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endParaRPr lang="en-US" sz="1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Loop order: complicated tensor integrals</a:t>
            </a:r>
            <a:endParaRPr lang="en-US" sz="1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349250" lvl="1" indent="0">
              <a:buNone/>
            </a:pPr>
            <a:endParaRPr lang="en-US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endParaRPr lang="en-US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18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4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4584" y="-243408"/>
            <a:ext cx="10153128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Key: String theory inspiration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66800"/>
            <a:ext cx="8305800" cy="609600"/>
          </a:xfrm>
        </p:spPr>
        <p:txBody>
          <a:bodyPr/>
          <a:lstStyle/>
          <a:p>
            <a:pPr lvl="1">
              <a:buNone/>
            </a:pPr>
            <a:r>
              <a:rPr lang="en-US" sz="3200" dirty="0" smtClean="0">
                <a:solidFill>
                  <a:srgbClr val="000000"/>
                </a:solidFill>
                <a:latin typeface="News Gothic MT"/>
                <a:cs typeface="News Gothic MT"/>
              </a:rPr>
              <a:t>Different form for amplitude</a:t>
            </a:r>
          </a:p>
          <a:p>
            <a:pPr lvl="1">
              <a:buFont typeface="Arial"/>
              <a:buChar char="•"/>
            </a:pPr>
            <a:endParaRPr lang="en-US" sz="3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2">
              <a:buNone/>
            </a:pPr>
            <a:endParaRPr lang="en-US" sz="3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2">
              <a:buNone/>
            </a:pPr>
            <a:endParaRPr lang="en-US" sz="3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80112" y="1828800"/>
            <a:ext cx="30243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None/>
            </a:pPr>
            <a:r>
              <a:rPr lang="en-US" sz="3200" dirty="0" smtClean="0">
                <a:solidFill>
                  <a:srgbClr val="000000"/>
                </a:solidFill>
                <a:latin typeface="News Gothic MT"/>
                <a:cs typeface="News Gothic MT"/>
              </a:rPr>
              <a:t>Feynman diagrams sums separate kinematic poles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152400" y="2057400"/>
            <a:ext cx="3124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None/>
            </a:pPr>
            <a:r>
              <a:rPr lang="en-US" sz="3200" dirty="0" smtClean="0">
                <a:solidFill>
                  <a:srgbClr val="000000"/>
                </a:solidFill>
                <a:latin typeface="News Gothic MT"/>
                <a:cs typeface="News Gothic MT"/>
              </a:rPr>
              <a:t>String theory adds channels up.. 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2800" y="2895600"/>
            <a:ext cx="18288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None/>
            </a:pPr>
            <a:r>
              <a:rPr lang="en-US" sz="3200" dirty="0" smtClean="0">
                <a:solidFill>
                  <a:srgbClr val="000000"/>
                </a:solidFill>
                <a:latin typeface="News Gothic MT"/>
                <a:cs typeface="News Gothic MT"/>
              </a:rPr>
              <a:t>&lt;-&gt;</a:t>
            </a:r>
          </a:p>
        </p:txBody>
      </p:sp>
      <p:sp>
        <p:nvSpPr>
          <p:cNvPr id="11" name="Line 60"/>
          <p:cNvSpPr>
            <a:spLocks noChangeShapeType="1"/>
          </p:cNvSpPr>
          <p:nvPr/>
        </p:nvSpPr>
        <p:spPr bwMode="auto">
          <a:xfrm>
            <a:off x="8285172" y="4745038"/>
            <a:ext cx="0" cy="28733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latin typeface="News Gothic MT"/>
              <a:cs typeface="News Gothic MT"/>
            </a:endParaRPr>
          </a:p>
        </p:txBody>
      </p:sp>
      <p:sp>
        <p:nvSpPr>
          <p:cNvPr id="12" name="Line 60"/>
          <p:cNvSpPr>
            <a:spLocks noChangeShapeType="1"/>
          </p:cNvSpPr>
          <p:nvPr/>
        </p:nvSpPr>
        <p:spPr bwMode="auto">
          <a:xfrm>
            <a:off x="9163050" y="4878390"/>
            <a:ext cx="0" cy="28733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>
              <a:latin typeface="News Gothic MT"/>
              <a:cs typeface="News Gothic MT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87528" y="5167314"/>
            <a:ext cx="928694" cy="857256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News Gothic MT"/>
              <a:cs typeface="News Gothic M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6090" y="5095876"/>
            <a:ext cx="42862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x</a:t>
            </a:r>
            <a:endParaRPr lang="en-US" dirty="0" smtClean="0">
              <a:latin typeface="News Gothic MT"/>
              <a:cs typeface="News Gothic MT"/>
            </a:endParaRPr>
          </a:p>
          <a:p>
            <a:pPr>
              <a:buNone/>
            </a:pP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73280" y="4953000"/>
            <a:ext cx="4286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x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30470" y="5095876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x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73346" y="5381628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x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98944" y="5738818"/>
            <a:ext cx="248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. 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55776" y="5881694"/>
            <a:ext cx="248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.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66001" y="5024438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1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37505" y="4738686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2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66133" y="4953000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3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11081" y="5953132"/>
            <a:ext cx="366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M</a:t>
            </a:r>
            <a:endParaRPr lang="en-US" dirty="0" smtClean="0">
              <a:latin typeface="News Gothic MT"/>
              <a:cs typeface="News Gothic MT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rot="16200000" flipH="1">
            <a:off x="3630602" y="538162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5400000" flipH="1" flipV="1">
            <a:off x="3604407" y="5622137"/>
            <a:ext cx="276228" cy="22383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3844916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5400000">
            <a:off x="3880635" y="5774537"/>
            <a:ext cx="357190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4059230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273544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rot="5400000" flipH="1" flipV="1">
            <a:off x="4487858" y="538162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rot="16200000" flipH="1">
            <a:off x="4487858" y="5595942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rot="16200000" flipH="1">
            <a:off x="5345114" y="5095876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 rot="5400000">
            <a:off x="5559428" y="5095876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5400000">
            <a:off x="5416552" y="5453066"/>
            <a:ext cx="285752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5559428" y="5595942"/>
            <a:ext cx="357190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5400000">
            <a:off x="5416552" y="5738818"/>
            <a:ext cx="285752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5452271" y="5988851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16200000" flipH="1">
            <a:off x="5559428" y="609600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 rot="5400000" flipH="1" flipV="1">
            <a:off x="5345114" y="609600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rot="16200000" flipH="1">
            <a:off x="6702436" y="538162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 flipH="1" flipV="1">
            <a:off x="6676241" y="5622137"/>
            <a:ext cx="276228" cy="22383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6916750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 rot="5400000">
            <a:off x="6952469" y="5774537"/>
            <a:ext cx="357190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7131064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7345378" y="5595942"/>
            <a:ext cx="214314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rot="5400000" flipH="1" flipV="1">
            <a:off x="7559692" y="5381628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rot="16200000" flipH="1">
            <a:off x="7559692" y="5595942"/>
            <a:ext cx="214314" cy="214314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rot="5400000">
            <a:off x="6738949" y="5416553"/>
            <a:ext cx="357190" cy="1588"/>
          </a:xfrm>
          <a:prstGeom prst="line">
            <a:avLst/>
          </a:prstGeom>
          <a:noFill/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8192866" y="5453066"/>
            <a:ext cx="377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...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908171" y="5453066"/>
            <a:ext cx="32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122617" y="5453066"/>
            <a:ext cx="32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122221" y="5453066"/>
            <a:ext cx="3215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=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409075" y="5095876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1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409075" y="5810256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2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123587" y="4810124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1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697295" y="4810124"/>
            <a:ext cx="366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M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766661" y="4881562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1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480909" y="5095876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2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80909" y="5810256"/>
            <a:ext cx="3129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3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751103" y="5238752"/>
            <a:ext cx="4602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s</a:t>
            </a:r>
            <a:r>
              <a:rPr lang="en-US" baseline="-25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</a:t>
            </a:r>
            <a:endParaRPr lang="en-US" dirty="0" smtClean="0">
              <a:latin typeface="News Gothic MT"/>
              <a:cs typeface="News Gothic M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549743" y="5238752"/>
            <a:ext cx="4957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s</a:t>
            </a:r>
            <a:r>
              <a:rPr lang="en-US" baseline="-25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1M</a:t>
            </a:r>
            <a:endParaRPr lang="en-US" baseline="-25000" dirty="0" smtClean="0">
              <a:latin typeface="News Gothic MT"/>
              <a:cs typeface="News Gothic MT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00520" y="5238752"/>
            <a:ext cx="5457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s</a:t>
            </a:r>
            <a:r>
              <a:rPr lang="en-US" baseline="-25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123</a:t>
            </a:r>
            <a:endParaRPr lang="en-US" baseline="-25000" dirty="0" smtClean="0">
              <a:latin typeface="News Gothic MT"/>
              <a:cs typeface="News Gothic MT"/>
            </a:endParaRPr>
          </a:p>
        </p:txBody>
      </p:sp>
      <p:sp>
        <p:nvSpPr>
          <p:cNvPr id="6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19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79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3152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Niels</a:t>
            </a:r>
            <a:r>
              <a:rPr lang="en-US" dirty="0" smtClean="0">
                <a:solidFill>
                  <a:schemeClr val="tx1"/>
                </a:solidFill>
              </a:rPr>
              <a:t> Bohr Institute (NBIA)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853135"/>
          </a:xfrm>
        </p:spPr>
        <p:txBody>
          <a:bodyPr numCol="2">
            <a:normAutofit/>
          </a:bodyPr>
          <a:lstStyle/>
          <a:p>
            <a:pPr>
              <a:lnSpc>
                <a:spcPct val="70000"/>
              </a:lnSpc>
            </a:pPr>
            <a:r>
              <a:rPr lang="en-US" b="1" dirty="0" smtClean="0"/>
              <a:t>Senior:</a:t>
            </a:r>
          </a:p>
          <a:p>
            <a:pPr lvl="1">
              <a:lnSpc>
                <a:spcPct val="70000"/>
              </a:lnSpc>
            </a:pPr>
            <a:r>
              <a:rPr lang="en-US" dirty="0" err="1" smtClean="0"/>
              <a:t>Poul</a:t>
            </a:r>
            <a:r>
              <a:rPr lang="en-US" dirty="0" smtClean="0"/>
              <a:t> </a:t>
            </a:r>
            <a:r>
              <a:rPr lang="en-US" dirty="0" err="1"/>
              <a:t>Damgaard</a:t>
            </a:r>
            <a:endParaRPr lang="en-US" dirty="0"/>
          </a:p>
          <a:p>
            <a:pPr lvl="1">
              <a:lnSpc>
                <a:spcPct val="70000"/>
              </a:lnSpc>
            </a:pPr>
            <a:r>
              <a:rPr lang="en-US" dirty="0"/>
              <a:t>Emil </a:t>
            </a:r>
            <a:r>
              <a:rPr lang="en-US" dirty="0" err="1"/>
              <a:t>Bjerrum</a:t>
            </a:r>
            <a:r>
              <a:rPr lang="en-US" dirty="0"/>
              <a:t>-Bohr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Jake </a:t>
            </a:r>
            <a:r>
              <a:rPr lang="en-US" dirty="0" err="1" smtClean="0"/>
              <a:t>Bourjaily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/>
              <a:t>Paolo </a:t>
            </a:r>
            <a:r>
              <a:rPr lang="en-US" dirty="0" err="1" smtClean="0"/>
              <a:t>Benincasa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/>
              <a:t>Mike </a:t>
            </a:r>
            <a:r>
              <a:rPr lang="en-US" dirty="0" err="1" smtClean="0"/>
              <a:t>Trott</a:t>
            </a:r>
            <a:endParaRPr lang="en-US" dirty="0" smtClean="0"/>
          </a:p>
          <a:p>
            <a:pPr marL="349250" lvl="1" indent="0">
              <a:lnSpc>
                <a:spcPct val="70000"/>
              </a:lnSpc>
              <a:buNone/>
            </a:pPr>
            <a:endParaRPr lang="en-US" dirty="0" smtClean="0"/>
          </a:p>
          <a:p>
            <a:pPr marL="349250" lvl="1" indent="0">
              <a:lnSpc>
                <a:spcPct val="70000"/>
              </a:lnSpc>
              <a:buNone/>
            </a:pPr>
            <a:r>
              <a:rPr lang="en-US" sz="2400" b="1" dirty="0"/>
              <a:t>Junior:</a:t>
            </a:r>
            <a:endParaRPr lang="en-US" sz="2400" dirty="0"/>
          </a:p>
          <a:p>
            <a:pPr lvl="1">
              <a:lnSpc>
                <a:spcPct val="70000"/>
              </a:lnSpc>
            </a:pPr>
            <a:r>
              <a:rPr lang="en-US" dirty="0"/>
              <a:t>Andrew McLeod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Matt von </a:t>
            </a:r>
            <a:r>
              <a:rPr lang="en-US" dirty="0" err="1"/>
              <a:t>Hippel</a:t>
            </a:r>
            <a:endParaRPr lang="en-US" dirty="0"/>
          </a:p>
          <a:p>
            <a:pPr lvl="1">
              <a:lnSpc>
                <a:spcPct val="70000"/>
              </a:lnSpc>
            </a:pPr>
            <a:r>
              <a:rPr lang="en-US" dirty="0"/>
              <a:t>Matthias Wilhelm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David </a:t>
            </a:r>
            <a:r>
              <a:rPr lang="en-US" dirty="0" err="1" smtClean="0"/>
              <a:t>McGady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err="1" smtClean="0"/>
              <a:t>Humberto</a:t>
            </a:r>
            <a:r>
              <a:rPr lang="en-US" dirty="0" smtClean="0"/>
              <a:t> Gomez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Carlos Cardona</a:t>
            </a:r>
          </a:p>
          <a:p>
            <a:pPr>
              <a:lnSpc>
                <a:spcPct val="70000"/>
              </a:lnSpc>
            </a:pPr>
            <a:r>
              <a:rPr lang="en-US" b="1" dirty="0" smtClean="0"/>
              <a:t>PhD Students: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err="1" smtClean="0"/>
              <a:t>Kays</a:t>
            </a:r>
            <a:r>
              <a:rPr lang="en-US" dirty="0" smtClean="0"/>
              <a:t> Haddad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Andreas </a:t>
            </a:r>
            <a:r>
              <a:rPr lang="en-US" dirty="0" err="1" smtClean="0"/>
              <a:t>Helset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err="1" smtClean="0"/>
              <a:t>Anagha</a:t>
            </a:r>
            <a:r>
              <a:rPr lang="en-US" dirty="0"/>
              <a:t> </a:t>
            </a:r>
            <a:r>
              <a:rPr lang="en-US" dirty="0" err="1" smtClean="0"/>
              <a:t>Vasudevan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smtClean="0"/>
              <a:t>Diego Hidalgo</a:t>
            </a:r>
          </a:p>
          <a:p>
            <a:pPr lvl="1">
              <a:lnSpc>
                <a:spcPct val="70000"/>
              </a:lnSpc>
            </a:pPr>
            <a:r>
              <a:rPr lang="en-US" dirty="0" smtClean="0"/>
              <a:t>Matthias Volk</a:t>
            </a:r>
          </a:p>
          <a:p>
            <a:pPr lvl="1">
              <a:lnSpc>
                <a:spcPct val="70000"/>
              </a:lnSpc>
            </a:pPr>
            <a:endParaRPr lang="en-US" dirty="0"/>
          </a:p>
          <a:p>
            <a:pPr marL="349250" lvl="1" indent="0">
              <a:lnSpc>
                <a:spcPct val="70000"/>
              </a:lnSpc>
              <a:buNone/>
            </a:pPr>
            <a:r>
              <a:rPr lang="en-US" sz="2400" b="1" dirty="0" smtClean="0"/>
              <a:t>MSc Students :</a:t>
            </a:r>
            <a:endParaRPr lang="en-US" sz="2400" dirty="0"/>
          </a:p>
          <a:p>
            <a:pPr lvl="1">
              <a:lnSpc>
                <a:spcPct val="70000"/>
              </a:lnSpc>
            </a:pPr>
            <a:r>
              <a:rPr lang="en-US" dirty="0" smtClean="0"/>
              <a:t>David </a:t>
            </a:r>
            <a:r>
              <a:rPr lang="en-US" dirty="0" err="1" smtClean="0"/>
              <a:t>Damgaard</a:t>
            </a:r>
            <a:endParaRPr lang="en-US" dirty="0" smtClean="0"/>
          </a:p>
          <a:p>
            <a:pPr lvl="1">
              <a:lnSpc>
                <a:spcPct val="70000"/>
              </a:lnSpc>
            </a:pPr>
            <a:r>
              <a:rPr lang="en-US" dirty="0" err="1" smtClean="0"/>
              <a:t>Solvej</a:t>
            </a:r>
            <a:r>
              <a:rPr lang="en-US" dirty="0" smtClean="0"/>
              <a:t> Knudsen</a:t>
            </a:r>
          </a:p>
          <a:p>
            <a:pPr lvl="1">
              <a:lnSpc>
                <a:spcPct val="70000"/>
              </a:lnSpc>
            </a:pPr>
            <a:r>
              <a:rPr lang="en-US" dirty="0"/>
              <a:t>Johannes </a:t>
            </a:r>
            <a:r>
              <a:rPr lang="en-US" dirty="0" err="1"/>
              <a:t>Sørensen</a:t>
            </a:r>
            <a:endParaRPr lang="en-US" dirty="0"/>
          </a:p>
          <a:p>
            <a:pPr lvl="1">
              <a:lnSpc>
                <a:spcPct val="70000"/>
              </a:lnSpc>
            </a:pPr>
            <a:endParaRPr lang="en-US" dirty="0" smtClean="0"/>
          </a:p>
          <a:p>
            <a:pPr lvl="1"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endParaRPr lang="en-US" dirty="0"/>
          </a:p>
          <a:p>
            <a:pPr>
              <a:lnSpc>
                <a:spcPct val="70000"/>
              </a:lnSpc>
            </a:pPr>
            <a:endParaRPr lang="en-US" dirty="0"/>
          </a:p>
          <a:p>
            <a:pPr>
              <a:lnSpc>
                <a:spcPct val="70000"/>
              </a:lnSpc>
            </a:pPr>
            <a:endParaRPr lang="en-US" dirty="0"/>
          </a:p>
          <a:p>
            <a:pPr>
              <a:lnSpc>
                <a:spcPct val="70000"/>
              </a:lnSpc>
            </a:pPr>
            <a:endParaRPr lang="en-US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0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243408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rgbClr val="474747"/>
                </a:solidFill>
                <a:latin typeface="News Gothic MT"/>
                <a:cs typeface="News Gothic MT"/>
              </a:rPr>
              <a:t>Gravity Amplitudes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en-GB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	KLT relationship </a:t>
            </a:r>
            <a:r>
              <a:rPr lang="en-GB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(Kawai, </a:t>
            </a:r>
            <a:r>
              <a:rPr lang="en-GB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Lewellen</a:t>
            </a:r>
            <a:r>
              <a:rPr lang="en-GB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 and </a:t>
            </a:r>
            <a:r>
              <a:rPr lang="en-GB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Tye</a:t>
            </a:r>
            <a:r>
              <a:rPr lang="en-GB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  <a:r>
              <a:rPr lang="en-GB" sz="2400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relates open and closed strings </a:t>
            </a:r>
            <a:r>
              <a:rPr lang="en-GB" dirty="0">
                <a:solidFill>
                  <a:srgbClr val="008000"/>
                </a:solidFill>
                <a:cs typeface="News Gothic MT"/>
              </a:rPr>
              <a:t>(Bern, Dixon, Dunbar, </a:t>
            </a:r>
            <a:r>
              <a:rPr lang="en-GB" dirty="0" err="1">
                <a:solidFill>
                  <a:srgbClr val="008000"/>
                </a:solidFill>
                <a:cs typeface="News Gothic MT"/>
              </a:rPr>
              <a:t>Perelstein</a:t>
            </a:r>
            <a:r>
              <a:rPr lang="en-GB" dirty="0">
                <a:solidFill>
                  <a:srgbClr val="008000"/>
                </a:solidFill>
                <a:cs typeface="News Gothic MT"/>
              </a:rPr>
              <a:t>, </a:t>
            </a:r>
            <a:r>
              <a:rPr lang="en-GB" dirty="0" err="1">
                <a:solidFill>
                  <a:srgbClr val="008000"/>
                </a:solidFill>
                <a:cs typeface="News Gothic MT"/>
              </a:rPr>
              <a:t>Rozowsky</a:t>
            </a:r>
            <a:r>
              <a:rPr lang="en-GB" dirty="0">
                <a:solidFill>
                  <a:srgbClr val="008000"/>
                </a:solidFill>
                <a:cs typeface="News Gothic MT"/>
              </a:rPr>
              <a:t>)</a:t>
            </a:r>
          </a:p>
          <a:p>
            <a:pPr>
              <a:buFontTx/>
              <a:buNone/>
            </a:pPr>
            <a:endParaRPr lang="en-GB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21E3E87D-B3F4-4580-919A-D6CDB4BF2BF6}" type="slidenum">
              <a:rPr lang="en-US">
                <a:latin typeface="News Gothic MT"/>
                <a:cs typeface="News Gothic MT"/>
              </a:rPr>
              <a:pPr>
                <a:buNone/>
              </a:pPr>
              <a:t>20</a:t>
            </a:fld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59132" name="Line 60"/>
          <p:cNvSpPr>
            <a:spLocks noChangeShapeType="1"/>
          </p:cNvSpPr>
          <p:nvPr/>
        </p:nvSpPr>
        <p:spPr bwMode="auto">
          <a:xfrm>
            <a:off x="8604250" y="2997200"/>
            <a:ext cx="0" cy="287338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67544" y="2348880"/>
            <a:ext cx="7560840" cy="4248472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sp>
        <p:nvSpPr>
          <p:cNvPr id="33" name="Text Box 20"/>
          <p:cNvSpPr txBox="1">
            <a:spLocks noChangeArrowheads="1"/>
          </p:cNvSpPr>
          <p:nvPr/>
        </p:nvSpPr>
        <p:spPr bwMode="auto">
          <a:xfrm>
            <a:off x="735616" y="6165304"/>
            <a:ext cx="434115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Momentum </a:t>
            </a:r>
            <a:r>
              <a:rPr lang="en-GB" dirty="0" err="1">
                <a:solidFill>
                  <a:srgbClr val="000000"/>
                </a:solidFill>
                <a:latin typeface="News Gothic MT"/>
                <a:cs typeface="News Gothic MT"/>
              </a:rPr>
              <a:t>prefactors</a:t>
            </a: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 cancel double poles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6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5301208"/>
            <a:ext cx="6192838" cy="860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7" name="Oval 40"/>
          <p:cNvSpPr>
            <a:spLocks noChangeArrowheads="1"/>
          </p:cNvSpPr>
          <p:nvPr/>
        </p:nvSpPr>
        <p:spPr bwMode="auto">
          <a:xfrm>
            <a:off x="3059832" y="5805264"/>
            <a:ext cx="792162" cy="360363"/>
          </a:xfrm>
          <a:prstGeom prst="ellipse">
            <a:avLst/>
          </a:prstGeom>
          <a:noFill/>
          <a:ln w="19050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8" name="Oval 41"/>
          <p:cNvSpPr>
            <a:spLocks noChangeArrowheads="1"/>
          </p:cNvSpPr>
          <p:nvPr/>
        </p:nvSpPr>
        <p:spPr bwMode="auto">
          <a:xfrm>
            <a:off x="2915816" y="5445224"/>
            <a:ext cx="790575" cy="360362"/>
          </a:xfrm>
          <a:prstGeom prst="ellipse">
            <a:avLst/>
          </a:prstGeom>
          <a:noFill/>
          <a:ln w="19050" algn="ctr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9" name="Line 42"/>
          <p:cNvSpPr>
            <a:spLocks noChangeShapeType="1"/>
          </p:cNvSpPr>
          <p:nvPr/>
        </p:nvSpPr>
        <p:spPr bwMode="auto">
          <a:xfrm flipH="1">
            <a:off x="2844379" y="5733256"/>
            <a:ext cx="71437" cy="503237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40" name="Line 43"/>
          <p:cNvSpPr>
            <a:spLocks noChangeShapeType="1"/>
          </p:cNvSpPr>
          <p:nvPr/>
        </p:nvSpPr>
        <p:spPr bwMode="auto">
          <a:xfrm flipH="1">
            <a:off x="2627313" y="6381750"/>
            <a:ext cx="360362" cy="14287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41" name="Line 44"/>
          <p:cNvSpPr>
            <a:spLocks noChangeShapeType="1"/>
          </p:cNvSpPr>
          <p:nvPr/>
        </p:nvSpPr>
        <p:spPr bwMode="auto">
          <a:xfrm flipH="1">
            <a:off x="2915816" y="6093296"/>
            <a:ext cx="144462" cy="14287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42" name="Picture 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653136"/>
            <a:ext cx="4968552" cy="788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3" name="Text Box 52"/>
          <p:cNvSpPr txBox="1">
            <a:spLocks noChangeArrowheads="1"/>
          </p:cNvSpPr>
          <p:nvPr/>
        </p:nvSpPr>
        <p:spPr bwMode="auto">
          <a:xfrm>
            <a:off x="576810" y="4365104"/>
            <a:ext cx="648166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KLT not manifestly crossing symmetric – explicit representation :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45" name="Picture 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573463"/>
            <a:ext cx="3382963" cy="69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6" name="Picture 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1913" y="3573463"/>
            <a:ext cx="1547812" cy="71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7" name="Picture 3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3716338"/>
            <a:ext cx="433387" cy="398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8" name="Picture 5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71600" y="2420888"/>
            <a:ext cx="6113462" cy="1022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0" name="Picture 3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4300" y="3933825"/>
            <a:ext cx="781050" cy="29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1" name="Picture 3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24525" y="3933825"/>
            <a:ext cx="781050" cy="29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2" name="Picture 5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8175" y="3933825"/>
            <a:ext cx="7810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6428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132" grpId="0"/>
      <p:bldP spid="2" grpId="0" animBg="1"/>
      <p:bldP spid="33" grpId="0"/>
      <p:bldP spid="37" grpId="0" animBg="1"/>
      <p:bldP spid="38" grpId="0" animBg="1"/>
      <p:bldP spid="39" grpId="0" animBg="1"/>
      <p:bldP spid="40" grpId="0"/>
      <p:bldP spid="41" grpId="0" animBg="1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315416"/>
            <a:ext cx="9036496" cy="1143000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Key: on-shell </a:t>
            </a: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states </a:t>
            </a: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formalism</a:t>
            </a:r>
            <a:endParaRPr lang="en-GB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692150"/>
            <a:ext cx="3810000" cy="4114800"/>
          </a:xfrm>
        </p:spPr>
        <p:txBody>
          <a:bodyPr/>
          <a:lstStyle/>
          <a:p>
            <a:endParaRPr lang="en-GB" sz="1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800" dirty="0" err="1">
                <a:solidFill>
                  <a:srgbClr val="000000"/>
                </a:solidFill>
                <a:latin typeface="News Gothic MT"/>
                <a:cs typeface="News Gothic MT"/>
              </a:rPr>
              <a:t>Spinor</a:t>
            </a: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 products : </a:t>
            </a:r>
            <a:endParaRPr lang="en-GB" sz="28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202775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7671" y="1412776"/>
            <a:ext cx="2410554" cy="576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02776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240" y="1412776"/>
            <a:ext cx="2315800" cy="6480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02777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3968" y="2082531"/>
            <a:ext cx="2015108" cy="4823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02779" name="Picture 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2852738"/>
            <a:ext cx="2160588" cy="684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02780" name="Picture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636838"/>
            <a:ext cx="2665412" cy="903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02810" name="Rectangle 58"/>
          <p:cNvSpPr>
            <a:spLocks noChangeArrowheads="1"/>
          </p:cNvSpPr>
          <p:nvPr/>
        </p:nvSpPr>
        <p:spPr bwMode="auto">
          <a:xfrm>
            <a:off x="900113" y="2708275"/>
            <a:ext cx="6840537" cy="936625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202811" name="Rectangle 59"/>
          <p:cNvSpPr>
            <a:spLocks noChangeArrowheads="1"/>
          </p:cNvSpPr>
          <p:nvPr/>
        </p:nvSpPr>
        <p:spPr bwMode="auto">
          <a:xfrm>
            <a:off x="2771775" y="981075"/>
            <a:ext cx="4897438" cy="79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202815" name="Text Box 63"/>
          <p:cNvSpPr txBox="1">
            <a:spLocks noChangeArrowheads="1"/>
          </p:cNvSpPr>
          <p:nvPr/>
        </p:nvSpPr>
        <p:spPr bwMode="auto">
          <a:xfrm>
            <a:off x="0" y="1844675"/>
            <a:ext cx="403225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Different representations of </a:t>
            </a:r>
          </a:p>
          <a:p>
            <a:pPr marL="342900" indent="-342900">
              <a:buFontTx/>
              <a:buNone/>
            </a:pP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the Lorentz group</a:t>
            </a:r>
            <a:endParaRPr lang="en-US" sz="20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5880" y="3717032"/>
            <a:ext cx="8352928" cy="2924944"/>
          </a:xfrm>
          <a:prstGeom prst="roundRect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pic>
        <p:nvPicPr>
          <p:cNvPr id="34" name="Picture 2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556" y="4221039"/>
            <a:ext cx="1512887" cy="404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5" name="Picture 3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26931" y="4149601"/>
            <a:ext cx="3889375" cy="512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6" name="Picture 3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5920" y="5445224"/>
            <a:ext cx="1727200" cy="954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7" name="Picture 3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53681" y="5445001"/>
            <a:ext cx="2016125" cy="1046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8" name="Picture 3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33207" y="5445224"/>
            <a:ext cx="63182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9" name="Picture 4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09470" y="5445224"/>
            <a:ext cx="63182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0" name="Picture 4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49107" y="5732562"/>
            <a:ext cx="431800" cy="287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1" name="Picture 5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25370" y="5661124"/>
            <a:ext cx="360362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2" name="Picture 5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90531" y="5930776"/>
            <a:ext cx="720725" cy="71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3" name="Picture 5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966793" y="5930776"/>
            <a:ext cx="720725" cy="71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4" name="Picture 5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54131" y="6307014"/>
            <a:ext cx="360362" cy="334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5" name="Picture 5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77868" y="6307014"/>
            <a:ext cx="360363" cy="334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6" name="Rectangle 60"/>
          <p:cNvSpPr>
            <a:spLocks noChangeArrowheads="1"/>
          </p:cNvSpPr>
          <p:nvPr/>
        </p:nvSpPr>
        <p:spPr bwMode="auto">
          <a:xfrm>
            <a:off x="6974632" y="4797152"/>
            <a:ext cx="15795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000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GB" sz="2000" dirty="0" err="1">
                <a:solidFill>
                  <a:srgbClr val="008000"/>
                </a:solidFill>
                <a:latin typeface="News Gothic MT"/>
                <a:cs typeface="News Gothic MT"/>
              </a:rPr>
              <a:t>Xu</a:t>
            </a:r>
            <a:r>
              <a:rPr lang="en-GB" sz="2000" dirty="0">
                <a:solidFill>
                  <a:srgbClr val="008000"/>
                </a:solidFill>
                <a:latin typeface="News Gothic MT"/>
                <a:cs typeface="News Gothic MT"/>
              </a:rPr>
              <a:t>, Zhang, </a:t>
            </a:r>
          </a:p>
          <a:p>
            <a:pPr marL="342900" indent="-342900">
              <a:buFontTx/>
              <a:buNone/>
            </a:pPr>
            <a:r>
              <a:rPr lang="en-GB" sz="2000" dirty="0" smtClean="0">
                <a:solidFill>
                  <a:srgbClr val="008000"/>
                </a:solidFill>
                <a:latin typeface="News Gothic MT"/>
                <a:cs typeface="News Gothic MT"/>
              </a:rPr>
              <a:t>Chang</a:t>
            </a:r>
            <a:r>
              <a:rPr lang="en-GB" sz="2000" dirty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  <a:endParaRPr lang="en-US" sz="2000" dirty="0">
              <a:solidFill>
                <a:srgbClr val="008000"/>
              </a:solidFill>
              <a:latin typeface="News Gothic MT"/>
              <a:cs typeface="News Gothic MT"/>
            </a:endParaRPr>
          </a:p>
        </p:txBody>
      </p:sp>
      <p:sp>
        <p:nvSpPr>
          <p:cNvPr id="47" name="Rectangle 61"/>
          <p:cNvSpPr>
            <a:spLocks noChangeArrowheads="1"/>
          </p:cNvSpPr>
          <p:nvPr/>
        </p:nvSpPr>
        <p:spPr bwMode="auto">
          <a:xfrm>
            <a:off x="494681" y="5445001"/>
            <a:ext cx="6335712" cy="1081088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48" name="Picture 6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6343" y="4076576"/>
            <a:ext cx="1871663" cy="588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277888" y="3789040"/>
            <a:ext cx="6659563" cy="16127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buFontTx/>
              <a:buNone/>
            </a:pP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   </a:t>
            </a:r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 Momentum </a:t>
            </a: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parts of amplitudes</a:t>
            </a:r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:</a:t>
            </a:r>
          </a:p>
          <a:p>
            <a:pPr marL="342900" indent="-342900" algn="l">
              <a:buFontTx/>
              <a:buNone/>
            </a:pPr>
            <a:endParaRPr lang="en-GB" sz="1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342900" indent="-342900" algn="l">
              <a:buFontTx/>
              <a:buNone/>
            </a:pPr>
            <a:endParaRPr lang="en-GB" sz="11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342900" indent="-342900" algn="l">
              <a:buFontTx/>
              <a:buNone/>
            </a:pP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	</a:t>
            </a:r>
            <a:r>
              <a:rPr lang="en-GB" sz="2000" dirty="0" smtClean="0">
                <a:solidFill>
                  <a:srgbClr val="000000"/>
                </a:solidFill>
                <a:latin typeface="News Gothic MT"/>
                <a:cs typeface="News Gothic MT"/>
              </a:rPr>
              <a:t>Spin</a:t>
            </a: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-2 polarisation tensors in terms of </a:t>
            </a:r>
            <a:r>
              <a:rPr lang="en-GB" sz="2000" dirty="0" err="1">
                <a:solidFill>
                  <a:srgbClr val="000000"/>
                </a:solidFill>
                <a:latin typeface="News Gothic MT"/>
                <a:cs typeface="News Gothic MT"/>
              </a:rPr>
              <a:t>helicities</a:t>
            </a:r>
            <a:r>
              <a:rPr lang="en-GB" sz="2000" dirty="0">
                <a:solidFill>
                  <a:srgbClr val="000000"/>
                </a:solidFill>
                <a:latin typeface="News Gothic MT"/>
                <a:cs typeface="News Gothic MT"/>
              </a:rPr>
              <a:t>, (squares of those of YM):</a:t>
            </a:r>
          </a:p>
        </p:txBody>
      </p:sp>
      <p:sp>
        <p:nvSpPr>
          <p:cNvPr id="5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2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2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810" grpId="0" animBg="1"/>
      <p:bldP spid="202811" grpId="0"/>
      <p:bldP spid="2" grpId="0" animBg="1"/>
      <p:bldP spid="46" grpId="0"/>
      <p:bldP spid="47" grpId="0" animBg="1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171400"/>
            <a:ext cx="8892480" cy="1143000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 Yang-Mills MHV-amplitudes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10600" cy="54864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(n) same </a:t>
            </a:r>
            <a:r>
              <a:rPr lang="en-GB" sz="1800" dirty="0" err="1">
                <a:solidFill>
                  <a:srgbClr val="000000"/>
                </a:solidFill>
                <a:latin typeface="News Gothic MT"/>
                <a:cs typeface="News Gothic MT"/>
              </a:rPr>
              <a:t>helicities</a:t>
            </a: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 vanishes</a:t>
            </a:r>
          </a:p>
          <a:p>
            <a:pPr>
              <a:buFontTx/>
              <a:buNone/>
            </a:pPr>
            <a:endParaRPr lang="en-GB" sz="2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		</a:t>
            </a:r>
            <a:r>
              <a:rPr lang="en-GB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en-GB" sz="2800" baseline="300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tree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(1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,2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,3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,4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,..) = </a:t>
            </a: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0</a:t>
            </a:r>
            <a:endParaRPr lang="en-GB" sz="3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(n-1) same </a:t>
            </a:r>
            <a:r>
              <a:rPr lang="en-GB" sz="1800" dirty="0" err="1">
                <a:solidFill>
                  <a:srgbClr val="000000"/>
                </a:solidFill>
                <a:latin typeface="News Gothic MT"/>
                <a:cs typeface="News Gothic MT"/>
              </a:rPr>
              <a:t>helicities</a:t>
            </a: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vanishes</a:t>
            </a:r>
            <a:endParaRPr lang="en-GB" sz="2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		</a:t>
            </a:r>
            <a:r>
              <a:rPr lang="en-GB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en-GB" sz="2800" baseline="300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tree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(1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,2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,..,j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-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,..) = </a:t>
            </a: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0</a:t>
            </a:r>
            <a:endParaRPr lang="en-GB" sz="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(n-2) same </a:t>
            </a:r>
            <a:r>
              <a:rPr lang="en-GB" sz="1800" dirty="0" err="1">
                <a:solidFill>
                  <a:srgbClr val="000000"/>
                </a:solidFill>
                <a:latin typeface="News Gothic MT"/>
                <a:cs typeface="News Gothic MT"/>
              </a:rPr>
              <a:t>helicities</a:t>
            </a:r>
            <a:r>
              <a:rPr lang="en-GB" sz="1800" dirty="0" smtClean="0">
                <a:solidFill>
                  <a:srgbClr val="000000"/>
                </a:solidFill>
                <a:latin typeface="News Gothic MT"/>
                <a:cs typeface="News Gothic MT"/>
              </a:rPr>
              <a:t>:</a:t>
            </a:r>
            <a:endParaRPr lang="en-GB" sz="1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buFontTx/>
              <a:buNone/>
            </a:pPr>
            <a:r>
              <a:rPr lang="en-GB" sz="1600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News Gothic MT"/>
                <a:cs typeface="News Gothic MT"/>
              </a:rPr>
              <a:t>              </a:t>
            </a:r>
            <a:r>
              <a:rPr lang="en-GB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en-GB" sz="2800" baseline="300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tree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(1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,2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+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,..,j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-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,..,k</a:t>
            </a:r>
            <a:r>
              <a:rPr lang="en-GB" sz="2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-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,..) </a:t>
            </a:r>
            <a:endParaRPr lang="en-GB" sz="14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>
              <a:buFontTx/>
              <a:buNone/>
            </a:pPr>
            <a:r>
              <a:rPr lang="en-GB" sz="1600" dirty="0">
                <a:solidFill>
                  <a:srgbClr val="000000"/>
                </a:solidFill>
                <a:latin typeface="News Gothic MT"/>
                <a:cs typeface="News Gothic MT"/>
              </a:rPr>
              <a:t>         </a:t>
            </a:r>
            <a:endParaRPr lang="en-GB" sz="16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>
              <a:buFontTx/>
              <a:buNone/>
            </a:pPr>
            <a:r>
              <a:rPr lang="en-GB" sz="1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A</a:t>
            </a:r>
            <a:r>
              <a:rPr lang="en-GB" sz="1800" baseline="300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tree</a:t>
            </a:r>
            <a:r>
              <a:rPr lang="en-GB" sz="1800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sz="1800" baseline="30000" dirty="0">
                <a:solidFill>
                  <a:srgbClr val="000000"/>
                </a:solidFill>
                <a:latin typeface="News Gothic MT"/>
                <a:cs typeface="News Gothic MT"/>
              </a:rPr>
              <a:t>MHV </a:t>
            </a: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Given by the formula </a:t>
            </a:r>
          </a:p>
          <a:p>
            <a:pPr lvl="1">
              <a:buFontTx/>
              <a:buNone/>
            </a:pPr>
            <a:r>
              <a:rPr lang="en-GB" sz="1800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GB" sz="1800" dirty="0" err="1">
                <a:solidFill>
                  <a:srgbClr val="008000"/>
                </a:solidFill>
                <a:latin typeface="News Gothic MT"/>
                <a:cs typeface="News Gothic MT"/>
              </a:rPr>
              <a:t>Parke</a:t>
            </a:r>
            <a:r>
              <a:rPr lang="en-GB" sz="1800" dirty="0">
                <a:solidFill>
                  <a:srgbClr val="008000"/>
                </a:solidFill>
                <a:latin typeface="News Gothic MT"/>
                <a:cs typeface="News Gothic MT"/>
              </a:rPr>
              <a:t> and Taylor)</a:t>
            </a: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 and proven </a:t>
            </a:r>
          </a:p>
          <a:p>
            <a:pPr lvl="1">
              <a:buFontTx/>
              <a:buNone/>
            </a:pPr>
            <a:r>
              <a:rPr lang="en-GB" sz="1800" dirty="0">
                <a:solidFill>
                  <a:srgbClr val="000000"/>
                </a:solidFill>
                <a:latin typeface="News Gothic MT"/>
                <a:cs typeface="News Gothic MT"/>
              </a:rPr>
              <a:t>         by </a:t>
            </a:r>
            <a:r>
              <a:rPr lang="en-GB" sz="1800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GB" sz="1800" dirty="0" err="1">
                <a:solidFill>
                  <a:srgbClr val="008000"/>
                </a:solidFill>
                <a:latin typeface="News Gothic MT"/>
                <a:cs typeface="News Gothic MT"/>
              </a:rPr>
              <a:t>Berends</a:t>
            </a:r>
            <a:r>
              <a:rPr lang="en-GB" sz="1800" dirty="0">
                <a:solidFill>
                  <a:srgbClr val="008000"/>
                </a:solidFill>
                <a:latin typeface="News Gothic MT"/>
                <a:cs typeface="News Gothic MT"/>
              </a:rPr>
              <a:t> and </a:t>
            </a:r>
            <a:r>
              <a:rPr lang="en-GB" sz="1800" dirty="0" err="1">
                <a:solidFill>
                  <a:srgbClr val="008000"/>
                </a:solidFill>
                <a:latin typeface="News Gothic MT"/>
                <a:cs typeface="News Gothic MT"/>
              </a:rPr>
              <a:t>Giele</a:t>
            </a:r>
            <a:r>
              <a:rPr lang="en-GB" sz="1800" dirty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</a:p>
          <a:p>
            <a:pPr lvl="1">
              <a:buFontTx/>
              <a:buNone/>
            </a:pPr>
            <a:endParaRPr lang="en-GB" sz="1800" dirty="0">
              <a:solidFill>
                <a:srgbClr val="FFCC00"/>
              </a:solidFill>
              <a:latin typeface="News Gothic MT"/>
              <a:cs typeface="News Gothic MT"/>
            </a:endParaRPr>
          </a:p>
        </p:txBody>
      </p:sp>
      <p:sp>
        <p:nvSpPr>
          <p:cNvPr id="371718" name="Rectangle 6"/>
          <p:cNvSpPr>
            <a:spLocks noChangeArrowheads="1"/>
          </p:cNvSpPr>
          <p:nvPr/>
        </p:nvSpPr>
        <p:spPr bwMode="auto">
          <a:xfrm>
            <a:off x="5023288" y="1916832"/>
            <a:ext cx="4140200" cy="20867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 algn="l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First non-trivial example, </a:t>
            </a:r>
          </a:p>
          <a:p>
            <a:pPr lvl="2" algn="l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(M)</a:t>
            </a:r>
            <a:r>
              <a:rPr lang="en-GB" sz="2400" dirty="0" err="1">
                <a:solidFill>
                  <a:srgbClr val="000000"/>
                </a:solidFill>
                <a:latin typeface="News Gothic MT"/>
                <a:cs typeface="News Gothic MT"/>
              </a:rPr>
              <a:t>aximally</a:t>
            </a: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</a:p>
          <a:p>
            <a:pPr lvl="2" algn="l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(H)</a:t>
            </a:r>
            <a:r>
              <a:rPr lang="en-GB" sz="2400" dirty="0" err="1">
                <a:solidFill>
                  <a:srgbClr val="000000"/>
                </a:solidFill>
                <a:latin typeface="News Gothic MT"/>
                <a:cs typeface="News Gothic MT"/>
              </a:rPr>
              <a:t>elicity</a:t>
            </a: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 (V)</a:t>
            </a:r>
            <a:r>
              <a:rPr lang="en-GB" sz="2400" dirty="0" err="1">
                <a:solidFill>
                  <a:srgbClr val="000000"/>
                </a:solidFill>
                <a:latin typeface="News Gothic MT"/>
                <a:cs typeface="News Gothic MT"/>
              </a:rPr>
              <a:t>iolating</a:t>
            </a: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 (MHV) amplitudes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71723" name="Line 11"/>
          <p:cNvSpPr>
            <a:spLocks noChangeShapeType="1"/>
          </p:cNvSpPr>
          <p:nvPr/>
        </p:nvSpPr>
        <p:spPr bwMode="auto">
          <a:xfrm>
            <a:off x="4284663" y="4941888"/>
            <a:ext cx="1223962" cy="792162"/>
          </a:xfrm>
          <a:prstGeom prst="line">
            <a:avLst/>
          </a:prstGeom>
          <a:noFill/>
          <a:ln w="222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71724" name="Oval 12"/>
          <p:cNvSpPr>
            <a:spLocks noChangeArrowheads="1"/>
          </p:cNvSpPr>
          <p:nvPr/>
        </p:nvSpPr>
        <p:spPr bwMode="auto">
          <a:xfrm>
            <a:off x="323528" y="5013176"/>
            <a:ext cx="3888432" cy="1440160"/>
          </a:xfrm>
          <a:prstGeom prst="ellipse">
            <a:avLst/>
          </a:prstGeom>
          <a:noFill/>
          <a:ln w="222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71726" name="Text Box 14"/>
          <p:cNvSpPr txBox="1">
            <a:spLocks noChangeArrowheads="1"/>
          </p:cNvSpPr>
          <p:nvPr/>
        </p:nvSpPr>
        <p:spPr bwMode="auto">
          <a:xfrm>
            <a:off x="6058223" y="4365625"/>
            <a:ext cx="270128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One single term!!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71728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5085184"/>
            <a:ext cx="3241675" cy="1123950"/>
          </a:xfrm>
          <a:prstGeom prst="rect">
            <a:avLst/>
          </a:prstGeom>
          <a:noFill/>
          <a:ln w="9525" algn="ctr">
            <a:solidFill>
              <a:srgbClr val="660066"/>
            </a:solidFill>
            <a:miter lim="800000"/>
            <a:headEnd/>
            <a:tailEnd/>
          </a:ln>
          <a:effectLst/>
        </p:spPr>
      </p:pic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7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568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8" grpId="0"/>
      <p:bldP spid="371723" grpId="0" animBg="1"/>
      <p:bldP spid="371724" grpId="0" animBg="1"/>
      <p:bldP spid="3717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Simplifications from </a:t>
            </a:r>
            <a:r>
              <a:rPr lang="en-GB" dirty="0" err="1">
                <a:solidFill>
                  <a:srgbClr val="000000"/>
                </a:solidFill>
                <a:latin typeface="News Gothic MT"/>
                <a:cs typeface="News Gothic MT"/>
              </a:rPr>
              <a:t>Spinor-Helicity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75491" name="Oval 3"/>
          <p:cNvSpPr>
            <a:spLocks noChangeArrowheads="1"/>
          </p:cNvSpPr>
          <p:nvPr/>
        </p:nvSpPr>
        <p:spPr bwMode="auto">
          <a:xfrm>
            <a:off x="3492500" y="2205038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75494" name="Text Box 6"/>
          <p:cNvSpPr txBox="1">
            <a:spLocks noChangeArrowheads="1"/>
          </p:cNvSpPr>
          <p:nvPr/>
        </p:nvSpPr>
        <p:spPr bwMode="auto">
          <a:xfrm>
            <a:off x="5428291" y="1557338"/>
            <a:ext cx="365634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Huge simplifications</a:t>
            </a:r>
            <a:endParaRPr lang="en-US" sz="28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57549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349500"/>
            <a:ext cx="7345362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5496" name="Line 8"/>
          <p:cNvSpPr>
            <a:spLocks noChangeShapeType="1"/>
          </p:cNvSpPr>
          <p:nvPr/>
        </p:nvSpPr>
        <p:spPr bwMode="auto">
          <a:xfrm flipH="1">
            <a:off x="2916238" y="1989138"/>
            <a:ext cx="142875" cy="9350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75497" name="Line 9"/>
          <p:cNvSpPr>
            <a:spLocks noChangeShapeType="1"/>
          </p:cNvSpPr>
          <p:nvPr/>
        </p:nvSpPr>
        <p:spPr bwMode="auto">
          <a:xfrm>
            <a:off x="3276600" y="1989138"/>
            <a:ext cx="574675" cy="431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57550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8159" y="1720677"/>
            <a:ext cx="3679825" cy="484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75511" name="Text Box 23"/>
          <p:cNvSpPr txBox="1">
            <a:spLocks noChangeArrowheads="1"/>
          </p:cNvSpPr>
          <p:nvPr/>
        </p:nvSpPr>
        <p:spPr bwMode="auto">
          <a:xfrm>
            <a:off x="7486650" y="2349500"/>
            <a:ext cx="1657350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45 terms + </a:t>
            </a:r>
            <a:r>
              <a:rPr lang="en-GB" sz="2800" dirty="0" err="1">
                <a:solidFill>
                  <a:srgbClr val="000000"/>
                </a:solidFill>
                <a:latin typeface="News Gothic MT"/>
                <a:cs typeface="News Gothic MT"/>
              </a:rPr>
              <a:t>sym</a:t>
            </a:r>
            <a:endParaRPr lang="en-US" sz="28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75512" name="Line 24"/>
          <p:cNvSpPr>
            <a:spLocks noChangeShapeType="1"/>
          </p:cNvSpPr>
          <p:nvPr/>
        </p:nvSpPr>
        <p:spPr bwMode="auto">
          <a:xfrm>
            <a:off x="8316913" y="3429000"/>
            <a:ext cx="0" cy="7207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75514" name="Rectangle 26"/>
          <p:cNvSpPr>
            <a:spLocks noChangeArrowheads="1"/>
          </p:cNvSpPr>
          <p:nvPr/>
        </p:nvSpPr>
        <p:spPr bwMode="auto">
          <a:xfrm>
            <a:off x="5364163" y="6453188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575517" name="Rectangle 29"/>
          <p:cNvSpPr>
            <a:spLocks noChangeArrowheads="1"/>
          </p:cNvSpPr>
          <p:nvPr/>
        </p:nvSpPr>
        <p:spPr bwMode="auto">
          <a:xfrm>
            <a:off x="395288" y="2276475"/>
            <a:ext cx="7200900" cy="1728788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575518" name="Picture 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577" y="1772816"/>
            <a:ext cx="1224136" cy="5433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" name="Rounded Rectangle 1"/>
          <p:cNvSpPr/>
          <p:nvPr/>
        </p:nvSpPr>
        <p:spPr>
          <a:xfrm>
            <a:off x="323528" y="4221088"/>
            <a:ext cx="8712968" cy="2448272"/>
          </a:xfrm>
          <a:prstGeom prst="round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News Gothic MT"/>
              <a:cs typeface="News Gothic MT"/>
            </a:endParaRPr>
          </a:p>
        </p:txBody>
      </p:sp>
      <p:pic>
        <p:nvPicPr>
          <p:cNvPr id="69" name="Picture 3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1725" y="4724400"/>
            <a:ext cx="1547813" cy="1538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1" name="Text Box 4"/>
          <p:cNvSpPr txBox="1">
            <a:spLocks noChangeArrowheads="1"/>
          </p:cNvSpPr>
          <p:nvPr/>
        </p:nvSpPr>
        <p:spPr bwMode="auto">
          <a:xfrm>
            <a:off x="516522" y="4365625"/>
            <a:ext cx="525822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400">
                <a:solidFill>
                  <a:srgbClr val="000000"/>
                </a:solidFill>
                <a:latin typeface="News Gothic MT"/>
                <a:cs typeface="News Gothic MT"/>
              </a:rPr>
              <a:t>Vanish in spinor helicity formalism</a:t>
            </a:r>
            <a:endParaRPr lang="en-US" sz="240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2" name="Text Box 5"/>
          <p:cNvSpPr txBox="1">
            <a:spLocks noChangeArrowheads="1"/>
          </p:cNvSpPr>
          <p:nvPr/>
        </p:nvSpPr>
        <p:spPr bwMode="auto">
          <a:xfrm>
            <a:off x="5765760" y="4652963"/>
            <a:ext cx="129389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400">
                <a:solidFill>
                  <a:srgbClr val="000000"/>
                </a:solidFill>
                <a:latin typeface="News Gothic MT"/>
                <a:cs typeface="News Gothic MT"/>
              </a:rPr>
              <a:t>Gravity:</a:t>
            </a:r>
            <a:endParaRPr lang="en-US" sz="240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73" name="Text Box 11"/>
          <p:cNvSpPr txBox="1">
            <a:spLocks noChangeArrowheads="1"/>
          </p:cNvSpPr>
          <p:nvPr/>
        </p:nvSpPr>
        <p:spPr bwMode="auto">
          <a:xfrm>
            <a:off x="1786947" y="5013325"/>
            <a:ext cx="142038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>
                <a:solidFill>
                  <a:srgbClr val="000000"/>
                </a:solidFill>
                <a:latin typeface="News Gothic MT"/>
                <a:cs typeface="News Gothic MT"/>
              </a:rPr>
              <a:t>Contractions</a:t>
            </a:r>
            <a:endParaRPr lang="en-US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74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5650" y="5445125"/>
            <a:ext cx="1655763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5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71775" y="5373688"/>
            <a:ext cx="1871663" cy="971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6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24525" y="5734050"/>
            <a:ext cx="720725" cy="71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7" name="Picture 1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95963" y="5229225"/>
            <a:ext cx="63182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8" name="Picture 1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72225" y="5229225"/>
            <a:ext cx="63182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9" name="Picture 1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27763" y="5734050"/>
            <a:ext cx="720725" cy="711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0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1863" y="5516563"/>
            <a:ext cx="360362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" name="Picture 2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88125" y="5445125"/>
            <a:ext cx="360363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2" name="Picture 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16688" y="6092825"/>
            <a:ext cx="360362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3" name="Picture 2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92950" y="6237288"/>
            <a:ext cx="360363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4" name="Rectangle 25"/>
          <p:cNvSpPr>
            <a:spLocks noChangeArrowheads="1"/>
          </p:cNvSpPr>
          <p:nvPr/>
        </p:nvSpPr>
        <p:spPr bwMode="auto">
          <a:xfrm>
            <a:off x="611188" y="4941888"/>
            <a:ext cx="4248150" cy="1511300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85" name="Picture 2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11863" y="6165850"/>
            <a:ext cx="360362" cy="40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6" name="Rectangle 28"/>
          <p:cNvSpPr>
            <a:spLocks noChangeArrowheads="1"/>
          </p:cNvSpPr>
          <p:nvPr/>
        </p:nvSpPr>
        <p:spPr bwMode="auto">
          <a:xfrm>
            <a:off x="5651500" y="4581525"/>
            <a:ext cx="1584325" cy="1871663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87" name="Line 10"/>
          <p:cNvSpPr>
            <a:spLocks noChangeShapeType="1"/>
          </p:cNvSpPr>
          <p:nvPr/>
        </p:nvSpPr>
        <p:spPr bwMode="auto">
          <a:xfrm flipV="1">
            <a:off x="1403350" y="3933825"/>
            <a:ext cx="1584325" cy="1295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4" name="Slide Number Placeholder 6"/>
          <p:cNvSpPr txBox="1">
            <a:spLocks/>
          </p:cNvSpPr>
          <p:nvPr/>
        </p:nvSpPr>
        <p:spPr>
          <a:xfrm>
            <a:off x="7221414" y="6386937"/>
            <a:ext cx="19050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45953395-BFF3-4E29-87D8-663B1AAE11AC}" type="slidenum">
              <a:rPr lang="en-US" smtClean="0">
                <a:latin typeface="News Gothic MT"/>
                <a:cs typeface="News Gothic MT"/>
              </a:rPr>
              <a:pPr>
                <a:buFontTx/>
                <a:buNone/>
              </a:pPr>
              <a:t>23</a:t>
            </a:fld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37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9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404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494" grpId="0"/>
      <p:bldP spid="575496" grpId="0" animBg="1"/>
      <p:bldP spid="575497" grpId="0" animBg="1"/>
      <p:bldP spid="575511" grpId="0"/>
      <p:bldP spid="575512" grpId="0" animBg="1"/>
      <p:bldP spid="575517" grpId="0" animBg="1"/>
      <p:bldP spid="2" grpId="0" animBg="1"/>
      <p:bldP spid="2" grpId="1" animBg="1"/>
      <p:bldP spid="71" grpId="0"/>
      <p:bldP spid="71" grpId="1"/>
      <p:bldP spid="72" grpId="0"/>
      <p:bldP spid="72" grpId="1"/>
      <p:bldP spid="73" grpId="0"/>
      <p:bldP spid="84" grpId="0" animBg="1"/>
      <p:bldP spid="84" grpId="1" animBg="1"/>
      <p:bldP spid="86" grpId="0" animBg="1"/>
      <p:bldP spid="86" grpId="1" animBg="1"/>
      <p:bldP spid="8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171400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Gravity MHV amplitudes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727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52513"/>
            <a:ext cx="7772400" cy="5043487"/>
          </a:xfrm>
        </p:spPr>
        <p:txBody>
          <a:bodyPr/>
          <a:lstStyle/>
          <a:p>
            <a:endParaRPr lang="en-GB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Can </a:t>
            </a: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be generated from KLT via YM MHV amplitudes</a:t>
            </a: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News Gothic MT"/>
              <a:cs typeface="News Gothic MT"/>
            </a:endParaRPr>
          </a:p>
          <a:p>
            <a:endParaRPr lang="en-GB" dirty="0" smtClean="0">
              <a:solidFill>
                <a:srgbClr val="FFCC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GB" dirty="0" err="1">
                <a:solidFill>
                  <a:srgbClr val="008000"/>
                </a:solidFill>
                <a:latin typeface="News Gothic MT"/>
                <a:cs typeface="News Gothic MT"/>
              </a:rPr>
              <a:t>Berends-Giele-Kuijf</a:t>
            </a:r>
            <a:r>
              <a:rPr lang="en-GB" dirty="0">
                <a:solidFill>
                  <a:srgbClr val="008000"/>
                </a:solidFill>
                <a:latin typeface="News Gothic MT"/>
                <a:cs typeface="News Gothic MT"/>
              </a:rPr>
              <a:t>) </a:t>
            </a:r>
            <a:r>
              <a:rPr lang="en-GB" dirty="0">
                <a:solidFill>
                  <a:srgbClr val="000000"/>
                </a:solidFill>
                <a:latin typeface="News Gothic MT"/>
                <a:cs typeface="News Gothic MT"/>
              </a:rPr>
              <a:t>recursion </a:t>
            </a: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formula</a:t>
            </a:r>
          </a:p>
          <a:p>
            <a:pPr>
              <a:buFontTx/>
              <a:buNone/>
            </a:pP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7274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4293096"/>
            <a:ext cx="7632700" cy="1827212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</p:pic>
      <p:sp>
        <p:nvSpPr>
          <p:cNvPr id="372744" name="Rectangle 8"/>
          <p:cNvSpPr>
            <a:spLocks noChangeArrowheads="1"/>
          </p:cNvSpPr>
          <p:nvPr/>
        </p:nvSpPr>
        <p:spPr bwMode="auto">
          <a:xfrm>
            <a:off x="755576" y="4293096"/>
            <a:ext cx="7632526" cy="1871935"/>
          </a:xfrm>
          <a:prstGeom prst="rect">
            <a:avLst/>
          </a:prstGeom>
          <a:noFill/>
          <a:ln w="9525" algn="ctr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3727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2133600"/>
            <a:ext cx="4751388" cy="1216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72747" name="Line 11"/>
          <p:cNvSpPr>
            <a:spLocks noChangeShapeType="1"/>
          </p:cNvSpPr>
          <p:nvPr/>
        </p:nvSpPr>
        <p:spPr bwMode="auto">
          <a:xfrm>
            <a:off x="5651500" y="2205038"/>
            <a:ext cx="720725" cy="1444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372748" name="Text Box 12"/>
          <p:cNvSpPr txBox="1">
            <a:spLocks noChangeArrowheads="1"/>
          </p:cNvSpPr>
          <p:nvPr/>
        </p:nvSpPr>
        <p:spPr bwMode="auto">
          <a:xfrm>
            <a:off x="6517543" y="2205038"/>
            <a:ext cx="1985840" cy="9294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dirty="0">
                <a:solidFill>
                  <a:srgbClr val="FF3300"/>
                </a:solidFill>
                <a:latin typeface="News Gothic MT"/>
                <a:cs typeface="News Gothic MT"/>
              </a:rPr>
              <a:t>Anti holomorphic </a:t>
            </a:r>
          </a:p>
          <a:p>
            <a:pPr marL="342900" indent="-342900">
              <a:buFontTx/>
              <a:buNone/>
            </a:pPr>
            <a:r>
              <a:rPr lang="en-GB" dirty="0">
                <a:solidFill>
                  <a:srgbClr val="FF3300"/>
                </a:solidFill>
                <a:latin typeface="News Gothic MT"/>
                <a:cs typeface="News Gothic MT"/>
              </a:rPr>
              <a:t>Contributions </a:t>
            </a:r>
          </a:p>
          <a:p>
            <a:pPr marL="342900" indent="-342900">
              <a:buFontTx/>
              <a:buNone/>
            </a:pPr>
            <a:r>
              <a:rPr lang="en-GB" dirty="0">
                <a:solidFill>
                  <a:srgbClr val="FF3300"/>
                </a:solidFill>
                <a:latin typeface="News Gothic MT"/>
                <a:cs typeface="News Gothic MT"/>
              </a:rPr>
              <a:t>– feature in gravity</a:t>
            </a:r>
            <a:endParaRPr lang="en-US" dirty="0">
              <a:solidFill>
                <a:srgbClr val="FF3300"/>
              </a:solidFill>
              <a:latin typeface="News Gothic MT"/>
              <a:cs typeface="News Gothic MT"/>
            </a:endParaRPr>
          </a:p>
        </p:txBody>
      </p:sp>
      <p:sp>
        <p:nvSpPr>
          <p:cNvPr id="372749" name="Line 13"/>
          <p:cNvSpPr>
            <a:spLocks noChangeShapeType="1"/>
          </p:cNvSpPr>
          <p:nvPr/>
        </p:nvSpPr>
        <p:spPr bwMode="auto">
          <a:xfrm flipV="1">
            <a:off x="5724525" y="2781300"/>
            <a:ext cx="863600" cy="6477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47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9" grpId="0" build="p"/>
      <p:bldP spid="372744" grpId="0" animBg="1"/>
      <p:bldP spid="372747" grpId="0" animBg="1"/>
      <p:bldP spid="372748" grpId="0"/>
      <p:bldP spid="37274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22743"/>
            <a:ext cx="7772400" cy="838200"/>
          </a:xfrm>
        </p:spPr>
        <p:txBody>
          <a:bodyPr/>
          <a:lstStyle/>
          <a:p>
            <a:r>
              <a:rPr lang="en-GB" dirty="0" err="1">
                <a:solidFill>
                  <a:srgbClr val="474747"/>
                </a:solidFill>
                <a:latin typeface="News Gothic MT"/>
                <a:cs typeface="News Gothic MT"/>
              </a:rPr>
              <a:t>Unitarity</a:t>
            </a:r>
            <a:r>
              <a:rPr lang="en-GB" dirty="0">
                <a:solidFill>
                  <a:srgbClr val="474747"/>
                </a:solidFill>
                <a:latin typeface="News Gothic MT"/>
                <a:cs typeface="News Gothic MT"/>
              </a:rPr>
              <a:t> cuts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980728"/>
            <a:ext cx="7772400" cy="5486400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Helicity</a:t>
            </a: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 formalism require </a:t>
            </a:r>
            <a:r>
              <a:rPr lang="en-GB" dirty="0" err="1">
                <a:solidFill>
                  <a:srgbClr val="000000"/>
                </a:solidFill>
                <a:latin typeface="News Gothic MT"/>
                <a:cs typeface="News Gothic MT"/>
              </a:rPr>
              <a:t>u</a:t>
            </a:r>
            <a:r>
              <a:rPr lang="en-GB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nitarity</a:t>
            </a:r>
            <a:r>
              <a:rPr lang="en-GB" dirty="0" smtClean="0">
                <a:solidFill>
                  <a:srgbClr val="000000"/>
                </a:solidFill>
                <a:latin typeface="News Gothic MT"/>
                <a:cs typeface="News Gothic MT"/>
              </a:rPr>
              <a:t> methods</a:t>
            </a:r>
            <a:endParaRPr lang="en-GB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>
              <a:buFontTx/>
              <a:buNone/>
            </a:pPr>
            <a:endParaRPr lang="en-GB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C03AFE59-31EA-47B7-94F4-26C1750A8D07}" type="slidenum">
              <a:rPr lang="en-US">
                <a:latin typeface="News Gothic MT"/>
                <a:cs typeface="News Gothic MT"/>
              </a:rPr>
              <a:pPr>
                <a:buNone/>
              </a:pPr>
              <a:t>25</a:t>
            </a:fld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696327" name="Text Box 7"/>
          <p:cNvSpPr txBox="1">
            <a:spLocks noChangeArrowheads="1"/>
          </p:cNvSpPr>
          <p:nvPr/>
        </p:nvSpPr>
        <p:spPr bwMode="auto">
          <a:xfrm>
            <a:off x="1509035" y="2420888"/>
            <a:ext cx="119485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Singlet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96328" name="Text Box 8"/>
          <p:cNvSpPr txBox="1">
            <a:spLocks noChangeArrowheads="1"/>
          </p:cNvSpPr>
          <p:nvPr/>
        </p:nvSpPr>
        <p:spPr bwMode="auto">
          <a:xfrm>
            <a:off x="4951667" y="2420888"/>
            <a:ext cx="18843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2400" dirty="0">
                <a:solidFill>
                  <a:srgbClr val="000000"/>
                </a:solidFill>
                <a:latin typeface="News Gothic MT"/>
                <a:cs typeface="News Gothic MT"/>
              </a:rPr>
              <a:t>Non-Singlet</a:t>
            </a:r>
            <a:endParaRPr lang="en-US" sz="2400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6963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921" y="1557809"/>
            <a:ext cx="3097213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9633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696" y="1484784"/>
            <a:ext cx="1152525" cy="709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96331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659" y="1773709"/>
            <a:ext cx="4762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96332" name="Rectangle 12"/>
          <p:cNvSpPr>
            <a:spLocks noChangeArrowheads="1"/>
          </p:cNvSpPr>
          <p:nvPr/>
        </p:nvSpPr>
        <p:spPr bwMode="auto">
          <a:xfrm>
            <a:off x="467544" y="3068960"/>
            <a:ext cx="7272808" cy="3456384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sp>
        <p:nvSpPr>
          <p:cNvPr id="696333" name="Rectangle 13"/>
          <p:cNvSpPr>
            <a:spLocks noChangeArrowheads="1"/>
          </p:cNvSpPr>
          <p:nvPr/>
        </p:nvSpPr>
        <p:spPr bwMode="auto">
          <a:xfrm>
            <a:off x="8388350" y="1844675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a-DK">
              <a:latin typeface="News Gothic MT"/>
              <a:cs typeface="News Gothic MT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3" y="5229200"/>
            <a:ext cx="7200800" cy="1281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6016" y="3356992"/>
            <a:ext cx="2303463" cy="1544637"/>
          </a:xfrm>
          <a:prstGeom prst="rect">
            <a:avLst/>
          </a:prstGeom>
          <a:noFill/>
        </p:spPr>
      </p:pic>
      <p:graphicFrame>
        <p:nvGraphicFramePr>
          <p:cNvPr id="1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749729"/>
              </p:ext>
            </p:extLst>
          </p:nvPr>
        </p:nvGraphicFramePr>
        <p:xfrm>
          <a:off x="1115616" y="3429000"/>
          <a:ext cx="2236788" cy="150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Bitmap Image" r:id="rId9" imgW="12352381" imgH="8287907" progId="Paint.Picture">
                  <p:embed/>
                </p:oleObj>
              </mc:Choice>
              <mc:Fallback>
                <p:oleObj name="Bitmap Image" r:id="rId9" imgW="12352381" imgH="828790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429000"/>
                        <a:ext cx="2236788" cy="1500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977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27" grpId="0"/>
      <p:bldP spid="696328" grpId="0"/>
      <p:bldP spid="6963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New results: massless matter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As an example we will consider scattering of massless matter</a:t>
            </a:r>
          </a:p>
          <a:p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Bending of light/massless matter around the Sun</a:t>
            </a:r>
          </a:p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New features: mass-less external fields ~&gt; IR singularities</a:t>
            </a:r>
          </a:p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New test of universality of matter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492896"/>
            <a:ext cx="4152900" cy="1206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068960"/>
            <a:ext cx="1485900" cy="571500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76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Trees and the cut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042276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We have the </a:t>
            </a:r>
            <a:r>
              <a:rPr lang="en-US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where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15" name="Billed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060848"/>
            <a:ext cx="6629400" cy="1117600"/>
          </a:xfrm>
          <a:prstGeom prst="rect">
            <a:avLst/>
          </a:prstGeom>
        </p:spPr>
      </p:pic>
      <p:pic>
        <p:nvPicPr>
          <p:cNvPr id="16" name="Billed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645024"/>
            <a:ext cx="7524328" cy="788921"/>
          </a:xfrm>
          <a:prstGeom prst="rect">
            <a:avLst/>
          </a:prstGeom>
        </p:spPr>
      </p:pic>
      <p:pic>
        <p:nvPicPr>
          <p:cNvPr id="17" name="Billed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365104"/>
            <a:ext cx="3960440" cy="681472"/>
          </a:xfrm>
          <a:prstGeom prst="rect">
            <a:avLst/>
          </a:prstGeom>
        </p:spPr>
      </p:pic>
      <p:pic>
        <p:nvPicPr>
          <p:cNvPr id="18" name="Billed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5013176"/>
            <a:ext cx="5328592" cy="713048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9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Trees and the cut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042276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We have the </a:t>
            </a:r>
            <a:r>
              <a:rPr lang="en-US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cs typeface="News Gothic MT"/>
              </a:rPr>
              <a:t>We want to compute the cut</a:t>
            </a:r>
          </a:p>
        </p:txBody>
      </p:sp>
      <p:pic>
        <p:nvPicPr>
          <p:cNvPr id="15" name="Billed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060848"/>
            <a:ext cx="6629400" cy="1117600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717032"/>
            <a:ext cx="3784600" cy="23495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28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4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Trees and the cut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042276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We have the </a:t>
            </a:r>
            <a:r>
              <a:rPr lang="en-US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0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cs typeface="News Gothic MT"/>
              </a:rPr>
              <a:t>We want to compute the cut</a:t>
            </a:r>
          </a:p>
        </p:txBody>
      </p:sp>
      <p:pic>
        <p:nvPicPr>
          <p:cNvPr id="15" name="Billed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060848"/>
            <a:ext cx="6629400" cy="1117600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05064"/>
            <a:ext cx="8361043" cy="1380108"/>
          </a:xfrm>
          <a:prstGeom prst="rect">
            <a:avLst/>
          </a:prstGeom>
        </p:spPr>
      </p:pic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29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4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387424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Outline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042276" cy="5040560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General Relativity as a </a:t>
            </a:r>
            <a:r>
              <a:rPr lang="en-US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perturbative</a:t>
            </a:r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effective field theory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New on-shell toolbox for computations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New applications for computation of observables in general relativity</a:t>
            </a:r>
            <a:endParaRPr lang="en-US" sz="26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lvl="1"/>
            <a:r>
              <a:rPr lang="en-US" sz="2600" dirty="0" smtClean="0">
                <a:solidFill>
                  <a:srgbClr val="000000"/>
                </a:solidFill>
                <a:latin typeface="News Gothic MT"/>
                <a:cs typeface="News Gothic MT"/>
              </a:rPr>
              <a:t>Scattering angles</a:t>
            </a:r>
          </a:p>
          <a:p>
            <a:pPr lvl="1"/>
            <a:r>
              <a:rPr lang="en-US" sz="2600" dirty="0" smtClean="0">
                <a:solidFill>
                  <a:srgbClr val="000000"/>
                </a:solidFill>
                <a:latin typeface="News Gothic MT"/>
                <a:cs typeface="News Gothic MT"/>
              </a:rPr>
              <a:t>Light-by-light scattering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Outlook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Photons and scalars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News Gothic MT"/>
                <a:cs typeface="News Gothic MT"/>
              </a:rPr>
              <a:t>For </a:t>
            </a:r>
            <a:r>
              <a:rPr lang="en-US" dirty="0">
                <a:solidFill>
                  <a:srgbClr val="FF0000"/>
                </a:solidFill>
                <a:latin typeface="News Gothic MT"/>
                <a:cs typeface="News Gothic MT"/>
              </a:rPr>
              <a:t>p</a:t>
            </a:r>
            <a:r>
              <a:rPr lang="en-US" dirty="0" smtClean="0">
                <a:solidFill>
                  <a:srgbClr val="FF0000"/>
                </a:solidFill>
                <a:latin typeface="News Gothic MT"/>
                <a:cs typeface="News Gothic MT"/>
              </a:rPr>
              <a:t>hotons</a:t>
            </a:r>
            <a:r>
              <a:rPr lang="en-US" dirty="0" smtClean="0">
                <a:latin typeface="News Gothic MT"/>
                <a:cs typeface="News Gothic MT"/>
              </a:rPr>
              <a:t> we have</a:t>
            </a:r>
          </a:p>
          <a:p>
            <a:endParaRPr lang="en-US" dirty="0">
              <a:latin typeface="News Gothic MT"/>
              <a:cs typeface="News Gothic MT"/>
            </a:endParaRPr>
          </a:p>
          <a:p>
            <a:endParaRPr lang="en-US" dirty="0" smtClean="0"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latin typeface="News Gothic MT"/>
                <a:cs typeface="News Gothic MT"/>
              </a:rPr>
              <a:t>While for </a:t>
            </a:r>
            <a:r>
              <a:rPr lang="en-US" dirty="0" smtClean="0">
                <a:solidFill>
                  <a:srgbClr val="FF0000"/>
                </a:solidFill>
                <a:latin typeface="News Gothic MT"/>
                <a:cs typeface="News Gothic MT"/>
              </a:rPr>
              <a:t>scalars</a:t>
            </a:r>
            <a:r>
              <a:rPr lang="en-US" dirty="0" smtClean="0">
                <a:latin typeface="News Gothic MT"/>
                <a:cs typeface="News Gothic MT"/>
              </a:rPr>
              <a:t> </a:t>
            </a:r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132856"/>
            <a:ext cx="5524500" cy="774700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005064"/>
            <a:ext cx="5511800" cy="1409700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30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175027" y="5733256"/>
            <a:ext cx="7608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Super compact compared to Feynman diagram results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678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Result for the amplitude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343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News Gothic MT"/>
                <a:cs typeface="News Gothic MT"/>
              </a:rPr>
              <a:t>We can rewrite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News Gothic MT"/>
                <a:cs typeface="News Gothic MT"/>
              </a:rPr>
              <a:t>where</a:t>
            </a:r>
            <a:endParaRPr lang="en-US" dirty="0">
              <a:solidFill>
                <a:schemeClr val="tx1"/>
              </a:solidFill>
              <a:latin typeface="News Gothic MT"/>
              <a:cs typeface="News Gothic M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40352" y="3299036"/>
            <a:ext cx="798015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Scalar </a:t>
            </a:r>
          </a:p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case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26884" y="4797152"/>
            <a:ext cx="877564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Photon </a:t>
            </a:r>
          </a:p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case</a:t>
            </a:r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14" name="Billed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1700808"/>
            <a:ext cx="8748464" cy="994144"/>
          </a:xfrm>
          <a:prstGeom prst="rect">
            <a:avLst/>
          </a:prstGeom>
        </p:spPr>
      </p:pic>
      <p:sp>
        <p:nvSpPr>
          <p:cNvPr id="16" name="TextBox 11"/>
          <p:cNvSpPr txBox="1"/>
          <p:nvPr/>
        </p:nvSpPr>
        <p:spPr>
          <a:xfrm>
            <a:off x="7668344" y="4005064"/>
            <a:ext cx="973844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Fermion </a:t>
            </a:r>
          </a:p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case</a:t>
            </a:r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11" name="Billed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284984"/>
            <a:ext cx="6681440" cy="674704"/>
          </a:xfrm>
          <a:prstGeom prst="rect">
            <a:avLst/>
          </a:prstGeom>
        </p:spPr>
      </p:pic>
      <p:pic>
        <p:nvPicPr>
          <p:cNvPr id="18" name="Billed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933056"/>
            <a:ext cx="7236296" cy="783780"/>
          </a:xfrm>
          <a:prstGeom prst="rect">
            <a:avLst/>
          </a:prstGeom>
        </p:spPr>
      </p:pic>
      <p:pic>
        <p:nvPicPr>
          <p:cNvPr id="19" name="Billed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9" y="4653136"/>
            <a:ext cx="7272808" cy="817170"/>
          </a:xfrm>
          <a:prstGeom prst="rect">
            <a:avLst/>
          </a:prstGeom>
        </p:spPr>
      </p:pic>
      <p:sp>
        <p:nvSpPr>
          <p:cNvPr id="2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kstfelt 14"/>
          <p:cNvSpPr txBox="1"/>
          <p:nvPr/>
        </p:nvSpPr>
        <p:spPr>
          <a:xfrm>
            <a:off x="1192815" y="5733256"/>
            <a:ext cx="5573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Combine </a:t>
            </a:r>
            <a:r>
              <a:rPr lang="en-US" sz="2400" dirty="0" err="1" smtClean="0"/>
              <a:t>spinor</a:t>
            </a:r>
            <a:r>
              <a:rPr lang="en-US" sz="2400" dirty="0" smtClean="0"/>
              <a:t> expressions into traces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3797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5" grpId="0"/>
      <p:bldP spid="15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led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993232"/>
            <a:ext cx="8432800" cy="1524000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616968"/>
            <a:ext cx="3657972" cy="2410411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39552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Result for the amplitude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ekstfelt 1"/>
          <p:cNvSpPr txBox="1"/>
          <p:nvPr/>
        </p:nvSpPr>
        <p:spPr>
          <a:xfrm>
            <a:off x="5364088" y="1628800"/>
            <a:ext cx="3168352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dirty="0" smtClean="0"/>
              <a:t>Expand out traces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Reduce to scalar basis of integrals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Isolate coefficients</a:t>
            </a:r>
          </a:p>
          <a:p>
            <a:pPr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(Bern, Dixon, Dunbar, </a:t>
            </a:r>
            <a:r>
              <a:rPr lang="en-US" sz="2400" dirty="0" err="1" smtClean="0">
                <a:solidFill>
                  <a:srgbClr val="008000"/>
                </a:solidFill>
              </a:rPr>
              <a:t>Kosower</a:t>
            </a:r>
            <a:r>
              <a:rPr lang="en-US" sz="2400" dirty="0" smtClean="0">
                <a:solidFill>
                  <a:srgbClr val="008000"/>
                </a:solidFill>
              </a:rPr>
              <a:t>)</a:t>
            </a:r>
            <a:r>
              <a:rPr lang="en-US" sz="2400" dirty="0" smtClean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046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led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16968"/>
            <a:ext cx="3657972" cy="2410411"/>
          </a:xfrm>
          <a:prstGeom prst="rect">
            <a:avLst/>
          </a:prstGeom>
        </p:spPr>
      </p:pic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7072"/>
            <a:ext cx="9144000" cy="1679703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1556792"/>
            <a:ext cx="1790700" cy="914400"/>
          </a:xfrm>
          <a:prstGeom prst="rect">
            <a:avLst/>
          </a:prstGeom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1556792"/>
            <a:ext cx="2133600" cy="939800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2492896"/>
            <a:ext cx="1943100" cy="10541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539552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Result for the amplitude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1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led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16968"/>
            <a:ext cx="3657972" cy="2410411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556792"/>
            <a:ext cx="1790700" cy="914400"/>
          </a:xfrm>
          <a:prstGeom prst="rect">
            <a:avLst/>
          </a:prstGeom>
        </p:spPr>
      </p:pic>
      <p:pic>
        <p:nvPicPr>
          <p:cNvPr id="6" name="Bille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1556792"/>
            <a:ext cx="2133600" cy="939800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2492896"/>
            <a:ext cx="1943100" cy="1054100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7784" y="5229200"/>
            <a:ext cx="6336704" cy="782187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544" y="4443284"/>
            <a:ext cx="1477144" cy="785916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2541" y="4509120"/>
            <a:ext cx="257171" cy="720080"/>
          </a:xfrm>
          <a:prstGeom prst="rect">
            <a:avLst/>
          </a:prstGeom>
        </p:spPr>
      </p:pic>
      <p:sp>
        <p:nvSpPr>
          <p:cNvPr id="14" name="TextBox 6"/>
          <p:cNvSpPr txBox="1"/>
          <p:nvPr/>
        </p:nvSpPr>
        <p:spPr>
          <a:xfrm>
            <a:off x="3656886" y="3501008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News Gothic MT"/>
                <a:cs typeface="News Gothic MT"/>
              </a:rPr>
              <a:t>Taking the post-Newtonian </a:t>
            </a:r>
          </a:p>
          <a:p>
            <a:pPr>
              <a:buNone/>
            </a:pPr>
            <a:r>
              <a:rPr lang="en-US" sz="2000" dirty="0" smtClean="0">
                <a:latin typeface="News Gothic MT"/>
                <a:cs typeface="News Gothic MT"/>
              </a:rPr>
              <a:t>non-relativistic</a:t>
            </a:r>
            <a:r>
              <a:rPr lang="en-US" sz="2000" dirty="0">
                <a:latin typeface="News Gothic MT"/>
                <a:cs typeface="News Gothic MT"/>
              </a:rPr>
              <a:t> </a:t>
            </a:r>
            <a:r>
              <a:rPr lang="en-US" sz="2000" dirty="0" smtClean="0">
                <a:latin typeface="News Gothic MT"/>
                <a:cs typeface="News Gothic MT"/>
              </a:rPr>
              <a:t>low energy limit</a:t>
            </a:r>
            <a:endParaRPr lang="en-US" sz="2000" dirty="0">
              <a:latin typeface="News Gothic MT"/>
              <a:cs typeface="News Gothic MT"/>
            </a:endParaRPr>
          </a:p>
        </p:txBody>
      </p:sp>
      <p:pic>
        <p:nvPicPr>
          <p:cNvPr id="12" name="Billed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7704" y="4458913"/>
            <a:ext cx="7092280" cy="77028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39552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Result for the amplitude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251520" y="5445224"/>
            <a:ext cx="2304256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(NEJB, Donoghue, Holstein, </a:t>
            </a:r>
          </a:p>
          <a:p>
            <a:pPr>
              <a:buNone/>
            </a:pP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Plante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, </a:t>
            </a:r>
            <a:r>
              <a:rPr lang="en-US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Vanhove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  <a:endParaRPr lang="en-US" dirty="0">
              <a:solidFill>
                <a:srgbClr val="008000"/>
              </a:solidFill>
              <a:latin typeface="News Gothic MT"/>
              <a:cs typeface="News Gothic MT"/>
            </a:endParaRP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8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0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4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9552" y="26064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Making connection to general relativity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581128"/>
            <a:ext cx="6718300" cy="1130300"/>
          </a:xfrm>
          <a:prstGeom prst="rect">
            <a:avLst/>
          </a:prstGeom>
        </p:spPr>
      </p:pic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581128"/>
            <a:ext cx="936104" cy="1152128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2348880"/>
            <a:ext cx="5778500" cy="609600"/>
          </a:xfrm>
          <a:prstGeom prst="rect">
            <a:avLst/>
          </a:prstGeom>
        </p:spPr>
      </p:pic>
      <p:sp>
        <p:nvSpPr>
          <p:cNvPr id="14" name="Tekstfelt 13"/>
          <p:cNvSpPr txBox="1"/>
          <p:nvPr/>
        </p:nvSpPr>
        <p:spPr>
          <a:xfrm>
            <a:off x="811092" y="1844824"/>
            <a:ext cx="2702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2800" dirty="0" smtClean="0">
                <a:latin typeface="News Gothic MT"/>
                <a:cs typeface="News Gothic MT"/>
              </a:rPr>
              <a:t>General </a:t>
            </a:r>
            <a:r>
              <a:rPr lang="da-DK" sz="2800" dirty="0" err="1" smtClean="0">
                <a:latin typeface="News Gothic MT"/>
                <a:cs typeface="News Gothic MT"/>
              </a:rPr>
              <a:t>metric</a:t>
            </a:r>
            <a:endParaRPr lang="da-DK" sz="2800" dirty="0">
              <a:latin typeface="News Gothic MT"/>
              <a:cs typeface="News Gothic MT"/>
            </a:endParaRPr>
          </a:p>
        </p:txBody>
      </p:sp>
      <p:pic>
        <p:nvPicPr>
          <p:cNvPr id="15" name="Billed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3212976"/>
            <a:ext cx="4622800" cy="990600"/>
          </a:xfrm>
          <a:prstGeom prst="rect">
            <a:avLst/>
          </a:prstGeom>
        </p:spPr>
      </p:pic>
      <p:sp>
        <p:nvSpPr>
          <p:cNvPr id="16" name="Tekstfelt 15"/>
          <p:cNvSpPr txBox="1"/>
          <p:nvPr/>
        </p:nvSpPr>
        <p:spPr>
          <a:xfrm>
            <a:off x="5907771" y="3284984"/>
            <a:ext cx="2623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2800" dirty="0" err="1" smtClean="0">
                <a:latin typeface="News Gothic MT"/>
                <a:cs typeface="News Gothic MT"/>
              </a:rPr>
              <a:t>Schwarzschild</a:t>
            </a:r>
            <a:endParaRPr lang="da-DK" sz="2800" dirty="0">
              <a:latin typeface="News Gothic MT"/>
              <a:cs typeface="News Gothic MT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3419872" y="4293096"/>
            <a:ext cx="4104456" cy="172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Tekstfelt 17"/>
          <p:cNvSpPr txBox="1"/>
          <p:nvPr/>
        </p:nvSpPr>
        <p:spPr>
          <a:xfrm>
            <a:off x="3779912" y="6021288"/>
            <a:ext cx="36206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a-DK" sz="3000" dirty="0" smtClean="0">
                <a:latin typeface="News Gothic MT"/>
                <a:cs typeface="News Gothic MT"/>
              </a:rPr>
              <a:t>Can </a:t>
            </a:r>
            <a:r>
              <a:rPr lang="da-DK" sz="3000" dirty="0" err="1" smtClean="0">
                <a:latin typeface="News Gothic MT"/>
                <a:cs typeface="News Gothic MT"/>
              </a:rPr>
              <a:t>we</a:t>
            </a:r>
            <a:r>
              <a:rPr lang="da-DK" sz="3000" dirty="0" smtClean="0">
                <a:latin typeface="News Gothic MT"/>
                <a:cs typeface="News Gothic MT"/>
              </a:rPr>
              <a:t> </a:t>
            </a:r>
            <a:r>
              <a:rPr lang="da-DK" sz="3000" dirty="0" err="1" smtClean="0">
                <a:latin typeface="News Gothic MT"/>
                <a:cs typeface="News Gothic MT"/>
              </a:rPr>
              <a:t>reproduce</a:t>
            </a:r>
            <a:r>
              <a:rPr lang="da-DK" sz="3000" dirty="0" smtClean="0">
                <a:latin typeface="News Gothic MT"/>
                <a:cs typeface="News Gothic MT"/>
              </a:rPr>
              <a:t>?</a:t>
            </a:r>
            <a:endParaRPr lang="da-DK" sz="3000" dirty="0">
              <a:latin typeface="News Gothic MT"/>
              <a:cs typeface="News Gothic MT"/>
            </a:endParaRPr>
          </a:p>
        </p:txBody>
      </p:sp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35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5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 animBg="1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9552" y="332656"/>
            <a:ext cx="8042276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800" dirty="0" err="1" smtClean="0">
                <a:solidFill>
                  <a:srgbClr val="000000"/>
                </a:solidFill>
                <a:cs typeface="News Gothic MT"/>
              </a:rPr>
              <a:t>Stationary</a:t>
            </a:r>
            <a:r>
              <a:rPr lang="da-DK" sz="4800" dirty="0" smtClean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phase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method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" name="Tekstfelt 5"/>
          <p:cNvSpPr txBox="1"/>
          <p:nvPr/>
        </p:nvSpPr>
        <p:spPr>
          <a:xfrm>
            <a:off x="611560" y="1268760"/>
            <a:ext cx="8352928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da-DK" sz="2800" dirty="0" err="1" smtClean="0">
                <a:latin typeface="News Gothic MT"/>
                <a:cs typeface="News Gothic MT"/>
              </a:rPr>
              <a:t>We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apply</a:t>
            </a:r>
            <a:r>
              <a:rPr lang="da-DK" sz="2800" dirty="0" smtClean="0">
                <a:latin typeface="News Gothic MT"/>
                <a:cs typeface="News Gothic MT"/>
              </a:rPr>
              <a:t> a </a:t>
            </a:r>
            <a:r>
              <a:rPr lang="da-DK" sz="2800" dirty="0" err="1" smtClean="0">
                <a:latin typeface="News Gothic MT"/>
                <a:cs typeface="News Gothic MT"/>
              </a:rPr>
              <a:t>Fourier</a:t>
            </a:r>
            <a:r>
              <a:rPr lang="da-DK" sz="2800" dirty="0" smtClean="0">
                <a:latin typeface="News Gothic MT"/>
                <a:cs typeface="News Gothic MT"/>
              </a:rPr>
              <a:t> transformation to </a:t>
            </a:r>
            <a:r>
              <a:rPr lang="da-DK" sz="2800" dirty="0" err="1" smtClean="0">
                <a:latin typeface="News Gothic MT"/>
                <a:cs typeface="News Gothic MT"/>
              </a:rPr>
              <a:t>impact</a:t>
            </a:r>
            <a:r>
              <a:rPr lang="da-DK" sz="2800" dirty="0" smtClean="0">
                <a:latin typeface="News Gothic MT"/>
                <a:cs typeface="News Gothic MT"/>
              </a:rPr>
              <a:t> parameter </a:t>
            </a:r>
            <a:r>
              <a:rPr lang="da-DK" sz="2800" dirty="0" err="1" smtClean="0">
                <a:latin typeface="News Gothic MT"/>
                <a:cs typeface="News Gothic MT"/>
              </a:rPr>
              <a:t>space</a:t>
            </a:r>
            <a:r>
              <a:rPr lang="da-DK" sz="2800" dirty="0" smtClean="0">
                <a:latin typeface="News Gothic MT"/>
                <a:cs typeface="News Gothic MT"/>
              </a:rPr>
              <a:t> and </a:t>
            </a:r>
            <a:r>
              <a:rPr lang="da-DK" sz="2800" dirty="0" err="1" smtClean="0">
                <a:latin typeface="News Gothic MT"/>
                <a:cs typeface="News Gothic MT"/>
              </a:rPr>
              <a:t>exponentiate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into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eikonal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phases</a:t>
            </a:r>
            <a:r>
              <a:rPr lang="da-DK" sz="2800" dirty="0" smtClean="0">
                <a:latin typeface="News Gothic MT"/>
                <a:cs typeface="News Gothic MT"/>
              </a:rPr>
              <a:t>, so </a:t>
            </a:r>
            <a:r>
              <a:rPr lang="da-DK" sz="2800" dirty="0" err="1" smtClean="0">
                <a:latin typeface="News Gothic MT"/>
                <a:cs typeface="News Gothic MT"/>
              </a:rPr>
              <a:t>that</a:t>
            </a:r>
            <a:r>
              <a:rPr lang="da-DK" sz="2800" dirty="0" smtClean="0">
                <a:latin typeface="News Gothic MT"/>
                <a:cs typeface="News Gothic MT"/>
              </a:rPr>
              <a:t> a </a:t>
            </a:r>
            <a:r>
              <a:rPr lang="da-DK" sz="2800" dirty="0" err="1" smtClean="0">
                <a:latin typeface="News Gothic MT"/>
                <a:cs typeface="News Gothic MT"/>
              </a:rPr>
              <a:t>stationary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phase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method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can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be</a:t>
            </a:r>
            <a:r>
              <a:rPr lang="da-DK" sz="2800" dirty="0" smtClean="0"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latin typeface="News Gothic MT"/>
                <a:cs typeface="News Gothic MT"/>
              </a:rPr>
              <a:t>applied</a:t>
            </a:r>
            <a:r>
              <a:rPr lang="da-DK" sz="2800" dirty="0" smtClean="0">
                <a:latin typeface="News Gothic MT"/>
                <a:cs typeface="News Gothic MT"/>
              </a:rPr>
              <a:t>.</a:t>
            </a:r>
          </a:p>
          <a:p>
            <a:pPr algn="l">
              <a:buNone/>
            </a:pPr>
            <a:r>
              <a:rPr lang="da-DK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(See </a:t>
            </a:r>
            <a:r>
              <a:rPr lang="da-DK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e.g</a:t>
            </a:r>
            <a:r>
              <a:rPr lang="da-DK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. </a:t>
            </a:r>
            <a:r>
              <a:rPr lang="da-DK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Akhoury</a:t>
            </a:r>
            <a:r>
              <a:rPr lang="da-DK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, </a:t>
            </a:r>
            <a:r>
              <a:rPr lang="da-DK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Saotome</a:t>
            </a:r>
            <a:r>
              <a:rPr lang="da-DK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 and </a:t>
            </a:r>
            <a:r>
              <a:rPr lang="da-DK" sz="24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Sterman</a:t>
            </a:r>
            <a:r>
              <a:rPr lang="da-DK" sz="2400" dirty="0" smtClean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  <a:r>
              <a:rPr lang="da-DK" sz="2400" dirty="0" smtClean="0">
                <a:latin typeface="News Gothic MT"/>
                <a:cs typeface="News Gothic MT"/>
              </a:rPr>
              <a:t> 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005064"/>
            <a:ext cx="4699000" cy="698500"/>
          </a:xfrm>
          <a:prstGeom prst="rect">
            <a:avLst/>
          </a:prstGeom>
        </p:spPr>
      </p:pic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653136"/>
            <a:ext cx="6337300" cy="635000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5229200"/>
            <a:ext cx="4584700" cy="800100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900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611560" y="1556792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Now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we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can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compute</a:t>
            </a:r>
            <a:endParaRPr lang="da-DK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10" name="Billed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76872"/>
            <a:ext cx="5870972" cy="1815436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365104"/>
            <a:ext cx="8676456" cy="947942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4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9552" y="332656"/>
            <a:ext cx="8042276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800" dirty="0" err="1" smtClean="0">
                <a:solidFill>
                  <a:srgbClr val="000000"/>
                </a:solidFill>
                <a:cs typeface="News Gothic MT"/>
              </a:rPr>
              <a:t>Stationary</a:t>
            </a:r>
            <a:r>
              <a:rPr lang="da-DK" sz="4800" dirty="0" smtClean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phase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method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420156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611560" y="1556792"/>
            <a:ext cx="835292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Leading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to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static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phase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when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:</a:t>
            </a:r>
          </a:p>
          <a:p>
            <a:pPr algn="l">
              <a:buNone/>
            </a:pPr>
            <a:endParaRPr lang="da-DK" sz="2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Using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that</a:t>
            </a:r>
            <a:endParaRPr lang="da-DK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We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arrive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at: </a:t>
            </a:r>
            <a:endParaRPr lang="da-DK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04864"/>
            <a:ext cx="5638800" cy="952500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573016"/>
            <a:ext cx="2641600" cy="584200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4653136"/>
            <a:ext cx="6045200" cy="86360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38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9552" y="332656"/>
            <a:ext cx="8042276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800" dirty="0" err="1" smtClean="0">
                <a:solidFill>
                  <a:srgbClr val="000000"/>
                </a:solidFill>
                <a:cs typeface="News Gothic MT"/>
              </a:rPr>
              <a:t>Stationary</a:t>
            </a:r>
            <a:r>
              <a:rPr lang="da-DK" sz="4800" dirty="0" smtClean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phase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method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1667219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5"/>
          <p:cNvSpPr txBox="1"/>
          <p:nvPr/>
        </p:nvSpPr>
        <p:spPr>
          <a:xfrm>
            <a:off x="611560" y="1556792"/>
            <a:ext cx="8352928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Leading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to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static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phase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when</a:t>
            </a: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:</a:t>
            </a:r>
          </a:p>
          <a:p>
            <a:pPr algn="l">
              <a:buNone/>
            </a:pPr>
            <a:endParaRPr lang="da-DK" sz="2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Using </a:t>
            </a:r>
            <a:r>
              <a:rPr lang="da-DK" sz="2800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that</a:t>
            </a:r>
            <a:endParaRPr lang="da-DK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endParaRPr lang="da-DK" sz="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algn="l">
              <a:buNone/>
            </a:pPr>
            <a:r>
              <a:rPr lang="da-DK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Or: </a:t>
            </a:r>
            <a:endParaRPr lang="da-DK" sz="24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04864"/>
            <a:ext cx="5638800" cy="952500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573016"/>
            <a:ext cx="2641600" cy="584200"/>
          </a:xfrm>
          <a:prstGeom prst="rect">
            <a:avLst/>
          </a:prstGeom>
        </p:spPr>
      </p:pic>
      <p:pic>
        <p:nvPicPr>
          <p:cNvPr id="2" name="Bille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725144"/>
            <a:ext cx="9144000" cy="910354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611560" y="4509120"/>
            <a:ext cx="3456384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39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9552" y="332656"/>
            <a:ext cx="8042276" cy="8640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sz="4800" dirty="0" err="1" smtClean="0">
                <a:solidFill>
                  <a:srgbClr val="000000"/>
                </a:solidFill>
                <a:cs typeface="News Gothic MT"/>
              </a:rPr>
              <a:t>Stationary</a:t>
            </a:r>
            <a:r>
              <a:rPr lang="da-DK" sz="4800" dirty="0" smtClean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phase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r>
              <a:rPr lang="da-DK" sz="4800" dirty="0" err="1">
                <a:solidFill>
                  <a:srgbClr val="000000"/>
                </a:solidFill>
                <a:cs typeface="News Gothic MT"/>
              </a:rPr>
              <a:t>method</a:t>
            </a:r>
            <a:r>
              <a:rPr lang="da-DK" sz="4800" dirty="0">
                <a:solidFill>
                  <a:srgbClr val="000000"/>
                </a:solidFill>
                <a:cs typeface="News Gothic MT"/>
              </a:rPr>
              <a:t> 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95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3140968"/>
            <a:ext cx="8042276" cy="2304256"/>
          </a:xfrm>
        </p:spPr>
        <p:txBody>
          <a:bodyPr/>
          <a:lstStyle/>
          <a:p>
            <a:r>
              <a:rPr lang="en-US" sz="6000" dirty="0">
                <a:solidFill>
                  <a:schemeClr val="tx1"/>
                </a:solidFill>
                <a:cs typeface="News Gothic MT"/>
              </a:rPr>
              <a:t>General Relativity as </a:t>
            </a:r>
            <a:r>
              <a:rPr lang="en-US" sz="6000" dirty="0" smtClean="0">
                <a:solidFill>
                  <a:schemeClr val="tx1"/>
                </a:solidFill>
                <a:cs typeface="News Gothic MT"/>
              </a:rPr>
              <a:t>an effective </a:t>
            </a:r>
            <a:r>
              <a:rPr lang="en-US" sz="6000" dirty="0">
                <a:solidFill>
                  <a:schemeClr val="tx1"/>
                </a:solidFill>
                <a:cs typeface="News Gothic MT"/>
              </a:rPr>
              <a:t>field theory</a:t>
            </a:r>
            <a:br>
              <a:rPr lang="en-US" sz="6000" dirty="0">
                <a:solidFill>
                  <a:schemeClr val="tx1"/>
                </a:solidFill>
                <a:cs typeface="News Gothic MT"/>
              </a:rPr>
            </a:br>
            <a:endParaRPr lang="en-US" sz="5400" dirty="0"/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0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Bending of light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7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Interpreted as a bending angle (</a:t>
            </a:r>
            <a:r>
              <a:rPr lang="en-US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eikonal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approximation) we have: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1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plus a quantum effect of the order of magnitude:</a:t>
            </a:r>
          </a:p>
          <a:p>
            <a:pPr marL="0" indent="0">
              <a:buNone/>
            </a:pPr>
            <a:endParaRPr lang="en-US" sz="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sz="2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We see that we have universality between scalars, fermions and photons only for the ‘Newton’ and ‘post-Newtonian’ contributions</a:t>
            </a:r>
          </a:p>
          <a:p>
            <a:endParaRPr lang="en-US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628800"/>
            <a:ext cx="2705100" cy="673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772816"/>
            <a:ext cx="431800" cy="40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501008"/>
            <a:ext cx="3530600" cy="762000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40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0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3068960"/>
            <a:ext cx="8042276" cy="2808312"/>
          </a:xfrm>
        </p:spPr>
        <p:txBody>
          <a:bodyPr/>
          <a:lstStyle/>
          <a:p>
            <a:r>
              <a:rPr lang="en-US" sz="5400" dirty="0">
                <a:solidFill>
                  <a:srgbClr val="000000"/>
                </a:solidFill>
                <a:cs typeface="News Gothic MT"/>
              </a:rPr>
              <a:t>New applications for computation of observables in general relativity</a:t>
            </a:r>
            <a:r>
              <a:rPr lang="en-US" sz="6000" dirty="0">
                <a:solidFill>
                  <a:srgbClr val="000000"/>
                </a:solidFill>
                <a:cs typeface="News Gothic MT"/>
              </a:rPr>
              <a:t/>
            </a:r>
            <a:br>
              <a:rPr lang="en-US" sz="6000" dirty="0">
                <a:solidFill>
                  <a:srgbClr val="000000"/>
                </a:solidFill>
                <a:cs typeface="News Gothic MT"/>
              </a:rPr>
            </a:br>
            <a:endParaRPr lang="en-US" sz="5400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91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Classical contributions from 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perturbative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computations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70911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Use of </a:t>
            </a:r>
            <a:r>
              <a:rPr lang="en-US" dirty="0" err="1" smtClean="0">
                <a:solidFill>
                  <a:srgbClr val="000000"/>
                </a:solidFill>
              </a:rPr>
              <a:t>perturbative</a:t>
            </a:r>
            <a:r>
              <a:rPr lang="en-US" dirty="0" smtClean="0">
                <a:solidFill>
                  <a:srgbClr val="000000"/>
                </a:solidFill>
              </a:rPr>
              <a:t> framework to compute observables in general relativity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Truncation to only classical terms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Only non-analytical piece corresponding to long-distance interactions -&gt; </a:t>
            </a:r>
            <a:r>
              <a:rPr lang="en-US" dirty="0" err="1" smtClean="0">
                <a:solidFill>
                  <a:srgbClr val="000000"/>
                </a:solidFill>
              </a:rPr>
              <a:t>Unitarity</a:t>
            </a:r>
            <a:r>
              <a:rPr lang="en-US" dirty="0" smtClean="0">
                <a:solidFill>
                  <a:srgbClr val="000000"/>
                </a:solidFill>
              </a:rPr>
              <a:t> cuts useful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Gravitational wave applications: 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(Blanchet </a:t>
            </a:r>
            <a:r>
              <a:rPr lang="en-US" dirty="0">
                <a:solidFill>
                  <a:srgbClr val="008000"/>
                </a:solidFill>
              </a:rPr>
              <a:t>review) 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Some modern type amplitude </a:t>
            </a:r>
            <a:r>
              <a:rPr lang="en-US" dirty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omputations </a:t>
            </a:r>
            <a:r>
              <a:rPr lang="en-US" dirty="0" smtClean="0">
                <a:solidFill>
                  <a:srgbClr val="000000"/>
                </a:solidFill>
              </a:rPr>
              <a:t>of post-Newtonian </a:t>
            </a:r>
            <a:r>
              <a:rPr lang="en-US" dirty="0" smtClean="0">
                <a:solidFill>
                  <a:srgbClr val="000000"/>
                </a:solidFill>
              </a:rPr>
              <a:t>potentials </a:t>
            </a:r>
            <a:r>
              <a:rPr lang="en-US" dirty="0" smtClean="0">
                <a:solidFill>
                  <a:srgbClr val="008000"/>
                </a:solidFill>
              </a:rPr>
              <a:t>(NEJB, Donoghue, Holstein; Holstein </a:t>
            </a:r>
            <a:r>
              <a:rPr lang="en-US" dirty="0">
                <a:solidFill>
                  <a:srgbClr val="008000"/>
                </a:solidFill>
              </a:rPr>
              <a:t>and </a:t>
            </a:r>
            <a:r>
              <a:rPr lang="en-US" dirty="0" smtClean="0">
                <a:solidFill>
                  <a:srgbClr val="008000"/>
                </a:solidFill>
              </a:rPr>
              <a:t>Ross; </a:t>
            </a:r>
            <a:r>
              <a:rPr lang="en-US" dirty="0">
                <a:solidFill>
                  <a:srgbClr val="008000"/>
                </a:solidFill>
              </a:rPr>
              <a:t>Holstein</a:t>
            </a:r>
            <a:r>
              <a:rPr lang="en-US" dirty="0" smtClean="0">
                <a:solidFill>
                  <a:srgbClr val="008000"/>
                </a:solidFill>
              </a:rPr>
              <a:t>; </a:t>
            </a:r>
            <a:r>
              <a:rPr lang="en-US" dirty="0">
                <a:solidFill>
                  <a:srgbClr val="008000"/>
                </a:solidFill>
              </a:rPr>
              <a:t>Neill and </a:t>
            </a:r>
            <a:r>
              <a:rPr lang="en-US" dirty="0" smtClean="0">
                <a:solidFill>
                  <a:srgbClr val="008000"/>
                </a:solidFill>
              </a:rPr>
              <a:t>Rothstein; NEJB, Donoghue, </a:t>
            </a:r>
            <a:r>
              <a:rPr lang="en-US" dirty="0" err="1" smtClean="0">
                <a:solidFill>
                  <a:srgbClr val="008000"/>
                </a:solidFill>
              </a:rPr>
              <a:t>Vanhove</a:t>
            </a:r>
            <a:r>
              <a:rPr lang="en-US" dirty="0" smtClean="0">
                <a:solidFill>
                  <a:srgbClr val="008000"/>
                </a:solidFill>
              </a:rPr>
              <a:t>) </a:t>
            </a:r>
            <a:r>
              <a:rPr lang="en-US" dirty="0">
                <a:solidFill>
                  <a:srgbClr val="008000"/>
                </a:solidFill>
              </a:rPr>
              <a:t>(Guevara and </a:t>
            </a:r>
            <a:r>
              <a:rPr lang="en-US" dirty="0" err="1">
                <a:solidFill>
                  <a:srgbClr val="008000"/>
                </a:solidFill>
              </a:rPr>
              <a:t>Cachazo</a:t>
            </a:r>
            <a:r>
              <a:rPr lang="en-US" dirty="0">
                <a:solidFill>
                  <a:srgbClr val="008000"/>
                </a:solidFill>
              </a:rPr>
              <a:t>; Guevara; </a:t>
            </a:r>
            <a:r>
              <a:rPr lang="en-US" dirty="0" err="1">
                <a:solidFill>
                  <a:srgbClr val="008000"/>
                </a:solidFill>
              </a:rPr>
              <a:t>Damour</a:t>
            </a:r>
            <a:r>
              <a:rPr lang="en-US" dirty="0">
                <a:solidFill>
                  <a:srgbClr val="008000"/>
                </a:solidFill>
              </a:rPr>
              <a:t>; NEJB, </a:t>
            </a:r>
            <a:r>
              <a:rPr lang="en-US" dirty="0" err="1">
                <a:solidFill>
                  <a:srgbClr val="008000"/>
                </a:solidFill>
              </a:rPr>
              <a:t>Damgaard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Festuccia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Plante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Vanhove</a:t>
            </a:r>
            <a:r>
              <a:rPr lang="en-US" dirty="0">
                <a:solidFill>
                  <a:srgbClr val="008000"/>
                </a:solidFill>
              </a:rPr>
              <a:t>; Cheung, Rothstein, Solon</a:t>
            </a:r>
            <a:r>
              <a:rPr lang="en-US" dirty="0" smtClean="0">
                <a:solidFill>
                  <a:srgbClr val="008000"/>
                </a:solidFill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endParaRPr lang="en-US" sz="200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Some modern approaches to the scattering </a:t>
            </a:r>
            <a:r>
              <a:rPr lang="en-US" dirty="0" smtClean="0">
                <a:solidFill>
                  <a:srgbClr val="000000"/>
                </a:solidFill>
              </a:rPr>
              <a:t>angle in post-</a:t>
            </a:r>
            <a:r>
              <a:rPr lang="en-US" dirty="0" err="1" smtClean="0">
                <a:solidFill>
                  <a:srgbClr val="000000"/>
                </a:solidFill>
              </a:rPr>
              <a:t>Minkowskian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formalism </a:t>
            </a: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solidFill>
                  <a:srgbClr val="008000"/>
                </a:solidFill>
              </a:rPr>
              <a:t>Westpfahl</a:t>
            </a:r>
            <a:r>
              <a:rPr lang="en-US" dirty="0" smtClean="0">
                <a:solidFill>
                  <a:srgbClr val="008000"/>
                </a:solidFill>
              </a:rPr>
              <a:t>; </a:t>
            </a:r>
            <a:r>
              <a:rPr lang="en-US" dirty="0" err="1" smtClean="0">
                <a:solidFill>
                  <a:srgbClr val="008000"/>
                </a:solidFill>
              </a:rPr>
              <a:t>Damour</a:t>
            </a:r>
            <a:r>
              <a:rPr lang="en-US" dirty="0">
                <a:solidFill>
                  <a:srgbClr val="008000"/>
                </a:solidFill>
              </a:rPr>
              <a:t>; Vines; NEJB, </a:t>
            </a:r>
            <a:r>
              <a:rPr lang="en-US" dirty="0" err="1">
                <a:solidFill>
                  <a:srgbClr val="008000"/>
                </a:solidFill>
              </a:rPr>
              <a:t>Damgaard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Festuccia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Plante</a:t>
            </a:r>
            <a:r>
              <a:rPr lang="en-US" dirty="0">
                <a:solidFill>
                  <a:srgbClr val="008000"/>
                </a:solidFill>
              </a:rPr>
              <a:t>, </a:t>
            </a:r>
            <a:r>
              <a:rPr lang="en-US" dirty="0" err="1">
                <a:solidFill>
                  <a:srgbClr val="008000"/>
                </a:solidFill>
              </a:rPr>
              <a:t>Vanhove</a:t>
            </a:r>
            <a:r>
              <a:rPr lang="en-US" dirty="0">
                <a:solidFill>
                  <a:srgbClr val="008000"/>
                </a:solidFill>
              </a:rPr>
              <a:t>)</a:t>
            </a:r>
            <a:endParaRPr lang="en-US" dirty="0" smtClean="0">
              <a:solidFill>
                <a:srgbClr val="008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38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Classical contributions from 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perturbative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computations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In classical gravity the long-distance terms that are related to the post-Newtonian effects are triangle diagrams (at one-loop)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Such contributions have cancellations of      and lead to purely classical </a:t>
            </a:r>
            <a:r>
              <a:rPr lang="en-US" dirty="0" smtClean="0">
                <a:solidFill>
                  <a:srgbClr val="000000"/>
                </a:solidFill>
              </a:rPr>
              <a:t>terms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996952"/>
            <a:ext cx="2019300" cy="1041400"/>
          </a:xfrm>
          <a:prstGeom prst="rect">
            <a:avLst/>
          </a:prstGeom>
        </p:spPr>
      </p:pic>
      <p:sp>
        <p:nvSpPr>
          <p:cNvPr id="5" name="Tekstfelt 4"/>
          <p:cNvSpPr txBox="1"/>
          <p:nvPr/>
        </p:nvSpPr>
        <p:spPr>
          <a:xfrm>
            <a:off x="4499992" y="3068960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800" dirty="0" smtClean="0"/>
              <a:t>~ </a:t>
            </a:r>
            <a:endParaRPr lang="en-US" sz="4800" dirty="0"/>
          </a:p>
        </p:txBody>
      </p:sp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3140968"/>
            <a:ext cx="2120900" cy="673100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3212976"/>
            <a:ext cx="508000" cy="596900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264" y="4238352"/>
            <a:ext cx="386503" cy="41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4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83568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General relativity from loops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5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6" name="Billed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916832"/>
            <a:ext cx="7815052" cy="981468"/>
          </a:xfrm>
          <a:prstGeom prst="rect">
            <a:avLst/>
          </a:prstGeom>
        </p:spPr>
      </p:pic>
      <p:pic>
        <p:nvPicPr>
          <p:cNvPr id="17" name="Billed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2852936"/>
            <a:ext cx="5804768" cy="463695"/>
          </a:xfrm>
          <a:prstGeom prst="rect">
            <a:avLst/>
          </a:prstGeom>
        </p:spPr>
      </p:pic>
      <p:pic>
        <p:nvPicPr>
          <p:cNvPr id="18" name="Billed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4869160"/>
            <a:ext cx="7380312" cy="1231749"/>
          </a:xfrm>
          <a:prstGeom prst="rect">
            <a:avLst/>
          </a:prstGeom>
        </p:spPr>
      </p:pic>
      <p:sp>
        <p:nvSpPr>
          <p:cNvPr id="20" name="Pil ned 19"/>
          <p:cNvSpPr/>
          <p:nvPr/>
        </p:nvSpPr>
        <p:spPr>
          <a:xfrm>
            <a:off x="4355976" y="3645024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Billed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512" y="3501008"/>
            <a:ext cx="2019300" cy="1041400"/>
          </a:xfrm>
          <a:prstGeom prst="rect">
            <a:avLst/>
          </a:prstGeom>
        </p:spPr>
      </p:pic>
      <p:cxnSp>
        <p:nvCxnSpPr>
          <p:cNvPr id="23" name="Lige pilforbindelse 22"/>
          <p:cNvCxnSpPr/>
          <p:nvPr/>
        </p:nvCxnSpPr>
        <p:spPr>
          <a:xfrm flipV="1">
            <a:off x="1403648" y="3284984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6660232" y="4653136"/>
            <a:ext cx="2160240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ktangel 1"/>
          <p:cNvSpPr/>
          <p:nvPr/>
        </p:nvSpPr>
        <p:spPr>
          <a:xfrm>
            <a:off x="-108520" y="11247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New derivation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05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83568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General relativity from loops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45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5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8" name="Billed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844824"/>
            <a:ext cx="7380312" cy="1231749"/>
          </a:xfrm>
          <a:prstGeom prst="rect">
            <a:avLst/>
          </a:prstGeom>
        </p:spPr>
      </p:pic>
      <p:sp>
        <p:nvSpPr>
          <p:cNvPr id="20" name="Pil ned 19"/>
          <p:cNvSpPr/>
          <p:nvPr/>
        </p:nvSpPr>
        <p:spPr>
          <a:xfrm>
            <a:off x="4139952" y="3212976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4365104"/>
            <a:ext cx="8028384" cy="1540460"/>
          </a:xfrm>
          <a:prstGeom prst="rect">
            <a:avLst/>
          </a:prstGeom>
        </p:spPr>
      </p:pic>
      <p:sp>
        <p:nvSpPr>
          <p:cNvPr id="3" name="Rektangel 2"/>
          <p:cNvSpPr/>
          <p:nvPr/>
        </p:nvSpPr>
        <p:spPr>
          <a:xfrm>
            <a:off x="2842529" y="5877272"/>
            <a:ext cx="5596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(NEJB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Damgaard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Festuccia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Plante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Vanhove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/>
          </a:p>
        </p:txBody>
      </p:sp>
      <p:sp>
        <p:nvSpPr>
          <p:cNvPr id="13" name="Ellipse 12"/>
          <p:cNvSpPr/>
          <p:nvPr/>
        </p:nvSpPr>
        <p:spPr>
          <a:xfrm>
            <a:off x="6372200" y="1772816"/>
            <a:ext cx="2160240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kstfelt 6"/>
          <p:cNvSpPr txBox="1"/>
          <p:nvPr/>
        </p:nvSpPr>
        <p:spPr>
          <a:xfrm>
            <a:off x="1777265" y="3573016"/>
            <a:ext cx="2083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Close contour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301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  <p:bldP spid="13" grpId="0" animBg="1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-24340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Interpretation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628800"/>
            <a:ext cx="5495706" cy="1976962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4149080"/>
            <a:ext cx="5760640" cy="1895316"/>
          </a:xfrm>
          <a:prstGeom prst="rect">
            <a:avLst/>
          </a:prstGeom>
        </p:spPr>
      </p:pic>
      <p:sp>
        <p:nvSpPr>
          <p:cNvPr id="13" name="Tekstfelt 12"/>
          <p:cNvSpPr txBox="1"/>
          <p:nvPr/>
        </p:nvSpPr>
        <p:spPr>
          <a:xfrm>
            <a:off x="6273803" y="3717032"/>
            <a:ext cx="2870197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Explains the metric</a:t>
            </a:r>
          </a:p>
          <a:p>
            <a:pPr>
              <a:buNone/>
            </a:pPr>
            <a:r>
              <a:rPr lang="en-US" sz="2400" dirty="0"/>
              <a:t>c</a:t>
            </a:r>
            <a:r>
              <a:rPr lang="en-US" sz="2400" dirty="0" smtClean="0"/>
              <a:t>omputation by </a:t>
            </a:r>
          </a:p>
          <a:p>
            <a:pPr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(Duff)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9" name="Tekstfelt 18"/>
          <p:cNvSpPr txBox="1"/>
          <p:nvPr/>
        </p:nvSpPr>
        <p:spPr>
          <a:xfrm>
            <a:off x="5828796" y="1340768"/>
            <a:ext cx="3229820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Integration of classical </a:t>
            </a:r>
          </a:p>
          <a:p>
            <a:pPr>
              <a:buNone/>
            </a:pPr>
            <a:r>
              <a:rPr lang="en-US" sz="2400" dirty="0" smtClean="0"/>
              <a:t>sources on </a:t>
            </a:r>
          </a:p>
          <a:p>
            <a:pPr>
              <a:buNone/>
            </a:pPr>
            <a:r>
              <a:rPr lang="en-US" sz="2400" dirty="0" smtClean="0"/>
              <a:t>tree graphs </a:t>
            </a:r>
          </a:p>
          <a:p>
            <a:pPr>
              <a:buNone/>
            </a:pPr>
            <a:r>
              <a:rPr lang="mr-IN" sz="2400" dirty="0" smtClean="0"/>
              <a:t>–</a:t>
            </a:r>
            <a:r>
              <a:rPr lang="en-US" sz="2400" dirty="0" smtClean="0"/>
              <a:t> no loops!</a:t>
            </a:r>
            <a:endParaRPr lang="en-US" sz="2400" dirty="0"/>
          </a:p>
        </p:txBody>
      </p:sp>
      <p:sp>
        <p:nvSpPr>
          <p:cNvPr id="21" name="Tekstfelt 20"/>
          <p:cNvSpPr txBox="1"/>
          <p:nvPr/>
        </p:nvSpPr>
        <p:spPr>
          <a:xfrm>
            <a:off x="21857" y="3501008"/>
            <a:ext cx="4410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Picture extends to higher loops</a:t>
            </a:r>
            <a:endParaRPr lang="en-US" sz="2400" dirty="0"/>
          </a:p>
        </p:txBody>
      </p:sp>
      <p:sp>
        <p:nvSpPr>
          <p:cNvPr id="16" name="Rektangel 15"/>
          <p:cNvSpPr/>
          <p:nvPr/>
        </p:nvSpPr>
        <p:spPr>
          <a:xfrm>
            <a:off x="2915816" y="5949280"/>
            <a:ext cx="5596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(NEJB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Damgaard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Festuccia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Plante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Vanhove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5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1" grpId="0"/>
      <p:bldP spid="1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11560" y="14782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Scalar interaction potentials (tree)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68500"/>
            <a:ext cx="9144000" cy="2915478"/>
          </a:xfrm>
          <a:prstGeom prst="rect">
            <a:avLst/>
          </a:prstGeom>
        </p:spPr>
      </p:pic>
      <p:sp>
        <p:nvSpPr>
          <p:cNvPr id="8" name="Tekstfelt 7"/>
          <p:cNvSpPr txBox="1"/>
          <p:nvPr/>
        </p:nvSpPr>
        <p:spPr>
          <a:xfrm>
            <a:off x="6396940" y="2060848"/>
            <a:ext cx="1524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Tree level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2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147828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S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calar interaction potentials (one-loop)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48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2374900"/>
            <a:ext cx="8597900" cy="2108200"/>
          </a:xfrm>
          <a:prstGeom prst="rect">
            <a:avLst/>
          </a:prstGeom>
        </p:spPr>
      </p:pic>
      <p:sp>
        <p:nvSpPr>
          <p:cNvPr id="9" name="Tekstfelt 8"/>
          <p:cNvSpPr txBox="1"/>
          <p:nvPr/>
        </p:nvSpPr>
        <p:spPr>
          <a:xfrm>
            <a:off x="6074587" y="2060848"/>
            <a:ext cx="2169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One-loop level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581128"/>
            <a:ext cx="8382000" cy="1257300"/>
          </a:xfrm>
          <a:prstGeom prst="rect">
            <a:avLst/>
          </a:prstGeom>
        </p:spPr>
      </p:pic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92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Classical contribution from one-loop amplitude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49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Tekstfelt 8"/>
          <p:cNvSpPr txBox="1"/>
          <p:nvPr/>
        </p:nvSpPr>
        <p:spPr>
          <a:xfrm>
            <a:off x="3247454" y="1556792"/>
            <a:ext cx="5351345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General relativity encoded in triangle </a:t>
            </a:r>
          </a:p>
          <a:p>
            <a:pPr>
              <a:buNone/>
            </a:pPr>
            <a:r>
              <a:rPr lang="en-US" sz="2400" dirty="0" smtClean="0"/>
              <a:t>coefficients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4" y="2636912"/>
            <a:ext cx="9017000" cy="2273300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4869160"/>
            <a:ext cx="4546600" cy="546100"/>
          </a:xfrm>
          <a:prstGeom prst="rect">
            <a:avLst/>
          </a:prstGeom>
        </p:spPr>
      </p:pic>
      <p:sp>
        <p:nvSpPr>
          <p:cNvPr id="13" name="Rektangel 12"/>
          <p:cNvSpPr/>
          <p:nvPr/>
        </p:nvSpPr>
        <p:spPr>
          <a:xfrm>
            <a:off x="2915816" y="5661248"/>
            <a:ext cx="5596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(NEJB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Damgaard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Festuccia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Plante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Vanhove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66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42276" cy="1336956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Traditional quantization of gravity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042276" cy="43434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Known since the 1960ties that a particle version of General Relativity can be derived from the Einstein Hilbert </a:t>
            </a:r>
            <a:r>
              <a:rPr lang="en-US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(Feynman, DeWitt)</a:t>
            </a:r>
          </a:p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err="1">
                <a:solidFill>
                  <a:srgbClr val="000000"/>
                </a:solidFill>
                <a:latin typeface="News Gothic MT"/>
                <a:cs typeface="News Gothic MT"/>
              </a:rPr>
              <a:t>Expand</a:t>
            </a:r>
            <a:r>
              <a:rPr lang="da-DK" dirty="0">
                <a:solidFill>
                  <a:srgbClr val="000000"/>
                </a:solidFill>
                <a:latin typeface="News Gothic MT"/>
                <a:cs typeface="News Gothic MT"/>
              </a:rPr>
              <a:t> Einstein-Hilbert </a:t>
            </a:r>
            <a:r>
              <a:rPr lang="da-DK" dirty="0" err="1">
                <a:solidFill>
                  <a:srgbClr val="000000"/>
                </a:solidFill>
                <a:latin typeface="News Gothic MT"/>
                <a:cs typeface="News Gothic MT"/>
              </a:rPr>
              <a:t>Lagrangian</a:t>
            </a:r>
            <a:r>
              <a:rPr lang="da-DK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:</a:t>
            </a:r>
          </a:p>
          <a:p>
            <a:endParaRPr lang="da-DK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da-DK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Derive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vertices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as in a 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particle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theory</a:t>
            </a:r>
            <a:r>
              <a:rPr lang="da-DK" dirty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- 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compute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amplitudes as </a:t>
            </a:r>
            <a:r>
              <a:rPr lang="da-DK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Feynman</a:t>
            </a:r>
            <a:r>
              <a:rPr lang="da-DK" dirty="0" smtClean="0">
                <a:solidFill>
                  <a:srgbClr val="000000"/>
                </a:solidFill>
                <a:latin typeface="News Gothic MT"/>
                <a:cs typeface="News Gothic MT"/>
              </a:rPr>
              <a:t> diagrams!</a:t>
            </a:r>
            <a:endParaRPr lang="da-DK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20072" y="3933056"/>
            <a:ext cx="2808287" cy="595312"/>
          </a:xfrm>
          <a:prstGeom prst="rect">
            <a:avLst/>
          </a:prstGeom>
          <a:noFill/>
          <a:ln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640" y="3861048"/>
            <a:ext cx="3384550" cy="847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69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-35167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cs typeface="News Gothic MT"/>
              </a:rPr>
              <a:t>Post-Newtonian potentials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50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9" name="Tekstfelt 8"/>
          <p:cNvSpPr txBox="1"/>
          <p:nvPr/>
        </p:nvSpPr>
        <p:spPr>
          <a:xfrm>
            <a:off x="4590223" y="1556792"/>
            <a:ext cx="266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Leading order in q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564904"/>
            <a:ext cx="8460432" cy="1141321"/>
          </a:xfrm>
          <a:prstGeom prst="rect">
            <a:avLst/>
          </a:prstGeom>
        </p:spPr>
      </p:pic>
      <p:sp>
        <p:nvSpPr>
          <p:cNvPr id="4" name="Tekstfelt 3"/>
          <p:cNvSpPr txBox="1"/>
          <p:nvPr/>
        </p:nvSpPr>
        <p:spPr>
          <a:xfrm>
            <a:off x="611560" y="3861048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400" dirty="0" smtClean="0"/>
              <a:t>All momenta provided at infinity, contractions are done using flat space metric (</a:t>
            </a:r>
            <a:r>
              <a:rPr lang="en-US" sz="2400" dirty="0" err="1" smtClean="0"/>
              <a:t>Minkowski</a:t>
            </a:r>
            <a:r>
              <a:rPr lang="en-US" sz="2400" dirty="0" smtClean="0"/>
              <a:t>), no reference to coordinates. Gauge invariant expression </a:t>
            </a:r>
            <a:r>
              <a:rPr lang="mr-IN" sz="2400" dirty="0" smtClean="0"/>
              <a:t>–</a:t>
            </a:r>
            <a:r>
              <a:rPr lang="en-US" sz="2400" dirty="0" smtClean="0"/>
              <a:t> to derive potential we have to introduce coordinates, Fourier transform and expand </a:t>
            </a:r>
            <a:r>
              <a:rPr lang="en-US" sz="2400" dirty="0" err="1" smtClean="0"/>
              <a:t>subleading</a:t>
            </a:r>
            <a:r>
              <a:rPr lang="en-US" sz="2400" dirty="0" smtClean="0"/>
              <a:t> terms in .</a:t>
            </a:r>
            <a:endParaRPr lang="en-US" sz="2400" dirty="0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5373216"/>
            <a:ext cx="395338" cy="504056"/>
          </a:xfrm>
          <a:prstGeom prst="rect">
            <a:avLst/>
          </a:prstGeom>
        </p:spPr>
      </p:pic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5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p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ost-Newtonian interaction potentials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51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700808"/>
            <a:ext cx="5472608" cy="2893373"/>
          </a:xfrm>
          <a:prstGeom prst="rect">
            <a:avLst/>
          </a:prstGeom>
        </p:spPr>
      </p:pic>
      <p:pic>
        <p:nvPicPr>
          <p:cNvPr id="5" name="Bille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5" y="3573016"/>
            <a:ext cx="2514907" cy="1080120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818082" y="4653136"/>
            <a:ext cx="6346206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400" dirty="0" smtClean="0">
                <a:solidFill>
                  <a:srgbClr val="008000"/>
                </a:solidFill>
              </a:rPr>
              <a:t>(Einstein-</a:t>
            </a:r>
            <a:r>
              <a:rPr lang="en-US" sz="2400" dirty="0" err="1" smtClean="0">
                <a:solidFill>
                  <a:srgbClr val="008000"/>
                </a:solidFill>
              </a:rPr>
              <a:t>Infeld</a:t>
            </a:r>
            <a:r>
              <a:rPr lang="en-US" sz="2400" dirty="0" smtClean="0">
                <a:solidFill>
                  <a:srgbClr val="008000"/>
                </a:solidFill>
              </a:rPr>
              <a:t>-Hoffman)</a:t>
            </a:r>
          </a:p>
          <a:p>
            <a:pPr algn="l">
              <a:buNone/>
            </a:pPr>
            <a:r>
              <a:rPr lang="en-US" sz="2400" dirty="0" smtClean="0"/>
              <a:t>Subtraction of tree-level Born term to in order to get the correct potential </a:t>
            </a:r>
            <a:r>
              <a:rPr lang="en-US" sz="2400" dirty="0" smtClean="0">
                <a:solidFill>
                  <a:srgbClr val="FF0000"/>
                </a:solidFill>
              </a:rPr>
              <a:t>(3 </a:t>
            </a:r>
            <a:r>
              <a:rPr lang="mr-IN" sz="2400" dirty="0" smtClean="0">
                <a:solidFill>
                  <a:srgbClr val="FF0000"/>
                </a:solidFill>
              </a:rPr>
              <a:t>–</a:t>
            </a:r>
            <a:r>
              <a:rPr lang="en-US" sz="2400" dirty="0" smtClean="0">
                <a:solidFill>
                  <a:srgbClr val="FF0000"/>
                </a:solidFill>
              </a:rPr>
              <a:t> 7/2 -&gt; -1/2 )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68" y="3212976"/>
            <a:ext cx="155537" cy="216024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>
            <a:off x="2555776" y="2420888"/>
            <a:ext cx="3240360" cy="12961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7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p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ost-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Minkowskian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expansion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52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212976"/>
            <a:ext cx="6261100" cy="1473200"/>
          </a:xfrm>
          <a:prstGeom prst="rect">
            <a:avLst/>
          </a:prstGeom>
        </p:spPr>
      </p:pic>
      <p:pic>
        <p:nvPicPr>
          <p:cNvPr id="4" name="Bille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4581128"/>
            <a:ext cx="7607300" cy="1003300"/>
          </a:xfrm>
          <a:prstGeom prst="rect">
            <a:avLst/>
          </a:prstGeom>
        </p:spPr>
      </p:pic>
      <p:sp>
        <p:nvSpPr>
          <p:cNvPr id="6" name="Tekstfelt 5"/>
          <p:cNvSpPr txBox="1"/>
          <p:nvPr/>
        </p:nvSpPr>
        <p:spPr>
          <a:xfrm>
            <a:off x="467544" y="1628800"/>
            <a:ext cx="52565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Will use similar </a:t>
            </a:r>
            <a:r>
              <a:rPr lang="en-US" sz="2800" dirty="0" err="1" smtClean="0"/>
              <a:t>eikonal</a:t>
            </a:r>
            <a:r>
              <a:rPr lang="en-US" sz="2800" dirty="0" smtClean="0"/>
              <a:t> setup as  for bending of light (extended to massive case):</a:t>
            </a:r>
            <a:endParaRPr lang="en-US" sz="2800" dirty="0"/>
          </a:p>
        </p:txBody>
      </p:sp>
      <p:sp>
        <p:nvSpPr>
          <p:cNvPr id="8" name="Tekstfelt 7"/>
          <p:cNvSpPr txBox="1"/>
          <p:nvPr/>
        </p:nvSpPr>
        <p:spPr>
          <a:xfrm>
            <a:off x="5685952" y="2996952"/>
            <a:ext cx="3458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Amplitude computed</a:t>
            </a:r>
            <a:endParaRPr lang="en-US" sz="2800" dirty="0"/>
          </a:p>
        </p:txBody>
      </p:sp>
      <p:sp>
        <p:nvSpPr>
          <p:cNvPr id="9" name="Tekstfelt 8"/>
          <p:cNvSpPr txBox="1"/>
          <p:nvPr/>
        </p:nvSpPr>
        <p:spPr>
          <a:xfrm>
            <a:off x="5652120" y="5445224"/>
            <a:ext cx="2440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err="1" smtClean="0"/>
              <a:t>Eikonal</a:t>
            </a:r>
            <a:r>
              <a:rPr lang="en-US" sz="2800" dirty="0" smtClean="0"/>
              <a:t> phase</a:t>
            </a:r>
            <a:endParaRPr lang="en-US" sz="2800" dirty="0"/>
          </a:p>
        </p:txBody>
      </p:sp>
      <p:pic>
        <p:nvPicPr>
          <p:cNvPr id="13" name="Billed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1124744"/>
            <a:ext cx="2209800" cy="647700"/>
          </a:xfrm>
          <a:prstGeom prst="rect">
            <a:avLst/>
          </a:prstGeom>
        </p:spPr>
      </p:pic>
      <p:pic>
        <p:nvPicPr>
          <p:cNvPr id="14" name="Billed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04248" y="2276872"/>
            <a:ext cx="1625600" cy="698500"/>
          </a:xfrm>
          <a:prstGeom prst="rect">
            <a:avLst/>
          </a:prstGeom>
        </p:spPr>
      </p:pic>
      <p:sp>
        <p:nvSpPr>
          <p:cNvPr id="15" name="Tekstfelt 14"/>
          <p:cNvSpPr txBox="1"/>
          <p:nvPr/>
        </p:nvSpPr>
        <p:spPr>
          <a:xfrm>
            <a:off x="6168222" y="1772816"/>
            <a:ext cx="2879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/>
              <a:t>b</a:t>
            </a:r>
            <a:r>
              <a:rPr lang="en-US" sz="2800" dirty="0" smtClean="0"/>
              <a:t> orthogonal and</a:t>
            </a:r>
            <a:endParaRPr lang="en-US" sz="2800" dirty="0"/>
          </a:p>
        </p:txBody>
      </p:sp>
      <p:sp>
        <p:nvSpPr>
          <p:cNvPr id="2" name="Pladsholder til sidefod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39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pic>
        <p:nvPicPr>
          <p:cNvPr id="6" name="Billed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76872"/>
            <a:ext cx="7056784" cy="1064051"/>
          </a:xfrm>
          <a:prstGeom prst="rect">
            <a:avLst/>
          </a:prstGeom>
        </p:spPr>
      </p:pic>
      <p:sp>
        <p:nvSpPr>
          <p:cNvPr id="7" name="Tekstfelt 6"/>
          <p:cNvSpPr txBox="1"/>
          <p:nvPr/>
        </p:nvSpPr>
        <p:spPr>
          <a:xfrm>
            <a:off x="723646" y="1700808"/>
            <a:ext cx="7530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Stationary phase condition (leading order in q)</a:t>
            </a:r>
            <a:endParaRPr lang="en-US" sz="2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p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ost-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Minkowskian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expansion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53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11" name="Billed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501008"/>
            <a:ext cx="7308304" cy="1321317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4941168"/>
            <a:ext cx="7056784" cy="107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177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p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ost-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Minkowskian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expansion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54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76872"/>
            <a:ext cx="7632848" cy="2398374"/>
          </a:xfrm>
          <a:prstGeom prst="rect">
            <a:avLst/>
          </a:prstGeom>
        </p:spPr>
      </p:pic>
      <p:sp>
        <p:nvSpPr>
          <p:cNvPr id="13" name="Tekstfelt 12"/>
          <p:cNvSpPr txBox="1"/>
          <p:nvPr/>
        </p:nvSpPr>
        <p:spPr>
          <a:xfrm>
            <a:off x="251520" y="1700808"/>
            <a:ext cx="39604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Final result becomes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800" dirty="0" smtClean="0"/>
              <a:t>Agrees with </a:t>
            </a:r>
            <a:r>
              <a:rPr lang="en-US" sz="2800" dirty="0" smtClean="0">
                <a:solidFill>
                  <a:srgbClr val="008000"/>
                </a:solidFill>
              </a:rPr>
              <a:t>(</a:t>
            </a:r>
            <a:r>
              <a:rPr lang="en-US" sz="2800" dirty="0" err="1" smtClean="0">
                <a:solidFill>
                  <a:srgbClr val="008000"/>
                </a:solidFill>
              </a:rPr>
              <a:t>Westpfahl</a:t>
            </a:r>
            <a:r>
              <a:rPr lang="en-US" sz="2800" dirty="0" smtClean="0">
                <a:solidFill>
                  <a:srgbClr val="008000"/>
                </a:solidFill>
              </a:rPr>
              <a:t>)</a:t>
            </a:r>
            <a:endParaRPr lang="en-US" sz="2800" dirty="0">
              <a:solidFill>
                <a:srgbClr val="008000"/>
              </a:solidFill>
            </a:endParaRPr>
          </a:p>
        </p:txBody>
      </p:sp>
      <p:pic>
        <p:nvPicPr>
          <p:cNvPr id="3" name="Bille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5517232"/>
            <a:ext cx="4876800" cy="889000"/>
          </a:xfrm>
          <a:prstGeom prst="rect">
            <a:avLst/>
          </a:prstGeom>
        </p:spPr>
      </p:pic>
      <p:sp>
        <p:nvSpPr>
          <p:cNvPr id="15" name="Tekstfelt 14"/>
          <p:cNvSpPr txBox="1"/>
          <p:nvPr/>
        </p:nvSpPr>
        <p:spPr>
          <a:xfrm>
            <a:off x="5508104" y="4941168"/>
            <a:ext cx="2359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/>
              <a:t>Light-like limit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1077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Gravity Amplitudes and General Relativity</a:t>
            </a:r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83568" y="21983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00"/>
                </a:solidFill>
                <a:cs typeface="News Gothic MT"/>
              </a:rPr>
              <a:t>p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ost-</a:t>
            </a:r>
            <a:r>
              <a:rPr lang="en-US" dirty="0" err="1" smtClean="0">
                <a:solidFill>
                  <a:srgbClr val="000000"/>
                </a:solidFill>
                <a:cs typeface="News Gothic MT"/>
              </a:rPr>
              <a:t>Minkowskian</a:t>
            </a:r>
            <a:r>
              <a:rPr lang="en-US" dirty="0" smtClean="0">
                <a:solidFill>
                  <a:srgbClr val="000000"/>
                </a:solidFill>
                <a:cs typeface="News Gothic MT"/>
              </a:rPr>
              <a:t> expansion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kstfelt 6"/>
          <p:cNvSpPr txBox="1"/>
          <p:nvPr/>
        </p:nvSpPr>
        <p:spPr>
          <a:xfrm>
            <a:off x="251520" y="1628800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Exact result light-by-light scattering:</a:t>
            </a:r>
            <a:endParaRPr lang="en-US" sz="2800" dirty="0">
              <a:solidFill>
                <a:srgbClr val="008000"/>
              </a:solidFill>
            </a:endParaRPr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708921"/>
            <a:ext cx="6108165" cy="3384376"/>
          </a:xfrm>
          <a:prstGeom prst="rect">
            <a:avLst/>
          </a:prstGeom>
        </p:spPr>
      </p:pic>
      <p:sp>
        <p:nvSpPr>
          <p:cNvPr id="9" name="Tekstfelt 8"/>
          <p:cNvSpPr txBox="1"/>
          <p:nvPr/>
        </p:nvSpPr>
        <p:spPr>
          <a:xfrm>
            <a:off x="5652120" y="16288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800" dirty="0" smtClean="0"/>
              <a:t>No triangles!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843808" y="6021288"/>
            <a:ext cx="5596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8000"/>
                </a:solidFill>
              </a:rPr>
              <a:t>(NEJB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Damgaard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Festuccia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>
                <a:solidFill>
                  <a:srgbClr val="008000"/>
                </a:solidFill>
              </a:rPr>
              <a:t>Plante</a:t>
            </a:r>
            <a:r>
              <a:rPr lang="en-US" sz="2000" dirty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Vanhove</a:t>
            </a:r>
            <a:r>
              <a:rPr lang="en-US" sz="2000" dirty="0" smtClean="0">
                <a:solidFill>
                  <a:srgbClr val="008000"/>
                </a:solidFill>
              </a:rPr>
              <a:t>)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1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General Relativity from Particle Scattering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55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pic>
        <p:nvPicPr>
          <p:cNvPr id="13" name="Billed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3645024"/>
            <a:ext cx="417189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5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352927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Arial"/>
                <a:cs typeface="Arial"/>
              </a:rPr>
              <a:t>Amplitude toolbox </a:t>
            </a:r>
            <a:r>
              <a:rPr lang="en-US" sz="2600" dirty="0">
                <a:solidFill>
                  <a:schemeClr val="tx1"/>
                </a:solidFill>
                <a:latin typeface="Arial"/>
                <a:cs typeface="Arial"/>
              </a:rPr>
              <a:t>for computations </a:t>
            </a:r>
            <a:r>
              <a:rPr lang="en-US" sz="2600" dirty="0" smtClean="0">
                <a:solidFill>
                  <a:schemeClr val="tx1"/>
                </a:solidFill>
                <a:latin typeface="Arial"/>
                <a:cs typeface="Arial"/>
              </a:rPr>
              <a:t>provides efficient new methods.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Arial"/>
                <a:cs typeface="Arial"/>
              </a:rPr>
              <a:t>New applications can be used to increase precision for classical general relativity computations.</a:t>
            </a:r>
          </a:p>
          <a:p>
            <a:pPr marL="0" indent="0">
              <a:buNone/>
            </a:pPr>
            <a:r>
              <a:rPr lang="en-US" sz="2600" dirty="0" smtClean="0">
                <a:solidFill>
                  <a:schemeClr val="tx1"/>
                </a:solidFill>
                <a:latin typeface="Arial"/>
                <a:cs typeface="Arial"/>
              </a:rPr>
              <a:t>Good </a:t>
            </a:r>
            <a:r>
              <a:rPr lang="en-US" sz="2600" dirty="0">
                <a:solidFill>
                  <a:schemeClr val="tx1"/>
                </a:solidFill>
                <a:latin typeface="Arial"/>
                <a:cs typeface="Arial"/>
              </a:rPr>
              <a:t>prospects for further theoretical and practical breakthroughs</a:t>
            </a:r>
          </a:p>
          <a:p>
            <a:pPr lvl="2"/>
            <a:r>
              <a:rPr lang="en-US" sz="2600" dirty="0">
                <a:solidFill>
                  <a:schemeClr val="tx1"/>
                </a:solidFill>
                <a:latin typeface="Arial"/>
                <a:cs typeface="Arial"/>
              </a:rPr>
              <a:t>Much progress in short time </a:t>
            </a:r>
            <a:r>
              <a:rPr lang="mr-IN" sz="2600" dirty="0">
                <a:solidFill>
                  <a:schemeClr val="tx1"/>
                </a:solidFill>
                <a:latin typeface="Arial"/>
                <a:cs typeface="Arial"/>
              </a:rPr>
              <a:t>–</a:t>
            </a:r>
            <a:r>
              <a:rPr lang="en-US" sz="2600" dirty="0">
                <a:solidFill>
                  <a:schemeClr val="tx1"/>
                </a:solidFill>
                <a:latin typeface="Arial"/>
                <a:cs typeface="Arial"/>
              </a:rPr>
              <a:t> practical </a:t>
            </a:r>
            <a:r>
              <a:rPr lang="en-US" sz="2600" dirty="0" smtClean="0">
                <a:solidFill>
                  <a:schemeClr val="tx1"/>
                </a:solidFill>
                <a:latin typeface="Arial"/>
                <a:cs typeface="Arial"/>
              </a:rPr>
              <a:t>implementation still </a:t>
            </a:r>
            <a:r>
              <a:rPr lang="en-US" sz="2600" dirty="0">
                <a:solidFill>
                  <a:schemeClr val="tx1"/>
                </a:solidFill>
                <a:latin typeface="Arial"/>
                <a:cs typeface="Arial"/>
              </a:rPr>
              <a:t>lags behind </a:t>
            </a:r>
          </a:p>
          <a:p>
            <a:pPr lvl="1"/>
            <a:endParaRPr lang="en-US" sz="2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-387424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Outlook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56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60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-243408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News Gothic MT"/>
                <a:cs typeface="News Gothic MT"/>
              </a:rPr>
              <a:t>Quantum theory for gravity</a:t>
            </a:r>
            <a:endParaRPr lang="en-US" dirty="0">
              <a:solidFill>
                <a:schemeClr val="tx1"/>
              </a:solidFill>
              <a:latin typeface="News Gothic MT"/>
              <a:cs typeface="News Gothic MT"/>
            </a:endParaRPr>
          </a:p>
        </p:txBody>
      </p:sp>
      <p:sp>
        <p:nvSpPr>
          <p:cNvPr id="6205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340768"/>
            <a:ext cx="8064574" cy="50405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Gravity as a theory </a:t>
            </a: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with self-interactions</a:t>
            </a:r>
          </a:p>
          <a:p>
            <a:pPr>
              <a:lnSpc>
                <a:spcPct val="90000"/>
              </a:lnSpc>
            </a:pPr>
            <a:endParaRPr lang="en-GB" sz="105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lnSpc>
                <a:spcPct val="90000"/>
              </a:lnSpc>
            </a:pP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Non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-</a:t>
            </a:r>
            <a:r>
              <a:rPr lang="en-GB" sz="2800" dirty="0" err="1">
                <a:solidFill>
                  <a:srgbClr val="000000"/>
                </a:solidFill>
                <a:latin typeface="News Gothic MT"/>
                <a:cs typeface="News Gothic MT"/>
              </a:rPr>
              <a:t>renormalisable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 theory! </a:t>
            </a: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sz="2000" dirty="0" smtClean="0">
                <a:solidFill>
                  <a:srgbClr val="008000"/>
                </a:solidFill>
                <a:latin typeface="News Gothic MT"/>
                <a:cs typeface="News Gothic MT"/>
              </a:rPr>
              <a:t>(‘t </a:t>
            </a:r>
            <a:r>
              <a:rPr lang="en-GB" sz="20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Hooft</a:t>
            </a:r>
            <a:r>
              <a:rPr lang="en-GB" sz="2000" dirty="0" smtClean="0">
                <a:solidFill>
                  <a:srgbClr val="008000"/>
                </a:solidFill>
                <a:latin typeface="News Gothic MT"/>
                <a:cs typeface="News Gothic MT"/>
              </a:rPr>
              <a:t> and </a:t>
            </a:r>
            <a:r>
              <a:rPr lang="en-GB" sz="2000" dirty="0" err="1" smtClean="0">
                <a:solidFill>
                  <a:srgbClr val="008000"/>
                </a:solidFill>
                <a:latin typeface="News Gothic MT"/>
                <a:cs typeface="News Gothic MT"/>
              </a:rPr>
              <a:t>Veltman</a:t>
            </a:r>
            <a:r>
              <a:rPr lang="en-GB" sz="2000" dirty="0" smtClean="0">
                <a:solidFill>
                  <a:srgbClr val="008000"/>
                </a:solidFill>
                <a:latin typeface="News Gothic MT"/>
                <a:cs typeface="News Gothic MT"/>
              </a:rPr>
              <a:t>)</a:t>
            </a:r>
            <a:endParaRPr lang="en-GB" sz="2000" dirty="0">
              <a:solidFill>
                <a:srgbClr val="008000"/>
              </a:solidFill>
              <a:latin typeface="News Gothic MT"/>
              <a:cs typeface="News Gothic MT"/>
            </a:endParaRPr>
          </a:p>
          <a:p>
            <a:pPr>
              <a:lnSpc>
                <a:spcPct val="90000"/>
              </a:lnSpc>
            </a:pPr>
            <a:endParaRPr lang="en-GB" sz="2800" dirty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 marL="0" indent="0">
              <a:lnSpc>
                <a:spcPct val="90000"/>
              </a:lnSpc>
              <a:buNone/>
            </a:pPr>
            <a:endParaRPr lang="en-GB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lnSpc>
                <a:spcPct val="90000"/>
              </a:lnSpc>
            </a:pP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Traditional belief : – no </a:t>
            </a:r>
            <a:r>
              <a:rPr lang="en-GB" sz="2800" dirty="0">
                <a:solidFill>
                  <a:srgbClr val="000000"/>
                </a:solidFill>
                <a:latin typeface="News Gothic MT"/>
                <a:cs typeface="News Gothic MT"/>
              </a:rPr>
              <a:t>known symmetry can remove </a:t>
            </a:r>
            <a:r>
              <a:rPr lang="en-GB" sz="2800" dirty="0" smtClean="0">
                <a:solidFill>
                  <a:srgbClr val="000000"/>
                </a:solidFill>
                <a:latin typeface="News Gothic MT"/>
                <a:cs typeface="News Gothic MT"/>
              </a:rPr>
              <a:t>all UV-divergences</a:t>
            </a:r>
            <a:endParaRPr lang="en-US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  <a:p>
            <a:pPr>
              <a:lnSpc>
                <a:spcPct val="90000"/>
              </a:lnSpc>
            </a:pPr>
            <a:endParaRPr lang="en-US" sz="2800" dirty="0" smtClean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620549" name="Text Box 5"/>
          <p:cNvSpPr txBox="1">
            <a:spLocks noChangeArrowheads="1"/>
          </p:cNvSpPr>
          <p:nvPr/>
        </p:nvSpPr>
        <p:spPr bwMode="auto">
          <a:xfrm>
            <a:off x="4355976" y="2996952"/>
            <a:ext cx="2519362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2000" dirty="0" err="1" smtClean="0">
                <a:solidFill>
                  <a:srgbClr val="FF0000"/>
                </a:solidFill>
                <a:latin typeface="News Gothic MT"/>
                <a:cs typeface="News Gothic MT"/>
              </a:rPr>
              <a:t>Dimensionful</a:t>
            </a:r>
            <a:r>
              <a:rPr lang="en-US" sz="2000" dirty="0" smtClean="0">
                <a:solidFill>
                  <a:srgbClr val="FF0000"/>
                </a:solidFill>
                <a:latin typeface="News Gothic MT"/>
                <a:cs typeface="News Gothic MT"/>
              </a:rPr>
              <a:t> coupling:</a:t>
            </a:r>
            <a:endParaRPr lang="en-US" sz="2000" dirty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pPr marL="342900" indent="-342900"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News Gothic MT"/>
                <a:cs typeface="News Gothic MT"/>
              </a:rPr>
              <a:t>G</a:t>
            </a:r>
            <a:r>
              <a:rPr lang="en-US" sz="2000" baseline="-25000" dirty="0">
                <a:solidFill>
                  <a:srgbClr val="FF0000"/>
                </a:solidFill>
                <a:latin typeface="News Gothic MT"/>
                <a:cs typeface="News Gothic MT"/>
              </a:rPr>
              <a:t>N</a:t>
            </a:r>
            <a:r>
              <a:rPr lang="en-US" sz="2000" dirty="0">
                <a:solidFill>
                  <a:srgbClr val="FF0000"/>
                </a:solidFill>
                <a:latin typeface="News Gothic MT"/>
                <a:cs typeface="News Gothic MT"/>
              </a:rPr>
              <a:t>=1/M</a:t>
            </a:r>
            <a:r>
              <a:rPr lang="en-US" sz="2000" baseline="30000" dirty="0">
                <a:solidFill>
                  <a:srgbClr val="FF0000"/>
                </a:solidFill>
                <a:latin typeface="News Gothic MT"/>
                <a:cs typeface="News Gothic MT"/>
              </a:rPr>
              <a:t>2</a:t>
            </a:r>
            <a:r>
              <a:rPr lang="en-US" sz="2000" baseline="-25000" dirty="0">
                <a:solidFill>
                  <a:srgbClr val="FF0000"/>
                </a:solidFill>
                <a:latin typeface="News Gothic MT"/>
                <a:cs typeface="News Gothic MT"/>
              </a:rPr>
              <a:t>planck</a:t>
            </a:r>
          </a:p>
        </p:txBody>
      </p:sp>
      <p:sp>
        <p:nvSpPr>
          <p:cNvPr id="620550" name="Text Box 6"/>
          <p:cNvSpPr txBox="1">
            <a:spLocks noChangeArrowheads="1"/>
          </p:cNvSpPr>
          <p:nvPr/>
        </p:nvSpPr>
        <p:spPr bwMode="auto">
          <a:xfrm>
            <a:off x="2987824" y="5229200"/>
            <a:ext cx="515608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News Gothic MT"/>
                <a:cs typeface="News Gothic MT"/>
              </a:rPr>
              <a:t>String theory </a:t>
            </a:r>
            <a:r>
              <a:rPr lang="en-US" sz="2000" u="sng" dirty="0">
                <a:solidFill>
                  <a:srgbClr val="FF0000"/>
                </a:solidFill>
                <a:latin typeface="News Gothic MT"/>
                <a:cs typeface="News Gothic MT"/>
              </a:rPr>
              <a:t>can</a:t>
            </a:r>
            <a:r>
              <a:rPr lang="en-US" sz="2000" dirty="0">
                <a:solidFill>
                  <a:srgbClr val="FF0000"/>
                </a:solidFill>
                <a:latin typeface="News Gothic MT"/>
                <a:cs typeface="News Gothic MT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News Gothic MT"/>
                <a:cs typeface="News Gothic MT"/>
              </a:rPr>
              <a:t>by introducing </a:t>
            </a:r>
            <a:r>
              <a:rPr lang="en-US" sz="2000" dirty="0">
                <a:solidFill>
                  <a:srgbClr val="FF0000"/>
                </a:solidFill>
                <a:latin typeface="News Gothic MT"/>
                <a:cs typeface="News Gothic MT"/>
              </a:rPr>
              <a:t>new length </a:t>
            </a:r>
            <a:r>
              <a:rPr lang="en-US" sz="2000" dirty="0" smtClean="0">
                <a:solidFill>
                  <a:srgbClr val="FF0000"/>
                </a:solidFill>
                <a:latin typeface="News Gothic MT"/>
                <a:cs typeface="News Gothic MT"/>
              </a:rPr>
              <a:t>scales</a:t>
            </a:r>
            <a:endParaRPr lang="en-US" sz="2000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6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96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05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Quantum gravity as an effective field theory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(Weinberg)</a:t>
            </a:r>
            <a:r>
              <a:rPr lang="en-US" dirty="0" smtClean="0"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proposed to view the quantization of general relativity from the viewpoint of effective field theory</a:t>
            </a:r>
          </a:p>
          <a:p>
            <a:endParaRPr lang="en-US" dirty="0" smtClean="0">
              <a:solidFill>
                <a:srgbClr val="008000"/>
              </a:solidFill>
              <a:latin typeface="News Gothic MT"/>
              <a:cs typeface="News Gothic MT"/>
            </a:endParaRPr>
          </a:p>
          <a:p>
            <a:endParaRPr lang="en-US" dirty="0">
              <a:solidFill>
                <a:srgbClr val="008000"/>
              </a:solidFill>
              <a:latin typeface="News Gothic MT"/>
              <a:cs typeface="News Gothic MT"/>
            </a:endParaRPr>
          </a:p>
          <a:p>
            <a:pPr marL="0" indent="0">
              <a:buNone/>
            </a:pPr>
            <a:endParaRPr lang="en-US" dirty="0" smtClean="0">
              <a:solidFill>
                <a:srgbClr val="008000"/>
              </a:solidFill>
              <a:latin typeface="News Gothic MT"/>
              <a:cs typeface="News Gothic MT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(Donoghue)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and</a:t>
            </a:r>
            <a:r>
              <a:rPr lang="en-US" dirty="0" smtClean="0"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(NEJB, Donoghue, Holstein)</a:t>
            </a:r>
            <a:r>
              <a:rPr lang="en-US" dirty="0" smtClean="0">
                <a:latin typeface="News Gothic MT"/>
                <a:cs typeface="News Gothic M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did the first one-loop concrete computation in such a framework</a:t>
            </a:r>
          </a:p>
          <a:p>
            <a:endParaRPr lang="en-US" dirty="0" smtClean="0">
              <a:latin typeface="News Gothic MT"/>
              <a:cs typeface="News Gothic MT"/>
            </a:endParaRPr>
          </a:p>
          <a:p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2599308"/>
            <a:ext cx="3302000" cy="901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3789040"/>
            <a:ext cx="5524500" cy="1028700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5004048" y="3501008"/>
            <a:ext cx="268608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News Gothic MT"/>
              <a:cs typeface="News Gothic MT"/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7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6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Effective field theory for gravity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23528" y="1988839"/>
            <a:ext cx="8640959" cy="395476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Consistent quantization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Working low energy version of quantum gravity</a:t>
            </a:r>
          </a:p>
          <a:p>
            <a:pPr lvl="1"/>
            <a:endParaRPr lang="en-US" sz="600" dirty="0"/>
          </a:p>
          <a:p>
            <a:r>
              <a:rPr lang="en-US" dirty="0" smtClean="0">
                <a:solidFill>
                  <a:srgbClr val="000000"/>
                </a:solidFill>
              </a:rPr>
              <a:t>New point of view: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General relativity </a:t>
            </a:r>
            <a:r>
              <a:rPr lang="en-US" dirty="0" err="1" smtClean="0">
                <a:solidFill>
                  <a:srgbClr val="000000"/>
                </a:solidFill>
              </a:rPr>
              <a:t>hbar</a:t>
            </a:r>
            <a:r>
              <a:rPr lang="en-US" dirty="0" smtClean="0">
                <a:solidFill>
                  <a:srgbClr val="000000"/>
                </a:solidFill>
              </a:rPr>
              <a:t>-&gt; 0 limit of multi-loop expansion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Classical pieces comes from loop diagrams!</a:t>
            </a:r>
            <a:endParaRPr lang="en-US" sz="600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Explanation: contributions appear in loop diagrams feature a cancellation of the loop diagram </a:t>
            </a:r>
            <a:r>
              <a:rPr lang="en-US" dirty="0" err="1">
                <a:solidFill>
                  <a:srgbClr val="FF0000"/>
                </a:solidFill>
              </a:rPr>
              <a:t>hbar</a:t>
            </a:r>
            <a:r>
              <a:rPr lang="en-US" dirty="0">
                <a:solidFill>
                  <a:srgbClr val="FF0000"/>
                </a:solidFill>
              </a:rPr>
              <a:t> factor 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(mass/</a:t>
            </a:r>
            <a:r>
              <a:rPr lang="en-US" dirty="0" err="1" smtClean="0">
                <a:solidFill>
                  <a:srgbClr val="FF0000"/>
                </a:solidFill>
              </a:rPr>
              <a:t>hbar</a:t>
            </a:r>
            <a:r>
              <a:rPr lang="en-US" dirty="0" smtClean="0">
                <a:solidFill>
                  <a:srgbClr val="FF0000"/>
                </a:solidFill>
              </a:rPr>
              <a:t>) expansion.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Gravity Amplitudes and General Relativity</a:t>
            </a:r>
            <a:endParaRPr lang="en-US" dirty="0"/>
          </a:p>
        </p:txBody>
      </p:sp>
      <p:sp>
        <p:nvSpPr>
          <p:cNvPr id="5" name="Pladsholder til sidefod 4"/>
          <p:cNvSpPr txBox="1">
            <a:spLocks/>
          </p:cNvSpPr>
          <p:nvPr/>
        </p:nvSpPr>
        <p:spPr>
          <a:xfrm>
            <a:off x="179512" y="6376243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4499992" y="5445224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8000"/>
                </a:solidFill>
                <a:latin typeface="News Gothic MT"/>
                <a:cs typeface="News Gothic MT"/>
              </a:rPr>
              <a:t>(Donoghue</a:t>
            </a:r>
            <a:r>
              <a:rPr lang="en-US" sz="2000" dirty="0">
                <a:solidFill>
                  <a:srgbClr val="008000"/>
                </a:solidFill>
                <a:latin typeface="News Gothic MT"/>
                <a:cs typeface="News Gothic MT"/>
              </a:rPr>
              <a:t>, Holstein)</a:t>
            </a:r>
            <a:r>
              <a:rPr lang="en-US" sz="2000" dirty="0">
                <a:latin typeface="News Gothic MT"/>
                <a:cs typeface="News Gothic MT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5564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29986"/>
            <a:ext cx="8042276" cy="151477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News Gothic MT"/>
                <a:cs typeface="News Gothic MT"/>
              </a:rPr>
              <a:t>One-loop (off-shell) gravity computation</a:t>
            </a:r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5536" y="1844824"/>
            <a:ext cx="8424936" cy="43924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News Gothic MT"/>
              <a:cs typeface="News Gothic M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264733"/>
            <a:ext cx="1224136" cy="9563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699" y="1844824"/>
            <a:ext cx="1260141" cy="1008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844824"/>
            <a:ext cx="1224136" cy="9533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4221088"/>
            <a:ext cx="1048642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5229200"/>
            <a:ext cx="1161521" cy="1008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9098" y="1916832"/>
            <a:ext cx="1329850" cy="1008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1840" y="4293096"/>
            <a:ext cx="1412058" cy="8640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224" y="5013176"/>
            <a:ext cx="1368152" cy="8464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5428" y="5301208"/>
            <a:ext cx="1513368" cy="9361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8224" y="4149080"/>
            <a:ext cx="1340971" cy="806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8224" y="1916832"/>
            <a:ext cx="1440160" cy="1054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6216" y="2996952"/>
            <a:ext cx="1518747" cy="10801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1560" y="4437112"/>
            <a:ext cx="598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Tree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802414"/>
            <a:ext cx="75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Boxes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50360" y="3882534"/>
            <a:ext cx="1063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Triangles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1300" y="3068960"/>
            <a:ext cx="9757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News Gothic MT"/>
                <a:cs typeface="News Gothic MT"/>
              </a:rPr>
              <a:t>Bubbles</a:t>
            </a:r>
            <a:endParaRPr lang="en-US" dirty="0">
              <a:latin typeface="News Gothic MT"/>
              <a:cs typeface="News Gothic MT"/>
            </a:endParaRP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19" name="Rektangel 18"/>
          <p:cNvSpPr/>
          <p:nvPr/>
        </p:nvSpPr>
        <p:spPr>
          <a:xfrm>
            <a:off x="4893020" y="5877272"/>
            <a:ext cx="2885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News Gothic MT"/>
                <a:cs typeface="News Gothic MT"/>
              </a:rPr>
              <a:t>NEJB</a:t>
            </a:r>
            <a:r>
              <a:rPr lang="en-US" dirty="0">
                <a:solidFill>
                  <a:srgbClr val="008000"/>
                </a:solidFill>
                <a:latin typeface="News Gothic MT"/>
                <a:cs typeface="News Gothic MT"/>
              </a:rPr>
              <a:t>, Donoghue, Holstein)</a:t>
            </a:r>
            <a:r>
              <a:rPr lang="en-US" dirty="0">
                <a:latin typeface="News Gothic MT"/>
                <a:cs typeface="News Gothic MT"/>
              </a:rPr>
              <a:t> </a:t>
            </a:r>
            <a:endParaRPr lang="en-US" dirty="0"/>
          </a:p>
        </p:txBody>
      </p:sp>
      <p:sp>
        <p:nvSpPr>
          <p:cNvPr id="25" name="Slide Number Placeholder 5"/>
          <p:cNvSpPr txBox="1">
            <a:spLocks/>
          </p:cNvSpPr>
          <p:nvPr/>
        </p:nvSpPr>
        <p:spPr>
          <a:xfrm>
            <a:off x="8149466" y="630932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buChar char="•"/>
              <a:defRPr sz="36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fld id="{E143F34B-9241-466E-9883-8073D5F23636}" type="slidenum">
              <a:rPr lang="en-US" smtClean="0">
                <a:solidFill>
                  <a:srgbClr val="000000"/>
                </a:solidFill>
                <a:latin typeface="News Gothic MT"/>
                <a:cs typeface="News Gothic MT"/>
              </a:rPr>
              <a:pPr>
                <a:buFontTx/>
                <a:buNone/>
              </a:pPr>
              <a:t>9</a:t>
            </a:fld>
            <a:endParaRPr lang="en-US" dirty="0">
              <a:solidFill>
                <a:srgbClr val="000000"/>
              </a:solidFill>
              <a:latin typeface="News Gothic MT"/>
              <a:cs typeface="News Gothic MT"/>
            </a:endParaRPr>
          </a:p>
        </p:txBody>
      </p:sp>
      <p:sp>
        <p:nvSpPr>
          <p:cNvPr id="26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79512" y="6376243"/>
            <a:ext cx="4840941" cy="365125"/>
          </a:xfrm>
        </p:spPr>
        <p:txBody>
          <a:bodyPr/>
          <a:lstStyle/>
          <a:p>
            <a:pPr>
              <a:buNone/>
            </a:pPr>
            <a:r>
              <a:rPr lang="en-US" smtClean="0">
                <a:solidFill>
                  <a:srgbClr val="000000"/>
                </a:solidFill>
              </a:rPr>
              <a:t>Gravity Amplitudes and General Relativity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14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/>
      <p:bldP spid="20" grpId="0"/>
      <p:bldP spid="21" grpId="0"/>
      <p:bldP spid="22" grpId="0"/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ølg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Slipstrøm.thmx</Template>
  <TotalTime>42665</TotalTime>
  <Words>2113</Words>
  <Application>Microsoft Macintosh PowerPoint</Application>
  <PresentationFormat>Skærmshow (4:3)</PresentationFormat>
  <Paragraphs>543</Paragraphs>
  <Slides>56</Slides>
  <Notes>19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56</vt:i4>
      </vt:variant>
    </vt:vector>
  </HeadingPairs>
  <TitlesOfParts>
    <vt:vector size="58" baseType="lpstr">
      <vt:lpstr>Breeze</vt:lpstr>
      <vt:lpstr>Bitmap Image</vt:lpstr>
      <vt:lpstr>Gravity Amplitudes and General Relativity</vt:lpstr>
      <vt:lpstr>Niels Bohr Institute (NBIA)</vt:lpstr>
      <vt:lpstr>Outline</vt:lpstr>
      <vt:lpstr>General Relativity as an effective field theory </vt:lpstr>
      <vt:lpstr>Traditional quantization of gravity</vt:lpstr>
      <vt:lpstr>Quantum theory for gravity</vt:lpstr>
      <vt:lpstr>Quantum gravity as an effective field theory</vt:lpstr>
      <vt:lpstr>Effective field theory for gravity</vt:lpstr>
      <vt:lpstr>One-loop (off-shell) gravity computation</vt:lpstr>
      <vt:lpstr>One-loop (off-shell) gravity computation</vt:lpstr>
      <vt:lpstr>One-loop (off-shell) gravity computation</vt:lpstr>
      <vt:lpstr>One-loop (off-shell) gravity computation</vt:lpstr>
      <vt:lpstr>One-loop result for gravity</vt:lpstr>
      <vt:lpstr>PowerPoint-præsentation</vt:lpstr>
      <vt:lpstr>PowerPoint-præsentation</vt:lpstr>
      <vt:lpstr>New on-shell toolbox for computations  </vt:lpstr>
      <vt:lpstr>Off-shell gravity amplitudes</vt:lpstr>
      <vt:lpstr>Concrete computation gravity</vt:lpstr>
      <vt:lpstr>Key: String theory inspiration</vt:lpstr>
      <vt:lpstr>Gravity Amplitudes</vt:lpstr>
      <vt:lpstr>Key: on-shell states formalism</vt:lpstr>
      <vt:lpstr> Yang-Mills MHV-amplitudes</vt:lpstr>
      <vt:lpstr>Simplifications from Spinor-Helicity</vt:lpstr>
      <vt:lpstr>Gravity MHV amplitudes</vt:lpstr>
      <vt:lpstr>Unitarity cuts</vt:lpstr>
      <vt:lpstr>New results: massless matter</vt:lpstr>
      <vt:lpstr>Trees and the cut</vt:lpstr>
      <vt:lpstr>Trees and the cut</vt:lpstr>
      <vt:lpstr>Trees and the cut</vt:lpstr>
      <vt:lpstr>Photons and scalars</vt:lpstr>
      <vt:lpstr>Result for the amplitude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Bending of light</vt:lpstr>
      <vt:lpstr>New applications for computation of observables in general relativity </vt:lpstr>
      <vt:lpstr>Classical contributions from perturbative computations</vt:lpstr>
      <vt:lpstr>Classical contributions from perturbative computations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Niels Bohr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Preferred Customer</dc:creator>
  <cp:lastModifiedBy>E BB</cp:lastModifiedBy>
  <cp:revision>324</cp:revision>
  <cp:lastPrinted>2018-06-17T10:46:40Z</cp:lastPrinted>
  <dcterms:created xsi:type="dcterms:W3CDTF">2005-11-19T15:00:56Z</dcterms:created>
  <dcterms:modified xsi:type="dcterms:W3CDTF">2018-09-06T09:35:16Z</dcterms:modified>
</cp:coreProperties>
</file>