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419" r:id="rId2"/>
    <p:sldId id="371" r:id="rId3"/>
    <p:sldId id="353" r:id="rId4"/>
    <p:sldId id="372" r:id="rId5"/>
    <p:sldId id="373" r:id="rId6"/>
    <p:sldId id="261" r:id="rId7"/>
    <p:sldId id="428" r:id="rId8"/>
    <p:sldId id="256" r:id="rId9"/>
    <p:sldId id="258" r:id="rId10"/>
    <p:sldId id="257" r:id="rId11"/>
    <p:sldId id="415" r:id="rId12"/>
    <p:sldId id="413" r:id="rId13"/>
    <p:sldId id="259" r:id="rId14"/>
    <p:sldId id="420" r:id="rId15"/>
    <p:sldId id="417" r:id="rId16"/>
    <p:sldId id="416" r:id="rId17"/>
    <p:sldId id="424" r:id="rId18"/>
    <p:sldId id="421" r:id="rId19"/>
    <p:sldId id="423" r:id="rId20"/>
    <p:sldId id="422" r:id="rId21"/>
    <p:sldId id="427" r:id="rId22"/>
    <p:sldId id="429" r:id="rId23"/>
    <p:sldId id="412" r:id="rId24"/>
    <p:sldId id="410" r:id="rId25"/>
    <p:sldId id="414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37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0431"/>
    <p:restoredTop sz="94646"/>
  </p:normalViewPr>
  <p:slideViewPr>
    <p:cSldViewPr snapToGrid="0">
      <p:cViewPr varScale="1">
        <p:scale>
          <a:sx n="89" d="100"/>
          <a:sy n="89" d="100"/>
        </p:scale>
        <p:origin x="648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A7A9C-CE81-5C4D-8D2C-FBD42433B99E}" type="datetimeFigureOut">
              <a:rPr lang="en-US" smtClean="0"/>
              <a:t>10/13/22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1CEB6-CED4-B24D-BDA1-40677827E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099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A7A9C-CE81-5C4D-8D2C-FBD42433B99E}" type="datetimeFigureOut">
              <a:rPr lang="en-US" smtClean="0"/>
              <a:t>10/13/22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1CEB6-CED4-B24D-BDA1-40677827E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503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A7A9C-CE81-5C4D-8D2C-FBD42433B99E}" type="datetimeFigureOut">
              <a:rPr lang="en-US" smtClean="0"/>
              <a:t>10/13/22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1CEB6-CED4-B24D-BDA1-40677827E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98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A7A9C-CE81-5C4D-8D2C-FBD42433B99E}" type="datetimeFigureOut">
              <a:rPr lang="en-US" smtClean="0"/>
              <a:t>10/13/22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1CEB6-CED4-B24D-BDA1-40677827E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077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A7A9C-CE81-5C4D-8D2C-FBD42433B99E}" type="datetimeFigureOut">
              <a:rPr lang="en-US" smtClean="0"/>
              <a:t>10/13/22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1CEB6-CED4-B24D-BDA1-40677827E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499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A7A9C-CE81-5C4D-8D2C-FBD42433B99E}" type="datetimeFigureOut">
              <a:rPr lang="en-US" smtClean="0"/>
              <a:t>10/13/22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1CEB6-CED4-B24D-BDA1-40677827E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978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A7A9C-CE81-5C4D-8D2C-FBD42433B99E}" type="datetimeFigureOut">
              <a:rPr lang="en-US" smtClean="0"/>
              <a:t>10/13/22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1CEB6-CED4-B24D-BDA1-40677827E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761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A7A9C-CE81-5C4D-8D2C-FBD42433B99E}" type="datetimeFigureOut">
              <a:rPr lang="en-US" smtClean="0"/>
              <a:t>10/13/22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1CEB6-CED4-B24D-BDA1-40677827E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717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A7A9C-CE81-5C4D-8D2C-FBD42433B99E}" type="datetimeFigureOut">
              <a:rPr lang="en-US" smtClean="0"/>
              <a:t>10/13/22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1CEB6-CED4-B24D-BDA1-40677827E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696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A7A9C-CE81-5C4D-8D2C-FBD42433B99E}" type="datetimeFigureOut">
              <a:rPr lang="en-US" smtClean="0"/>
              <a:t>10/13/22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1CEB6-CED4-B24D-BDA1-40677827E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929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A7A9C-CE81-5C4D-8D2C-FBD42433B99E}" type="datetimeFigureOut">
              <a:rPr lang="en-US" smtClean="0"/>
              <a:t>10/13/22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1CEB6-CED4-B24D-BDA1-40677827E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151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3A7A9C-CE81-5C4D-8D2C-FBD42433B99E}" type="datetimeFigureOut">
              <a:rPr lang="en-US" smtClean="0"/>
              <a:t>10/13/22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41CEB6-CED4-B24D-BDA1-40677827E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725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261DC25-61E2-63FF-E13F-38065FBBA25E}"/>
              </a:ext>
            </a:extLst>
          </p:cNvPr>
          <p:cNvSpPr txBox="1"/>
          <p:nvPr/>
        </p:nvSpPr>
        <p:spPr>
          <a:xfrm>
            <a:off x="2068644" y="4223322"/>
            <a:ext cx="90390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1737FF"/>
                </a:solidFill>
              </a:rPr>
              <a:t>Calorimeter read-out with wavelength-shifting </a:t>
            </a:r>
            <a:r>
              <a:rPr lang="en-US" sz="3200" dirty="0" err="1">
                <a:solidFill>
                  <a:srgbClr val="1737FF"/>
                </a:solidFill>
              </a:rPr>
              <a:t>fibres</a:t>
            </a:r>
            <a:r>
              <a:rPr lang="en-US" sz="3200" dirty="0">
                <a:solidFill>
                  <a:srgbClr val="1737FF"/>
                </a:solidFill>
              </a:rPr>
              <a:t>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7F65E8C-F101-7A22-816E-832E08938861}"/>
              </a:ext>
            </a:extLst>
          </p:cNvPr>
          <p:cNvSpPr txBox="1"/>
          <p:nvPr/>
        </p:nvSpPr>
        <p:spPr>
          <a:xfrm>
            <a:off x="3508080" y="3638547"/>
            <a:ext cx="51758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Part 1: 1984 &amp; following years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A6A220-9532-B427-D629-54CA1CA28F85}"/>
              </a:ext>
            </a:extLst>
          </p:cNvPr>
          <p:cNvSpPr txBox="1"/>
          <p:nvPr/>
        </p:nvSpPr>
        <p:spPr>
          <a:xfrm>
            <a:off x="893515" y="719529"/>
            <a:ext cx="10214206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1737FF"/>
                </a:solidFill>
              </a:rPr>
              <a:t>CERN-UA1, Calorimetry and Thoughts on the Search for the Higgs Boson at LHC</a:t>
            </a:r>
          </a:p>
          <a:p>
            <a:pPr algn="ctr"/>
            <a:endParaRPr lang="en-US" sz="2400" dirty="0"/>
          </a:p>
          <a:p>
            <a:pPr algn="ctr"/>
            <a:r>
              <a:rPr lang="en-US" sz="2400" dirty="0"/>
              <a:t>Michael </a:t>
            </a:r>
            <a:r>
              <a:rPr lang="en-US" sz="2400" dirty="0" err="1"/>
              <a:t>Albrow</a:t>
            </a:r>
            <a:r>
              <a:rPr lang="en-US" sz="2400" dirty="0"/>
              <a:t>, Fermilab, Chicago, USA</a:t>
            </a:r>
          </a:p>
          <a:p>
            <a:pPr algn="ctr"/>
            <a:r>
              <a:rPr lang="en-US" sz="2400" dirty="0"/>
              <a:t>Scientist Emeritus</a:t>
            </a:r>
          </a:p>
          <a:p>
            <a:pPr algn="ctr"/>
            <a:endParaRPr lang="en-US" sz="2400" dirty="0"/>
          </a:p>
          <a:p>
            <a:pPr algn="ctr"/>
            <a:r>
              <a:rPr lang="en-US" sz="2400" dirty="0">
                <a:solidFill>
                  <a:srgbClr val="1737FF"/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Presented on the occasion of the 70</a:t>
            </a:r>
            <a:r>
              <a:rPr lang="en-US" sz="2400" baseline="30000" dirty="0">
                <a:solidFill>
                  <a:srgbClr val="1737FF"/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th</a:t>
            </a:r>
            <a:r>
              <a:rPr lang="en-US" sz="2400" dirty="0">
                <a:solidFill>
                  <a:srgbClr val="1737FF"/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 Birthday of</a:t>
            </a:r>
          </a:p>
          <a:p>
            <a:pPr algn="ctr"/>
            <a:r>
              <a:rPr lang="en-US" sz="2400" dirty="0">
                <a:solidFill>
                  <a:srgbClr val="1737FF"/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Tejinder </a:t>
            </a:r>
            <a:r>
              <a:rPr lang="en-US" sz="2400" dirty="0" err="1">
                <a:solidFill>
                  <a:srgbClr val="1737FF"/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Virdee</a:t>
            </a:r>
            <a:r>
              <a:rPr lang="en-US" sz="2400" dirty="0">
                <a:solidFill>
                  <a:srgbClr val="1737FF"/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, FRS</a:t>
            </a:r>
          </a:p>
        </p:txBody>
      </p:sp>
    </p:spTree>
    <p:extLst>
      <p:ext uri="{BB962C8B-B14F-4D97-AF65-F5344CB8AC3E}">
        <p14:creationId xmlns:p14="http://schemas.microsoft.com/office/powerpoint/2010/main" val="24302376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scatter chart&#10;&#10;Description automatically generated">
            <a:extLst>
              <a:ext uri="{FF2B5EF4-FFF2-40B4-BE49-F238E27FC236}">
                <a16:creationId xmlns:a16="http://schemas.microsoft.com/office/drawing/2014/main" id="{8E308025-BFA5-E24A-F817-8D74952AF5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251" y="3986213"/>
            <a:ext cx="3593099" cy="2881524"/>
          </a:xfrm>
          <a:prstGeom prst="rect">
            <a:avLst/>
          </a:prstGeom>
        </p:spPr>
      </p:pic>
      <p:pic>
        <p:nvPicPr>
          <p:cNvPr id="5" name="Picture 4" descr="Calendar&#10;&#10;Description automatically generated">
            <a:extLst>
              <a:ext uri="{FF2B5EF4-FFF2-40B4-BE49-F238E27FC236}">
                <a16:creationId xmlns:a16="http://schemas.microsoft.com/office/drawing/2014/main" id="{80C3CEFD-7C77-4424-19E4-F2C80C8ADC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251" y="1031511"/>
            <a:ext cx="3087331" cy="2954702"/>
          </a:xfrm>
          <a:prstGeom prst="rect">
            <a:avLst/>
          </a:prstGeom>
        </p:spPr>
      </p:pic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E9AAB580-E283-AB72-1927-3C55E141E0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3350" y="2508862"/>
            <a:ext cx="3218355" cy="3669708"/>
          </a:xfrm>
          <a:prstGeom prst="rect">
            <a:avLst/>
          </a:prstGeom>
        </p:spPr>
      </p:pic>
      <p:pic>
        <p:nvPicPr>
          <p:cNvPr id="4" name="Picture 3" descr="A picture containing accessory, case&#10;&#10;Description automatically generated">
            <a:extLst>
              <a:ext uri="{FF2B5EF4-FFF2-40B4-BE49-F238E27FC236}">
                <a16:creationId xmlns:a16="http://schemas.microsoft.com/office/drawing/2014/main" id="{BBED1216-8775-EECC-BD80-F2A8DB3500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43083" y="1031511"/>
            <a:ext cx="2902676" cy="4826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C6A182D-337D-FB58-579F-19C52BD19DCC}"/>
              </a:ext>
            </a:extLst>
          </p:cNvPr>
          <p:cNvSpPr txBox="1"/>
          <p:nvPr/>
        </p:nvSpPr>
        <p:spPr>
          <a:xfrm>
            <a:off x="778933" y="494764"/>
            <a:ext cx="5465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Various options for fiber geometry calculated and tested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3EF4CB3-023F-9BE4-0DCC-DFDBE048AD0F}"/>
              </a:ext>
            </a:extLst>
          </p:cNvPr>
          <p:cNvSpPr txBox="1"/>
          <p:nvPr/>
        </p:nvSpPr>
        <p:spPr>
          <a:xfrm>
            <a:off x="8343083" y="5993904"/>
            <a:ext cx="2904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7cm x 8cm plate with U-form</a:t>
            </a:r>
          </a:p>
        </p:txBody>
      </p:sp>
    </p:spTree>
    <p:extLst>
      <p:ext uri="{BB962C8B-B14F-4D97-AF65-F5344CB8AC3E}">
        <p14:creationId xmlns:p14="http://schemas.microsoft.com/office/powerpoint/2010/main" val="29940762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, engineering drawing&#10;&#10;Description automatically generated">
            <a:extLst>
              <a:ext uri="{FF2B5EF4-FFF2-40B4-BE49-F238E27FC236}">
                <a16:creationId xmlns:a16="http://schemas.microsoft.com/office/drawing/2014/main" id="{635027A2-DA02-5222-E3A9-452B9FD22D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906" y="639765"/>
            <a:ext cx="4374022" cy="5977467"/>
          </a:xfrm>
          <a:prstGeom prst="rect">
            <a:avLst/>
          </a:prstGeom>
        </p:spPr>
      </p:pic>
      <p:pic>
        <p:nvPicPr>
          <p:cNvPr id="5" name="Picture 4" descr="Diagram, engineering drawing&#10;&#10;Description automatically generated">
            <a:extLst>
              <a:ext uri="{FF2B5EF4-FFF2-40B4-BE49-F238E27FC236}">
                <a16:creationId xmlns:a16="http://schemas.microsoft.com/office/drawing/2014/main" id="{499DCCD2-8CB4-DF43-85C9-643F6DE4CA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0300" y="793592"/>
            <a:ext cx="5143500" cy="56007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F363282-BF7B-710F-1E86-FD40E3A384E2}"/>
              </a:ext>
            </a:extLst>
          </p:cNvPr>
          <p:cNvSpPr txBox="1"/>
          <p:nvPr/>
        </p:nvSpPr>
        <p:spPr>
          <a:xfrm>
            <a:off x="952500" y="119217"/>
            <a:ext cx="76728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1737FF"/>
                </a:solidFill>
              </a:rPr>
              <a:t>1985-1986 Built a test beam module with uranium plates, </a:t>
            </a:r>
          </a:p>
          <a:p>
            <a:r>
              <a:rPr lang="en-US" dirty="0">
                <a:solidFill>
                  <a:srgbClr val="1737FF"/>
                </a:solidFill>
              </a:rPr>
              <a:t>tested at CERN PS and SPS beams (--&gt; 80 GeV) with electrons, muons, &amp; hadrons</a:t>
            </a:r>
          </a:p>
        </p:txBody>
      </p:sp>
    </p:spTree>
    <p:extLst>
      <p:ext uri="{BB962C8B-B14F-4D97-AF65-F5344CB8AC3E}">
        <p14:creationId xmlns:p14="http://schemas.microsoft.com/office/powerpoint/2010/main" val="28246816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84254568-C9FA-EC33-7E4F-50049E93A9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001" y="546101"/>
            <a:ext cx="8609333" cy="5583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2482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E163E47-2087-F101-B843-B527942A5E76}"/>
              </a:ext>
            </a:extLst>
          </p:cNvPr>
          <p:cNvSpPr txBox="1"/>
          <p:nvPr/>
        </p:nvSpPr>
        <p:spPr>
          <a:xfrm>
            <a:off x="165563" y="329783"/>
            <a:ext cx="1200873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What happened:</a:t>
            </a:r>
          </a:p>
          <a:p>
            <a:r>
              <a:rPr lang="en-US" dirty="0"/>
              <a:t>Rubbia did not accept this solution to the problem of fine segmentation with minimal dead spaces.</a:t>
            </a:r>
          </a:p>
          <a:p>
            <a:r>
              <a:rPr lang="en-US" dirty="0"/>
              <a:t>The ”gondolas”  with two 180</a:t>
            </a:r>
            <a:r>
              <a:rPr lang="en-US" baseline="30000" dirty="0"/>
              <a:t>o</a:t>
            </a:r>
            <a:r>
              <a:rPr lang="en-US" dirty="0"/>
              <a:t> azimuthal sections were removed. The final runs at CERN </a:t>
            </a:r>
            <a:r>
              <a:rPr lang="en-US" dirty="0" err="1"/>
              <a:t>p+pbar</a:t>
            </a:r>
            <a:r>
              <a:rPr lang="en-US" dirty="0"/>
              <a:t> had only hadronic</a:t>
            </a:r>
          </a:p>
          <a:p>
            <a:r>
              <a:rPr lang="en-US" dirty="0"/>
              <a:t>calorimetry – segmented but with poor E(e) and E(𝛾) resolution. Sought but did not find the top quark and/or Supersymmetry.</a:t>
            </a:r>
          </a:p>
          <a:p>
            <a:r>
              <a:rPr lang="en-US" dirty="0"/>
              <a:t>Top quark discovered at Fermilab’s Tevatron p-pbar collider in 1995 … mass = 174 GeV (too high for CERN’s </a:t>
            </a:r>
            <a:r>
              <a:rPr lang="en-US" dirty="0" err="1"/>
              <a:t>p+pbar</a:t>
            </a:r>
            <a:r>
              <a:rPr lang="en-US" dirty="0"/>
              <a:t>)</a:t>
            </a:r>
          </a:p>
          <a:p>
            <a:endParaRPr lang="en-US" dirty="0"/>
          </a:p>
          <a:p>
            <a:r>
              <a:rPr lang="en-US" b="1" dirty="0">
                <a:solidFill>
                  <a:srgbClr val="1737FF"/>
                </a:solidFill>
              </a:rPr>
              <a:t>Scintillator tiles + WLS fiber adopted at very many major projects, among others:</a:t>
            </a:r>
          </a:p>
          <a:p>
            <a:r>
              <a:rPr lang="en-US" dirty="0"/>
              <a:t>HERA experiments at DESY</a:t>
            </a:r>
          </a:p>
          <a:p>
            <a:r>
              <a:rPr lang="en-US" dirty="0"/>
              <a:t>CDF at Tevatron (Fermilab)</a:t>
            </a:r>
          </a:p>
          <a:p>
            <a:r>
              <a:rPr lang="en-US" dirty="0"/>
              <a:t>All major LHC experiments: ATLAS, CMS, </a:t>
            </a:r>
            <a:r>
              <a:rPr lang="en-US" dirty="0" err="1"/>
              <a:t>LHCb</a:t>
            </a:r>
            <a:r>
              <a:rPr lang="en-US" dirty="0"/>
              <a:t>, ALICE (shashlik) at LHC</a:t>
            </a:r>
          </a:p>
          <a:p>
            <a:r>
              <a:rPr lang="en-US" dirty="0"/>
              <a:t>NOVA – neutrino detector at Fermilab – Liquid scintillator in PVC boxes</a:t>
            </a:r>
          </a:p>
          <a:p>
            <a:r>
              <a:rPr lang="en-US" dirty="0" err="1"/>
              <a:t>Etc</a:t>
            </a:r>
            <a:r>
              <a:rPr lang="en-US" dirty="0"/>
              <a:t> </a:t>
            </a:r>
            <a:r>
              <a:rPr lang="en-US" dirty="0" err="1"/>
              <a:t>etc</a:t>
            </a:r>
            <a:r>
              <a:rPr lang="en-US" dirty="0"/>
              <a:t>… </a:t>
            </a:r>
          </a:p>
        </p:txBody>
      </p:sp>
      <p:pic>
        <p:nvPicPr>
          <p:cNvPr id="4" name="Picture 3" descr="Chart, funnel chart&#10;&#10;Description automatically generated">
            <a:extLst>
              <a:ext uri="{FF2B5EF4-FFF2-40B4-BE49-F238E27FC236}">
                <a16:creationId xmlns:a16="http://schemas.microsoft.com/office/drawing/2014/main" id="{C9F2FD7F-45FD-7522-7099-A86FB77E92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8512" y="4140405"/>
            <a:ext cx="4173378" cy="2513336"/>
          </a:xfrm>
          <a:prstGeom prst="rect">
            <a:avLst/>
          </a:prstGeom>
        </p:spPr>
      </p:pic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67C8264B-0F68-7C60-F097-6478A81A16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680" y="4401684"/>
            <a:ext cx="3818467" cy="1825227"/>
          </a:xfrm>
          <a:prstGeom prst="rect">
            <a:avLst/>
          </a:prstGeom>
        </p:spPr>
      </p:pic>
      <p:pic>
        <p:nvPicPr>
          <p:cNvPr id="8" name="Picture 7" descr="A picture containing indoor&#10;&#10;Description automatically generated">
            <a:extLst>
              <a:ext uri="{FF2B5EF4-FFF2-40B4-BE49-F238E27FC236}">
                <a16:creationId xmlns:a16="http://schemas.microsoft.com/office/drawing/2014/main" id="{85FC7FA4-AF77-E43B-76AF-670ABB97EA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83601" y="1895319"/>
            <a:ext cx="3407833" cy="20447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9423B70-3FC8-C03A-42E2-64F4977CA54C}"/>
              </a:ext>
            </a:extLst>
          </p:cNvPr>
          <p:cNvSpPr txBox="1"/>
          <p:nvPr/>
        </p:nvSpPr>
        <p:spPr>
          <a:xfrm>
            <a:off x="9196502" y="3643575"/>
            <a:ext cx="17023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MATHUSLA at LHC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28DE500-8C6C-8EDC-6B7E-CE6E965E87BF}"/>
              </a:ext>
            </a:extLst>
          </p:cNvPr>
          <p:cNvSpPr txBox="1"/>
          <p:nvPr/>
        </p:nvSpPr>
        <p:spPr>
          <a:xfrm>
            <a:off x="6505731" y="5501390"/>
            <a:ext cx="611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CMS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6BAB4AC-9A74-F7BC-468B-A1674697F030}"/>
              </a:ext>
            </a:extLst>
          </p:cNvPr>
          <p:cNvSpPr txBox="1"/>
          <p:nvPr/>
        </p:nvSpPr>
        <p:spPr>
          <a:xfrm>
            <a:off x="9468285" y="3940019"/>
            <a:ext cx="214103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(Proposed) </a:t>
            </a:r>
          </a:p>
          <a:p>
            <a:r>
              <a:rPr lang="en-US" dirty="0"/>
              <a:t>100m x 100m x 30 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22252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261DC25-61E2-63FF-E13F-38065FBBA25E}"/>
              </a:ext>
            </a:extLst>
          </p:cNvPr>
          <p:cNvSpPr txBox="1"/>
          <p:nvPr/>
        </p:nvSpPr>
        <p:spPr>
          <a:xfrm>
            <a:off x="3386606" y="1433742"/>
            <a:ext cx="438511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1737FF"/>
                </a:solidFill>
              </a:rPr>
              <a:t>Part 2 – 1988 &amp; 1989: </a:t>
            </a:r>
          </a:p>
          <a:p>
            <a:r>
              <a:rPr lang="en-US" sz="3600" b="1" dirty="0">
                <a:solidFill>
                  <a:srgbClr val="1737FF"/>
                </a:solidFill>
              </a:rPr>
              <a:t>Higgs --&gt; 𝛾𝛾 and Z Z*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DB80E2-9EF0-17EA-031C-B4432AEBD003}"/>
              </a:ext>
            </a:extLst>
          </p:cNvPr>
          <p:cNvSpPr txBox="1"/>
          <p:nvPr/>
        </p:nvSpPr>
        <p:spPr>
          <a:xfrm>
            <a:off x="1290613" y="3429000"/>
            <a:ext cx="963962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How Jim and I thought an intermediate mass Higgs boson </a:t>
            </a:r>
          </a:p>
          <a:p>
            <a:r>
              <a:rPr lang="en-US" sz="2400" b="1" i="1" dirty="0"/>
              <a:t>might</a:t>
            </a:r>
            <a:r>
              <a:rPr lang="en-US" sz="2400" dirty="0"/>
              <a:t> be discoverable with </a:t>
            </a:r>
            <a:r>
              <a:rPr lang="en-US" sz="2400" b="1" dirty="0"/>
              <a:t>Higgs --&gt; 𝛾𝛾 and Z Z* </a:t>
            </a:r>
            <a:r>
              <a:rPr lang="en-US" sz="2400" dirty="0"/>
              <a:t>with a very high resolution</a:t>
            </a:r>
          </a:p>
          <a:p>
            <a:r>
              <a:rPr lang="en-US" sz="2400" dirty="0"/>
              <a:t>electromagnetic calorimeter at the LHC – even with lower √s.</a:t>
            </a:r>
          </a:p>
          <a:p>
            <a:endParaRPr lang="en-US" sz="2400" dirty="0"/>
          </a:p>
          <a:p>
            <a:pPr algn="ctr"/>
            <a:r>
              <a:rPr lang="en-US" sz="2400" dirty="0"/>
              <a:t>It happened 23 years later!</a:t>
            </a:r>
          </a:p>
        </p:txBody>
      </p:sp>
    </p:spTree>
    <p:extLst>
      <p:ext uri="{BB962C8B-B14F-4D97-AF65-F5344CB8AC3E}">
        <p14:creationId xmlns:p14="http://schemas.microsoft.com/office/powerpoint/2010/main" val="29327374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, letter&#10;&#10;Description automatically generated">
            <a:extLst>
              <a:ext uri="{FF2B5EF4-FFF2-40B4-BE49-F238E27FC236}">
                <a16:creationId xmlns:a16="http://schemas.microsoft.com/office/drawing/2014/main" id="{705F455C-95D7-CDFC-AF78-B7AF8F41E1F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280" b="78804"/>
          <a:stretch/>
        </p:blipFill>
        <p:spPr>
          <a:xfrm>
            <a:off x="1438539" y="4924524"/>
            <a:ext cx="8459259" cy="457043"/>
          </a:xfrm>
          <a:prstGeom prst="rect">
            <a:avLst/>
          </a:prstGeom>
          <a:ln>
            <a:solidFill>
              <a:srgbClr val="1737FF"/>
            </a:solidFill>
          </a:ln>
        </p:spPr>
      </p:pic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5597C575-9990-712A-42FF-E4905F3392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4804" y="2738963"/>
            <a:ext cx="9120934" cy="1619521"/>
          </a:xfrm>
          <a:prstGeom prst="rect">
            <a:avLst/>
          </a:prstGeom>
          <a:ln>
            <a:solidFill>
              <a:srgbClr val="1737FF"/>
            </a:solidFill>
          </a:ln>
        </p:spPr>
      </p:pic>
      <p:pic>
        <p:nvPicPr>
          <p:cNvPr id="11" name="Picture 10" descr="Text&#10;&#10;Description automatically generated">
            <a:extLst>
              <a:ext uri="{FF2B5EF4-FFF2-40B4-BE49-F238E27FC236}">
                <a16:creationId xmlns:a16="http://schemas.microsoft.com/office/drawing/2014/main" id="{BBB2FDE6-2BB1-F82D-2DB5-A424BB7D5E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502" y="1333581"/>
            <a:ext cx="9200236" cy="1304180"/>
          </a:xfrm>
          <a:prstGeom prst="rect">
            <a:avLst/>
          </a:prstGeom>
          <a:ln>
            <a:solidFill>
              <a:srgbClr val="1737FF"/>
            </a:solidFill>
          </a:ln>
        </p:spPr>
      </p:pic>
      <p:pic>
        <p:nvPicPr>
          <p:cNvPr id="13" name="Picture 12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4750A7CD-4F71-B969-C532-37D819AC92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883" y="127480"/>
            <a:ext cx="4102100" cy="11049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CA5315B-2DE8-4E36-E9E5-C6F2D614A2AD}"/>
              </a:ext>
            </a:extLst>
          </p:cNvPr>
          <p:cNvSpPr txBox="1"/>
          <p:nvPr/>
        </p:nvSpPr>
        <p:spPr>
          <a:xfrm>
            <a:off x="4572000" y="440267"/>
            <a:ext cx="3011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Major review article, 50 pages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449296D7-4D8F-37A8-BE40-14A119CBED30}"/>
              </a:ext>
            </a:extLst>
          </p:cNvPr>
          <p:cNvSpPr/>
          <p:nvPr/>
        </p:nvSpPr>
        <p:spPr>
          <a:xfrm>
            <a:off x="1438539" y="1476433"/>
            <a:ext cx="1590411" cy="53810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01BC360F-D32B-1910-016E-7F424C008B62}"/>
              </a:ext>
            </a:extLst>
          </p:cNvPr>
          <p:cNvSpPr/>
          <p:nvPr/>
        </p:nvSpPr>
        <p:spPr>
          <a:xfrm>
            <a:off x="6096000" y="1810809"/>
            <a:ext cx="2347913" cy="40745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8B3AED62-8E1F-21D5-8532-2C3CD399C7B0}"/>
              </a:ext>
            </a:extLst>
          </p:cNvPr>
          <p:cNvSpPr/>
          <p:nvPr/>
        </p:nvSpPr>
        <p:spPr>
          <a:xfrm>
            <a:off x="3309938" y="2636304"/>
            <a:ext cx="1576387" cy="50865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43D31D4-D8A4-0B1B-23FE-21D8A808CAAF}"/>
              </a:ext>
            </a:extLst>
          </p:cNvPr>
          <p:cNvSpPr/>
          <p:nvPr/>
        </p:nvSpPr>
        <p:spPr>
          <a:xfrm>
            <a:off x="1184805" y="3541639"/>
            <a:ext cx="9330796" cy="84889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627CF37-3F6F-6E18-9243-B225DAA25A2D}"/>
              </a:ext>
            </a:extLst>
          </p:cNvPr>
          <p:cNvSpPr txBox="1"/>
          <p:nvPr/>
        </p:nvSpPr>
        <p:spPr>
          <a:xfrm>
            <a:off x="5414433" y="765911"/>
            <a:ext cx="57969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1737FF"/>
                </a:solidFill>
              </a:rPr>
              <a:t>Mass of top quark yet not known, excluded &lt; 70 GeV (1989)</a:t>
            </a:r>
          </a:p>
        </p:txBody>
      </p:sp>
    </p:spTree>
    <p:extLst>
      <p:ext uri="{BB962C8B-B14F-4D97-AF65-F5344CB8AC3E}">
        <p14:creationId xmlns:p14="http://schemas.microsoft.com/office/powerpoint/2010/main" val="31247290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516E33C0-6884-2F12-39ED-FD6E431587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4235" y="274507"/>
            <a:ext cx="7251700" cy="5829300"/>
          </a:xfrm>
          <a:prstGeom prst="rect">
            <a:avLst/>
          </a:prstGeom>
        </p:spPr>
      </p:pic>
      <p:pic>
        <p:nvPicPr>
          <p:cNvPr id="4" name="Picture 3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4E4501F7-B063-35B8-0220-DBE1FFD9A9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883" y="127480"/>
            <a:ext cx="4102100" cy="1104900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30F26D0-31A2-7C64-DE5F-34801DA03A7C}"/>
              </a:ext>
            </a:extLst>
          </p:cNvPr>
          <p:cNvCxnSpPr>
            <a:cxnSpLocks/>
          </p:cNvCxnSpPr>
          <p:nvPr/>
        </p:nvCxnSpPr>
        <p:spPr>
          <a:xfrm flipV="1">
            <a:off x="10223292" y="2110806"/>
            <a:ext cx="551252" cy="497485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AF36345-39E8-B6F7-E8C0-B3BFAA5B73F1}"/>
              </a:ext>
            </a:extLst>
          </p:cNvPr>
          <p:cNvCxnSpPr/>
          <p:nvPr/>
        </p:nvCxnSpPr>
        <p:spPr>
          <a:xfrm>
            <a:off x="9218953" y="4107305"/>
            <a:ext cx="233846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Up Arrow 10">
            <a:extLst>
              <a:ext uri="{FF2B5EF4-FFF2-40B4-BE49-F238E27FC236}">
                <a16:creationId xmlns:a16="http://schemas.microsoft.com/office/drawing/2014/main" id="{3D98A6C5-C6AF-BF48-482A-785D70B9ED16}"/>
              </a:ext>
            </a:extLst>
          </p:cNvPr>
          <p:cNvSpPr/>
          <p:nvPr/>
        </p:nvSpPr>
        <p:spPr>
          <a:xfrm flipH="1">
            <a:off x="10564682" y="4107307"/>
            <a:ext cx="209862" cy="49467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08AFC2C-2644-147D-BBFB-B0FE91C2F8E7}"/>
              </a:ext>
            </a:extLst>
          </p:cNvPr>
          <p:cNvSpPr txBox="1"/>
          <p:nvPr/>
        </p:nvSpPr>
        <p:spPr>
          <a:xfrm>
            <a:off x="10388185" y="4601980"/>
            <a:ext cx="688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 M</a:t>
            </a:r>
            <a:r>
              <a:rPr lang="en-US" baseline="-25000" dirty="0"/>
              <a:t>W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712A1B5-EA5A-667E-835E-1DC8E3FF2E13}"/>
              </a:ext>
            </a:extLst>
          </p:cNvPr>
          <p:cNvSpPr txBox="1"/>
          <p:nvPr/>
        </p:nvSpPr>
        <p:spPr>
          <a:xfrm>
            <a:off x="4237589" y="382782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 MeV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0F79638-78D3-7DED-379A-9B0EDC0334AB}"/>
              </a:ext>
            </a:extLst>
          </p:cNvPr>
          <p:cNvCxnSpPr>
            <a:cxnSpLocks/>
          </p:cNvCxnSpPr>
          <p:nvPr/>
        </p:nvCxnSpPr>
        <p:spPr>
          <a:xfrm flipV="1">
            <a:off x="10116669" y="569529"/>
            <a:ext cx="552944" cy="182585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5018D25-D850-E121-F733-2588A4F58ECF}"/>
              </a:ext>
            </a:extLst>
          </p:cNvPr>
          <p:cNvCxnSpPr/>
          <p:nvPr/>
        </p:nvCxnSpPr>
        <p:spPr>
          <a:xfrm>
            <a:off x="12256188" y="2544215"/>
            <a:ext cx="42357" cy="626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Diagram&#10;&#10;Description automatically generated">
            <a:extLst>
              <a:ext uri="{FF2B5EF4-FFF2-40B4-BE49-F238E27FC236}">
                <a16:creationId xmlns:a16="http://schemas.microsoft.com/office/drawing/2014/main" id="{280202A9-8D04-CCD9-EFE9-73913E9FB3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467" y="1390035"/>
            <a:ext cx="2544527" cy="3725915"/>
          </a:xfrm>
          <a:prstGeom prst="rect">
            <a:avLst/>
          </a:prstGeom>
        </p:spPr>
      </p:pic>
      <p:sp>
        <p:nvSpPr>
          <p:cNvPr id="7" name="Right Brace 6">
            <a:extLst>
              <a:ext uri="{FF2B5EF4-FFF2-40B4-BE49-F238E27FC236}">
                <a16:creationId xmlns:a16="http://schemas.microsoft.com/office/drawing/2014/main" id="{6A6F8B8B-6595-C51E-CA9F-D08A4C913E42}"/>
              </a:ext>
            </a:extLst>
          </p:cNvPr>
          <p:cNvSpPr/>
          <p:nvPr/>
        </p:nvSpPr>
        <p:spPr>
          <a:xfrm>
            <a:off x="10482235" y="569527"/>
            <a:ext cx="164893" cy="1854772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6DD2564-A49A-4478-B8C8-6382B3154072}"/>
              </a:ext>
            </a:extLst>
          </p:cNvPr>
          <p:cNvSpPr txBox="1"/>
          <p:nvPr/>
        </p:nvSpPr>
        <p:spPr>
          <a:xfrm>
            <a:off x="10669613" y="1390035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10</a:t>
            </a:r>
            <a:r>
              <a:rPr lang="en-US" baseline="30000" dirty="0">
                <a:solidFill>
                  <a:srgbClr val="FF0000"/>
                </a:solidFill>
              </a:rPr>
              <a:t>-3</a:t>
            </a:r>
          </a:p>
        </p:txBody>
      </p:sp>
      <p:pic>
        <p:nvPicPr>
          <p:cNvPr id="10" name="Picture 9" descr="Diagram&#10;&#10;Description automatically generated">
            <a:extLst>
              <a:ext uri="{FF2B5EF4-FFF2-40B4-BE49-F238E27FC236}">
                <a16:creationId xmlns:a16="http://schemas.microsoft.com/office/drawing/2014/main" id="{9FA4C978-26DD-5E84-1633-85BF1C4708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0467" y="5131755"/>
            <a:ext cx="2526082" cy="1397000"/>
          </a:xfrm>
          <a:prstGeom prst="rect">
            <a:avLst/>
          </a:prstGeom>
          <a:ln>
            <a:solidFill>
              <a:srgbClr val="1737FF"/>
            </a:solidFill>
          </a:ln>
        </p:spPr>
      </p:pic>
    </p:spTree>
    <p:extLst>
      <p:ext uri="{BB962C8B-B14F-4D97-AF65-F5344CB8AC3E}">
        <p14:creationId xmlns:p14="http://schemas.microsoft.com/office/powerpoint/2010/main" val="31005783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rt&#10;&#10;Description automatically generated with low confidence">
            <a:extLst>
              <a:ext uri="{FF2B5EF4-FFF2-40B4-BE49-F238E27FC236}">
                <a16:creationId xmlns:a16="http://schemas.microsoft.com/office/drawing/2014/main" id="{C748F721-C11E-DABD-C41A-F702B7B32C2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7486"/>
          <a:stretch/>
        </p:blipFill>
        <p:spPr>
          <a:xfrm>
            <a:off x="2025650" y="1554293"/>
            <a:ext cx="7772400" cy="67426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FD3E918-38AB-B0D7-AFAF-00474E1290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383" y="4179318"/>
            <a:ext cx="11284904" cy="1307081"/>
          </a:xfrm>
          <a:prstGeom prst="rect">
            <a:avLst/>
          </a:prstGeom>
        </p:spPr>
      </p:pic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0223FBDA-D820-8FB6-1D9D-CB4DA40A77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1700" y="2228560"/>
            <a:ext cx="4635500" cy="1181100"/>
          </a:xfrm>
          <a:prstGeom prst="rect">
            <a:avLst/>
          </a:prstGeom>
        </p:spPr>
      </p:pic>
      <p:pic>
        <p:nvPicPr>
          <p:cNvPr id="10" name="Picture 9" descr="Chart&#10;&#10;Description automatically generated with low confidence">
            <a:extLst>
              <a:ext uri="{FF2B5EF4-FFF2-40B4-BE49-F238E27FC236}">
                <a16:creationId xmlns:a16="http://schemas.microsoft.com/office/drawing/2014/main" id="{BFDA91AD-2703-3DFB-2D26-D2E43CEDB0B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3292"/>
          <a:stretch/>
        </p:blipFill>
        <p:spPr>
          <a:xfrm>
            <a:off x="2025650" y="654050"/>
            <a:ext cx="7772400" cy="90024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1227E84-14F4-9CE0-7119-223B6B3B41CB}"/>
              </a:ext>
            </a:extLst>
          </p:cNvPr>
          <p:cNvSpPr txBox="1"/>
          <p:nvPr/>
        </p:nvSpPr>
        <p:spPr>
          <a:xfrm>
            <a:off x="4685232" y="3853094"/>
            <a:ext cx="12266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Abstract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C667CBD-4EC4-618D-D53B-38634ED5166A}"/>
              </a:ext>
            </a:extLst>
          </p:cNvPr>
          <p:cNvSpPr txBox="1"/>
          <p:nvPr/>
        </p:nvSpPr>
        <p:spPr>
          <a:xfrm>
            <a:off x="6891338" y="10561"/>
            <a:ext cx="48947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15-3-1989 (unpublished note, not submitted)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D7A81B0-57B2-841F-257D-4BA503699F5E}"/>
              </a:ext>
            </a:extLst>
          </p:cNvPr>
          <p:cNvSpPr txBox="1"/>
          <p:nvPr/>
        </p:nvSpPr>
        <p:spPr>
          <a:xfrm>
            <a:off x="3295666" y="5163233"/>
            <a:ext cx="2920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1737FF"/>
                </a:solidFill>
              </a:rPr>
              <a:t>?</a:t>
            </a:r>
          </a:p>
          <a:p>
            <a:r>
              <a:rPr lang="en-US" b="1" dirty="0">
                <a:solidFill>
                  <a:srgbClr val="1737FF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9073123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, letter&#10;&#10;Description automatically generated">
            <a:extLst>
              <a:ext uri="{FF2B5EF4-FFF2-40B4-BE49-F238E27FC236}">
                <a16:creationId xmlns:a16="http://schemas.microsoft.com/office/drawing/2014/main" id="{5ED8DA54-0985-3089-8005-E26583A6ED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918" y="1283935"/>
            <a:ext cx="9301929" cy="5202420"/>
          </a:xfrm>
          <a:prstGeom prst="rect">
            <a:avLst/>
          </a:prstGeom>
        </p:spPr>
      </p:pic>
      <p:pic>
        <p:nvPicPr>
          <p:cNvPr id="2" name="Picture 1" descr="Chart&#10;&#10;Description automatically generated with low confidence">
            <a:extLst>
              <a:ext uri="{FF2B5EF4-FFF2-40B4-BE49-F238E27FC236}">
                <a16:creationId xmlns:a16="http://schemas.microsoft.com/office/drawing/2014/main" id="{1EAF57DD-39D4-49CD-BA6A-A214E339A73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83292"/>
          <a:stretch/>
        </p:blipFill>
        <p:spPr>
          <a:xfrm>
            <a:off x="366183" y="78005"/>
            <a:ext cx="6661150" cy="771532"/>
          </a:xfrm>
          <a:prstGeom prst="rect">
            <a:avLst/>
          </a:prstGeom>
        </p:spPr>
      </p:pic>
      <p:pic>
        <p:nvPicPr>
          <p:cNvPr id="4" name="Picture 3" descr="Chart&#10;&#10;Description automatically generated with low confidence">
            <a:extLst>
              <a:ext uri="{FF2B5EF4-FFF2-40B4-BE49-F238E27FC236}">
                <a16:creationId xmlns:a16="http://schemas.microsoft.com/office/drawing/2014/main" id="{6D53F7A5-EFAF-52D5-2E35-83D05FA7393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920" t="87486" r="21569" b="4513"/>
          <a:stretch/>
        </p:blipFill>
        <p:spPr>
          <a:xfrm>
            <a:off x="1781424" y="598131"/>
            <a:ext cx="4314575" cy="43114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BFC2C33-8A26-0DAA-BE8D-BBD31D9D0E8E}"/>
              </a:ext>
            </a:extLst>
          </p:cNvPr>
          <p:cNvSpPr/>
          <p:nvPr/>
        </p:nvSpPr>
        <p:spPr>
          <a:xfrm>
            <a:off x="740918" y="3885145"/>
            <a:ext cx="9301929" cy="82973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1037BD2-3D5F-2AB1-5BBC-23D6326FC737}"/>
              </a:ext>
            </a:extLst>
          </p:cNvPr>
          <p:cNvSpPr/>
          <p:nvPr/>
        </p:nvSpPr>
        <p:spPr>
          <a:xfrm>
            <a:off x="740918" y="2886484"/>
            <a:ext cx="7445820" cy="37106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5834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8EBA0CC-C116-7606-A533-6F308F958FA8}"/>
              </a:ext>
            </a:extLst>
          </p:cNvPr>
          <p:cNvSpPr txBox="1"/>
          <p:nvPr/>
        </p:nvSpPr>
        <p:spPr>
          <a:xfrm>
            <a:off x="112966" y="116312"/>
            <a:ext cx="5434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Draft paper at 15-03-1989.   Not finished, not submitted</a:t>
            </a:r>
          </a:p>
        </p:txBody>
      </p:sp>
      <p:pic>
        <p:nvPicPr>
          <p:cNvPr id="3" name="Picture 2" descr="Text, letter&#10;&#10;Description automatically generated">
            <a:extLst>
              <a:ext uri="{FF2B5EF4-FFF2-40B4-BE49-F238E27FC236}">
                <a16:creationId xmlns:a16="http://schemas.microsoft.com/office/drawing/2014/main" id="{ADF04E3C-3B97-E256-85F0-207A87A9DC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9706"/>
          <a:stretch/>
        </p:blipFill>
        <p:spPr>
          <a:xfrm>
            <a:off x="112965" y="626790"/>
            <a:ext cx="9198405" cy="1007138"/>
          </a:xfrm>
          <a:prstGeom prst="rect">
            <a:avLst/>
          </a:prstGeom>
        </p:spPr>
      </p:pic>
      <p:pic>
        <p:nvPicPr>
          <p:cNvPr id="4" name="Picture 3" descr="Text, letter&#10;&#10;Description automatically generated">
            <a:extLst>
              <a:ext uri="{FF2B5EF4-FFF2-40B4-BE49-F238E27FC236}">
                <a16:creationId xmlns:a16="http://schemas.microsoft.com/office/drawing/2014/main" id="{E60C8457-E3D8-8C2B-7246-FFD6ECC170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6825"/>
          <a:stretch/>
        </p:blipFill>
        <p:spPr>
          <a:xfrm>
            <a:off x="741241" y="1847969"/>
            <a:ext cx="9687546" cy="1733914"/>
          </a:xfrm>
          <a:prstGeom prst="rect">
            <a:avLst/>
          </a:prstGeom>
        </p:spPr>
      </p:pic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72A5D068-5286-7B85-1307-23805E1D14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043" y="3721277"/>
            <a:ext cx="9761744" cy="2548468"/>
          </a:xfrm>
          <a:prstGeom prst="rect">
            <a:avLst/>
          </a:prstGeom>
          <a:ln>
            <a:solidFill>
              <a:srgbClr val="1737FF"/>
            </a:solidFill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15025F4-85AD-4F61-FAEE-84F033FA3F9F}"/>
              </a:ext>
            </a:extLst>
          </p:cNvPr>
          <p:cNvSpPr/>
          <p:nvPr/>
        </p:nvSpPr>
        <p:spPr>
          <a:xfrm>
            <a:off x="1126858" y="1758972"/>
            <a:ext cx="8060005" cy="39526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F6D2AA6-4B01-7FED-BDB2-7F2CB74C839A}"/>
              </a:ext>
            </a:extLst>
          </p:cNvPr>
          <p:cNvSpPr/>
          <p:nvPr/>
        </p:nvSpPr>
        <p:spPr>
          <a:xfrm>
            <a:off x="2693722" y="2657472"/>
            <a:ext cx="7236092" cy="28184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9B5C0DE-3FA2-B31C-B9A6-4D3350D0B538}"/>
              </a:ext>
            </a:extLst>
          </p:cNvPr>
          <p:cNvSpPr/>
          <p:nvPr/>
        </p:nvSpPr>
        <p:spPr>
          <a:xfrm>
            <a:off x="741240" y="3779676"/>
            <a:ext cx="9469559" cy="61171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CD64122-52C8-CF86-5E76-AF8A74D1802C}"/>
              </a:ext>
            </a:extLst>
          </p:cNvPr>
          <p:cNvSpPr txBox="1"/>
          <p:nvPr/>
        </p:nvSpPr>
        <p:spPr>
          <a:xfrm>
            <a:off x="10240556" y="2363851"/>
            <a:ext cx="13573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1737FF"/>
                </a:solidFill>
              </a:rPr>
              <a:t>OPTIMISTIC!!!</a:t>
            </a:r>
          </a:p>
        </p:txBody>
      </p:sp>
    </p:spTree>
    <p:extLst>
      <p:ext uri="{BB962C8B-B14F-4D97-AF65-F5344CB8AC3E}">
        <p14:creationId xmlns:p14="http://schemas.microsoft.com/office/powerpoint/2010/main" val="3728665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people working in a factory&#10;&#10;Description automatically generated with low confidence">
            <a:extLst>
              <a:ext uri="{FF2B5EF4-FFF2-40B4-BE49-F238E27FC236}">
                <a16:creationId xmlns:a16="http://schemas.microsoft.com/office/drawing/2014/main" id="{A953DAFC-B14A-7026-A801-47C44CAE8B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28" r="2896" b="12420"/>
          <a:stretch/>
        </p:blipFill>
        <p:spPr>
          <a:xfrm>
            <a:off x="446312" y="2218071"/>
            <a:ext cx="5365074" cy="3717560"/>
          </a:xfrm>
          <a:prstGeom prst="rect">
            <a:avLst/>
          </a:prstGeom>
          <a:ln w="57150">
            <a:solidFill>
              <a:srgbClr val="1737FF"/>
            </a:solidFill>
          </a:ln>
        </p:spPr>
      </p:pic>
      <p:pic>
        <p:nvPicPr>
          <p:cNvPr id="5" name="Picture 4" descr="A high angle view of a factory&#10;&#10;Description automatically generated with medium confidence">
            <a:extLst>
              <a:ext uri="{FF2B5EF4-FFF2-40B4-BE49-F238E27FC236}">
                <a16:creationId xmlns:a16="http://schemas.microsoft.com/office/drawing/2014/main" id="{6C43A4FA-FC0A-5716-C89C-B12872B1253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986" t="4397" r="19459" b="11291"/>
          <a:stretch/>
        </p:blipFill>
        <p:spPr>
          <a:xfrm>
            <a:off x="7063769" y="2786541"/>
            <a:ext cx="3447736" cy="3449314"/>
          </a:xfrm>
          <a:prstGeom prst="rect">
            <a:avLst/>
          </a:prstGeom>
          <a:ln w="57150">
            <a:solidFill>
              <a:srgbClr val="1737FF"/>
            </a:solidFill>
          </a:ln>
        </p:spPr>
      </p:pic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041DC860-FAC2-0A56-650A-95FF608D88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2501" y="201182"/>
            <a:ext cx="2711414" cy="244714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EB2A20B-D053-0BA9-E186-BB509087C999}"/>
              </a:ext>
            </a:extLst>
          </p:cNvPr>
          <p:cNvSpPr txBox="1"/>
          <p:nvPr/>
        </p:nvSpPr>
        <p:spPr>
          <a:xfrm>
            <a:off x="446312" y="446396"/>
            <a:ext cx="564968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Making and collecting beams of antiprotons at CERN</a:t>
            </a:r>
          </a:p>
          <a:p>
            <a:r>
              <a:rPr lang="en-US" dirty="0">
                <a:solidFill>
                  <a:srgbClr val="1737FF"/>
                </a:solidFill>
              </a:rPr>
              <a:t>”Stochastic cooling” invented by Simon Van der Meer (NP)</a:t>
            </a:r>
          </a:p>
          <a:p>
            <a:r>
              <a:rPr lang="en-US" dirty="0"/>
              <a:t>Enabled conversion of SPS accelerator to </a:t>
            </a:r>
            <a:r>
              <a:rPr lang="en-US" dirty="0" err="1"/>
              <a:t>SppS</a:t>
            </a:r>
            <a:r>
              <a:rPr lang="en-US" dirty="0"/>
              <a:t> collider</a:t>
            </a:r>
          </a:p>
          <a:p>
            <a:r>
              <a:rPr lang="en-US" dirty="0"/>
              <a:t>Tested at the CERN Intersecting Storage Rings, ISR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50AC645-E65D-90C5-12CF-954D24CB8ABF}"/>
              </a:ext>
            </a:extLst>
          </p:cNvPr>
          <p:cNvSpPr txBox="1"/>
          <p:nvPr/>
        </p:nvSpPr>
        <p:spPr>
          <a:xfrm>
            <a:off x="1043845" y="6004738"/>
            <a:ext cx="4343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Antiproton Accumulator during construction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910A89D-25C1-31DB-10DC-453FB13AD8DD}"/>
              </a:ext>
            </a:extLst>
          </p:cNvPr>
          <p:cNvSpPr txBox="1"/>
          <p:nvPr/>
        </p:nvSpPr>
        <p:spPr>
          <a:xfrm>
            <a:off x="5771042" y="6374070"/>
            <a:ext cx="53771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Antiproton Collector surrounding the Antiproton Accumulator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2B87E61-1DF9-0711-F795-820DFE61FA0E}"/>
              </a:ext>
            </a:extLst>
          </p:cNvPr>
          <p:cNvSpPr txBox="1"/>
          <p:nvPr/>
        </p:nvSpPr>
        <p:spPr>
          <a:xfrm>
            <a:off x="4500574" y="80040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_</a:t>
            </a:r>
          </a:p>
        </p:txBody>
      </p:sp>
    </p:spTree>
    <p:extLst>
      <p:ext uri="{BB962C8B-B14F-4D97-AF65-F5344CB8AC3E}">
        <p14:creationId xmlns:p14="http://schemas.microsoft.com/office/powerpoint/2010/main" val="41366757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5AA99A8-90D8-58D0-73F9-8A9C079F42B3}"/>
              </a:ext>
            </a:extLst>
          </p:cNvPr>
          <p:cNvSpPr txBox="1"/>
          <p:nvPr/>
        </p:nvSpPr>
        <p:spPr>
          <a:xfrm>
            <a:off x="289591" y="1442234"/>
            <a:ext cx="6146876" cy="29649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1737FF"/>
                </a:solidFill>
              </a:rPr>
              <a:t>If</a:t>
            </a:r>
            <a:r>
              <a:rPr lang="en-US" sz="2000" dirty="0">
                <a:solidFill>
                  <a:srgbClr val="1737FF"/>
                </a:solidFill>
              </a:rPr>
              <a:t> M(H) is as low as 100 GeV, </a:t>
            </a:r>
            <a:r>
              <a:rPr lang="en-US" sz="2000" dirty="0"/>
              <a:t>a factor of 10 in luminosity</a:t>
            </a:r>
          </a:p>
          <a:p>
            <a:r>
              <a:rPr lang="en-US" sz="2000" dirty="0"/>
              <a:t>more than compensates for the lower energy of</a:t>
            </a:r>
          </a:p>
          <a:p>
            <a:r>
              <a:rPr lang="en-US" sz="2000" dirty="0"/>
              <a:t>Large Hadron Collider LHC </a:t>
            </a:r>
          </a:p>
          <a:p>
            <a:endParaRPr lang="en-US" sz="2000" dirty="0"/>
          </a:p>
          <a:p>
            <a:r>
              <a:rPr lang="en-US" sz="2000" dirty="0"/>
              <a:t>Cf. </a:t>
            </a:r>
          </a:p>
          <a:p>
            <a:r>
              <a:rPr lang="en-US" sz="2000" dirty="0"/>
              <a:t>Superconducting Super Collider SSC in Texas </a:t>
            </a:r>
          </a:p>
          <a:p>
            <a:r>
              <a:rPr lang="en-US" sz="2000" dirty="0"/>
              <a:t>20 </a:t>
            </a:r>
            <a:r>
              <a:rPr lang="en-US" sz="2000" dirty="0" err="1"/>
              <a:t>TeV</a:t>
            </a:r>
            <a:r>
              <a:rPr lang="en-US" sz="2000" dirty="0"/>
              <a:t> + 20 </a:t>
            </a:r>
            <a:r>
              <a:rPr lang="en-US" sz="2000" dirty="0" err="1"/>
              <a:t>TeV</a:t>
            </a:r>
            <a:r>
              <a:rPr lang="en-US" sz="2000" dirty="0"/>
              <a:t>, L = 10</a:t>
            </a:r>
            <a:r>
              <a:rPr lang="en-US" sz="2000" baseline="30000" dirty="0"/>
              <a:t>33</a:t>
            </a:r>
            <a:r>
              <a:rPr lang="en-US" sz="2000" dirty="0"/>
              <a:t> cm</a:t>
            </a:r>
            <a:r>
              <a:rPr lang="en-US" sz="2000" baseline="30000" dirty="0"/>
              <a:t>-2</a:t>
            </a:r>
            <a:r>
              <a:rPr lang="en-US" sz="2000" dirty="0"/>
              <a:t>s</a:t>
            </a:r>
            <a:r>
              <a:rPr lang="en-US" sz="2000" baseline="30000" dirty="0"/>
              <a:t>-1</a:t>
            </a:r>
          </a:p>
          <a:p>
            <a:endParaRPr lang="en-US" sz="2000" baseline="30000" dirty="0"/>
          </a:p>
          <a:p>
            <a:endParaRPr lang="en-US" sz="2000" baseline="30000" dirty="0"/>
          </a:p>
          <a:p>
            <a:r>
              <a:rPr lang="en-US" sz="2000" b="1" dirty="0">
                <a:solidFill>
                  <a:srgbClr val="1737FF"/>
                </a:solidFill>
              </a:rPr>
              <a:t>Energy, Luminosity, Mass resolution     </a:t>
            </a:r>
            <a:r>
              <a:rPr lang="en-US" sz="2000" dirty="0"/>
              <a:t>…. &amp; Backgrounds</a:t>
            </a:r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6A3B9888-AC9E-9533-5FF4-49D29A788D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9951" y="0"/>
            <a:ext cx="4621967" cy="6632156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C94FD56F-A78B-D49E-FBD2-94876CDFD2C5}"/>
              </a:ext>
            </a:extLst>
          </p:cNvPr>
          <p:cNvCxnSpPr>
            <a:cxnSpLocks/>
          </p:cNvCxnSpPr>
          <p:nvPr/>
        </p:nvCxnSpPr>
        <p:spPr>
          <a:xfrm>
            <a:off x="10001249" y="1428743"/>
            <a:ext cx="114300" cy="4814888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857E54C-DF04-B872-3CB3-84507E0FA583}"/>
              </a:ext>
            </a:extLst>
          </p:cNvPr>
          <p:cNvCxnSpPr>
            <a:cxnSpLocks/>
          </p:cNvCxnSpPr>
          <p:nvPr/>
        </p:nvCxnSpPr>
        <p:spPr>
          <a:xfrm>
            <a:off x="10507283" y="1252538"/>
            <a:ext cx="114300" cy="4814888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B5D1979A-E6AD-8E24-EB52-A6456DA52B60}"/>
              </a:ext>
            </a:extLst>
          </p:cNvPr>
          <p:cNvSpPr txBox="1"/>
          <p:nvPr/>
        </p:nvSpPr>
        <p:spPr>
          <a:xfrm>
            <a:off x="5437762" y="6200899"/>
            <a:ext cx="28728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Figure from </a:t>
            </a:r>
            <a:r>
              <a:rPr lang="en-US" sz="1800" dirty="0" err="1"/>
              <a:t>Albrow</a:t>
            </a:r>
            <a:r>
              <a:rPr lang="en-US" sz="1800" dirty="0"/>
              <a:t> &amp; </a:t>
            </a:r>
            <a:r>
              <a:rPr lang="en-US" sz="1800" dirty="0" err="1"/>
              <a:t>Virdee</a:t>
            </a:r>
            <a:endParaRPr lang="en-US" sz="180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501B21B-4AEC-571F-DE74-53E23A063B2F}"/>
              </a:ext>
            </a:extLst>
          </p:cNvPr>
          <p:cNvCxnSpPr>
            <a:cxnSpLocks/>
          </p:cNvCxnSpPr>
          <p:nvPr/>
        </p:nvCxnSpPr>
        <p:spPr>
          <a:xfrm>
            <a:off x="9633932" y="2257842"/>
            <a:ext cx="48225" cy="3838146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29773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ece of paper with writing&#10;&#10;Description automatically generated with low confidence">
            <a:extLst>
              <a:ext uri="{FF2B5EF4-FFF2-40B4-BE49-F238E27FC236}">
                <a16:creationId xmlns:a16="http://schemas.microsoft.com/office/drawing/2014/main" id="{9E4DD44E-6920-E8EC-CF5F-9011C97BC3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7488" y="76200"/>
            <a:ext cx="5143500" cy="67818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9813408-FA25-4B7B-BF7B-BFAAF889D5DB}"/>
              </a:ext>
            </a:extLst>
          </p:cNvPr>
          <p:cNvSpPr txBox="1"/>
          <p:nvPr/>
        </p:nvSpPr>
        <p:spPr>
          <a:xfrm>
            <a:off x="196831" y="598354"/>
            <a:ext cx="5953618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1737FF"/>
                </a:solidFill>
              </a:rPr>
              <a:t>Summer 1989 I moved to Stockholm and organized the </a:t>
            </a:r>
          </a:p>
          <a:p>
            <a:r>
              <a:rPr lang="en-US" sz="2000" dirty="0">
                <a:solidFill>
                  <a:srgbClr val="1737FF"/>
                </a:solidFill>
              </a:rPr>
              <a:t>“</a:t>
            </a:r>
            <a:r>
              <a:rPr lang="en-US" sz="2000" dirty="0" err="1">
                <a:solidFill>
                  <a:srgbClr val="1737FF"/>
                </a:solidFill>
              </a:rPr>
              <a:t>Sigtuna</a:t>
            </a:r>
            <a:r>
              <a:rPr lang="en-US" sz="2000" dirty="0">
                <a:solidFill>
                  <a:srgbClr val="1737FF"/>
                </a:solidFill>
              </a:rPr>
              <a:t> conference on very high resolution </a:t>
            </a:r>
          </a:p>
          <a:p>
            <a:r>
              <a:rPr lang="en-US" sz="2000" dirty="0">
                <a:solidFill>
                  <a:srgbClr val="1737FF"/>
                </a:solidFill>
              </a:rPr>
              <a:t>electromagnetic calorimetry”  November 10</a:t>
            </a:r>
            <a:r>
              <a:rPr lang="en-US" sz="2000" baseline="30000" dirty="0">
                <a:solidFill>
                  <a:srgbClr val="1737FF"/>
                </a:solidFill>
              </a:rPr>
              <a:t>th</a:t>
            </a:r>
            <a:r>
              <a:rPr lang="en-US" sz="2000" dirty="0">
                <a:solidFill>
                  <a:srgbClr val="1737FF"/>
                </a:solidFill>
              </a:rPr>
              <a:t> 1989</a:t>
            </a:r>
          </a:p>
          <a:p>
            <a:endParaRPr lang="en-US" sz="2000" dirty="0">
              <a:solidFill>
                <a:srgbClr val="1737FF"/>
              </a:solidFill>
            </a:endParaRPr>
          </a:p>
          <a:p>
            <a:r>
              <a:rPr lang="en-US" sz="2000" dirty="0">
                <a:solidFill>
                  <a:srgbClr val="1737FF"/>
                </a:solidFill>
              </a:rPr>
              <a:t>Jim gave a talk on </a:t>
            </a:r>
            <a:r>
              <a:rPr lang="en-US" sz="2000" b="1" dirty="0">
                <a:solidFill>
                  <a:srgbClr val="1737FF"/>
                </a:solidFill>
              </a:rPr>
              <a:t>Higgs boson --&gt; 𝛾𝛾 or ZZ(*)</a:t>
            </a:r>
            <a:endParaRPr lang="en-US" sz="2000" dirty="0">
              <a:solidFill>
                <a:srgbClr val="1737FF"/>
              </a:solidFill>
            </a:endParaRPr>
          </a:p>
        </p:txBody>
      </p:sp>
      <p:pic>
        <p:nvPicPr>
          <p:cNvPr id="3" name="Picture 2" descr="Text&#10;&#10;Description automatically generated with medium confidence">
            <a:extLst>
              <a:ext uri="{FF2B5EF4-FFF2-40B4-BE49-F238E27FC236}">
                <a16:creationId xmlns:a16="http://schemas.microsoft.com/office/drawing/2014/main" id="{4F382C93-BB03-FDB6-C41F-0043323F05E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181"/>
          <a:stretch/>
        </p:blipFill>
        <p:spPr>
          <a:xfrm>
            <a:off x="75471" y="2746903"/>
            <a:ext cx="6196338" cy="253576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CDFA2FF-6AC5-E4D4-33E5-735FB596796C}"/>
              </a:ext>
            </a:extLst>
          </p:cNvPr>
          <p:cNvSpPr txBox="1"/>
          <p:nvPr/>
        </p:nvSpPr>
        <p:spPr>
          <a:xfrm>
            <a:off x="626533" y="5059317"/>
            <a:ext cx="565872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Etc.    </a:t>
            </a:r>
          </a:p>
          <a:p>
            <a:endParaRPr lang="en-US" dirty="0"/>
          </a:p>
          <a:p>
            <a:r>
              <a:rPr lang="en-US" sz="2400" dirty="0">
                <a:solidFill>
                  <a:srgbClr val="1737FF"/>
                </a:solidFill>
              </a:rPr>
              <a:t>“Proceedings” only copies of transparencies</a:t>
            </a:r>
          </a:p>
          <a:p>
            <a:r>
              <a:rPr lang="en-US" sz="2400" dirty="0">
                <a:solidFill>
                  <a:srgbClr val="1737FF"/>
                </a:solidFill>
              </a:rPr>
              <a:t>I show three</a:t>
            </a:r>
          </a:p>
        </p:txBody>
      </p:sp>
    </p:spTree>
    <p:extLst>
      <p:ext uri="{BB962C8B-B14F-4D97-AF65-F5344CB8AC3E}">
        <p14:creationId xmlns:p14="http://schemas.microsoft.com/office/powerpoint/2010/main" val="9252992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733C1CCE-D316-3BBC-98F6-8D4409FEB9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187" y="25394"/>
            <a:ext cx="5600700" cy="68326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36CADBB-DBB3-529B-9772-59AAF4DE480D}"/>
              </a:ext>
            </a:extLst>
          </p:cNvPr>
          <p:cNvSpPr txBox="1"/>
          <p:nvPr/>
        </p:nvSpPr>
        <p:spPr>
          <a:xfrm>
            <a:off x="6643687" y="4796150"/>
            <a:ext cx="51265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Right on all counts: but experiments CMS and ATLAS</a:t>
            </a:r>
          </a:p>
          <a:p>
            <a:r>
              <a:rPr lang="en-US" dirty="0"/>
              <a:t>(still in the future) did have compromises to be more</a:t>
            </a:r>
          </a:p>
          <a:p>
            <a:r>
              <a:rPr lang="en-US" dirty="0"/>
              <a:t>general purpose, including muons and hadronic jets.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57D761F-2760-E86D-BB15-3C81921492E3}"/>
              </a:ext>
            </a:extLst>
          </p:cNvPr>
          <p:cNvSpPr txBox="1"/>
          <p:nvPr/>
        </p:nvSpPr>
        <p:spPr>
          <a:xfrm>
            <a:off x="4351031" y="25394"/>
            <a:ext cx="5327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From </a:t>
            </a:r>
            <a:r>
              <a:rPr lang="en-US" dirty="0" err="1"/>
              <a:t>Virdee’s</a:t>
            </a:r>
            <a:r>
              <a:rPr lang="en-US" dirty="0"/>
              <a:t> talk at </a:t>
            </a:r>
            <a:r>
              <a:rPr lang="en-US" dirty="0" err="1"/>
              <a:t>Sigtuna</a:t>
            </a:r>
            <a:r>
              <a:rPr lang="en-US" dirty="0"/>
              <a:t>, Sweden, November 1989</a:t>
            </a:r>
          </a:p>
        </p:txBody>
      </p:sp>
    </p:spTree>
    <p:extLst>
      <p:ext uri="{BB962C8B-B14F-4D97-AF65-F5344CB8AC3E}">
        <p14:creationId xmlns:p14="http://schemas.microsoft.com/office/powerpoint/2010/main" val="37800957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D90754F5-E734-2227-0EF5-1AA705D32B77}"/>
              </a:ext>
            </a:extLst>
          </p:cNvPr>
          <p:cNvSpPr txBox="1"/>
          <p:nvPr/>
        </p:nvSpPr>
        <p:spPr>
          <a:xfrm>
            <a:off x="659565" y="69959"/>
            <a:ext cx="5327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From </a:t>
            </a:r>
            <a:r>
              <a:rPr lang="en-US" dirty="0" err="1"/>
              <a:t>Virdee’s</a:t>
            </a:r>
            <a:r>
              <a:rPr lang="en-US" dirty="0"/>
              <a:t> talk at </a:t>
            </a:r>
            <a:r>
              <a:rPr lang="en-US" dirty="0" err="1"/>
              <a:t>Sigtuna</a:t>
            </a:r>
            <a:r>
              <a:rPr lang="en-US" dirty="0"/>
              <a:t>, Sweden, November 1989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AA18E1-1EDE-88F1-8B8A-AE03675AA840}"/>
              </a:ext>
            </a:extLst>
          </p:cNvPr>
          <p:cNvSpPr txBox="1"/>
          <p:nvPr/>
        </p:nvSpPr>
        <p:spPr>
          <a:xfrm>
            <a:off x="4485236" y="2638271"/>
            <a:ext cx="1350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M(H) = 100 GeV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0A91EEE-29CD-C36F-5217-87A83379E2B1}"/>
              </a:ext>
            </a:extLst>
          </p:cNvPr>
          <p:cNvSpPr txBox="1"/>
          <p:nvPr/>
        </p:nvSpPr>
        <p:spPr>
          <a:xfrm>
            <a:off x="4548841" y="5234068"/>
            <a:ext cx="1350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M(H) = 150 GeV</a:t>
            </a:r>
          </a:p>
        </p:txBody>
      </p:sp>
      <p:pic>
        <p:nvPicPr>
          <p:cNvPr id="3" name="Picture 2" descr="Diagram, engineering drawing&#10;&#10;Description automatically generated">
            <a:extLst>
              <a:ext uri="{FF2B5EF4-FFF2-40B4-BE49-F238E27FC236}">
                <a16:creationId xmlns:a16="http://schemas.microsoft.com/office/drawing/2014/main" id="{3A57BD94-766F-9D0C-82F0-CDBC04F2AC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472" y="552845"/>
            <a:ext cx="5187814" cy="6232419"/>
          </a:xfrm>
          <a:prstGeom prst="rect">
            <a:avLst/>
          </a:prstGeom>
        </p:spPr>
      </p:pic>
      <p:pic>
        <p:nvPicPr>
          <p:cNvPr id="4" name="Picture 3" descr="Chart, line chart&#10;&#10;Description automatically generated">
            <a:extLst>
              <a:ext uri="{FF2B5EF4-FFF2-40B4-BE49-F238E27FC236}">
                <a16:creationId xmlns:a16="http://schemas.microsoft.com/office/drawing/2014/main" id="{2A509731-D03A-D1AB-A181-D84E2BC813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6716" y="1316155"/>
            <a:ext cx="5524500" cy="51435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E37B74E-056B-DDFA-C97C-993DDEF44C16}"/>
              </a:ext>
            </a:extLst>
          </p:cNvPr>
          <p:cNvSpPr txBox="1"/>
          <p:nvPr/>
        </p:nvSpPr>
        <p:spPr>
          <a:xfrm>
            <a:off x="7057825" y="29013"/>
            <a:ext cx="4122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Higgs discovery paper CMS February 2013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F5939C9-85EA-C23E-98F4-50D6987195A9}"/>
              </a:ext>
            </a:extLst>
          </p:cNvPr>
          <p:cNvSpPr txBox="1"/>
          <p:nvPr/>
        </p:nvSpPr>
        <p:spPr>
          <a:xfrm rot="760315">
            <a:off x="3997113" y="4319301"/>
            <a:ext cx="19321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1737FF"/>
                </a:solidFill>
              </a:rPr>
              <a:t>VERY CHALLENGING!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AADCD4D-1E0E-C856-0775-1855E79EF3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7820" y="398345"/>
            <a:ext cx="5703396" cy="671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2479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bug&#10;&#10;Description automatically generated with low confidence">
            <a:extLst>
              <a:ext uri="{FF2B5EF4-FFF2-40B4-BE49-F238E27FC236}">
                <a16:creationId xmlns:a16="http://schemas.microsoft.com/office/drawing/2014/main" id="{9D5A34FC-AA25-B3C0-543A-25FC242B21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645" y="2256077"/>
            <a:ext cx="4300379" cy="336799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465893A-3B0D-397A-153C-1601D94F45B7}"/>
              </a:ext>
            </a:extLst>
          </p:cNvPr>
          <p:cNvSpPr txBox="1"/>
          <p:nvPr/>
        </p:nvSpPr>
        <p:spPr>
          <a:xfrm>
            <a:off x="272052" y="5624073"/>
            <a:ext cx="54722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Tracks from a </a:t>
            </a:r>
            <a:r>
              <a:rPr lang="en-US" dirty="0" err="1"/>
              <a:t>proton+proton</a:t>
            </a:r>
            <a:r>
              <a:rPr lang="en-US" dirty="0"/>
              <a:t> collision in CMS at the LHC </a:t>
            </a:r>
          </a:p>
          <a:p>
            <a:r>
              <a:rPr lang="en-US" dirty="0"/>
              <a:t>with two high energy photons (green)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65B1B9-FF2D-A3FA-2D4C-C7F58E59D85A}"/>
              </a:ext>
            </a:extLst>
          </p:cNvPr>
          <p:cNvSpPr txBox="1"/>
          <p:nvPr/>
        </p:nvSpPr>
        <p:spPr>
          <a:xfrm>
            <a:off x="524794" y="409417"/>
            <a:ext cx="366273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Primary evidence for Higgs is excess</a:t>
            </a:r>
          </a:p>
          <a:p>
            <a:r>
              <a:rPr lang="en-US" dirty="0"/>
              <a:t>in Mass(𝛾𝛾) distribution at 125 GeV</a:t>
            </a:r>
          </a:p>
          <a:p>
            <a:r>
              <a:rPr lang="en-US" dirty="0"/>
              <a:t>on big continuum background. </a:t>
            </a:r>
          </a:p>
          <a:p>
            <a:r>
              <a:rPr lang="en-US" dirty="0"/>
              <a:t>Z Z* --&gt; 4 leptons also showed excess</a:t>
            </a:r>
          </a:p>
        </p:txBody>
      </p:sp>
      <p:pic>
        <p:nvPicPr>
          <p:cNvPr id="2" name="Picture 1" descr="Chart, histogram, box and whisker chart&#10;&#10;Description automatically generated">
            <a:extLst>
              <a:ext uri="{FF2B5EF4-FFF2-40B4-BE49-F238E27FC236}">
                <a16:creationId xmlns:a16="http://schemas.microsoft.com/office/drawing/2014/main" id="{A502349D-F9DE-D0F3-7AF8-889E3C939B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308343"/>
            <a:ext cx="5397500" cy="49403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A65BE99-D9F8-7848-48B3-A1D5093F63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2024" y="250714"/>
            <a:ext cx="6987117" cy="82259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58ED4AD-91C3-0659-0AAB-0B9F0F03084B}"/>
              </a:ext>
            </a:extLst>
          </p:cNvPr>
          <p:cNvSpPr txBox="1"/>
          <p:nvPr/>
        </p:nvSpPr>
        <p:spPr>
          <a:xfrm>
            <a:off x="8572123" y="6275475"/>
            <a:ext cx="2546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Next talk by Paris </a:t>
            </a:r>
            <a:r>
              <a:rPr lang="en-US" dirty="0" err="1"/>
              <a:t>Sphicas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8622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2907EB6-06F7-2BB5-4E8B-AE652C94C2BA}"/>
              </a:ext>
            </a:extLst>
          </p:cNvPr>
          <p:cNvSpPr txBox="1"/>
          <p:nvPr/>
        </p:nvSpPr>
        <p:spPr>
          <a:xfrm>
            <a:off x="1314449" y="872253"/>
            <a:ext cx="8371138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So:  In the five years 1984 – 1989 Jim and I were together at CERN</a:t>
            </a:r>
          </a:p>
          <a:p>
            <a:pPr algn="ctr"/>
            <a:r>
              <a:rPr lang="en-US" sz="2400" dirty="0"/>
              <a:t>at least two major initiatives:</a:t>
            </a:r>
          </a:p>
          <a:p>
            <a:pPr algn="ctr"/>
            <a:endParaRPr lang="en-US" sz="2400" dirty="0"/>
          </a:p>
          <a:p>
            <a:pPr algn="ctr"/>
            <a:r>
              <a:rPr lang="en-US" sz="2400" dirty="0"/>
              <a:t>Jim’s idea to read out scintillator plates in a calorimeter with </a:t>
            </a:r>
          </a:p>
          <a:p>
            <a:pPr algn="ctr"/>
            <a:r>
              <a:rPr lang="en-US" sz="2400" b="1" dirty="0">
                <a:solidFill>
                  <a:srgbClr val="1737FF"/>
                </a:solidFill>
              </a:rPr>
              <a:t>wavelength-shifting plastic fibers</a:t>
            </a:r>
            <a:r>
              <a:rPr lang="en-US" sz="2400" dirty="0"/>
              <a:t>. Built and tested one.</a:t>
            </a:r>
          </a:p>
          <a:p>
            <a:pPr algn="ctr"/>
            <a:r>
              <a:rPr lang="en-US" sz="2400" dirty="0"/>
              <a:t>Adopted by too many major detectors to list.</a:t>
            </a:r>
          </a:p>
          <a:p>
            <a:pPr algn="ctr"/>
            <a:r>
              <a:rPr lang="en-US" sz="2400" dirty="0"/>
              <a:t>  </a:t>
            </a:r>
          </a:p>
          <a:p>
            <a:pPr marL="342900" indent="-342900" algn="ctr">
              <a:buAutoNum type="arabicParenR"/>
            </a:pPr>
            <a:endParaRPr lang="en-US" sz="2400" dirty="0"/>
          </a:p>
          <a:p>
            <a:pPr algn="ctr"/>
            <a:r>
              <a:rPr lang="en-US" sz="2400" dirty="0"/>
              <a:t>Extremely good EM calorimeter might discover </a:t>
            </a:r>
          </a:p>
          <a:p>
            <a:pPr algn="ctr"/>
            <a:r>
              <a:rPr lang="en-US" sz="2400" dirty="0"/>
              <a:t>an intermediate mass </a:t>
            </a:r>
            <a:r>
              <a:rPr lang="en-US" sz="2400" b="1" dirty="0">
                <a:solidFill>
                  <a:srgbClr val="1737FF"/>
                </a:solidFill>
              </a:rPr>
              <a:t>Higgs boson --&gt; 𝛾𝛾 or ZZ(*)</a:t>
            </a:r>
          </a:p>
          <a:p>
            <a:pPr algn="ctr"/>
            <a:r>
              <a:rPr lang="en-US" sz="2400" dirty="0"/>
              <a:t>That’s how it happened 23 years later.</a:t>
            </a:r>
          </a:p>
          <a:p>
            <a:pPr algn="ctr"/>
            <a:endParaRPr lang="en-US" sz="2400" dirty="0"/>
          </a:p>
          <a:p>
            <a:pPr algn="ctr"/>
            <a:r>
              <a:rPr lang="en-US" sz="3200" dirty="0">
                <a:solidFill>
                  <a:srgbClr val="1737FF"/>
                </a:solidFill>
              </a:rPr>
              <a:t>Thanks Jim!</a:t>
            </a:r>
          </a:p>
        </p:txBody>
      </p:sp>
    </p:spTree>
    <p:extLst>
      <p:ext uri="{BB962C8B-B14F-4D97-AF65-F5344CB8AC3E}">
        <p14:creationId xmlns:p14="http://schemas.microsoft.com/office/powerpoint/2010/main" val="1952897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ADEFED1A-50A7-E25A-BCF4-59A5D32AB7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436" y="838968"/>
            <a:ext cx="6988383" cy="476231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EC3E0AE-949B-D1C7-61C9-A0CCC867ECA4}"/>
              </a:ext>
            </a:extLst>
          </p:cNvPr>
          <p:cNvSpPr txBox="1"/>
          <p:nvPr/>
        </p:nvSpPr>
        <p:spPr>
          <a:xfrm>
            <a:off x="1736324" y="5601286"/>
            <a:ext cx="893167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1737FF"/>
                </a:solidFill>
              </a:rPr>
              <a:t>CERN accelerator complex early 1980’s. </a:t>
            </a:r>
          </a:p>
          <a:p>
            <a:r>
              <a:rPr lang="en-US" dirty="0"/>
              <a:t>Clever idea: In Super Proton Synchrotron (SPS) send antiproton beam in the other direction</a:t>
            </a:r>
          </a:p>
          <a:p>
            <a:r>
              <a:rPr lang="en-US" dirty="0"/>
              <a:t>Collide p + p(bar) bunches at two locations. Enough collision energy to make W and Z bosons,</a:t>
            </a:r>
          </a:p>
          <a:p>
            <a:r>
              <a:rPr lang="en-US" dirty="0"/>
              <a:t>theoretical quanta  of the weak force – e.g. neutron decay d --&gt; u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AD35095-67F5-C087-2603-9316B19926BE}"/>
              </a:ext>
            </a:extLst>
          </p:cNvPr>
          <p:cNvSpPr txBox="1"/>
          <p:nvPr/>
        </p:nvSpPr>
        <p:spPr>
          <a:xfrm>
            <a:off x="557213" y="314325"/>
            <a:ext cx="7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1984: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05C12DE-FA6E-51C8-E6C6-C6AC17BE847E}"/>
              </a:ext>
            </a:extLst>
          </p:cNvPr>
          <p:cNvSpPr txBox="1"/>
          <p:nvPr/>
        </p:nvSpPr>
        <p:spPr>
          <a:xfrm>
            <a:off x="9288669" y="1485900"/>
            <a:ext cx="577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UA1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76F808C-2DED-8A8A-B5B0-FF1AA094B311}"/>
              </a:ext>
            </a:extLst>
          </p:cNvPr>
          <p:cNvSpPr txBox="1"/>
          <p:nvPr/>
        </p:nvSpPr>
        <p:spPr>
          <a:xfrm>
            <a:off x="415879" y="3506381"/>
            <a:ext cx="19415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SCISR idea 1976</a:t>
            </a:r>
          </a:p>
          <a:p>
            <a:r>
              <a:rPr lang="en-US" dirty="0"/>
              <a:t>90 </a:t>
            </a:r>
            <a:r>
              <a:rPr lang="en-US" dirty="0" err="1"/>
              <a:t>TeV</a:t>
            </a:r>
            <a:r>
              <a:rPr lang="en-US" dirty="0"/>
              <a:t> + 90 </a:t>
            </a:r>
            <a:r>
              <a:rPr lang="en-US" dirty="0" err="1"/>
              <a:t>TeV</a:t>
            </a:r>
            <a:endParaRPr lang="en-US" dirty="0"/>
          </a:p>
          <a:p>
            <a:r>
              <a:rPr lang="en-US" dirty="0"/>
              <a:t>High luminosity pp</a:t>
            </a:r>
          </a:p>
        </p:txBody>
      </p:sp>
    </p:spTree>
    <p:extLst>
      <p:ext uri="{BB962C8B-B14F-4D97-AF65-F5344CB8AC3E}">
        <p14:creationId xmlns:p14="http://schemas.microsoft.com/office/powerpoint/2010/main" val="18248574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666E21E0-35D4-438F-55EB-0926BB43B4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004" y="1282051"/>
            <a:ext cx="4595489" cy="3568075"/>
          </a:xfrm>
          <a:prstGeom prst="rect">
            <a:avLst/>
          </a:prstGeom>
        </p:spPr>
      </p:pic>
      <p:pic>
        <p:nvPicPr>
          <p:cNvPr id="5" name="Picture 4" descr="A group of people in a factory&#10;&#10;Description automatically generated with low confidence">
            <a:extLst>
              <a:ext uri="{FF2B5EF4-FFF2-40B4-BE49-F238E27FC236}">
                <a16:creationId xmlns:a16="http://schemas.microsoft.com/office/drawing/2014/main" id="{17BB9FA0-2373-EFC9-A2E4-A8B5D256022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40" b="13620"/>
          <a:stretch/>
        </p:blipFill>
        <p:spPr>
          <a:xfrm>
            <a:off x="5876143" y="1114094"/>
            <a:ext cx="4891323" cy="4342326"/>
          </a:xfrm>
          <a:prstGeom prst="rect">
            <a:avLst/>
          </a:prstGeom>
          <a:ln w="57150">
            <a:solidFill>
              <a:srgbClr val="1737FF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AFB315F-F6AA-4BBA-F556-8822690E977D}"/>
              </a:ext>
            </a:extLst>
          </p:cNvPr>
          <p:cNvSpPr txBox="1"/>
          <p:nvPr/>
        </p:nvSpPr>
        <p:spPr>
          <a:xfrm>
            <a:off x="1853786" y="299806"/>
            <a:ext cx="80470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UA1 (Underground Area) and UA2: Massive particle detectors at two collision points</a:t>
            </a:r>
          </a:p>
          <a:p>
            <a:r>
              <a:rPr lang="en-US" dirty="0"/>
              <a:t>where bunches of protons and antiprotons collide. About 200 physicists/project.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C1FB686-5632-AA3D-62B7-9D08E56D2867}"/>
              </a:ext>
            </a:extLst>
          </p:cNvPr>
          <p:cNvSpPr txBox="1"/>
          <p:nvPr/>
        </p:nvSpPr>
        <p:spPr>
          <a:xfrm>
            <a:off x="1120026" y="5186040"/>
            <a:ext cx="42334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“Calorimeter” of lead sheets and iron</a:t>
            </a:r>
          </a:p>
          <a:p>
            <a:r>
              <a:rPr lang="en-US" dirty="0"/>
              <a:t>sheets interspersed with plastic scintillator:</a:t>
            </a:r>
          </a:p>
          <a:p>
            <a:r>
              <a:rPr lang="en-US" dirty="0"/>
              <a:t>Fluorescent, particle showers --&gt; light</a:t>
            </a:r>
          </a:p>
          <a:p>
            <a:r>
              <a:rPr lang="en-US" dirty="0"/>
              <a:t>Measured with photomultiplier tubes.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13C91FF-007B-82A8-B3E4-54D0924A9A38}"/>
              </a:ext>
            </a:extLst>
          </p:cNvPr>
          <p:cNvSpPr txBox="1"/>
          <p:nvPr/>
        </p:nvSpPr>
        <p:spPr>
          <a:xfrm>
            <a:off x="6595673" y="5624377"/>
            <a:ext cx="34149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UA1 detector during assembly</a:t>
            </a:r>
          </a:p>
          <a:p>
            <a:r>
              <a:rPr lang="en-US" dirty="0"/>
              <a:t>Project led by Carlo Rubbia</a:t>
            </a:r>
          </a:p>
        </p:txBody>
      </p:sp>
    </p:spTree>
    <p:extLst>
      <p:ext uri="{BB962C8B-B14F-4D97-AF65-F5344CB8AC3E}">
        <p14:creationId xmlns:p14="http://schemas.microsoft.com/office/powerpoint/2010/main" val="3465961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ACDD6EF-8935-2E50-90DE-F10A1FEDAD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0235" y="565773"/>
            <a:ext cx="3915095" cy="3706422"/>
          </a:xfrm>
          <a:prstGeom prst="rect">
            <a:avLst/>
          </a:prstGeom>
        </p:spPr>
      </p:pic>
      <p:pic>
        <p:nvPicPr>
          <p:cNvPr id="5" name="Picture 4" descr="Diagram, engineering drawing&#10;&#10;Description automatically generated">
            <a:extLst>
              <a:ext uri="{FF2B5EF4-FFF2-40B4-BE49-F238E27FC236}">
                <a16:creationId xmlns:a16="http://schemas.microsoft.com/office/drawing/2014/main" id="{5922135F-E899-AE81-5731-DB5254D022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1923" y="4347148"/>
            <a:ext cx="4664752" cy="2359945"/>
          </a:xfrm>
          <a:prstGeom prst="rect">
            <a:avLst/>
          </a:prstGeom>
        </p:spPr>
      </p:pic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76F7636C-FED1-1418-2253-0F36CB40B0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7305" y="933989"/>
            <a:ext cx="3274525" cy="453317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C47AA0F-E68E-E672-3174-97EAD300625B}"/>
              </a:ext>
            </a:extLst>
          </p:cNvPr>
          <p:cNvSpPr txBox="1"/>
          <p:nvPr/>
        </p:nvSpPr>
        <p:spPr>
          <a:xfrm>
            <a:off x="1830351" y="92522"/>
            <a:ext cx="8954246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1737FF"/>
                </a:solidFill>
              </a:rPr>
              <a:t>Discovery of W --&gt; e v and Z --&gt; </a:t>
            </a:r>
            <a:r>
              <a:rPr lang="en-US" sz="2000" dirty="0" err="1">
                <a:solidFill>
                  <a:srgbClr val="1737FF"/>
                </a:solidFill>
              </a:rPr>
              <a:t>e</a:t>
            </a:r>
            <a:r>
              <a:rPr lang="en-US" sz="2000" baseline="30000" dirty="0" err="1">
                <a:solidFill>
                  <a:srgbClr val="1737FF"/>
                </a:solidFill>
              </a:rPr>
              <a:t>+</a:t>
            </a:r>
            <a:r>
              <a:rPr lang="en-US" sz="2000" dirty="0" err="1">
                <a:solidFill>
                  <a:srgbClr val="1737FF"/>
                </a:solidFill>
              </a:rPr>
              <a:t>e</a:t>
            </a:r>
            <a:r>
              <a:rPr lang="en-US" sz="2000" baseline="30000" dirty="0">
                <a:solidFill>
                  <a:srgbClr val="1737FF"/>
                </a:solidFill>
              </a:rPr>
              <a:t>-</a:t>
            </a:r>
            <a:r>
              <a:rPr lang="en-US" sz="2000" dirty="0">
                <a:solidFill>
                  <a:srgbClr val="1737FF"/>
                </a:solidFill>
              </a:rPr>
              <a:t> bosons</a:t>
            </a:r>
            <a:r>
              <a:rPr lang="en-US" dirty="0"/>
              <a:t>. Predicted quanta of the weak force.</a:t>
            </a:r>
          </a:p>
          <a:p>
            <a:r>
              <a:rPr lang="en-US" dirty="0"/>
              <a:t>                                                                                   Nobel Prize for Carlo Rubbia and Van der Meer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F8DB186-F4CA-F114-BC20-F49AF5631CB5}"/>
              </a:ext>
            </a:extLst>
          </p:cNvPr>
          <p:cNvSpPr/>
          <p:nvPr/>
        </p:nvSpPr>
        <p:spPr>
          <a:xfrm>
            <a:off x="4581993" y="1170036"/>
            <a:ext cx="854440" cy="64633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FC505FD-5E3F-9163-A061-C4F2898FBD3C}"/>
              </a:ext>
            </a:extLst>
          </p:cNvPr>
          <p:cNvSpPr/>
          <p:nvPr/>
        </p:nvSpPr>
        <p:spPr>
          <a:xfrm>
            <a:off x="8594564" y="4347148"/>
            <a:ext cx="854440" cy="64633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3D18CA0-8707-54B4-8A96-B516C940BE7B}"/>
              </a:ext>
            </a:extLst>
          </p:cNvPr>
          <p:cNvSpPr txBox="1"/>
          <p:nvPr/>
        </p:nvSpPr>
        <p:spPr>
          <a:xfrm rot="20409556">
            <a:off x="4966930" y="4609453"/>
            <a:ext cx="790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electron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D7F5695-B19D-4A91-4C77-168925D518FA}"/>
              </a:ext>
            </a:extLst>
          </p:cNvPr>
          <p:cNvSpPr txBox="1"/>
          <p:nvPr/>
        </p:nvSpPr>
        <p:spPr>
          <a:xfrm>
            <a:off x="6635646" y="5711252"/>
            <a:ext cx="48501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Later CERN built LEP collider 27 km circumference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7D9BD9E3-4BFB-D0C1-FD09-3C21BEA7837C}"/>
              </a:ext>
            </a:extLst>
          </p:cNvPr>
          <p:cNvCxnSpPr>
            <a:cxnSpLocks/>
          </p:cNvCxnSpPr>
          <p:nvPr/>
        </p:nvCxnSpPr>
        <p:spPr>
          <a:xfrm>
            <a:off x="6845511" y="6295869"/>
            <a:ext cx="1543987" cy="0"/>
          </a:xfrm>
          <a:prstGeom prst="straightConnector1">
            <a:avLst/>
          </a:prstGeom>
          <a:ln w="28575">
            <a:solidFill>
              <a:srgbClr val="100E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DBB3ECF-C317-2DB8-E7E1-100BA229F47F}"/>
              </a:ext>
            </a:extLst>
          </p:cNvPr>
          <p:cNvCxnSpPr>
            <a:cxnSpLocks/>
          </p:cNvCxnSpPr>
          <p:nvPr/>
        </p:nvCxnSpPr>
        <p:spPr>
          <a:xfrm flipH="1">
            <a:off x="8794230" y="6295869"/>
            <a:ext cx="1220754" cy="0"/>
          </a:xfrm>
          <a:prstGeom prst="straightConnector1">
            <a:avLst/>
          </a:prstGeom>
          <a:ln w="28575">
            <a:solidFill>
              <a:srgbClr val="100E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079AC203-CCD6-DD08-4CC4-7BF59EE167B9}"/>
              </a:ext>
            </a:extLst>
          </p:cNvPr>
          <p:cNvSpPr txBox="1"/>
          <p:nvPr/>
        </p:nvSpPr>
        <p:spPr>
          <a:xfrm>
            <a:off x="8427394" y="6065039"/>
            <a:ext cx="3289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Z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32A0218-36FD-57B2-8FB3-87A9628B55C6}"/>
              </a:ext>
            </a:extLst>
          </p:cNvPr>
          <p:cNvSpPr txBox="1"/>
          <p:nvPr/>
        </p:nvSpPr>
        <p:spPr>
          <a:xfrm>
            <a:off x="6476113" y="6065038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e</a:t>
            </a:r>
            <a:r>
              <a:rPr lang="en-US" sz="2400" baseline="30000" dirty="0"/>
              <a:t>+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D82B36A-8175-1591-4E21-A2FB4F0478A9}"/>
              </a:ext>
            </a:extLst>
          </p:cNvPr>
          <p:cNvSpPr txBox="1"/>
          <p:nvPr/>
        </p:nvSpPr>
        <p:spPr>
          <a:xfrm>
            <a:off x="9951559" y="6048879"/>
            <a:ext cx="4010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e</a:t>
            </a:r>
            <a:r>
              <a:rPr lang="en-US" sz="2400" baseline="30000" dirty="0"/>
              <a:t>-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0F2492E-3E89-1331-9564-C55A5F5C64C7}"/>
              </a:ext>
            </a:extLst>
          </p:cNvPr>
          <p:cNvSpPr txBox="1"/>
          <p:nvPr/>
        </p:nvSpPr>
        <p:spPr>
          <a:xfrm>
            <a:off x="6947215" y="6478833"/>
            <a:ext cx="3392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making millions &amp; studying decays</a:t>
            </a:r>
          </a:p>
        </p:txBody>
      </p:sp>
    </p:spTree>
    <p:extLst>
      <p:ext uri="{BB962C8B-B14F-4D97-AF65-F5344CB8AC3E}">
        <p14:creationId xmlns:p14="http://schemas.microsoft.com/office/powerpoint/2010/main" val="34736211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1242EA19-B43C-DF8C-9C46-B9EB7BE313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9437" y="2414824"/>
            <a:ext cx="4736425" cy="4168537"/>
          </a:xfrm>
          <a:prstGeom prst="rect">
            <a:avLst/>
          </a:prstGeom>
        </p:spPr>
      </p:pic>
      <p:pic>
        <p:nvPicPr>
          <p:cNvPr id="5" name="Picture 4" descr="Diagram, engineering drawing&#10;&#10;Description automatically generated">
            <a:extLst>
              <a:ext uri="{FF2B5EF4-FFF2-40B4-BE49-F238E27FC236}">
                <a16:creationId xmlns:a16="http://schemas.microsoft.com/office/drawing/2014/main" id="{F79FA5F6-4AD7-1C40-2660-D7632F24CF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8898" y="1204325"/>
            <a:ext cx="4228145" cy="543618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465CB70-0BE2-7786-9818-8768CBE564DA}"/>
              </a:ext>
            </a:extLst>
          </p:cNvPr>
          <p:cNvSpPr txBox="1"/>
          <p:nvPr/>
        </p:nvSpPr>
        <p:spPr>
          <a:xfrm>
            <a:off x="474841" y="217488"/>
            <a:ext cx="85392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UA1 Electromagnetic Calorimeter module</a:t>
            </a:r>
          </a:p>
          <a:p>
            <a:r>
              <a:rPr lang="en-US" dirty="0"/>
              <a:t>Half-moons or “gondolas” </a:t>
            </a:r>
          </a:p>
          <a:p>
            <a:r>
              <a:rPr lang="en-US" dirty="0"/>
              <a:t>No azimuthal segmentation – 180</a:t>
            </a:r>
            <a:r>
              <a:rPr lang="en-US" baseline="30000" dirty="0"/>
              <a:t>o  </a:t>
            </a:r>
            <a:r>
              <a:rPr lang="en-US" dirty="0"/>
              <a:t>Good enough for W &amp; Z, not for more complex events.</a:t>
            </a:r>
            <a:endParaRPr lang="en-US" baseline="30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E48A167-7FFB-B52D-EF40-B13370B13217}"/>
              </a:ext>
            </a:extLst>
          </p:cNvPr>
          <p:cNvSpPr txBox="1"/>
          <p:nvPr/>
        </p:nvSpPr>
        <p:spPr>
          <a:xfrm>
            <a:off x="6687463" y="1555531"/>
            <a:ext cx="52485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UA1 Hadron calorimeter, and Axial Field Spectrometer</a:t>
            </a:r>
          </a:p>
          <a:p>
            <a:r>
              <a:rPr lang="en-US" dirty="0"/>
              <a:t>at ISR </a:t>
            </a:r>
            <a:r>
              <a:rPr lang="en-US" dirty="0">
                <a:solidFill>
                  <a:srgbClr val="1737FF"/>
                </a:solidFill>
              </a:rPr>
              <a:t>collected light from scintillator plates with WLS</a:t>
            </a:r>
          </a:p>
          <a:p>
            <a:r>
              <a:rPr lang="en-US" dirty="0">
                <a:solidFill>
                  <a:srgbClr val="1737FF"/>
                </a:solidFill>
              </a:rPr>
              <a:t>rods and side plates</a:t>
            </a:r>
            <a:r>
              <a:rPr lang="en-US" dirty="0"/>
              <a:t>. “Cracks” and non-uniformity. </a:t>
            </a:r>
          </a:p>
        </p:txBody>
      </p:sp>
    </p:spTree>
    <p:extLst>
      <p:ext uri="{BB962C8B-B14F-4D97-AF65-F5344CB8AC3E}">
        <p14:creationId xmlns:p14="http://schemas.microsoft.com/office/powerpoint/2010/main" val="42903544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51E57ACE-253C-EB96-37E5-096E7F0038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857" y="1505776"/>
            <a:ext cx="3479800" cy="3213100"/>
          </a:xfrm>
          <a:prstGeom prst="rect">
            <a:avLst/>
          </a:prstGeom>
        </p:spPr>
      </p:pic>
      <p:pic>
        <p:nvPicPr>
          <p:cNvPr id="7" name="Picture 6" descr="Shape&#10;&#10;Description automatically generated">
            <a:extLst>
              <a:ext uri="{FF2B5EF4-FFF2-40B4-BE49-F238E27FC236}">
                <a16:creationId xmlns:a16="http://schemas.microsoft.com/office/drawing/2014/main" id="{39E130CE-ADCD-6EC1-FA94-EDBBCAAE1C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2883" y="4718876"/>
            <a:ext cx="2641748" cy="941123"/>
          </a:xfrm>
          <a:prstGeom prst="rect">
            <a:avLst/>
          </a:prstGeom>
        </p:spPr>
      </p:pic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DB7CA1A9-97B8-41E6-8DF2-B1BB414599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9143" y="2218616"/>
            <a:ext cx="3676652" cy="1787419"/>
          </a:xfrm>
          <a:prstGeom prst="rect">
            <a:avLst/>
          </a:prstGeom>
        </p:spPr>
      </p:pic>
      <p:pic>
        <p:nvPicPr>
          <p:cNvPr id="11" name="Picture 10" descr="Logo, company name&#10;&#10;Description automatically generated">
            <a:extLst>
              <a:ext uri="{FF2B5EF4-FFF2-40B4-BE49-F238E27FC236}">
                <a16:creationId xmlns:a16="http://schemas.microsoft.com/office/drawing/2014/main" id="{042C68D8-33BB-881D-88EF-243E945E7D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04519" y="4037145"/>
            <a:ext cx="1828800" cy="122971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52FFB6F-A4E6-3E23-CF2B-ABB80CE904F0}"/>
              </a:ext>
            </a:extLst>
          </p:cNvPr>
          <p:cNvSpPr txBox="1"/>
          <p:nvPr/>
        </p:nvSpPr>
        <p:spPr>
          <a:xfrm>
            <a:off x="6042250" y="1818174"/>
            <a:ext cx="2119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Tetramethylpentane</a:t>
            </a:r>
            <a:endParaRPr lang="en-US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A310050-1A2B-72B0-44EA-B721EA69BB55}"/>
              </a:ext>
            </a:extLst>
          </p:cNvPr>
          <p:cNvSpPr txBox="1"/>
          <p:nvPr/>
        </p:nvSpPr>
        <p:spPr>
          <a:xfrm>
            <a:off x="1237085" y="392031"/>
            <a:ext cx="683725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Measure ionization in liquid cells. Liquid argon used, cryogenics.</a:t>
            </a:r>
          </a:p>
          <a:p>
            <a:r>
              <a:rPr lang="en-US" sz="2000" dirty="0"/>
              <a:t>”Warm” liquid calorimeter?</a:t>
            </a:r>
          </a:p>
          <a:p>
            <a:r>
              <a:rPr lang="en-US" sz="2000" dirty="0"/>
              <a:t>With uranium plates! Hazardous, but Rubbia’s hope!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A8E981D-119E-11B5-C986-3D76ABD0B5E0}"/>
              </a:ext>
            </a:extLst>
          </p:cNvPr>
          <p:cNvSpPr txBox="1"/>
          <p:nvPr/>
        </p:nvSpPr>
        <p:spPr>
          <a:xfrm>
            <a:off x="6644859" y="5681198"/>
            <a:ext cx="42919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1737FF"/>
                </a:solidFill>
              </a:rPr>
              <a:t>1984: Needed viable alternatives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941849F-00EB-5835-52B0-901757D8172A}"/>
              </a:ext>
            </a:extLst>
          </p:cNvPr>
          <p:cNvSpPr txBox="1"/>
          <p:nvPr/>
        </p:nvSpPr>
        <p:spPr>
          <a:xfrm>
            <a:off x="9440109" y="4534210"/>
            <a:ext cx="1788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Trace impurities!</a:t>
            </a:r>
          </a:p>
        </p:txBody>
      </p:sp>
    </p:spTree>
    <p:extLst>
      <p:ext uri="{BB962C8B-B14F-4D97-AF65-F5344CB8AC3E}">
        <p14:creationId xmlns:p14="http://schemas.microsoft.com/office/powerpoint/2010/main" val="26708093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FAFFFEF7-62A4-19AD-B97B-5EDF1580FA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700" y="1006800"/>
            <a:ext cx="6769510" cy="3355548"/>
          </a:xfrm>
          <a:prstGeom prst="rect">
            <a:avLst/>
          </a:prstGeom>
        </p:spPr>
      </p:pic>
      <p:pic>
        <p:nvPicPr>
          <p:cNvPr id="7" name="Picture 6" descr="Diagram, engineering drawing&#10;&#10;Description automatically generated">
            <a:extLst>
              <a:ext uri="{FF2B5EF4-FFF2-40B4-BE49-F238E27FC236}">
                <a16:creationId xmlns:a16="http://schemas.microsoft.com/office/drawing/2014/main" id="{A41E4ACD-6670-BB08-3ED1-AE17C86895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1504" y="73452"/>
            <a:ext cx="5070496" cy="2964716"/>
          </a:xfrm>
          <a:prstGeom prst="rect">
            <a:avLst/>
          </a:prstGeom>
        </p:spPr>
      </p:pic>
      <p:pic>
        <p:nvPicPr>
          <p:cNvPr id="9" name="Picture 8" descr="A picture containing text, document, linedrawing&#10;&#10;Description automatically generated">
            <a:extLst>
              <a:ext uri="{FF2B5EF4-FFF2-40B4-BE49-F238E27FC236}">
                <a16:creationId xmlns:a16="http://schemas.microsoft.com/office/drawing/2014/main" id="{2BA7C2DD-2474-7320-51BF-DD84BAE515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129" y="4471449"/>
            <a:ext cx="5751871" cy="2298580"/>
          </a:xfrm>
          <a:prstGeom prst="rect">
            <a:avLst/>
          </a:prstGeom>
        </p:spPr>
      </p:pic>
      <p:pic>
        <p:nvPicPr>
          <p:cNvPr id="11" name="Picture 10" descr="Diagram, engineering drawing&#10;&#10;Description automatically generated">
            <a:extLst>
              <a:ext uri="{FF2B5EF4-FFF2-40B4-BE49-F238E27FC236}">
                <a16:creationId xmlns:a16="http://schemas.microsoft.com/office/drawing/2014/main" id="{30ADA5AC-115B-67F2-3CB0-E1B94080B2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45932" y="3473061"/>
            <a:ext cx="3850280" cy="296471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9B3F493-9986-E50E-3832-0FECF97DABEB}"/>
              </a:ext>
            </a:extLst>
          </p:cNvPr>
          <p:cNvSpPr txBox="1"/>
          <p:nvPr/>
        </p:nvSpPr>
        <p:spPr>
          <a:xfrm>
            <a:off x="103700" y="87971"/>
            <a:ext cx="641284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1737FF"/>
                </a:solidFill>
              </a:rPr>
              <a:t>1984: Needed new EM calorimeter with good segmentation</a:t>
            </a:r>
          </a:p>
          <a:p>
            <a:r>
              <a:rPr lang="en-US" sz="2000" dirty="0">
                <a:solidFill>
                  <a:srgbClr val="1737FF"/>
                </a:solidFill>
              </a:rPr>
              <a:t>In both directions: 𝜽 and 𝜙</a:t>
            </a:r>
          </a:p>
          <a:p>
            <a:r>
              <a:rPr lang="en-US" sz="2000" dirty="0">
                <a:solidFill>
                  <a:srgbClr val="1737FF"/>
                </a:solidFill>
              </a:rPr>
              <a:t>Scintillator? How to extract the light without dead spaces?</a:t>
            </a:r>
          </a:p>
        </p:txBody>
      </p:sp>
    </p:spTree>
    <p:extLst>
      <p:ext uri="{BB962C8B-B14F-4D97-AF65-F5344CB8AC3E}">
        <p14:creationId xmlns:p14="http://schemas.microsoft.com/office/powerpoint/2010/main" val="18603757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ece of paper with writing&#10;&#10;Description automatically generated with medium confidence">
            <a:extLst>
              <a:ext uri="{FF2B5EF4-FFF2-40B4-BE49-F238E27FC236}">
                <a16:creationId xmlns:a16="http://schemas.microsoft.com/office/drawing/2014/main" id="{02C4527A-9361-C420-D10A-104BD9AFAC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2216" y="614365"/>
            <a:ext cx="6879045" cy="596608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60C9783-E996-B058-F1D6-7ABC8A2C3A5A}"/>
              </a:ext>
            </a:extLst>
          </p:cNvPr>
          <p:cNvSpPr txBox="1"/>
          <p:nvPr/>
        </p:nvSpPr>
        <p:spPr>
          <a:xfrm>
            <a:off x="1328738" y="92884"/>
            <a:ext cx="9958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1737FF"/>
                </a:solidFill>
              </a:rPr>
              <a:t>Autumn 1984: Lab tests of WLS bars and </a:t>
            </a:r>
            <a:r>
              <a:rPr lang="en-US" b="1" dirty="0" err="1">
                <a:solidFill>
                  <a:srgbClr val="1737FF"/>
                </a:solidFill>
              </a:rPr>
              <a:t>fibres</a:t>
            </a:r>
            <a:r>
              <a:rPr lang="en-US" b="1" dirty="0">
                <a:solidFill>
                  <a:srgbClr val="1737FF"/>
                </a:solidFill>
              </a:rPr>
              <a:t>. </a:t>
            </a:r>
            <a:r>
              <a:rPr lang="en-US" dirty="0" err="1"/>
              <a:t>Virdee</a:t>
            </a:r>
            <a:r>
              <a:rPr lang="en-US" dirty="0"/>
              <a:t> with Imperial College and Rutherford Lab groups</a:t>
            </a:r>
          </a:p>
        </p:txBody>
      </p:sp>
    </p:spTree>
    <p:extLst>
      <p:ext uri="{BB962C8B-B14F-4D97-AF65-F5344CB8AC3E}">
        <p14:creationId xmlns:p14="http://schemas.microsoft.com/office/powerpoint/2010/main" val="23507449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512</TotalTime>
  <Words>1056</Words>
  <Application>Microsoft Macintosh PowerPoint</Application>
  <PresentationFormat>Widescreen</PresentationFormat>
  <Paragraphs>144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Apple Chancery</vt:lpstr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Albrow</dc:creator>
  <cp:lastModifiedBy>Michael Albrow</cp:lastModifiedBy>
  <cp:revision>38</cp:revision>
  <cp:lastPrinted>2022-10-12T17:17:14Z</cp:lastPrinted>
  <dcterms:created xsi:type="dcterms:W3CDTF">2022-09-19T17:23:31Z</dcterms:created>
  <dcterms:modified xsi:type="dcterms:W3CDTF">2022-10-14T01:14:18Z</dcterms:modified>
</cp:coreProperties>
</file>