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70" r:id="rId2"/>
    <p:sldId id="256" r:id="rId3"/>
    <p:sldId id="271" r:id="rId4"/>
    <p:sldId id="257" r:id="rId5"/>
    <p:sldId id="258" r:id="rId6"/>
    <p:sldId id="259" r:id="rId7"/>
    <p:sldId id="260" r:id="rId8"/>
    <p:sldId id="261" r:id="rId9"/>
    <p:sldId id="272" r:id="rId10"/>
    <p:sldId id="268" r:id="rId11"/>
    <p:sldId id="262" r:id="rId12"/>
    <p:sldId id="273" r:id="rId13"/>
    <p:sldId id="265" r:id="rId14"/>
    <p:sldId id="266" r:id="rId15"/>
    <p:sldId id="267" r:id="rId16"/>
    <p:sldId id="269" r:id="rId17"/>
  </p:sldIdLst>
  <p:sldSz cx="12192000" cy="6858000"/>
  <p:notesSz cx="6797675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6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9" autoAdjust="0"/>
    <p:restoredTop sz="94660"/>
  </p:normalViewPr>
  <p:slideViewPr>
    <p:cSldViewPr snapToGrid="0">
      <p:cViewPr>
        <p:scale>
          <a:sx n="75" d="100"/>
          <a:sy n="75" d="100"/>
        </p:scale>
        <p:origin x="35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95855" units="1/cm"/>
          <inkml:channelProperty channel="T" name="resolution" value="1" units="1/dev"/>
        </inkml:channelProperties>
      </inkml:inkSource>
      <inkml:timestamp xml:id="ts0" timeString="2022-10-07T14:04:18.59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24285 2266 0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EBC9D-0E6A-494B-B021-2B6125B5AD81}" type="datetimeFigureOut">
              <a:rPr lang="nl-NL" smtClean="0"/>
              <a:t>4-10-2022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2C447-CF36-4096-B85E-F77FFBD373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602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ACF39-E07D-4D1B-9356-EB7E3317C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9352BCB-1CC7-4502-B1AD-9B394E364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29B86F-7B8A-4E48-91C3-23C3902C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16D86B-3F0C-4818-81E1-8ABB356AC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2ACAB3-22C1-4E88-9A42-0642AA6E0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2998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D0EAF4-9632-4F42-91C3-1C17F5EE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605A95A-4F69-461B-9A4C-5F2FC6D77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925120-4D7E-40D6-9802-B1419388C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EFED2E-0446-4CB8-BDB5-46D49A586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8DF936-ADAE-415C-8343-A30B5DE31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87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A47AE9E-F629-46D6-A752-565DA631B0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D78B725-2BF8-443E-99FC-AD9DAE638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FD8063-4E1B-4AAB-8290-B37035BB6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9DE137-6568-40B0-A300-98781886E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B0960D-F074-4616-8FFC-6D9A623F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81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5A626D-4B2B-4FD6-B3F0-CD79DF544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D7C1F1-B4D0-4ECF-AF8E-B0BB5D942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67D4BE-56D4-443E-8042-ACA6A23D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66FB84-5F7B-4F99-9087-3EAA212CD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8A492B-993B-4C34-B99B-B431A7B5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457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1310DE-E26D-43E2-9ED3-3D57EBD5B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66A2215-05FF-49D9-8020-CB60F88A5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026E17-A6C2-41A5-B321-9639B28C0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660B13-8634-4C30-A61D-74F95C78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1679CB-C437-498F-B1CE-0E5E5FD7C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96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B2F10-77F2-4882-BF72-BCBECB349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065878-F4EB-4E32-BA0D-1FE48910ED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97B38D7-1BE0-4654-A9DB-03DEADF33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5052C-58A4-4410-A57B-D34DF46F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41736C-5736-409D-AFAE-AF79F3CBB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40826BC-7D52-4B75-B520-B63CE216E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4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57E089-EDDC-481B-98EE-307A4A475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1A0D5A8-C173-4F08-B849-944192E36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9B58A14-A0AC-4E59-8E39-33255C716E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3F2B07-381D-4FAC-B9C7-1C2BB2B56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73FB829-C010-4789-B604-4558B03054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9F727B-05B4-4C43-9079-6DBEBDA1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BC780AC-2783-43ED-B36B-D677583D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B96B137-9493-4CE2-AA57-69B131A4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85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18E4D-144A-4769-B148-266CB73DB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170C052-6637-4FF6-A355-44CAF6051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DED8A94-BE4F-456D-85C7-6F8265BB3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1ED51E9-19B1-41D8-BE94-2974B6CC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113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C763FDE-EC4D-40B4-85D7-28F44C152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C3F338A-F0DE-4EF8-A22E-08931560C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A632361-FF9D-4A38-BEDD-9C93FD033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33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DFE87A-45EA-4B77-BAF2-07E849D48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EE50DC-6A8B-46A9-A757-FAF960C2A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C62FCC-4C39-40E4-8572-4D9F82B78C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F6E1E53-542E-45A0-8A93-C0453E7B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2F8C3DA-7539-4BF1-9658-23240172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3D02D56-34F6-4294-ABEB-C13B5EC96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84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ABF081-E66D-407E-9CE1-96E590E17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B9A5314-A192-4CBE-A6ED-E0F2F829DC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74223B-C92E-45EC-AD6D-5BE4C7036B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F20B63-942F-480A-90E1-DC168A6AE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115139C-E67B-4F18-B8A2-6EE07CBB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00C18A9-0492-4F1C-8B6C-736C05265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79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C67DC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FCD033E-8BEB-4308-8A50-EED49E200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D8DECB-4CF7-49A2-90E3-3D1382A6B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E9BD3E-1584-4373-97D3-84E712C62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23FCF6-EECE-4C7E-9FF1-ACEEBE4082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3C77B2-51C4-4BC5-9F83-C0E887E244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D667-8414-498C-86FF-5B87FE5BB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70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2C1076-5155-40BD-A074-83E56CEA5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0608"/>
            <a:ext cx="9144000" cy="3952415"/>
          </a:xfrm>
          <a:noFill/>
        </p:spPr>
        <p:txBody>
          <a:bodyPr>
            <a:normAutofit fontScale="90000"/>
          </a:bodyPr>
          <a:lstStyle/>
          <a:p>
            <a:br>
              <a:rPr lang="nl-NL" i="1" dirty="0"/>
            </a:br>
            <a:br>
              <a:rPr lang="nl-NL" i="1" dirty="0"/>
            </a:br>
            <a: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Seminar in </a:t>
            </a:r>
            <a:r>
              <a:rPr lang="nl-NL" b="1" i="1" dirty="0" err="1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honor</a:t>
            </a:r>
            <a: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</a:t>
            </a:r>
            <a:b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Prof. Sir T.S. </a:t>
            </a:r>
            <a:r>
              <a:rPr lang="nl-NL" b="1" i="1" dirty="0" err="1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Virdee</a:t>
            </a:r>
            <a:b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 </a:t>
            </a:r>
            <a:r>
              <a:rPr lang="nl-NL" b="1" i="1" dirty="0" err="1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October</a:t>
            </a:r>
            <a: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2022 </a:t>
            </a:r>
            <a:br>
              <a:rPr lang="nl-NL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b="1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Kohn Centre, the Royal Society</a:t>
            </a:r>
            <a:r>
              <a:rPr lang="en-US" i="1" dirty="0">
                <a:ln w="19050">
                  <a:solidFill>
                    <a:srgbClr val="0070C0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nl-NL" dirty="0">
              <a:ln w="19050">
                <a:solidFill>
                  <a:srgbClr val="0070C0"/>
                </a:solidFill>
              </a:ln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C8CE8B-5862-4D89-8764-98ADBB1FF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6348" y="5126037"/>
            <a:ext cx="9144000" cy="979795"/>
          </a:xfrm>
          <a:noFill/>
          <a:ln>
            <a:noFill/>
          </a:ln>
        </p:spPr>
        <p:txBody>
          <a:bodyPr/>
          <a:lstStyle/>
          <a:p>
            <a:r>
              <a:rPr lang="nl-N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Talk </a:t>
            </a:r>
            <a:r>
              <a:rPr lang="nl-NL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given</a:t>
            </a:r>
            <a:r>
              <a:rPr lang="nl-N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</a:t>
            </a:r>
            <a:r>
              <a:rPr lang="nl-N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Jos Engelen, </a:t>
            </a:r>
          </a:p>
          <a:p>
            <a:r>
              <a:rPr lang="nl-N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Professor emeritus University of Amsterdam / </a:t>
            </a:r>
            <a:r>
              <a:rPr lang="nl-NL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Nikhef</a:t>
            </a:r>
            <a:endParaRPr lang="nl-NL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B34A6D6-63B0-411E-B233-26F3ADED3729}"/>
              </a:ext>
            </a:extLst>
          </p:cNvPr>
          <p:cNvSpPr txBox="1"/>
          <p:nvPr/>
        </p:nvSpPr>
        <p:spPr>
          <a:xfrm>
            <a:off x="409350" y="6015004"/>
            <a:ext cx="3873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Writeup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</a:rPr>
              <a:t>www.nikhef/~h02/talk.pdf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" name="Inkt 8">
                <a:extLst>
                  <a:ext uri="{FF2B5EF4-FFF2-40B4-BE49-F238E27FC236}">
                    <a16:creationId xmlns:a16="http://schemas.microsoft.com/office/drawing/2014/main" id="{514C747E-11AA-438A-BF59-C9DEBA2EF62E}"/>
                  </a:ext>
                </a:extLst>
              </p14:cNvPr>
              <p14:cNvContentPartPr/>
              <p14:nvPr/>
            </p14:nvContentPartPr>
            <p14:xfrm>
              <a:off x="8742600" y="815760"/>
              <a:ext cx="360" cy="360"/>
            </p14:xfrm>
          </p:contentPart>
        </mc:Choice>
        <mc:Fallback>
          <p:pic>
            <p:nvPicPr>
              <p:cNvPr id="9" name="Inkt 8">
                <a:extLst>
                  <a:ext uri="{FF2B5EF4-FFF2-40B4-BE49-F238E27FC236}">
                    <a16:creationId xmlns:a16="http://schemas.microsoft.com/office/drawing/2014/main" id="{514C747E-11AA-438A-BF59-C9DEBA2EF62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26760" y="752400"/>
                <a:ext cx="31680" cy="12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566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451"/>
    </mc:Choice>
    <mc:Fallback>
      <p:transition spd="slow" advTm="284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DF040B-694F-4E41-B5AA-1CA8C806A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n>
                  <a:solidFill>
                    <a:schemeClr val="bg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</a:rPr>
              <a:t>The Compact Muon </a:t>
            </a:r>
            <a:r>
              <a:rPr lang="nl-NL" dirty="0" err="1">
                <a:ln>
                  <a:solidFill>
                    <a:schemeClr val="bg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</a:rPr>
              <a:t>Solenoid</a:t>
            </a:r>
            <a:endParaRPr lang="nl-NL" dirty="0">
              <a:ln>
                <a:solidFill>
                  <a:schemeClr val="bg1"/>
                </a:solidFill>
              </a:ln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6" name="Picture 2" descr="https://cmsexperiment.web.cern.ch/sites/cmsexperiment.web.cern.ch/files/cms_160312_02.png">
            <a:extLst>
              <a:ext uri="{FF2B5EF4-FFF2-40B4-BE49-F238E27FC236}">
                <a16:creationId xmlns:a16="http://schemas.microsoft.com/office/drawing/2014/main" id="{FF36A92B-B638-4A17-8109-E4978E275F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698" y="1825625"/>
            <a:ext cx="620660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F8E481B-A5C2-46D6-99CF-F88F1D4E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CA4B378-1A40-49B7-AE3E-80B46B5B8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A1A9641-83EE-4BA5-8F24-EEF8745BC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9892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C67DC"/>
            </a:gs>
            <a:gs pos="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F0975C9-1C09-4593-9933-54CD4DC95E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725" y="953956"/>
            <a:ext cx="5265121" cy="5265121"/>
          </a:xfr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222483-AE29-4E59-98F6-55E7CCE2C5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612" y="647953"/>
            <a:ext cx="6301378" cy="5628968"/>
          </a:xfrm>
          <a:prstGeom prst="rect">
            <a:avLst/>
          </a:prstGeom>
        </p:spPr>
      </p:pic>
      <p:sp>
        <p:nvSpPr>
          <p:cNvPr id="13" name="Tijdelijke aanduiding voor datum 12">
            <a:extLst>
              <a:ext uri="{FF2B5EF4-FFF2-40B4-BE49-F238E27FC236}">
                <a16:creationId xmlns:a16="http://schemas.microsoft.com/office/drawing/2014/main" id="{5618DB79-31FA-42DE-859B-AFFE87074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14" name="Tijdelijke aanduiding voor voettekst 13">
            <a:extLst>
              <a:ext uri="{FF2B5EF4-FFF2-40B4-BE49-F238E27FC236}">
                <a16:creationId xmlns:a16="http://schemas.microsoft.com/office/drawing/2014/main" id="{9A2EF66B-D2BE-405B-9E60-4BF906A82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15" name="Tijdelijke aanduiding voor dianummer 14">
            <a:extLst>
              <a:ext uri="{FF2B5EF4-FFF2-40B4-BE49-F238E27FC236}">
                <a16:creationId xmlns:a16="http://schemas.microsoft.com/office/drawing/2014/main" id="{EE4E9307-8FB7-4DDC-B9D8-D438B01DF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11</a:t>
            </a:fld>
            <a:endParaRPr lang="nl-NL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FE4D0E9D-B07B-4860-84A5-73616064AA32}"/>
              </a:ext>
            </a:extLst>
          </p:cNvPr>
          <p:cNvSpPr txBox="1"/>
          <p:nvPr/>
        </p:nvSpPr>
        <p:spPr>
          <a:xfrm>
            <a:off x="673239" y="361741"/>
            <a:ext cx="3868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Discovery – 2012: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50BC2DF-E3B8-49FA-98BB-52926849EA28}"/>
              </a:ext>
            </a:extLst>
          </p:cNvPr>
          <p:cNvSpPr txBox="1"/>
          <p:nvPr/>
        </p:nvSpPr>
        <p:spPr>
          <a:xfrm>
            <a:off x="7084087" y="153413"/>
            <a:ext cx="3778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2021, 25 x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statistics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38249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EB90E-948F-4C83-A981-97492516C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Crystals R&amp;D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2E9E22-031D-42B1-87DF-FB63FBEBC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B00964-A7C6-4A0B-8ED2-D193C7685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C43B73-972E-483F-BF82-23D9A8100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12</a:t>
            </a:fld>
            <a:endParaRPr lang="nl-NL"/>
          </a:p>
        </p:txBody>
      </p:sp>
      <p:pic>
        <p:nvPicPr>
          <p:cNvPr id="12" name="Tijdelijke aanduiding voor inhoud 11">
            <a:extLst>
              <a:ext uri="{FF2B5EF4-FFF2-40B4-BE49-F238E27FC236}">
                <a16:creationId xmlns:a16="http://schemas.microsoft.com/office/drawing/2014/main" id="{7FE3DB6B-F813-4C4E-9C6C-87BF204C83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9512" y="2301081"/>
            <a:ext cx="4752975" cy="3400425"/>
          </a:xfrm>
        </p:spPr>
      </p:pic>
      <p:sp>
        <p:nvSpPr>
          <p:cNvPr id="15" name="Ovaal 14">
            <a:extLst>
              <a:ext uri="{FF2B5EF4-FFF2-40B4-BE49-F238E27FC236}">
                <a16:creationId xmlns:a16="http://schemas.microsoft.com/office/drawing/2014/main" id="{8BAB04A8-D536-4FDE-A535-5EB3FEC94ACF}"/>
              </a:ext>
            </a:extLst>
          </p:cNvPr>
          <p:cNvSpPr/>
          <p:nvPr/>
        </p:nvSpPr>
        <p:spPr>
          <a:xfrm>
            <a:off x="5828047" y="743574"/>
            <a:ext cx="1266092" cy="49237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BE627910-B993-43C7-AE82-39ADAFAA43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52612" y="647700"/>
            <a:ext cx="8486775" cy="556260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754753E6-06DB-4FCE-ABE4-FE2522EC5D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43" y="0"/>
            <a:ext cx="10472113" cy="6858000"/>
          </a:xfrm>
          <a:prstGeom prst="rect">
            <a:avLst/>
          </a:prstGeom>
        </p:spPr>
      </p:pic>
      <p:sp>
        <p:nvSpPr>
          <p:cNvPr id="22" name="Ovaal 21">
            <a:extLst>
              <a:ext uri="{FF2B5EF4-FFF2-40B4-BE49-F238E27FC236}">
                <a16:creationId xmlns:a16="http://schemas.microsoft.com/office/drawing/2014/main" id="{E70924EB-861F-4589-B0EA-6252F81D25F4}"/>
              </a:ext>
            </a:extLst>
          </p:cNvPr>
          <p:cNvSpPr/>
          <p:nvPr/>
        </p:nvSpPr>
        <p:spPr>
          <a:xfrm>
            <a:off x="6320418" y="160774"/>
            <a:ext cx="1625715" cy="5727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0048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A81DDB86-7ACE-4161-8017-DE502675C8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3" y="577703"/>
            <a:ext cx="12122773" cy="5702593"/>
          </a:xfrm>
          <a:prstGeom prst="rect">
            <a:avLst/>
          </a:prstGeom>
        </p:spPr>
      </p:pic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112F922-16CA-4D93-9056-2DB1602A5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9C49278-0AF5-4048-B023-5FEA865FC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F3E0AD7-81F2-4E80-805B-CAEE5B924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668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C437E246-7594-42D9-9AA2-081CFA5139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732" y="1825625"/>
            <a:ext cx="8462535" cy="4351338"/>
          </a:xfrm>
        </p:spPr>
      </p:pic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D6C0323-7D5B-45EA-9454-BC54E444B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53C6BA9-2D51-4234-8DEF-AF1C85D8B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BA9B7F7-F0E1-45A8-A738-62FC0F801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633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790F41B-B470-4AC7-A41F-20AFDC08FD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09" y="1036320"/>
            <a:ext cx="9989322" cy="5140643"/>
          </a:xfrm>
        </p:spPr>
      </p:pic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CF4EB82-5251-4544-8065-6363E096A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2355D37-39C6-446F-9D56-79A15D995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933946A-9418-4A08-9915-267B58AC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15</a:t>
            </a:fld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E7C8774-2079-4894-9A94-E9BEDBD70A68}"/>
              </a:ext>
            </a:extLst>
          </p:cNvPr>
          <p:cNvSpPr txBox="1"/>
          <p:nvPr/>
        </p:nvSpPr>
        <p:spPr>
          <a:xfrm>
            <a:off x="2824480" y="450204"/>
            <a:ext cx="663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‘</a:t>
            </a:r>
            <a:r>
              <a:rPr lang="nl-NL" sz="2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</a:t>
            </a:r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author</a:t>
            </a:r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virdee</a:t>
            </a:r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’ (= Jim + Jas) </a:t>
            </a:r>
          </a:p>
        </p:txBody>
      </p:sp>
    </p:spTree>
    <p:extLst>
      <p:ext uri="{BB962C8B-B14F-4D97-AF65-F5344CB8AC3E}">
        <p14:creationId xmlns:p14="http://schemas.microsoft.com/office/powerpoint/2010/main" val="2541449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CE8B40DD-BA13-45EE-A1E0-96FF87BDA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3B93C2E8-7B28-4DE4-A881-0FCC7DAE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D65B4C9F-57F6-42B6-9B7F-01D97E9B6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16</a:t>
            </a:fld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739BE0E-7F8D-49F5-A37C-5FD2C30D9D73}"/>
              </a:ext>
            </a:extLst>
          </p:cNvPr>
          <p:cNvSpPr txBox="1"/>
          <p:nvPr/>
        </p:nvSpPr>
        <p:spPr>
          <a:xfrm flipH="1">
            <a:off x="2412997" y="3048000"/>
            <a:ext cx="8336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rgbClr val="0070C0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‘I know you are not quite there yet, but even during partial re-</a:t>
            </a:r>
          </a:p>
          <a:p>
            <a:r>
              <a:rPr lang="en-US" dirty="0" err="1">
                <a:ln>
                  <a:solidFill>
                    <a:srgbClr val="0070C0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tirement</a:t>
            </a:r>
            <a:r>
              <a:rPr lang="en-US" dirty="0">
                <a:ln>
                  <a:solidFill>
                    <a:srgbClr val="0070C0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enjoy the freedom it brings, together with your loved ones,</a:t>
            </a:r>
          </a:p>
          <a:p>
            <a:r>
              <a:rPr lang="en-US" dirty="0">
                <a:ln>
                  <a:solidFill>
                    <a:srgbClr val="0070C0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together with your friends!’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6558922-A0C2-496E-A68E-C7FDC2CF66BE}"/>
              </a:ext>
            </a:extLst>
          </p:cNvPr>
          <p:cNvSpPr txBox="1"/>
          <p:nvPr/>
        </p:nvSpPr>
        <p:spPr>
          <a:xfrm>
            <a:off x="1981200" y="985520"/>
            <a:ext cx="8768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Happy </a:t>
            </a:r>
            <a:r>
              <a:rPr lang="nl-NL" sz="2400" dirty="0" err="1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birthday</a:t>
            </a:r>
            <a:r>
              <a:rPr lang="nl-NL" sz="2400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Jim!</a:t>
            </a:r>
          </a:p>
          <a:p>
            <a:endParaRPr lang="nl-NL" sz="2400" dirty="0">
              <a:ln>
                <a:solidFill>
                  <a:srgbClr val="FF0000"/>
                </a:solidFill>
              </a:ln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2400" dirty="0" err="1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nl-NL" sz="2400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659415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9FC9D732-914A-47B3-BDB2-C19E45F2E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83955" y="723506"/>
            <a:ext cx="4640826" cy="6911783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17E06F-F03B-4636-9A30-0923D0C75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5424781" y="723506"/>
            <a:ext cx="4859762" cy="6224926"/>
          </a:xfrm>
          <a:prstGeom prst="rect">
            <a:avLst/>
          </a:prstGeom>
        </p:spPr>
      </p:pic>
      <p:sp>
        <p:nvSpPr>
          <p:cNvPr id="14" name="Ovaal 13">
            <a:extLst>
              <a:ext uri="{FF2B5EF4-FFF2-40B4-BE49-F238E27FC236}">
                <a16:creationId xmlns:a16="http://schemas.microsoft.com/office/drawing/2014/main" id="{4ACE9C58-8E71-488B-8E6D-3FFAB6165D13}"/>
              </a:ext>
            </a:extLst>
          </p:cNvPr>
          <p:cNvSpPr/>
          <p:nvPr/>
        </p:nvSpPr>
        <p:spPr>
          <a:xfrm>
            <a:off x="1208721" y="6160066"/>
            <a:ext cx="1111046" cy="24580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95AEBE73-9EDE-4396-9E1D-980EA5507CB1}"/>
              </a:ext>
            </a:extLst>
          </p:cNvPr>
          <p:cNvSpPr/>
          <p:nvPr/>
        </p:nvSpPr>
        <p:spPr>
          <a:xfrm>
            <a:off x="7614887" y="2992751"/>
            <a:ext cx="1111046" cy="2703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7F917CD-54AC-4294-AA32-1068A788A682}"/>
              </a:ext>
            </a:extLst>
          </p:cNvPr>
          <p:cNvSpPr txBox="1"/>
          <p:nvPr/>
        </p:nvSpPr>
        <p:spPr>
          <a:xfrm>
            <a:off x="864686" y="138518"/>
            <a:ext cx="2973784" cy="46166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 err="1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February</a:t>
            </a:r>
            <a:r>
              <a:rPr lang="nl-NL" sz="2400" b="1" dirty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1979</a:t>
            </a:r>
          </a:p>
        </p:txBody>
      </p:sp>
      <p:sp>
        <p:nvSpPr>
          <p:cNvPr id="21" name="Tijdelijke aanduiding voor dianummer 20">
            <a:extLst>
              <a:ext uri="{FF2B5EF4-FFF2-40B4-BE49-F238E27FC236}">
                <a16:creationId xmlns:a16="http://schemas.microsoft.com/office/drawing/2014/main" id="{D3D999D5-B624-4290-AF82-2EE837E6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2</a:t>
            </a:fld>
            <a:endParaRPr lang="nl-NL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9A64158-5AF4-4503-81C4-9EEB8D13C407}"/>
              </a:ext>
            </a:extLst>
          </p:cNvPr>
          <p:cNvSpPr txBox="1"/>
          <p:nvPr/>
        </p:nvSpPr>
        <p:spPr>
          <a:xfrm flipH="1">
            <a:off x="5907029" y="77175"/>
            <a:ext cx="4271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Soft strong </a:t>
            </a:r>
            <a:r>
              <a:rPr lang="nl-NL" dirty="0" err="1">
                <a:solidFill>
                  <a:schemeClr val="bg1"/>
                </a:solidFill>
              </a:rPr>
              <a:t>interaction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physics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using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bubble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chambers</a:t>
            </a:r>
            <a:r>
              <a:rPr lang="nl-NL" dirty="0">
                <a:solidFill>
                  <a:schemeClr val="bg1"/>
                </a:solidFill>
              </a:rPr>
              <a:t>,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latter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years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ABCC653D-3A71-4333-B80D-664AB8753A7B}"/>
              </a:ext>
            </a:extLst>
          </p:cNvPr>
          <p:cNvSpPr/>
          <p:nvPr/>
        </p:nvSpPr>
        <p:spPr>
          <a:xfrm>
            <a:off x="857030" y="854107"/>
            <a:ext cx="4958309" cy="94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SIGMA HYPERON PRODUCTION</a:t>
            </a:r>
          </a:p>
          <a:p>
            <a:pPr algn="ctr"/>
            <a:r>
              <a:rPr 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A TRIGGERED BUBBLE CHAMBER</a:t>
            </a: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92E1FCCC-7BA6-437D-8459-C22D36870F29}"/>
              </a:ext>
            </a:extLst>
          </p:cNvPr>
          <p:cNvCxnSpPr/>
          <p:nvPr/>
        </p:nvCxnSpPr>
        <p:spPr>
          <a:xfrm flipV="1">
            <a:off x="3848518" y="1808704"/>
            <a:ext cx="1949381" cy="1406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D06316B7-1D94-4339-A61E-8252552EB903}"/>
              </a:ext>
            </a:extLst>
          </p:cNvPr>
          <p:cNvCxnSpPr/>
          <p:nvPr/>
        </p:nvCxnSpPr>
        <p:spPr>
          <a:xfrm>
            <a:off x="864686" y="1798652"/>
            <a:ext cx="1301529" cy="1306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00C36BD5-E596-4035-86F8-6A6527BD1DEB}"/>
              </a:ext>
            </a:extLst>
          </p:cNvPr>
          <p:cNvCxnSpPr/>
          <p:nvPr/>
        </p:nvCxnSpPr>
        <p:spPr>
          <a:xfrm flipV="1">
            <a:off x="5797899" y="924448"/>
            <a:ext cx="0" cy="8742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002E8173-099E-4EA3-958A-B8920D993DDB}"/>
              </a:ext>
            </a:extLst>
          </p:cNvPr>
          <p:cNvCxnSpPr/>
          <p:nvPr/>
        </p:nvCxnSpPr>
        <p:spPr>
          <a:xfrm flipV="1">
            <a:off x="864686" y="934497"/>
            <a:ext cx="0" cy="8641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EEE0B5DA-A607-40D3-AC39-D59D644D5E80}"/>
              </a:ext>
            </a:extLst>
          </p:cNvPr>
          <p:cNvCxnSpPr/>
          <p:nvPr/>
        </p:nvCxnSpPr>
        <p:spPr>
          <a:xfrm>
            <a:off x="864686" y="924448"/>
            <a:ext cx="49332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449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B26A50-B226-451D-B631-ED2615B48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440" y="777106"/>
            <a:ext cx="10515600" cy="3091509"/>
          </a:xfrm>
        </p:spPr>
        <p:txBody>
          <a:bodyPr>
            <a:noAutofit/>
          </a:bodyPr>
          <a:lstStyle/>
          <a:p>
            <a: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NA14: 1979 – 1985      (NA14/2)</a:t>
            </a:r>
            <a:b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Hard scattering of real </a:t>
            </a:r>
            <a:r>
              <a:rPr lang="nl-NL" sz="3600" dirty="0" err="1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photons</a:t>
            </a:r>
            <a: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&lt;90 </a:t>
            </a:r>
            <a:r>
              <a:rPr lang="nl-NL" sz="3600" dirty="0" err="1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  <a:b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nl-NL" sz="3600" baseline="300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 </a:t>
            </a:r>
            <a:r>
              <a:rPr lang="nl-NL" sz="3600" dirty="0" err="1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isoscalar</a:t>
            </a:r>
            <a:r>
              <a:rPr lang="nl-NL" sz="3600" dirty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target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4962CD-801F-40F6-8552-E9CF840F6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9756F40-A958-4499-AF84-E76768D48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01F698-3392-43E8-B00D-DAD278B40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12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8B374FF5-8827-4EB0-8484-26019D618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8623"/>
            <a:ext cx="12192000" cy="4220754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E5F8261D-E7C4-4B55-A433-6689E6E5B480}"/>
              </a:ext>
            </a:extLst>
          </p:cNvPr>
          <p:cNvSpPr txBox="1"/>
          <p:nvPr/>
        </p:nvSpPr>
        <p:spPr>
          <a:xfrm flipH="1">
            <a:off x="1804177" y="5677325"/>
            <a:ext cx="8183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NA14 spectrometer. </a:t>
            </a:r>
            <a:r>
              <a:rPr lang="nl-NL" dirty="0" err="1">
                <a:latin typeface="Verdana" panose="020B0604030504040204" pitchFamily="34" charset="0"/>
                <a:ea typeface="Verdana" panose="020B0604030504040204" pitchFamily="34" charset="0"/>
              </a:rPr>
              <a:t>Two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dirty="0" err="1">
                <a:latin typeface="Verdana" panose="020B0604030504040204" pitchFamily="34" charset="0"/>
                <a:ea typeface="Verdana" panose="020B0604030504040204" pitchFamily="34" charset="0"/>
              </a:rPr>
              <a:t>dipoles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nl-NL" dirty="0" err="1"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 e.m. calorimeters, </a:t>
            </a:r>
            <a:r>
              <a:rPr lang="nl-NL" dirty="0" err="1">
                <a:latin typeface="Verdana" panose="020B0604030504040204" pitchFamily="34" charset="0"/>
                <a:ea typeface="Verdana" panose="020B0604030504040204" pitchFamily="34" charset="0"/>
              </a:rPr>
              <a:t>Cerenkov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nl-NL" dirty="0" err="1">
                <a:latin typeface="Verdana" panose="020B0604030504040204" pitchFamily="34" charset="0"/>
                <a:ea typeface="Verdana" panose="020B0604030504040204" pitchFamily="34" charset="0"/>
              </a:rPr>
              <a:t>PWC’s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, muon filter</a:t>
            </a:r>
          </a:p>
        </p:txBody>
      </p:sp>
      <p:sp>
        <p:nvSpPr>
          <p:cNvPr id="8" name="Tijdelijke aanduiding voor datum 7">
            <a:extLst>
              <a:ext uri="{FF2B5EF4-FFF2-40B4-BE49-F238E27FC236}">
                <a16:creationId xmlns:a16="http://schemas.microsoft.com/office/drawing/2014/main" id="{6A68C2C1-CF80-4B2C-8BE6-F94D4C02D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9" name="Tijdelijke aanduiding voor voettekst 8">
            <a:extLst>
              <a:ext uri="{FF2B5EF4-FFF2-40B4-BE49-F238E27FC236}">
                <a16:creationId xmlns:a16="http://schemas.microsoft.com/office/drawing/2014/main" id="{068016F8-3006-4ACA-803F-77D582DE8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FDF2891A-5C1F-408A-B927-6EECF6994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4</a:t>
            </a:fld>
            <a:endParaRPr lang="nl-NL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60F1E7B-E0C9-44F6-BF75-F0AC7E2EA5E2}"/>
              </a:ext>
            </a:extLst>
          </p:cNvPr>
          <p:cNvSpPr txBox="1"/>
          <p:nvPr/>
        </p:nvSpPr>
        <p:spPr>
          <a:xfrm flipH="1">
            <a:off x="1305559" y="833120"/>
            <a:ext cx="1701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AEG </a:t>
            </a:r>
            <a:r>
              <a:rPr lang="nl-NL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magnet</a:t>
            </a:r>
            <a:endParaRPr lang="nl-N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547CDC2-AECC-4A5B-86AA-EC62B1CBDD2D}"/>
              </a:ext>
            </a:extLst>
          </p:cNvPr>
          <p:cNvSpPr txBox="1"/>
          <p:nvPr/>
        </p:nvSpPr>
        <p:spPr>
          <a:xfrm rot="18818205" flipH="1">
            <a:off x="2801069" y="445412"/>
            <a:ext cx="1634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nl-NL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Couronne</a:t>
            </a:r>
            <a:endParaRPr lang="nl-N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471C39EC-5430-4820-B2CC-9F7BD39940E1}"/>
              </a:ext>
            </a:extLst>
          </p:cNvPr>
          <p:cNvSpPr txBox="1"/>
          <p:nvPr/>
        </p:nvSpPr>
        <p:spPr>
          <a:xfrm flipH="1">
            <a:off x="3789678" y="845732"/>
            <a:ext cx="105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Goliath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D82527D-D2ED-4ADE-9E28-1A025E64E8AA}"/>
              </a:ext>
            </a:extLst>
          </p:cNvPr>
          <p:cNvSpPr txBox="1"/>
          <p:nvPr/>
        </p:nvSpPr>
        <p:spPr>
          <a:xfrm flipH="1">
            <a:off x="6639558" y="873760"/>
            <a:ext cx="716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ILSA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4D57C361-E3AF-434E-9456-CAE9824CF06A}"/>
              </a:ext>
            </a:extLst>
          </p:cNvPr>
          <p:cNvSpPr txBox="1"/>
          <p:nvPr/>
        </p:nvSpPr>
        <p:spPr>
          <a:xfrm flipH="1">
            <a:off x="7411718" y="875846"/>
            <a:ext cx="87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OLGA</a:t>
            </a:r>
          </a:p>
        </p:txBody>
      </p:sp>
    </p:spTree>
    <p:extLst>
      <p:ext uri="{BB962C8B-B14F-4D97-AF65-F5344CB8AC3E}">
        <p14:creationId xmlns:p14="http://schemas.microsoft.com/office/powerpoint/2010/main" val="1497561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05A5145-B3F2-4D2D-B9BD-1327F27DA5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2" y="2424112"/>
            <a:ext cx="3571875" cy="2009775"/>
          </a:xfrm>
          <a:prstGeom prst="rect">
            <a:avLst/>
          </a:prstGeom>
        </p:spPr>
      </p:pic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51B7492-E75D-4F98-A883-DEF6539D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BD94E34-C718-4A09-9B20-3451EBCAB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44C6E76-72EB-4265-AC94-7BE3D124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5</a:t>
            </a:fld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01EB0C5-1709-47C9-8409-AF62A8E1AEFC}"/>
              </a:ext>
            </a:extLst>
          </p:cNvPr>
          <p:cNvSpPr txBox="1"/>
          <p:nvPr/>
        </p:nvSpPr>
        <p:spPr>
          <a:xfrm>
            <a:off x="4784803" y="1173500"/>
            <a:ext cx="2863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‘</a:t>
            </a:r>
            <a:r>
              <a:rPr lang="nl-NL" sz="2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quatrelle</a:t>
            </a:r>
            <a:r>
              <a:rPr lang="nl-NL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’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E4E6F79-E6BA-4CA0-BC15-D43E64510FF9}"/>
              </a:ext>
            </a:extLst>
          </p:cNvPr>
          <p:cNvSpPr txBox="1"/>
          <p:nvPr/>
        </p:nvSpPr>
        <p:spPr>
          <a:xfrm>
            <a:off x="792481" y="442127"/>
            <a:ext cx="3571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Learning </a:t>
            </a:r>
            <a:r>
              <a:rPr lang="nl-NL" sz="2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drive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79DEC34-1290-402C-9733-3DD36C7B164D}"/>
              </a:ext>
            </a:extLst>
          </p:cNvPr>
          <p:cNvSpPr txBox="1"/>
          <p:nvPr/>
        </p:nvSpPr>
        <p:spPr>
          <a:xfrm>
            <a:off x="5130801" y="1696720"/>
            <a:ext cx="156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Renault 4L</a:t>
            </a:r>
          </a:p>
        </p:txBody>
      </p:sp>
    </p:spTree>
    <p:extLst>
      <p:ext uri="{BB962C8B-B14F-4D97-AF65-F5344CB8AC3E}">
        <p14:creationId xmlns:p14="http://schemas.microsoft.com/office/powerpoint/2010/main" val="3342678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450F682A-A069-4347-BA5A-A70C9854A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33" y="99301"/>
            <a:ext cx="9334500" cy="6210300"/>
          </a:xfrm>
          <a:prstGeom prst="rect">
            <a:avLst/>
          </a:prstGeom>
        </p:spPr>
      </p:pic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547071C-5FA7-423A-B425-F4585577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C646867-1BAB-4132-843A-1BE65ACFA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4E140D0-709E-4A74-BB18-FF14833F2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6</a:t>
            </a:fld>
            <a:endParaRPr lang="nl-NL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1C1DFA0-0052-4F27-B57E-B55D861AA3FD}"/>
              </a:ext>
            </a:extLst>
          </p:cNvPr>
          <p:cNvSpPr txBox="1"/>
          <p:nvPr/>
        </p:nvSpPr>
        <p:spPr>
          <a:xfrm flipH="1">
            <a:off x="1743888" y="1249975"/>
            <a:ext cx="4570997" cy="614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Learning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 race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560FB28-ADCC-48BC-B495-76D7D0A3E580}"/>
              </a:ext>
            </a:extLst>
          </p:cNvPr>
          <p:cNvSpPr txBox="1"/>
          <p:nvPr/>
        </p:nvSpPr>
        <p:spPr>
          <a:xfrm>
            <a:off x="1666240" y="4815840"/>
            <a:ext cx="497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Jongens waren we – maar aardige jongens (Nescio in ‘Titaantjes’  (1915)  </a:t>
            </a:r>
          </a:p>
          <a:p>
            <a:endParaRPr lang="nl-N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‘Boys we </a:t>
            </a:r>
            <a:r>
              <a:rPr lang="nl-NL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were</a:t>
            </a:r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but </a:t>
            </a:r>
            <a:r>
              <a:rPr lang="nl-NL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nice</a:t>
            </a:r>
            <a:r>
              <a:rPr lang="nl-N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boys’ </a:t>
            </a:r>
          </a:p>
        </p:txBody>
      </p:sp>
    </p:spTree>
    <p:extLst>
      <p:ext uri="{BB962C8B-B14F-4D97-AF65-F5344CB8AC3E}">
        <p14:creationId xmlns:p14="http://schemas.microsoft.com/office/powerpoint/2010/main" val="1246198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935767CE-9799-4559-BDE1-2352F912E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810" y="0"/>
            <a:ext cx="4965462" cy="6858000"/>
          </a:xfrm>
          <a:prstGeom prst="rect">
            <a:avLst/>
          </a:prstGeom>
        </p:spPr>
      </p:pic>
      <p:sp>
        <p:nvSpPr>
          <p:cNvPr id="9" name="Tijdelijke aanduiding voor datum 8">
            <a:extLst>
              <a:ext uri="{FF2B5EF4-FFF2-40B4-BE49-F238E27FC236}">
                <a16:creationId xmlns:a16="http://schemas.microsoft.com/office/drawing/2014/main" id="{316F8B45-FAC3-47DF-918C-36393F8B7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9FC0BE56-21F8-4981-BE55-E23644848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7</a:t>
            </a:fld>
            <a:endParaRPr lang="nl-NL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43961CC-4DAA-4135-8F95-BFB079130256}"/>
              </a:ext>
            </a:extLst>
          </p:cNvPr>
          <p:cNvSpPr txBox="1"/>
          <p:nvPr/>
        </p:nvSpPr>
        <p:spPr>
          <a:xfrm>
            <a:off x="954593" y="793937"/>
            <a:ext cx="3506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first NA14 paper.</a:t>
            </a:r>
          </a:p>
          <a:p>
            <a:r>
              <a:rPr lang="nl-NL" sz="2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Written</a:t>
            </a:r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</a:t>
            </a:r>
            <a:r>
              <a:rPr lang="nl-N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TSV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8CF8211-9752-40B1-B6CC-E224144B26C4}"/>
              </a:ext>
            </a:extLst>
          </p:cNvPr>
          <p:cNvSpPr txBox="1"/>
          <p:nvPr/>
        </p:nvSpPr>
        <p:spPr>
          <a:xfrm>
            <a:off x="1584960" y="3017520"/>
            <a:ext cx="164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q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q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DDD76E4-E1B4-4043-A8BC-2036B26D9BC9}"/>
              </a:ext>
            </a:extLst>
          </p:cNvPr>
          <p:cNvSpPr txBox="1"/>
          <p:nvPr/>
        </p:nvSpPr>
        <p:spPr>
          <a:xfrm>
            <a:off x="538480" y="3749040"/>
            <a:ext cx="406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Sensitive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to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4th power of</a:t>
            </a: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quark charge </a:t>
            </a:r>
          </a:p>
          <a:p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sym typeface="Symbol" panose="05050102010706020507" pitchFamily="18" charset="2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HO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perturbative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QCD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calculations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of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inclusive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sym typeface="Symbol" panose="05050102010706020507" pitchFamily="18" charset="2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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signal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69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520A173C-D4C7-46E2-B559-E0E7D88D9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555851" y="0"/>
            <a:ext cx="5235677" cy="6858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CB32C20-5D7E-479D-BF6C-4E453D4A50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6304472" y="14505"/>
            <a:ext cx="4880919" cy="6858000"/>
          </a:xfrm>
          <a:prstGeom prst="rect">
            <a:avLst/>
          </a:prstGeom>
        </p:spPr>
      </p:pic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BE6F5145-9799-4314-99BE-B26F76E3C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8</a:t>
            </a:fld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10FF8F07-248E-46A0-B818-E9795DE91FC0}"/>
              </a:ext>
            </a:extLst>
          </p:cNvPr>
          <p:cNvSpPr/>
          <p:nvPr/>
        </p:nvSpPr>
        <p:spPr>
          <a:xfrm>
            <a:off x="3386295" y="944545"/>
            <a:ext cx="1537397" cy="4722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C909708C-B571-484C-8035-0EAB7DCDD088}"/>
              </a:ext>
            </a:extLst>
          </p:cNvPr>
          <p:cNvSpPr/>
          <p:nvPr/>
        </p:nvSpPr>
        <p:spPr>
          <a:xfrm>
            <a:off x="8882743" y="582804"/>
            <a:ext cx="1105319" cy="3617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4DD999D-8293-4DC6-AD13-AB839419D3EB}"/>
              </a:ext>
            </a:extLst>
          </p:cNvPr>
          <p:cNvSpPr txBox="1"/>
          <p:nvPr/>
        </p:nvSpPr>
        <p:spPr>
          <a:xfrm flipH="1">
            <a:off x="2648242" y="100489"/>
            <a:ext cx="4152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Direct </a:t>
            </a:r>
            <a:r>
              <a:rPr lang="nl-NL" sz="2400" b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photons</a:t>
            </a:r>
            <a:endParaRPr lang="nl-NL" sz="2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544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EED713-D909-4DE3-807E-A2540F673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&gt; 1985: UA1 + R&amp;D (warm liquid </a:t>
            </a:r>
            <a:r>
              <a:rPr lang="nl-NL" sz="36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calorimetry</a:t>
            </a:r>
            <a:r>
              <a:rPr lang="nl-NL" sz="3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), </a:t>
            </a:r>
            <a:r>
              <a:rPr lang="nl-NL" sz="36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PbWO4, H</a:t>
            </a:r>
            <a:r>
              <a:rPr lang="nl-NL" sz="36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2 gamma, CMS</a:t>
            </a:r>
            <a:endParaRPr lang="nl-NL" sz="3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4AC3C9-4FB5-4529-9A05-8C2DDBE90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October 14, 2022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62323B-2F41-43FC-B8FB-36A87DD3B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in honor of Prof. Sir T.S. Virdee, October 14, 2022, The Kohn Centre, the Royal Society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D891DE-4044-44AB-9A73-B6F8FB45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667-8414-498C-86FF-5B87FE5BB64C}" type="slidenum">
              <a:rPr lang="nl-NL" smtClean="0"/>
              <a:t>9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5128C78-2AAD-4AA8-B5B8-97E1B8B80A3C}"/>
              </a:ext>
            </a:extLst>
          </p:cNvPr>
          <p:cNvSpPr txBox="1"/>
          <p:nvPr/>
        </p:nvSpPr>
        <p:spPr>
          <a:xfrm>
            <a:off x="2090057" y="2352207"/>
            <a:ext cx="7609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Verdana" panose="020B0604030504040204" pitchFamily="34" charset="0"/>
                <a:ea typeface="Verdana" panose="020B0604030504040204" pitchFamily="34" charset="0"/>
              </a:rPr>
              <a:t>Important workshops: Aachen 1990</a:t>
            </a:r>
          </a:p>
          <a:p>
            <a:r>
              <a:rPr lang="nl-NL" sz="2800" dirty="0"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  Evian 1992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2F76A18-6A7C-4BC3-B23A-EF95A03698A3}"/>
              </a:ext>
            </a:extLst>
          </p:cNvPr>
          <p:cNvSpPr txBox="1"/>
          <p:nvPr/>
        </p:nvSpPr>
        <p:spPr>
          <a:xfrm>
            <a:off x="2461846" y="4300695"/>
            <a:ext cx="6148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</a:rPr>
              <a:t>LHCC 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&lt;  -  -  &gt; CMS</a:t>
            </a:r>
          </a:p>
          <a:p>
            <a:pPr algn="ctr"/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CERN management &lt;  -  -  &gt; CMS</a:t>
            </a:r>
          </a:p>
          <a:p>
            <a:pPr algn="ctr"/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Resources Review Boards &lt; -  -  &gt; CMS</a:t>
            </a:r>
            <a:endParaRPr lang="nl-NL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8054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12791</TotalTime>
  <Words>677</Words>
  <Application>Microsoft Office PowerPoint</Application>
  <PresentationFormat>Breedbeeld</PresentationFormat>
  <Paragraphs>88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Verdana</vt:lpstr>
      <vt:lpstr>Wingdings</vt:lpstr>
      <vt:lpstr>Kantoorthema</vt:lpstr>
      <vt:lpstr>  Seminar in honor of Prof. Sir T.S. Virdee 14 October 2022  The Kohn Centre, the Royal Society.</vt:lpstr>
      <vt:lpstr>PowerPoint-presentatie</vt:lpstr>
      <vt:lpstr>NA14: 1979 – 1985      (NA14/2)  Hard scattering of real photons &lt;90 GeV&gt;  6Li isoscalar target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&gt; 1985: UA1 + R&amp;D (warm liquid calorimetry), PbWO4, H 2 gamma, CMS</vt:lpstr>
      <vt:lpstr>The Compact Muon Solenoid</vt:lpstr>
      <vt:lpstr>PowerPoint-presentatie</vt:lpstr>
      <vt:lpstr>Crystals R&amp;D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Marlein Engelen</dc:creator>
  <cp:lastModifiedBy>Marlein Engelen</cp:lastModifiedBy>
  <cp:revision>59</cp:revision>
  <cp:lastPrinted>2022-10-10T12:35:21Z</cp:lastPrinted>
  <dcterms:created xsi:type="dcterms:W3CDTF">2022-10-03T13:37:49Z</dcterms:created>
  <dcterms:modified xsi:type="dcterms:W3CDTF">2022-10-12T10:49:45Z</dcterms:modified>
</cp:coreProperties>
</file>