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5.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78" r:id="rId3"/>
    <p:sldMasterId id="2147483691" r:id="rId4"/>
    <p:sldMasterId id="2147483704" r:id="rId5"/>
    <p:sldMasterId id="2147483717" r:id="rId6"/>
  </p:sldMasterIdLst>
  <p:notesMasterIdLst>
    <p:notesMasterId r:id="rId34"/>
  </p:notesMasterIdLst>
  <p:sldIdLst>
    <p:sldId id="257" r:id="rId7"/>
    <p:sldId id="3130" r:id="rId8"/>
    <p:sldId id="3116" r:id="rId9"/>
    <p:sldId id="3100" r:id="rId10"/>
    <p:sldId id="3131" r:id="rId11"/>
    <p:sldId id="3132" r:id="rId12"/>
    <p:sldId id="3117" r:id="rId13"/>
    <p:sldId id="3106" r:id="rId14"/>
    <p:sldId id="3101" r:id="rId15"/>
    <p:sldId id="3102" r:id="rId16"/>
    <p:sldId id="3127" r:id="rId17"/>
    <p:sldId id="3134" r:id="rId18"/>
    <p:sldId id="3129" r:id="rId19"/>
    <p:sldId id="334" r:id="rId20"/>
    <p:sldId id="336" r:id="rId21"/>
    <p:sldId id="1374" r:id="rId22"/>
    <p:sldId id="1376" r:id="rId23"/>
    <p:sldId id="1391" r:id="rId24"/>
    <p:sldId id="259" r:id="rId25"/>
    <p:sldId id="337" r:id="rId26"/>
    <p:sldId id="339" r:id="rId27"/>
    <p:sldId id="340" r:id="rId28"/>
    <p:sldId id="1394" r:id="rId29"/>
    <p:sldId id="345" r:id="rId30"/>
    <p:sldId id="348" r:id="rId31"/>
    <p:sldId id="335" r:id="rId32"/>
    <p:sldId id="139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30E41F-7879-4F31-807C-F475639D6995}" v="11" dt="2023-07-04T08:09:22.037"/>
    <p1510:client id="{6E5EB42C-48C2-42B6-B5BE-B66985786674}" v="1" dt="2023-07-04T09:04:05.9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74" autoAdjust="0"/>
    <p:restoredTop sz="94660"/>
  </p:normalViewPr>
  <p:slideViewPr>
    <p:cSldViewPr snapToGrid="0">
      <p:cViewPr varScale="1">
        <p:scale>
          <a:sx n="94" d="100"/>
          <a:sy n="94" d="100"/>
        </p:scale>
        <p:origin x="29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microsoft.com/office/2015/10/relationships/revisionInfo" Target="revisionInfo.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10453E-7970-4E05-A929-F79594BC727A}" type="datetimeFigureOut">
              <a:rPr lang="en-GB" smtClean="0"/>
              <a:t>04/07/2023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BD773C-F6F4-45C4-8591-6F21782C2139}" type="slidenum">
              <a:rPr lang="en-GB" smtClean="0"/>
              <a:t>‹#›</a:t>
            </a:fld>
            <a:endParaRPr lang="en-GB"/>
          </a:p>
        </p:txBody>
      </p:sp>
    </p:spTree>
    <p:extLst>
      <p:ext uri="{BB962C8B-B14F-4D97-AF65-F5344CB8AC3E}">
        <p14:creationId xmlns:p14="http://schemas.microsoft.com/office/powerpoint/2010/main" val="1530761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792672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EB6A5D0-2E03-9847-9DA4-7CCA83AF1EA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9968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EB6A5D0-2E03-9847-9DA4-7CCA83AF1EA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6552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792672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a:xfrm>
            <a:off x="679768" y="4777958"/>
            <a:ext cx="5438140" cy="4543023"/>
          </a:xfrm>
        </p:spPr>
        <p:txBody>
          <a:bodyPr/>
          <a:lstStyle/>
          <a:p>
            <a:pPr>
              <a:spcAft>
                <a:spcPts val="600"/>
              </a:spcAft>
            </a:pP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E80110-FA5A-4895-9978-79B9887680B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9523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a:xfrm>
            <a:off x="679768" y="4777958"/>
            <a:ext cx="5438140" cy="4543023"/>
          </a:xfrm>
        </p:spPr>
        <p:txBody>
          <a:bodyPr/>
          <a:lstStyle/>
          <a:p>
            <a:pPr>
              <a:spcAft>
                <a:spcPts val="600"/>
              </a:spcAft>
            </a:pPr>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E80110-FA5A-4895-9978-79B9887680B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6429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7/4/2023</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96075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7/4/2023</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73421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7/4/2023</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7200995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16422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397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04857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1980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7/4/2023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0595169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7/4/2023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7321616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7/4/2023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5148037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7/4/2023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784973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7/4/2023</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62666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7/4/2023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422949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7/4/2023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0373171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7/4/2023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36018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4013317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7/4/2023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3233159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7/4/2023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491713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7/4/2023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037509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7/4/2023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190917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3" name="Title Text"/>
          <p:cNvSpPr txBox="1">
            <a:spLocks noGrp="1"/>
          </p:cNvSpPr>
          <p:nvPr>
            <p:ph type="title"/>
          </p:nvPr>
        </p:nvSpPr>
        <p:spPr>
          <a:prstGeom prst="rect">
            <a:avLst/>
          </a:prstGeom>
        </p:spPr>
        <p:txBody>
          <a:bodyPr/>
          <a:lstStyle/>
          <a:p>
            <a:r>
              <a:t>Title Text</a:t>
            </a:r>
          </a:p>
        </p:txBody>
      </p:sp>
      <p:sp>
        <p:nvSpPr>
          <p:cNvPr id="2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51821616"/>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05460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7/4/2023</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865040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807932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650367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18290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95379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9207770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6575148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6835257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6328790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7226786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49238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7/4/2023</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886462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307089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EE6BB-26AC-5142-A5D7-97E53D65E30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D0A0623-7000-504C-A6BB-D890B5E2AB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D9FE9DF-95FB-B449-B51D-78A6257F7604}"/>
              </a:ext>
            </a:extLst>
          </p:cNvPr>
          <p:cNvSpPr>
            <a:spLocks noGrp="1"/>
          </p:cNvSpPr>
          <p:nvPr>
            <p:ph type="dt" sz="half" idx="10"/>
          </p:nvPr>
        </p:nvSpPr>
        <p:spPr/>
        <p:txBody>
          <a:bodyPr/>
          <a:lstStyle/>
          <a:p>
            <a:fld id="{D836847F-C5C9-DB43-9673-5C57D0D9FE01}" type="datetimeFigureOut">
              <a:rPr lang="en-US" smtClean="0"/>
              <a:t>7/4/2023</a:t>
            </a:fld>
            <a:endParaRPr lang="en-US" dirty="0"/>
          </a:p>
        </p:txBody>
      </p:sp>
      <p:sp>
        <p:nvSpPr>
          <p:cNvPr id="5" name="Footer Placeholder 4">
            <a:extLst>
              <a:ext uri="{FF2B5EF4-FFF2-40B4-BE49-F238E27FC236}">
                <a16:creationId xmlns:a16="http://schemas.microsoft.com/office/drawing/2014/main" id="{CD69F383-48BF-BF46-8021-267EB08002C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B9D7A2E-48AC-0C49-A21E-C9A1478567E8}"/>
              </a:ext>
            </a:extLst>
          </p:cNvPr>
          <p:cNvSpPr>
            <a:spLocks noGrp="1"/>
          </p:cNvSpPr>
          <p:nvPr>
            <p:ph type="sldNum" sz="quarter" idx="12"/>
          </p:nvPr>
        </p:nvSpPr>
        <p:spPr/>
        <p:txBody>
          <a:bodyPr/>
          <a:lstStyle/>
          <a:p>
            <a:fld id="{49BE3F9E-6A70-3847-98E5-4D22C3B62C74}" type="slidenum">
              <a:rPr lang="en-US" smtClean="0"/>
              <a:t>‹#›</a:t>
            </a:fld>
            <a:endParaRPr lang="en-US" dirty="0"/>
          </a:p>
        </p:txBody>
      </p:sp>
    </p:spTree>
    <p:extLst>
      <p:ext uri="{BB962C8B-B14F-4D97-AF65-F5344CB8AC3E}">
        <p14:creationId xmlns:p14="http://schemas.microsoft.com/office/powerpoint/2010/main" val="39302936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6DE7C-B9DC-6746-980D-C836BBC1855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2DF96C9-857B-5441-9686-F88BDFE8EAE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7989E9B-0D8B-7248-AE3C-5987E6E228BE}"/>
              </a:ext>
            </a:extLst>
          </p:cNvPr>
          <p:cNvSpPr>
            <a:spLocks noGrp="1"/>
          </p:cNvSpPr>
          <p:nvPr>
            <p:ph type="dt" sz="half" idx="10"/>
          </p:nvPr>
        </p:nvSpPr>
        <p:spPr/>
        <p:txBody>
          <a:bodyPr/>
          <a:lstStyle/>
          <a:p>
            <a:fld id="{D836847F-C5C9-DB43-9673-5C57D0D9FE01}" type="datetimeFigureOut">
              <a:rPr lang="en-US" smtClean="0"/>
              <a:t>7/4/2023</a:t>
            </a:fld>
            <a:endParaRPr lang="en-US" dirty="0"/>
          </a:p>
        </p:txBody>
      </p:sp>
      <p:sp>
        <p:nvSpPr>
          <p:cNvPr id="5" name="Footer Placeholder 4">
            <a:extLst>
              <a:ext uri="{FF2B5EF4-FFF2-40B4-BE49-F238E27FC236}">
                <a16:creationId xmlns:a16="http://schemas.microsoft.com/office/drawing/2014/main" id="{F3C4BFFF-524D-D846-B9E5-08F491D3268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484BF14-95A3-9347-8AC5-75FD437684C6}"/>
              </a:ext>
            </a:extLst>
          </p:cNvPr>
          <p:cNvSpPr>
            <a:spLocks noGrp="1"/>
          </p:cNvSpPr>
          <p:nvPr>
            <p:ph type="sldNum" sz="quarter" idx="12"/>
          </p:nvPr>
        </p:nvSpPr>
        <p:spPr/>
        <p:txBody>
          <a:bodyPr/>
          <a:lstStyle/>
          <a:p>
            <a:fld id="{49BE3F9E-6A70-3847-98E5-4D22C3B62C74}" type="slidenum">
              <a:rPr lang="en-US" smtClean="0"/>
              <a:t>‹#›</a:t>
            </a:fld>
            <a:endParaRPr lang="en-US" dirty="0"/>
          </a:p>
        </p:txBody>
      </p:sp>
    </p:spTree>
    <p:extLst>
      <p:ext uri="{BB962C8B-B14F-4D97-AF65-F5344CB8AC3E}">
        <p14:creationId xmlns:p14="http://schemas.microsoft.com/office/powerpoint/2010/main" val="11676153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DF0E6-F7AE-2244-AAD3-4D9928A6281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A123E47-3BEC-2047-B14F-C676BF05804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6A3E2CE-3B30-444D-8717-6556A44D1B9A}"/>
              </a:ext>
            </a:extLst>
          </p:cNvPr>
          <p:cNvSpPr>
            <a:spLocks noGrp="1"/>
          </p:cNvSpPr>
          <p:nvPr>
            <p:ph type="dt" sz="half" idx="10"/>
          </p:nvPr>
        </p:nvSpPr>
        <p:spPr/>
        <p:txBody>
          <a:bodyPr/>
          <a:lstStyle/>
          <a:p>
            <a:fld id="{D836847F-C5C9-DB43-9673-5C57D0D9FE01}" type="datetimeFigureOut">
              <a:rPr lang="en-US" smtClean="0"/>
              <a:t>7/4/2023</a:t>
            </a:fld>
            <a:endParaRPr lang="en-US" dirty="0"/>
          </a:p>
        </p:txBody>
      </p:sp>
      <p:sp>
        <p:nvSpPr>
          <p:cNvPr id="5" name="Footer Placeholder 4">
            <a:extLst>
              <a:ext uri="{FF2B5EF4-FFF2-40B4-BE49-F238E27FC236}">
                <a16:creationId xmlns:a16="http://schemas.microsoft.com/office/drawing/2014/main" id="{799E4A4E-EFCD-8947-97BB-36E192B166B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B23DD06-E457-2E4A-8A4F-AD269CB9590D}"/>
              </a:ext>
            </a:extLst>
          </p:cNvPr>
          <p:cNvSpPr>
            <a:spLocks noGrp="1"/>
          </p:cNvSpPr>
          <p:nvPr>
            <p:ph type="sldNum" sz="quarter" idx="12"/>
          </p:nvPr>
        </p:nvSpPr>
        <p:spPr/>
        <p:txBody>
          <a:bodyPr/>
          <a:lstStyle/>
          <a:p>
            <a:fld id="{49BE3F9E-6A70-3847-98E5-4D22C3B62C74}" type="slidenum">
              <a:rPr lang="en-US" smtClean="0"/>
              <a:t>‹#›</a:t>
            </a:fld>
            <a:endParaRPr lang="en-US" dirty="0"/>
          </a:p>
        </p:txBody>
      </p:sp>
    </p:spTree>
    <p:extLst>
      <p:ext uri="{BB962C8B-B14F-4D97-AF65-F5344CB8AC3E}">
        <p14:creationId xmlns:p14="http://schemas.microsoft.com/office/powerpoint/2010/main" val="26565384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9DA74-FD1A-CA42-A097-63357DA6D79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A04E72E-10EA-9A4C-AEA6-21FFB5B2628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31ADE25F-666B-6242-B5D4-0948581DA93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062C2A0A-615C-5D48-9762-19B4CAFCB98C}"/>
              </a:ext>
            </a:extLst>
          </p:cNvPr>
          <p:cNvSpPr>
            <a:spLocks noGrp="1"/>
          </p:cNvSpPr>
          <p:nvPr>
            <p:ph type="dt" sz="half" idx="10"/>
          </p:nvPr>
        </p:nvSpPr>
        <p:spPr/>
        <p:txBody>
          <a:bodyPr/>
          <a:lstStyle/>
          <a:p>
            <a:fld id="{D836847F-C5C9-DB43-9673-5C57D0D9FE01}" type="datetimeFigureOut">
              <a:rPr lang="en-US" smtClean="0"/>
              <a:t>7/4/2023</a:t>
            </a:fld>
            <a:endParaRPr lang="en-US" dirty="0"/>
          </a:p>
        </p:txBody>
      </p:sp>
      <p:sp>
        <p:nvSpPr>
          <p:cNvPr id="6" name="Footer Placeholder 5">
            <a:extLst>
              <a:ext uri="{FF2B5EF4-FFF2-40B4-BE49-F238E27FC236}">
                <a16:creationId xmlns:a16="http://schemas.microsoft.com/office/drawing/2014/main" id="{DC756617-C1C9-AA47-9A83-7C7FC72DA56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67758E9-64FA-C14C-BCE0-608EEC9D5AFB}"/>
              </a:ext>
            </a:extLst>
          </p:cNvPr>
          <p:cNvSpPr>
            <a:spLocks noGrp="1"/>
          </p:cNvSpPr>
          <p:nvPr>
            <p:ph type="sldNum" sz="quarter" idx="12"/>
          </p:nvPr>
        </p:nvSpPr>
        <p:spPr/>
        <p:txBody>
          <a:bodyPr/>
          <a:lstStyle/>
          <a:p>
            <a:fld id="{49BE3F9E-6A70-3847-98E5-4D22C3B62C74}" type="slidenum">
              <a:rPr lang="en-US" smtClean="0"/>
              <a:t>‹#›</a:t>
            </a:fld>
            <a:endParaRPr lang="en-US" dirty="0"/>
          </a:p>
        </p:txBody>
      </p:sp>
    </p:spTree>
    <p:extLst>
      <p:ext uri="{BB962C8B-B14F-4D97-AF65-F5344CB8AC3E}">
        <p14:creationId xmlns:p14="http://schemas.microsoft.com/office/powerpoint/2010/main" val="20619839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C6DD2-AAC4-3745-A9A7-2FFC27629D88}"/>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4B53135-78B2-2E40-AADD-0D0B83B87B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9BD6EE2-6AD9-C94F-A443-CB3AA263D05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E528579-64BB-C545-BB27-267E4DF717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2BD26D2-C915-6E44-860D-8C44A60CA83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4A58CC15-4191-8D47-9D12-22DEAAFA0972}"/>
              </a:ext>
            </a:extLst>
          </p:cNvPr>
          <p:cNvSpPr>
            <a:spLocks noGrp="1"/>
          </p:cNvSpPr>
          <p:nvPr>
            <p:ph type="dt" sz="half" idx="10"/>
          </p:nvPr>
        </p:nvSpPr>
        <p:spPr/>
        <p:txBody>
          <a:bodyPr/>
          <a:lstStyle/>
          <a:p>
            <a:fld id="{D836847F-C5C9-DB43-9673-5C57D0D9FE01}" type="datetimeFigureOut">
              <a:rPr lang="en-US" smtClean="0"/>
              <a:t>7/4/2023</a:t>
            </a:fld>
            <a:endParaRPr lang="en-US" dirty="0"/>
          </a:p>
        </p:txBody>
      </p:sp>
      <p:sp>
        <p:nvSpPr>
          <p:cNvPr id="8" name="Footer Placeholder 7">
            <a:extLst>
              <a:ext uri="{FF2B5EF4-FFF2-40B4-BE49-F238E27FC236}">
                <a16:creationId xmlns:a16="http://schemas.microsoft.com/office/drawing/2014/main" id="{7545C3FB-73D7-D946-B319-5280D2446FC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5674081-D05B-7641-BFA5-7432977559C4}"/>
              </a:ext>
            </a:extLst>
          </p:cNvPr>
          <p:cNvSpPr>
            <a:spLocks noGrp="1"/>
          </p:cNvSpPr>
          <p:nvPr>
            <p:ph type="sldNum" sz="quarter" idx="12"/>
          </p:nvPr>
        </p:nvSpPr>
        <p:spPr/>
        <p:txBody>
          <a:bodyPr/>
          <a:lstStyle/>
          <a:p>
            <a:fld id="{49BE3F9E-6A70-3847-98E5-4D22C3B62C74}" type="slidenum">
              <a:rPr lang="en-US" smtClean="0"/>
              <a:t>‹#›</a:t>
            </a:fld>
            <a:endParaRPr lang="en-US" dirty="0"/>
          </a:p>
        </p:txBody>
      </p:sp>
    </p:spTree>
    <p:extLst>
      <p:ext uri="{BB962C8B-B14F-4D97-AF65-F5344CB8AC3E}">
        <p14:creationId xmlns:p14="http://schemas.microsoft.com/office/powerpoint/2010/main" val="30893697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B851E-4D86-1B44-860D-243F1F5DA0C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909C3FF-5EFF-BA47-BCF9-0D1C48D93906}"/>
              </a:ext>
            </a:extLst>
          </p:cNvPr>
          <p:cNvSpPr>
            <a:spLocks noGrp="1"/>
          </p:cNvSpPr>
          <p:nvPr>
            <p:ph type="dt" sz="half" idx="10"/>
          </p:nvPr>
        </p:nvSpPr>
        <p:spPr/>
        <p:txBody>
          <a:bodyPr/>
          <a:lstStyle/>
          <a:p>
            <a:fld id="{D836847F-C5C9-DB43-9673-5C57D0D9FE01}" type="datetimeFigureOut">
              <a:rPr lang="en-US" smtClean="0"/>
              <a:t>7/4/2023</a:t>
            </a:fld>
            <a:endParaRPr lang="en-US" dirty="0"/>
          </a:p>
        </p:txBody>
      </p:sp>
      <p:sp>
        <p:nvSpPr>
          <p:cNvPr id="4" name="Footer Placeholder 3">
            <a:extLst>
              <a:ext uri="{FF2B5EF4-FFF2-40B4-BE49-F238E27FC236}">
                <a16:creationId xmlns:a16="http://schemas.microsoft.com/office/drawing/2014/main" id="{0504DC41-3FF6-4B46-A62D-8CA72AAA39AE}"/>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EF7399EA-4CCA-3B46-B9FE-DEA2EF2B4975}"/>
              </a:ext>
            </a:extLst>
          </p:cNvPr>
          <p:cNvSpPr>
            <a:spLocks noGrp="1"/>
          </p:cNvSpPr>
          <p:nvPr>
            <p:ph type="sldNum" sz="quarter" idx="12"/>
          </p:nvPr>
        </p:nvSpPr>
        <p:spPr/>
        <p:txBody>
          <a:bodyPr/>
          <a:lstStyle/>
          <a:p>
            <a:fld id="{49BE3F9E-6A70-3847-98E5-4D22C3B62C74}" type="slidenum">
              <a:rPr lang="en-US" smtClean="0"/>
              <a:t>‹#›</a:t>
            </a:fld>
            <a:endParaRPr lang="en-US" dirty="0"/>
          </a:p>
        </p:txBody>
      </p:sp>
    </p:spTree>
    <p:extLst>
      <p:ext uri="{BB962C8B-B14F-4D97-AF65-F5344CB8AC3E}">
        <p14:creationId xmlns:p14="http://schemas.microsoft.com/office/powerpoint/2010/main" val="10947537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331E1F-D5DE-5A49-98A5-684013ADD1E1}"/>
              </a:ext>
            </a:extLst>
          </p:cNvPr>
          <p:cNvSpPr>
            <a:spLocks noGrp="1"/>
          </p:cNvSpPr>
          <p:nvPr>
            <p:ph type="dt" sz="half" idx="10"/>
          </p:nvPr>
        </p:nvSpPr>
        <p:spPr/>
        <p:txBody>
          <a:bodyPr/>
          <a:lstStyle/>
          <a:p>
            <a:fld id="{D836847F-C5C9-DB43-9673-5C57D0D9FE01}" type="datetimeFigureOut">
              <a:rPr lang="en-US" smtClean="0"/>
              <a:t>7/4/2023</a:t>
            </a:fld>
            <a:endParaRPr lang="en-US" dirty="0"/>
          </a:p>
        </p:txBody>
      </p:sp>
      <p:sp>
        <p:nvSpPr>
          <p:cNvPr id="3" name="Footer Placeholder 2">
            <a:extLst>
              <a:ext uri="{FF2B5EF4-FFF2-40B4-BE49-F238E27FC236}">
                <a16:creationId xmlns:a16="http://schemas.microsoft.com/office/drawing/2014/main" id="{EF60AE72-9FFB-2C4A-BC62-1B8DA4A48FA3}"/>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8A252877-D691-914B-88D4-BD1334AB39FD}"/>
              </a:ext>
            </a:extLst>
          </p:cNvPr>
          <p:cNvSpPr>
            <a:spLocks noGrp="1"/>
          </p:cNvSpPr>
          <p:nvPr>
            <p:ph type="sldNum" sz="quarter" idx="12"/>
          </p:nvPr>
        </p:nvSpPr>
        <p:spPr/>
        <p:txBody>
          <a:bodyPr/>
          <a:lstStyle/>
          <a:p>
            <a:fld id="{49BE3F9E-6A70-3847-98E5-4D22C3B62C74}" type="slidenum">
              <a:rPr lang="en-US" smtClean="0"/>
              <a:t>‹#›</a:t>
            </a:fld>
            <a:endParaRPr lang="en-US" dirty="0"/>
          </a:p>
        </p:txBody>
      </p:sp>
    </p:spTree>
    <p:extLst>
      <p:ext uri="{BB962C8B-B14F-4D97-AF65-F5344CB8AC3E}">
        <p14:creationId xmlns:p14="http://schemas.microsoft.com/office/powerpoint/2010/main" val="399028647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6F29B-DD76-5549-B206-A434B75451F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11D12F9-30FA-D249-A658-A6398F765E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3C2ABDA-B89D-9C48-A986-05729B91B5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473007F-F929-1348-9136-418CA3FF6C5B}"/>
              </a:ext>
            </a:extLst>
          </p:cNvPr>
          <p:cNvSpPr>
            <a:spLocks noGrp="1"/>
          </p:cNvSpPr>
          <p:nvPr>
            <p:ph type="dt" sz="half" idx="10"/>
          </p:nvPr>
        </p:nvSpPr>
        <p:spPr/>
        <p:txBody>
          <a:bodyPr/>
          <a:lstStyle/>
          <a:p>
            <a:fld id="{D836847F-C5C9-DB43-9673-5C57D0D9FE01}" type="datetimeFigureOut">
              <a:rPr lang="en-US" smtClean="0"/>
              <a:t>7/4/2023</a:t>
            </a:fld>
            <a:endParaRPr lang="en-US" dirty="0"/>
          </a:p>
        </p:txBody>
      </p:sp>
      <p:sp>
        <p:nvSpPr>
          <p:cNvPr id="6" name="Footer Placeholder 5">
            <a:extLst>
              <a:ext uri="{FF2B5EF4-FFF2-40B4-BE49-F238E27FC236}">
                <a16:creationId xmlns:a16="http://schemas.microsoft.com/office/drawing/2014/main" id="{40A7B0A1-1F63-F24F-924A-2AD67F295CF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608E053-524B-4F4B-AA04-A8DCEEB1EF39}"/>
              </a:ext>
            </a:extLst>
          </p:cNvPr>
          <p:cNvSpPr>
            <a:spLocks noGrp="1"/>
          </p:cNvSpPr>
          <p:nvPr>
            <p:ph type="sldNum" sz="quarter" idx="12"/>
          </p:nvPr>
        </p:nvSpPr>
        <p:spPr/>
        <p:txBody>
          <a:bodyPr/>
          <a:lstStyle/>
          <a:p>
            <a:fld id="{49BE3F9E-6A70-3847-98E5-4D22C3B62C74}" type="slidenum">
              <a:rPr lang="en-US" smtClean="0"/>
              <a:t>‹#›</a:t>
            </a:fld>
            <a:endParaRPr lang="en-US" dirty="0"/>
          </a:p>
        </p:txBody>
      </p:sp>
    </p:spTree>
    <p:extLst>
      <p:ext uri="{BB962C8B-B14F-4D97-AF65-F5344CB8AC3E}">
        <p14:creationId xmlns:p14="http://schemas.microsoft.com/office/powerpoint/2010/main" val="291454935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DB83F-7F3D-AC47-97E2-867618CF512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9B55142-1ADE-0742-AC07-072C977C5A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F4ADB06-1621-9742-9124-17EC6E21C8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B5E8A15-AEBE-6640-A664-9A39D6E32D69}"/>
              </a:ext>
            </a:extLst>
          </p:cNvPr>
          <p:cNvSpPr>
            <a:spLocks noGrp="1"/>
          </p:cNvSpPr>
          <p:nvPr>
            <p:ph type="dt" sz="half" idx="10"/>
          </p:nvPr>
        </p:nvSpPr>
        <p:spPr/>
        <p:txBody>
          <a:bodyPr/>
          <a:lstStyle/>
          <a:p>
            <a:fld id="{D836847F-C5C9-DB43-9673-5C57D0D9FE01}" type="datetimeFigureOut">
              <a:rPr lang="en-US" smtClean="0"/>
              <a:t>7/4/2023</a:t>
            </a:fld>
            <a:endParaRPr lang="en-US" dirty="0"/>
          </a:p>
        </p:txBody>
      </p:sp>
      <p:sp>
        <p:nvSpPr>
          <p:cNvPr id="6" name="Footer Placeholder 5">
            <a:extLst>
              <a:ext uri="{FF2B5EF4-FFF2-40B4-BE49-F238E27FC236}">
                <a16:creationId xmlns:a16="http://schemas.microsoft.com/office/drawing/2014/main" id="{0E481B24-2B66-104A-BBC5-B887B9179F9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E4FED7D-3EF9-FF4F-9EDD-7F1C1D051823}"/>
              </a:ext>
            </a:extLst>
          </p:cNvPr>
          <p:cNvSpPr>
            <a:spLocks noGrp="1"/>
          </p:cNvSpPr>
          <p:nvPr>
            <p:ph type="sldNum" sz="quarter" idx="12"/>
          </p:nvPr>
        </p:nvSpPr>
        <p:spPr/>
        <p:txBody>
          <a:bodyPr/>
          <a:lstStyle/>
          <a:p>
            <a:fld id="{49BE3F9E-6A70-3847-98E5-4D22C3B62C74}" type="slidenum">
              <a:rPr lang="en-US" smtClean="0"/>
              <a:t>‹#›</a:t>
            </a:fld>
            <a:endParaRPr lang="en-US" dirty="0"/>
          </a:p>
        </p:txBody>
      </p:sp>
    </p:spTree>
    <p:extLst>
      <p:ext uri="{BB962C8B-B14F-4D97-AF65-F5344CB8AC3E}">
        <p14:creationId xmlns:p14="http://schemas.microsoft.com/office/powerpoint/2010/main" val="2401000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7/4/2023</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291527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CD931-946F-8D4F-B93C-769C1A2D4DD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AE4EE9F-FEEA-6B4E-A837-E71D2700E29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642679D-55FE-554E-AAB7-9FEE9C508CA6}"/>
              </a:ext>
            </a:extLst>
          </p:cNvPr>
          <p:cNvSpPr>
            <a:spLocks noGrp="1"/>
          </p:cNvSpPr>
          <p:nvPr>
            <p:ph type="dt" sz="half" idx="10"/>
          </p:nvPr>
        </p:nvSpPr>
        <p:spPr/>
        <p:txBody>
          <a:bodyPr/>
          <a:lstStyle/>
          <a:p>
            <a:fld id="{D836847F-C5C9-DB43-9673-5C57D0D9FE01}" type="datetimeFigureOut">
              <a:rPr lang="en-US" smtClean="0"/>
              <a:t>7/4/2023</a:t>
            </a:fld>
            <a:endParaRPr lang="en-US" dirty="0"/>
          </a:p>
        </p:txBody>
      </p:sp>
      <p:sp>
        <p:nvSpPr>
          <p:cNvPr id="5" name="Footer Placeholder 4">
            <a:extLst>
              <a:ext uri="{FF2B5EF4-FFF2-40B4-BE49-F238E27FC236}">
                <a16:creationId xmlns:a16="http://schemas.microsoft.com/office/drawing/2014/main" id="{CD171C50-AD99-784A-A62B-3F714E41A22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54AD1BB-B59F-8F4D-A45E-220B4266BBD7}"/>
              </a:ext>
            </a:extLst>
          </p:cNvPr>
          <p:cNvSpPr>
            <a:spLocks noGrp="1"/>
          </p:cNvSpPr>
          <p:nvPr>
            <p:ph type="sldNum" sz="quarter" idx="12"/>
          </p:nvPr>
        </p:nvSpPr>
        <p:spPr/>
        <p:txBody>
          <a:bodyPr/>
          <a:lstStyle/>
          <a:p>
            <a:fld id="{49BE3F9E-6A70-3847-98E5-4D22C3B62C74}" type="slidenum">
              <a:rPr lang="en-US" smtClean="0"/>
              <a:t>‹#›</a:t>
            </a:fld>
            <a:endParaRPr lang="en-US" dirty="0"/>
          </a:p>
        </p:txBody>
      </p:sp>
    </p:spTree>
    <p:extLst>
      <p:ext uri="{BB962C8B-B14F-4D97-AF65-F5344CB8AC3E}">
        <p14:creationId xmlns:p14="http://schemas.microsoft.com/office/powerpoint/2010/main" val="94325315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7B39D6-C079-1340-83E6-A89615EF119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F567597-256F-DC42-A3A1-8E043D6A4D5D}"/>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83C2775-FF30-8B4E-94F6-D00433041F6F}"/>
              </a:ext>
            </a:extLst>
          </p:cNvPr>
          <p:cNvSpPr>
            <a:spLocks noGrp="1"/>
          </p:cNvSpPr>
          <p:nvPr>
            <p:ph type="dt" sz="half" idx="10"/>
          </p:nvPr>
        </p:nvSpPr>
        <p:spPr/>
        <p:txBody>
          <a:bodyPr/>
          <a:lstStyle/>
          <a:p>
            <a:fld id="{D836847F-C5C9-DB43-9673-5C57D0D9FE01}" type="datetimeFigureOut">
              <a:rPr lang="en-US" smtClean="0"/>
              <a:t>7/4/2023</a:t>
            </a:fld>
            <a:endParaRPr lang="en-US" dirty="0"/>
          </a:p>
        </p:txBody>
      </p:sp>
      <p:sp>
        <p:nvSpPr>
          <p:cNvPr id="5" name="Footer Placeholder 4">
            <a:extLst>
              <a:ext uri="{FF2B5EF4-FFF2-40B4-BE49-F238E27FC236}">
                <a16:creationId xmlns:a16="http://schemas.microsoft.com/office/drawing/2014/main" id="{1DFFF7FB-4EDC-9743-9AAC-B4D2AEAC4E4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72A44F5-3170-A348-A614-3C8C10ED4823}"/>
              </a:ext>
            </a:extLst>
          </p:cNvPr>
          <p:cNvSpPr>
            <a:spLocks noGrp="1"/>
          </p:cNvSpPr>
          <p:nvPr>
            <p:ph type="sldNum" sz="quarter" idx="12"/>
          </p:nvPr>
        </p:nvSpPr>
        <p:spPr/>
        <p:txBody>
          <a:bodyPr/>
          <a:lstStyle/>
          <a:p>
            <a:fld id="{49BE3F9E-6A70-3847-98E5-4D22C3B62C74}" type="slidenum">
              <a:rPr lang="en-US" smtClean="0"/>
              <a:t>‹#›</a:t>
            </a:fld>
            <a:endParaRPr lang="en-US" dirty="0"/>
          </a:p>
        </p:txBody>
      </p:sp>
    </p:spTree>
    <p:extLst>
      <p:ext uri="{BB962C8B-B14F-4D97-AF65-F5344CB8AC3E}">
        <p14:creationId xmlns:p14="http://schemas.microsoft.com/office/powerpoint/2010/main" val="9235738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45562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849272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81674298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378230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7803729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011772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52924287"/>
      </p:ext>
    </p:extLst>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63836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7/4/2023</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67733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57097502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143205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8017128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2892807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797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7/4/2023</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18048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7/4/2023</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060412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7/4/2023</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2654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3.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theme" Target="../theme/theme4.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theme" Target="../theme/theme5.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theme" Target="../theme/theme6.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7/4/2023</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15119643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32787FE-8CBB-6248-9619-3941DE55C1B6}"/>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515940" y="6095141"/>
            <a:ext cx="2111379" cy="539751"/>
          </a:xfrm>
          <a:prstGeom prst="rect">
            <a:avLst/>
          </a:prstGeom>
        </p:spPr>
      </p:pic>
    </p:spTree>
    <p:extLst>
      <p:ext uri="{BB962C8B-B14F-4D97-AF65-F5344CB8AC3E}">
        <p14:creationId xmlns:p14="http://schemas.microsoft.com/office/powerpoint/2010/main" val="141024799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7/4/2023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pic>
        <p:nvPicPr>
          <p:cNvPr id="7" name="Picture 6">
            <a:extLst>
              <a:ext uri="{FF2B5EF4-FFF2-40B4-BE49-F238E27FC236}">
                <a16:creationId xmlns:a16="http://schemas.microsoft.com/office/drawing/2014/main" id="{E201A9D8-A541-934F-8FC4-9439FCBF676D}"/>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38" y="6164208"/>
            <a:ext cx="2111379" cy="539751"/>
          </a:xfrm>
          <a:prstGeom prst="rect">
            <a:avLst/>
          </a:prstGeom>
        </p:spPr>
      </p:pic>
    </p:spTree>
    <p:extLst>
      <p:ext uri="{BB962C8B-B14F-4D97-AF65-F5344CB8AC3E}">
        <p14:creationId xmlns:p14="http://schemas.microsoft.com/office/powerpoint/2010/main" val="253286893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9" name="Picture 8">
            <a:extLst>
              <a:ext uri="{FF2B5EF4-FFF2-40B4-BE49-F238E27FC236}">
                <a16:creationId xmlns:a16="http://schemas.microsoft.com/office/drawing/2014/main" id="{E2C12676-BCAB-F349-A4DA-568FD85E8AE4}"/>
              </a:ext>
            </a:extLst>
          </p:cNvPr>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97200" y="5544000"/>
            <a:ext cx="2352675" cy="1213485"/>
          </a:xfrm>
          <a:prstGeom prst="rect">
            <a:avLst/>
          </a:prstGeom>
        </p:spPr>
      </p:pic>
    </p:spTree>
    <p:extLst>
      <p:ext uri="{BB962C8B-B14F-4D97-AF65-F5344CB8AC3E}">
        <p14:creationId xmlns:p14="http://schemas.microsoft.com/office/powerpoint/2010/main" val="2665832564"/>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9D22798-EB6A-B440-9777-C45DF401F0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8B177F2-957E-5142-8DA7-6CA56C6A59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C1B1253-DBBB-0449-81DF-EC72829380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36847F-C5C9-DB43-9673-5C57D0D9FE01}" type="datetimeFigureOut">
              <a:rPr lang="en-US" smtClean="0"/>
              <a:t>7/4/2023</a:t>
            </a:fld>
            <a:endParaRPr lang="en-US" dirty="0"/>
          </a:p>
        </p:txBody>
      </p:sp>
      <p:sp>
        <p:nvSpPr>
          <p:cNvPr id="5" name="Footer Placeholder 4">
            <a:extLst>
              <a:ext uri="{FF2B5EF4-FFF2-40B4-BE49-F238E27FC236}">
                <a16:creationId xmlns:a16="http://schemas.microsoft.com/office/drawing/2014/main" id="{4A7F131E-FF4E-AA41-B06B-53C7A0563A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D5FF44F-092D-7649-A2EB-0DC3765F9C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BE3F9E-6A70-3847-98E5-4D22C3B62C74}" type="slidenum">
              <a:rPr lang="en-US" smtClean="0"/>
              <a:t>‹#›</a:t>
            </a:fld>
            <a:endParaRPr lang="en-US" dirty="0"/>
          </a:p>
        </p:txBody>
      </p:sp>
    </p:spTree>
    <p:extLst>
      <p:ext uri="{BB962C8B-B14F-4D97-AF65-F5344CB8AC3E}">
        <p14:creationId xmlns:p14="http://schemas.microsoft.com/office/powerpoint/2010/main" val="1021850973"/>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7/4/2023</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spTree>
    <p:extLst>
      <p:ext uri="{BB962C8B-B14F-4D97-AF65-F5344CB8AC3E}">
        <p14:creationId xmlns:p14="http://schemas.microsoft.com/office/powerpoint/2010/main" val="1654279251"/>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7.png"/><Relationship Id="rId1" Type="http://schemas.openxmlformats.org/officeDocument/2006/relationships/slideLayout" Target="../slideLayouts/slideLayout64.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4.xml"/><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3.xml"/><Relationship Id="rId1" Type="http://schemas.openxmlformats.org/officeDocument/2006/relationships/slideLayout" Target="../slideLayouts/slideLayout64.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4.xml"/></Relationships>
</file>

<file path=ppt/slides/_rels/slide14.xml.rels><?xml version="1.0" encoding="UTF-8" standalone="yes"?>
<Relationships xmlns="http://schemas.openxmlformats.org/package/2006/relationships"><Relationship Id="rId3" Type="http://schemas.openxmlformats.org/officeDocument/2006/relationships/hyperlink" Target="mailto:jonathan.burns@stfc.ukri.org"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49.png"/></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2.xml"/><Relationship Id="rId5" Type="http://schemas.openxmlformats.org/officeDocument/2006/relationships/image" Target="../media/image53.png"/><Relationship Id="rId4" Type="http://schemas.openxmlformats.org/officeDocument/2006/relationships/image" Target="../media/image52.png"/></Relationships>
</file>

<file path=ppt/slides/_rels/slide16.xml.rels><?xml version="1.0" encoding="UTF-8" standalone="yes"?>
<Relationships xmlns="http://schemas.openxmlformats.org/package/2006/relationships"><Relationship Id="rId3" Type="http://schemas.openxmlformats.org/officeDocument/2006/relationships/hyperlink" Target="https://www.ukri.org/publications/stfc-strategic-delivery-plan/" TargetMode="External"/><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1.xml"/><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4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1.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1.xml"/><Relationship Id="rId5" Type="http://schemas.microsoft.com/office/2007/relationships/hdphoto" Target="../media/hdphoto1.wdp"/><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1.xml"/><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image" Target="../media/image28.png"/><Relationship Id="rId1" Type="http://schemas.openxmlformats.org/officeDocument/2006/relationships/slideLayout" Target="../slideLayouts/slideLayout64.xml"/><Relationship Id="rId6" Type="http://schemas.microsoft.com/office/2007/relationships/hdphoto" Target="../media/hdphoto2.wdp"/><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4.xml"/><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45BE4DB5-56CA-293D-A0B6-C8ACDF0F4E16}"/>
              </a:ext>
            </a:extLst>
          </p:cNvPr>
          <p:cNvGrpSpPr/>
          <p:nvPr/>
        </p:nvGrpSpPr>
        <p:grpSpPr>
          <a:xfrm>
            <a:off x="151200" y="140400"/>
            <a:ext cx="3587510" cy="1850400"/>
            <a:chOff x="151200" y="140400"/>
            <a:chExt cx="3587510" cy="1850400"/>
          </a:xfrm>
        </p:grpSpPr>
        <p:pic>
          <p:nvPicPr>
            <p:cNvPr id="8" name="Picture 7" descr="A picture containing graphical user interface&#10;&#10;Description automatically generated">
              <a:extLst>
                <a:ext uri="{FF2B5EF4-FFF2-40B4-BE49-F238E27FC236}">
                  <a16:creationId xmlns:a16="http://schemas.microsoft.com/office/drawing/2014/main" id="{0FF8136F-450A-6D49-91B3-911EC556157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1200" y="140400"/>
              <a:ext cx="3587510" cy="1850400"/>
            </a:xfrm>
            <a:prstGeom prst="rect">
              <a:avLst/>
            </a:prstGeom>
          </p:spPr>
        </p:pic>
        <p:sp>
          <p:nvSpPr>
            <p:cNvPr id="9" name="Rectangle 8">
              <a:extLst>
                <a:ext uri="{FF2B5EF4-FFF2-40B4-BE49-F238E27FC236}">
                  <a16:creationId xmlns:a16="http://schemas.microsoft.com/office/drawing/2014/main" id="{4D0ACAB0-095D-31B3-9E74-2897F60DAEE6}"/>
                </a:ext>
              </a:extLst>
            </p:cNvPr>
            <p:cNvSpPr/>
            <p:nvPr/>
          </p:nvSpPr>
          <p:spPr>
            <a:xfrm>
              <a:off x="248912" y="1152144"/>
              <a:ext cx="3489798" cy="6949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905461" y="140400"/>
            <a:ext cx="3286539" cy="6858000"/>
          </a:xfrm>
          <a:prstGeom prst="rect">
            <a:avLst/>
          </a:prstGeom>
        </p:spPr>
      </p:pic>
      <p:sp>
        <p:nvSpPr>
          <p:cNvPr id="2" name="Rectangle 1">
            <a:extLst>
              <a:ext uri="{FF2B5EF4-FFF2-40B4-BE49-F238E27FC236}">
                <a16:creationId xmlns:a16="http://schemas.microsoft.com/office/drawing/2014/main" id="{C9232F3D-62D0-8370-5915-E2C37220459B}"/>
              </a:ext>
            </a:extLst>
          </p:cNvPr>
          <p:cNvSpPr/>
          <p:nvPr/>
        </p:nvSpPr>
        <p:spPr>
          <a:xfrm>
            <a:off x="359627" y="2864665"/>
            <a:ext cx="5736373" cy="206210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FFFFF">
                    <a:lumMod val="50000"/>
                  </a:srgbClr>
                </a:solidFill>
                <a:effectLst/>
                <a:uLnTx/>
                <a:uFillTx/>
                <a:latin typeface="Arial" panose="020B0604020202020204" pitchFamily="34" charset="0"/>
                <a:ea typeface="+mn-ea"/>
                <a:cs typeface="+mn-cs"/>
              </a:rPr>
              <a:t>Plans and preparations for a major new multi-disciplinary Deep Underground Science Facility in the UK. </a:t>
            </a:r>
          </a:p>
        </p:txBody>
      </p:sp>
      <p:sp>
        <p:nvSpPr>
          <p:cNvPr id="4" name="Rectangle 3">
            <a:extLst>
              <a:ext uri="{FF2B5EF4-FFF2-40B4-BE49-F238E27FC236}">
                <a16:creationId xmlns:a16="http://schemas.microsoft.com/office/drawing/2014/main" id="{EC4B36DA-1C3C-CAC5-6004-511DEC764FA8}"/>
              </a:ext>
            </a:extLst>
          </p:cNvPr>
          <p:cNvSpPr/>
          <p:nvPr/>
        </p:nvSpPr>
        <p:spPr>
          <a:xfrm>
            <a:off x="368884" y="5216501"/>
            <a:ext cx="8193741" cy="13849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2E2D62"/>
                </a:solidFill>
                <a:effectLst/>
                <a:uLnTx/>
                <a:uFillTx/>
                <a:latin typeface="Arial" panose="020B0604020202020204" pitchFamily="34" charset="0"/>
                <a:ea typeface="+mn-ea"/>
                <a:cs typeface="+mn-cs"/>
              </a:rPr>
              <a:t>Sean Paling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2E2D62"/>
                </a:solidFill>
                <a:effectLst/>
                <a:uLnTx/>
                <a:uFillTx/>
                <a:latin typeface="Arial" panose="020B0604020202020204" pitchFamily="34" charset="0"/>
                <a:ea typeface="+mn-ea"/>
                <a:cs typeface="+mn-cs"/>
              </a:rPr>
              <a:t>Jonathan Burns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2E2D62"/>
                </a:solidFill>
                <a:effectLst/>
                <a:uLnTx/>
                <a:uFillTx/>
                <a:latin typeface="Arial" panose="020B0604020202020204" pitchFamily="34" charset="0"/>
                <a:ea typeface="+mn-ea"/>
                <a:cs typeface="+mn-cs"/>
              </a:rPr>
              <a:t>Science and Technology Facilities Council</a:t>
            </a:r>
          </a:p>
        </p:txBody>
      </p:sp>
      <p:cxnSp>
        <p:nvCxnSpPr>
          <p:cNvPr id="3" name="Straight Connector 2">
            <a:extLst>
              <a:ext uri="{FF2B5EF4-FFF2-40B4-BE49-F238E27FC236}">
                <a16:creationId xmlns:a16="http://schemas.microsoft.com/office/drawing/2014/main" id="{0E2C7DC6-FBF5-E221-4DCF-FDF74434852F}"/>
              </a:ext>
            </a:extLst>
          </p:cNvPr>
          <p:cNvCxnSpPr>
            <a:cxnSpLocks/>
          </p:cNvCxnSpPr>
          <p:nvPr/>
        </p:nvCxnSpPr>
        <p:spPr>
          <a:xfrm flipH="1">
            <a:off x="6730173" y="1758469"/>
            <a:ext cx="174016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7C1FFD13-27E3-5005-B8D6-8D968FD6CC33}"/>
              </a:ext>
            </a:extLst>
          </p:cNvPr>
          <p:cNvSpPr/>
          <p:nvPr/>
        </p:nvSpPr>
        <p:spPr>
          <a:xfrm>
            <a:off x="359628" y="1364279"/>
            <a:ext cx="5962457" cy="113877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400" b="1" i="0" u="none" strike="noStrike" kern="1200" cap="none" spc="0" normalizeH="0" baseline="0" noProof="0" dirty="0">
                <a:ln>
                  <a:noFill/>
                </a:ln>
                <a:solidFill>
                  <a:srgbClr val="2E2D62"/>
                </a:solidFill>
                <a:effectLst/>
                <a:uLnTx/>
                <a:uFillTx/>
                <a:latin typeface="Arial" panose="020B0604020202020204" pitchFamily="34" charset="0"/>
                <a:ea typeface="+mn-ea"/>
                <a:cs typeface="+mn-cs"/>
              </a:rPr>
              <a:t>Boulby Development Project Overview</a:t>
            </a:r>
          </a:p>
        </p:txBody>
      </p:sp>
      <p:pic>
        <p:nvPicPr>
          <p:cNvPr id="6" name="Picture 5">
            <a:extLst>
              <a:ext uri="{FF2B5EF4-FFF2-40B4-BE49-F238E27FC236}">
                <a16:creationId xmlns:a16="http://schemas.microsoft.com/office/drawing/2014/main" id="{DBAFD59A-A60C-E0DB-5BC2-22555A0DFB5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644231" y="1567545"/>
            <a:ext cx="4869763" cy="3641701"/>
          </a:xfrm>
          <a:prstGeom prst="rect">
            <a:avLst/>
          </a:prstGeom>
          <a:ln>
            <a:solidFill>
              <a:schemeClr val="bg1"/>
            </a:solidFill>
          </a:ln>
        </p:spPr>
      </p:pic>
    </p:spTree>
    <p:extLst>
      <p:ext uri="{BB962C8B-B14F-4D97-AF65-F5344CB8AC3E}">
        <p14:creationId xmlns:p14="http://schemas.microsoft.com/office/powerpoint/2010/main" val="2846010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7B54F19-1212-9345-95FF-9D2815FD6E96}"/>
              </a:ext>
            </a:extLst>
          </p:cNvPr>
          <p:cNvSpPr txBox="1"/>
          <p:nvPr/>
        </p:nvSpPr>
        <p:spPr>
          <a:xfrm>
            <a:off x="289059" y="242560"/>
            <a:ext cx="9240644"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Boulby Development Project (</a:t>
            </a:r>
            <a:r>
              <a:rPr kumimoji="0" lang="en-US" sz="4400" b="1" i="0" u="none" strike="noStrike" kern="1200" cap="none" spc="-150" normalizeH="0" baseline="0" noProof="0" dirty="0">
                <a:ln>
                  <a:noFill/>
                </a:ln>
                <a:solidFill>
                  <a:srgbClr val="B10100"/>
                </a:solidFill>
                <a:effectLst/>
                <a:uLnTx/>
                <a:uFillTx/>
                <a:latin typeface="Arial" panose="020B0604020202020204" pitchFamily="34" charset="0"/>
                <a:ea typeface="+mn-ea"/>
                <a:cs typeface="Arial" panose="020B0604020202020204" pitchFamily="34" charset="0"/>
              </a:rPr>
              <a:t>BDP</a:t>
            </a:r>
            <a:r>
              <a:rPr kumimoji="0" lang="en-US" sz="44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t>
            </a:r>
          </a:p>
        </p:txBody>
      </p:sp>
      <p:pic>
        <p:nvPicPr>
          <p:cNvPr id="2" name="Picture 1" descr="A picture containing graphical user interface&#10;&#10;Description automatically generated">
            <a:extLst>
              <a:ext uri="{FF2B5EF4-FFF2-40B4-BE49-F238E27FC236}">
                <a16:creationId xmlns:a16="http://schemas.microsoft.com/office/drawing/2014/main" id="{51057716-7022-F5B7-285C-4E603B4C4CA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7657" y="5604698"/>
            <a:ext cx="2610392" cy="792314"/>
          </a:xfrm>
          <a:prstGeom prst="rect">
            <a:avLst/>
          </a:prstGeom>
        </p:spPr>
      </p:pic>
      <p:sp>
        <p:nvSpPr>
          <p:cNvPr id="6" name="TextBox 5">
            <a:extLst>
              <a:ext uri="{FF2B5EF4-FFF2-40B4-BE49-F238E27FC236}">
                <a16:creationId xmlns:a16="http://schemas.microsoft.com/office/drawing/2014/main" id="{65F312F6-49B6-EC1C-B533-DD2862AF5E9A}"/>
              </a:ext>
            </a:extLst>
          </p:cNvPr>
          <p:cNvSpPr txBox="1"/>
          <p:nvPr/>
        </p:nvSpPr>
        <p:spPr>
          <a:xfrm>
            <a:off x="310603" y="1328689"/>
            <a:ext cx="206482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Project Governance &amp; Organisation:</a:t>
            </a:r>
          </a:p>
        </p:txBody>
      </p:sp>
      <p:pic>
        <p:nvPicPr>
          <p:cNvPr id="9" name="Picture 8" descr="A picture containing text, screenshot, font, design&#10;&#10;Description automatically generated">
            <a:extLst>
              <a:ext uri="{FF2B5EF4-FFF2-40B4-BE49-F238E27FC236}">
                <a16:creationId xmlns:a16="http://schemas.microsoft.com/office/drawing/2014/main" id="{E4D0E65D-ADB4-DEBC-C649-04775236D5D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88048" y="1242207"/>
            <a:ext cx="8821351" cy="4963838"/>
          </a:xfrm>
          <a:prstGeom prst="rect">
            <a:avLst/>
          </a:prstGeom>
        </p:spPr>
      </p:pic>
    </p:spTree>
    <p:extLst>
      <p:ext uri="{BB962C8B-B14F-4D97-AF65-F5344CB8AC3E}">
        <p14:creationId xmlns:p14="http://schemas.microsoft.com/office/powerpoint/2010/main" val="3179865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FF61CF0-64ED-2939-D570-603CDF58DEE1}"/>
              </a:ext>
            </a:extLst>
          </p:cNvPr>
          <p:cNvGrpSpPr/>
          <p:nvPr/>
        </p:nvGrpSpPr>
        <p:grpSpPr>
          <a:xfrm>
            <a:off x="286044" y="1252161"/>
            <a:ext cx="5518715" cy="5319646"/>
            <a:chOff x="6223355" y="1164663"/>
            <a:chExt cx="5518715" cy="5319646"/>
          </a:xfrm>
        </p:grpSpPr>
        <p:sp>
          <p:nvSpPr>
            <p:cNvPr id="3" name="Rectangle 2">
              <a:extLst>
                <a:ext uri="{FF2B5EF4-FFF2-40B4-BE49-F238E27FC236}">
                  <a16:creationId xmlns:a16="http://schemas.microsoft.com/office/drawing/2014/main" id="{F9007CE5-8734-8CDD-6FB9-90630D259926}"/>
                </a:ext>
              </a:extLst>
            </p:cNvPr>
            <p:cNvSpPr/>
            <p:nvPr/>
          </p:nvSpPr>
          <p:spPr>
            <a:xfrm>
              <a:off x="6248501" y="1164663"/>
              <a:ext cx="5493569" cy="1723549"/>
            </a:xfrm>
            <a:prstGeom prst="rect">
              <a:avLst/>
            </a:prstGeom>
            <a:noFill/>
            <a:ln w="25400" cap="flat" cmpd="sng" algn="ctr">
              <a:solidFill>
                <a:schemeClr val="bg1">
                  <a:lumMod val="75000"/>
                </a:schemeClr>
              </a:solidFill>
              <a:prstDash val="solid"/>
            </a:ln>
            <a:effectLst/>
          </p:spPr>
          <p:txBody>
            <a:bodyPr wrap="square">
              <a:spAutoFit/>
            </a:bodyPr>
            <a:lstStyle/>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1"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Project Sponsor: 	</a:t>
              </a: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Mark Thomson</a:t>
              </a:r>
            </a:p>
            <a:p>
              <a:pPr marL="0" marR="0" lvl="0" indent="0" algn="l" defTabSz="231458" rtl="0" eaLnBrk="1" fontAlgn="auto" latinLnBrk="0" hangingPunct="1">
                <a:lnSpc>
                  <a:spcPct val="100000"/>
                </a:lnSpc>
                <a:spcBef>
                  <a:spcPts val="600"/>
                </a:spcBef>
                <a:spcAft>
                  <a:spcPts val="0"/>
                </a:spcAft>
                <a:buClrTx/>
                <a:buSzTx/>
                <a:buFontTx/>
                <a:buNone/>
                <a:tabLst/>
                <a:defRPr/>
              </a:pPr>
              <a:r>
                <a:rPr kumimoji="0" lang="en-GB" altLang="en-US" sz="1200" b="1"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Project Board: 	</a:t>
              </a: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Mark Thomson (Chair)</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Paul Monks</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Peter Knight </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Andrea Casson</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Nigel Smith</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Alex Murphy</a:t>
              </a:r>
            </a:p>
            <a:p>
              <a:pPr marL="0" marR="0" lvl="0" indent="0" algn="l" defTabSz="231458" rtl="0" eaLnBrk="1" fontAlgn="auto" latinLnBrk="0" hangingPunct="1">
                <a:lnSpc>
                  <a:spcPct val="100000"/>
                </a:lnSpc>
                <a:spcBef>
                  <a:spcPts val="600"/>
                </a:spcBef>
                <a:spcAft>
                  <a:spcPts val="0"/>
                </a:spcAft>
                <a:buClrTx/>
                <a:buSzTx/>
                <a:buFontTx/>
                <a:buNone/>
                <a:tabLst/>
                <a:defRPr/>
              </a:pPr>
              <a:r>
                <a:rPr kumimoji="0" lang="en-GB" altLang="en-US" sz="1200" b="1"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BDP Science Advisory Board  </a:t>
              </a: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Alex Murphy (Chair)</a:t>
              </a:r>
            </a:p>
          </p:txBody>
        </p:sp>
        <p:sp>
          <p:nvSpPr>
            <p:cNvPr id="4" name="Rectangle 3">
              <a:extLst>
                <a:ext uri="{FF2B5EF4-FFF2-40B4-BE49-F238E27FC236}">
                  <a16:creationId xmlns:a16="http://schemas.microsoft.com/office/drawing/2014/main" id="{58924881-56A9-8601-36ED-2B5F40FABBAC}"/>
                </a:ext>
              </a:extLst>
            </p:cNvPr>
            <p:cNvSpPr/>
            <p:nvPr/>
          </p:nvSpPr>
          <p:spPr>
            <a:xfrm>
              <a:off x="6240609" y="3024679"/>
              <a:ext cx="5493569" cy="1200329"/>
            </a:xfrm>
            <a:prstGeom prst="rect">
              <a:avLst/>
            </a:prstGeom>
            <a:noFill/>
            <a:ln w="25400" cap="flat" cmpd="sng" algn="ctr">
              <a:solidFill>
                <a:schemeClr val="bg1">
                  <a:lumMod val="75000"/>
                </a:schemeClr>
              </a:solidFill>
              <a:prstDash val="solid"/>
            </a:ln>
            <a:effectLst/>
          </p:spPr>
          <p:txBody>
            <a:bodyPr wrap="square">
              <a:spAutoFit/>
            </a:bodyPr>
            <a:lstStyle/>
            <a:p>
              <a:pPr marL="0" marR="0" lvl="0" indent="0" algn="l" defTabSz="231458" rtl="0" eaLnBrk="1" fontAlgn="auto" latinLnBrk="0" hangingPunct="1">
                <a:lnSpc>
                  <a:spcPct val="100000"/>
                </a:lnSpc>
                <a:spcBef>
                  <a:spcPts val="1200"/>
                </a:spcBef>
                <a:spcAft>
                  <a:spcPts val="0"/>
                </a:spcAft>
                <a:buClrTx/>
                <a:buSzTx/>
                <a:buFontTx/>
                <a:buNone/>
                <a:tabLst/>
                <a:defRPr/>
              </a:pPr>
              <a:r>
                <a:rPr kumimoji="0" lang="en-GB" altLang="en-US" sz="1200" b="1"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Project Advisors:</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STFC PPD Director								Dave Newbold</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STFC Associate Director </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External Innovations							Jason Green</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STFC Associate Director</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Particle Astro &amp; Nuclear						Justin O’Byrne</a:t>
              </a:r>
            </a:p>
          </p:txBody>
        </p:sp>
        <p:sp>
          <p:nvSpPr>
            <p:cNvPr id="6" name="Rectangle 5">
              <a:extLst>
                <a:ext uri="{FF2B5EF4-FFF2-40B4-BE49-F238E27FC236}">
                  <a16:creationId xmlns:a16="http://schemas.microsoft.com/office/drawing/2014/main" id="{6EFC3794-7752-8779-948C-7351B8388010}"/>
                </a:ext>
              </a:extLst>
            </p:cNvPr>
            <p:cNvSpPr/>
            <p:nvPr/>
          </p:nvSpPr>
          <p:spPr>
            <a:xfrm>
              <a:off x="6223355" y="4360651"/>
              <a:ext cx="5493569" cy="2123658"/>
            </a:xfrm>
            <a:prstGeom prst="rect">
              <a:avLst/>
            </a:prstGeom>
            <a:noFill/>
            <a:ln w="25400" cap="flat" cmpd="sng" algn="ctr">
              <a:solidFill>
                <a:schemeClr val="bg1">
                  <a:lumMod val="75000"/>
                </a:schemeClr>
              </a:solidFill>
              <a:prstDash val="solid"/>
            </a:ln>
            <a:effectLst/>
          </p:spPr>
          <p:txBody>
            <a:bodyPr wrap="square">
              <a:spAutoFit/>
            </a:bodyPr>
            <a:lstStyle/>
            <a:p>
              <a:pPr marL="0" marR="0" lvl="0" indent="0" algn="l" defTabSz="231458" rtl="0" eaLnBrk="1" fontAlgn="auto" latinLnBrk="0" hangingPunct="1">
                <a:lnSpc>
                  <a:spcPct val="100000"/>
                </a:lnSpc>
                <a:spcBef>
                  <a:spcPts val="1200"/>
                </a:spcBef>
                <a:spcAft>
                  <a:spcPts val="0"/>
                </a:spcAft>
                <a:buClrTx/>
                <a:buSzTx/>
                <a:buFontTx/>
                <a:buNone/>
                <a:tabLst/>
                <a:defRPr/>
              </a:pPr>
              <a:r>
                <a:rPr kumimoji="0" lang="en-GB" altLang="en-US" sz="1200" b="1"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BDP Project Team: 	</a:t>
              </a: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Principle Investigator							Sean Paling</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Programme Manager							Jon Burns</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Technical Coordinator							Austin Ball</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Stakeholder Manager							Hannah Newton</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Business Case Development 					Gary Mottershead</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STFC Strategy Support							Andrzej Sawko</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Business Case Development Support			Lucy Broomfield</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STFC Finance 									Sion Evans </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STFC Estates									Stuart Buxton</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Programmes Support							Matt Chisholm</a:t>
              </a:r>
            </a:p>
          </p:txBody>
        </p:sp>
      </p:grpSp>
      <p:sp>
        <p:nvSpPr>
          <p:cNvPr id="7" name="TextBox 6">
            <a:extLst>
              <a:ext uri="{FF2B5EF4-FFF2-40B4-BE49-F238E27FC236}">
                <a16:creationId xmlns:a16="http://schemas.microsoft.com/office/drawing/2014/main" id="{67B54F19-1212-9345-95FF-9D2815FD6E96}"/>
              </a:ext>
            </a:extLst>
          </p:cNvPr>
          <p:cNvSpPr txBox="1"/>
          <p:nvPr/>
        </p:nvSpPr>
        <p:spPr>
          <a:xfrm>
            <a:off x="289059" y="242560"/>
            <a:ext cx="9240644"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Boulby Development Project (</a:t>
            </a:r>
            <a:r>
              <a:rPr kumimoji="0" lang="en-US" sz="4400" b="1" i="0" u="none" strike="noStrike" kern="1200" cap="none" spc="-150" normalizeH="0" baseline="0" noProof="0" dirty="0">
                <a:ln>
                  <a:noFill/>
                </a:ln>
                <a:solidFill>
                  <a:srgbClr val="B10100"/>
                </a:solidFill>
                <a:effectLst/>
                <a:uLnTx/>
                <a:uFillTx/>
                <a:latin typeface="Arial" panose="020B0604020202020204" pitchFamily="34" charset="0"/>
                <a:ea typeface="+mn-ea"/>
                <a:cs typeface="Arial" panose="020B0604020202020204" pitchFamily="34" charset="0"/>
              </a:rPr>
              <a:t>BDP</a:t>
            </a:r>
            <a:r>
              <a:rPr kumimoji="0" lang="en-US" sz="44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t>
            </a:r>
          </a:p>
        </p:txBody>
      </p:sp>
      <p:sp>
        <p:nvSpPr>
          <p:cNvPr id="20" name="TextBox 19">
            <a:extLst>
              <a:ext uri="{FF2B5EF4-FFF2-40B4-BE49-F238E27FC236}">
                <a16:creationId xmlns:a16="http://schemas.microsoft.com/office/drawing/2014/main" id="{F19E333B-5F6C-B1C2-4CDB-3FB96088E002}"/>
              </a:ext>
            </a:extLst>
          </p:cNvPr>
          <p:cNvSpPr txBox="1"/>
          <p:nvPr/>
        </p:nvSpPr>
        <p:spPr>
          <a:xfrm>
            <a:off x="10187716" y="1082922"/>
            <a:ext cx="1792310"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Project Governance &amp; Organisation:</a:t>
            </a:r>
          </a:p>
        </p:txBody>
      </p:sp>
      <p:grpSp>
        <p:nvGrpSpPr>
          <p:cNvPr id="12" name="Group 11">
            <a:extLst>
              <a:ext uri="{FF2B5EF4-FFF2-40B4-BE49-F238E27FC236}">
                <a16:creationId xmlns:a16="http://schemas.microsoft.com/office/drawing/2014/main" id="{CC1F849B-29E6-2094-E6FC-3B3B1A26EEA1}"/>
              </a:ext>
            </a:extLst>
          </p:cNvPr>
          <p:cNvGrpSpPr/>
          <p:nvPr/>
        </p:nvGrpSpPr>
        <p:grpSpPr>
          <a:xfrm>
            <a:off x="6343377" y="3436453"/>
            <a:ext cx="5504970" cy="3116365"/>
            <a:chOff x="277657" y="1927208"/>
            <a:chExt cx="5504970" cy="3116365"/>
          </a:xfrm>
        </p:grpSpPr>
        <p:sp>
          <p:nvSpPr>
            <p:cNvPr id="8" name="Rectangle 7">
              <a:extLst>
                <a:ext uri="{FF2B5EF4-FFF2-40B4-BE49-F238E27FC236}">
                  <a16:creationId xmlns:a16="http://schemas.microsoft.com/office/drawing/2014/main" id="{9923CC4E-2CEF-8800-CE1C-A580643933BC}"/>
                </a:ext>
              </a:extLst>
            </p:cNvPr>
            <p:cNvSpPr/>
            <p:nvPr/>
          </p:nvSpPr>
          <p:spPr>
            <a:xfrm>
              <a:off x="277657" y="1927208"/>
              <a:ext cx="5493569" cy="2308324"/>
            </a:xfrm>
            <a:prstGeom prst="rect">
              <a:avLst/>
            </a:prstGeom>
            <a:noFill/>
            <a:ln w="19050" cap="flat" cmpd="sng" algn="ctr">
              <a:solidFill>
                <a:schemeClr val="accent6"/>
              </a:solidFill>
              <a:prstDash val="solid"/>
            </a:ln>
            <a:effectLst/>
          </p:spPr>
          <p:txBody>
            <a:bodyPr wrap="square">
              <a:spAutoFit/>
            </a:bodyPr>
            <a:lstStyle/>
            <a:p>
              <a:pPr marL="0" marR="0" lvl="0" indent="0" algn="l" defTabSz="231458" rtl="0" eaLnBrk="1" fontAlgn="auto" latinLnBrk="0" hangingPunct="1">
                <a:lnSpc>
                  <a:spcPct val="100000"/>
                </a:lnSpc>
                <a:spcBef>
                  <a:spcPts val="1200"/>
                </a:spcBef>
                <a:spcAft>
                  <a:spcPts val="0"/>
                </a:spcAft>
                <a:buClrTx/>
                <a:buSzTx/>
                <a:buFontTx/>
                <a:buNone/>
                <a:tabLst/>
                <a:defRPr/>
              </a:pPr>
              <a:r>
                <a:rPr kumimoji="0" lang="en-GB" altLang="en-US" sz="1200" b="1"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STFC Boulby Lab Team	</a:t>
              </a: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Director											Sean Paling</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Senior Scientist 									Paul Scovell</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Facility Manager									Emma Meehan</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ES&amp;H Manager									Tony Murphy</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Dep Facility Manager Ops						Louise Yeoman</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Dep Facility Manager Infrastructure			Jimmy Beadle			</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Science Support									Chris Toth</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Science Support									Ed Banks</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Director / Facility PA								Sue Armstrong</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Facility Support									Maria Wood</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Facility Support									George Currie</a:t>
              </a:r>
            </a:p>
          </p:txBody>
        </p:sp>
        <p:sp>
          <p:nvSpPr>
            <p:cNvPr id="10" name="TextBox 9">
              <a:extLst>
                <a:ext uri="{FF2B5EF4-FFF2-40B4-BE49-F238E27FC236}">
                  <a16:creationId xmlns:a16="http://schemas.microsoft.com/office/drawing/2014/main" id="{7B781F4E-BB29-682B-A973-D0DB37398396}"/>
                </a:ext>
              </a:extLst>
            </p:cNvPr>
            <p:cNvSpPr txBox="1"/>
            <p:nvPr/>
          </p:nvSpPr>
          <p:spPr>
            <a:xfrm>
              <a:off x="289059" y="4397242"/>
              <a:ext cx="5493568" cy="646331"/>
            </a:xfrm>
            <a:prstGeom prst="rect">
              <a:avLst/>
            </a:prstGeom>
            <a:noFill/>
            <a:ln w="19050">
              <a:solidFill>
                <a:schemeClr val="accent6"/>
              </a:solidFill>
            </a:ln>
          </p:spPr>
          <p:txBody>
            <a:bodyPr wrap="square">
              <a:spAutoFit/>
            </a:bodyPr>
            <a:lstStyle/>
            <a:p>
              <a:pPr marL="0" marR="0" lvl="0" indent="0" algn="l" defTabSz="231458" rtl="0" eaLnBrk="1" fontAlgn="auto" latinLnBrk="0" hangingPunct="1">
                <a:lnSpc>
                  <a:spcPct val="100000"/>
                </a:lnSpc>
                <a:spcBef>
                  <a:spcPts val="1200"/>
                </a:spcBef>
                <a:spcAft>
                  <a:spcPts val="0"/>
                </a:spcAft>
                <a:buClrTx/>
                <a:buSzTx/>
                <a:buFontTx/>
                <a:buNone/>
                <a:tabLst/>
                <a:defRPr/>
              </a:pPr>
              <a:r>
                <a:rPr kumimoji="0" lang="en-GB" altLang="en-US" sz="1200" b="1"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ICL Boulby Team	</a:t>
              </a: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Future facility design &amp; logistics 				Duncan Webb</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2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Future facility design &amp; logistics 				Pete Edey</a:t>
              </a:r>
            </a:p>
          </p:txBody>
        </p:sp>
      </p:grpSp>
      <p:pic>
        <p:nvPicPr>
          <p:cNvPr id="14" name="Picture 13" descr="A picture containing company name&#10;&#10;Description automatically generated">
            <a:extLst>
              <a:ext uri="{FF2B5EF4-FFF2-40B4-BE49-F238E27FC236}">
                <a16:creationId xmlns:a16="http://schemas.microsoft.com/office/drawing/2014/main" id="{87AC4F9C-1F48-2680-D9C7-E30D54FD4B7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485289" y="2639723"/>
            <a:ext cx="1350058" cy="688770"/>
          </a:xfrm>
          <a:prstGeom prst="rect">
            <a:avLst/>
          </a:prstGeom>
        </p:spPr>
      </p:pic>
      <p:pic>
        <p:nvPicPr>
          <p:cNvPr id="2" name="Picture 1" descr="Logo, company name&#10;&#10;Description automatically generated">
            <a:extLst>
              <a:ext uri="{FF2B5EF4-FFF2-40B4-BE49-F238E27FC236}">
                <a16:creationId xmlns:a16="http://schemas.microsoft.com/office/drawing/2014/main" id="{070A5098-BB24-F82F-B7BE-C09A775F644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01362" y="6169645"/>
            <a:ext cx="838726" cy="307682"/>
          </a:xfrm>
          <a:prstGeom prst="rect">
            <a:avLst/>
          </a:prstGeom>
        </p:spPr>
      </p:pic>
      <p:cxnSp>
        <p:nvCxnSpPr>
          <p:cNvPr id="9" name="Straight Connector 8">
            <a:extLst>
              <a:ext uri="{FF2B5EF4-FFF2-40B4-BE49-F238E27FC236}">
                <a16:creationId xmlns:a16="http://schemas.microsoft.com/office/drawing/2014/main" id="{22633E6E-148D-F67E-FD52-5C608A3D9DD0}"/>
              </a:ext>
            </a:extLst>
          </p:cNvPr>
          <p:cNvCxnSpPr>
            <a:cxnSpLocks/>
          </p:cNvCxnSpPr>
          <p:nvPr/>
        </p:nvCxnSpPr>
        <p:spPr>
          <a:xfrm flipH="1">
            <a:off x="5972175" y="2443164"/>
            <a:ext cx="257175" cy="210847"/>
          </a:xfrm>
          <a:prstGeom prst="line">
            <a:avLst/>
          </a:prstGeom>
          <a:ln w="12700">
            <a:solidFill>
              <a:srgbClr val="B10100"/>
            </a:solidFill>
            <a:tailEnd type="triangle"/>
          </a:ln>
        </p:spPr>
        <p:style>
          <a:lnRef idx="1">
            <a:schemeClr val="accent3"/>
          </a:lnRef>
          <a:fillRef idx="0">
            <a:schemeClr val="accent3"/>
          </a:fillRef>
          <a:effectRef idx="0">
            <a:schemeClr val="accent3"/>
          </a:effectRef>
          <a:fontRef idx="minor">
            <a:schemeClr val="tx1"/>
          </a:fontRef>
        </p:style>
      </p:cxnSp>
      <p:pic>
        <p:nvPicPr>
          <p:cNvPr id="5" name="Picture 4" descr="A picture containing text, screenshot, font, design&#10;&#10;Description automatically generated">
            <a:extLst>
              <a:ext uri="{FF2B5EF4-FFF2-40B4-BE49-F238E27FC236}">
                <a16:creationId xmlns:a16="http://schemas.microsoft.com/office/drawing/2014/main" id="{2C141318-F3DE-5E45-23D0-AF971CF0C9A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33489" y="1098149"/>
            <a:ext cx="3749297" cy="2106960"/>
          </a:xfrm>
          <a:prstGeom prst="rect">
            <a:avLst/>
          </a:prstGeom>
        </p:spPr>
      </p:pic>
    </p:spTree>
    <p:extLst>
      <p:ext uri="{BB962C8B-B14F-4D97-AF65-F5344CB8AC3E}">
        <p14:creationId xmlns:p14="http://schemas.microsoft.com/office/powerpoint/2010/main" val="493041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7B54F19-1212-9345-95FF-9D2815FD6E96}"/>
              </a:ext>
            </a:extLst>
          </p:cNvPr>
          <p:cNvSpPr txBox="1"/>
          <p:nvPr/>
        </p:nvSpPr>
        <p:spPr>
          <a:xfrm>
            <a:off x="274770" y="199696"/>
            <a:ext cx="10012229"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Task 1: Site and Facility Development</a:t>
            </a:r>
          </a:p>
        </p:txBody>
      </p:sp>
      <p:grpSp>
        <p:nvGrpSpPr>
          <p:cNvPr id="3" name="Group 2">
            <a:extLst>
              <a:ext uri="{FF2B5EF4-FFF2-40B4-BE49-F238E27FC236}">
                <a16:creationId xmlns:a16="http://schemas.microsoft.com/office/drawing/2014/main" id="{C80748F0-D531-1BB4-BD91-DEDE326AC651}"/>
              </a:ext>
            </a:extLst>
          </p:cNvPr>
          <p:cNvGrpSpPr/>
          <p:nvPr/>
        </p:nvGrpSpPr>
        <p:grpSpPr>
          <a:xfrm>
            <a:off x="203185" y="1202342"/>
            <a:ext cx="5536772" cy="5304900"/>
            <a:chOff x="6618482" y="1214233"/>
            <a:chExt cx="5536772" cy="5304900"/>
          </a:xfrm>
        </p:grpSpPr>
        <p:pic>
          <p:nvPicPr>
            <p:cNvPr id="33" name="Picture 32" descr="Diagram&#10;&#10;Description automatically generated">
              <a:extLst>
                <a:ext uri="{FF2B5EF4-FFF2-40B4-BE49-F238E27FC236}">
                  <a16:creationId xmlns:a16="http://schemas.microsoft.com/office/drawing/2014/main" id="{61864B7E-74A7-C7FE-1038-A0A841F19E5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31177" y="1852810"/>
              <a:ext cx="5317401" cy="3222447"/>
            </a:xfrm>
            <a:prstGeom prst="rect">
              <a:avLst/>
            </a:prstGeom>
          </p:spPr>
        </p:pic>
        <p:pic>
          <p:nvPicPr>
            <p:cNvPr id="16" name="Picture 15" descr="Text&#10;&#10;Description automatically generated">
              <a:extLst>
                <a:ext uri="{FF2B5EF4-FFF2-40B4-BE49-F238E27FC236}">
                  <a16:creationId xmlns:a16="http://schemas.microsoft.com/office/drawing/2014/main" id="{8AA46E0E-C079-8D73-AE81-734314FB575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50631" y="4977982"/>
              <a:ext cx="5286053" cy="1130707"/>
            </a:xfrm>
            <a:prstGeom prst="rect">
              <a:avLst/>
            </a:prstGeom>
          </p:spPr>
        </p:pic>
        <p:sp>
          <p:nvSpPr>
            <p:cNvPr id="34" name="TextBox 33">
              <a:extLst>
                <a:ext uri="{FF2B5EF4-FFF2-40B4-BE49-F238E27FC236}">
                  <a16:creationId xmlns:a16="http://schemas.microsoft.com/office/drawing/2014/main" id="{FBBCBD61-75E1-6E96-950C-DC5619E450F5}"/>
                </a:ext>
              </a:extLst>
            </p:cNvPr>
            <p:cNvSpPr txBox="1"/>
            <p:nvPr/>
          </p:nvSpPr>
          <p:spPr>
            <a:xfrm>
              <a:off x="6670087" y="6149801"/>
              <a:ext cx="5307776" cy="369332"/>
            </a:xfrm>
            <a:prstGeom prst="rect">
              <a:avLst/>
            </a:prstGeom>
            <a:noFill/>
          </p:spPr>
          <p:txBody>
            <a:bodyPr wrap="square">
              <a:spAutoFit/>
            </a:bodyPr>
            <a:lstStyle/>
            <a:p>
              <a:pPr marL="0" marR="0" lvl="0" indent="0" algn="l" defTabSz="231458" rtl="0" eaLnBrk="1" fontAlgn="auto" latinLnBrk="0" hangingPunct="1">
                <a:lnSpc>
                  <a:spcPct val="100000"/>
                </a:lnSpc>
                <a:spcBef>
                  <a:spcPts val="270"/>
                </a:spcBef>
                <a:spcAft>
                  <a:spcPts val="0"/>
                </a:spcAft>
                <a:buClrTx/>
                <a:buSzTx/>
                <a:buFontTx/>
                <a:buNone/>
                <a:tabLst/>
                <a:defRPr/>
              </a:pPr>
              <a:r>
                <a:rPr kumimoji="0" lang="en-GB" altLang="en-US" sz="1800" b="1" i="0" u="none" strike="noStrike" kern="0" cap="none" spc="0" normalizeH="0" baseline="0" noProof="0" dirty="0">
                  <a:ln>
                    <a:noFill/>
                  </a:ln>
                  <a:solidFill>
                    <a:srgbClr val="1E5DF8">
                      <a:lumMod val="50000"/>
                    </a:srgbClr>
                  </a:solidFill>
                  <a:effectLst/>
                  <a:uLnTx/>
                  <a:uFillTx/>
                  <a:latin typeface="Arial"/>
                  <a:ea typeface="ヒラギノ角ゴ Pro W3"/>
                  <a:cs typeface="Arial"/>
                </a:rPr>
                <a:t>Science community input/support needed…</a:t>
              </a:r>
              <a:endParaRPr kumimoji="0" lang="en-GB" altLang="en-US" sz="1800" b="0" i="0" u="none" strike="noStrike" kern="0" cap="none" spc="0" normalizeH="0" baseline="0" noProof="0" dirty="0">
                <a:ln>
                  <a:noFill/>
                </a:ln>
                <a:solidFill>
                  <a:srgbClr val="1E5DF8">
                    <a:lumMod val="50000"/>
                  </a:srgbClr>
                </a:solidFill>
                <a:effectLst/>
                <a:uLnTx/>
                <a:uFillTx/>
                <a:latin typeface="Arial"/>
                <a:ea typeface="ヒラギノ角ゴ Pro W3"/>
                <a:cs typeface="Arial"/>
              </a:endParaRPr>
            </a:p>
          </p:txBody>
        </p:sp>
        <p:sp>
          <p:nvSpPr>
            <p:cNvPr id="8" name="TextBox 7">
              <a:extLst>
                <a:ext uri="{FF2B5EF4-FFF2-40B4-BE49-F238E27FC236}">
                  <a16:creationId xmlns:a16="http://schemas.microsoft.com/office/drawing/2014/main" id="{EC143B8A-4DC0-D81D-B704-66549DB8C38E}"/>
                </a:ext>
              </a:extLst>
            </p:cNvPr>
            <p:cNvSpPr txBox="1"/>
            <p:nvPr/>
          </p:nvSpPr>
          <p:spPr>
            <a:xfrm>
              <a:off x="6618482" y="1214233"/>
              <a:ext cx="5536772" cy="646331"/>
            </a:xfrm>
            <a:prstGeom prst="rect">
              <a:avLst/>
            </a:prstGeom>
            <a:noFill/>
          </p:spPr>
          <p:txBody>
            <a:bodyPr wrap="square">
              <a:spAutoFit/>
            </a:bodyPr>
            <a:lstStyle/>
            <a:p>
              <a:pPr marL="0" marR="0" lvl="0" indent="0" algn="l" defTabSz="231458" rtl="0" eaLnBrk="1" fontAlgn="auto" latinLnBrk="0" hangingPunct="1">
                <a:lnSpc>
                  <a:spcPct val="100000"/>
                </a:lnSpc>
                <a:spcBef>
                  <a:spcPts val="270"/>
                </a:spcBef>
                <a:spcAft>
                  <a:spcPts val="0"/>
                </a:spcAft>
                <a:buClrTx/>
                <a:buSzTx/>
                <a:buFontTx/>
                <a:buNone/>
                <a:tabLst/>
                <a:defRPr/>
              </a:pPr>
              <a:r>
                <a:rPr kumimoji="0" lang="en-GB" altLang="en-US" sz="1800" b="1" i="0" u="none" strike="noStrike" kern="0" cap="none" spc="0" normalizeH="0" baseline="0" noProof="0" dirty="0">
                  <a:ln>
                    <a:noFill/>
                  </a:ln>
                  <a:solidFill>
                    <a:srgbClr val="C00000"/>
                  </a:solidFill>
                  <a:effectLst/>
                  <a:uLnTx/>
                  <a:uFillTx/>
                  <a:latin typeface="Arial"/>
                  <a:ea typeface="ヒラギノ角ゴ Pro W3"/>
                  <a:cs typeface="Arial"/>
                </a:rPr>
                <a:t>a) Next-Level review of new lab design required. Meeting needs of all possible experiments</a:t>
              </a:r>
              <a:endParaRPr kumimoji="0" lang="en-GB" altLang="en-US" sz="1800" b="0" i="0" u="none" strike="noStrike" kern="0" cap="none" spc="0" normalizeH="0" baseline="0" noProof="0" dirty="0">
                <a:ln>
                  <a:noFill/>
                </a:ln>
                <a:solidFill>
                  <a:srgbClr val="C00000"/>
                </a:solidFill>
                <a:effectLst/>
                <a:uLnTx/>
                <a:uFillTx/>
                <a:latin typeface="Arial"/>
                <a:ea typeface="ヒラギノ角ゴ Pro W3"/>
                <a:cs typeface="Arial"/>
              </a:endParaRPr>
            </a:p>
          </p:txBody>
        </p:sp>
      </p:grpSp>
      <p:sp>
        <p:nvSpPr>
          <p:cNvPr id="36" name="TextBox 35">
            <a:extLst>
              <a:ext uri="{FF2B5EF4-FFF2-40B4-BE49-F238E27FC236}">
                <a16:creationId xmlns:a16="http://schemas.microsoft.com/office/drawing/2014/main" id="{B94EE5C0-1218-0C99-CA1E-96CA3706444D}"/>
              </a:ext>
            </a:extLst>
          </p:cNvPr>
          <p:cNvSpPr txBox="1"/>
          <p:nvPr/>
        </p:nvSpPr>
        <p:spPr>
          <a:xfrm>
            <a:off x="312565" y="4602435"/>
            <a:ext cx="5201881"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E2C61"/>
                </a:solidFill>
                <a:effectLst/>
                <a:uLnTx/>
                <a:uFillTx/>
                <a:latin typeface="Calibri" panose="020F0502020204030204"/>
                <a:ea typeface="+mn-ea"/>
                <a:cs typeface="+mn-cs"/>
              </a:rPr>
              <a:t>Boulby Feasibility Study 2021</a:t>
            </a:r>
            <a:endParaRPr kumimoji="0" lang="en-US" sz="1600" b="0"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CBEAE6D9-D71B-FFF0-57F2-5EC1D2EAC1A0}"/>
              </a:ext>
            </a:extLst>
          </p:cNvPr>
          <p:cNvGrpSpPr/>
          <p:nvPr/>
        </p:nvGrpSpPr>
        <p:grpSpPr>
          <a:xfrm>
            <a:off x="5743508" y="389745"/>
            <a:ext cx="6184304" cy="6181665"/>
            <a:chOff x="5743508" y="525930"/>
            <a:chExt cx="6184304" cy="6181665"/>
          </a:xfrm>
        </p:grpSpPr>
        <p:grpSp>
          <p:nvGrpSpPr>
            <p:cNvPr id="4" name="Group 3">
              <a:extLst>
                <a:ext uri="{FF2B5EF4-FFF2-40B4-BE49-F238E27FC236}">
                  <a16:creationId xmlns:a16="http://schemas.microsoft.com/office/drawing/2014/main" id="{9F6BBB38-EAE0-645E-C256-6CB0B7B2311D}"/>
                </a:ext>
              </a:extLst>
            </p:cNvPr>
            <p:cNvGrpSpPr/>
            <p:nvPr/>
          </p:nvGrpSpPr>
          <p:grpSpPr>
            <a:xfrm>
              <a:off x="5748040" y="525930"/>
              <a:ext cx="6118700" cy="5453857"/>
              <a:chOff x="5829130" y="64805"/>
              <a:chExt cx="6118700" cy="5453857"/>
            </a:xfrm>
          </p:grpSpPr>
          <p:sp>
            <p:nvSpPr>
              <p:cNvPr id="5" name="TextBox 4">
                <a:extLst>
                  <a:ext uri="{FF2B5EF4-FFF2-40B4-BE49-F238E27FC236}">
                    <a16:creationId xmlns:a16="http://schemas.microsoft.com/office/drawing/2014/main" id="{E6F1CC94-0EDA-8E7B-5571-BDE2F0F7DF47}"/>
                  </a:ext>
                </a:extLst>
              </p:cNvPr>
              <p:cNvSpPr txBox="1"/>
              <p:nvPr/>
            </p:nvSpPr>
            <p:spPr>
              <a:xfrm>
                <a:off x="5847068" y="909545"/>
                <a:ext cx="6100762"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C00000"/>
                  </a:solidFill>
                  <a:effectLst/>
                  <a:uLnTx/>
                  <a:uFillTx/>
                  <a:latin typeface="Calibri" panose="020F0502020204030204" pitchFamily="34" charset="0"/>
                  <a:ea typeface="Times New Roman" panose="02020603050405020304" pitchFamily="18" charset="0"/>
                  <a:cs typeface="+mn-cs"/>
                </a:endParaRPr>
              </a:p>
            </p:txBody>
          </p:sp>
          <p:sp>
            <p:nvSpPr>
              <p:cNvPr id="27" name="TextBox 26">
                <a:extLst>
                  <a:ext uri="{FF2B5EF4-FFF2-40B4-BE49-F238E27FC236}">
                    <a16:creationId xmlns:a16="http://schemas.microsoft.com/office/drawing/2014/main" id="{40578AE8-EC95-09A5-0392-4AC62AE16BCA}"/>
                  </a:ext>
                </a:extLst>
              </p:cNvPr>
              <p:cNvSpPr txBox="1"/>
              <p:nvPr/>
            </p:nvSpPr>
            <p:spPr>
              <a:xfrm>
                <a:off x="5829130" y="4041334"/>
                <a:ext cx="2573749" cy="147732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2E2C61"/>
                    </a:solidFill>
                    <a:effectLst/>
                    <a:uLnTx/>
                    <a:uFillTx/>
                    <a:latin typeface="Calibri" panose="020F0502020204030204"/>
                    <a:ea typeface="+mn-ea"/>
                    <a:cs typeface="+mn-cs"/>
                  </a:rPr>
                  <a:t>Possible lew lab sites in salt (1.1km) and/or Polyhalite (1.3km). </a:t>
                </a:r>
                <a:r>
                  <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rPr>
                  <a:t>Deeper site preferred for 0vBB </a:t>
                </a:r>
                <a:r>
                  <a:rPr kumimoji="0" lang="en-GB" sz="1800" b="0" i="0" u="none" strike="noStrike" kern="1200" cap="none" spc="0" normalizeH="0" baseline="0" noProof="0" dirty="0" err="1">
                    <a:ln>
                      <a:noFill/>
                    </a:ln>
                    <a:solidFill>
                      <a:srgbClr val="2E2C61"/>
                    </a:solidFill>
                    <a:effectLst/>
                    <a:uLnTx/>
                    <a:uFillTx/>
                    <a:latin typeface="Calibri" panose="020F0502020204030204"/>
                    <a:ea typeface="+mn-ea"/>
                    <a:cs typeface="+mn-cs"/>
                  </a:rPr>
                  <a:t>capabality</a:t>
                </a: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grpSp>
            <p:nvGrpSpPr>
              <p:cNvPr id="29" name="Group 28">
                <a:extLst>
                  <a:ext uri="{FF2B5EF4-FFF2-40B4-BE49-F238E27FC236}">
                    <a16:creationId xmlns:a16="http://schemas.microsoft.com/office/drawing/2014/main" id="{5BD3FCF6-3522-CC09-8C87-E3453D5CDF55}"/>
                  </a:ext>
                </a:extLst>
              </p:cNvPr>
              <p:cNvGrpSpPr/>
              <p:nvPr/>
            </p:nvGrpSpPr>
            <p:grpSpPr>
              <a:xfrm>
                <a:off x="5841008" y="64805"/>
                <a:ext cx="5931628" cy="1603227"/>
                <a:chOff x="345410" y="421028"/>
                <a:chExt cx="5863888" cy="1688889"/>
              </a:xfrm>
            </p:grpSpPr>
            <p:sp>
              <p:nvSpPr>
                <p:cNvPr id="19" name="TextBox 18">
                  <a:extLst>
                    <a:ext uri="{FF2B5EF4-FFF2-40B4-BE49-F238E27FC236}">
                      <a16:creationId xmlns:a16="http://schemas.microsoft.com/office/drawing/2014/main" id="{041D6BC4-3255-6E0C-739D-F7698F63B808}"/>
                    </a:ext>
                  </a:extLst>
                </p:cNvPr>
                <p:cNvSpPr txBox="1"/>
                <p:nvPr/>
              </p:nvSpPr>
              <p:spPr>
                <a:xfrm>
                  <a:off x="345410" y="1720331"/>
                  <a:ext cx="3938798" cy="389586"/>
                </a:xfrm>
                <a:prstGeom prst="rect">
                  <a:avLst/>
                </a:prstGeom>
                <a:noFill/>
              </p:spPr>
              <p:txBody>
                <a:bodyPr wrap="square">
                  <a:spAutoFit/>
                </a:bodyPr>
                <a:lstStyle/>
                <a:p>
                  <a:pPr marL="0" marR="0" lvl="0" indent="0" algn="l" defTabSz="231458" rtl="0" eaLnBrk="1" fontAlgn="auto" latinLnBrk="0" hangingPunct="1">
                    <a:lnSpc>
                      <a:spcPct val="100000"/>
                    </a:lnSpc>
                    <a:spcBef>
                      <a:spcPts val="270"/>
                    </a:spcBef>
                    <a:spcAft>
                      <a:spcPts val="0"/>
                    </a:spcAft>
                    <a:buClrTx/>
                    <a:buSzTx/>
                    <a:buFontTx/>
                    <a:buNone/>
                    <a:tabLst/>
                    <a:defRPr/>
                  </a:pPr>
                  <a:r>
                    <a:rPr kumimoji="0" lang="en-GB" altLang="en-US" sz="1800" b="1" i="0" u="none" strike="noStrike" kern="0" cap="none" spc="0" normalizeH="0" baseline="0" noProof="0" dirty="0">
                      <a:ln>
                        <a:noFill/>
                      </a:ln>
                      <a:solidFill>
                        <a:srgbClr val="1E5DF8">
                          <a:lumMod val="50000"/>
                        </a:srgbClr>
                      </a:solidFill>
                      <a:effectLst/>
                      <a:uLnTx/>
                      <a:uFillTx/>
                      <a:latin typeface="Arial"/>
                      <a:ea typeface="ヒラギノ角ゴ Pro W3"/>
                      <a:cs typeface="Arial"/>
                    </a:rPr>
                    <a:t>Possible sites @ Boulby Mine</a:t>
                  </a:r>
                  <a:endParaRPr kumimoji="0" lang="en-GB" altLang="en-US" sz="1800" b="0" i="0" u="none" strike="noStrike" kern="0" cap="none" spc="0" normalizeH="0" baseline="0" noProof="0" dirty="0">
                    <a:ln>
                      <a:noFill/>
                    </a:ln>
                    <a:solidFill>
                      <a:srgbClr val="1E5DF8">
                        <a:lumMod val="50000"/>
                      </a:srgbClr>
                    </a:solidFill>
                    <a:effectLst/>
                    <a:uLnTx/>
                    <a:uFillTx/>
                    <a:latin typeface="Arial"/>
                    <a:ea typeface="ヒラギノ角ゴ Pro W3"/>
                    <a:cs typeface="Arial"/>
                  </a:endParaRPr>
                </a:p>
              </p:txBody>
            </p:sp>
            <p:pic>
              <p:nvPicPr>
                <p:cNvPr id="24" name="Picture 23" descr="Logo, company name&#10;&#10;Description automatically generated">
                  <a:extLst>
                    <a:ext uri="{FF2B5EF4-FFF2-40B4-BE49-F238E27FC236}">
                      <a16:creationId xmlns:a16="http://schemas.microsoft.com/office/drawing/2014/main" id="{708F9A8F-19D1-B71E-A1E4-485DF1C560C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59816" y="421028"/>
                  <a:ext cx="1349482" cy="527525"/>
                </a:xfrm>
                <a:prstGeom prst="rect">
                  <a:avLst/>
                </a:prstGeom>
              </p:spPr>
            </p:pic>
          </p:grpSp>
        </p:grpSp>
        <p:sp>
          <p:nvSpPr>
            <p:cNvPr id="37" name="TextBox 36">
              <a:extLst>
                <a:ext uri="{FF2B5EF4-FFF2-40B4-BE49-F238E27FC236}">
                  <a16:creationId xmlns:a16="http://schemas.microsoft.com/office/drawing/2014/main" id="{8BC6E4AD-6B6A-751B-4835-6040D8F2188F}"/>
                </a:ext>
              </a:extLst>
            </p:cNvPr>
            <p:cNvSpPr txBox="1"/>
            <p:nvPr/>
          </p:nvSpPr>
          <p:spPr>
            <a:xfrm>
              <a:off x="5743508" y="1333251"/>
              <a:ext cx="6184304" cy="369332"/>
            </a:xfrm>
            <a:prstGeom prst="rect">
              <a:avLst/>
            </a:prstGeom>
            <a:noFill/>
          </p:spPr>
          <p:txBody>
            <a:bodyPr wrap="square">
              <a:spAutoFit/>
            </a:bodyPr>
            <a:lstStyle/>
            <a:p>
              <a:pPr marL="0" marR="0" lvl="0" indent="0" algn="l" defTabSz="231458" rtl="0" eaLnBrk="1" fontAlgn="auto" latinLnBrk="0" hangingPunct="1">
                <a:lnSpc>
                  <a:spcPct val="100000"/>
                </a:lnSpc>
                <a:spcBef>
                  <a:spcPts val="270"/>
                </a:spcBef>
                <a:spcAft>
                  <a:spcPts val="0"/>
                </a:spcAft>
                <a:buClrTx/>
                <a:buSzTx/>
                <a:buFontTx/>
                <a:buNone/>
                <a:tabLst/>
                <a:defRPr/>
              </a:pPr>
              <a:r>
                <a:rPr kumimoji="0" lang="en-GB" altLang="en-US" sz="1800" b="1" i="0" u="none" strike="noStrike" kern="0" cap="none" spc="0" normalizeH="0" baseline="0" noProof="0" dirty="0">
                  <a:ln>
                    <a:noFill/>
                  </a:ln>
                  <a:solidFill>
                    <a:srgbClr val="C00000"/>
                  </a:solidFill>
                  <a:effectLst/>
                  <a:uLnTx/>
                  <a:uFillTx/>
                  <a:latin typeface="Arial"/>
                  <a:ea typeface="ヒラギノ角ゴ Pro W3"/>
                  <a:cs typeface="Arial"/>
                </a:rPr>
                <a:t>b) Preferred site(s) to be selected – Salt &amp;/or Polyhalite</a:t>
              </a:r>
              <a:endParaRPr kumimoji="0" lang="en-GB" altLang="en-US" sz="800" b="1" i="0" u="none" strike="noStrike" kern="0" cap="none" spc="0" normalizeH="0" baseline="0" noProof="0" dirty="0">
                <a:ln>
                  <a:noFill/>
                </a:ln>
                <a:solidFill>
                  <a:srgbClr val="C00000"/>
                </a:solidFill>
                <a:effectLst/>
                <a:uLnTx/>
                <a:uFillTx/>
                <a:latin typeface="Arial"/>
                <a:ea typeface="ヒラギノ角ゴ Pro W3"/>
                <a:cs typeface="Arial"/>
              </a:endParaRPr>
            </a:p>
          </p:txBody>
        </p:sp>
        <p:sp>
          <p:nvSpPr>
            <p:cNvPr id="9" name="TextBox 8">
              <a:extLst>
                <a:ext uri="{FF2B5EF4-FFF2-40B4-BE49-F238E27FC236}">
                  <a16:creationId xmlns:a16="http://schemas.microsoft.com/office/drawing/2014/main" id="{87448273-0B85-BA61-5B3D-380B383D2B30}"/>
                </a:ext>
              </a:extLst>
            </p:cNvPr>
            <p:cNvSpPr txBox="1"/>
            <p:nvPr/>
          </p:nvSpPr>
          <p:spPr>
            <a:xfrm>
              <a:off x="5795011" y="6061264"/>
              <a:ext cx="6099242" cy="646331"/>
            </a:xfrm>
            <a:prstGeom prst="rect">
              <a:avLst/>
            </a:prstGeom>
            <a:noFill/>
          </p:spPr>
          <p:txBody>
            <a:bodyPr wrap="square">
              <a:spAutoFit/>
            </a:bodyPr>
            <a:lstStyle/>
            <a:p>
              <a:pPr marL="0" marR="0" lvl="0" indent="0" algn="l" defTabSz="231458" rtl="0" eaLnBrk="1" fontAlgn="auto" latinLnBrk="0" hangingPunct="1">
                <a:lnSpc>
                  <a:spcPct val="100000"/>
                </a:lnSpc>
                <a:spcBef>
                  <a:spcPts val="270"/>
                </a:spcBef>
                <a:spcAft>
                  <a:spcPts val="0"/>
                </a:spcAft>
                <a:buClrTx/>
                <a:buSzTx/>
                <a:buFontTx/>
                <a:buNone/>
                <a:tabLst/>
                <a:defRPr/>
              </a:pPr>
              <a:r>
                <a:rPr kumimoji="0" lang="en-GB" altLang="en-US" sz="1800" b="1" i="0" u="none" strike="noStrike" kern="0" cap="none" spc="0" normalizeH="0" baseline="0" noProof="0" dirty="0">
                  <a:ln>
                    <a:noFill/>
                  </a:ln>
                  <a:solidFill>
                    <a:srgbClr val="C00000"/>
                  </a:solidFill>
                  <a:effectLst/>
                  <a:uLnTx/>
                  <a:uFillTx/>
                  <a:latin typeface="Arial"/>
                  <a:ea typeface="ヒラギノ角ゴ Pro W3"/>
                  <a:cs typeface="Arial"/>
                </a:rPr>
                <a:t>c) Next Level excavation and facility build plans to be developed…</a:t>
              </a:r>
              <a:endParaRPr kumimoji="0" lang="en-GB" altLang="en-US" sz="1800" b="0" i="0" u="none" strike="noStrike" kern="0" cap="none" spc="0" normalizeH="0" baseline="0" noProof="0" dirty="0">
                <a:ln>
                  <a:noFill/>
                </a:ln>
                <a:solidFill>
                  <a:srgbClr val="C00000"/>
                </a:solidFill>
                <a:effectLst/>
                <a:uLnTx/>
                <a:uFillTx/>
                <a:latin typeface="Arial"/>
                <a:ea typeface="ヒラギノ角ゴ Pro W3"/>
                <a:cs typeface="Arial"/>
              </a:endParaRPr>
            </a:p>
          </p:txBody>
        </p:sp>
      </p:grpSp>
      <p:sp>
        <p:nvSpPr>
          <p:cNvPr id="17" name="TextBox 16">
            <a:extLst>
              <a:ext uri="{FF2B5EF4-FFF2-40B4-BE49-F238E27FC236}">
                <a16:creationId xmlns:a16="http://schemas.microsoft.com/office/drawing/2014/main" id="{DB2AB8D7-7DA6-2653-6373-E171F6A99D75}"/>
              </a:ext>
            </a:extLst>
          </p:cNvPr>
          <p:cNvSpPr txBox="1"/>
          <p:nvPr/>
        </p:nvSpPr>
        <p:spPr>
          <a:xfrm>
            <a:off x="10802503" y="4270022"/>
            <a:ext cx="1125309"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E2C61"/>
                </a:solidFill>
                <a:effectLst/>
                <a:uLnTx/>
                <a:uFillTx/>
                <a:latin typeface="Calibri" panose="020F0502020204030204"/>
                <a:ea typeface="+mn-ea"/>
                <a:cs typeface="+mn-cs"/>
              </a:rPr>
              <a:t>Zone 2 6/23</a:t>
            </a:r>
            <a:endParaRPr kumimoji="0" lang="en-US" sz="1200" b="0"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pic>
        <p:nvPicPr>
          <p:cNvPr id="13" name="Picture 12" descr="A picture containing map, text, diagram, line&#10;&#10;Description automatically generated">
            <a:extLst>
              <a:ext uri="{FF2B5EF4-FFF2-40B4-BE49-F238E27FC236}">
                <a16:creationId xmlns:a16="http://schemas.microsoft.com/office/drawing/2014/main" id="{4D2D854F-B4A0-9FC4-ED2D-F392F849C9D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830163" y="2017701"/>
            <a:ext cx="5931357" cy="2091520"/>
          </a:xfrm>
          <a:prstGeom prst="rect">
            <a:avLst/>
          </a:prstGeom>
        </p:spPr>
      </p:pic>
      <p:sp>
        <p:nvSpPr>
          <p:cNvPr id="14" name="Rounded Rectangle 13">
            <a:extLst>
              <a:ext uri="{FF2B5EF4-FFF2-40B4-BE49-F238E27FC236}">
                <a16:creationId xmlns:a16="http://schemas.microsoft.com/office/drawing/2014/main" id="{9B79E31B-8DF6-C959-8AC4-6D2FBCA7EA9D}"/>
              </a:ext>
            </a:extLst>
          </p:cNvPr>
          <p:cNvSpPr/>
          <p:nvPr/>
        </p:nvSpPr>
        <p:spPr>
          <a:xfrm>
            <a:off x="8103663" y="2843733"/>
            <a:ext cx="210905" cy="233052"/>
          </a:xfrm>
          <a:prstGeom prst="roundRect">
            <a:avLst/>
          </a:prstGeom>
          <a:noFill/>
          <a:ln w="31750">
            <a:solidFill>
              <a:srgbClr val="A20305"/>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ounded Rectangle 14">
            <a:extLst>
              <a:ext uri="{FF2B5EF4-FFF2-40B4-BE49-F238E27FC236}">
                <a16:creationId xmlns:a16="http://schemas.microsoft.com/office/drawing/2014/main" id="{B30C4AB7-9B72-95CA-55CA-06DEFE588261}"/>
              </a:ext>
            </a:extLst>
          </p:cNvPr>
          <p:cNvSpPr/>
          <p:nvPr/>
        </p:nvSpPr>
        <p:spPr>
          <a:xfrm>
            <a:off x="7708679" y="2843575"/>
            <a:ext cx="210905" cy="233052"/>
          </a:xfrm>
          <a:prstGeom prst="roundRect">
            <a:avLst/>
          </a:prstGeom>
          <a:noFill/>
          <a:ln w="31750">
            <a:solidFill>
              <a:srgbClr val="A20305"/>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22F5056E-9500-9127-C878-98A4E64079EF}"/>
              </a:ext>
            </a:extLst>
          </p:cNvPr>
          <p:cNvSpPr/>
          <p:nvPr/>
        </p:nvSpPr>
        <p:spPr>
          <a:xfrm>
            <a:off x="8061154" y="2196729"/>
            <a:ext cx="1207789" cy="43088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A20305"/>
                </a:solidFill>
                <a:effectLst/>
                <a:uLnTx/>
                <a:uFillTx/>
                <a:latin typeface="Arial" panose="020B0604020202020204" pitchFamily="34" charset="0"/>
                <a:ea typeface="+mn-ea"/>
                <a:cs typeface="Arial" panose="020B0604020202020204" pitchFamily="34" charset="0"/>
              </a:rPr>
              <a:t>Salt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A20305"/>
                </a:solidFill>
                <a:effectLst/>
                <a:uLnTx/>
                <a:uFillTx/>
                <a:latin typeface="Arial" panose="020B0604020202020204" pitchFamily="34" charset="0"/>
                <a:ea typeface="+mn-ea"/>
                <a:cs typeface="Arial" panose="020B0604020202020204" pitchFamily="34" charset="0"/>
              </a:rPr>
              <a:t>1.1km</a:t>
            </a:r>
            <a:endParaRPr kumimoji="0" lang="en-US" sz="1100" b="1" i="0" u="none" strike="noStrike" kern="1200" cap="none" spc="0" normalizeH="0" baseline="0" noProof="0" dirty="0">
              <a:ln>
                <a:noFill/>
              </a:ln>
              <a:solidFill>
                <a:srgbClr val="A20305"/>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9A836FAD-4738-706C-B971-D50AC15BCACC}"/>
              </a:ext>
            </a:extLst>
          </p:cNvPr>
          <p:cNvSpPr/>
          <p:nvPr/>
        </p:nvSpPr>
        <p:spPr>
          <a:xfrm>
            <a:off x="8863112" y="2294114"/>
            <a:ext cx="1207789" cy="43088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A20305"/>
                </a:solidFill>
                <a:effectLst/>
                <a:uLnTx/>
                <a:uFillTx/>
                <a:latin typeface="Arial" panose="020B0604020202020204" pitchFamily="34" charset="0"/>
                <a:ea typeface="+mn-ea"/>
                <a:cs typeface="Arial" panose="020B0604020202020204" pitchFamily="34" charset="0"/>
              </a:rPr>
              <a:t>Polyhalite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A20305"/>
                </a:solidFill>
                <a:effectLst/>
                <a:uLnTx/>
                <a:uFillTx/>
                <a:latin typeface="Arial" panose="020B0604020202020204" pitchFamily="34" charset="0"/>
                <a:ea typeface="+mn-ea"/>
                <a:cs typeface="Arial" panose="020B0604020202020204" pitchFamily="34" charset="0"/>
              </a:rPr>
              <a:t>1.3 km</a:t>
            </a:r>
            <a:endParaRPr kumimoji="0" lang="en-US" sz="1100" b="1" i="0" u="none" strike="noStrike" kern="1200" cap="none" spc="0" normalizeH="0" baseline="0" noProof="0" dirty="0">
              <a:ln>
                <a:noFill/>
              </a:ln>
              <a:solidFill>
                <a:srgbClr val="A20305"/>
              </a:solidFill>
              <a:effectLst/>
              <a:uLnTx/>
              <a:uFillTx/>
              <a:latin typeface="Calibri" panose="020F0502020204030204"/>
              <a:ea typeface="+mn-ea"/>
              <a:cs typeface="+mn-cs"/>
            </a:endParaRPr>
          </a:p>
        </p:txBody>
      </p:sp>
      <p:cxnSp>
        <p:nvCxnSpPr>
          <p:cNvPr id="21" name="Straight Connector 20">
            <a:extLst>
              <a:ext uri="{FF2B5EF4-FFF2-40B4-BE49-F238E27FC236}">
                <a16:creationId xmlns:a16="http://schemas.microsoft.com/office/drawing/2014/main" id="{D178EE46-870D-4576-CD30-7CE83F50B84D}"/>
              </a:ext>
            </a:extLst>
          </p:cNvPr>
          <p:cNvCxnSpPr>
            <a:cxnSpLocks/>
          </p:cNvCxnSpPr>
          <p:nvPr/>
        </p:nvCxnSpPr>
        <p:spPr>
          <a:xfrm flipV="1">
            <a:off x="7896724" y="2605172"/>
            <a:ext cx="247038" cy="239572"/>
          </a:xfrm>
          <a:prstGeom prst="line">
            <a:avLst/>
          </a:prstGeom>
          <a:ln w="31750">
            <a:solidFill>
              <a:srgbClr val="B101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124E4FE4-5288-5537-8A3A-10E0D3E777CE}"/>
              </a:ext>
            </a:extLst>
          </p:cNvPr>
          <p:cNvCxnSpPr>
            <a:cxnSpLocks/>
          </p:cNvCxnSpPr>
          <p:nvPr/>
        </p:nvCxnSpPr>
        <p:spPr>
          <a:xfrm flipV="1">
            <a:off x="8321790" y="2623473"/>
            <a:ext cx="513870" cy="285559"/>
          </a:xfrm>
          <a:prstGeom prst="line">
            <a:avLst/>
          </a:prstGeom>
          <a:ln w="31750">
            <a:solidFill>
              <a:srgbClr val="B10100"/>
            </a:solidFill>
            <a:prstDash val="sysDash"/>
          </a:ln>
          <a:effectLst/>
        </p:spPr>
        <p:style>
          <a:lnRef idx="2">
            <a:schemeClr val="accent1"/>
          </a:lnRef>
          <a:fillRef idx="0">
            <a:schemeClr val="accent1"/>
          </a:fillRef>
          <a:effectRef idx="1">
            <a:schemeClr val="accent1"/>
          </a:effectRef>
          <a:fontRef idx="minor">
            <a:schemeClr val="tx1"/>
          </a:fontRef>
        </p:style>
      </p:cxnSp>
      <p:sp>
        <p:nvSpPr>
          <p:cNvPr id="38" name="Oval 37">
            <a:extLst>
              <a:ext uri="{FF2B5EF4-FFF2-40B4-BE49-F238E27FC236}">
                <a16:creationId xmlns:a16="http://schemas.microsoft.com/office/drawing/2014/main" id="{80DC85EA-66BE-9DE0-ED46-C1EC25D2B23C}"/>
              </a:ext>
            </a:extLst>
          </p:cNvPr>
          <p:cNvSpPr/>
          <p:nvPr/>
        </p:nvSpPr>
        <p:spPr>
          <a:xfrm>
            <a:off x="7134463" y="3203086"/>
            <a:ext cx="113668" cy="112476"/>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9" name="Oval 38">
            <a:extLst>
              <a:ext uri="{FF2B5EF4-FFF2-40B4-BE49-F238E27FC236}">
                <a16:creationId xmlns:a16="http://schemas.microsoft.com/office/drawing/2014/main" id="{5EAE3DA5-34E1-C0A0-8BFE-8152EFACD5FD}"/>
              </a:ext>
            </a:extLst>
          </p:cNvPr>
          <p:cNvSpPr/>
          <p:nvPr/>
        </p:nvSpPr>
        <p:spPr>
          <a:xfrm>
            <a:off x="6928377" y="3200468"/>
            <a:ext cx="53701" cy="45719"/>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0" name="Oval 39">
            <a:extLst>
              <a:ext uri="{FF2B5EF4-FFF2-40B4-BE49-F238E27FC236}">
                <a16:creationId xmlns:a16="http://schemas.microsoft.com/office/drawing/2014/main" id="{075D9DD2-5A71-8B21-65DF-CE014C5BBB4D}"/>
              </a:ext>
            </a:extLst>
          </p:cNvPr>
          <p:cNvSpPr/>
          <p:nvPr/>
        </p:nvSpPr>
        <p:spPr>
          <a:xfrm>
            <a:off x="7000558" y="3172387"/>
            <a:ext cx="53701" cy="45719"/>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pic>
        <p:nvPicPr>
          <p:cNvPr id="44" name="Picture 43">
            <a:extLst>
              <a:ext uri="{FF2B5EF4-FFF2-40B4-BE49-F238E27FC236}">
                <a16:creationId xmlns:a16="http://schemas.microsoft.com/office/drawing/2014/main" id="{B0A5200C-1EC5-DCDB-AD12-26FD8CABC2C2}"/>
              </a:ext>
            </a:extLst>
          </p:cNvPr>
          <p:cNvPicPr>
            <a:picLocks noChangeAspect="1"/>
          </p:cNvPicPr>
          <p:nvPr/>
        </p:nvPicPr>
        <p:blipFill>
          <a:blip r:embed="rId7" cstate="email">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8275250" y="4325338"/>
            <a:ext cx="3531609" cy="1536111"/>
          </a:xfrm>
          <a:prstGeom prst="rect">
            <a:avLst/>
          </a:prstGeom>
        </p:spPr>
      </p:pic>
      <p:sp>
        <p:nvSpPr>
          <p:cNvPr id="45" name="TextBox 44">
            <a:extLst>
              <a:ext uri="{FF2B5EF4-FFF2-40B4-BE49-F238E27FC236}">
                <a16:creationId xmlns:a16="http://schemas.microsoft.com/office/drawing/2014/main" id="{C8DCFFA9-229B-4535-1195-4F5BC781378C}"/>
              </a:ext>
            </a:extLst>
          </p:cNvPr>
          <p:cNvSpPr txBox="1"/>
          <p:nvPr/>
        </p:nvSpPr>
        <p:spPr>
          <a:xfrm rot="19548010">
            <a:off x="822384" y="2480744"/>
            <a:ext cx="4068743" cy="178510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0" b="1" i="0" u="none" strike="noStrike" kern="1200" cap="none" spc="0" normalizeH="0" baseline="0" noProof="0" dirty="0">
                <a:ln>
                  <a:noFill/>
                </a:ln>
                <a:solidFill>
                  <a:srgbClr val="C00000">
                    <a:alpha val="11000"/>
                  </a:srgbClr>
                </a:solidFill>
                <a:effectLst/>
                <a:uLnTx/>
                <a:uFillTx/>
                <a:latin typeface="Calibri" panose="020F0502020204030204"/>
                <a:ea typeface="+mn-ea"/>
                <a:cs typeface="+mn-cs"/>
              </a:rPr>
              <a:t>DRAFT</a:t>
            </a:r>
          </a:p>
        </p:txBody>
      </p:sp>
      <p:sp>
        <p:nvSpPr>
          <p:cNvPr id="47" name="TextBox 46">
            <a:extLst>
              <a:ext uri="{FF2B5EF4-FFF2-40B4-BE49-F238E27FC236}">
                <a16:creationId xmlns:a16="http://schemas.microsoft.com/office/drawing/2014/main" id="{941C652D-5FBF-C12A-3550-AAA4D23E2CD0}"/>
              </a:ext>
            </a:extLst>
          </p:cNvPr>
          <p:cNvSpPr txBox="1"/>
          <p:nvPr/>
        </p:nvSpPr>
        <p:spPr>
          <a:xfrm>
            <a:off x="9065912" y="5515367"/>
            <a:ext cx="1824934"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FFFFFF"/>
                </a:solidFill>
                <a:effectLst/>
                <a:uLnTx/>
                <a:uFillTx/>
                <a:latin typeface="Calibri" panose="020F0502020204030204"/>
                <a:ea typeface="+mn-ea"/>
                <a:cs typeface="+mn-cs"/>
              </a:rPr>
              <a:t>Phase 1</a:t>
            </a:r>
            <a:endParaRPr kumimoji="0" lang="en-US"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8" name="TextBox 47">
            <a:extLst>
              <a:ext uri="{FF2B5EF4-FFF2-40B4-BE49-F238E27FC236}">
                <a16:creationId xmlns:a16="http://schemas.microsoft.com/office/drawing/2014/main" id="{63545D8E-0252-A9E9-6FD6-535ABD57A29F}"/>
              </a:ext>
            </a:extLst>
          </p:cNvPr>
          <p:cNvSpPr txBox="1"/>
          <p:nvPr/>
        </p:nvSpPr>
        <p:spPr>
          <a:xfrm>
            <a:off x="11039785" y="5402213"/>
            <a:ext cx="1824934"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FFFFFF"/>
                </a:solidFill>
                <a:effectLst/>
                <a:uLnTx/>
                <a:uFillTx/>
                <a:latin typeface="Calibri" panose="020F0502020204030204"/>
                <a:ea typeface="+mn-ea"/>
                <a:cs typeface="+mn-cs"/>
              </a:rPr>
              <a:t>Phase 2</a:t>
            </a:r>
            <a:endParaRPr kumimoji="0" lang="en-US"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cxnSp>
        <p:nvCxnSpPr>
          <p:cNvPr id="49" name="Straight Connector 48">
            <a:extLst>
              <a:ext uri="{FF2B5EF4-FFF2-40B4-BE49-F238E27FC236}">
                <a16:creationId xmlns:a16="http://schemas.microsoft.com/office/drawing/2014/main" id="{09EDDE7D-D2B4-108B-D41E-003F7EDFEE08}"/>
              </a:ext>
            </a:extLst>
          </p:cNvPr>
          <p:cNvCxnSpPr>
            <a:cxnSpLocks/>
          </p:cNvCxnSpPr>
          <p:nvPr/>
        </p:nvCxnSpPr>
        <p:spPr>
          <a:xfrm>
            <a:off x="9103231" y="4966091"/>
            <a:ext cx="220667" cy="555635"/>
          </a:xfrm>
          <a:prstGeom prst="line">
            <a:avLst/>
          </a:prstGeom>
          <a:ln w="9525">
            <a:solidFill>
              <a:schemeClr val="bg1"/>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E92C9868-76DC-CE34-165A-FDD21B98D2AC}"/>
              </a:ext>
            </a:extLst>
          </p:cNvPr>
          <p:cNvCxnSpPr>
            <a:cxnSpLocks/>
          </p:cNvCxnSpPr>
          <p:nvPr/>
        </p:nvCxnSpPr>
        <p:spPr>
          <a:xfrm>
            <a:off x="11325418" y="5271020"/>
            <a:ext cx="0" cy="145638"/>
          </a:xfrm>
          <a:prstGeom prst="line">
            <a:avLst/>
          </a:prstGeom>
          <a:ln w="9525">
            <a:solidFill>
              <a:schemeClr val="bg1"/>
            </a:solidFill>
            <a:prstDash val="soli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83457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picture containing graphical user interface&#10;&#10;Description automatically generated">
            <a:extLst>
              <a:ext uri="{FF2B5EF4-FFF2-40B4-BE49-F238E27FC236}">
                <a16:creationId xmlns:a16="http://schemas.microsoft.com/office/drawing/2014/main" id="{ED053EAD-3BD8-E60A-D487-FEB28EB9C7F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342377" y="5044469"/>
            <a:ext cx="2744693" cy="1464615"/>
          </a:xfrm>
          <a:prstGeom prst="rect">
            <a:avLst/>
          </a:prstGeom>
        </p:spPr>
      </p:pic>
      <p:sp>
        <p:nvSpPr>
          <p:cNvPr id="21" name="Rectangle 20">
            <a:extLst>
              <a:ext uri="{FF2B5EF4-FFF2-40B4-BE49-F238E27FC236}">
                <a16:creationId xmlns:a16="http://schemas.microsoft.com/office/drawing/2014/main" id="{316CAC7D-5EBF-608A-8F3C-74B5627D1F36}"/>
              </a:ext>
            </a:extLst>
          </p:cNvPr>
          <p:cNvSpPr/>
          <p:nvPr/>
        </p:nvSpPr>
        <p:spPr>
          <a:xfrm>
            <a:off x="351631" y="1157252"/>
            <a:ext cx="8040500" cy="5370701"/>
          </a:xfrm>
          <a:prstGeom prst="rect">
            <a:avLst/>
          </a:prstGeom>
          <a:ln>
            <a:solidFill>
              <a:schemeClr val="bg1">
                <a:lumMod val="65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a) Facility Design Requirements: </a:t>
            </a: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We need to know XLZD facility space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    requirements for us to work into a next stage facility design:</a:t>
            </a:r>
          </a:p>
          <a:p>
            <a:pPr marL="800100" marR="0" lvl="1"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Experimental Science Space: main experiment hall – 25x25x25?</a:t>
            </a:r>
          </a:p>
          <a:p>
            <a:pPr marL="800100" marR="0" lvl="1"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Support caverns: Clean build up bay, Xe capture, LS and H</a:t>
            </a:r>
            <a:r>
              <a:rPr kumimoji="0" lang="en-GB" sz="1800" b="0" i="0" u="none" strike="noStrike" kern="1200" cap="none" spc="0" normalizeH="0" baseline="-25000" noProof="0" dirty="0">
                <a:ln>
                  <a:noFill/>
                </a:ln>
                <a:solidFill>
                  <a:srgbClr val="003088">
                    <a:lumMod val="50000"/>
                  </a:srgbClr>
                </a:solidFill>
                <a:effectLst/>
                <a:uLnTx/>
                <a:uFillTx/>
                <a:latin typeface="Arial" panose="020B0604020202020204" pitchFamily="34" charset="0"/>
                <a:ea typeface="+mn-ea"/>
                <a:cs typeface="+mn-cs"/>
              </a:rPr>
              <a:t>2</a:t>
            </a: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O treatment plants, control rooms, IT/data rooms, storage, offices etc.</a:t>
            </a:r>
          </a:p>
          <a:p>
            <a:pPr marL="800100" marR="0" lvl="1"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Environmental conditions: Cleanliness, temperature, humidity, Rn, vibration.</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800" b="1"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b) Facility Support Services Requirements: </a:t>
            </a: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We need to know facility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    support services requirements:</a:t>
            </a:r>
          </a:p>
          <a:p>
            <a:pPr marL="800100" marR="0" lvl="1"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Power requirements (maximum and stability)</a:t>
            </a:r>
          </a:p>
          <a:p>
            <a:pPr marL="800100" marR="0" lvl="1"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IT/ Internet</a:t>
            </a:r>
          </a:p>
          <a:p>
            <a:pPr marL="800100" marR="0" lvl="1"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Lifting, water, compressed air, cleaning, ventilation, disposal etc/</a:t>
            </a:r>
          </a:p>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1800" b="1"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c) Governance, Management &amp; Science Support: </a:t>
            </a: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Work with us on:</a:t>
            </a:r>
          </a:p>
          <a:p>
            <a:pPr marL="800100" marR="0" lvl="1"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Facility governance &amp;  management details/requirements</a:t>
            </a:r>
          </a:p>
          <a:p>
            <a:pPr marL="800100" marR="0" lvl="1"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Local resource support (onsite support, project management etc)</a:t>
            </a:r>
          </a:p>
          <a:p>
            <a:pPr marL="800100" marR="0" lvl="1" indent="-3429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03088">
                    <a:lumMod val="50000"/>
                  </a:srgbClr>
                </a:solidFill>
                <a:effectLst/>
                <a:uLnTx/>
                <a:uFillTx/>
                <a:latin typeface="Arial" panose="020B0604020202020204" pitchFamily="34" charset="0"/>
                <a:ea typeface="+mn-ea"/>
                <a:cs typeface="+mn-cs"/>
              </a:rPr>
              <a:t>Schedules and logistics. What do you need and when?</a:t>
            </a:r>
          </a:p>
        </p:txBody>
      </p:sp>
      <p:sp>
        <p:nvSpPr>
          <p:cNvPr id="2" name="TextBox 1">
            <a:extLst>
              <a:ext uri="{FF2B5EF4-FFF2-40B4-BE49-F238E27FC236}">
                <a16:creationId xmlns:a16="http://schemas.microsoft.com/office/drawing/2014/main" id="{8AB51A73-0DBA-40CC-E688-6714B90489CC}"/>
              </a:ext>
            </a:extLst>
          </p:cNvPr>
          <p:cNvSpPr txBox="1"/>
          <p:nvPr/>
        </p:nvSpPr>
        <p:spPr>
          <a:xfrm>
            <a:off x="246700" y="243122"/>
            <a:ext cx="10810151"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B10100"/>
                </a:solidFill>
                <a:effectLst/>
                <a:uLnTx/>
                <a:uFillTx/>
                <a:latin typeface="Arial" panose="020B0604020202020204" pitchFamily="34" charset="0"/>
                <a:ea typeface="+mn-ea"/>
                <a:cs typeface="+mn-cs"/>
              </a:rPr>
              <a:t>Your Input Needed… </a:t>
            </a:r>
            <a:r>
              <a:rPr kumimoji="0" lang="en-GB" sz="3600" b="1" i="0" u="none" strike="noStrike" kern="1200" cap="none" spc="0" normalizeH="0" baseline="0" noProof="0" dirty="0">
                <a:ln>
                  <a:noFill/>
                </a:ln>
                <a:solidFill>
                  <a:srgbClr val="2E2C61"/>
                </a:solidFill>
                <a:effectLst/>
                <a:uLnTx/>
                <a:uFillTx/>
                <a:latin typeface="Arial" panose="020B0604020202020204" pitchFamily="34" charset="0"/>
                <a:ea typeface="+mn-ea"/>
                <a:cs typeface="+mn-cs"/>
              </a:rPr>
              <a:t>Towards X</a:t>
            </a:r>
            <a:r>
              <a:rPr kumimoji="0" lang="en-GB" sz="3600" b="1" i="0" u="none" strike="noStrike" kern="1200" cap="none" spc="0" normalizeH="0" baseline="0" noProof="0" dirty="0">
                <a:ln>
                  <a:noFill/>
                </a:ln>
                <a:solidFill>
                  <a:srgbClr val="001E5E"/>
                </a:solidFill>
                <a:effectLst/>
                <a:uLnTx/>
                <a:uFillTx/>
                <a:latin typeface="Arial" panose="020B0604020202020204" pitchFamily="34" charset="0"/>
                <a:ea typeface="+mn-ea"/>
                <a:cs typeface="+mn-cs"/>
              </a:rPr>
              <a:t>LZD @ Boulby</a:t>
            </a:r>
            <a:endParaRPr kumimoji="0" lang="en-GB" sz="3600" b="0"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8B574536-D95E-A496-B43A-FEB22E2FA78C}"/>
              </a:ext>
            </a:extLst>
          </p:cNvPr>
          <p:cNvSpPr txBox="1"/>
          <p:nvPr/>
        </p:nvSpPr>
        <p:spPr>
          <a:xfrm>
            <a:off x="8658600" y="1091936"/>
            <a:ext cx="3148441" cy="707886"/>
          </a:xfrm>
          <a:prstGeom prst="rect">
            <a:avLst/>
          </a:prstGeom>
          <a:solidFill>
            <a:schemeClr val="bg1">
              <a:lumMod val="95000"/>
            </a:schemeClr>
          </a:solidFill>
          <a:ln>
            <a:solidFill>
              <a:schemeClr val="bg1">
                <a:lumMod val="65000"/>
              </a:schemeClr>
            </a:solidFill>
          </a:ln>
        </p:spPr>
        <p:txBody>
          <a:bodyPr wrap="square">
            <a:spAutoFit/>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kumimoji="0" lang="en-GB" sz="2000" b="1" i="0" u="none" strike="noStrike" kern="1200" cap="none" spc="0" normalizeH="0" baseline="0" noProof="0" dirty="0">
                <a:ln>
                  <a:noFill/>
                </a:ln>
                <a:solidFill>
                  <a:srgbClr val="B10100"/>
                </a:solidFill>
                <a:effectLst/>
                <a:uLnTx/>
                <a:uFillTx/>
                <a:latin typeface="Arial" panose="020B0604020202020204" pitchFamily="34" charset="0"/>
                <a:ea typeface="+mn-ea"/>
                <a:cs typeface="+mn-cs"/>
              </a:rPr>
              <a:t>We need to continue to talk about…</a:t>
            </a:r>
          </a:p>
        </p:txBody>
      </p:sp>
      <p:pic>
        <p:nvPicPr>
          <p:cNvPr id="3" name="Picture 2" descr="Diagram&#10;&#10;Description automatically generated">
            <a:extLst>
              <a:ext uri="{FF2B5EF4-FFF2-40B4-BE49-F238E27FC236}">
                <a16:creationId xmlns:a16="http://schemas.microsoft.com/office/drawing/2014/main" id="{83B2AEED-A6DE-56A7-3674-4A842DF4550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84630" y="2493255"/>
            <a:ext cx="3898795" cy="2288605"/>
          </a:xfrm>
          <a:prstGeom prst="rect">
            <a:avLst/>
          </a:prstGeom>
          <a:ln>
            <a:solidFill>
              <a:schemeClr val="bg1">
                <a:lumMod val="65000"/>
              </a:schemeClr>
            </a:solidFill>
          </a:ln>
        </p:spPr>
      </p:pic>
    </p:spTree>
    <p:extLst>
      <p:ext uri="{BB962C8B-B14F-4D97-AF65-F5344CB8AC3E}">
        <p14:creationId xmlns:p14="http://schemas.microsoft.com/office/powerpoint/2010/main" val="351565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DB0FE0-A4AF-D848-8925-91A37993D74D}"/>
              </a:ext>
            </a:extLst>
          </p:cNvPr>
          <p:cNvSpPr txBox="1"/>
          <p:nvPr/>
        </p:nvSpPr>
        <p:spPr>
          <a:xfrm>
            <a:off x="1255197" y="2160730"/>
            <a:ext cx="5929374" cy="2185214"/>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Boulby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Boulby Underground Laboratory Development Plan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spc="-150" dirty="0">
                <a:solidFill>
                  <a:srgbClr val="002060"/>
                </a:solidFill>
                <a:latin typeface="Arial" panose="020B0604020202020204" pitchFamily="34" charset="0"/>
                <a:cs typeface="Arial" panose="020B0604020202020204" pitchFamily="34" charset="0"/>
              </a:rPr>
              <a:t>4</a:t>
            </a:r>
            <a:r>
              <a:rPr lang="en-US" sz="2400" b="1" spc="-150" baseline="30000" dirty="0">
                <a:solidFill>
                  <a:srgbClr val="002060"/>
                </a:solidFill>
                <a:latin typeface="Arial" panose="020B0604020202020204" pitchFamily="34" charset="0"/>
                <a:cs typeface="Arial" panose="020B0604020202020204" pitchFamily="34" charset="0"/>
              </a:rPr>
              <a:t>th</a:t>
            </a:r>
            <a:r>
              <a:rPr lang="en-US" sz="2400" b="1" spc="-150" dirty="0">
                <a:solidFill>
                  <a:srgbClr val="002060"/>
                </a:solidFill>
                <a:latin typeface="Arial" panose="020B0604020202020204" pitchFamily="34" charset="0"/>
                <a:cs typeface="Arial" panose="020B0604020202020204" pitchFamily="34" charset="0"/>
              </a:rPr>
              <a:t> July 2023</a:t>
            </a:r>
            <a:endParaRPr kumimoji="0" lang="en-US" sz="24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5" name="Rectangle 4">
            <a:extLst>
              <a:ext uri="{FF2B5EF4-FFF2-40B4-BE49-F238E27FC236}">
                <a16:creationId xmlns:a16="http://schemas.microsoft.com/office/drawing/2014/main" id="{0BEB0AE4-391E-6F41-84C6-D4EEDF519A31}"/>
              </a:ext>
            </a:extLst>
          </p:cNvPr>
          <p:cNvSpPr/>
          <p:nvPr/>
        </p:nvSpPr>
        <p:spPr>
          <a:xfrm>
            <a:off x="1255197" y="4469054"/>
            <a:ext cx="7888803" cy="193899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Jonathan Burns, Sean Paling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solidFill>
                  <a:srgbClr val="626262"/>
                </a:solidFill>
                <a:latin typeface="Arial" panose="020B0604020202020204" pitchFamily="34" charset="0"/>
                <a:cs typeface="Arial" panose="020B0604020202020204" pitchFamily="34" charset="0"/>
              </a:rPr>
              <a:t>Head of Boulby Development Programme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solidFill>
                  <a:srgbClr val="626262"/>
                </a:solidFill>
                <a:latin typeface="Arial" panose="020B0604020202020204" pitchFamily="34" charset="0"/>
                <a:cs typeface="Arial" panose="020B0604020202020204" pitchFamily="34" charset="0"/>
              </a:rPr>
              <a:t>Director Boulby Underground Laboratory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solidFill>
                  <a:srgbClr val="0563C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jonathan.burns@stfc.ukri.</a:t>
            </a:r>
            <a:r>
              <a:rPr lang="en-GB" sz="2400" dirty="0">
                <a:solidFill>
                  <a:schemeClr val="accent1"/>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org</a:t>
            </a:r>
            <a:endParaRPr lang="en-GB" sz="2400" dirty="0">
              <a:solidFill>
                <a:schemeClr val="accent1"/>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2400" u="sng" dirty="0">
                <a:solidFill>
                  <a:schemeClr val="accent1"/>
                </a:solidFill>
                <a:latin typeface="Arial" panose="020B0604020202020204" pitchFamily="34" charset="0"/>
                <a:cs typeface="Arial" panose="020B0604020202020204" pitchFamily="34" charset="0"/>
              </a:rPr>
              <a:t>s</a:t>
            </a:r>
            <a:r>
              <a:rPr kumimoji="0" lang="en-GB" sz="2400" b="0" i="0" u="sng" strike="noStrike" kern="1200" cap="none" spc="0" normalizeH="0" baseline="0" noProof="0" dirty="0">
                <a:ln>
                  <a:noFill/>
                </a:ln>
                <a:solidFill>
                  <a:schemeClr val="accent1"/>
                </a:solidFill>
                <a:effectLst/>
                <a:uLnTx/>
                <a:uFillTx/>
                <a:latin typeface="Arial" panose="020B0604020202020204" pitchFamily="34" charset="0"/>
                <a:ea typeface="+mn-ea"/>
                <a:cs typeface="Arial" panose="020B0604020202020204" pitchFamily="34" charset="0"/>
              </a:rPr>
              <a:t>ean.paling@stfc.ac.uk</a:t>
            </a: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3224382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DFBEFAE7-A025-4AA9-A925-97829B706D3A}"/>
              </a:ext>
            </a:extLst>
          </p:cNvPr>
          <p:cNvSpPr/>
          <p:nvPr/>
        </p:nvSpPr>
        <p:spPr>
          <a:xfrm>
            <a:off x="7453578" y="4369869"/>
            <a:ext cx="1190550" cy="23100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6314" y="399908"/>
            <a:ext cx="9898460"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400" b="1" spc="-150" dirty="0">
                <a:solidFill>
                  <a:srgbClr val="2E2D62"/>
                </a:solidFill>
                <a:latin typeface="Arial" panose="020B0604020202020204" pitchFamily="34" charset="0"/>
                <a:cs typeface="Arial" panose="020B0604020202020204" pitchFamily="34" charset="0"/>
              </a:rPr>
              <a:t>Overall Programme Aim </a:t>
            </a:r>
            <a:endPar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pic>
        <p:nvPicPr>
          <p:cNvPr id="3" name="Picture 2">
            <a:extLst>
              <a:ext uri="{FF2B5EF4-FFF2-40B4-BE49-F238E27FC236}">
                <a16:creationId xmlns:a16="http://schemas.microsoft.com/office/drawing/2014/main" id="{B9C43258-B819-4203-B9F7-9175B3BDE469}"/>
              </a:ext>
            </a:extLst>
          </p:cNvPr>
          <p:cNvPicPr>
            <a:picLocks noChangeAspect="1"/>
          </p:cNvPicPr>
          <p:nvPr/>
        </p:nvPicPr>
        <p:blipFill>
          <a:blip r:embed="rId2"/>
          <a:stretch>
            <a:fillRect/>
          </a:stretch>
        </p:blipFill>
        <p:spPr>
          <a:xfrm>
            <a:off x="618808" y="1402080"/>
            <a:ext cx="3590644" cy="4206612"/>
          </a:xfrm>
          <a:prstGeom prst="rect">
            <a:avLst/>
          </a:prstGeom>
        </p:spPr>
      </p:pic>
      <p:pic>
        <p:nvPicPr>
          <p:cNvPr id="5" name="Picture 4">
            <a:extLst>
              <a:ext uri="{FF2B5EF4-FFF2-40B4-BE49-F238E27FC236}">
                <a16:creationId xmlns:a16="http://schemas.microsoft.com/office/drawing/2014/main" id="{7F0B86BA-13E3-4497-B5F1-E7FDD443FE5C}"/>
              </a:ext>
            </a:extLst>
          </p:cNvPr>
          <p:cNvPicPr>
            <a:picLocks noChangeAspect="1"/>
          </p:cNvPicPr>
          <p:nvPr/>
        </p:nvPicPr>
        <p:blipFill>
          <a:blip r:embed="rId3"/>
          <a:stretch>
            <a:fillRect/>
          </a:stretch>
        </p:blipFill>
        <p:spPr>
          <a:xfrm>
            <a:off x="4660259" y="1402080"/>
            <a:ext cx="3484584" cy="4421916"/>
          </a:xfrm>
          <a:prstGeom prst="rect">
            <a:avLst/>
          </a:prstGeom>
        </p:spPr>
      </p:pic>
      <p:pic>
        <p:nvPicPr>
          <p:cNvPr id="9" name="Picture 8">
            <a:extLst>
              <a:ext uri="{FF2B5EF4-FFF2-40B4-BE49-F238E27FC236}">
                <a16:creationId xmlns:a16="http://schemas.microsoft.com/office/drawing/2014/main" id="{46C90F74-4219-4E53-83FC-80A0A0EAF2AE}"/>
              </a:ext>
            </a:extLst>
          </p:cNvPr>
          <p:cNvPicPr>
            <a:picLocks noChangeAspect="1"/>
          </p:cNvPicPr>
          <p:nvPr/>
        </p:nvPicPr>
        <p:blipFill>
          <a:blip r:embed="rId4"/>
          <a:stretch>
            <a:fillRect/>
          </a:stretch>
        </p:blipFill>
        <p:spPr>
          <a:xfrm>
            <a:off x="8644128" y="1192062"/>
            <a:ext cx="2579450" cy="2249691"/>
          </a:xfrm>
          <a:prstGeom prst="rect">
            <a:avLst/>
          </a:prstGeom>
        </p:spPr>
      </p:pic>
      <p:pic>
        <p:nvPicPr>
          <p:cNvPr id="11" name="Picture 10">
            <a:extLst>
              <a:ext uri="{FF2B5EF4-FFF2-40B4-BE49-F238E27FC236}">
                <a16:creationId xmlns:a16="http://schemas.microsoft.com/office/drawing/2014/main" id="{4D069816-BA28-4791-A27A-DC2A5AF42AD4}"/>
              </a:ext>
            </a:extLst>
          </p:cNvPr>
          <p:cNvPicPr>
            <a:picLocks noChangeAspect="1"/>
          </p:cNvPicPr>
          <p:nvPr/>
        </p:nvPicPr>
        <p:blipFill>
          <a:blip r:embed="rId5"/>
          <a:stretch>
            <a:fillRect/>
          </a:stretch>
        </p:blipFill>
        <p:spPr>
          <a:xfrm>
            <a:off x="9017614" y="3429000"/>
            <a:ext cx="1920548" cy="2857899"/>
          </a:xfrm>
          <a:prstGeom prst="rect">
            <a:avLst/>
          </a:prstGeom>
        </p:spPr>
      </p:pic>
    </p:spTree>
    <p:extLst>
      <p:ext uri="{BB962C8B-B14F-4D97-AF65-F5344CB8AC3E}">
        <p14:creationId xmlns:p14="http://schemas.microsoft.com/office/powerpoint/2010/main" val="34132304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1785C0B-5366-EE44-BC1F-0897BAF126AE}"/>
              </a:ext>
            </a:extLst>
          </p:cNvPr>
          <p:cNvSpPr txBox="1"/>
          <p:nvPr/>
        </p:nvSpPr>
        <p:spPr>
          <a:xfrm>
            <a:off x="417471" y="298193"/>
            <a:ext cx="7681502"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4400" b="1" i="0" u="none" strike="noStrike" kern="1200" cap="none" spc="0" normalizeH="0" baseline="0" noProof="0">
                <a:ln>
                  <a:noFill/>
                </a:ln>
                <a:solidFill>
                  <a:srgbClr val="002060"/>
                </a:solidFill>
                <a:effectLst/>
                <a:uLnTx/>
                <a:uFillTx/>
                <a:latin typeface="Arial" panose="020B0604020202020204" pitchFamily="34" charset="0"/>
                <a:ea typeface="+mn-ea"/>
                <a:cs typeface="Arial" panose="020B0604020202020204" pitchFamily="34" charset="0"/>
              </a:rPr>
              <a:t>Strategic Delivery Plan</a:t>
            </a:r>
          </a:p>
        </p:txBody>
      </p:sp>
      <p:sp>
        <p:nvSpPr>
          <p:cNvPr id="6" name="Rectangle 5">
            <a:extLst>
              <a:ext uri="{FF2B5EF4-FFF2-40B4-BE49-F238E27FC236}">
                <a16:creationId xmlns:a16="http://schemas.microsoft.com/office/drawing/2014/main" id="{E70B8EA0-FAC3-0E4C-9913-10C837B6B00E}"/>
              </a:ext>
            </a:extLst>
          </p:cNvPr>
          <p:cNvSpPr/>
          <p:nvPr/>
        </p:nvSpPr>
        <p:spPr>
          <a:xfrm>
            <a:off x="266330" y="1985246"/>
            <a:ext cx="5819940" cy="4183005"/>
          </a:xfrm>
          <a:prstGeom prst="rect">
            <a:avLst/>
          </a:prstGeom>
        </p:spPr>
        <p:txBody>
          <a:bodyPr wrap="square">
            <a:spAutoFit/>
          </a:bodyPr>
          <a:lstStyle/>
          <a:p>
            <a:pPr marL="576000" marR="0" lvl="0" indent="-287338" algn="l" defTabSz="914400" rtl="0" eaLnBrk="1" fontAlgn="auto" latinLnBrk="0" hangingPunct="1">
              <a:lnSpc>
                <a:spcPct val="110000"/>
              </a:lnSpc>
              <a:spcBef>
                <a:spcPct val="0"/>
              </a:spcBef>
              <a:spcAft>
                <a:spcPts val="300"/>
              </a:spcAft>
              <a:buClrTx/>
              <a:buSzTx/>
              <a:buFont typeface="Arial" panose="020B0604020202020204" pitchFamily="34" charset="0"/>
              <a:buChar char="•"/>
              <a:tabLst/>
              <a:defRPr/>
            </a:pPr>
            <a:r>
              <a:rPr kumimoji="0" lang="en-GB" altLang="en-US" sz="2100" b="0"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Sets out STFC’s exciting plans for the next three-year spending period</a:t>
            </a:r>
          </a:p>
          <a:p>
            <a:pPr marL="576000" marR="0" lvl="0" indent="-287338" algn="l" defTabSz="914400" rtl="0" eaLnBrk="1" fontAlgn="auto" latinLnBrk="0" hangingPunct="1">
              <a:lnSpc>
                <a:spcPct val="110000"/>
              </a:lnSpc>
              <a:spcBef>
                <a:spcPct val="0"/>
              </a:spcBef>
              <a:spcAft>
                <a:spcPts val="300"/>
              </a:spcAft>
              <a:buClrTx/>
              <a:buSzTx/>
              <a:buFont typeface="Arial" panose="020B0604020202020204" pitchFamily="34" charset="0"/>
              <a:buChar char="•"/>
              <a:tabLst/>
              <a:defRPr/>
            </a:pPr>
            <a:r>
              <a:rPr kumimoji="0" lang="en-GB" altLang="en-US" sz="2100" b="1"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Many new activities and investments across all STFC areas</a:t>
            </a:r>
          </a:p>
          <a:p>
            <a:pPr marL="576000" marR="0" lvl="0" indent="-287338" algn="l" defTabSz="914400" rtl="0" eaLnBrk="1" fontAlgn="auto" latinLnBrk="0" hangingPunct="1">
              <a:lnSpc>
                <a:spcPct val="110000"/>
              </a:lnSpc>
              <a:spcBef>
                <a:spcPct val="0"/>
              </a:spcBef>
              <a:spcAft>
                <a:spcPts val="300"/>
              </a:spcAft>
              <a:buClrTx/>
              <a:buSzTx/>
              <a:buFont typeface="Arial" panose="020B0604020202020204" pitchFamily="34" charset="0"/>
              <a:buChar char="•"/>
              <a:tabLst/>
              <a:defRPr/>
            </a:pPr>
            <a:r>
              <a:rPr kumimoji="0" lang="en-US" sz="2100" b="0"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Explains the role STFC will play in delivering UKRI’s wider mission/vision</a:t>
            </a:r>
            <a:endParaRPr kumimoji="0" lang="en-GB" altLang="en-US" sz="2100" b="0"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endParaRPr>
          </a:p>
          <a:p>
            <a:pPr marL="576000" marR="0" lvl="0" indent="-287338" algn="l" defTabSz="914400" rtl="0" eaLnBrk="1" fontAlgn="auto" latinLnBrk="0" hangingPunct="1">
              <a:lnSpc>
                <a:spcPct val="110000"/>
              </a:lnSpc>
              <a:spcBef>
                <a:spcPct val="0"/>
              </a:spcBef>
              <a:spcAft>
                <a:spcPts val="300"/>
              </a:spcAft>
              <a:buClrTx/>
              <a:buSzTx/>
              <a:buFont typeface="Arial" panose="020B0604020202020204" pitchFamily="34" charset="0"/>
              <a:buChar char="•"/>
              <a:tabLst/>
              <a:defRPr/>
            </a:pPr>
            <a:r>
              <a:rPr kumimoji="0" lang="en-GB" altLang="en-US" sz="2100" b="0"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Structured around the six objectives of the UKRI Strategy</a:t>
            </a:r>
          </a:p>
          <a:p>
            <a:pPr marL="576000" marR="0" lvl="0" indent="-287338" algn="l" defTabSz="914400" rtl="0" eaLnBrk="1" fontAlgn="auto" latinLnBrk="0" hangingPunct="1">
              <a:lnSpc>
                <a:spcPct val="110000"/>
              </a:lnSpc>
              <a:spcBef>
                <a:spcPct val="0"/>
              </a:spcBef>
              <a:spcAft>
                <a:spcPts val="300"/>
              </a:spcAft>
              <a:buClrTx/>
              <a:buSzTx/>
              <a:buFont typeface="Arial" panose="020B0604020202020204" pitchFamily="34" charset="0"/>
              <a:buChar char="•"/>
              <a:tabLst/>
              <a:defRPr/>
            </a:pPr>
            <a:r>
              <a:rPr kumimoji="0" lang="en-GB" altLang="en-US" sz="2100" b="0"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hlinkClick r:id="rId3"/>
              </a:rPr>
              <a:t>https://www.ukri.org/publications/stfc-strategic-delivery-plan/</a:t>
            </a:r>
            <a:r>
              <a:rPr kumimoji="0" lang="en-GB" altLang="en-US" sz="2100" b="0"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 </a:t>
            </a:r>
          </a:p>
          <a:p>
            <a:pPr marL="534988" marR="0" lvl="0" indent="-287338" algn="l" defTabSz="914400" rtl="0" eaLnBrk="1" fontAlgn="auto" latinLnBrk="0" hangingPunct="1">
              <a:lnSpc>
                <a:spcPct val="110000"/>
              </a:lnSpc>
              <a:spcBef>
                <a:spcPct val="0"/>
              </a:spcBef>
              <a:spcAft>
                <a:spcPts val="300"/>
              </a:spcAft>
              <a:buClrTx/>
              <a:buSzTx/>
              <a:buFont typeface="Arial" panose="020B0604020202020204" pitchFamily="34" charset="0"/>
              <a:buChar char="•"/>
              <a:tabLst/>
              <a:defRPr/>
            </a:pPr>
            <a:endParaRPr kumimoji="0" lang="en-GB" altLang="en-US" sz="2200" b="0"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endParaRPr>
          </a:p>
        </p:txBody>
      </p:sp>
      <p:pic>
        <p:nvPicPr>
          <p:cNvPr id="5" name="Picture 4"/>
          <p:cNvPicPr>
            <a:picLocks noChangeAspect="1"/>
          </p:cNvPicPr>
          <p:nvPr/>
        </p:nvPicPr>
        <p:blipFill>
          <a:blip r:embed="rId4"/>
          <a:stretch>
            <a:fillRect/>
          </a:stretch>
        </p:blipFill>
        <p:spPr>
          <a:xfrm>
            <a:off x="6238310" y="2153780"/>
            <a:ext cx="5476613" cy="3845936"/>
          </a:xfrm>
          <a:prstGeom prst="rect">
            <a:avLst/>
          </a:prstGeom>
        </p:spPr>
      </p:pic>
      <p:sp>
        <p:nvSpPr>
          <p:cNvPr id="8" name="Rectangle 7">
            <a:extLst>
              <a:ext uri="{FF2B5EF4-FFF2-40B4-BE49-F238E27FC236}">
                <a16:creationId xmlns:a16="http://schemas.microsoft.com/office/drawing/2014/main" id="{E70B8EA0-FAC3-0E4C-9913-10C837B6B00E}"/>
              </a:ext>
            </a:extLst>
          </p:cNvPr>
          <p:cNvSpPr/>
          <p:nvPr/>
        </p:nvSpPr>
        <p:spPr>
          <a:xfrm>
            <a:off x="519069" y="1089636"/>
            <a:ext cx="11297452" cy="873316"/>
          </a:xfrm>
          <a:prstGeom prst="rect">
            <a:avLst/>
          </a:prstGeom>
        </p:spPr>
        <p:txBody>
          <a:bodyPr wrap="square" lIns="91440" tIns="45720" rIns="91440" bIns="45720" anchor="t">
            <a:spAutoFit/>
          </a:bodyPr>
          <a:lstStyle/>
          <a:p>
            <a:pPr marL="0" marR="0" lvl="0" indent="0" algn="l" defTabSz="914400" rtl="0" eaLnBrk="1" fontAlgn="auto" latinLnBrk="0" hangingPunct="1">
              <a:lnSpc>
                <a:spcPct val="110000"/>
              </a:lnSpc>
              <a:spcBef>
                <a:spcPct val="0"/>
              </a:spcBef>
              <a:spcAft>
                <a:spcPts val="600"/>
              </a:spcAft>
              <a:buClrTx/>
              <a:buSzTx/>
              <a:buFontTx/>
              <a:buNone/>
              <a:tabLst/>
              <a:defRPr/>
            </a:pPr>
            <a:r>
              <a:rPr kumimoji="0" lang="en-GB" altLang="en-US" sz="2400" b="1" i="0" u="none" strike="noStrike" kern="1200" cap="none" spc="0" normalizeH="0" baseline="0" noProof="0">
                <a:ln>
                  <a:noFill/>
                </a:ln>
                <a:solidFill>
                  <a:srgbClr val="1E5DF8"/>
                </a:solidFill>
                <a:effectLst/>
                <a:uLnTx/>
                <a:uFillTx/>
                <a:latin typeface="Arial"/>
                <a:ea typeface="+mn-ea"/>
                <a:cs typeface="Arial"/>
              </a:rPr>
              <a:t>STFC’s new Strategic Delivery Plan was published, alongside other Council Delivery Plans, on 2</a:t>
            </a:r>
            <a:r>
              <a:rPr kumimoji="0" lang="en-GB" altLang="en-US" sz="2400" b="1" i="0" u="none" strike="noStrike" kern="1200" cap="none" spc="0" normalizeH="0" baseline="30000" noProof="0">
                <a:ln>
                  <a:noFill/>
                </a:ln>
                <a:solidFill>
                  <a:srgbClr val="1E5DF8"/>
                </a:solidFill>
                <a:effectLst/>
                <a:uLnTx/>
                <a:uFillTx/>
                <a:latin typeface="Arial"/>
                <a:ea typeface="+mn-ea"/>
                <a:cs typeface="Arial"/>
              </a:rPr>
              <a:t>nd</a:t>
            </a:r>
            <a:r>
              <a:rPr kumimoji="0" lang="en-GB" altLang="en-US" sz="2400" b="1" i="0" u="none" strike="noStrike" kern="1200" cap="none" spc="0" normalizeH="0" baseline="0" noProof="0">
                <a:ln>
                  <a:noFill/>
                </a:ln>
                <a:solidFill>
                  <a:srgbClr val="1E5DF8"/>
                </a:solidFill>
                <a:effectLst/>
                <a:uLnTx/>
                <a:uFillTx/>
                <a:latin typeface="Arial"/>
                <a:ea typeface="+mn-ea"/>
                <a:cs typeface="Arial"/>
              </a:rPr>
              <a:t> September 2022</a:t>
            </a:r>
          </a:p>
        </p:txBody>
      </p:sp>
      <p:sp>
        <p:nvSpPr>
          <p:cNvPr id="2" name="TextBox 1"/>
          <p:cNvSpPr txBox="1"/>
          <p:nvPr/>
        </p:nvSpPr>
        <p:spPr>
          <a:xfrm>
            <a:off x="7212497" y="138423"/>
            <a:ext cx="450242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1" u="none" strike="noStrike" kern="1200" cap="none" spc="0" normalizeH="0" baseline="0" noProof="0">
              <a:ln>
                <a:noFill/>
              </a:ln>
              <a:solidFill>
                <a:srgbClr val="FF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2593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1785C0B-5366-EE44-BC1F-0897BAF126AE}"/>
              </a:ext>
            </a:extLst>
          </p:cNvPr>
          <p:cNvSpPr txBox="1"/>
          <p:nvPr/>
        </p:nvSpPr>
        <p:spPr>
          <a:xfrm>
            <a:off x="409655" y="305631"/>
            <a:ext cx="10880450" cy="76944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4400" b="1" i="0" u="none" strike="noStrike" kern="1200" cap="none" spc="0" normalizeH="0" baseline="0" noProof="0">
                <a:ln>
                  <a:noFill/>
                </a:ln>
                <a:solidFill>
                  <a:srgbClr val="002060"/>
                </a:solidFill>
                <a:effectLst/>
                <a:uLnTx/>
                <a:uFillTx/>
                <a:latin typeface="Arial"/>
                <a:ea typeface="+mn-ea"/>
                <a:cs typeface="Arial"/>
              </a:rPr>
              <a:t>Our ambitious plan: </a:t>
            </a:r>
            <a:r>
              <a:rPr kumimoji="0" lang="en-GB" altLang="en-US" sz="4400" b="1" i="0" u="none" strike="noStrike" kern="1200" cap="none" spc="0" normalizeH="0" baseline="0" noProof="0">
                <a:ln>
                  <a:noFill/>
                </a:ln>
                <a:solidFill>
                  <a:srgbClr val="FF6900"/>
                </a:solidFill>
                <a:effectLst/>
                <a:uLnTx/>
                <a:uFillTx/>
                <a:latin typeface="Arial"/>
                <a:ea typeface="+mn-ea"/>
                <a:cs typeface="Arial"/>
              </a:rPr>
              <a:t>Ideas and Places</a:t>
            </a:r>
          </a:p>
        </p:txBody>
      </p:sp>
      <p:pic>
        <p:nvPicPr>
          <p:cNvPr id="16" name="Picture 15" descr="Surface chart&#10;&#10;Description automatically generated with medium confidence">
            <a:extLst>
              <a:ext uri="{FF2B5EF4-FFF2-40B4-BE49-F238E27FC236}">
                <a16:creationId xmlns:a16="http://schemas.microsoft.com/office/drawing/2014/main" id="{E15F09E1-BADA-4932-888D-0ED6E99C01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8855" y="3335869"/>
            <a:ext cx="4194351" cy="3541405"/>
          </a:xfrm>
          <a:prstGeom prst="rect">
            <a:avLst/>
          </a:prstGeom>
        </p:spPr>
      </p:pic>
      <p:sp>
        <p:nvSpPr>
          <p:cNvPr id="17" name="Rectangle 16">
            <a:extLst>
              <a:ext uri="{FF2B5EF4-FFF2-40B4-BE49-F238E27FC236}">
                <a16:creationId xmlns:a16="http://schemas.microsoft.com/office/drawing/2014/main" id="{919578FA-82AF-406B-9BFF-03D06A04500B}"/>
              </a:ext>
            </a:extLst>
          </p:cNvPr>
          <p:cNvSpPr/>
          <p:nvPr/>
        </p:nvSpPr>
        <p:spPr>
          <a:xfrm>
            <a:off x="519070" y="1059442"/>
            <a:ext cx="11297452" cy="467051"/>
          </a:xfrm>
          <a:prstGeom prst="rect">
            <a:avLst/>
          </a:prstGeom>
        </p:spPr>
        <p:txBody>
          <a:bodyPr wrap="square">
            <a:spAutoFit/>
          </a:bodyPr>
          <a:lstStyle/>
          <a:p>
            <a:pPr marL="0" marR="0" lvl="0" indent="0" algn="l" defTabSz="914400" rtl="0" eaLnBrk="1" fontAlgn="auto" latinLnBrk="0" hangingPunct="1">
              <a:lnSpc>
                <a:spcPct val="110000"/>
              </a:lnSpc>
              <a:spcBef>
                <a:spcPct val="0"/>
              </a:spcBef>
              <a:spcAft>
                <a:spcPts val="600"/>
              </a:spcAft>
              <a:buClrTx/>
              <a:buSzTx/>
              <a:buFontTx/>
              <a:buNone/>
              <a:tabLst/>
              <a:defRPr/>
            </a:pPr>
            <a:r>
              <a:rPr kumimoji="0" lang="en-GB" altLang="en-US" sz="2400" b="1" i="0" u="none" strike="noStrike" kern="1200" cap="none" spc="0" normalizeH="0" baseline="0" noProof="0">
                <a:ln>
                  <a:noFill/>
                </a:ln>
                <a:solidFill>
                  <a:srgbClr val="1E5DF8"/>
                </a:solidFill>
                <a:effectLst/>
                <a:uLnTx/>
                <a:uFillTx/>
                <a:latin typeface="Arial" panose="020B0604020202020204" pitchFamily="34" charset="0"/>
                <a:ea typeface="+mn-ea"/>
                <a:cs typeface="Arial" panose="020B0604020202020204" pitchFamily="34" charset="0"/>
              </a:rPr>
              <a:t>Major investment and activity across STFC, examples include</a:t>
            </a:r>
          </a:p>
        </p:txBody>
      </p:sp>
      <p:sp>
        <p:nvSpPr>
          <p:cNvPr id="18" name="Rectangle 17">
            <a:extLst>
              <a:ext uri="{FF2B5EF4-FFF2-40B4-BE49-F238E27FC236}">
                <a16:creationId xmlns:a16="http://schemas.microsoft.com/office/drawing/2014/main" id="{FDB6E453-FEAA-4329-8832-64D1762B0215}"/>
              </a:ext>
            </a:extLst>
          </p:cNvPr>
          <p:cNvSpPr/>
          <p:nvPr/>
        </p:nvSpPr>
        <p:spPr>
          <a:xfrm>
            <a:off x="526883" y="1479979"/>
            <a:ext cx="10763221" cy="4458144"/>
          </a:xfrm>
          <a:prstGeom prst="rect">
            <a:avLst/>
          </a:prstGeom>
        </p:spPr>
        <p:txBody>
          <a:bodyPr wrap="square">
            <a:spAutoFit/>
          </a:bodyPr>
          <a:lstStyle/>
          <a:p>
            <a:pPr marL="576000" marR="0" lvl="0" indent="-287338" algn="l" defTabSz="914400" rtl="0" eaLnBrk="1" fontAlgn="auto" latinLnBrk="0" hangingPunct="1">
              <a:lnSpc>
                <a:spcPct val="110000"/>
              </a:lnSpc>
              <a:spcBef>
                <a:spcPct val="0"/>
              </a:spcBef>
              <a:spcAft>
                <a:spcPts val="600"/>
              </a:spcAft>
              <a:buClrTx/>
              <a:buSzTx/>
              <a:buFont typeface="Arial" panose="020B0604020202020204" pitchFamily="34" charset="0"/>
              <a:buChar char="•"/>
              <a:tabLst/>
              <a:defRPr/>
            </a:pPr>
            <a:r>
              <a:rPr kumimoji="0" lang="en-GB" altLang="en-US" sz="2200" b="1"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An increase of £19 million</a:t>
            </a:r>
            <a:r>
              <a:rPr kumimoji="0" lang="en-GB" altLang="en-US" sz="2200" b="0"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 over the next three years for STFC-supported frontier research programmes</a:t>
            </a:r>
          </a:p>
          <a:p>
            <a:pPr marL="576000" marR="0" lvl="0" indent="-287338" algn="l" defTabSz="914400" rtl="0" eaLnBrk="1" fontAlgn="auto" latinLnBrk="0" hangingPunct="1">
              <a:lnSpc>
                <a:spcPct val="110000"/>
              </a:lnSpc>
              <a:spcBef>
                <a:spcPct val="0"/>
              </a:spcBef>
              <a:spcAft>
                <a:spcPts val="600"/>
              </a:spcAft>
              <a:buClrTx/>
              <a:buSzTx/>
              <a:buFont typeface="Arial" panose="020B0604020202020204" pitchFamily="34" charset="0"/>
              <a:buChar char="•"/>
              <a:tabLst/>
              <a:defRPr/>
            </a:pPr>
            <a:r>
              <a:rPr kumimoji="0" lang="en-GB" altLang="en-US" sz="2200" b="1"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Enhancing UK scientific links globally</a:t>
            </a:r>
            <a:r>
              <a:rPr kumimoji="0" lang="en-GB" altLang="en-US" sz="2200" b="0"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 initially targeting new scientific collaborations with India, Japan and the US. Initially this will include funding the Hyper-</a:t>
            </a:r>
            <a:r>
              <a:rPr kumimoji="0" lang="en-GB" altLang="en-US" sz="2200" b="0" i="0" u="none" strike="noStrike" kern="1200" cap="none" spc="0" normalizeH="0" baseline="0" noProof="0" dirty="0" err="1">
                <a:ln>
                  <a:noFill/>
                </a:ln>
                <a:solidFill>
                  <a:srgbClr val="4D4D4D"/>
                </a:solidFill>
                <a:effectLst/>
                <a:uLnTx/>
                <a:uFillTx/>
                <a:latin typeface="Arial" panose="020B0604020202020204" pitchFamily="34" charset="0"/>
                <a:ea typeface="+mn-ea"/>
                <a:cs typeface="Arial" panose="020B0604020202020204" pitchFamily="34" charset="0"/>
              </a:rPr>
              <a:t>Kamiokande</a:t>
            </a:r>
            <a:r>
              <a:rPr kumimoji="0" lang="en-GB" altLang="en-US" sz="2200" b="0"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 neutrino experiment in Japan and the US Simons Observatory (located in Chile)</a:t>
            </a:r>
          </a:p>
          <a:p>
            <a:pPr marL="576000" marR="0" lvl="0" indent="-287338" algn="l" defTabSz="914400" rtl="0" eaLnBrk="1" fontAlgn="auto" latinLnBrk="0" hangingPunct="1">
              <a:lnSpc>
                <a:spcPct val="110000"/>
              </a:lnSpc>
              <a:spcBef>
                <a:spcPct val="0"/>
              </a:spcBef>
              <a:spcAft>
                <a:spcPts val="300"/>
              </a:spcAft>
              <a:buClrTx/>
              <a:buSzTx/>
              <a:buFont typeface="Arial" panose="020B0604020202020204" pitchFamily="34" charset="0"/>
              <a:buChar char="•"/>
              <a:tabLst/>
              <a:defRPr/>
            </a:pPr>
            <a:r>
              <a:rPr kumimoji="0" lang="en-GB" altLang="en-US" sz="2200" b="1"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Delivery of a portfolio of infrastructure projects </a:t>
            </a:r>
            <a:r>
              <a:rPr kumimoji="0" lang="en-GB" altLang="en-US" sz="2200" b="0" i="0" u="none" strike="noStrike" kern="1200" cap="none" spc="0" normalizeH="0" baseline="0" noProof="0" dirty="0">
                <a:ln>
                  <a:noFill/>
                </a:ln>
                <a:solidFill>
                  <a:srgbClr val="4D4D4D"/>
                </a:solidFill>
                <a:effectLst/>
                <a:uLnTx/>
                <a:uFillTx/>
                <a:latin typeface="Arial" panose="020B0604020202020204" pitchFamily="34" charset="0"/>
                <a:ea typeface="+mn-ea"/>
                <a:cs typeface="Arial" panose="020B0604020202020204" pitchFamily="34" charset="0"/>
              </a:rPr>
              <a:t>to provide the capability to enable the UK’s thriving research and innovation communities to address the most pressing industrial and societal challenges:</a:t>
            </a:r>
          </a:p>
          <a:p>
            <a:pPr marL="992188" marR="0" lvl="1" indent="-287338" algn="l" defTabSz="914400" rtl="0" eaLnBrk="1" fontAlgn="auto" latinLnBrk="0" hangingPunct="1">
              <a:lnSpc>
                <a:spcPct val="110000"/>
              </a:lnSpc>
              <a:spcBef>
                <a:spcPct val="0"/>
              </a:spcBef>
              <a:spcAft>
                <a:spcPts val="600"/>
              </a:spcAft>
              <a:buClrTx/>
              <a:buSzTx/>
              <a:buFont typeface="Arial" panose="020B0604020202020204" pitchFamily="34" charset="0"/>
              <a:buChar char="•"/>
              <a:tabLst/>
              <a:defRPr/>
            </a:pPr>
            <a:r>
              <a:rPr kumimoji="0" lang="en-GB" altLang="en-US" sz="2200" b="0" i="0" u="none" strike="noStrike" kern="1200" cap="none" spc="0" normalizeH="0" baseline="0" noProof="0" dirty="0">
                <a:ln>
                  <a:noFill/>
                </a:ln>
                <a:solidFill>
                  <a:srgbClr val="FF6900"/>
                </a:solidFill>
                <a:effectLst/>
                <a:uLnTx/>
                <a:uFillTx/>
                <a:latin typeface="Arial" panose="020B0604020202020204" pitchFamily="34" charset="0"/>
                <a:ea typeface="+mn-ea"/>
                <a:cs typeface="Arial" panose="020B0604020202020204" pitchFamily="34" charset="0"/>
              </a:rPr>
              <a:t>M</a:t>
            </a:r>
            <a:r>
              <a:rPr kumimoji="0" lang="en-GB" altLang="en-US" sz="2200" b="0" i="0" u="none" strike="noStrike" kern="1200" cap="none" spc="0" normalizeH="0" baseline="0" noProof="0" dirty="0" err="1">
                <a:ln>
                  <a:noFill/>
                </a:ln>
                <a:solidFill>
                  <a:srgbClr val="FF6900"/>
                </a:solidFill>
                <a:effectLst/>
                <a:uLnTx/>
                <a:uFillTx/>
                <a:latin typeface="Arial" panose="020B0604020202020204" pitchFamily="34" charset="0"/>
                <a:ea typeface="+mn-ea"/>
                <a:cs typeface="Arial" panose="020B0604020202020204" pitchFamily="34" charset="0"/>
              </a:rPr>
              <a:t>ajor</a:t>
            </a:r>
            <a:r>
              <a:rPr kumimoji="0" lang="en-GB" altLang="en-US" sz="2200" b="0" i="0" u="none" strike="noStrike" kern="1200" cap="none" spc="0" normalizeH="0" baseline="0" noProof="0" dirty="0">
                <a:ln>
                  <a:noFill/>
                </a:ln>
                <a:solidFill>
                  <a:srgbClr val="FF6900"/>
                </a:solidFill>
                <a:effectLst/>
                <a:uLnTx/>
                <a:uFillTx/>
                <a:latin typeface="Arial" panose="020B0604020202020204" pitchFamily="34" charset="0"/>
                <a:ea typeface="+mn-ea"/>
                <a:cs typeface="Arial" panose="020B0604020202020204" pitchFamily="34" charset="0"/>
              </a:rPr>
              <a:t> investments in all our large multi-disciplinary facilities</a:t>
            </a:r>
          </a:p>
          <a:p>
            <a:pPr marL="992188" marR="0" lvl="1" indent="-287338" algn="l" defTabSz="914400" rtl="0" eaLnBrk="1" fontAlgn="auto" latinLnBrk="0" hangingPunct="1">
              <a:lnSpc>
                <a:spcPct val="110000"/>
              </a:lnSpc>
              <a:spcBef>
                <a:spcPct val="0"/>
              </a:spcBef>
              <a:spcAft>
                <a:spcPts val="600"/>
              </a:spcAft>
              <a:buClrTx/>
              <a:buSzTx/>
              <a:buFont typeface="Arial" panose="020B0604020202020204" pitchFamily="34" charset="0"/>
              <a:buChar char="•"/>
              <a:tabLst/>
              <a:defRPr/>
            </a:pPr>
            <a:r>
              <a:rPr kumimoji="0" lang="en-GB" altLang="en-US" sz="2200" b="0" i="0" u="none" strike="noStrike" kern="1200" cap="none" spc="0" normalizeH="0" baseline="0" noProof="0" dirty="0">
                <a:ln>
                  <a:noFill/>
                </a:ln>
                <a:solidFill>
                  <a:srgbClr val="FF6900"/>
                </a:solidFill>
                <a:effectLst/>
                <a:uLnTx/>
                <a:uFillTx/>
                <a:latin typeface="Arial" panose="020B0604020202020204" pitchFamily="34" charset="0"/>
                <a:ea typeface="+mn-ea"/>
                <a:cs typeface="Arial" panose="020B0604020202020204" pitchFamily="34" charset="0"/>
              </a:rPr>
              <a:t>Funding to develop plans for </a:t>
            </a:r>
            <a:r>
              <a:rPr kumimoji="0" lang="en-GB" altLang="en-US" sz="2200" b="0" i="0" u="none" strike="noStrike" kern="1200" cap="none" spc="0" normalizeH="0" baseline="0" noProof="0" dirty="0" err="1">
                <a:ln>
                  <a:noFill/>
                </a:ln>
                <a:solidFill>
                  <a:srgbClr val="FF6900"/>
                </a:solidFill>
                <a:effectLst/>
                <a:uLnTx/>
                <a:uFillTx/>
                <a:latin typeface="Arial" panose="020B0604020202020204" pitchFamily="34" charset="0"/>
                <a:ea typeface="+mn-ea"/>
                <a:cs typeface="Arial" panose="020B0604020202020204" pitchFamily="34" charset="0"/>
              </a:rPr>
              <a:t>Boulby</a:t>
            </a:r>
            <a:r>
              <a:rPr kumimoji="0" lang="en-GB" altLang="en-US" sz="2200" b="0" i="0" u="none" strike="noStrike" kern="1200" cap="none" spc="0" normalizeH="0" baseline="0" noProof="0" dirty="0">
                <a:ln>
                  <a:noFill/>
                </a:ln>
                <a:solidFill>
                  <a:srgbClr val="FF6900"/>
                </a:solidFill>
                <a:effectLst/>
                <a:uLnTx/>
                <a:uFillTx/>
                <a:latin typeface="Arial" panose="020B0604020202020204" pitchFamily="34" charset="0"/>
                <a:ea typeface="+mn-ea"/>
                <a:cs typeface="Arial" panose="020B0604020202020204" pitchFamily="34" charset="0"/>
              </a:rPr>
              <a:t> area</a:t>
            </a:r>
          </a:p>
        </p:txBody>
      </p:sp>
      <p:sp>
        <p:nvSpPr>
          <p:cNvPr id="2" name="Rectangle 1">
            <a:extLst>
              <a:ext uri="{FF2B5EF4-FFF2-40B4-BE49-F238E27FC236}">
                <a16:creationId xmlns:a16="http://schemas.microsoft.com/office/drawing/2014/main" id="{20F52AD2-A4D4-4111-B386-BB452CEC5A8E}"/>
              </a:ext>
            </a:extLst>
          </p:cNvPr>
          <p:cNvSpPr/>
          <p:nvPr/>
        </p:nvSpPr>
        <p:spPr>
          <a:xfrm>
            <a:off x="1112704" y="5019234"/>
            <a:ext cx="8328751" cy="91889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03085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rface chart&#10;&#10;Description automatically generated with medium confidence">
            <a:extLst>
              <a:ext uri="{FF2B5EF4-FFF2-40B4-BE49-F238E27FC236}">
                <a16:creationId xmlns:a16="http://schemas.microsoft.com/office/drawing/2014/main" id="{A931BA95-E38B-406F-A196-FF83966E67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94258" y="3316595"/>
            <a:ext cx="4194351" cy="3541405"/>
          </a:xfrm>
          <a:prstGeom prst="rect">
            <a:avLst/>
          </a:prstGeom>
        </p:spPr>
      </p:pic>
      <p:sp>
        <p:nvSpPr>
          <p:cNvPr id="3" name="Text Placeholder 2">
            <a:extLst>
              <a:ext uri="{FF2B5EF4-FFF2-40B4-BE49-F238E27FC236}">
                <a16:creationId xmlns:a16="http://schemas.microsoft.com/office/drawing/2014/main" id="{91D8D915-4A08-42E0-A69F-4FE2551D1AFC}"/>
              </a:ext>
            </a:extLst>
          </p:cNvPr>
          <p:cNvSpPr>
            <a:spLocks noGrp="1"/>
          </p:cNvSpPr>
          <p:nvPr>
            <p:ph type="body" idx="1"/>
          </p:nvPr>
        </p:nvSpPr>
        <p:spPr>
          <a:xfrm>
            <a:off x="838200" y="2765233"/>
            <a:ext cx="10515600" cy="2192357"/>
          </a:xfrm>
        </p:spPr>
        <p:txBody>
          <a:bodyPr/>
          <a:lstStyle/>
          <a:p>
            <a:pPr marL="0" indent="0">
              <a:buNone/>
            </a:pPr>
            <a:r>
              <a:rPr lang="en-GB" i="1"/>
              <a:t>“Complete the design study for a greatly expanded underground science facility in the North East, with the potential to host a major international science infrastructure, such as a next generation dark matter experiment”</a:t>
            </a:r>
          </a:p>
        </p:txBody>
      </p:sp>
      <p:sp>
        <p:nvSpPr>
          <p:cNvPr id="5" name="TextBox 4">
            <a:extLst>
              <a:ext uri="{FF2B5EF4-FFF2-40B4-BE49-F238E27FC236}">
                <a16:creationId xmlns:a16="http://schemas.microsoft.com/office/drawing/2014/main" id="{4A6EA36E-2C2B-4D5E-ABC5-74444F02DCEF}"/>
              </a:ext>
            </a:extLst>
          </p:cNvPr>
          <p:cNvSpPr txBox="1"/>
          <p:nvPr/>
        </p:nvSpPr>
        <p:spPr>
          <a:xfrm>
            <a:off x="409655" y="297816"/>
            <a:ext cx="12048850"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4400" b="1" i="0" u="none" strike="noStrike" kern="1200" cap="none" spc="0" normalizeH="0" baseline="0" noProof="0">
                <a:ln>
                  <a:noFill/>
                </a:ln>
                <a:solidFill>
                  <a:srgbClr val="002060"/>
                </a:solidFill>
                <a:effectLst/>
                <a:uLnTx/>
                <a:uFillTx/>
                <a:latin typeface="Arial" panose="020B0604020202020204" pitchFamily="34" charset="0"/>
                <a:ea typeface="+mn-ea"/>
                <a:cs typeface="Arial" panose="020B0604020202020204" pitchFamily="34" charset="0"/>
              </a:rPr>
              <a:t>STFC’s Strategic Delivery Plan</a:t>
            </a:r>
            <a:endParaRPr kumimoji="0" lang="en-GB" altLang="en-US" sz="4400" b="1" i="0" u="none" strike="noStrike" kern="1200" cap="none" spc="0" normalizeH="0" baseline="0" noProof="0">
              <a:ln>
                <a:noFill/>
              </a:ln>
              <a:solidFill>
                <a:srgbClr val="FF69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86821420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urface chart&#10;&#10;Description automatically generated with medium confidence">
            <a:extLst>
              <a:ext uri="{FF2B5EF4-FFF2-40B4-BE49-F238E27FC236}">
                <a16:creationId xmlns:a16="http://schemas.microsoft.com/office/drawing/2014/main" id="{205E7DE9-3B3E-4F34-9844-EAB82CB1CE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94258" y="3316595"/>
            <a:ext cx="4194351" cy="3541405"/>
          </a:xfrm>
          <a:prstGeom prst="rect">
            <a:avLst/>
          </a:prstGeom>
        </p:spPr>
      </p:pic>
      <p:sp>
        <p:nvSpPr>
          <p:cNvPr id="153" name="Now exploring the feasibility of a DM observatory in the UK…"/>
          <p:cNvSpPr txBox="1">
            <a:spLocks noGrp="1"/>
          </p:cNvSpPr>
          <p:nvPr>
            <p:ph type="body" idx="1"/>
          </p:nvPr>
        </p:nvSpPr>
        <p:spPr>
          <a:xfrm>
            <a:off x="409655" y="1017322"/>
            <a:ext cx="10944145" cy="5160009"/>
          </a:xfrm>
          <a:prstGeom prst="rect">
            <a:avLst/>
          </a:prstGeom>
        </p:spPr>
        <p:txBody>
          <a:bodyPr>
            <a:normAutofit fontScale="92500" lnSpcReduction="10000"/>
          </a:bodyPr>
          <a:lstStyle/>
          <a:p>
            <a:pPr marL="201446" indent="-184659" defTabSz="386106">
              <a:spcBef>
                <a:spcPts val="984"/>
              </a:spcBef>
              <a:defRPr sz="3008"/>
            </a:pPr>
            <a:r>
              <a:rPr dirty="0">
                <a:latin typeface="Arial" panose="020B0604020202020204" pitchFamily="34" charset="0"/>
                <a:cs typeface="Arial" panose="020B0604020202020204" pitchFamily="34" charset="0"/>
              </a:rPr>
              <a:t>Now exploring the feasibility </a:t>
            </a:r>
            <a:r>
              <a:rPr lang="en-GB" dirty="0">
                <a:latin typeface="Arial" panose="020B0604020202020204" pitchFamily="34" charset="0"/>
                <a:cs typeface="Arial" panose="020B0604020202020204" pitchFamily="34" charset="0"/>
              </a:rPr>
              <a:t>of a new facility </a:t>
            </a:r>
            <a:r>
              <a:rPr dirty="0">
                <a:latin typeface="Arial" panose="020B0604020202020204" pitchFamily="34" charset="0"/>
                <a:cs typeface="Arial" panose="020B0604020202020204" pitchFamily="34" charset="0"/>
              </a:rPr>
              <a:t>in the UK</a:t>
            </a:r>
          </a:p>
          <a:p>
            <a:pPr marL="428073" lvl="1" indent="-176265" defTabSz="386106">
              <a:spcBef>
                <a:spcPts val="211"/>
              </a:spcBef>
              <a:defRPr sz="2444"/>
            </a:pPr>
            <a:r>
              <a:rPr dirty="0" err="1">
                <a:latin typeface="Arial" panose="020B0604020202020204" pitchFamily="34" charset="0"/>
                <a:cs typeface="Arial" panose="020B0604020202020204" pitchFamily="34" charset="0"/>
              </a:rPr>
              <a:t>Boulby</a:t>
            </a:r>
            <a:r>
              <a:rPr dirty="0">
                <a:latin typeface="Arial" panose="020B0604020202020204" pitchFamily="34" charset="0"/>
                <a:cs typeface="Arial" panose="020B0604020202020204" pitchFamily="34" charset="0"/>
              </a:rPr>
              <a:t> is acknowledged as a technically suitable site for the facility</a:t>
            </a:r>
          </a:p>
          <a:p>
            <a:pPr marL="428073" lvl="1" indent="-176265" defTabSz="386106">
              <a:spcBef>
                <a:spcPts val="211"/>
              </a:spcBef>
              <a:defRPr sz="2444"/>
            </a:pPr>
            <a:r>
              <a:rPr dirty="0">
                <a:latin typeface="Arial" panose="020B0604020202020204" pitchFamily="34" charset="0"/>
                <a:cs typeface="Arial" panose="020B0604020202020204" pitchFamily="34" charset="0"/>
              </a:rPr>
              <a:t>UK’s international reputation in the field makes this a credible prospect</a:t>
            </a:r>
            <a:r>
              <a:rPr lang="en-GB" dirty="0">
                <a:latin typeface="Arial" panose="020B0604020202020204" pitchFamily="34" charset="0"/>
                <a:cs typeface="Arial" panose="020B0604020202020204" pitchFamily="34" charset="0"/>
              </a:rPr>
              <a:t> but the need to work with international partners is clear</a:t>
            </a:r>
            <a:endParaRPr dirty="0">
              <a:latin typeface="Arial" panose="020B0604020202020204" pitchFamily="34" charset="0"/>
              <a:cs typeface="Arial" panose="020B0604020202020204" pitchFamily="34" charset="0"/>
            </a:endParaRPr>
          </a:p>
          <a:p>
            <a:pPr marL="201446" indent="-184659" defTabSz="386106">
              <a:spcBef>
                <a:spcPts val="984"/>
              </a:spcBef>
              <a:defRPr sz="3008"/>
            </a:pPr>
            <a:r>
              <a:rPr dirty="0">
                <a:latin typeface="Arial" panose="020B0604020202020204" pitchFamily="34" charset="0"/>
                <a:cs typeface="Arial" panose="020B0604020202020204" pitchFamily="34" charset="0"/>
              </a:rPr>
              <a:t>The benefits</a:t>
            </a:r>
          </a:p>
          <a:p>
            <a:pPr marL="428073" lvl="1" indent="-176265" defTabSz="386106">
              <a:spcBef>
                <a:spcPts val="211"/>
              </a:spcBef>
              <a:defRPr sz="2444"/>
            </a:pPr>
            <a:r>
              <a:rPr dirty="0">
                <a:latin typeface="Arial" panose="020B0604020202020204" pitchFamily="34" charset="0"/>
                <a:cs typeface="Arial" panose="020B0604020202020204" pitchFamily="34" charset="0"/>
              </a:rPr>
              <a:t>Would underwrite the UK’s ‘scientific superpower’ </a:t>
            </a:r>
            <a:r>
              <a:rPr lang="en-GB" dirty="0">
                <a:latin typeface="Arial" panose="020B0604020202020204" pitchFamily="34" charset="0"/>
                <a:cs typeface="Arial" panose="020B0604020202020204" pitchFamily="34" charset="0"/>
              </a:rPr>
              <a:t>aspirations. </a:t>
            </a:r>
            <a:r>
              <a:rPr dirty="0">
                <a:latin typeface="Arial" panose="020B0604020202020204" pitchFamily="34" charset="0"/>
                <a:cs typeface="Arial" panose="020B0604020202020204" pitchFamily="34" charset="0"/>
              </a:rPr>
              <a:t>We strongly support international fundamental physics – but have no facilities</a:t>
            </a:r>
            <a:r>
              <a:rPr lang="en-GB" dirty="0">
                <a:latin typeface="Arial" panose="020B0604020202020204" pitchFamily="34" charset="0"/>
                <a:cs typeface="Arial" panose="020B0604020202020204" pitchFamily="34" charset="0"/>
              </a:rPr>
              <a:t> in the UK</a:t>
            </a:r>
            <a:endParaRPr dirty="0">
              <a:latin typeface="Arial" panose="020B0604020202020204" pitchFamily="34" charset="0"/>
              <a:cs typeface="Arial" panose="020B0604020202020204" pitchFamily="34" charset="0"/>
            </a:endParaRPr>
          </a:p>
          <a:p>
            <a:pPr marL="428073" lvl="1" indent="-176265" defTabSz="386106">
              <a:spcBef>
                <a:spcPts val="211"/>
              </a:spcBef>
              <a:defRPr sz="2444"/>
            </a:pPr>
            <a:r>
              <a:rPr dirty="0">
                <a:latin typeface="Arial" panose="020B0604020202020204" pitchFamily="34" charset="0"/>
                <a:cs typeface="Arial" panose="020B0604020202020204" pitchFamily="34" charset="0"/>
              </a:rPr>
              <a:t>Scale makes this a driver for the high-tech economy in North-East England</a:t>
            </a:r>
            <a:endParaRPr lang="en-GB" dirty="0">
              <a:latin typeface="Arial" panose="020B0604020202020204" pitchFamily="34" charset="0"/>
              <a:cs typeface="Arial" panose="020B0604020202020204" pitchFamily="34" charset="0"/>
            </a:endParaRPr>
          </a:p>
          <a:p>
            <a:pPr marL="428073" lvl="1" indent="-176265" defTabSz="386106">
              <a:spcBef>
                <a:spcPts val="211"/>
              </a:spcBef>
              <a:defRPr sz="2444"/>
            </a:pPr>
            <a:r>
              <a:rPr lang="en-GB" dirty="0">
                <a:latin typeface="Arial" panose="020B0604020202020204" pitchFamily="34" charset="0"/>
                <a:cs typeface="Arial" panose="020B0604020202020204" pitchFamily="34" charset="0"/>
              </a:rPr>
              <a:t>Of course – supporting science</a:t>
            </a:r>
            <a:endParaRPr dirty="0">
              <a:latin typeface="Arial" panose="020B0604020202020204" pitchFamily="34" charset="0"/>
              <a:cs typeface="Arial" panose="020B0604020202020204" pitchFamily="34" charset="0"/>
            </a:endParaRPr>
          </a:p>
          <a:p>
            <a:pPr marL="201446" indent="-184659" defTabSz="386106">
              <a:spcBef>
                <a:spcPts val="984"/>
              </a:spcBef>
              <a:defRPr sz="3008"/>
            </a:pPr>
            <a:r>
              <a:rPr dirty="0">
                <a:latin typeface="Arial" panose="020B0604020202020204" pitchFamily="34" charset="0"/>
                <a:cs typeface="Arial" panose="020B0604020202020204" pitchFamily="34" charset="0"/>
              </a:rPr>
              <a:t>The challenges</a:t>
            </a:r>
          </a:p>
          <a:p>
            <a:pPr marL="428073" lvl="1" indent="-176265" defTabSz="386106">
              <a:spcBef>
                <a:spcPts val="211"/>
              </a:spcBef>
              <a:defRPr sz="2444"/>
            </a:pPr>
            <a:r>
              <a:rPr dirty="0">
                <a:latin typeface="Arial" panose="020B0604020202020204" pitchFamily="34" charset="0"/>
                <a:cs typeface="Arial" panose="020B0604020202020204" pitchFamily="34" charset="0"/>
              </a:rPr>
              <a:t>Requires a significant and rapid scale-up of facilities</a:t>
            </a:r>
          </a:p>
          <a:p>
            <a:pPr marL="428073" lvl="1" indent="-176265" defTabSz="386106">
              <a:spcBef>
                <a:spcPts val="211"/>
              </a:spcBef>
              <a:defRPr sz="2444"/>
            </a:pPr>
            <a:r>
              <a:rPr dirty="0">
                <a:latin typeface="Arial" panose="020B0604020202020204" pitchFamily="34" charset="0"/>
                <a:cs typeface="Arial" panose="020B0604020202020204" pitchFamily="34" charset="0"/>
              </a:rPr>
              <a:t>Buy-in needed from many parties in HMG, in the region, and in community</a:t>
            </a:r>
          </a:p>
          <a:p>
            <a:pPr marL="428073" lvl="1" indent="-176265" defTabSz="386106">
              <a:spcBef>
                <a:spcPts val="211"/>
              </a:spcBef>
              <a:defRPr sz="2444"/>
            </a:pPr>
            <a:r>
              <a:rPr dirty="0">
                <a:latin typeface="Arial" panose="020B0604020202020204" pitchFamily="34" charset="0"/>
                <a:cs typeface="Arial" panose="020B0604020202020204" pitchFamily="34" charset="0"/>
              </a:rPr>
              <a:t>Significant engineering and logistic challenges in delivering the project</a:t>
            </a:r>
          </a:p>
          <a:p>
            <a:pPr marL="428073" lvl="1" indent="-176265" defTabSz="386106">
              <a:spcBef>
                <a:spcPts val="211"/>
              </a:spcBef>
              <a:defRPr sz="2444"/>
            </a:pPr>
            <a:r>
              <a:rPr dirty="0">
                <a:latin typeface="Arial" panose="020B0604020202020204" pitchFamily="34" charset="0"/>
                <a:cs typeface="Arial" panose="020B0604020202020204" pitchFamily="34" charset="0"/>
              </a:rPr>
              <a:t>Needs to deliver in the long term (</a:t>
            </a:r>
            <a:r>
              <a:rPr lang="en-GB" dirty="0">
                <a:latin typeface="Arial" panose="020B0604020202020204" pitchFamily="34" charset="0"/>
                <a:cs typeface="Arial" panose="020B0604020202020204" pitchFamily="34" charset="0"/>
              </a:rPr>
              <a:t>decades</a:t>
            </a:r>
            <a:r>
              <a:rPr dirty="0">
                <a:latin typeface="Arial" panose="020B0604020202020204" pitchFamily="34" charset="0"/>
                <a:cs typeface="Arial" panose="020B0604020202020204" pitchFamily="34" charset="0"/>
              </a:rPr>
              <a:t>) – flexible design needed</a:t>
            </a:r>
          </a:p>
          <a:p>
            <a:pPr marL="428073" lvl="1" indent="-176265" defTabSz="386106">
              <a:spcBef>
                <a:spcPts val="211"/>
              </a:spcBef>
              <a:defRPr sz="2444"/>
            </a:pPr>
            <a:r>
              <a:rPr dirty="0">
                <a:latin typeface="Arial" panose="020B0604020202020204" pitchFamily="34" charset="0"/>
                <a:cs typeface="Arial" panose="020B0604020202020204" pitchFamily="34" charset="0"/>
              </a:rPr>
              <a:t>Requires a </a:t>
            </a:r>
            <a:r>
              <a:rPr b="1" dirty="0">
                <a:latin typeface="Arial" panose="020B0604020202020204" pitchFamily="34" charset="0"/>
                <a:cs typeface="Arial" panose="020B0604020202020204" pitchFamily="34" charset="0"/>
              </a:rPr>
              <a:t>new</a:t>
            </a:r>
            <a:r>
              <a:rPr dirty="0">
                <a:latin typeface="Arial" panose="020B0604020202020204" pitchFamily="34" charset="0"/>
                <a:cs typeface="Arial" panose="020B0604020202020204" pitchFamily="34" charset="0"/>
              </a:rPr>
              <a:t> strategic capital investment by government</a:t>
            </a:r>
          </a:p>
        </p:txBody>
      </p:sp>
      <p:sp>
        <p:nvSpPr>
          <p:cNvPr id="154" name="Slide Number"/>
          <p:cNvSpPr txBox="1">
            <a:spLocks noGrp="1"/>
          </p:cNvSpPr>
          <p:nvPr>
            <p:ph type="sldNum" sz="quarter" idx="2"/>
          </p:nvPr>
        </p:nvSpPr>
        <p:spPr>
          <a:xfrm>
            <a:off x="2046386" y="6456164"/>
            <a:ext cx="160735" cy="23217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ED8F594F-6C62-450D-800A-E3D7CF166AC0}"/>
              </a:ext>
            </a:extLst>
          </p:cNvPr>
          <p:cNvSpPr txBox="1"/>
          <p:nvPr/>
        </p:nvSpPr>
        <p:spPr>
          <a:xfrm>
            <a:off x="409655" y="297816"/>
            <a:ext cx="12048850"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4400" b="1"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STFC’s Strategic Delivery Plan</a:t>
            </a:r>
            <a:endParaRPr kumimoji="0" lang="en-GB" altLang="en-US" sz="4400" b="1" i="0" u="none" strike="noStrike" kern="1200" cap="none" spc="0" normalizeH="0" baseline="0" noProof="0" dirty="0">
              <a:ln>
                <a:noFill/>
              </a:ln>
              <a:solidFill>
                <a:srgbClr val="FF6900"/>
              </a:solidFill>
              <a:effectLst/>
              <a:uLnTx/>
              <a:uFillTx/>
              <a:latin typeface="Arial" panose="020B0604020202020204" pitchFamily="34" charset="0"/>
              <a:ea typeface="+mn-ea"/>
              <a:cs typeface="Arial" panose="020B0604020202020204" pitchFamily="34" charset="0"/>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9E9B9283-A898-0647-8360-55DFBFE5B2F2}"/>
              </a:ext>
            </a:extLst>
          </p:cNvPr>
          <p:cNvSpPr/>
          <p:nvPr/>
        </p:nvSpPr>
        <p:spPr>
          <a:xfrm>
            <a:off x="152186" y="111757"/>
            <a:ext cx="6868548" cy="1138773"/>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400" b="1" i="0" u="none" strike="noStrike" kern="1200" cap="none" spc="0" normalizeH="0" baseline="0" noProof="0" dirty="0">
                <a:ln>
                  <a:noFill/>
                </a:ln>
                <a:solidFill>
                  <a:srgbClr val="333399">
                    <a:lumMod val="75000"/>
                  </a:srgbClr>
                </a:solidFill>
                <a:effectLst/>
                <a:uLnTx/>
                <a:uFillTx/>
                <a:latin typeface="Arial" panose="020B0604020202020204" pitchFamily="34" charset="0"/>
                <a:ea typeface="ヒラギノ角ゴ Pro W3" charset="0"/>
                <a:cs typeface="Arial" panose="020B0604020202020204" pitchFamily="34" charset="0"/>
              </a:rPr>
              <a:t>Boulby Underground Laboratory (UK)</a:t>
            </a:r>
            <a:endParaRPr kumimoji="0" lang="en-US" sz="3400" b="1" i="0" u="none" strike="noStrike" kern="1200" cap="none" spc="0" normalizeH="0" baseline="0" noProof="0" dirty="0">
              <a:ln>
                <a:noFill/>
              </a:ln>
              <a:solidFill>
                <a:srgbClr val="000000"/>
              </a:solidFill>
              <a:effectLst/>
              <a:uLnTx/>
              <a:uFillTx/>
              <a:latin typeface="Arial" panose="020B0604020202020204" pitchFamily="34" charset="0"/>
              <a:ea typeface="ヒラギノ角ゴ Pro W3" charset="0"/>
              <a:cs typeface="Arial" panose="020B0604020202020204" pitchFamily="34" charset="0"/>
            </a:endParaRPr>
          </a:p>
        </p:txBody>
      </p:sp>
      <p:pic>
        <p:nvPicPr>
          <p:cNvPr id="12" name="Picture 2" descr="A picture containing graphical user interface&#10;&#10;Description automatically generated">
            <a:extLst>
              <a:ext uri="{FF2B5EF4-FFF2-40B4-BE49-F238E27FC236}">
                <a16:creationId xmlns:a16="http://schemas.microsoft.com/office/drawing/2014/main" id="{548EEAB4-9184-1B44-96BF-953B95722F6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76032" y="127496"/>
            <a:ext cx="1978324" cy="110931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Graphical user interface&#10;&#10;Description automatically generated">
            <a:extLst>
              <a:ext uri="{FF2B5EF4-FFF2-40B4-BE49-F238E27FC236}">
                <a16:creationId xmlns:a16="http://schemas.microsoft.com/office/drawing/2014/main" id="{E6BCCDE3-7DA6-9BBD-94C7-84577F8F045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5729" y="1528890"/>
            <a:ext cx="6673157" cy="4914580"/>
          </a:xfrm>
          <a:prstGeom prst="rect">
            <a:avLst/>
          </a:prstGeom>
          <a:ln>
            <a:solidFill>
              <a:schemeClr val="bg1">
                <a:lumMod val="65000"/>
              </a:schemeClr>
            </a:solidFill>
          </a:ln>
          <a:effectLst>
            <a:outerShdw blurRad="50800" dist="38100" dir="2700000" algn="tl" rotWithShape="0">
              <a:prstClr val="black">
                <a:alpha val="40000"/>
              </a:prstClr>
            </a:outerShdw>
          </a:effectLst>
        </p:spPr>
      </p:pic>
      <p:pic>
        <p:nvPicPr>
          <p:cNvPr id="5" name="Picture 4" descr="A picture containing text, indoor, screenshot, several&#10;&#10;Description automatically generated">
            <a:extLst>
              <a:ext uri="{FF2B5EF4-FFF2-40B4-BE49-F238E27FC236}">
                <a16:creationId xmlns:a16="http://schemas.microsoft.com/office/drawing/2014/main" id="{926BCE74-F598-D1F3-FD0E-A767FDF0FD8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19672" y="201195"/>
            <a:ext cx="4361573" cy="3259956"/>
          </a:xfrm>
          <a:prstGeom prst="rect">
            <a:avLst/>
          </a:prstGeom>
          <a:ln>
            <a:solidFill>
              <a:schemeClr val="bg1">
                <a:lumMod val="65000"/>
              </a:schemeClr>
            </a:solidFill>
          </a:ln>
          <a:effectLst>
            <a:outerShdw blurRad="50800" dist="38100" dir="2700000" algn="tl" rotWithShape="0">
              <a:prstClr val="black">
                <a:alpha val="40000"/>
              </a:prstClr>
            </a:outerShdw>
          </a:effectLst>
        </p:spPr>
      </p:pic>
      <p:pic>
        <p:nvPicPr>
          <p:cNvPr id="11" name="Picture 10" descr="Diagram, timeline&#10;&#10;Description automatically generated">
            <a:extLst>
              <a:ext uri="{FF2B5EF4-FFF2-40B4-BE49-F238E27FC236}">
                <a16:creationId xmlns:a16="http://schemas.microsoft.com/office/drawing/2014/main" id="{2FC1F6CA-93EC-47F6-0EB2-FAA9115C860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83182" y="3650704"/>
            <a:ext cx="4413089" cy="3006101"/>
          </a:xfrm>
          <a:prstGeom prst="rect">
            <a:avLst/>
          </a:prstGeom>
          <a:ln>
            <a:solidFill>
              <a:schemeClr val="bg1">
                <a:lumMod val="6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869735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DFBEFAE7-A025-4AA9-A925-97829B706D3A}"/>
              </a:ext>
            </a:extLst>
          </p:cNvPr>
          <p:cNvSpPr/>
          <p:nvPr/>
        </p:nvSpPr>
        <p:spPr>
          <a:xfrm>
            <a:off x="7453578" y="4369869"/>
            <a:ext cx="1190550" cy="23100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6314" y="399908"/>
            <a:ext cx="9898460" cy="144655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Site and Facility Design and Planning - Boulby </a:t>
            </a:r>
          </a:p>
        </p:txBody>
      </p:sp>
      <p:sp>
        <p:nvSpPr>
          <p:cNvPr id="6" name="TextBox 5">
            <a:extLst>
              <a:ext uri="{FF2B5EF4-FFF2-40B4-BE49-F238E27FC236}">
                <a16:creationId xmlns:a16="http://schemas.microsoft.com/office/drawing/2014/main" id="{75879537-DE50-4F3A-8387-0CBA738B7777}"/>
              </a:ext>
            </a:extLst>
          </p:cNvPr>
          <p:cNvSpPr txBox="1"/>
          <p:nvPr/>
        </p:nvSpPr>
        <p:spPr>
          <a:xfrm>
            <a:off x="1254156" y="1957632"/>
            <a:ext cx="10425869" cy="3970318"/>
          </a:xfrm>
          <a:prstGeom prst="rect">
            <a:avLst/>
          </a:prstGeom>
          <a:noFill/>
        </p:spPr>
        <p:txBody>
          <a:bodyPr wrap="square" lIns="91440" tIns="45720" rIns="91440" bIns="4572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rPr>
              <a:t>ICL Boulby are currently considering </a:t>
            </a:r>
            <a:r>
              <a:rPr kumimoji="0" lang="en-GB" sz="1800" b="0" i="0" u="none" strike="noStrike" kern="1200" cap="none" spc="0" normalizeH="0" baseline="0" noProof="0" dirty="0" err="1">
                <a:ln>
                  <a:noFill/>
                </a:ln>
                <a:solidFill>
                  <a:srgbClr val="2E2C61"/>
                </a:solidFill>
                <a:effectLst/>
                <a:uLnTx/>
                <a:uFillTx/>
                <a:latin typeface="Calibri" panose="020F0502020204030204"/>
                <a:ea typeface="+mn-ea"/>
                <a:cs typeface="+mn-cs"/>
              </a:rPr>
              <a:t>polyhalite</a:t>
            </a:r>
            <a:r>
              <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rPr>
              <a:t> mining as part of their future mining activity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rgbClr val="2E2C61"/>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2E2C61"/>
                </a:solidFill>
                <a:latin typeface="Calibri" panose="020F0502020204030204"/>
              </a:rPr>
              <a:t>Two build sites have been identified at Boulby at -1.1km and -1.3km in salt and </a:t>
            </a:r>
            <a:r>
              <a:rPr lang="en-GB" dirty="0" err="1">
                <a:solidFill>
                  <a:srgbClr val="2E2C61"/>
                </a:solidFill>
                <a:latin typeface="Calibri" panose="020F0502020204030204"/>
              </a:rPr>
              <a:t>polyhalite</a:t>
            </a:r>
            <a:r>
              <a:rPr lang="en-GB" dirty="0">
                <a:solidFill>
                  <a:srgbClr val="2E2C61"/>
                </a:solidFill>
                <a:latin typeface="Calibri" panose="020F0502020204030204"/>
              </a:rPr>
              <a:t> layers respectively. Both sites could host the XLZD experiment but a depth of -1.3km may be required for part of the physics programme and is considered to be the optimum depth for Boulby to be competitive as an XLZD host site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rgbClr val="2E2C61"/>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rPr>
              <a:t>Commercial activity at Boulby indicates that the salt site will be available for new laboratory construction from 2024 onwards. Note design studies at this site were completed as part of the AIT project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rgbClr val="2E2C61"/>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2E2C61"/>
                </a:solidFill>
                <a:latin typeface="Calibri" panose="020F0502020204030204"/>
              </a:rPr>
              <a:t>Boulby Development Programme aims to complete all design work in the 2022-2025 period and start work on the main laboratory in 2025. </a:t>
            </a: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09932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DFBEFAE7-A025-4AA9-A925-97829B706D3A}"/>
              </a:ext>
            </a:extLst>
          </p:cNvPr>
          <p:cNvSpPr/>
          <p:nvPr/>
        </p:nvSpPr>
        <p:spPr>
          <a:xfrm>
            <a:off x="7453578" y="4369869"/>
            <a:ext cx="1190550" cy="23100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6314" y="399908"/>
            <a:ext cx="9898460" cy="144655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Site and Facility Design and Planning - Boulby </a:t>
            </a:r>
          </a:p>
        </p:txBody>
      </p:sp>
      <p:pic>
        <p:nvPicPr>
          <p:cNvPr id="3" name="Picture 2">
            <a:extLst>
              <a:ext uri="{FF2B5EF4-FFF2-40B4-BE49-F238E27FC236}">
                <a16:creationId xmlns:a16="http://schemas.microsoft.com/office/drawing/2014/main" id="{E621D7D8-F01D-4425-8D45-02CEA94F4E4C}"/>
              </a:ext>
            </a:extLst>
          </p:cNvPr>
          <p:cNvPicPr>
            <a:picLocks noChangeAspect="1"/>
          </p:cNvPicPr>
          <p:nvPr/>
        </p:nvPicPr>
        <p:blipFill>
          <a:blip r:embed="rId2"/>
          <a:stretch>
            <a:fillRect/>
          </a:stretch>
        </p:blipFill>
        <p:spPr>
          <a:xfrm>
            <a:off x="6096000" y="2203297"/>
            <a:ext cx="5672849" cy="3052812"/>
          </a:xfrm>
          <a:prstGeom prst="rect">
            <a:avLst/>
          </a:prstGeom>
        </p:spPr>
      </p:pic>
      <p:sp>
        <p:nvSpPr>
          <p:cNvPr id="4" name="TextBox 3">
            <a:extLst>
              <a:ext uri="{FF2B5EF4-FFF2-40B4-BE49-F238E27FC236}">
                <a16:creationId xmlns:a16="http://schemas.microsoft.com/office/drawing/2014/main" id="{94DAE9F0-402B-434A-B32E-6773559450DF}"/>
              </a:ext>
            </a:extLst>
          </p:cNvPr>
          <p:cNvSpPr txBox="1"/>
          <p:nvPr/>
        </p:nvSpPr>
        <p:spPr>
          <a:xfrm>
            <a:off x="9151835" y="1601891"/>
            <a:ext cx="2694456" cy="369332"/>
          </a:xfrm>
          <a:prstGeom prst="rect">
            <a:avLst/>
          </a:prstGeom>
          <a:noFill/>
        </p:spPr>
        <p:txBody>
          <a:bodyPr wrap="none" rtlCol="0">
            <a:spAutoFit/>
          </a:bodyPr>
          <a:lstStyle/>
          <a:p>
            <a:r>
              <a:rPr lang="en-GB" dirty="0"/>
              <a:t>Stage 1 Manufacturing site</a:t>
            </a:r>
          </a:p>
        </p:txBody>
      </p:sp>
      <p:sp>
        <p:nvSpPr>
          <p:cNvPr id="8" name="TextBox 7">
            <a:extLst>
              <a:ext uri="{FF2B5EF4-FFF2-40B4-BE49-F238E27FC236}">
                <a16:creationId xmlns:a16="http://schemas.microsoft.com/office/drawing/2014/main" id="{2E9BFF5F-AD65-46F3-A6C0-2419EA55864E}"/>
              </a:ext>
            </a:extLst>
          </p:cNvPr>
          <p:cNvSpPr txBox="1"/>
          <p:nvPr/>
        </p:nvSpPr>
        <p:spPr>
          <a:xfrm>
            <a:off x="5956152" y="5421104"/>
            <a:ext cx="1991379" cy="369332"/>
          </a:xfrm>
          <a:prstGeom prst="rect">
            <a:avLst/>
          </a:prstGeom>
          <a:noFill/>
        </p:spPr>
        <p:txBody>
          <a:bodyPr wrap="none" rtlCol="0">
            <a:spAutoFit/>
          </a:bodyPr>
          <a:lstStyle/>
          <a:p>
            <a:r>
              <a:rPr lang="en-GB" dirty="0"/>
              <a:t>Stage 2 Laboratory </a:t>
            </a:r>
          </a:p>
        </p:txBody>
      </p:sp>
      <p:sp>
        <p:nvSpPr>
          <p:cNvPr id="9" name="TextBox 8">
            <a:extLst>
              <a:ext uri="{FF2B5EF4-FFF2-40B4-BE49-F238E27FC236}">
                <a16:creationId xmlns:a16="http://schemas.microsoft.com/office/drawing/2014/main" id="{5ADF484A-FA04-4FB9-A12E-4F7C600AD0C8}"/>
              </a:ext>
            </a:extLst>
          </p:cNvPr>
          <p:cNvSpPr txBox="1"/>
          <p:nvPr/>
        </p:nvSpPr>
        <p:spPr>
          <a:xfrm>
            <a:off x="416314" y="2194389"/>
            <a:ext cx="5367961" cy="4247317"/>
          </a:xfrm>
          <a:prstGeom prst="rect">
            <a:avLst/>
          </a:prstGeom>
          <a:noFill/>
        </p:spPr>
        <p:txBody>
          <a:bodyPr wrap="square" lIns="91440" tIns="45720" rIns="91440" bIns="4572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rPr>
              <a:t>XLZD experiment aim to have access to  underground laboratory site by 2030</a:t>
            </a:r>
          </a:p>
          <a:p>
            <a:pPr marR="0" lvl="0" algn="l" defTabSz="914400" rtl="0" eaLnBrk="1" fontAlgn="auto" latinLnBrk="0" hangingPunct="1">
              <a:lnSpc>
                <a:spcPct val="100000"/>
              </a:lnSpc>
              <a:spcBef>
                <a:spcPts val="0"/>
              </a:spcBef>
              <a:spcAft>
                <a:spcPts val="0"/>
              </a:spcAft>
              <a:buClrTx/>
              <a:buSzTx/>
              <a:tabLst/>
              <a:defRPr/>
            </a:pPr>
            <a:r>
              <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2E2C61"/>
                </a:solidFill>
                <a:latin typeface="Calibri" panose="020F0502020204030204"/>
              </a:rPr>
              <a:t>BDP Team are exploring the option to split the new build into 2 phases</a:t>
            </a:r>
          </a:p>
          <a:p>
            <a:pPr marL="742950" lvl="1" indent="-285750">
              <a:buFont typeface="Arial" panose="020B0604020202020204" pitchFamily="34" charset="0"/>
              <a:buChar char="•"/>
              <a:defRPr/>
            </a:pPr>
            <a:r>
              <a:rPr lang="en-GB" dirty="0">
                <a:solidFill>
                  <a:srgbClr val="2E2C61"/>
                </a:solidFill>
                <a:latin typeface="Calibri" panose="020F0502020204030204"/>
              </a:rPr>
              <a:t>Stage</a:t>
            </a:r>
            <a:r>
              <a:rPr kumimoji="0" lang="en-GB" b="0" i="0" u="none" strike="noStrike" kern="1200" cap="none" spc="0" normalizeH="0" baseline="0" noProof="0" dirty="0">
                <a:ln>
                  <a:noFill/>
                </a:ln>
                <a:solidFill>
                  <a:srgbClr val="2E2C61"/>
                </a:solidFill>
                <a:effectLst/>
                <a:uLnTx/>
                <a:uFillTx/>
                <a:latin typeface="Calibri" panose="020F0502020204030204"/>
                <a:ea typeface="+mn-ea"/>
                <a:cs typeface="+mn-cs"/>
              </a:rPr>
              <a:t> 1 – New manufacturing site by 2028</a:t>
            </a:r>
          </a:p>
          <a:p>
            <a:pPr marL="742950" lvl="1" indent="-285750">
              <a:buFont typeface="Arial" panose="020B0604020202020204" pitchFamily="34" charset="0"/>
              <a:buChar char="•"/>
              <a:defRPr/>
            </a:pPr>
            <a:r>
              <a:rPr lang="en-GB" dirty="0">
                <a:solidFill>
                  <a:srgbClr val="2E2C61"/>
                </a:solidFill>
                <a:latin typeface="Calibri" panose="020F0502020204030204"/>
              </a:rPr>
              <a:t>Stage 2 – New underground laboratory by 2030</a:t>
            </a:r>
          </a:p>
          <a:p>
            <a:pPr marL="742950" lvl="1" indent="-285750">
              <a:buFont typeface="Arial" panose="020B0604020202020204" pitchFamily="34" charset="0"/>
              <a:buChar char="•"/>
              <a:defRPr/>
            </a:pPr>
            <a:endParaRPr kumimoji="0" lang="en-GB" b="0" i="0"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indent="-285750">
              <a:buFont typeface="Arial" panose="020B0604020202020204" pitchFamily="34" charset="0"/>
              <a:buChar char="•"/>
              <a:defRPr/>
            </a:pPr>
            <a:r>
              <a:rPr lang="en-GB" dirty="0">
                <a:solidFill>
                  <a:srgbClr val="2E2C61"/>
                </a:solidFill>
                <a:latin typeface="Calibri" panose="020F0502020204030204"/>
              </a:rPr>
              <a:t>Preliminary estimate for build time</a:t>
            </a:r>
          </a:p>
          <a:p>
            <a:pPr marL="742950" lvl="1" indent="-285750">
              <a:buFont typeface="Arial" panose="020B0604020202020204" pitchFamily="34" charset="0"/>
              <a:buChar char="•"/>
              <a:defRPr/>
            </a:pPr>
            <a:r>
              <a:rPr lang="en-GB" dirty="0">
                <a:solidFill>
                  <a:srgbClr val="2E2C61"/>
                </a:solidFill>
                <a:latin typeface="Calibri" panose="020F0502020204030204"/>
              </a:rPr>
              <a:t>Stage 1 - ~100wks to completion </a:t>
            </a:r>
          </a:p>
          <a:p>
            <a:pPr marL="742950" lvl="1" indent="-285750">
              <a:buFont typeface="Arial" panose="020B0604020202020204" pitchFamily="34" charset="0"/>
              <a:buChar char="•"/>
              <a:defRPr/>
            </a:pPr>
            <a:r>
              <a:rPr lang="en-GB" dirty="0">
                <a:solidFill>
                  <a:srgbClr val="2E2C61"/>
                </a:solidFill>
                <a:latin typeface="Calibri" panose="020F0502020204030204"/>
              </a:rPr>
              <a:t>Stage 2 - ~296wks to completion (including roadways) </a:t>
            </a:r>
          </a:p>
          <a:p>
            <a:pPr>
              <a:defRPr/>
            </a:pPr>
            <a:endParaRPr lang="en-GB" dirty="0">
              <a:solidFill>
                <a:srgbClr val="2E2C61"/>
              </a:solidFill>
              <a:latin typeface="Calibri" panose="020F0502020204030204"/>
            </a:endParaRPr>
          </a:p>
          <a:p>
            <a:pPr lvl="1">
              <a:defRPr/>
            </a:pPr>
            <a:endParaRPr kumimoji="0" lang="en-GB" b="0" i="0"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cxnSp>
        <p:nvCxnSpPr>
          <p:cNvPr id="10" name="Straight Arrow Connector 9">
            <a:extLst>
              <a:ext uri="{FF2B5EF4-FFF2-40B4-BE49-F238E27FC236}">
                <a16:creationId xmlns:a16="http://schemas.microsoft.com/office/drawing/2014/main" id="{3AD4D1BD-81F2-4078-96CF-9E3E22392D1D}"/>
              </a:ext>
            </a:extLst>
          </p:cNvPr>
          <p:cNvCxnSpPr>
            <a:stCxn id="4" idx="2"/>
          </p:cNvCxnSpPr>
          <p:nvPr/>
        </p:nvCxnSpPr>
        <p:spPr>
          <a:xfrm>
            <a:off x="10499063" y="1971223"/>
            <a:ext cx="647908" cy="5368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7D26FBA-7215-4FC2-8366-641D19A48B58}"/>
              </a:ext>
            </a:extLst>
          </p:cNvPr>
          <p:cNvCxnSpPr>
            <a:stCxn id="8" idx="0"/>
          </p:cNvCxnSpPr>
          <p:nvPr/>
        </p:nvCxnSpPr>
        <p:spPr>
          <a:xfrm flipH="1" flipV="1">
            <a:off x="6723017" y="4743826"/>
            <a:ext cx="228825" cy="677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0999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DFBEFAE7-A025-4AA9-A925-97829B706D3A}"/>
              </a:ext>
            </a:extLst>
          </p:cNvPr>
          <p:cNvSpPr/>
          <p:nvPr/>
        </p:nvSpPr>
        <p:spPr>
          <a:xfrm>
            <a:off x="7453578" y="4369869"/>
            <a:ext cx="1190550" cy="23100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6314" y="399908"/>
            <a:ext cx="9898460" cy="144655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Site and Facility Design and Planning - Boulby 2025/26 Build Start</a:t>
            </a:r>
          </a:p>
        </p:txBody>
      </p:sp>
      <p:sp>
        <p:nvSpPr>
          <p:cNvPr id="6" name="TextBox 5">
            <a:extLst>
              <a:ext uri="{FF2B5EF4-FFF2-40B4-BE49-F238E27FC236}">
                <a16:creationId xmlns:a16="http://schemas.microsoft.com/office/drawing/2014/main" id="{8AE836BA-0758-40CA-B67C-400053E64E91}"/>
              </a:ext>
            </a:extLst>
          </p:cNvPr>
          <p:cNvSpPr txBox="1"/>
          <p:nvPr/>
        </p:nvSpPr>
        <p:spPr>
          <a:xfrm>
            <a:off x="9927662" y="5765498"/>
            <a:ext cx="2379754" cy="369332"/>
          </a:xfrm>
          <a:prstGeom prst="rect">
            <a:avLst/>
          </a:prstGeom>
          <a:noFill/>
        </p:spPr>
        <p:txBody>
          <a:bodyPr wrap="none" rtlCol="0">
            <a:spAutoFit/>
          </a:bodyPr>
          <a:lstStyle/>
          <a:p>
            <a:r>
              <a:rPr lang="en-GB" dirty="0"/>
              <a:t>*Preliminary Estimates </a:t>
            </a:r>
          </a:p>
        </p:txBody>
      </p:sp>
      <p:pic>
        <p:nvPicPr>
          <p:cNvPr id="8" name="Picture 7">
            <a:extLst>
              <a:ext uri="{FF2B5EF4-FFF2-40B4-BE49-F238E27FC236}">
                <a16:creationId xmlns:a16="http://schemas.microsoft.com/office/drawing/2014/main" id="{6DA7E956-E231-482B-B146-494F3F622D59}"/>
              </a:ext>
            </a:extLst>
          </p:cNvPr>
          <p:cNvPicPr>
            <a:picLocks noChangeAspect="1"/>
          </p:cNvPicPr>
          <p:nvPr/>
        </p:nvPicPr>
        <p:blipFill>
          <a:blip r:embed="rId2"/>
          <a:stretch>
            <a:fillRect/>
          </a:stretch>
        </p:blipFill>
        <p:spPr>
          <a:xfrm>
            <a:off x="416314" y="1922356"/>
            <a:ext cx="11226800" cy="3767244"/>
          </a:xfrm>
          <a:prstGeom prst="rect">
            <a:avLst/>
          </a:prstGeom>
        </p:spPr>
      </p:pic>
      <p:cxnSp>
        <p:nvCxnSpPr>
          <p:cNvPr id="10" name="Straight Arrow Connector 9">
            <a:extLst>
              <a:ext uri="{FF2B5EF4-FFF2-40B4-BE49-F238E27FC236}">
                <a16:creationId xmlns:a16="http://schemas.microsoft.com/office/drawing/2014/main" id="{942EFDB6-EF05-4D3A-9CCD-D177F2D14EC2}"/>
              </a:ext>
            </a:extLst>
          </p:cNvPr>
          <p:cNvCxnSpPr/>
          <p:nvPr/>
        </p:nvCxnSpPr>
        <p:spPr>
          <a:xfrm flipH="1">
            <a:off x="6708140" y="2829560"/>
            <a:ext cx="647700" cy="2571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8DD0465-FCDF-4526-9809-63CFF23D13C6}"/>
              </a:ext>
            </a:extLst>
          </p:cNvPr>
          <p:cNvSpPr txBox="1"/>
          <p:nvPr/>
        </p:nvSpPr>
        <p:spPr>
          <a:xfrm>
            <a:off x="7355840" y="2641508"/>
            <a:ext cx="4111895" cy="369332"/>
          </a:xfrm>
          <a:prstGeom prst="rect">
            <a:avLst/>
          </a:prstGeom>
          <a:noFill/>
        </p:spPr>
        <p:txBody>
          <a:bodyPr wrap="none" rtlCol="0">
            <a:spAutoFit/>
          </a:bodyPr>
          <a:lstStyle/>
          <a:p>
            <a:r>
              <a:rPr lang="en-GB" dirty="0"/>
              <a:t>Complete Conceptual Phase March 2024*</a:t>
            </a:r>
          </a:p>
        </p:txBody>
      </p:sp>
      <p:cxnSp>
        <p:nvCxnSpPr>
          <p:cNvPr id="12" name="Straight Arrow Connector 11">
            <a:extLst>
              <a:ext uri="{FF2B5EF4-FFF2-40B4-BE49-F238E27FC236}">
                <a16:creationId xmlns:a16="http://schemas.microsoft.com/office/drawing/2014/main" id="{7683882F-46CA-4301-B4DA-9EA2D8BA5FF2}"/>
              </a:ext>
            </a:extLst>
          </p:cNvPr>
          <p:cNvCxnSpPr/>
          <p:nvPr/>
        </p:nvCxnSpPr>
        <p:spPr>
          <a:xfrm flipH="1">
            <a:off x="7129728" y="3227915"/>
            <a:ext cx="647700" cy="2571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3FB6606-4CC0-4395-B02C-869B3D01A9F1}"/>
              </a:ext>
            </a:extLst>
          </p:cNvPr>
          <p:cNvSpPr txBox="1"/>
          <p:nvPr/>
        </p:nvSpPr>
        <p:spPr>
          <a:xfrm>
            <a:off x="7825029" y="3072428"/>
            <a:ext cx="3993016" cy="369332"/>
          </a:xfrm>
          <a:prstGeom prst="rect">
            <a:avLst/>
          </a:prstGeom>
          <a:noFill/>
        </p:spPr>
        <p:txBody>
          <a:bodyPr wrap="none" rtlCol="0">
            <a:spAutoFit/>
          </a:bodyPr>
          <a:lstStyle/>
          <a:p>
            <a:r>
              <a:rPr lang="en-GB" dirty="0"/>
              <a:t>Construction Ready Design March 2025*</a:t>
            </a:r>
          </a:p>
        </p:txBody>
      </p:sp>
      <p:cxnSp>
        <p:nvCxnSpPr>
          <p:cNvPr id="14" name="Straight Arrow Connector 13">
            <a:extLst>
              <a:ext uri="{FF2B5EF4-FFF2-40B4-BE49-F238E27FC236}">
                <a16:creationId xmlns:a16="http://schemas.microsoft.com/office/drawing/2014/main" id="{8592E100-5B05-442E-AE95-49F77AA4C1FF}"/>
              </a:ext>
            </a:extLst>
          </p:cNvPr>
          <p:cNvCxnSpPr>
            <a:cxnSpLocks/>
          </p:cNvCxnSpPr>
          <p:nvPr/>
        </p:nvCxnSpPr>
        <p:spPr>
          <a:xfrm>
            <a:off x="10705713" y="4476826"/>
            <a:ext cx="0" cy="5015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B72DF842-810F-4125-8DB6-BE0FB57C9BDF}"/>
              </a:ext>
            </a:extLst>
          </p:cNvPr>
          <p:cNvSpPr txBox="1"/>
          <p:nvPr/>
        </p:nvSpPr>
        <p:spPr>
          <a:xfrm>
            <a:off x="9206749" y="3830495"/>
            <a:ext cx="2855688" cy="646331"/>
          </a:xfrm>
          <a:prstGeom prst="rect">
            <a:avLst/>
          </a:prstGeom>
          <a:noFill/>
        </p:spPr>
        <p:txBody>
          <a:bodyPr wrap="square" rtlCol="0">
            <a:spAutoFit/>
          </a:bodyPr>
          <a:lstStyle/>
          <a:p>
            <a:r>
              <a:rPr lang="en-GB" dirty="0"/>
              <a:t>Underground Laboratory Build Complete June 2030*</a:t>
            </a:r>
          </a:p>
        </p:txBody>
      </p:sp>
      <p:cxnSp>
        <p:nvCxnSpPr>
          <p:cNvPr id="19" name="Straight Arrow Connector 18">
            <a:extLst>
              <a:ext uri="{FF2B5EF4-FFF2-40B4-BE49-F238E27FC236}">
                <a16:creationId xmlns:a16="http://schemas.microsoft.com/office/drawing/2014/main" id="{D6E56F68-4BFC-4BB1-8148-ED5F2E4F82E5}"/>
              </a:ext>
            </a:extLst>
          </p:cNvPr>
          <p:cNvCxnSpPr>
            <a:cxnSpLocks/>
          </p:cNvCxnSpPr>
          <p:nvPr/>
        </p:nvCxnSpPr>
        <p:spPr>
          <a:xfrm flipV="1">
            <a:off x="6746598" y="4532005"/>
            <a:ext cx="1957578" cy="4386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631A4C7-F68A-4774-AC50-6002FE50732C}"/>
              </a:ext>
            </a:extLst>
          </p:cNvPr>
          <p:cNvSpPr txBox="1"/>
          <p:nvPr/>
        </p:nvSpPr>
        <p:spPr>
          <a:xfrm>
            <a:off x="4500152" y="4675444"/>
            <a:ext cx="2855688" cy="646331"/>
          </a:xfrm>
          <a:prstGeom prst="rect">
            <a:avLst/>
          </a:prstGeom>
          <a:noFill/>
        </p:spPr>
        <p:txBody>
          <a:bodyPr wrap="square" rtlCol="0">
            <a:spAutoFit/>
          </a:bodyPr>
          <a:lstStyle/>
          <a:p>
            <a:r>
              <a:rPr lang="en-GB" dirty="0"/>
              <a:t>Manufacturing Facility Complete October 2027* </a:t>
            </a:r>
          </a:p>
        </p:txBody>
      </p:sp>
      <p:cxnSp>
        <p:nvCxnSpPr>
          <p:cNvPr id="21" name="Straight Arrow Connector 20">
            <a:extLst>
              <a:ext uri="{FF2B5EF4-FFF2-40B4-BE49-F238E27FC236}">
                <a16:creationId xmlns:a16="http://schemas.microsoft.com/office/drawing/2014/main" id="{6F527218-C2CF-4A59-B9A0-2EF1417AAB14}"/>
              </a:ext>
            </a:extLst>
          </p:cNvPr>
          <p:cNvCxnSpPr>
            <a:cxnSpLocks/>
          </p:cNvCxnSpPr>
          <p:nvPr/>
        </p:nvCxnSpPr>
        <p:spPr>
          <a:xfrm flipV="1">
            <a:off x="8065253" y="5510950"/>
            <a:ext cx="708758" cy="3055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401560A-9D4A-4ED9-891B-0A7F8D3063D1}"/>
              </a:ext>
            </a:extLst>
          </p:cNvPr>
          <p:cNvSpPr txBox="1"/>
          <p:nvPr/>
        </p:nvSpPr>
        <p:spPr>
          <a:xfrm>
            <a:off x="6025734" y="5806924"/>
            <a:ext cx="2855688" cy="646331"/>
          </a:xfrm>
          <a:prstGeom prst="rect">
            <a:avLst/>
          </a:prstGeom>
          <a:noFill/>
        </p:spPr>
        <p:txBody>
          <a:bodyPr wrap="square" rtlCol="0">
            <a:spAutoFit/>
          </a:bodyPr>
          <a:lstStyle/>
          <a:p>
            <a:r>
              <a:rPr lang="en-GB" dirty="0"/>
              <a:t>Surface Building Complete December 2027* </a:t>
            </a:r>
          </a:p>
        </p:txBody>
      </p:sp>
    </p:spTree>
    <p:extLst>
      <p:ext uri="{BB962C8B-B14F-4D97-AF65-F5344CB8AC3E}">
        <p14:creationId xmlns:p14="http://schemas.microsoft.com/office/powerpoint/2010/main" val="1585952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DFBEFAE7-A025-4AA9-A925-97829B706D3A}"/>
              </a:ext>
            </a:extLst>
          </p:cNvPr>
          <p:cNvSpPr/>
          <p:nvPr/>
        </p:nvSpPr>
        <p:spPr>
          <a:xfrm>
            <a:off x="7453578" y="4369869"/>
            <a:ext cx="1190550" cy="23100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6314" y="399908"/>
            <a:ext cx="9898460" cy="144655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Site and Facility Design and Planning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4400" b="1" spc="-150" dirty="0">
                <a:solidFill>
                  <a:srgbClr val="2E2D62"/>
                </a:solidFill>
                <a:latin typeface="Arial" panose="020B0604020202020204" pitchFamily="34" charset="0"/>
                <a:cs typeface="Arial" panose="020B0604020202020204" pitchFamily="34" charset="0"/>
              </a:rPr>
              <a:t>Laboratory Build Complete Status</a:t>
            </a:r>
            <a:endPar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pic>
        <p:nvPicPr>
          <p:cNvPr id="3" name="Picture 2">
            <a:extLst>
              <a:ext uri="{FF2B5EF4-FFF2-40B4-BE49-F238E27FC236}">
                <a16:creationId xmlns:a16="http://schemas.microsoft.com/office/drawing/2014/main" id="{6B21793F-31AB-45C0-ABE1-D8A54692DED2}"/>
              </a:ext>
            </a:extLst>
          </p:cNvPr>
          <p:cNvPicPr>
            <a:picLocks noChangeAspect="1"/>
          </p:cNvPicPr>
          <p:nvPr/>
        </p:nvPicPr>
        <p:blipFill>
          <a:blip r:embed="rId2"/>
          <a:stretch>
            <a:fillRect/>
          </a:stretch>
        </p:blipFill>
        <p:spPr>
          <a:xfrm>
            <a:off x="690518" y="2142945"/>
            <a:ext cx="5182323" cy="2572109"/>
          </a:xfrm>
          <a:prstGeom prst="rect">
            <a:avLst/>
          </a:prstGeom>
        </p:spPr>
      </p:pic>
      <p:pic>
        <p:nvPicPr>
          <p:cNvPr id="5" name="Picture 4">
            <a:extLst>
              <a:ext uri="{FF2B5EF4-FFF2-40B4-BE49-F238E27FC236}">
                <a16:creationId xmlns:a16="http://schemas.microsoft.com/office/drawing/2014/main" id="{D7DF66BF-0176-4C15-AA2A-37A6EB94A79E}"/>
              </a:ext>
            </a:extLst>
          </p:cNvPr>
          <p:cNvPicPr>
            <a:picLocks noChangeAspect="1"/>
          </p:cNvPicPr>
          <p:nvPr/>
        </p:nvPicPr>
        <p:blipFill>
          <a:blip r:embed="rId3"/>
          <a:stretch>
            <a:fillRect/>
          </a:stretch>
        </p:blipFill>
        <p:spPr>
          <a:xfrm>
            <a:off x="6420758" y="2190576"/>
            <a:ext cx="5182323" cy="2476846"/>
          </a:xfrm>
          <a:prstGeom prst="rect">
            <a:avLst/>
          </a:prstGeom>
        </p:spPr>
      </p:pic>
      <p:sp>
        <p:nvSpPr>
          <p:cNvPr id="23" name="TextBox 22">
            <a:extLst>
              <a:ext uri="{FF2B5EF4-FFF2-40B4-BE49-F238E27FC236}">
                <a16:creationId xmlns:a16="http://schemas.microsoft.com/office/drawing/2014/main" id="{47B8927C-3993-4C5C-AE07-CEBE3F3BF58F}"/>
              </a:ext>
            </a:extLst>
          </p:cNvPr>
          <p:cNvSpPr txBox="1"/>
          <p:nvPr/>
        </p:nvSpPr>
        <p:spPr>
          <a:xfrm>
            <a:off x="883065" y="4847134"/>
            <a:ext cx="10425869" cy="1200329"/>
          </a:xfrm>
          <a:prstGeom prst="rect">
            <a:avLst/>
          </a:prstGeom>
          <a:noFill/>
        </p:spPr>
        <p:txBody>
          <a:bodyPr wrap="square" lIns="91440" tIns="45720" rIns="91440" bIns="45720" anchor="t">
            <a:spAutoFit/>
          </a:bodyPr>
          <a:lstStyle/>
          <a:p>
            <a:pPr marR="0" lvl="0" algn="l" defTabSz="914400" rtl="0" eaLnBrk="1" fontAlgn="auto" latinLnBrk="0" hangingPunct="1">
              <a:lnSpc>
                <a:spcPct val="100000"/>
              </a:lnSpc>
              <a:spcBef>
                <a:spcPts val="0"/>
              </a:spcBef>
              <a:spcAft>
                <a:spcPts val="0"/>
              </a:spcAft>
              <a:buClrTx/>
              <a:buSzTx/>
              <a:tabLst/>
              <a:defRPr/>
            </a:pPr>
            <a:r>
              <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rPr>
              <a:t>Build complete status includes outfitting of the spaces, clean room barriers, roller doors, power and welfare facilities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73093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DFBEFAE7-A025-4AA9-A925-97829B706D3A}"/>
              </a:ext>
            </a:extLst>
          </p:cNvPr>
          <p:cNvSpPr/>
          <p:nvPr/>
        </p:nvSpPr>
        <p:spPr>
          <a:xfrm>
            <a:off x="7453578" y="4369869"/>
            <a:ext cx="1190550" cy="23100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6314" y="399908"/>
            <a:ext cx="9898460"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XLZD Experiment</a:t>
            </a:r>
          </a:p>
        </p:txBody>
      </p:sp>
      <p:pic>
        <p:nvPicPr>
          <p:cNvPr id="6" name="Picture 5">
            <a:extLst>
              <a:ext uri="{FF2B5EF4-FFF2-40B4-BE49-F238E27FC236}">
                <a16:creationId xmlns:a16="http://schemas.microsoft.com/office/drawing/2014/main" id="{3DE46C0A-0C6F-4807-A3BC-8395B014B4C0}"/>
              </a:ext>
            </a:extLst>
          </p:cNvPr>
          <p:cNvPicPr>
            <a:picLocks noChangeAspect="1"/>
          </p:cNvPicPr>
          <p:nvPr/>
        </p:nvPicPr>
        <p:blipFill>
          <a:blip r:embed="rId2"/>
          <a:stretch>
            <a:fillRect/>
          </a:stretch>
        </p:blipFill>
        <p:spPr>
          <a:xfrm>
            <a:off x="634019" y="1301884"/>
            <a:ext cx="10923961" cy="1850623"/>
          </a:xfrm>
          <a:prstGeom prst="rect">
            <a:avLst/>
          </a:prstGeom>
        </p:spPr>
      </p:pic>
      <p:sp>
        <p:nvSpPr>
          <p:cNvPr id="11" name="TextBox 10">
            <a:extLst>
              <a:ext uri="{FF2B5EF4-FFF2-40B4-BE49-F238E27FC236}">
                <a16:creationId xmlns:a16="http://schemas.microsoft.com/office/drawing/2014/main" id="{1D85EA1E-6933-4CB0-A2DC-DEED511DECB0}"/>
              </a:ext>
            </a:extLst>
          </p:cNvPr>
          <p:cNvSpPr txBox="1"/>
          <p:nvPr/>
        </p:nvSpPr>
        <p:spPr>
          <a:xfrm>
            <a:off x="634019" y="3285043"/>
            <a:ext cx="9404061" cy="2585323"/>
          </a:xfrm>
          <a:prstGeom prst="rect">
            <a:avLst/>
          </a:prstGeom>
          <a:noFill/>
        </p:spPr>
        <p:txBody>
          <a:bodyPr wrap="square" lIns="91440" tIns="45720" rIns="91440" bIns="4572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1" u="none" strike="noStrike" kern="1200" cap="none" spc="0" normalizeH="0" baseline="0" noProof="0" dirty="0">
                <a:ln>
                  <a:noFill/>
                </a:ln>
                <a:solidFill>
                  <a:srgbClr val="2E2C61"/>
                </a:solidFill>
                <a:effectLst/>
                <a:uLnTx/>
                <a:uFillTx/>
                <a:latin typeface="Calibri" panose="020F0502020204030204"/>
                <a:ea typeface="+mn-ea"/>
                <a:cs typeface="+mn-cs"/>
              </a:rPr>
              <a:t>A key milestone is site selection in 2025, associated with inter-agency agreements and IF investments decisions for both Boulby and XLZD construction: achieving investment decisions in 2025 is essential for a deployment at Boulby to remain competitive  – Statement from XLZD SOI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i="1" dirty="0">
              <a:solidFill>
                <a:srgbClr val="2E2C61"/>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2E2C61"/>
                </a:solidFill>
                <a:latin typeface="Calibri" panose="020F0502020204030204"/>
              </a:rPr>
              <a:t>Boulby Development Programme schedule meets the timescale put forward by </a:t>
            </a:r>
            <a:r>
              <a:rPr lang="en-GB">
                <a:solidFill>
                  <a:srgbClr val="2E2C61"/>
                </a:solidFill>
                <a:latin typeface="Calibri" panose="020F0502020204030204"/>
              </a:rPr>
              <a:t>XLZD team </a:t>
            </a:r>
            <a:endParaRPr kumimoji="0" lang="en-GB" sz="1800" b="0"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1"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907355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DFBEFAE7-A025-4AA9-A925-97829B706D3A}"/>
              </a:ext>
            </a:extLst>
          </p:cNvPr>
          <p:cNvSpPr/>
          <p:nvPr/>
        </p:nvSpPr>
        <p:spPr>
          <a:xfrm>
            <a:off x="7453578" y="4369869"/>
            <a:ext cx="1190550" cy="23100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6314" y="399908"/>
            <a:ext cx="9898460" cy="144655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Boulby Infrastructure Advisory Scheme </a:t>
            </a:r>
          </a:p>
        </p:txBody>
      </p:sp>
      <p:sp>
        <p:nvSpPr>
          <p:cNvPr id="9" name="TextBox 8">
            <a:extLst>
              <a:ext uri="{FF2B5EF4-FFF2-40B4-BE49-F238E27FC236}">
                <a16:creationId xmlns:a16="http://schemas.microsoft.com/office/drawing/2014/main" id="{C76EA9B7-9143-4F3A-8A10-A0E5EEDB0416}"/>
              </a:ext>
            </a:extLst>
          </p:cNvPr>
          <p:cNvSpPr txBox="1"/>
          <p:nvPr/>
        </p:nvSpPr>
        <p:spPr>
          <a:xfrm>
            <a:off x="1106111" y="1966340"/>
            <a:ext cx="9683810" cy="3416320"/>
          </a:xfrm>
          <a:prstGeom prst="rect">
            <a:avLst/>
          </a:prstGeom>
          <a:noFill/>
        </p:spPr>
        <p:txBody>
          <a:bodyPr wrap="square" lIns="91440" tIns="45720" rIns="91440" bIns="4572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rPr>
              <a:t>The aim of the scheme is to fund teams or individuals to support the development of the requirements for a new UK laboratory facility. Ensuring a broad range of underground science can be fully accommodated and supported in the facility.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indent="-285750">
              <a:buFont typeface="Arial" panose="020B0604020202020204" pitchFamily="34" charset="0"/>
              <a:buChar char="•"/>
              <a:defRPr/>
            </a:pPr>
            <a:r>
              <a:rPr lang="en-GB" sz="1800" dirty="0">
                <a:effectLst/>
                <a:latin typeface="Calibri" panose="020F0502020204030204" pitchFamily="34" charset="0"/>
                <a:ea typeface="Times New Roman" panose="02020603050405020304" pitchFamily="18" charset="0"/>
                <a:cs typeface="Calibri" panose="020F0502020204030204" pitchFamily="34" charset="0"/>
              </a:rPr>
              <a:t>Applicants needed to demonstrate that any project idea was aimed at supporting the working the development of a new underground laboratory. </a:t>
            </a:r>
          </a:p>
          <a:p>
            <a:pPr marL="285750" indent="-285750">
              <a:buFont typeface="Arial" panose="020B0604020202020204" pitchFamily="34" charset="0"/>
              <a:buChar char="•"/>
              <a:defRPr/>
            </a:pPr>
            <a:endParaRPr lang="en-GB"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en-GB" dirty="0">
                <a:latin typeface="Calibri" panose="020F0502020204030204" pitchFamily="34" charset="0"/>
                <a:ea typeface="Calibri" panose="020F0502020204030204" pitchFamily="34" charset="0"/>
                <a:cs typeface="Calibri" panose="020F0502020204030204" pitchFamily="34" charset="0"/>
              </a:rPr>
              <a:t>Panel review has been completed and final written feedback is being prepared. </a:t>
            </a:r>
          </a:p>
          <a:p>
            <a:pPr marL="285750" indent="-285750">
              <a:buFont typeface="Arial" panose="020B0604020202020204" pitchFamily="34" charset="0"/>
              <a:buChar char="•"/>
              <a:defRPr/>
            </a:pPr>
            <a:endParaRPr lang="en-GB"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defRPr/>
            </a:pPr>
            <a:r>
              <a:rPr lang="en-GB" dirty="0">
                <a:latin typeface="Calibri" panose="020F0502020204030204" pitchFamily="34" charset="0"/>
                <a:ea typeface="Calibri" panose="020F0502020204030204" pitchFamily="34" charset="0"/>
                <a:cs typeface="Calibri" panose="020F0502020204030204" pitchFamily="34" charset="0"/>
              </a:rPr>
              <a:t>Successful applicants will be notified in the next ~2 weeks </a:t>
            </a:r>
          </a:p>
          <a:p>
            <a:pPr marR="0" lvl="0" algn="l" defTabSz="914400" rtl="0" eaLnBrk="1" fontAlgn="auto" latinLnBrk="0" hangingPunct="1">
              <a:lnSpc>
                <a:spcPct val="100000"/>
              </a:lnSpc>
              <a:spcBef>
                <a:spcPts val="0"/>
              </a:spcBef>
              <a:spcAft>
                <a:spcPts val="0"/>
              </a:spcAft>
              <a:buClrTx/>
              <a:buSzTx/>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39224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DFBEFAE7-A025-4AA9-A925-97829B706D3A}"/>
              </a:ext>
            </a:extLst>
          </p:cNvPr>
          <p:cNvSpPr/>
          <p:nvPr/>
        </p:nvSpPr>
        <p:spPr>
          <a:xfrm>
            <a:off x="7453578" y="4369869"/>
            <a:ext cx="1190550" cy="23100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6314" y="399908"/>
            <a:ext cx="9898460"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Summary</a:t>
            </a:r>
          </a:p>
        </p:txBody>
      </p:sp>
      <p:sp>
        <p:nvSpPr>
          <p:cNvPr id="6" name="TextBox 5">
            <a:extLst>
              <a:ext uri="{FF2B5EF4-FFF2-40B4-BE49-F238E27FC236}">
                <a16:creationId xmlns:a16="http://schemas.microsoft.com/office/drawing/2014/main" id="{75879537-DE50-4F3A-8387-0CBA738B7777}"/>
              </a:ext>
            </a:extLst>
          </p:cNvPr>
          <p:cNvSpPr txBox="1"/>
          <p:nvPr/>
        </p:nvSpPr>
        <p:spPr>
          <a:xfrm>
            <a:off x="1238190" y="1914692"/>
            <a:ext cx="10425869" cy="3139321"/>
          </a:xfrm>
          <a:prstGeom prst="rect">
            <a:avLst/>
          </a:prstGeom>
          <a:noFill/>
        </p:spPr>
        <p:txBody>
          <a:bodyPr wrap="square" lIns="91440" tIns="45720" rIns="91440" bIns="4572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2E2C61"/>
                </a:solidFill>
                <a:latin typeface="Calibri" panose="020F0502020204030204"/>
              </a:rPr>
              <a:t>The new laboratory construction project is planned to be completed by </a:t>
            </a:r>
            <a:r>
              <a:rPr lang="en-GB" b="1" dirty="0">
                <a:solidFill>
                  <a:srgbClr val="2E2C61"/>
                </a:solidFill>
                <a:latin typeface="Calibri" panose="020F0502020204030204"/>
              </a:rPr>
              <a:t>2030 </a:t>
            </a:r>
            <a:r>
              <a:rPr lang="en-GB" dirty="0">
                <a:solidFill>
                  <a:srgbClr val="2E2C61"/>
                </a:solidFill>
                <a:latin typeface="Calibri" panose="020F0502020204030204"/>
              </a:rPr>
              <a:t>with a new manufacturing facility by </a:t>
            </a:r>
            <a:r>
              <a:rPr lang="en-GB" b="1" dirty="0">
                <a:solidFill>
                  <a:srgbClr val="2E2C61"/>
                </a:solidFill>
                <a:latin typeface="Calibri" panose="020F0502020204030204"/>
              </a:rPr>
              <a:t>2028</a:t>
            </a:r>
            <a:r>
              <a:rPr lang="en-GB" dirty="0">
                <a:solidFill>
                  <a:srgbClr val="2E2C61"/>
                </a:solidFill>
                <a:latin typeface="Calibri" panose="020F0502020204030204"/>
              </a:rPr>
              <a:t> with major construction started in </a:t>
            </a:r>
            <a:r>
              <a:rPr lang="en-GB" b="1" dirty="0">
                <a:solidFill>
                  <a:srgbClr val="2E2C61"/>
                </a:solidFill>
                <a:latin typeface="Calibri" panose="020F0502020204030204"/>
              </a:rPr>
              <a:t>2025/26.</a:t>
            </a:r>
            <a:r>
              <a:rPr lang="en-GB" dirty="0">
                <a:solidFill>
                  <a:srgbClr val="2E2C61"/>
                </a:solidFill>
                <a:latin typeface="Calibri" panose="020F0502020204030204"/>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rgbClr val="2E2C61"/>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rgbClr val="2E2C61"/>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2E2C61"/>
                </a:solidFill>
                <a:latin typeface="Calibri" panose="020F0502020204030204"/>
              </a:rPr>
              <a:t>XLZD could be hosted in the UK within the timescales proposed by the XLZD consortium.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rgbClr val="2E2C61"/>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rgbClr val="2E2C61"/>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2E2C61"/>
                </a:solidFill>
                <a:latin typeface="Calibri" panose="020F0502020204030204"/>
              </a:rPr>
              <a:t>STFC supportive of the Boulby Development and </a:t>
            </a:r>
            <a:r>
              <a:rPr lang="en-GB" dirty="0" err="1">
                <a:solidFill>
                  <a:srgbClr val="2E2C61"/>
                </a:solidFill>
                <a:latin typeface="Calibri" panose="020F0502020204030204"/>
              </a:rPr>
              <a:t>XLZD@Boulby</a:t>
            </a:r>
            <a:endParaRPr lang="en-GB" dirty="0">
              <a:solidFill>
                <a:srgbClr val="2E2C61"/>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solidFill>
                <a:srgbClr val="2E2C61"/>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40887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rface chart&#10;&#10;Description automatically generated with medium confidence">
            <a:extLst>
              <a:ext uri="{FF2B5EF4-FFF2-40B4-BE49-F238E27FC236}">
                <a16:creationId xmlns:a16="http://schemas.microsoft.com/office/drawing/2014/main" id="{57315DFC-183E-4B6C-AB62-64D8E23E5B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94258" y="3316595"/>
            <a:ext cx="4194351" cy="3541405"/>
          </a:xfrm>
          <a:prstGeom prst="rect">
            <a:avLst/>
          </a:prstGeom>
        </p:spPr>
      </p:pic>
      <p:sp>
        <p:nvSpPr>
          <p:cNvPr id="3" name="Text Placeholder 2">
            <a:extLst>
              <a:ext uri="{FF2B5EF4-FFF2-40B4-BE49-F238E27FC236}">
                <a16:creationId xmlns:a16="http://schemas.microsoft.com/office/drawing/2014/main" id="{490E6AAF-3297-4625-9F72-C6C55DE21B91}"/>
              </a:ext>
            </a:extLst>
          </p:cNvPr>
          <p:cNvSpPr>
            <a:spLocks noGrp="1"/>
          </p:cNvSpPr>
          <p:nvPr>
            <p:ph type="body" idx="1"/>
          </p:nvPr>
        </p:nvSpPr>
        <p:spPr>
          <a:xfrm>
            <a:off x="838200" y="1458930"/>
            <a:ext cx="10515600" cy="4718033"/>
          </a:xfrm>
        </p:spPr>
        <p:txBody>
          <a:bodyPr>
            <a:normAutofit/>
          </a:bodyPr>
          <a:lstStyle/>
          <a:p>
            <a:r>
              <a:rPr lang="en-GB" sz="2400" dirty="0"/>
              <a:t>Grahame Blair, Executive Director Programme Directorate</a:t>
            </a:r>
          </a:p>
          <a:p>
            <a:r>
              <a:rPr lang="en-GB" sz="2400" dirty="0"/>
              <a:t>Jenny Hiscock, Acting Associate Director Particle Astrophysics and Nuclear Physics </a:t>
            </a:r>
          </a:p>
          <a:p>
            <a:r>
              <a:rPr lang="en-GB" sz="2400" dirty="0"/>
              <a:t>Jamie Parkin, H</a:t>
            </a:r>
            <a:r>
              <a:rPr lang="en-GB" sz="2400" dirty="0">
                <a:effectLst/>
                <a:latin typeface="Calibri" panose="020F0502020204030204" pitchFamily="34" charset="0"/>
                <a:ea typeface="Calibri" panose="020F0502020204030204" pitchFamily="34" charset="0"/>
              </a:rPr>
              <a:t>ead of Nuclear Physics and Particle Astrophysics</a:t>
            </a:r>
          </a:p>
          <a:p>
            <a:r>
              <a:rPr lang="en-GB" sz="2400" dirty="0"/>
              <a:t>Sarah </a:t>
            </a:r>
            <a:r>
              <a:rPr lang="en-GB" sz="2400" dirty="0" err="1"/>
              <a:t>Verth</a:t>
            </a:r>
            <a:r>
              <a:rPr lang="en-GB" sz="2400" dirty="0"/>
              <a:t>, Associate Director for Particle Physics </a:t>
            </a:r>
          </a:p>
          <a:p>
            <a:r>
              <a:rPr lang="en-GB" sz="2400" dirty="0"/>
              <a:t>Karen Clifford, Head of Particle Physics</a:t>
            </a:r>
          </a:p>
          <a:p>
            <a:r>
              <a:rPr lang="en-GB" sz="2400" dirty="0"/>
              <a:t>Jonathan Burns, Head of Programme Boulby Development</a:t>
            </a:r>
          </a:p>
          <a:p>
            <a:pPr algn="l"/>
            <a:r>
              <a:rPr lang="en-GB" sz="2400" dirty="0"/>
              <a:t>Jason Green, Associate Director </a:t>
            </a:r>
            <a:r>
              <a:rPr lang="en-GB" sz="2400" b="0" i="0" u="none" strike="noStrike" baseline="0" dirty="0">
                <a:solidFill>
                  <a:srgbClr val="000000"/>
                </a:solidFill>
                <a:latin typeface="Calibri" panose="020F0502020204030204" pitchFamily="34" charset="0"/>
              </a:rPr>
              <a:t>Cross Cutting and International Programmes</a:t>
            </a:r>
            <a:endParaRPr lang="en-GB" sz="2400" dirty="0"/>
          </a:p>
          <a:p>
            <a:r>
              <a:rPr lang="en-GB" sz="2400" dirty="0"/>
              <a:t>Other key people are Mel Kidd, Jane Long, Lindsay Clarke, Nicole Ashman, Doranne Fernandes, and Jess Atkinson </a:t>
            </a:r>
          </a:p>
        </p:txBody>
      </p:sp>
      <p:sp>
        <p:nvSpPr>
          <p:cNvPr id="7" name="TextBox 6">
            <a:extLst>
              <a:ext uri="{FF2B5EF4-FFF2-40B4-BE49-F238E27FC236}">
                <a16:creationId xmlns:a16="http://schemas.microsoft.com/office/drawing/2014/main" id="{7D0E370C-B2BB-4AEF-A240-B803356A1E8E}"/>
              </a:ext>
            </a:extLst>
          </p:cNvPr>
          <p:cNvSpPr txBox="1"/>
          <p:nvPr/>
        </p:nvSpPr>
        <p:spPr>
          <a:xfrm>
            <a:off x="409655" y="296316"/>
            <a:ext cx="12048850" cy="76944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4400" b="1" i="0" u="none" strike="noStrike" kern="1200" cap="none" spc="0" normalizeH="0" baseline="0" noProof="0" dirty="0">
                <a:ln>
                  <a:noFill/>
                </a:ln>
                <a:solidFill>
                  <a:srgbClr val="002060"/>
                </a:solidFill>
                <a:effectLst/>
                <a:uLnTx/>
                <a:uFillTx/>
                <a:latin typeface="Arial"/>
                <a:ea typeface="+mn-ea"/>
                <a:cs typeface="Arial"/>
              </a:rPr>
              <a:t>Key Programme </a:t>
            </a:r>
            <a:r>
              <a:rPr lang="en-GB" altLang="en-US" sz="4400" b="1" dirty="0">
                <a:solidFill>
                  <a:srgbClr val="002060"/>
                </a:solidFill>
                <a:latin typeface="Arial"/>
                <a:cs typeface="Arial"/>
              </a:rPr>
              <a:t>C</a:t>
            </a:r>
            <a:r>
              <a:rPr kumimoji="0" lang="en-GB" altLang="en-US" sz="4400" b="1" i="0" u="none" strike="noStrike" kern="1200" cap="none" spc="0" normalizeH="0" baseline="0" noProof="0" dirty="0" err="1">
                <a:ln>
                  <a:noFill/>
                </a:ln>
                <a:solidFill>
                  <a:srgbClr val="002060"/>
                </a:solidFill>
                <a:effectLst/>
                <a:uLnTx/>
                <a:uFillTx/>
                <a:latin typeface="Arial"/>
                <a:ea typeface="+mn-ea"/>
                <a:cs typeface="Arial"/>
              </a:rPr>
              <a:t>ontacts</a:t>
            </a:r>
            <a:endParaRPr kumimoji="0" lang="en-GB" altLang="en-US" sz="4400" b="1" i="0" u="none" strike="noStrike" kern="1200" cap="none" spc="0" normalizeH="0" baseline="0" noProof="0" dirty="0">
              <a:ln>
                <a:noFill/>
              </a:ln>
              <a:solidFill>
                <a:srgbClr val="FF69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39989615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9E9B9283-A898-0647-8360-55DFBFE5B2F2}"/>
              </a:ext>
            </a:extLst>
          </p:cNvPr>
          <p:cNvSpPr/>
          <p:nvPr/>
        </p:nvSpPr>
        <p:spPr>
          <a:xfrm>
            <a:off x="152186" y="111757"/>
            <a:ext cx="6868548" cy="1138773"/>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400" b="1" i="0" u="none" strike="noStrike" kern="1200" cap="none" spc="0" normalizeH="0" baseline="0" noProof="0" dirty="0">
                <a:ln>
                  <a:noFill/>
                </a:ln>
                <a:solidFill>
                  <a:srgbClr val="333399">
                    <a:lumMod val="75000"/>
                  </a:srgbClr>
                </a:solidFill>
                <a:effectLst/>
                <a:uLnTx/>
                <a:uFillTx/>
                <a:latin typeface="Arial" panose="020B0604020202020204" pitchFamily="34" charset="0"/>
                <a:ea typeface="ヒラギノ角ゴ Pro W3" charset="0"/>
                <a:cs typeface="Arial" panose="020B0604020202020204" pitchFamily="34" charset="0"/>
              </a:rPr>
              <a:t>Boulby Underground Laboratory (UK)</a:t>
            </a:r>
            <a:endParaRPr kumimoji="0" lang="en-US" sz="3400" b="1" i="0" u="none" strike="noStrike" kern="1200" cap="none" spc="0" normalizeH="0" baseline="0" noProof="0" dirty="0">
              <a:ln>
                <a:noFill/>
              </a:ln>
              <a:solidFill>
                <a:srgbClr val="000000"/>
              </a:solidFill>
              <a:effectLst/>
              <a:uLnTx/>
              <a:uFillTx/>
              <a:latin typeface="Arial" panose="020B0604020202020204" pitchFamily="34" charset="0"/>
              <a:ea typeface="ヒラギノ角ゴ Pro W3" charset="0"/>
              <a:cs typeface="Arial" panose="020B0604020202020204" pitchFamily="34" charset="0"/>
            </a:endParaRPr>
          </a:p>
        </p:txBody>
      </p:sp>
      <p:pic>
        <p:nvPicPr>
          <p:cNvPr id="12" name="Picture 2" descr="A picture containing graphical user interface&#10;&#10;Description automatically generated">
            <a:extLst>
              <a:ext uri="{FF2B5EF4-FFF2-40B4-BE49-F238E27FC236}">
                <a16:creationId xmlns:a16="http://schemas.microsoft.com/office/drawing/2014/main" id="{548EEAB4-9184-1B44-96BF-953B95722F6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76032" y="127496"/>
            <a:ext cx="1978324" cy="110931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3941FFDC-E2F8-18A7-8C31-0D4607BB0925}"/>
              </a:ext>
            </a:extLst>
          </p:cNvPr>
          <p:cNvSpPr/>
          <p:nvPr/>
        </p:nvSpPr>
        <p:spPr>
          <a:xfrm>
            <a:off x="4614203" y="6119446"/>
            <a:ext cx="722673" cy="3798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450E83BD-2A12-BCF2-4485-343A4F234D98}"/>
              </a:ext>
            </a:extLst>
          </p:cNvPr>
          <p:cNvSpPr/>
          <p:nvPr/>
        </p:nvSpPr>
        <p:spPr>
          <a:xfrm>
            <a:off x="5106097" y="3734292"/>
            <a:ext cx="2175026" cy="2796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CF31FC44-295D-A366-1E9B-FBE2A16642D0}"/>
              </a:ext>
            </a:extLst>
          </p:cNvPr>
          <p:cNvSpPr/>
          <p:nvPr/>
        </p:nvSpPr>
        <p:spPr>
          <a:xfrm>
            <a:off x="5005309" y="5613973"/>
            <a:ext cx="722673" cy="3798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Picture 7" descr="Logo, company name&#10;&#10;Description automatically generated">
            <a:extLst>
              <a:ext uri="{FF2B5EF4-FFF2-40B4-BE49-F238E27FC236}">
                <a16:creationId xmlns:a16="http://schemas.microsoft.com/office/drawing/2014/main" id="{7ABD849C-9317-237C-D7FC-3297D729ECB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21595" y="3810801"/>
            <a:ext cx="2042885" cy="2671713"/>
          </a:xfrm>
          <a:prstGeom prst="rect">
            <a:avLst/>
          </a:prstGeom>
        </p:spPr>
      </p:pic>
      <p:pic>
        <p:nvPicPr>
          <p:cNvPr id="5" name="Picture 4" descr="Graphical user interface, text, application, website&#10;&#10;Description automatically generated">
            <a:extLst>
              <a:ext uri="{FF2B5EF4-FFF2-40B4-BE49-F238E27FC236}">
                <a16:creationId xmlns:a16="http://schemas.microsoft.com/office/drawing/2014/main" id="{FFE55E4F-F45D-E947-6EC8-27B1B14E0C8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5681" y="1381326"/>
            <a:ext cx="6910795" cy="5185834"/>
          </a:xfrm>
          <a:prstGeom prst="rect">
            <a:avLst/>
          </a:prstGeom>
          <a:ln>
            <a:solidFill>
              <a:schemeClr val="bg1">
                <a:lumMod val="65000"/>
              </a:schemeClr>
            </a:solidFill>
          </a:ln>
          <a:effectLst>
            <a:outerShdw blurRad="50800" dist="38100" dir="2700000" algn="tl" rotWithShape="0">
              <a:prstClr val="black">
                <a:alpha val="40000"/>
              </a:prstClr>
            </a:outerShdw>
          </a:effectLst>
        </p:spPr>
      </p:pic>
      <p:pic>
        <p:nvPicPr>
          <p:cNvPr id="15" name="Picture 14" descr="Chart, scatter chart&#10;&#10;Description automatically generated">
            <a:extLst>
              <a:ext uri="{FF2B5EF4-FFF2-40B4-BE49-F238E27FC236}">
                <a16:creationId xmlns:a16="http://schemas.microsoft.com/office/drawing/2014/main" id="{19EC8A19-8C6B-E44A-248E-218FD5CE3A5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527535" y="427130"/>
            <a:ext cx="4288784" cy="2903795"/>
          </a:xfrm>
          <a:prstGeom prst="rect">
            <a:avLst/>
          </a:prstGeom>
          <a:ln>
            <a:solidFill>
              <a:schemeClr val="bg1">
                <a:lumMod val="65000"/>
              </a:schemeClr>
            </a:solidFill>
          </a:ln>
          <a:effectLst>
            <a:outerShdw blurRad="50800" dist="38100" dir="2700000" algn="tl" rotWithShape="0">
              <a:prstClr val="black">
                <a:alpha val="40000"/>
              </a:prstClr>
            </a:outerShdw>
          </a:effectLst>
        </p:spPr>
      </p:pic>
      <p:pic>
        <p:nvPicPr>
          <p:cNvPr id="17" name="Picture 16" descr="Graphical user interface, text, application&#10;&#10;Description automatically generated">
            <a:extLst>
              <a:ext uri="{FF2B5EF4-FFF2-40B4-BE49-F238E27FC236}">
                <a16:creationId xmlns:a16="http://schemas.microsoft.com/office/drawing/2014/main" id="{7DE4A219-7409-1F50-F7F4-ED49C8EBAF9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839693" y="3556953"/>
            <a:ext cx="4122515" cy="3086183"/>
          </a:xfrm>
          <a:prstGeom prst="rect">
            <a:avLst/>
          </a:prstGeom>
          <a:ln>
            <a:solidFill>
              <a:schemeClr val="bg1">
                <a:lumMod val="6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09704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CF3504A-D7C3-A642-98E0-44A699E65D63}"/>
              </a:ext>
            </a:extLst>
          </p:cNvPr>
          <p:cNvSpPr/>
          <p:nvPr/>
        </p:nvSpPr>
        <p:spPr>
          <a:xfrm>
            <a:off x="167683" y="239256"/>
            <a:ext cx="9631925" cy="646331"/>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600" b="1" i="0" u="none" strike="noStrike" kern="1200" cap="none" spc="0" normalizeH="0" baseline="0" noProof="0" dirty="0">
                <a:ln>
                  <a:noFill/>
                </a:ln>
                <a:solidFill>
                  <a:srgbClr val="333399">
                    <a:lumMod val="75000"/>
                  </a:srgbClr>
                </a:solidFill>
                <a:effectLst/>
                <a:uLnTx/>
                <a:uFillTx/>
                <a:latin typeface="Arial" panose="020B0604020202020204" pitchFamily="34" charset="0"/>
                <a:ea typeface="ヒラギノ角ゴ Pro W3" charset="0"/>
                <a:cs typeface="Arial" panose="020B0604020202020204" pitchFamily="34" charset="0"/>
              </a:rPr>
              <a:t>Boulby Science Now &amp; Future</a:t>
            </a:r>
            <a:endParaRPr kumimoji="0" lang="en-US" sz="3600" b="1" i="0" u="none" strike="noStrike" kern="1200" cap="none" spc="0" normalizeH="0" baseline="0" noProof="0" dirty="0">
              <a:ln>
                <a:noFill/>
              </a:ln>
              <a:solidFill>
                <a:srgbClr val="000000"/>
              </a:solidFill>
              <a:effectLst/>
              <a:uLnTx/>
              <a:uFillTx/>
              <a:latin typeface="Arial" panose="020B0604020202020204" pitchFamily="34" charset="0"/>
              <a:ea typeface="ヒラギノ角ゴ Pro W3" charset="0"/>
              <a:cs typeface="Arial" panose="020B0604020202020204" pitchFamily="34" charset="0"/>
            </a:endParaRPr>
          </a:p>
        </p:txBody>
      </p:sp>
      <p:sp>
        <p:nvSpPr>
          <p:cNvPr id="14" name="Rectangle 13">
            <a:extLst>
              <a:ext uri="{FF2B5EF4-FFF2-40B4-BE49-F238E27FC236}">
                <a16:creationId xmlns:a16="http://schemas.microsoft.com/office/drawing/2014/main" id="{DFE345FC-5058-47A9-C745-45D00CF83E7A}"/>
              </a:ext>
            </a:extLst>
          </p:cNvPr>
          <p:cNvSpPr/>
          <p:nvPr/>
        </p:nvSpPr>
        <p:spPr>
          <a:xfrm>
            <a:off x="226983" y="940988"/>
            <a:ext cx="6096000" cy="3693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1" u="none" strike="noStrike" kern="1200" cap="none" spc="0" normalizeH="0" baseline="0" noProof="0" dirty="0">
                <a:ln>
                  <a:noFill/>
                </a:ln>
                <a:solidFill>
                  <a:prstClr val="black">
                    <a:lumMod val="75000"/>
                  </a:prstClr>
                </a:solidFill>
                <a:effectLst/>
                <a:uLnTx/>
                <a:uFillTx/>
                <a:latin typeface="Century Gothic" panose="020B0502020202020204" pitchFamily="34" charset="0"/>
                <a:ea typeface="+mn-ea"/>
                <a:cs typeface="+mn-cs"/>
              </a:rPr>
              <a:t>Particle physics and ultra-low background studies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6" name="Picture 5" descr="Graphical user interface, website&#10;&#10;Description automatically generated">
            <a:extLst>
              <a:ext uri="{FF2B5EF4-FFF2-40B4-BE49-F238E27FC236}">
                <a16:creationId xmlns:a16="http://schemas.microsoft.com/office/drawing/2014/main" id="{49DEED53-6D46-FC76-B511-4950F2427A9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2709" y="1631261"/>
            <a:ext cx="6666568" cy="4973554"/>
          </a:xfrm>
          <a:prstGeom prst="rect">
            <a:avLst/>
          </a:prstGeom>
          <a:ln>
            <a:solidFill>
              <a:schemeClr val="bg1">
                <a:lumMod val="65000"/>
              </a:schemeClr>
            </a:solidFill>
          </a:ln>
          <a:effectLst>
            <a:outerShdw blurRad="50800" dist="38100" dir="2700000" algn="tl" rotWithShape="0">
              <a:prstClr val="black">
                <a:alpha val="40000"/>
              </a:prstClr>
            </a:outerShdw>
          </a:effectLst>
        </p:spPr>
      </p:pic>
      <p:pic>
        <p:nvPicPr>
          <p:cNvPr id="12" name="Picture 11" descr="A picture containing text, indoor, items, different&#10;&#10;Description automatically generated">
            <a:extLst>
              <a:ext uri="{FF2B5EF4-FFF2-40B4-BE49-F238E27FC236}">
                <a16:creationId xmlns:a16="http://schemas.microsoft.com/office/drawing/2014/main" id="{1F15E9FF-F13B-1901-4A56-634118FC2CF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16376" y="239256"/>
            <a:ext cx="4261984" cy="3189743"/>
          </a:xfrm>
          <a:prstGeom prst="rect">
            <a:avLst/>
          </a:prstGeom>
          <a:ln>
            <a:solidFill>
              <a:schemeClr val="bg1">
                <a:lumMod val="65000"/>
              </a:schemeClr>
            </a:solidFill>
          </a:ln>
          <a:effectLst>
            <a:outerShdw blurRad="50800" dist="38100" dir="2700000" algn="tl" rotWithShape="0">
              <a:prstClr val="black">
                <a:alpha val="40000"/>
              </a:prstClr>
            </a:outerShdw>
          </a:effectLst>
        </p:spPr>
      </p:pic>
      <p:pic>
        <p:nvPicPr>
          <p:cNvPr id="16" name="Picture 15" descr="A picture containing text&#10;&#10;Description automatically generated">
            <a:extLst>
              <a:ext uri="{FF2B5EF4-FFF2-40B4-BE49-F238E27FC236}">
                <a16:creationId xmlns:a16="http://schemas.microsoft.com/office/drawing/2014/main" id="{4D8526EF-0535-CB3D-619A-C586BDE51B8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43825" y="3596303"/>
            <a:ext cx="4024085" cy="3008512"/>
          </a:xfrm>
          <a:prstGeom prst="rect">
            <a:avLst/>
          </a:prstGeom>
          <a:ln>
            <a:solidFill>
              <a:schemeClr val="bg1">
                <a:lumMod val="6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31770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CF3504A-D7C3-A642-98E0-44A699E65D63}"/>
              </a:ext>
            </a:extLst>
          </p:cNvPr>
          <p:cNvSpPr/>
          <p:nvPr/>
        </p:nvSpPr>
        <p:spPr>
          <a:xfrm>
            <a:off x="167684" y="205651"/>
            <a:ext cx="6330394" cy="646331"/>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600" b="1" i="0" u="none" strike="noStrike" kern="1200" cap="none" spc="0" normalizeH="0" baseline="0" noProof="0" dirty="0">
                <a:ln>
                  <a:noFill/>
                </a:ln>
                <a:solidFill>
                  <a:srgbClr val="333399">
                    <a:lumMod val="75000"/>
                  </a:srgbClr>
                </a:solidFill>
                <a:effectLst/>
                <a:uLnTx/>
                <a:uFillTx/>
                <a:latin typeface="Arial" panose="020B0604020202020204" pitchFamily="34" charset="0"/>
                <a:ea typeface="ヒラギノ角ゴ Pro W3" charset="0"/>
                <a:cs typeface="Arial" panose="020B0604020202020204" pitchFamily="34" charset="0"/>
              </a:rPr>
              <a:t>Multidisciplinary Science </a:t>
            </a:r>
            <a:endParaRPr kumimoji="0" lang="en-US" sz="3600" b="1" i="0" u="none" strike="noStrike" kern="1200" cap="none" spc="0" normalizeH="0" baseline="0" noProof="0" dirty="0">
              <a:ln>
                <a:noFill/>
              </a:ln>
              <a:solidFill>
                <a:srgbClr val="000000"/>
              </a:solidFill>
              <a:effectLst/>
              <a:uLnTx/>
              <a:uFillTx/>
              <a:latin typeface="Arial" panose="020B0604020202020204" pitchFamily="34" charset="0"/>
              <a:ea typeface="ヒラギノ角ゴ Pro W3" charset="0"/>
              <a:cs typeface="Arial" panose="020B0604020202020204" pitchFamily="34" charset="0"/>
            </a:endParaRPr>
          </a:p>
        </p:txBody>
      </p:sp>
      <p:sp>
        <p:nvSpPr>
          <p:cNvPr id="13" name="Rectangle 12">
            <a:extLst>
              <a:ext uri="{FF2B5EF4-FFF2-40B4-BE49-F238E27FC236}">
                <a16:creationId xmlns:a16="http://schemas.microsoft.com/office/drawing/2014/main" id="{F783F4B5-92ED-E58F-9C7C-EBD2D4588C26}"/>
              </a:ext>
            </a:extLst>
          </p:cNvPr>
          <p:cNvSpPr/>
          <p:nvPr/>
        </p:nvSpPr>
        <p:spPr>
          <a:xfrm>
            <a:off x="230158" y="815521"/>
            <a:ext cx="6562926" cy="757130"/>
          </a:xfrm>
          <a:prstGeom prst="rect">
            <a:avLst/>
          </a:prstGeom>
        </p:spPr>
        <p:txBody>
          <a:bodyPr wrap="square">
            <a:spAutoFit/>
          </a:bodyPr>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fi-FI" sz="1600" b="0" i="1" u="none" strike="noStrike" kern="1200" cap="none" spc="0" normalizeH="0" baseline="0" noProof="0" dirty="0">
                <a:ln>
                  <a:noFill/>
                </a:ln>
                <a:solidFill>
                  <a:prstClr val="black">
                    <a:lumMod val="75000"/>
                  </a:prstClr>
                </a:solidFill>
                <a:effectLst/>
                <a:uLnTx/>
                <a:uFillTx/>
                <a:latin typeface="Century Gothic" panose="020B0502020202020204" pitchFamily="34" charset="0"/>
                <a:ea typeface="+mn-ea"/>
                <a:cs typeface="+mn-cs"/>
              </a:rPr>
              <a:t>Applied low background particle physics, Earth and Environmental science, Astrobiology &amp; Planetary Exploration Technology Development.</a:t>
            </a: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7" name="Picture 6" descr="Graphical user interface, website&#10;&#10;Description automatically generated">
            <a:extLst>
              <a:ext uri="{FF2B5EF4-FFF2-40B4-BE49-F238E27FC236}">
                <a16:creationId xmlns:a16="http://schemas.microsoft.com/office/drawing/2014/main" id="{50A6F9AD-CA64-9D88-4FC7-73FE496B5E1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52837" y="151869"/>
            <a:ext cx="4378747" cy="3277132"/>
          </a:xfrm>
          <a:prstGeom prst="rect">
            <a:avLst/>
          </a:prstGeom>
          <a:ln>
            <a:solidFill>
              <a:schemeClr val="bg1">
                <a:lumMod val="65000"/>
              </a:schemeClr>
            </a:solidFill>
          </a:ln>
          <a:effectLst>
            <a:outerShdw blurRad="50800" dist="38100" dir="2700000" algn="tl" rotWithShape="0">
              <a:prstClr val="black">
                <a:alpha val="40000"/>
              </a:prstClr>
            </a:outerShdw>
          </a:effectLst>
        </p:spPr>
      </p:pic>
      <p:pic>
        <p:nvPicPr>
          <p:cNvPr id="10" name="Picture 9" descr="Graphical user interface, website&#10;&#10;Description automatically generated">
            <a:extLst>
              <a:ext uri="{FF2B5EF4-FFF2-40B4-BE49-F238E27FC236}">
                <a16:creationId xmlns:a16="http://schemas.microsoft.com/office/drawing/2014/main" id="{EF8AA5F9-0C65-BFF0-CAAE-C08965107D7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43839" y="3596811"/>
            <a:ext cx="4000500" cy="3002751"/>
          </a:xfrm>
          <a:prstGeom prst="rect">
            <a:avLst/>
          </a:prstGeom>
          <a:ln>
            <a:solidFill>
              <a:schemeClr val="bg1">
                <a:lumMod val="65000"/>
              </a:schemeClr>
            </a:solidFill>
          </a:ln>
          <a:effectLst>
            <a:outerShdw blurRad="50800" dist="38100" dir="2700000" algn="tl" rotWithShape="0">
              <a:prstClr val="black">
                <a:alpha val="40000"/>
              </a:prstClr>
            </a:outerShdw>
          </a:effectLst>
        </p:spPr>
      </p:pic>
      <p:pic>
        <p:nvPicPr>
          <p:cNvPr id="12" name="Picture 11" descr="Graphical user interface, website&#10;&#10;Description automatically generated">
            <a:extLst>
              <a:ext uri="{FF2B5EF4-FFF2-40B4-BE49-F238E27FC236}">
                <a16:creationId xmlns:a16="http://schemas.microsoft.com/office/drawing/2014/main" id="{CD8006AB-D289-A921-BCE3-47232DD3F9C7}"/>
              </a:ext>
            </a:extLst>
          </p:cNvPr>
          <p:cNvPicPr>
            <a:picLocks noChangeAspect="1"/>
          </p:cNvPicPr>
          <p:nvPr/>
        </p:nvPicPr>
        <p:blipFill>
          <a:blip r:embed="rId4" cstate="email">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181972" y="1675756"/>
            <a:ext cx="6562926" cy="4935196"/>
          </a:xfrm>
          <a:prstGeom prst="rect">
            <a:avLst/>
          </a:prstGeom>
          <a:ln>
            <a:solidFill>
              <a:schemeClr val="bg1">
                <a:lumMod val="6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92647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CF3504A-D7C3-A642-98E0-44A699E65D63}"/>
              </a:ext>
            </a:extLst>
          </p:cNvPr>
          <p:cNvSpPr/>
          <p:nvPr/>
        </p:nvSpPr>
        <p:spPr>
          <a:xfrm>
            <a:off x="375823" y="247355"/>
            <a:ext cx="3455004" cy="70788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333399">
                    <a:lumMod val="75000"/>
                  </a:srgbClr>
                </a:solidFill>
                <a:effectLst/>
                <a:uLnTx/>
                <a:uFillTx/>
                <a:latin typeface="Arial" panose="020B0604020202020204" pitchFamily="34" charset="0"/>
                <a:ea typeface="ヒラギノ角ゴ Pro W3" charset="0"/>
                <a:cs typeface="Arial" panose="020B0604020202020204" pitchFamily="34" charset="0"/>
              </a:rPr>
              <a:t>Boulby Activities Now and Potential Future</a:t>
            </a:r>
            <a:endParaRPr kumimoji="0" lang="en-US" sz="2000" b="1" i="0" u="none" strike="noStrike" kern="1200" cap="none" spc="0" normalizeH="0" baseline="0" noProof="0" dirty="0">
              <a:ln>
                <a:noFill/>
              </a:ln>
              <a:solidFill>
                <a:srgbClr val="000000"/>
              </a:solidFill>
              <a:effectLst/>
              <a:uLnTx/>
              <a:uFillTx/>
              <a:latin typeface="Arial" panose="020B0604020202020204" pitchFamily="34" charset="0"/>
              <a:ea typeface="ヒラギノ角ゴ Pro W3" charset="0"/>
              <a:cs typeface="Arial" panose="020B0604020202020204" pitchFamily="34" charset="0"/>
            </a:endParaRPr>
          </a:p>
        </p:txBody>
      </p:sp>
      <p:pic>
        <p:nvPicPr>
          <p:cNvPr id="14" name="Picture 13" descr="Table&#10;&#10;Description automatically generated">
            <a:extLst>
              <a:ext uri="{FF2B5EF4-FFF2-40B4-BE49-F238E27FC236}">
                <a16:creationId xmlns:a16="http://schemas.microsoft.com/office/drawing/2014/main" id="{733FD37F-5EB3-3824-D645-F7B31706607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151" y="890966"/>
            <a:ext cx="3778235" cy="5788451"/>
          </a:xfrm>
          <a:prstGeom prst="rect">
            <a:avLst/>
          </a:prstGeom>
        </p:spPr>
      </p:pic>
      <p:pic>
        <p:nvPicPr>
          <p:cNvPr id="27" name="Picture 26" descr="Table&#10;&#10;Description automatically generated">
            <a:extLst>
              <a:ext uri="{FF2B5EF4-FFF2-40B4-BE49-F238E27FC236}">
                <a16:creationId xmlns:a16="http://schemas.microsoft.com/office/drawing/2014/main" id="{27374D6C-6B10-D20B-58D9-A503B03D12A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44983" y="261643"/>
            <a:ext cx="3806947" cy="6505543"/>
          </a:xfrm>
          <a:prstGeom prst="rect">
            <a:avLst/>
          </a:prstGeom>
        </p:spPr>
      </p:pic>
      <p:pic>
        <p:nvPicPr>
          <p:cNvPr id="31" name="Picture 30" descr="Graphical user interface, text, application&#10;&#10;Description automatically generated">
            <a:extLst>
              <a:ext uri="{FF2B5EF4-FFF2-40B4-BE49-F238E27FC236}">
                <a16:creationId xmlns:a16="http://schemas.microsoft.com/office/drawing/2014/main" id="{6A0811EF-9BBD-DB60-AD17-DB364FD3ACF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80466" y="7851"/>
            <a:ext cx="4360484" cy="6858000"/>
          </a:xfrm>
          <a:prstGeom prst="rect">
            <a:avLst/>
          </a:prstGeom>
        </p:spPr>
      </p:pic>
    </p:spTree>
    <p:extLst>
      <p:ext uri="{BB962C8B-B14F-4D97-AF65-F5344CB8AC3E}">
        <p14:creationId xmlns:p14="http://schemas.microsoft.com/office/powerpoint/2010/main" val="3804127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864AF19F-CF67-186D-1837-ED8BC429E38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6907" y="3103400"/>
            <a:ext cx="2685743" cy="3015732"/>
          </a:xfrm>
          <a:prstGeom prst="rect">
            <a:avLst/>
          </a:prstGeom>
        </p:spPr>
      </p:pic>
      <p:sp>
        <p:nvSpPr>
          <p:cNvPr id="7" name="TextBox 6">
            <a:extLst>
              <a:ext uri="{FF2B5EF4-FFF2-40B4-BE49-F238E27FC236}">
                <a16:creationId xmlns:a16="http://schemas.microsoft.com/office/drawing/2014/main" id="{67B54F19-1212-9345-95FF-9D2815FD6E96}"/>
              </a:ext>
            </a:extLst>
          </p:cNvPr>
          <p:cNvSpPr txBox="1"/>
          <p:nvPr/>
        </p:nvSpPr>
        <p:spPr>
          <a:xfrm>
            <a:off x="3407229" y="272599"/>
            <a:ext cx="8223047" cy="1138773"/>
          </a:xfrm>
          <a:prstGeom prst="rect">
            <a:avLst/>
          </a:prstGeom>
          <a:noFill/>
        </p:spPr>
        <p:txBody>
          <a:bodyPr wrap="square" rtlCol="0" anchor="t">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4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UK Underground Science Facilities. Now and the Future…</a:t>
            </a:r>
          </a:p>
        </p:txBody>
      </p:sp>
      <p:sp>
        <p:nvSpPr>
          <p:cNvPr id="3" name="Rectangle 2">
            <a:extLst>
              <a:ext uri="{FF2B5EF4-FFF2-40B4-BE49-F238E27FC236}">
                <a16:creationId xmlns:a16="http://schemas.microsoft.com/office/drawing/2014/main" id="{2C4FB6F6-EB32-34CC-2FE6-AB9A92370734}"/>
              </a:ext>
            </a:extLst>
          </p:cNvPr>
          <p:cNvSpPr/>
          <p:nvPr/>
        </p:nvSpPr>
        <p:spPr>
          <a:xfrm>
            <a:off x="327158" y="1134235"/>
            <a:ext cx="9731242" cy="1723549"/>
          </a:xfrm>
          <a:prstGeom prst="rect">
            <a:avLst/>
          </a:prstGeom>
          <a:ln>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altLang="en-US" sz="2000" b="1" i="0" u="none" strike="noStrike" kern="1200" cap="none" spc="0" normalizeH="0" baseline="0" noProof="0" dirty="0">
                <a:ln>
                  <a:noFill/>
                </a:ln>
                <a:solidFill>
                  <a:srgbClr val="C00000"/>
                </a:solidFill>
                <a:effectLst/>
                <a:uLnTx/>
                <a:uFillTx/>
                <a:latin typeface="Arial" panose="020B0604020202020204" pitchFamily="34" charset="0"/>
                <a:ea typeface="ヒラギノ角ゴ Pro W3"/>
                <a:cs typeface="Arial" panose="020B0604020202020204" pitchFamily="34" charset="0"/>
              </a:rPr>
              <a:t>What Boulby Is:</a:t>
            </a:r>
          </a:p>
          <a:p>
            <a:pPr marL="285750" marR="0" lvl="0" indent="-285750" algn="l" defTabSz="45720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GB" altLang="en-US" sz="1800" b="0" i="0" u="none" strike="noStrike" kern="1200" cap="none" spc="0" normalizeH="0" baseline="0" noProof="0" dirty="0">
                <a:ln>
                  <a:noFill/>
                </a:ln>
                <a:solidFill>
                  <a:srgbClr val="002060"/>
                </a:solidFill>
                <a:effectLst/>
                <a:uLnTx/>
                <a:uFillTx/>
                <a:latin typeface="Arial" panose="020B0604020202020204" pitchFamily="34" charset="0"/>
                <a:ea typeface="ヒラギノ角ゴ Pro W3"/>
                <a:cs typeface="Arial" panose="020B0604020202020204" pitchFamily="34" charset="0"/>
              </a:rPr>
              <a:t>An internationally-important centre for pure &amp; applied multi-disciplinary science.</a:t>
            </a:r>
          </a:p>
          <a:p>
            <a:pPr marL="285750" marR="0" lvl="0" indent="-285750" algn="l" defTabSz="45720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GB" altLang="en-US" sz="1800" b="0" i="0" u="none" strike="noStrike" kern="1200" cap="none" spc="0" normalizeH="0" baseline="0" noProof="0" dirty="0">
                <a:ln>
                  <a:noFill/>
                </a:ln>
                <a:solidFill>
                  <a:srgbClr val="002060"/>
                </a:solidFill>
                <a:effectLst/>
                <a:uLnTx/>
                <a:uFillTx/>
                <a:latin typeface="Arial" panose="020B0604020202020204" pitchFamily="34" charset="0"/>
                <a:ea typeface="ヒラギノ角ゴ Pro W3"/>
                <a:cs typeface="Arial" panose="020B0604020202020204" pitchFamily="34" charset="0"/>
              </a:rPr>
              <a:t>A local (North East) and national asset for science, technology and outreach/education. </a:t>
            </a:r>
          </a:p>
          <a:p>
            <a:pPr marL="285750" marR="0" lvl="0" indent="-285750" algn="l" defTabSz="45720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GB" altLang="en-US" sz="1800" b="0" i="0" u="none" strike="noStrike" kern="1200" cap="none" spc="0" normalizeH="0" baseline="0" noProof="0" dirty="0">
                <a:ln>
                  <a:noFill/>
                </a:ln>
                <a:solidFill>
                  <a:srgbClr val="002060"/>
                </a:solidFill>
                <a:effectLst/>
                <a:uLnTx/>
                <a:uFillTx/>
                <a:latin typeface="Arial" panose="020B0604020202020204" pitchFamily="34" charset="0"/>
                <a:ea typeface="ヒラギノ角ゴ Pro W3"/>
                <a:cs typeface="Arial" panose="020B0604020202020204" pitchFamily="34" charset="0"/>
              </a:rPr>
              <a:t>A successful and proud example of science and industry partnership</a:t>
            </a:r>
          </a:p>
          <a:p>
            <a:pPr marL="285750" marR="0" lvl="0" indent="-285750" algn="l" defTabSz="45720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en-GB" altLang="en-US" sz="1800" b="0" i="0" u="none" strike="noStrike" kern="1200" cap="none" spc="0" normalizeH="0" baseline="0" noProof="0" dirty="0">
                <a:ln>
                  <a:noFill/>
                </a:ln>
                <a:solidFill>
                  <a:srgbClr val="002060"/>
                </a:solidFill>
                <a:effectLst/>
                <a:uLnTx/>
                <a:uFillTx/>
                <a:latin typeface="Arial" panose="020B0604020202020204" pitchFamily="34" charset="0"/>
                <a:ea typeface="ヒラギノ角ゴ Pro W3"/>
                <a:cs typeface="Arial" panose="020B0604020202020204" pitchFamily="34" charset="0"/>
              </a:rPr>
              <a:t>A UKRI/UK facility with potential, opportunity and support for wide-ranging growth. </a:t>
            </a:r>
          </a:p>
        </p:txBody>
      </p:sp>
      <p:grpSp>
        <p:nvGrpSpPr>
          <p:cNvPr id="5" name="Group 4">
            <a:extLst>
              <a:ext uri="{FF2B5EF4-FFF2-40B4-BE49-F238E27FC236}">
                <a16:creationId xmlns:a16="http://schemas.microsoft.com/office/drawing/2014/main" id="{EE8B6CC1-541D-E580-FE6A-B59CAB056DA9}"/>
              </a:ext>
            </a:extLst>
          </p:cNvPr>
          <p:cNvGrpSpPr/>
          <p:nvPr/>
        </p:nvGrpSpPr>
        <p:grpSpPr>
          <a:xfrm>
            <a:off x="3621405" y="3052730"/>
            <a:ext cx="8570595" cy="2938765"/>
            <a:chOff x="1800375" y="3107396"/>
            <a:chExt cx="8570595" cy="2938765"/>
          </a:xfrm>
        </p:grpSpPr>
        <p:sp>
          <p:nvSpPr>
            <p:cNvPr id="6" name="Rectangle 5">
              <a:extLst>
                <a:ext uri="{FF2B5EF4-FFF2-40B4-BE49-F238E27FC236}">
                  <a16:creationId xmlns:a16="http://schemas.microsoft.com/office/drawing/2014/main" id="{E3C581C0-8C69-92D9-6520-9C65FD74A6E4}"/>
                </a:ext>
              </a:extLst>
            </p:cNvPr>
            <p:cNvSpPr/>
            <p:nvPr/>
          </p:nvSpPr>
          <p:spPr>
            <a:xfrm>
              <a:off x="1831371" y="3107396"/>
              <a:ext cx="8092363" cy="923330"/>
            </a:xfrm>
            <a:prstGeom prst="rect">
              <a:avLst/>
            </a:prstGeom>
            <a:solidFill>
              <a:schemeClr val="bg1">
                <a:lumMod val="85000"/>
              </a:schemeClr>
            </a:solid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1"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STFC/Boulby now looking to:</a:t>
              </a:r>
              <a:r>
                <a:rPr kumimoji="0" lang="en-GB" sz="1800" b="1" i="1" u="none" strike="noStrike" kern="1200" cap="none" spc="0" normalizeH="0" baseline="0" noProof="0" dirty="0">
                  <a:ln>
                    <a:noFill/>
                  </a:ln>
                  <a:solidFill>
                    <a:srgbClr val="A20305"/>
                  </a:solidFill>
                  <a:effectLst/>
                  <a:uLnTx/>
                  <a:uFillTx/>
                  <a:latin typeface="Arial" panose="020B0604020202020204" pitchFamily="34" charset="0"/>
                  <a:ea typeface="+mn-ea"/>
                  <a:cs typeface="Arial" panose="020B0604020202020204" pitchFamily="34" charset="0"/>
                </a:rPr>
                <a:t> continue to develop the UK underground science facilities to further enable truly internationally-important astro-particle physics and pure and applied multi-disciplinary science.</a:t>
              </a:r>
              <a:endParaRPr kumimoji="0" lang="en-US" sz="1800" b="1" i="0" u="none" strike="noStrike" kern="1200" cap="none" spc="0" normalizeH="0" baseline="0" noProof="0" dirty="0">
                <a:ln>
                  <a:noFill/>
                </a:ln>
                <a:solidFill>
                  <a:srgbClr val="A20305"/>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DA2E386A-9916-994A-B91F-F4074DE11F1A}"/>
                </a:ext>
              </a:extLst>
            </p:cNvPr>
            <p:cNvSpPr/>
            <p:nvPr/>
          </p:nvSpPr>
          <p:spPr>
            <a:xfrm>
              <a:off x="1800375" y="4176418"/>
              <a:ext cx="8570595" cy="1869743"/>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300"/>
                </a:spcAft>
                <a:buClrTx/>
                <a:buSzTx/>
                <a:buFontTx/>
                <a:buNone/>
                <a:tabLst/>
                <a:defRPr/>
              </a:pPr>
              <a:r>
                <a:rPr kumimoji="0" lang="en-GB" sz="1800" b="1" i="0" u="sng" strike="noStrike" kern="1200" cap="none" spc="0" normalizeH="0" baseline="0" noProof="0" dirty="0">
                  <a:ln>
                    <a:noFill/>
                  </a:ln>
                  <a:solidFill>
                    <a:srgbClr val="333399">
                      <a:lumMod val="75000"/>
                    </a:srgbClr>
                  </a:solidFill>
                  <a:effectLst/>
                  <a:uLnTx/>
                  <a:uFillTx/>
                  <a:latin typeface="Arial" panose="020B0604020202020204" pitchFamily="34" charset="0"/>
                  <a:ea typeface="+mn-ea"/>
                  <a:cs typeface="Arial" panose="020B0604020202020204" pitchFamily="34" charset="0"/>
                </a:rPr>
                <a:t>Short term:</a:t>
              </a:r>
              <a:r>
                <a:rPr kumimoji="0" lang="en-GB" sz="1800" b="1" i="0" u="none" strike="noStrike" kern="1200" cap="none" spc="0" normalizeH="0" baseline="0" noProof="0" dirty="0">
                  <a:ln>
                    <a:noFill/>
                  </a:ln>
                  <a:solidFill>
                    <a:srgbClr val="333399">
                      <a:lumMod val="75000"/>
                    </a:srgbClr>
                  </a:solidFill>
                  <a:effectLst/>
                  <a:uLnTx/>
                  <a:uFillTx/>
                  <a:latin typeface="Arial" panose="020B0604020202020204" pitchFamily="34" charset="0"/>
                  <a:ea typeface="+mn-ea"/>
                  <a:cs typeface="Arial" panose="020B0604020202020204" pitchFamily="34" charset="0"/>
                </a:rPr>
                <a:t> </a:t>
              </a:r>
              <a:r>
                <a:rPr kumimoji="0" lang="en-GB" sz="1800" b="0" i="0" u="none" strike="noStrike" kern="1200" cap="none" spc="0" normalizeH="0" baseline="0" noProof="0" dirty="0">
                  <a:ln>
                    <a:noFill/>
                  </a:ln>
                  <a:solidFill>
                    <a:srgbClr val="333399">
                      <a:lumMod val="75000"/>
                    </a:srgbClr>
                  </a:solidFill>
                  <a:effectLst/>
                  <a:uLnTx/>
                  <a:uFillTx/>
                  <a:latin typeface="Arial" panose="020B0604020202020204" pitchFamily="34" charset="0"/>
                  <a:ea typeface="+mn-ea"/>
                  <a:cs typeface="Arial" panose="020B0604020202020204" pitchFamily="34" charset="0"/>
                </a:rPr>
                <a:t>Maximally exploit the </a:t>
              </a:r>
              <a:r>
                <a:rPr kumimoji="0" lang="en-GB" sz="1800" b="1" i="0" u="none" strike="noStrike" kern="1200" cap="none" spc="0" normalizeH="0" baseline="0" noProof="0" dirty="0">
                  <a:ln>
                    <a:noFill/>
                  </a:ln>
                  <a:solidFill>
                    <a:srgbClr val="333399">
                      <a:lumMod val="75000"/>
                    </a:srgbClr>
                  </a:solidFill>
                  <a:effectLst/>
                  <a:uLnTx/>
                  <a:uFillTx/>
                  <a:latin typeface="Arial" panose="020B0604020202020204" pitchFamily="34" charset="0"/>
                  <a:ea typeface="+mn-ea"/>
                  <a:cs typeface="Arial" panose="020B0604020202020204" pitchFamily="34" charset="0"/>
                </a:rPr>
                <a:t>current Boulby facilit</a:t>
              </a:r>
              <a:r>
                <a:rPr kumimoji="0" lang="en-GB" sz="1800" b="0" i="0" u="none" strike="noStrike" kern="1200" cap="none" spc="0" normalizeH="0" baseline="0" noProof="0" dirty="0">
                  <a:ln>
                    <a:noFill/>
                  </a:ln>
                  <a:solidFill>
                    <a:srgbClr val="333399">
                      <a:lumMod val="75000"/>
                    </a:srgbClr>
                  </a:solidFill>
                  <a:effectLst/>
                  <a:uLnTx/>
                  <a:uFillTx/>
                  <a:latin typeface="Arial" panose="020B0604020202020204" pitchFamily="34" charset="0"/>
                  <a:ea typeface="+mn-ea"/>
                  <a:cs typeface="Arial" panose="020B0604020202020204" pitchFamily="34" charset="0"/>
                </a:rPr>
                <a:t>y to host world class Astro-particle Physics &amp; Low Background Science, Earth &amp; Environmental Science, Astrobiology &amp; Planetary Exploration Studies</a:t>
              </a:r>
            </a:p>
            <a:p>
              <a:pPr marL="0" marR="0" lvl="0" indent="0" algn="l" defTabSz="914400" rtl="0" eaLnBrk="1" fontAlgn="auto" latinLnBrk="0" hangingPunct="1">
                <a:lnSpc>
                  <a:spcPct val="100000"/>
                </a:lnSpc>
                <a:spcBef>
                  <a:spcPts val="600"/>
                </a:spcBef>
                <a:spcAft>
                  <a:spcPts val="300"/>
                </a:spcAft>
                <a:buClrTx/>
                <a:buSzTx/>
                <a:buFontTx/>
                <a:buNone/>
                <a:tabLst/>
                <a:defRPr/>
              </a:pPr>
              <a:r>
                <a:rPr kumimoji="0" lang="en-GB" sz="1800" b="1" i="0" u="sng" strike="noStrike" kern="1200" cap="none" spc="0" normalizeH="0" baseline="0" noProof="0" dirty="0">
                  <a:ln>
                    <a:noFill/>
                  </a:ln>
                  <a:solidFill>
                    <a:srgbClr val="333399">
                      <a:lumMod val="75000"/>
                    </a:srgbClr>
                  </a:solidFill>
                  <a:effectLst/>
                  <a:uLnTx/>
                  <a:uFillTx/>
                  <a:latin typeface="Arial" panose="020B0604020202020204" pitchFamily="34" charset="0"/>
                  <a:ea typeface="+mn-ea"/>
                  <a:cs typeface="Arial" panose="020B0604020202020204" pitchFamily="34" charset="0"/>
                </a:rPr>
                <a:t>Medium-to long term:</a:t>
              </a:r>
              <a:r>
                <a:rPr kumimoji="0" lang="en-GB" sz="1800" b="1" i="0" u="none" strike="noStrike" kern="1200" cap="none" spc="0" normalizeH="0" baseline="0" noProof="0" dirty="0">
                  <a:ln>
                    <a:noFill/>
                  </a:ln>
                  <a:solidFill>
                    <a:srgbClr val="333399">
                      <a:lumMod val="75000"/>
                    </a:srgbClr>
                  </a:solidFill>
                  <a:effectLst/>
                  <a:uLnTx/>
                  <a:uFillTx/>
                  <a:latin typeface="Arial" panose="020B0604020202020204" pitchFamily="34" charset="0"/>
                  <a:ea typeface="+mn-ea"/>
                  <a:cs typeface="Arial" panose="020B0604020202020204" pitchFamily="34" charset="0"/>
                </a:rPr>
                <a:t> </a:t>
              </a:r>
              <a:r>
                <a:rPr kumimoji="0" lang="en-GB" sz="1800" b="0" i="0" u="none" strike="noStrike" kern="1200" cap="none" spc="0" normalizeH="0" baseline="0" noProof="0" dirty="0">
                  <a:ln>
                    <a:noFill/>
                  </a:ln>
                  <a:solidFill>
                    <a:srgbClr val="333399">
                      <a:lumMod val="75000"/>
                    </a:srgbClr>
                  </a:solidFill>
                  <a:effectLst/>
                  <a:uLnTx/>
                  <a:uFillTx/>
                  <a:latin typeface="Arial" panose="020B0604020202020204" pitchFamily="34" charset="0"/>
                  <a:ea typeface="+mn-ea"/>
                  <a:cs typeface="Arial" panose="020B0604020202020204" pitchFamily="34" charset="0"/>
                </a:rPr>
                <a:t>Prepare to build a </a:t>
              </a:r>
              <a:r>
                <a:rPr kumimoji="0" lang="en-GB" sz="1800" b="1" i="0" u="none" strike="noStrike" kern="1200" cap="none" spc="0" normalizeH="0" baseline="0" noProof="0" dirty="0">
                  <a:ln>
                    <a:noFill/>
                  </a:ln>
                  <a:solidFill>
                    <a:srgbClr val="333399">
                      <a:lumMod val="75000"/>
                    </a:srgbClr>
                  </a:solidFill>
                  <a:effectLst/>
                  <a:uLnTx/>
                  <a:uFillTx/>
                  <a:latin typeface="Arial" panose="020B0604020202020204" pitchFamily="34" charset="0"/>
                  <a:ea typeface="+mn-ea"/>
                  <a:cs typeface="Arial" panose="020B0604020202020204" pitchFamily="34" charset="0"/>
                </a:rPr>
                <a:t>major new deep underground science facility</a:t>
              </a:r>
              <a:r>
                <a:rPr kumimoji="0" lang="en-GB" sz="1800" b="0" i="0" u="none" strike="noStrike" kern="1200" cap="none" spc="0" normalizeH="0" baseline="0" noProof="0" dirty="0">
                  <a:ln>
                    <a:noFill/>
                  </a:ln>
                  <a:solidFill>
                    <a:srgbClr val="333399">
                      <a:lumMod val="75000"/>
                    </a:srgbClr>
                  </a:solidFill>
                  <a:effectLst/>
                  <a:uLnTx/>
                  <a:uFillTx/>
                  <a:latin typeface="Arial" panose="020B0604020202020204" pitchFamily="34" charset="0"/>
                  <a:ea typeface="+mn-ea"/>
                  <a:cs typeface="Arial" panose="020B0604020202020204" pitchFamily="34" charset="0"/>
                </a:rPr>
                <a:t> in the UK </a:t>
              </a:r>
              <a:r>
                <a:rPr kumimoji="0" lang="en-GB" sz="1800" b="1" i="0" u="none" strike="noStrike" kern="1200" cap="none" spc="0" normalizeH="0" baseline="0" noProof="0" dirty="0">
                  <a:ln>
                    <a:noFill/>
                  </a:ln>
                  <a:solidFill>
                    <a:srgbClr val="333399">
                      <a:lumMod val="75000"/>
                    </a:srgbClr>
                  </a:solidFill>
                  <a:effectLst/>
                  <a:uLnTx/>
                  <a:uFillTx/>
                  <a:latin typeface="Arial" panose="020B0604020202020204" pitchFamily="34" charset="0"/>
                  <a:ea typeface="+mn-ea"/>
                  <a:cs typeface="Arial" panose="020B0604020202020204" pitchFamily="34" charset="0"/>
                </a:rPr>
                <a:t>to host next-generation world-leading science projects coming </a:t>
              </a:r>
              <a:r>
                <a:rPr kumimoji="0" lang="en-GB" sz="1800" b="1" i="0" u="none" strike="noStrike" kern="1200" cap="none" spc="0" normalizeH="0" baseline="0" noProof="0" dirty="0">
                  <a:ln>
                    <a:noFill/>
                  </a:ln>
                  <a:solidFill>
                    <a:srgbClr val="B10100"/>
                  </a:solidFill>
                  <a:effectLst/>
                  <a:uLnTx/>
                  <a:uFillTx/>
                  <a:latin typeface="Arial" panose="020B0604020202020204" pitchFamily="34" charset="0"/>
                  <a:ea typeface="+mn-ea"/>
                  <a:cs typeface="Arial" panose="020B0604020202020204" pitchFamily="34" charset="0"/>
                </a:rPr>
                <a:t>2030+</a:t>
              </a:r>
            </a:p>
          </p:txBody>
        </p:sp>
      </p:grpSp>
      <p:pic>
        <p:nvPicPr>
          <p:cNvPr id="11" name="Picture 10" descr="A picture containing graphical user interface&#10;&#10;Description automatically generated">
            <a:extLst>
              <a:ext uri="{FF2B5EF4-FFF2-40B4-BE49-F238E27FC236}">
                <a16:creationId xmlns:a16="http://schemas.microsoft.com/office/drawing/2014/main" id="{8930D2BC-BB42-21A7-8BF4-F1A0C413479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3307" y="225797"/>
            <a:ext cx="2610392" cy="792314"/>
          </a:xfrm>
          <a:prstGeom prst="rect">
            <a:avLst/>
          </a:prstGeom>
        </p:spPr>
      </p:pic>
      <p:sp>
        <p:nvSpPr>
          <p:cNvPr id="10" name="TextBox 9">
            <a:extLst>
              <a:ext uri="{FF2B5EF4-FFF2-40B4-BE49-F238E27FC236}">
                <a16:creationId xmlns:a16="http://schemas.microsoft.com/office/drawing/2014/main" id="{5525FA54-F8C8-E770-42AA-01559439D9C5}"/>
              </a:ext>
            </a:extLst>
          </p:cNvPr>
          <p:cNvSpPr txBox="1"/>
          <p:nvPr/>
        </p:nvSpPr>
        <p:spPr>
          <a:xfrm>
            <a:off x="619933" y="5994015"/>
            <a:ext cx="11414864" cy="646331"/>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altLang="en-US" sz="1800" b="1" i="0" u="none" strike="noStrike" kern="1200" cap="none" spc="0" normalizeH="0" baseline="0" noProof="0" dirty="0">
                <a:ln>
                  <a:noFill/>
                </a:ln>
                <a:solidFill>
                  <a:prstClr val="black"/>
                </a:solidFill>
                <a:effectLst/>
                <a:highlight>
                  <a:srgbClr val="00FFFF"/>
                </a:highlight>
                <a:uLnTx/>
                <a:uFillTx/>
                <a:latin typeface="Arial"/>
                <a:ea typeface="ヒラギノ角ゴ Pro W3"/>
                <a:cs typeface="Arial"/>
              </a:rPr>
              <a:t>Boulby Development Project: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highlight>
                  <a:srgbClr val="00FFFF"/>
                </a:highlight>
                <a:uLnTx/>
                <a:uFillTx/>
                <a:latin typeface="Arial" panose="020B0604020202020204" pitchFamily="34" charset="0"/>
                <a:ea typeface="+mn-ea"/>
                <a:cs typeface="+mn-cs"/>
              </a:rPr>
              <a:t>Plans &amp; preparations for a major new multi-disciplinary Deep Underground Science Facility in the U</a:t>
            </a:r>
            <a:r>
              <a:rPr kumimoji="0" lang="en-GB" sz="1800" b="1" i="0" u="none" strike="noStrike" kern="1200" cap="none" spc="0" normalizeH="0" baseline="0" noProof="0" dirty="0">
                <a:ln>
                  <a:noFill/>
                </a:ln>
                <a:solidFill>
                  <a:prstClr val="white">
                    <a:lumMod val="50000"/>
                  </a:prstClr>
                </a:solidFill>
                <a:effectLst/>
                <a:highlight>
                  <a:srgbClr val="00FFFF"/>
                </a:highlight>
                <a:uLnTx/>
                <a:uFillTx/>
                <a:latin typeface="Arial" panose="020B0604020202020204" pitchFamily="34" charset="0"/>
                <a:ea typeface="+mn-ea"/>
                <a:cs typeface="+mn-cs"/>
              </a:rPr>
              <a:t>K</a:t>
            </a:r>
            <a:r>
              <a:rPr kumimoji="0" lang="en-GB" altLang="en-US" sz="1800" b="1" i="0" u="none" strike="noStrike" kern="1200" cap="none" spc="0" normalizeH="0" baseline="0" noProof="0" dirty="0">
                <a:ln>
                  <a:noFill/>
                </a:ln>
                <a:solidFill>
                  <a:prstClr val="black"/>
                </a:solidFill>
                <a:effectLst/>
                <a:highlight>
                  <a:srgbClr val="00FFFF"/>
                </a:highlight>
                <a:uLnTx/>
                <a:uFillTx/>
                <a:latin typeface="Arial"/>
                <a:ea typeface="ヒラギノ角ゴ Pro W3"/>
                <a:cs typeface="Arial"/>
              </a:rPr>
              <a:t> </a:t>
            </a:r>
            <a:endParaRPr kumimoji="0" lang="en-US" sz="1800" b="1" i="0" u="none" strike="noStrike" kern="1200" cap="none" spc="0" normalizeH="0" baseline="0" noProof="0" dirty="0">
              <a:ln>
                <a:noFill/>
              </a:ln>
              <a:solidFill>
                <a:prstClr val="black"/>
              </a:solidFill>
              <a:effectLst/>
              <a:highlight>
                <a:srgbClr val="00FFFF"/>
              </a:highlight>
              <a:uLnTx/>
              <a:uFillTx/>
              <a:latin typeface="Calibri" panose="020F0502020204030204"/>
              <a:ea typeface="+mn-ea"/>
              <a:cs typeface="+mn-cs"/>
            </a:endParaRPr>
          </a:p>
        </p:txBody>
      </p:sp>
      <p:cxnSp>
        <p:nvCxnSpPr>
          <p:cNvPr id="8" name="Straight Connector 7">
            <a:extLst>
              <a:ext uri="{FF2B5EF4-FFF2-40B4-BE49-F238E27FC236}">
                <a16:creationId xmlns:a16="http://schemas.microsoft.com/office/drawing/2014/main" id="{DB5B19D4-C93D-76C5-57F1-C7438E1F1D86}"/>
              </a:ext>
            </a:extLst>
          </p:cNvPr>
          <p:cNvCxnSpPr/>
          <p:nvPr/>
        </p:nvCxnSpPr>
        <p:spPr>
          <a:xfrm>
            <a:off x="7481980" y="5770179"/>
            <a:ext cx="893379" cy="348953"/>
          </a:xfrm>
          <a:prstGeom prst="line">
            <a:avLst/>
          </a:prstGeom>
          <a:ln w="25400">
            <a:solidFill>
              <a:srgbClr val="002060"/>
            </a:solidFill>
            <a:prstDash val="sysDash"/>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5419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7B54F19-1212-9345-95FF-9D2815FD6E96}"/>
              </a:ext>
            </a:extLst>
          </p:cNvPr>
          <p:cNvSpPr txBox="1"/>
          <p:nvPr/>
        </p:nvSpPr>
        <p:spPr>
          <a:xfrm>
            <a:off x="289058" y="242560"/>
            <a:ext cx="11808914"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Boulby Feasibility Study (</a:t>
            </a:r>
            <a:r>
              <a:rPr kumimoji="0" lang="en-US" sz="4400" b="1" i="0" u="none" strike="noStrike" kern="1200" cap="none" spc="-150" normalizeH="0" baseline="0" noProof="0" dirty="0">
                <a:ln>
                  <a:noFill/>
                </a:ln>
                <a:solidFill>
                  <a:srgbClr val="B10100"/>
                </a:solidFill>
                <a:effectLst/>
                <a:uLnTx/>
                <a:uFillTx/>
                <a:latin typeface="Arial" panose="020B0604020202020204" pitchFamily="34" charset="0"/>
                <a:ea typeface="+mn-ea"/>
                <a:cs typeface="Arial" panose="020B0604020202020204" pitchFamily="34" charset="0"/>
              </a:rPr>
              <a:t>Boulby-FS</a:t>
            </a:r>
            <a:r>
              <a:rPr kumimoji="0" lang="en-US" sz="44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t>
            </a:r>
          </a:p>
        </p:txBody>
      </p:sp>
      <p:sp>
        <p:nvSpPr>
          <p:cNvPr id="8" name="Rectangle 7">
            <a:extLst>
              <a:ext uri="{FF2B5EF4-FFF2-40B4-BE49-F238E27FC236}">
                <a16:creationId xmlns:a16="http://schemas.microsoft.com/office/drawing/2014/main" id="{26491B24-7409-A67D-C4EA-2A875C195A1E}"/>
              </a:ext>
            </a:extLst>
          </p:cNvPr>
          <p:cNvSpPr/>
          <p:nvPr/>
        </p:nvSpPr>
        <p:spPr>
          <a:xfrm>
            <a:off x="3581629" y="1170989"/>
            <a:ext cx="4735014" cy="299312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l" defTabSz="342900" rtl="0" eaLnBrk="1" fontAlgn="base" latinLnBrk="0" hangingPunct="1">
              <a:lnSpc>
                <a:spcPct val="100000"/>
              </a:lnSpc>
              <a:spcBef>
                <a:spcPts val="300"/>
              </a:spcBef>
              <a:spcAft>
                <a:spcPct val="0"/>
              </a:spcAft>
              <a:buClrTx/>
              <a:buSzTx/>
              <a:buFontTx/>
              <a:buNone/>
              <a:tabLst/>
              <a:defRPr/>
            </a:pPr>
            <a:r>
              <a:rPr kumimoji="0" lang="en-GB" altLang="en-US" sz="1600" b="1" i="0" u="none" strike="noStrike" kern="1200" cap="none" spc="0" normalizeH="0" baseline="0" noProof="0" dirty="0">
                <a:ln>
                  <a:noFill/>
                </a:ln>
                <a:solidFill>
                  <a:srgbClr val="A20305"/>
                </a:solidFill>
                <a:effectLst/>
                <a:uLnTx/>
                <a:uFillTx/>
                <a:latin typeface="Arial"/>
                <a:ea typeface="ヒラギノ角ゴ Pro W3"/>
                <a:cs typeface="Arial"/>
              </a:rPr>
              <a:t>Boulby-FS (2020-21) Overview:</a:t>
            </a:r>
            <a:endParaRPr kumimoji="0" lang="en-GB" altLang="en-US" sz="1600" b="1" i="0" u="none" strike="noStrike" kern="1200" cap="none" spc="0" normalizeH="0" baseline="0" noProof="0" dirty="0">
              <a:ln>
                <a:noFill/>
              </a:ln>
              <a:solidFill>
                <a:srgbClr val="333399">
                  <a:lumMod val="75000"/>
                </a:srgbClr>
              </a:solidFill>
              <a:effectLst/>
              <a:uLnTx/>
              <a:uFillTx/>
              <a:latin typeface="Arial"/>
              <a:ea typeface="ヒラギノ角ゴ Pro W3"/>
              <a:cs typeface="Arial"/>
            </a:endParaRPr>
          </a:p>
          <a:p>
            <a:pPr marL="257175" marR="0" lvl="0" indent="-257175" algn="l" defTabSz="3429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GB" altLang="en-US" sz="1600" b="1" i="0" u="none" strike="noStrike" kern="1200" cap="none" spc="0" normalizeH="0" baseline="0" noProof="0" dirty="0">
                <a:ln>
                  <a:noFill/>
                </a:ln>
                <a:solidFill>
                  <a:srgbClr val="2E2C61"/>
                </a:solidFill>
                <a:effectLst/>
                <a:uLnTx/>
                <a:uFillTx/>
                <a:latin typeface="Arial"/>
                <a:ea typeface="ヒラギノ角ゴ Pro W3"/>
                <a:cs typeface="Arial"/>
              </a:rPr>
              <a:t>Community-led study of motivation, context and practicalities of creating a major new deep underground science facility in UK</a:t>
            </a:r>
          </a:p>
          <a:p>
            <a:pPr marL="257175" marR="0" lvl="0" indent="-257175" algn="l" defTabSz="3429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GB" altLang="en-US" sz="1600" b="0" i="0" u="none" strike="noStrike" kern="1200" cap="none" spc="0" normalizeH="0" baseline="0" noProof="0" dirty="0">
                <a:ln>
                  <a:noFill/>
                </a:ln>
                <a:solidFill>
                  <a:srgbClr val="2E2C61"/>
                </a:solidFill>
                <a:effectLst/>
                <a:uLnTx/>
                <a:uFillTx/>
                <a:latin typeface="Arial"/>
                <a:ea typeface="ヒラギノ角ゴ Pro W3"/>
                <a:cs typeface="Arial"/>
              </a:rPr>
              <a:t>Infrastructure specifications for potential projects (Dark Matter, Neutrinos &amp; more).</a:t>
            </a:r>
          </a:p>
          <a:p>
            <a:pPr marL="257175" marR="0" lvl="0" indent="-257175" algn="l" defTabSz="3429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GB" altLang="en-US" sz="1600" b="0" i="0" u="none" strike="noStrike" kern="1200" cap="none" spc="0" normalizeH="0" baseline="0" noProof="0" dirty="0">
                <a:ln>
                  <a:noFill/>
                </a:ln>
                <a:solidFill>
                  <a:srgbClr val="2E2C61"/>
                </a:solidFill>
                <a:effectLst/>
                <a:uLnTx/>
                <a:uFillTx/>
                <a:latin typeface="Arial"/>
                <a:ea typeface="ヒラギノ角ゴ Pro W3"/>
                <a:cs typeface="Arial"/>
              </a:rPr>
              <a:t>Conceptual designs for excavations and outfitting laboratories in 1.1km (Salt) and 1.4km (Polyhalite) layers</a:t>
            </a:r>
          </a:p>
          <a:p>
            <a:pPr marL="257175" marR="0" lvl="0" indent="-257175" algn="l" defTabSz="3429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GB" altLang="en-US" sz="1600" b="0" i="0" u="none" strike="noStrike" kern="1200" cap="none" spc="0" normalizeH="0" baseline="0" noProof="0" dirty="0">
                <a:ln>
                  <a:noFill/>
                </a:ln>
                <a:solidFill>
                  <a:srgbClr val="2E2C61"/>
                </a:solidFill>
                <a:effectLst/>
                <a:uLnTx/>
                <a:uFillTx/>
                <a:latin typeface="Arial"/>
                <a:ea typeface="ヒラギノ角ゴ Pro W3"/>
                <a:cs typeface="Arial"/>
              </a:rPr>
              <a:t>Staffing and surface facility needs.</a:t>
            </a:r>
          </a:p>
          <a:p>
            <a:pPr marL="257175" marR="0" lvl="0" indent="-257175" algn="l" defTabSz="342900" rtl="0" eaLnBrk="1" fontAlgn="base" latinLnBrk="0" hangingPunct="1">
              <a:lnSpc>
                <a:spcPct val="100000"/>
              </a:lnSpc>
              <a:spcBef>
                <a:spcPts val="300"/>
              </a:spcBef>
              <a:spcAft>
                <a:spcPct val="0"/>
              </a:spcAft>
              <a:buClrTx/>
              <a:buSzTx/>
              <a:buFont typeface="Arial" panose="020B0604020202020204" pitchFamily="34" charset="0"/>
              <a:buChar char="•"/>
              <a:tabLst/>
              <a:defRPr/>
            </a:pPr>
            <a:r>
              <a:rPr kumimoji="0" lang="en-GB" altLang="en-US" sz="1600" b="0" i="0" u="none" strike="noStrike" kern="1200" cap="none" spc="0" normalizeH="0" baseline="0" noProof="0" dirty="0">
                <a:ln>
                  <a:noFill/>
                </a:ln>
                <a:solidFill>
                  <a:srgbClr val="2E2C61"/>
                </a:solidFill>
                <a:effectLst/>
                <a:uLnTx/>
                <a:uFillTx/>
                <a:latin typeface="Arial"/>
                <a:ea typeface="ヒラギノ角ゴ Pro W3"/>
                <a:cs typeface="Arial"/>
              </a:rPr>
              <a:t>Detailed costs and schedules.</a:t>
            </a:r>
          </a:p>
        </p:txBody>
      </p:sp>
      <p:grpSp>
        <p:nvGrpSpPr>
          <p:cNvPr id="14" name="Group 13">
            <a:extLst>
              <a:ext uri="{FF2B5EF4-FFF2-40B4-BE49-F238E27FC236}">
                <a16:creationId xmlns:a16="http://schemas.microsoft.com/office/drawing/2014/main" id="{DEA8E1B5-6CCE-D6F0-8067-161FB99C5879}"/>
              </a:ext>
            </a:extLst>
          </p:cNvPr>
          <p:cNvGrpSpPr/>
          <p:nvPr/>
        </p:nvGrpSpPr>
        <p:grpSpPr>
          <a:xfrm>
            <a:off x="140307" y="1321638"/>
            <a:ext cx="3264589" cy="4454045"/>
            <a:chOff x="172270" y="1267328"/>
            <a:chExt cx="3643680" cy="4891512"/>
          </a:xfrm>
        </p:grpSpPr>
        <p:pic>
          <p:nvPicPr>
            <p:cNvPr id="16" name="Picture 15" descr="Text, letter&#10;&#10;Description automatically generated">
              <a:extLst>
                <a:ext uri="{FF2B5EF4-FFF2-40B4-BE49-F238E27FC236}">
                  <a16:creationId xmlns:a16="http://schemas.microsoft.com/office/drawing/2014/main" id="{90CE28B8-9CCB-4AAA-1F76-D2C4EE54A1F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9288" y="1267328"/>
              <a:ext cx="3506662" cy="4891512"/>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sp>
          <p:nvSpPr>
            <p:cNvPr id="17" name="Rectangle 16">
              <a:extLst>
                <a:ext uri="{FF2B5EF4-FFF2-40B4-BE49-F238E27FC236}">
                  <a16:creationId xmlns:a16="http://schemas.microsoft.com/office/drawing/2014/main" id="{BC3F9E0A-BFD2-D2E0-C4CD-E5E062F1F110}"/>
                </a:ext>
              </a:extLst>
            </p:cNvPr>
            <p:cNvSpPr/>
            <p:nvPr/>
          </p:nvSpPr>
          <p:spPr>
            <a:xfrm rot="19558305">
              <a:off x="172270" y="1510374"/>
              <a:ext cx="1641782" cy="523220"/>
            </a:xfrm>
            <a:prstGeom prst="rect">
              <a:avLst/>
            </a:prstGeom>
            <a:ln>
              <a:noFill/>
            </a:ln>
          </p:spPr>
          <p:txBody>
            <a:bodyPr wrap="square">
              <a:spAutoFit/>
            </a:bodyPr>
            <a:lstStyle/>
            <a:p>
              <a:pPr marL="0" marR="0" lvl="0" indent="0" algn="ctr" defTabSz="342900" rtl="0" eaLnBrk="1" fontAlgn="base" latinLnBrk="0" hangingPunct="1">
                <a:lnSpc>
                  <a:spcPct val="100000"/>
                </a:lnSpc>
                <a:spcBef>
                  <a:spcPts val="400"/>
                </a:spcBef>
                <a:spcAft>
                  <a:spcPct val="0"/>
                </a:spcAft>
                <a:buClrTx/>
                <a:buSzTx/>
                <a:buFontTx/>
                <a:buNone/>
                <a:tabLst/>
                <a:defRPr/>
              </a:pPr>
              <a:r>
                <a:rPr kumimoji="0" lang="en-GB" altLang="en-US" sz="1400" b="1" i="0" u="none" strike="noStrike" kern="1200" cap="none" spc="0" normalizeH="0" baseline="0" noProof="0" dirty="0">
                  <a:ln>
                    <a:noFill/>
                  </a:ln>
                  <a:solidFill>
                    <a:srgbClr val="A20305"/>
                  </a:solidFill>
                  <a:effectLst/>
                  <a:uLnTx/>
                  <a:uFillTx/>
                  <a:latin typeface="Arial"/>
                  <a:ea typeface="ヒラギノ角ゴ Pro W3"/>
                  <a:cs typeface="Arial"/>
                </a:rPr>
                <a:t>Submitted to STFC June 2021</a:t>
              </a:r>
            </a:p>
          </p:txBody>
        </p:sp>
      </p:grpSp>
      <p:pic>
        <p:nvPicPr>
          <p:cNvPr id="19" name="Picture 18">
            <a:extLst>
              <a:ext uri="{FF2B5EF4-FFF2-40B4-BE49-F238E27FC236}">
                <a16:creationId xmlns:a16="http://schemas.microsoft.com/office/drawing/2014/main" id="{72E19468-FF71-7DA3-63BA-2C47A89B72D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28190" y="4132640"/>
            <a:ext cx="2969782" cy="1919344"/>
          </a:xfrm>
          <a:prstGeom prst="rect">
            <a:avLst/>
          </a:prstGeom>
        </p:spPr>
      </p:pic>
      <p:grpSp>
        <p:nvGrpSpPr>
          <p:cNvPr id="20" name="Group 19">
            <a:extLst>
              <a:ext uri="{FF2B5EF4-FFF2-40B4-BE49-F238E27FC236}">
                <a16:creationId xmlns:a16="http://schemas.microsoft.com/office/drawing/2014/main" id="{82D6CD00-3A39-B8E1-8CEF-39FEAEC84971}"/>
              </a:ext>
            </a:extLst>
          </p:cNvPr>
          <p:cNvGrpSpPr/>
          <p:nvPr/>
        </p:nvGrpSpPr>
        <p:grpSpPr>
          <a:xfrm>
            <a:off x="3668567" y="4328926"/>
            <a:ext cx="2798203" cy="1424857"/>
            <a:chOff x="274319" y="3476940"/>
            <a:chExt cx="5956663" cy="2055613"/>
          </a:xfrm>
        </p:grpSpPr>
        <p:pic>
          <p:nvPicPr>
            <p:cNvPr id="21" name="Picture 20" descr="Chart, map&#10;&#10;Description automatically generated">
              <a:extLst>
                <a:ext uri="{FF2B5EF4-FFF2-40B4-BE49-F238E27FC236}">
                  <a16:creationId xmlns:a16="http://schemas.microsoft.com/office/drawing/2014/main" id="{EC3D7AA2-9262-CE23-8855-4F342F65CCE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4319" y="3476940"/>
              <a:ext cx="5956663" cy="2055613"/>
            </a:xfrm>
            <a:prstGeom prst="rect">
              <a:avLst/>
            </a:prstGeom>
          </p:spPr>
        </p:pic>
        <p:sp>
          <p:nvSpPr>
            <p:cNvPr id="22" name="Rounded Rectangle 21">
              <a:extLst>
                <a:ext uri="{FF2B5EF4-FFF2-40B4-BE49-F238E27FC236}">
                  <a16:creationId xmlns:a16="http://schemas.microsoft.com/office/drawing/2014/main" id="{7ED40638-8949-3342-7FDC-6FF3ADCFA01D}"/>
                </a:ext>
              </a:extLst>
            </p:cNvPr>
            <p:cNvSpPr/>
            <p:nvPr/>
          </p:nvSpPr>
          <p:spPr bwMode="auto">
            <a:xfrm>
              <a:off x="1789613" y="3853542"/>
              <a:ext cx="365760" cy="381240"/>
            </a:xfrm>
            <a:prstGeom prst="roundRect">
              <a:avLst/>
            </a:prstGeom>
            <a:noFill/>
            <a:ln w="28575" cap="flat" cmpd="sng" algn="ctr">
              <a:solidFill>
                <a:srgbClr val="002060"/>
              </a:solidFill>
              <a:prstDash val="sysDash"/>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Lucida Grande" pitchFamily="84" charset="0"/>
                <a:ea typeface="ヒラギノ角ゴ Pro W3" pitchFamily="84" charset="-128"/>
                <a:cs typeface="+mn-cs"/>
              </a:endParaRPr>
            </a:p>
          </p:txBody>
        </p:sp>
        <p:sp>
          <p:nvSpPr>
            <p:cNvPr id="23" name="Rounded Rectangle 22">
              <a:extLst>
                <a:ext uri="{FF2B5EF4-FFF2-40B4-BE49-F238E27FC236}">
                  <a16:creationId xmlns:a16="http://schemas.microsoft.com/office/drawing/2014/main" id="{24B157ED-CED5-52DE-A4FE-FCAE29E9ED4D}"/>
                </a:ext>
              </a:extLst>
            </p:cNvPr>
            <p:cNvSpPr/>
            <p:nvPr/>
          </p:nvSpPr>
          <p:spPr bwMode="auto">
            <a:xfrm>
              <a:off x="5246916" y="5077097"/>
              <a:ext cx="365760" cy="381240"/>
            </a:xfrm>
            <a:prstGeom prst="roundRect">
              <a:avLst/>
            </a:prstGeom>
            <a:noFill/>
            <a:ln w="28575" cap="flat" cmpd="sng" algn="ctr">
              <a:solidFill>
                <a:srgbClr val="002060"/>
              </a:solidFill>
              <a:prstDash val="sysDash"/>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Lucida Grande" pitchFamily="84" charset="0"/>
                <a:ea typeface="ヒラギノ角ゴ Pro W3" pitchFamily="84" charset="-128"/>
                <a:cs typeface="+mn-cs"/>
              </a:endParaRPr>
            </a:p>
          </p:txBody>
        </p:sp>
        <p:sp>
          <p:nvSpPr>
            <p:cNvPr id="24" name="Rectangle 23">
              <a:extLst>
                <a:ext uri="{FF2B5EF4-FFF2-40B4-BE49-F238E27FC236}">
                  <a16:creationId xmlns:a16="http://schemas.microsoft.com/office/drawing/2014/main" id="{301A5DB9-D3BB-B441-7EA9-648C8B9EACDE}"/>
                </a:ext>
              </a:extLst>
            </p:cNvPr>
            <p:cNvSpPr/>
            <p:nvPr/>
          </p:nvSpPr>
          <p:spPr>
            <a:xfrm>
              <a:off x="1605573" y="3536040"/>
              <a:ext cx="1831119" cy="300793"/>
            </a:xfrm>
            <a:prstGeom prst="rect">
              <a:avLst/>
            </a:prstGeom>
          </p:spPr>
          <p:txBody>
            <a:bodyPr wrap="none">
              <a:spAutoFit/>
            </a:bodyPr>
            <a:lstStyle/>
            <a:p>
              <a:pPr marL="0" marR="0" lvl="0" indent="0" algn="just" defTabSz="342900" rtl="0" eaLnBrk="1" fontAlgn="auto" latinLnBrk="0" hangingPunct="1">
                <a:lnSpc>
                  <a:spcPct val="107000"/>
                </a:lnSpc>
                <a:spcBef>
                  <a:spcPts val="0"/>
                </a:spcBef>
                <a:spcAft>
                  <a:spcPts val="45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panose="020B0604020202020204" pitchFamily="34" charset="0"/>
                  <a:ea typeface="ヒラギノ角ゴ Pro W3"/>
                  <a:cs typeface="Arial" panose="020B0604020202020204" pitchFamily="34" charset="0"/>
                </a:rPr>
                <a:t>New lab in Salt?</a:t>
              </a:r>
            </a:p>
          </p:txBody>
        </p:sp>
        <p:sp>
          <p:nvSpPr>
            <p:cNvPr id="25" name="Rectangle 24">
              <a:extLst>
                <a:ext uri="{FF2B5EF4-FFF2-40B4-BE49-F238E27FC236}">
                  <a16:creationId xmlns:a16="http://schemas.microsoft.com/office/drawing/2014/main" id="{2F0F8E48-92DA-95CB-F922-586E4C65F750}"/>
                </a:ext>
              </a:extLst>
            </p:cNvPr>
            <p:cNvSpPr/>
            <p:nvPr/>
          </p:nvSpPr>
          <p:spPr>
            <a:xfrm>
              <a:off x="3559331" y="5086165"/>
              <a:ext cx="1886008" cy="300793"/>
            </a:xfrm>
            <a:prstGeom prst="rect">
              <a:avLst/>
            </a:prstGeom>
          </p:spPr>
          <p:txBody>
            <a:bodyPr wrap="none">
              <a:spAutoFit/>
            </a:bodyPr>
            <a:lstStyle/>
            <a:p>
              <a:pPr marL="0" marR="0" lvl="0" indent="0" algn="just" defTabSz="342900" rtl="0" eaLnBrk="1" fontAlgn="auto" latinLnBrk="0" hangingPunct="1">
                <a:lnSpc>
                  <a:spcPct val="107000"/>
                </a:lnSpc>
                <a:spcBef>
                  <a:spcPts val="0"/>
                </a:spcBef>
                <a:spcAft>
                  <a:spcPts val="45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panose="020B0604020202020204" pitchFamily="34" charset="0"/>
                  <a:ea typeface="ヒラギノ角ゴ Pro W3"/>
                  <a:cs typeface="Arial" panose="020B0604020202020204" pitchFamily="34" charset="0"/>
                </a:rPr>
                <a:t>New lab in Poly?</a:t>
              </a:r>
            </a:p>
          </p:txBody>
        </p:sp>
      </p:grpSp>
      <p:pic>
        <p:nvPicPr>
          <p:cNvPr id="26" name="Content Placeholder 3">
            <a:extLst>
              <a:ext uri="{FF2B5EF4-FFF2-40B4-BE49-F238E27FC236}">
                <a16:creationId xmlns:a16="http://schemas.microsoft.com/office/drawing/2014/main" id="{C80E0F79-CD10-AB19-D235-541275099D9D}"/>
              </a:ext>
            </a:extLst>
          </p:cNvPr>
          <p:cNvPicPr>
            <a:picLocks noChangeAspect="1"/>
          </p:cNvPicPr>
          <p:nvPr/>
        </p:nvPicPr>
        <p:blipFill>
          <a:blip r:embed="rId5" cstate="email">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6730515" y="4348546"/>
            <a:ext cx="2287390" cy="1424857"/>
          </a:xfrm>
          <a:prstGeom prst="rect">
            <a:avLst/>
          </a:prstGeom>
        </p:spPr>
      </p:pic>
      <p:sp>
        <p:nvSpPr>
          <p:cNvPr id="27" name="Rectangle 26">
            <a:extLst>
              <a:ext uri="{FF2B5EF4-FFF2-40B4-BE49-F238E27FC236}">
                <a16:creationId xmlns:a16="http://schemas.microsoft.com/office/drawing/2014/main" id="{B7185F72-569A-987D-06CD-2A8906A0D23A}"/>
              </a:ext>
            </a:extLst>
          </p:cNvPr>
          <p:cNvSpPr/>
          <p:nvPr/>
        </p:nvSpPr>
        <p:spPr>
          <a:xfrm>
            <a:off x="6506793" y="6068816"/>
            <a:ext cx="5228215" cy="615553"/>
          </a:xfrm>
          <a:prstGeom prst="rect">
            <a:avLst/>
          </a:prstGeom>
          <a:solidFill>
            <a:schemeClr val="bg1">
              <a:lumMod val="95000"/>
            </a:schemeClr>
          </a:solidFill>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altLang="en-US" sz="1700" b="1" i="0" u="none" strike="noStrike" kern="120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Results: It IS feasible, well motivated and timely. </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altLang="en-US" sz="1700" b="0" i="0" u="none" strike="noStrike" kern="120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Outfitted facility</a:t>
            </a:r>
            <a:r>
              <a:rPr kumimoji="0" lang="en-GB" sz="1700" b="0" i="0" u="none" strike="noStrike" kern="120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 £100-200m (Inc contingency, VAT)</a:t>
            </a:r>
            <a:endParaRPr kumimoji="0" lang="en-US" sz="1700" b="0" i="0" u="none" strike="noStrike" kern="1200" cap="none" spc="0" normalizeH="0" baseline="0" noProof="0" dirty="0">
              <a:ln>
                <a:noFill/>
              </a:ln>
              <a:solidFill>
                <a:srgbClr val="2E2C61"/>
              </a:solidFill>
              <a:effectLst/>
              <a:uLnTx/>
              <a:uFillTx/>
              <a:latin typeface="Lucida Grande" charset="0"/>
              <a:ea typeface="ヒラギノ角ゴ Pro W3" charset="0"/>
              <a:cs typeface="+mn-cs"/>
            </a:endParaRPr>
          </a:p>
        </p:txBody>
      </p:sp>
      <p:sp>
        <p:nvSpPr>
          <p:cNvPr id="28" name="Rectangle 27">
            <a:extLst>
              <a:ext uri="{FF2B5EF4-FFF2-40B4-BE49-F238E27FC236}">
                <a16:creationId xmlns:a16="http://schemas.microsoft.com/office/drawing/2014/main" id="{635BA99F-E7E5-0FCD-2A7E-6F8143D1087D}"/>
              </a:ext>
            </a:extLst>
          </p:cNvPr>
          <p:cNvSpPr/>
          <p:nvPr/>
        </p:nvSpPr>
        <p:spPr>
          <a:xfrm>
            <a:off x="282263" y="6033635"/>
            <a:ext cx="5502962" cy="61555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700" b="1" i="1" u="none" strike="noStrike" kern="1200" cap="none" spc="0" normalizeH="0" baseline="0" noProof="0" dirty="0">
                <a:ln>
                  <a:noFill/>
                </a:ln>
                <a:solidFill>
                  <a:srgbClr val="2E2C61"/>
                </a:solidFill>
                <a:effectLst/>
                <a:highlight>
                  <a:srgbClr val="E1E1FF"/>
                </a:highlight>
                <a:uLnTx/>
                <a:uFillTx/>
                <a:latin typeface="Arial" panose="020B0604020202020204" pitchFamily="34" charset="0"/>
                <a:ea typeface="+mn-ea"/>
                <a:cs typeface="Arial" panose="020B0604020202020204" pitchFamily="34" charset="0"/>
              </a:rPr>
              <a:t>Government ‘fit’: </a:t>
            </a:r>
            <a:r>
              <a:rPr kumimoji="0" lang="en-GB" sz="1700" b="1" i="1" u="none" strike="noStrike" kern="1200" cap="none" spc="0" normalizeH="0" baseline="0" noProof="0" dirty="0">
                <a:ln>
                  <a:noFill/>
                </a:ln>
                <a:solidFill>
                  <a:srgbClr val="A20305"/>
                </a:solidFill>
                <a:effectLst/>
                <a:highlight>
                  <a:srgbClr val="E1E1FF"/>
                </a:highlight>
                <a:uLnTx/>
                <a:uFillTx/>
                <a:latin typeface="Arial" panose="020B0604020202020204" pitchFamily="34" charset="0"/>
                <a:ea typeface="+mn-ea"/>
                <a:cs typeface="Arial" panose="020B0604020202020204" pitchFamily="34" charset="0"/>
              </a:rPr>
              <a:t>Levelling Up, Strength in Places, Build Back Better, UK Science Superpower…</a:t>
            </a:r>
            <a:endParaRPr kumimoji="0" lang="en-US" sz="1700" b="0" i="0" u="none" strike="noStrike" kern="1200" cap="none" spc="0" normalizeH="0" baseline="0" noProof="0" dirty="0">
              <a:ln>
                <a:noFill/>
              </a:ln>
              <a:solidFill>
                <a:srgbClr val="2E2C61"/>
              </a:solidFill>
              <a:effectLst/>
              <a:highlight>
                <a:srgbClr val="E1E1FF"/>
              </a:highlight>
              <a:uLnTx/>
              <a:uFillTx/>
              <a:latin typeface="Calibri" panose="020F0502020204030204"/>
              <a:ea typeface="+mn-ea"/>
              <a:cs typeface="+mn-cs"/>
            </a:endParaRPr>
          </a:p>
        </p:txBody>
      </p:sp>
      <p:grpSp>
        <p:nvGrpSpPr>
          <p:cNvPr id="2" name="Group 1">
            <a:extLst>
              <a:ext uri="{FF2B5EF4-FFF2-40B4-BE49-F238E27FC236}">
                <a16:creationId xmlns:a16="http://schemas.microsoft.com/office/drawing/2014/main" id="{56B43AC7-AD66-FC49-3671-A6AD66CDDA62}"/>
              </a:ext>
            </a:extLst>
          </p:cNvPr>
          <p:cNvGrpSpPr/>
          <p:nvPr/>
        </p:nvGrpSpPr>
        <p:grpSpPr>
          <a:xfrm>
            <a:off x="8166073" y="1223380"/>
            <a:ext cx="3526367" cy="2981913"/>
            <a:chOff x="3928554" y="1147349"/>
            <a:chExt cx="3526367" cy="2981913"/>
          </a:xfrm>
        </p:grpSpPr>
        <p:pic>
          <p:nvPicPr>
            <p:cNvPr id="5" name="Picture 4" descr="Diagram&#10;&#10;Description automatically generated">
              <a:extLst>
                <a:ext uri="{FF2B5EF4-FFF2-40B4-BE49-F238E27FC236}">
                  <a16:creationId xmlns:a16="http://schemas.microsoft.com/office/drawing/2014/main" id="{868A6595-2742-9744-91B3-00088DA5BBC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23964" y="2426756"/>
              <a:ext cx="2696900" cy="1702506"/>
            </a:xfrm>
            <a:prstGeom prst="rect">
              <a:avLst/>
            </a:prstGeom>
          </p:spPr>
        </p:pic>
        <p:grpSp>
          <p:nvGrpSpPr>
            <p:cNvPr id="36" name="Group 35">
              <a:extLst>
                <a:ext uri="{FF2B5EF4-FFF2-40B4-BE49-F238E27FC236}">
                  <a16:creationId xmlns:a16="http://schemas.microsoft.com/office/drawing/2014/main" id="{B9EB7A2A-3D8A-C813-DE9B-7423B8979C76}"/>
                </a:ext>
              </a:extLst>
            </p:cNvPr>
            <p:cNvGrpSpPr/>
            <p:nvPr/>
          </p:nvGrpSpPr>
          <p:grpSpPr>
            <a:xfrm>
              <a:off x="5224441" y="1186335"/>
              <a:ext cx="2189033" cy="1162825"/>
              <a:chOff x="5124425" y="1186335"/>
              <a:chExt cx="2189033" cy="1162825"/>
            </a:xfrm>
          </p:grpSpPr>
          <p:pic>
            <p:nvPicPr>
              <p:cNvPr id="29" name="Picture 28" descr="A picture containing building, train, sitting, airplane&#10;&#10;Description automatically generated">
                <a:extLst>
                  <a:ext uri="{FF2B5EF4-FFF2-40B4-BE49-F238E27FC236}">
                    <a16:creationId xmlns:a16="http://schemas.microsoft.com/office/drawing/2014/main" id="{938B967A-3137-B8AC-A0C6-3738F1F5A9B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124425" y="1186335"/>
                <a:ext cx="2189033" cy="1162825"/>
              </a:xfrm>
              <a:prstGeom prst="rect">
                <a:avLst/>
              </a:prstGeom>
            </p:spPr>
          </p:pic>
          <p:sp>
            <p:nvSpPr>
              <p:cNvPr id="33" name="Rectangle 32">
                <a:extLst>
                  <a:ext uri="{FF2B5EF4-FFF2-40B4-BE49-F238E27FC236}">
                    <a16:creationId xmlns:a16="http://schemas.microsoft.com/office/drawing/2014/main" id="{6191665C-5FE4-1A95-1113-8A7B7BED120D}"/>
                  </a:ext>
                </a:extLst>
              </p:cNvPr>
              <p:cNvSpPr/>
              <p:nvPr/>
            </p:nvSpPr>
            <p:spPr>
              <a:xfrm>
                <a:off x="5799396" y="1447993"/>
                <a:ext cx="856149" cy="60016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C0504D"/>
                    </a:solidFill>
                    <a:effectLst/>
                    <a:uLnTx/>
                    <a:uFillTx/>
                    <a:latin typeface="Arial"/>
                    <a:ea typeface="ヒラギノ角ゴ Pro W3" charset="0"/>
                    <a:cs typeface="+mn-cs"/>
                  </a:rPr>
                  <a:t>10 T Liquid Xenon</a:t>
                </a:r>
                <a:endParaRPr kumimoji="0" lang="en-US" sz="1100" b="0" i="0" u="none" strike="noStrike" kern="1200" cap="none" spc="0" normalizeH="0" baseline="0" noProof="0" dirty="0">
                  <a:ln>
                    <a:noFill/>
                  </a:ln>
                  <a:solidFill>
                    <a:srgbClr val="C0504D"/>
                  </a:solidFill>
                  <a:effectLst/>
                  <a:uLnTx/>
                  <a:uFillTx/>
                  <a:latin typeface="Arial"/>
                  <a:ea typeface="ヒラギノ角ゴ Pro W3" charset="0"/>
                  <a:cs typeface="+mn-cs"/>
                </a:endParaRPr>
              </a:p>
            </p:txBody>
          </p:sp>
        </p:grpSp>
        <p:sp>
          <p:nvSpPr>
            <p:cNvPr id="34" name="Rectangle 33">
              <a:extLst>
                <a:ext uri="{FF2B5EF4-FFF2-40B4-BE49-F238E27FC236}">
                  <a16:creationId xmlns:a16="http://schemas.microsoft.com/office/drawing/2014/main" id="{EEE84662-BECD-416C-CF66-72DDCD883EFA}"/>
                </a:ext>
              </a:extLst>
            </p:cNvPr>
            <p:cNvSpPr/>
            <p:nvPr/>
          </p:nvSpPr>
          <p:spPr>
            <a:xfrm>
              <a:off x="3928554" y="1147349"/>
              <a:ext cx="1269390" cy="600164"/>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a:ea typeface="ヒラギノ角ゴ Pro W3" charset="0"/>
                  <a:cs typeface="+mn-cs"/>
                </a:rPr>
                <a:t>LZ @ SURF. </a:t>
              </a:r>
            </a:p>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a:ea typeface="ヒラギノ角ゴ Pro W3" charset="0"/>
                  <a:cs typeface="+mn-cs"/>
                </a:rPr>
                <a:t>Next generation in the UK?</a:t>
              </a:r>
              <a:endParaRPr kumimoji="0" lang="en-US" sz="1100" b="0" i="0" u="none" strike="noStrike" kern="1200" cap="none" spc="0" normalizeH="0" baseline="0" noProof="0" dirty="0">
                <a:ln>
                  <a:noFill/>
                </a:ln>
                <a:solidFill>
                  <a:prstClr val="black"/>
                </a:solidFill>
                <a:effectLst/>
                <a:uLnTx/>
                <a:uFillTx/>
                <a:latin typeface="Arial"/>
                <a:ea typeface="ヒラギノ角ゴ Pro W3" charset="0"/>
                <a:cs typeface="+mn-cs"/>
              </a:endParaRPr>
            </a:p>
          </p:txBody>
        </p:sp>
        <p:sp>
          <p:nvSpPr>
            <p:cNvPr id="35" name="Rectangle 34">
              <a:extLst>
                <a:ext uri="{FF2B5EF4-FFF2-40B4-BE49-F238E27FC236}">
                  <a16:creationId xmlns:a16="http://schemas.microsoft.com/office/drawing/2014/main" id="{2598FF6E-16E0-C410-6349-6255884ECCA4}"/>
                </a:ext>
              </a:extLst>
            </p:cNvPr>
            <p:cNvSpPr/>
            <p:nvPr/>
          </p:nvSpPr>
          <p:spPr>
            <a:xfrm>
              <a:off x="6326445" y="2761066"/>
              <a:ext cx="1128476" cy="600164"/>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Arial"/>
                  <a:ea typeface="ヒラギノ角ゴ Pro W3" charset="0"/>
                  <a:cs typeface="+mn-cs"/>
                </a:rPr>
                <a:t>New lab specifications &amp; designs</a:t>
              </a:r>
              <a:endParaRPr kumimoji="0" lang="en-US" sz="1100" b="0" i="0" u="none" strike="noStrike" kern="1200" cap="none" spc="0" normalizeH="0" baseline="0" noProof="0" dirty="0">
                <a:ln>
                  <a:noFill/>
                </a:ln>
                <a:solidFill>
                  <a:prstClr val="black"/>
                </a:solidFill>
                <a:effectLst/>
                <a:uLnTx/>
                <a:uFillTx/>
                <a:latin typeface="Arial"/>
                <a:ea typeface="ヒラギノ角ゴ Pro W3" charset="0"/>
                <a:cs typeface="+mn-cs"/>
              </a:endParaRPr>
            </a:p>
          </p:txBody>
        </p:sp>
      </p:grpSp>
      <p:pic>
        <p:nvPicPr>
          <p:cNvPr id="3" name="Picture 8" descr="A picture containing graphical user interface&#10;&#10;Description automatically generated">
            <a:extLst>
              <a:ext uri="{FF2B5EF4-FFF2-40B4-BE49-F238E27FC236}">
                <a16:creationId xmlns:a16="http://schemas.microsoft.com/office/drawing/2014/main" id="{858A1C8F-6142-B2D4-059A-36BC861D2203}"/>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354031" y="186665"/>
            <a:ext cx="1686401" cy="869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5979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7B54F19-1212-9345-95FF-9D2815FD6E96}"/>
              </a:ext>
            </a:extLst>
          </p:cNvPr>
          <p:cNvSpPr txBox="1"/>
          <p:nvPr/>
        </p:nvSpPr>
        <p:spPr>
          <a:xfrm>
            <a:off x="289059" y="257550"/>
            <a:ext cx="11669200" cy="132343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Next (Current) Steps: Boulby Development Project (</a:t>
            </a:r>
            <a:r>
              <a:rPr kumimoji="0" lang="en-US" sz="4000" b="1" i="0" u="none" strike="noStrike" kern="1200" cap="none" spc="-150" normalizeH="0" baseline="0" noProof="0" dirty="0">
                <a:ln>
                  <a:noFill/>
                </a:ln>
                <a:solidFill>
                  <a:srgbClr val="B10100"/>
                </a:solidFill>
                <a:effectLst/>
                <a:uLnTx/>
                <a:uFillTx/>
                <a:latin typeface="Arial" panose="020B0604020202020204" pitchFamily="34" charset="0"/>
                <a:ea typeface="+mn-ea"/>
                <a:cs typeface="Arial" panose="020B0604020202020204" pitchFamily="34" charset="0"/>
              </a:rPr>
              <a:t>BDP</a:t>
            </a:r>
            <a:r>
              <a:rPr kumimoji="0" lang="en-US" sz="40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t>
            </a:r>
          </a:p>
        </p:txBody>
      </p:sp>
      <p:sp>
        <p:nvSpPr>
          <p:cNvPr id="9" name="Rectangle 8">
            <a:extLst>
              <a:ext uri="{FF2B5EF4-FFF2-40B4-BE49-F238E27FC236}">
                <a16:creationId xmlns:a16="http://schemas.microsoft.com/office/drawing/2014/main" id="{88BA6BD6-FB28-16E2-0D78-F86FD513B187}"/>
              </a:ext>
            </a:extLst>
          </p:cNvPr>
          <p:cNvSpPr/>
          <p:nvPr/>
        </p:nvSpPr>
        <p:spPr>
          <a:xfrm>
            <a:off x="354338" y="2874390"/>
            <a:ext cx="4164898" cy="3631763"/>
          </a:xfrm>
          <a:prstGeom prst="rect">
            <a:avLst/>
          </a:prstGeom>
          <a:solidFill>
            <a:schemeClr val="bg1">
              <a:lumMod val="85000"/>
            </a:schemeClr>
          </a:solidFill>
          <a:ln w="25400" cap="flat" cmpd="sng" algn="ctr">
            <a:noFill/>
            <a:prstDash val="solid"/>
          </a:ln>
          <a:effectLst/>
        </p:spPr>
        <p:txBody>
          <a:bodyPr wrap="square">
            <a:spAutoFit/>
          </a:bodyPr>
          <a:lstStyle/>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500" b="1"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UKRI Preliminary Infrastructure Funding</a:t>
            </a:r>
          </a:p>
          <a:p>
            <a:pPr marL="0" marR="0" lvl="0" indent="0" algn="l" defTabSz="231458" rtl="0" eaLnBrk="1" fontAlgn="auto" latinLnBrk="0" hangingPunct="1">
              <a:lnSpc>
                <a:spcPct val="100000"/>
              </a:lnSpc>
              <a:spcBef>
                <a:spcPts val="0"/>
              </a:spcBef>
              <a:spcAft>
                <a:spcPts val="0"/>
              </a:spcAft>
              <a:buClrTx/>
              <a:buSzTx/>
              <a:buFontTx/>
              <a:buNone/>
              <a:tabLst/>
              <a:defRPr/>
            </a:pPr>
            <a:r>
              <a:rPr kumimoji="0" lang="en-GB" altLang="en-US" sz="1500" b="1"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£2.84M, 3 year project (2022/3-2024/5).</a:t>
            </a:r>
            <a:endParaRPr kumimoji="0" lang="en-GB" altLang="en-US" sz="1500" b="1" i="0" u="none" strike="noStrike" kern="0" cap="none" spc="0" normalizeH="0" baseline="0" noProof="0" dirty="0">
              <a:ln>
                <a:noFill/>
              </a:ln>
              <a:solidFill>
                <a:srgbClr val="C00000"/>
              </a:solidFill>
              <a:effectLst/>
              <a:uLnTx/>
              <a:uFillTx/>
              <a:latin typeface="Arial" panose="020B0604020202020204" pitchFamily="34" charset="0"/>
              <a:ea typeface="ヒラギノ角ゴ Pro W3"/>
              <a:cs typeface="Arial" panose="020B0604020202020204" pitchFamily="34" charset="0"/>
            </a:endParaRPr>
          </a:p>
          <a:p>
            <a:pPr marL="0" marR="0" lvl="0" indent="0" algn="l" defTabSz="231458" rtl="0" eaLnBrk="1" fontAlgn="auto" latinLnBrk="0" hangingPunct="1">
              <a:lnSpc>
                <a:spcPct val="100000"/>
              </a:lnSpc>
              <a:spcBef>
                <a:spcPts val="1200"/>
              </a:spcBef>
              <a:spcAft>
                <a:spcPts val="0"/>
              </a:spcAft>
              <a:buClrTx/>
              <a:buSzTx/>
              <a:buFontTx/>
              <a:buNone/>
              <a:tabLst/>
              <a:defRPr/>
            </a:pPr>
            <a:r>
              <a:rPr kumimoji="0" lang="en-GB" altLang="en-US" sz="1500" b="1" i="0" u="none" strike="noStrike" kern="0" cap="none" spc="0" normalizeH="0" baseline="0" noProof="0" dirty="0">
                <a:ln>
                  <a:noFill/>
                </a:ln>
                <a:solidFill>
                  <a:srgbClr val="C00000"/>
                </a:solidFill>
                <a:effectLst/>
                <a:uLnTx/>
                <a:uFillTx/>
                <a:latin typeface="Arial" panose="020B0604020202020204" pitchFamily="34" charset="0"/>
                <a:ea typeface="ヒラギノ角ゴ Pro W3"/>
                <a:cs typeface="Arial" panose="020B0604020202020204" pitchFamily="34" charset="0"/>
              </a:rPr>
              <a:t>Tasks / Deliverables:</a:t>
            </a:r>
          </a:p>
          <a:p>
            <a:pPr marL="342900" marR="0" lvl="0" indent="-342900" algn="l" defTabSz="231458" rtl="0" eaLnBrk="1" fontAlgn="auto" latinLnBrk="0" hangingPunct="1">
              <a:lnSpc>
                <a:spcPct val="100000"/>
              </a:lnSpc>
              <a:spcBef>
                <a:spcPts val="270"/>
              </a:spcBef>
              <a:spcAft>
                <a:spcPts val="600"/>
              </a:spcAft>
              <a:buClrTx/>
              <a:buSzTx/>
              <a:buFont typeface="+mj-lt"/>
              <a:buAutoNum type="arabicParenR"/>
              <a:tabLst/>
              <a:defRPr/>
            </a:pPr>
            <a:r>
              <a:rPr kumimoji="0" lang="en-GB" altLang="en-US" sz="15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Facility design development (for sites at various depths and locations)</a:t>
            </a:r>
          </a:p>
          <a:p>
            <a:pPr marL="342900" marR="0" lvl="0" indent="-342900" algn="l" defTabSz="231458" rtl="0" eaLnBrk="1" fontAlgn="auto" latinLnBrk="0" hangingPunct="1">
              <a:lnSpc>
                <a:spcPct val="100000"/>
              </a:lnSpc>
              <a:spcBef>
                <a:spcPts val="270"/>
              </a:spcBef>
              <a:spcAft>
                <a:spcPts val="600"/>
              </a:spcAft>
              <a:buClrTx/>
              <a:buSzTx/>
              <a:buFont typeface="+mj-lt"/>
              <a:buAutoNum type="arabicParenR"/>
              <a:tabLst/>
              <a:defRPr/>
            </a:pPr>
            <a:r>
              <a:rPr kumimoji="0" lang="en-GB" altLang="en-US" sz="15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Science programme development </a:t>
            </a:r>
          </a:p>
          <a:p>
            <a:pPr marL="342900" marR="0" lvl="0" indent="-342900" algn="l" defTabSz="231458" rtl="0" eaLnBrk="1" fontAlgn="auto" latinLnBrk="0" hangingPunct="1">
              <a:lnSpc>
                <a:spcPct val="100000"/>
              </a:lnSpc>
              <a:spcBef>
                <a:spcPts val="270"/>
              </a:spcBef>
              <a:spcAft>
                <a:spcPts val="600"/>
              </a:spcAft>
              <a:buClrTx/>
              <a:buSzTx/>
              <a:buFont typeface="+mj-lt"/>
              <a:buAutoNum type="arabicParenR"/>
              <a:tabLst/>
              <a:defRPr/>
            </a:pPr>
            <a:r>
              <a:rPr kumimoji="0" lang="en-GB" altLang="en-US" sz="15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Business case(s), economic impact studies, risks → </a:t>
            </a:r>
            <a:r>
              <a:rPr kumimoji="0" lang="en-GB" altLang="en-US" sz="1500" b="1"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Submission to Gov.</a:t>
            </a:r>
          </a:p>
          <a:p>
            <a:pPr marL="342900" marR="0" lvl="0" indent="-342900" algn="l" defTabSz="231458" rtl="0" eaLnBrk="1" fontAlgn="auto" latinLnBrk="0" hangingPunct="1">
              <a:lnSpc>
                <a:spcPct val="100000"/>
              </a:lnSpc>
              <a:spcBef>
                <a:spcPts val="270"/>
              </a:spcBef>
              <a:spcAft>
                <a:spcPts val="0"/>
              </a:spcAft>
              <a:buClrTx/>
              <a:buSzTx/>
              <a:buFont typeface="+mj-lt"/>
              <a:buAutoNum type="arabicParenR"/>
              <a:tabLst/>
              <a:defRPr/>
            </a:pPr>
            <a:r>
              <a:rPr kumimoji="0" lang="en-GB" altLang="en-US" sz="15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Stakeholder engagement: Local, National &amp; International:</a:t>
            </a:r>
          </a:p>
          <a:p>
            <a:pPr marL="742950" marR="0" lvl="1" indent="-285750" algn="l" defTabSz="23145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5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Public &amp; Partners</a:t>
            </a:r>
          </a:p>
          <a:p>
            <a:pPr marL="742950" marR="0" lvl="1" indent="-285750" algn="l" defTabSz="23145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5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Government</a:t>
            </a:r>
          </a:p>
          <a:p>
            <a:pPr marL="742950" marR="0" lvl="1" indent="-285750" algn="l" defTabSz="23145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500" b="0" i="0" u="none" strike="noStrike" kern="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Science communities &amp; funders</a:t>
            </a:r>
          </a:p>
        </p:txBody>
      </p:sp>
      <p:pic>
        <p:nvPicPr>
          <p:cNvPr id="10" name="Picture 9" descr="Graphical user interface&#10;&#10;Description automatically generated with low confidence">
            <a:extLst>
              <a:ext uri="{FF2B5EF4-FFF2-40B4-BE49-F238E27FC236}">
                <a16:creationId xmlns:a16="http://schemas.microsoft.com/office/drawing/2014/main" id="{EA95F969-56D2-C861-53A8-D6A64E65EBA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436897" y="1193961"/>
            <a:ext cx="1431536" cy="2084609"/>
          </a:xfrm>
          <a:prstGeom prst="rect">
            <a:avLst/>
          </a:prstGeom>
          <a:ln>
            <a:solidFill>
              <a:schemeClr val="bg1">
                <a:lumMod val="85000"/>
              </a:schemeClr>
            </a:solidFill>
          </a:ln>
          <a:effectLst>
            <a:outerShdw blurRad="50800" dist="38100" dir="2700000" algn="tl" rotWithShape="0">
              <a:prstClr val="black">
                <a:alpha val="40000"/>
              </a:prstClr>
            </a:outerShdw>
          </a:effectLst>
        </p:spPr>
      </p:pic>
      <p:sp>
        <p:nvSpPr>
          <p:cNvPr id="11" name="Rectangle 10">
            <a:extLst>
              <a:ext uri="{FF2B5EF4-FFF2-40B4-BE49-F238E27FC236}">
                <a16:creationId xmlns:a16="http://schemas.microsoft.com/office/drawing/2014/main" id="{03629466-9C7B-F0C3-AFB6-E89C02FA0556}"/>
              </a:ext>
            </a:extLst>
          </p:cNvPr>
          <p:cNvSpPr/>
          <p:nvPr/>
        </p:nvSpPr>
        <p:spPr>
          <a:xfrm>
            <a:off x="6927657" y="2952053"/>
            <a:ext cx="1765912" cy="646331"/>
          </a:xfrm>
          <a:prstGeom prst="rect">
            <a:avLst/>
          </a:prstGeom>
          <a:noFill/>
        </p:spPr>
        <p:txBody>
          <a:bodyPr wrap="square">
            <a:spAutoFit/>
          </a:bodyPr>
          <a:lstStyle/>
          <a:p>
            <a:pPr marL="0" marR="0" lvl="0" indent="0" algn="r" defTabSz="914400" rtl="0" eaLnBrk="1" fontAlgn="auto" latinLnBrk="0" hangingPunct="1">
              <a:lnSpc>
                <a:spcPct val="100000"/>
              </a:lnSpc>
              <a:spcBef>
                <a:spcPts val="300"/>
              </a:spcBef>
              <a:spcAft>
                <a:spcPts val="0"/>
              </a:spcAft>
              <a:buClrTx/>
              <a:buSzTx/>
              <a:buFontTx/>
              <a:buNone/>
              <a:tabLst/>
              <a:defRPr/>
            </a:pPr>
            <a:r>
              <a:rPr kumimoji="0" lang="en-GB" sz="12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sym typeface="Wingdings" pitchFamily="2" charset="2"/>
              </a:rPr>
              <a:t>Boulby Development Project Infrastructure Bid: 2022-2025</a:t>
            </a:r>
          </a:p>
        </p:txBody>
      </p:sp>
      <p:pic>
        <p:nvPicPr>
          <p:cNvPr id="12" name="Picture 11" descr="Text&#10;&#10;Description automatically generated">
            <a:extLst>
              <a:ext uri="{FF2B5EF4-FFF2-40B4-BE49-F238E27FC236}">
                <a16:creationId xmlns:a16="http://schemas.microsoft.com/office/drawing/2014/main" id="{65B95954-329C-9482-AF44-1FB6DDCE963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80955" y="1648646"/>
            <a:ext cx="1515123" cy="1938845"/>
          </a:xfrm>
          <a:prstGeom prst="rect">
            <a:avLst/>
          </a:prstGeom>
          <a:ln>
            <a:solidFill>
              <a:schemeClr val="bg1">
                <a:lumMod val="85000"/>
              </a:schemeClr>
            </a:solidFill>
          </a:ln>
          <a:effectLst>
            <a:outerShdw blurRad="50800" dist="38100" dir="2700000" algn="tl" rotWithShape="0">
              <a:prstClr val="black">
                <a:alpha val="40000"/>
              </a:prstClr>
            </a:outerShdw>
          </a:effectLst>
        </p:spPr>
      </p:pic>
      <p:grpSp>
        <p:nvGrpSpPr>
          <p:cNvPr id="8" name="Group 7">
            <a:extLst>
              <a:ext uri="{FF2B5EF4-FFF2-40B4-BE49-F238E27FC236}">
                <a16:creationId xmlns:a16="http://schemas.microsoft.com/office/drawing/2014/main" id="{E5FE507F-E65E-7528-B3D0-1392275E89C7}"/>
              </a:ext>
            </a:extLst>
          </p:cNvPr>
          <p:cNvGrpSpPr/>
          <p:nvPr/>
        </p:nvGrpSpPr>
        <p:grpSpPr>
          <a:xfrm>
            <a:off x="633548" y="1236067"/>
            <a:ext cx="7796231" cy="1419097"/>
            <a:chOff x="663528" y="1407523"/>
            <a:chExt cx="7796231" cy="1419097"/>
          </a:xfrm>
        </p:grpSpPr>
        <p:sp>
          <p:nvSpPr>
            <p:cNvPr id="3" name="TextBox 2">
              <a:extLst>
                <a:ext uri="{FF2B5EF4-FFF2-40B4-BE49-F238E27FC236}">
                  <a16:creationId xmlns:a16="http://schemas.microsoft.com/office/drawing/2014/main" id="{70085F7F-4E49-ACBA-5034-54EFF92FE8BF}"/>
                </a:ext>
              </a:extLst>
            </p:cNvPr>
            <p:cNvSpPr txBox="1"/>
            <p:nvPr/>
          </p:nvSpPr>
          <p:spPr>
            <a:xfrm>
              <a:off x="2268746" y="1407523"/>
              <a:ext cx="6191013" cy="1354217"/>
            </a:xfrm>
            <a:prstGeom prst="rect">
              <a:avLst/>
            </a:prstGeom>
            <a:solidFill>
              <a:schemeClr val="accent1">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rPr>
                <a:t>Next level planning and preparing for 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rPr>
                <a:t>“… </a:t>
              </a:r>
              <a:r>
                <a:rPr kumimoji="0" lang="en-GB" sz="16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greatly expanded underground science facility in the North East, with the potential to host a major international science infrastructure, such as a next generation dark matter experiment</a:t>
              </a:r>
              <a:r>
                <a:rPr kumimoji="0" lang="en-GB" sz="1600" b="1" i="1"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rPr>
                <a:t>.” </a:t>
              </a:r>
              <a:r>
                <a:rPr kumimoji="0" lang="en-GB" sz="1200" b="0" i="0" u="none" strike="noStrike" kern="1200" cap="none" spc="0" normalizeH="0" baseline="0" noProof="0" dirty="0">
                  <a:ln>
                    <a:noFill/>
                  </a:ln>
                  <a:solidFill>
                    <a:srgbClr val="2E2C61"/>
                  </a:solidFill>
                  <a:effectLst/>
                  <a:uLnTx/>
                  <a:uFillTx/>
                  <a:latin typeface="Arial" panose="020B0604020202020204" pitchFamily="34" charset="0"/>
                  <a:ea typeface="+mn-ea"/>
                  <a:cs typeface="Arial" panose="020B0604020202020204" pitchFamily="34" charset="0"/>
                </a:rPr>
                <a:t>(STFC strategic delivery plan (2022-2025)</a:t>
              </a:r>
            </a:p>
          </p:txBody>
        </p:sp>
        <p:sp>
          <p:nvSpPr>
            <p:cNvPr id="13" name="TextBox 12">
              <a:extLst>
                <a:ext uri="{FF2B5EF4-FFF2-40B4-BE49-F238E27FC236}">
                  <a16:creationId xmlns:a16="http://schemas.microsoft.com/office/drawing/2014/main" id="{613D318A-CCF0-517E-4561-87B7FEF99816}"/>
                </a:ext>
              </a:extLst>
            </p:cNvPr>
            <p:cNvSpPr txBox="1"/>
            <p:nvPr/>
          </p:nvSpPr>
          <p:spPr>
            <a:xfrm>
              <a:off x="663528" y="2180289"/>
              <a:ext cx="166832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BDP Project Goal:</a:t>
              </a:r>
            </a:p>
          </p:txBody>
        </p:sp>
      </p:grpSp>
      <p:grpSp>
        <p:nvGrpSpPr>
          <p:cNvPr id="2" name="Group 1">
            <a:extLst>
              <a:ext uri="{FF2B5EF4-FFF2-40B4-BE49-F238E27FC236}">
                <a16:creationId xmlns:a16="http://schemas.microsoft.com/office/drawing/2014/main" id="{0462CC4C-D875-DF5B-7638-4ABEF69D50B5}"/>
              </a:ext>
            </a:extLst>
          </p:cNvPr>
          <p:cNvGrpSpPr/>
          <p:nvPr/>
        </p:nvGrpSpPr>
        <p:grpSpPr>
          <a:xfrm>
            <a:off x="4660289" y="3322624"/>
            <a:ext cx="7168706" cy="3286958"/>
            <a:chOff x="4660289" y="3322624"/>
            <a:chExt cx="7168706" cy="3286958"/>
          </a:xfrm>
        </p:grpSpPr>
        <p:pic>
          <p:nvPicPr>
            <p:cNvPr id="4" name="Picture 3" descr="Timeline&#10;&#10;Description automatically generated with medium confidence">
              <a:extLst>
                <a:ext uri="{FF2B5EF4-FFF2-40B4-BE49-F238E27FC236}">
                  <a16:creationId xmlns:a16="http://schemas.microsoft.com/office/drawing/2014/main" id="{2A9F1200-142F-FFD0-3828-667F9BC7BE5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60289" y="3740718"/>
              <a:ext cx="7168706" cy="2868864"/>
            </a:xfrm>
            <a:prstGeom prst="rect">
              <a:avLst/>
            </a:prstGeom>
          </p:spPr>
        </p:pic>
        <p:sp>
          <p:nvSpPr>
            <p:cNvPr id="5" name="Rectangle 4">
              <a:extLst>
                <a:ext uri="{FF2B5EF4-FFF2-40B4-BE49-F238E27FC236}">
                  <a16:creationId xmlns:a16="http://schemas.microsoft.com/office/drawing/2014/main" id="{980E93D1-C77F-524B-CE63-435732CC804A}"/>
                </a:ext>
              </a:extLst>
            </p:cNvPr>
            <p:cNvSpPr/>
            <p:nvPr/>
          </p:nvSpPr>
          <p:spPr>
            <a:xfrm>
              <a:off x="4714178" y="3322624"/>
              <a:ext cx="1765913"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1600" b="1" i="0" u="none" strike="noStrike" kern="0" cap="none" spc="0" normalizeH="0" baseline="0" noProof="0" dirty="0">
                  <a:ln>
                    <a:noFill/>
                  </a:ln>
                  <a:solidFill>
                    <a:srgbClr val="A20305"/>
                  </a:solidFill>
                  <a:effectLst/>
                  <a:uLnTx/>
                  <a:uFillTx/>
                  <a:latin typeface="Arial"/>
                  <a:ea typeface="ヒラギノ角ゴ Pro W3"/>
                  <a:cs typeface="Arial"/>
                </a:rPr>
                <a:t>Boulby Development Timeline</a:t>
              </a:r>
              <a:endParaRPr kumimoji="0" lang="en-US" sz="1600" b="1" i="0" u="none" strike="noStrike" kern="1200" cap="none" spc="0" normalizeH="0" baseline="0" noProof="0" dirty="0">
                <a:ln>
                  <a:noFill/>
                </a:ln>
                <a:solidFill>
                  <a:srgbClr val="A20305"/>
                </a:solidFill>
                <a:effectLst/>
                <a:uLnTx/>
                <a:uFillTx/>
                <a:latin typeface="Calibri" panose="020F0502020204030204"/>
                <a:ea typeface="+mn-ea"/>
                <a:cs typeface="+mn-cs"/>
              </a:endParaRPr>
            </a:p>
          </p:txBody>
        </p:sp>
      </p:grpSp>
      <p:grpSp>
        <p:nvGrpSpPr>
          <p:cNvPr id="17" name="Group 16">
            <a:extLst>
              <a:ext uri="{FF2B5EF4-FFF2-40B4-BE49-F238E27FC236}">
                <a16:creationId xmlns:a16="http://schemas.microsoft.com/office/drawing/2014/main" id="{9F9163E8-0251-7719-3D61-C598234A3966}"/>
              </a:ext>
            </a:extLst>
          </p:cNvPr>
          <p:cNvGrpSpPr/>
          <p:nvPr/>
        </p:nvGrpSpPr>
        <p:grpSpPr>
          <a:xfrm>
            <a:off x="9630329" y="6160341"/>
            <a:ext cx="882768" cy="112476"/>
            <a:chOff x="9610963" y="4861464"/>
            <a:chExt cx="882768" cy="112476"/>
          </a:xfrm>
        </p:grpSpPr>
        <p:sp>
          <p:nvSpPr>
            <p:cNvPr id="14" name="Oval 13">
              <a:extLst>
                <a:ext uri="{FF2B5EF4-FFF2-40B4-BE49-F238E27FC236}">
                  <a16:creationId xmlns:a16="http://schemas.microsoft.com/office/drawing/2014/main" id="{D832D2C7-0334-8CB8-7C5A-B2A2700E5054}"/>
                </a:ext>
              </a:extLst>
            </p:cNvPr>
            <p:cNvSpPr/>
            <p:nvPr/>
          </p:nvSpPr>
          <p:spPr>
            <a:xfrm>
              <a:off x="9610963" y="4861464"/>
              <a:ext cx="113668" cy="112476"/>
            </a:xfrm>
            <a:prstGeom prst="ellipse">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Oval 14">
              <a:extLst>
                <a:ext uri="{FF2B5EF4-FFF2-40B4-BE49-F238E27FC236}">
                  <a16:creationId xmlns:a16="http://schemas.microsoft.com/office/drawing/2014/main" id="{21A14EF0-AE17-532E-2D5A-B76D62644F92}"/>
                </a:ext>
              </a:extLst>
            </p:cNvPr>
            <p:cNvSpPr/>
            <p:nvPr/>
          </p:nvSpPr>
          <p:spPr>
            <a:xfrm>
              <a:off x="10380063" y="4861464"/>
              <a:ext cx="113668" cy="112476"/>
            </a:xfrm>
            <a:prstGeom prst="ellipse">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19" name="TextBox 18">
            <a:extLst>
              <a:ext uri="{FF2B5EF4-FFF2-40B4-BE49-F238E27FC236}">
                <a16:creationId xmlns:a16="http://schemas.microsoft.com/office/drawing/2014/main" id="{B702B00A-31BF-0BB5-1BFA-BF26430E4EE2}"/>
              </a:ext>
            </a:extLst>
          </p:cNvPr>
          <p:cNvSpPr txBox="1"/>
          <p:nvPr/>
        </p:nvSpPr>
        <p:spPr>
          <a:xfrm>
            <a:off x="9474200" y="6283386"/>
            <a:ext cx="81280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800" b="1" i="0" u="none" strike="noStrike" kern="120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XLZD Detector Build</a:t>
            </a:r>
            <a:endParaRPr kumimoji="0" lang="en-US" sz="800" b="1"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60DB3829-2A0D-433A-E782-BC260A00A662}"/>
              </a:ext>
            </a:extLst>
          </p:cNvPr>
          <p:cNvSpPr txBox="1"/>
          <p:nvPr/>
        </p:nvSpPr>
        <p:spPr>
          <a:xfrm>
            <a:off x="10245197" y="6283386"/>
            <a:ext cx="81280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US" sz="800" b="1" i="0" u="none" strike="noStrike" kern="1200" cap="none" spc="0" normalizeH="0" baseline="0" noProof="0" dirty="0">
                <a:ln>
                  <a:noFill/>
                </a:ln>
                <a:solidFill>
                  <a:srgbClr val="2E2C61"/>
                </a:solidFill>
                <a:effectLst/>
                <a:uLnTx/>
                <a:uFillTx/>
                <a:latin typeface="Arial" panose="020B0604020202020204" pitchFamily="34" charset="0"/>
                <a:ea typeface="ヒラギノ角ゴ Pro W3"/>
                <a:cs typeface="Arial" panose="020B0604020202020204" pitchFamily="34" charset="0"/>
              </a:rPr>
              <a:t>XLZD Facility Occupy</a:t>
            </a:r>
            <a:endParaRPr kumimoji="0" lang="en-US" sz="800" b="1" i="0" u="none" strike="noStrike" kern="1200" cap="none" spc="0" normalizeH="0" baseline="0" noProof="0" dirty="0">
              <a:ln>
                <a:noFill/>
              </a:ln>
              <a:solidFill>
                <a:srgbClr val="2E2C6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2603584"/>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UKRI">
      <a:dk1>
        <a:srgbClr val="201D3E"/>
      </a:dk1>
      <a:lt1>
        <a:srgbClr val="FF6800"/>
      </a:lt1>
      <a:dk2>
        <a:srgbClr val="F19D1B"/>
      </a:dk2>
      <a:lt2>
        <a:srgbClr val="F9BB0E"/>
      </a:lt2>
      <a:accent1>
        <a:srgbClr val="69BF49"/>
      </a:accent1>
      <a:accent2>
        <a:srgbClr val="07B089"/>
      </a:accent2>
      <a:accent3>
        <a:srgbClr val="36D2AF"/>
      </a:accent3>
      <a:accent4>
        <a:srgbClr val="10BED6"/>
      </a:accent4>
      <a:accent5>
        <a:srgbClr val="247BE1"/>
      </a:accent5>
      <a:accent6>
        <a:srgbClr val="BF28BC"/>
      </a:accent6>
      <a:hlink>
        <a:srgbClr val="FF595B"/>
      </a:hlink>
      <a:folHlink>
        <a:srgbClr val="F0243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3.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688</TotalTime>
  <Words>2340</Words>
  <Application>Microsoft Office PowerPoint</Application>
  <PresentationFormat>Widescreen</PresentationFormat>
  <Paragraphs>243</Paragraphs>
  <Slides>27</Slides>
  <Notes>6</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27</vt:i4>
      </vt:variant>
    </vt:vector>
  </HeadingPairs>
  <TitlesOfParts>
    <vt:vector size="40" baseType="lpstr">
      <vt:lpstr>Arial</vt:lpstr>
      <vt:lpstr>Arial Regular</vt:lpstr>
      <vt:lpstr>Calibri</vt:lpstr>
      <vt:lpstr>Calibri Light</vt:lpstr>
      <vt:lpstr>Century Gothic</vt:lpstr>
      <vt:lpstr>Lucida Grande</vt:lpstr>
      <vt:lpstr>Wingdings</vt:lpstr>
      <vt:lpstr>Font and logo master</vt:lpstr>
      <vt:lpstr>Office Theme</vt:lpstr>
      <vt:lpstr>1_Office Theme</vt:lpstr>
      <vt:lpstr>1_Font and logo master</vt:lpstr>
      <vt:lpstr>2_Office Theme</vt:lpstr>
      <vt:lpstr>2_Font and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Burns, Jonathan (STFC,SO,PROG)</dc:creator>
  <cp:lastModifiedBy>Burns, Jonathan (STFC,SO,PROG)</cp:lastModifiedBy>
  <cp:revision>3</cp:revision>
  <dcterms:created xsi:type="dcterms:W3CDTF">2023-06-29T09:40:52Z</dcterms:created>
  <dcterms:modified xsi:type="dcterms:W3CDTF">2023-07-04T09:05:17Z</dcterms:modified>
</cp:coreProperties>
</file>