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F6D53B1-843E-479A-9AC7-13FE338CE48C}">
  <a:tblStyle styleId="{EF6D53B1-843E-479A-9AC7-13FE338CE4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0DCF6C8-3E45-4E73-B2D3-8B51FE21FD9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schemas.openxmlformats.org/officeDocument/2006/relationships/slide" Target="slides/slide18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94ffbbea8e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94ffbbea8e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94ffbbea8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94ffbbea8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94ffbbea8e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94ffbbea8e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94ffbbea8e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94ffbbea8e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94ffbbea8e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94ffbbea8e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94ffbbea8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94ffbbea8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94ffbbea8e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94ffbbea8e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94ffbbea8e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94ffbbea8e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94ffbbea8e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94ffbbea8e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4ffbbea8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4ffbbea8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94ffbbea8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94ffbbea8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94ffbbea8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94ffbbea8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94ffbbea8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94ffbbea8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94ffbbea8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94ffbbea8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94ffbbea8e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94ffbbea8e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94ffbbea8e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94ffbbea8e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94ffbbea8e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94ffbbea8e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GPU acceleration of MixMax RNG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(plus other improvements  over other improvements)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Marco Barbone &amp; </a:t>
            </a:r>
            <a:r>
              <a:rPr i="1" lang="it"/>
              <a:t>Andy Rose</a:t>
            </a:r>
            <a:endParaRPr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Pt 1: Macros &amp; Pragmas 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6359949" cy="38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Pt2: sfinae</a:t>
            </a:r>
            <a:endParaRPr/>
          </a:p>
        </p:txBody>
      </p:sp>
      <p:sp>
        <p:nvSpPr>
          <p:cNvPr id="117" name="Google Shape;11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7972750" cy="381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Unroll</a:t>
            </a:r>
            <a:endParaRPr/>
          </a:p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325" y="941375"/>
            <a:ext cx="8515350" cy="383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unroll + sfinae</a:t>
            </a:r>
            <a:endParaRPr/>
          </a:p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525" y="1166813"/>
            <a:ext cx="8362950" cy="280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Cleanup</a:t>
            </a:r>
            <a:endParaRPr/>
          </a:p>
        </p:txBody>
      </p:sp>
      <p:sp>
        <p:nvSpPr>
          <p:cNvPr id="138" name="Google Shape;13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152476"/>
            <a:ext cx="4551821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GPU </a:t>
            </a:r>
            <a:r>
              <a:rPr lang="it"/>
              <a:t>implementation?</a:t>
            </a:r>
            <a:endParaRPr/>
          </a:p>
        </p:txBody>
      </p:sp>
      <p:sp>
        <p:nvSpPr>
          <p:cNvPr id="145" name="Google Shape;14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2" y="1152477"/>
            <a:ext cx="553391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Results</a:t>
            </a:r>
            <a:endParaRPr/>
          </a:p>
        </p:txBody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/>
              <a:t>Parameters</a:t>
            </a:r>
            <a:endParaRPr/>
          </a:p>
        </p:txBody>
      </p:sp>
      <p:graphicFrame>
        <p:nvGraphicFramePr>
          <p:cNvPr id="153" name="Google Shape;153;p28"/>
          <p:cNvGraphicFramePr/>
          <p:nvPr/>
        </p:nvGraphicFramePr>
        <p:xfrm>
          <a:off x="402725" y="1687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{B0DCF6C8-3E45-4E73-B2D3-8B51FE21FD97}</a:tableStyleId>
              </a:tblPr>
              <a:tblGrid>
                <a:gridCol w="1404925"/>
                <a:gridCol w="1404925"/>
                <a:gridCol w="1404925"/>
                <a:gridCol w="1187650"/>
                <a:gridCol w="1395475"/>
                <a:gridCol w="16316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Threads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Blocks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Parallelism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iterations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Total numbers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Total bits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128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984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125,952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2,147,483,648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270,479,860,432,896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17,310,711,067,705,300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4" name="Google Shape;154;p28"/>
          <p:cNvGraphicFramePr/>
          <p:nvPr/>
        </p:nvGraphicFramePr>
        <p:xfrm>
          <a:off x="374400" y="2320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{B0DCF6C8-3E45-4E73-B2D3-8B51FE21FD97}</a:tableStyleId>
              </a:tblPr>
              <a:tblGrid>
                <a:gridCol w="1519800"/>
                <a:gridCol w="1245725"/>
                <a:gridCol w="1245725"/>
                <a:gridCol w="1245725"/>
              </a:tblGrid>
              <a:tr h="273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Algorithm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time (ms)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time/iteration (ns)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% vs mixmax&lt;8&gt;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3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Philox4_32_10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23144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10.78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-7.03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2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MRG32k3a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15203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7.08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-38.93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72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XORWOW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23206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10.81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-6.78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72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MixMaxGPU&lt;240&gt;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55294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25.75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122.11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72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MixMaxGPU&lt;17&gt;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30800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14.34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23.72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72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MixMaxGPU&lt;8&gt;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24895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11.59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0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155" name="Google Shape;155;p28"/>
          <p:cNvSpPr txBox="1"/>
          <p:nvPr/>
        </p:nvSpPr>
        <p:spPr>
          <a:xfrm>
            <a:off x="5899200" y="2616625"/>
            <a:ext cx="2814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/>
              <a:t>iteration = generating </a:t>
            </a:r>
            <a:r>
              <a:rPr lang="it" sz="1200">
                <a:solidFill>
                  <a:schemeClr val="dk1"/>
                </a:solidFill>
              </a:rPr>
              <a:t>125,952 numbers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500"/>
              <a:t>Against</a:t>
            </a:r>
            <a:r>
              <a:rPr lang="it" sz="2500"/>
              <a:t> Mersenne twister for GPU (</a:t>
            </a:r>
            <a:r>
              <a:rPr lang="it" sz="2500"/>
              <a:t>MTGP32)</a:t>
            </a:r>
            <a:endParaRPr sz="2500"/>
          </a:p>
        </p:txBody>
      </p:sp>
      <p:graphicFrame>
        <p:nvGraphicFramePr>
          <p:cNvPr id="161" name="Google Shape;161;p29"/>
          <p:cNvGraphicFramePr/>
          <p:nvPr/>
        </p:nvGraphicFramePr>
        <p:xfrm>
          <a:off x="427600" y="2359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{B0DCF6C8-3E45-4E73-B2D3-8B51FE21FD97}</a:tableStyleId>
              </a:tblPr>
              <a:tblGrid>
                <a:gridCol w="1419275"/>
                <a:gridCol w="1163325"/>
                <a:gridCol w="1163325"/>
                <a:gridCol w="1163325"/>
                <a:gridCol w="1163325"/>
              </a:tblGrid>
              <a:tr h="232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Algorithm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time (ms)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time/iteration (ns)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% vs mixmax8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S</a:t>
                      </a:r>
                      <a:r>
                        <a:rPr lang="it" sz="1100"/>
                        <a:t>peedup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MTGP32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81161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37.79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1341.84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Philox4_32_10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7803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3.63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38.62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MRG32k3a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5092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2.37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-9.54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XORWOW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7731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3.60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37.34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MixMaxGPU&lt;240&gt;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15996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7.45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184.17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MixMaxGPU&lt;17&gt;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6075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2.83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7.92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16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MixMaxGPU&lt;8&gt;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5629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2.62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14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2" name="Google Shape;162;p29"/>
          <p:cNvGraphicFramePr/>
          <p:nvPr/>
        </p:nvGraphicFramePr>
        <p:xfrm>
          <a:off x="402675" y="1640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{B0DCF6C8-3E45-4E73-B2D3-8B51FE21FD97}</a:tableStyleId>
              </a:tblPr>
              <a:tblGrid>
                <a:gridCol w="1389775"/>
                <a:gridCol w="1389775"/>
                <a:gridCol w="1389775"/>
                <a:gridCol w="1389775"/>
                <a:gridCol w="1389775"/>
                <a:gridCol w="13897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Threads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Blocks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000">
                          <a:solidFill>
                            <a:schemeClr val="dk1"/>
                          </a:solidFill>
                        </a:rPr>
                        <a:t>Parallelism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iterations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Total numbers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Total bits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256.00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128.00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32,768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2,147,483,648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70,368,744,177,664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4,503,599,627,370,500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402675" y="1124350"/>
            <a:ext cx="2564700" cy="4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/>
              <a:t>Parameters</a:t>
            </a:r>
            <a:endParaRPr/>
          </a:p>
        </p:txBody>
      </p:sp>
      <p:sp>
        <p:nvSpPr>
          <p:cNvPr id="164" name="Google Shape;164;p29"/>
          <p:cNvSpPr txBox="1"/>
          <p:nvPr/>
        </p:nvSpPr>
        <p:spPr>
          <a:xfrm>
            <a:off x="6909950" y="2517450"/>
            <a:ext cx="1998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/>
              <a:t>iteration = generating </a:t>
            </a:r>
            <a:r>
              <a:rPr lang="it" sz="1200">
                <a:solidFill>
                  <a:schemeClr val="dk1"/>
                </a:solidFill>
              </a:rPr>
              <a:t>32768 </a:t>
            </a:r>
            <a:r>
              <a:rPr lang="it" sz="1200">
                <a:solidFill>
                  <a:schemeClr val="dk1"/>
                </a:solidFill>
              </a:rPr>
              <a:t>numbers</a:t>
            </a: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Conclusions</a:t>
            </a:r>
            <a:endParaRPr/>
          </a:p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MixMax can be 14 times faster than MTGP32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It has comparable performance to low-quality generators while producing high-quality numbers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Possible improvements: state sharing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What is MixMax?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MIXMAX generator is a family of pseudorandom number generators (PRNG) and is based on Anosov C-systems (Anosov diffeomorphism) and Kolmogorov K-systems (Kolmogorov automorphism).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(</a:t>
            </a:r>
            <a:r>
              <a:rPr lang="it"/>
              <a:t>courtesy</a:t>
            </a:r>
            <a:r>
              <a:rPr lang="it"/>
              <a:t> of Andy Rose)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What is MixMax?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trike="sngStrike"/>
              <a:t>The MIXMAX generator is a family of pseudorandom number generators (PRNG) and is based on Anosov C-systems (Anosov diffeomorphism) and Kolmogorov K-systems (Kolmogorov automorphism).</a:t>
            </a:r>
            <a:endParaRPr strike="sngStrike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TLDR: It is apparently a very good PRNG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(Blatant </a:t>
            </a:r>
            <a:r>
              <a:rPr lang="it"/>
              <a:t>plagiarism</a:t>
            </a:r>
            <a:r>
              <a:rPr lang="it"/>
              <a:t>… I liked the joke)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original code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Had some interesting stylistic choices.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This </a:t>
            </a:r>
            <a:r>
              <a:rPr lang="it"/>
              <a:t>might</a:t>
            </a:r>
            <a:r>
              <a:rPr lang="it"/>
              <a:t> confuse some compilers too.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Previously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MixMax has been cleaned up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It also improved performance on CPU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software engineer approach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Some more cleanup.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“Portable optimizations”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Results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92" name="Google Shape;92;p19"/>
          <p:cNvGraphicFramePr/>
          <p:nvPr/>
        </p:nvGraphicFramePr>
        <p:xfrm>
          <a:off x="733975" y="191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{EF6D53B1-843E-479A-9AC7-13FE338CE48C}</a:tableStyleId>
              </a:tblPr>
              <a:tblGrid>
                <a:gridCol w="1805225"/>
                <a:gridCol w="1805225"/>
                <a:gridCol w="1805225"/>
                <a:gridCol w="1805225"/>
              </a:tblGrid>
              <a:tr h="609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% vs original</a:t>
                      </a:r>
                      <a:endParaRPr sz="16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Compiler</a:t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Clean (Andy)</a:t>
                      </a:r>
                      <a:endParaRPr sz="1600"/>
                    </a:p>
                  </a:txBody>
                  <a:tcPr marT="91425" marB="91425" marR="91425" marL="91425"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More clean (Andy)</a:t>
                      </a:r>
                      <a:endParaRPr sz="1600"/>
                    </a:p>
                  </a:txBody>
                  <a:tcPr marT="91425" marB="91425" marR="91425" marL="91425"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Marco </a:t>
                      </a:r>
                      <a:endParaRPr sz="1600"/>
                    </a:p>
                  </a:txBody>
                  <a:tcPr marT="91425" marB="91425" marR="91425" marL="91425"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>
                          <a:solidFill>
                            <a:schemeClr val="dk1"/>
                          </a:solidFill>
                        </a:rPr>
                        <a:t>clang 14</a:t>
                      </a:r>
                      <a:endParaRPr sz="1600"/>
                    </a:p>
                  </a:txBody>
                  <a:tcPr marT="91425" marB="91425" marR="91425" marL="91425"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31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50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-4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>
                          <a:solidFill>
                            <a:schemeClr val="dk1"/>
                          </a:solidFill>
                        </a:rPr>
                        <a:t>clang 13</a:t>
                      </a:r>
                      <a:endParaRPr sz="1600"/>
                    </a:p>
                  </a:txBody>
                  <a:tcPr marT="91425" marB="91425" marR="91425" marL="91425"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33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51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>
                          <a:solidFill>
                            <a:schemeClr val="dk1"/>
                          </a:solidFill>
                        </a:rPr>
                        <a:t>gcc 12</a:t>
                      </a:r>
                      <a:endParaRPr sz="1600"/>
                    </a:p>
                  </a:txBody>
                  <a:tcPr marT="91425" marB="91425" marR="91425" marL="91425"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25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-18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-17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>
                          <a:solidFill>
                            <a:schemeClr val="dk1"/>
                          </a:solidFill>
                        </a:rPr>
                        <a:t>gcc 11</a:t>
                      </a:r>
                      <a:endParaRPr sz="1600"/>
                    </a:p>
                  </a:txBody>
                  <a:tcPr marT="91425" marB="91425" marR="91425" marL="91425"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25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-17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-16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Portability</a:t>
            </a:r>
            <a:endParaRPr/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Performance is consistently higher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Andy’s version </a:t>
            </a:r>
            <a:r>
              <a:rPr lang="it"/>
              <a:t>remains</a:t>
            </a:r>
            <a:r>
              <a:rPr lang="it"/>
              <a:t> the fastest on absolute term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Advanced Software engineering </a:t>
            </a:r>
            <a:endParaRPr/>
          </a:p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/>
              <a:t>Should</a:t>
            </a:r>
            <a:r>
              <a:rPr lang="it"/>
              <a:t> I skip this part?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