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71" r:id="rId10"/>
    <p:sldId id="273" r:id="rId11"/>
    <p:sldId id="275" r:id="rId12"/>
    <p:sldId id="264" r:id="rId13"/>
    <p:sldId id="266" r:id="rId14"/>
    <p:sldId id="265" r:id="rId15"/>
    <p:sldId id="267" r:id="rId16"/>
    <p:sldId id="268" r:id="rId17"/>
    <p:sldId id="269" r:id="rId18"/>
    <p:sldId id="270" r:id="rId19"/>
    <p:sldId id="272" r:id="rId20"/>
    <p:sldId id="27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334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45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DF0C1-4E0F-F286-DE34-5B54C6A2F5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19ED9B-4050-CD3F-ABC7-DFA840A281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ADA38-9196-4C65-D313-38C435473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60D5D-C651-3F68-16A9-9842F78A6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E461F-432B-5D78-7C71-AF7870648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03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5E6B7-ACA5-4E58-5BEA-51845CAE4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A77186-32BA-5E05-9622-367246D0ED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733122-8536-88EF-41C9-9D7DED3EF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0C25C-9B93-BA1F-261A-729D255CC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92B43-0041-FCDE-016C-5D675945F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176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9D1902-3A1F-8231-508A-5EC3952CD9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37E93D-DB4B-A94B-1EBC-8D171F2E5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E188C-30B4-0E18-6A45-FF1C511E0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61D92-8997-97F7-9441-C2510D1F5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4B2B2-518C-7577-02F2-19C9EF0F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376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04A28-430A-5D9A-A7E9-07703876B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85143-38B1-4BCD-72D6-20465062E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67D2D-2482-B335-B971-E056DDAA8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7EC3E-5CA4-9680-F78E-5A1B91BE7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5798B-CE3F-352F-DFF5-18B282F17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42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861F6-E396-4EDA-0266-5225718C8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D1FE26-DB50-6A61-2109-8BE783461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CA0D3-659A-559B-5DB9-9E25E0B94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A1232-E0FE-959F-C83B-5D9446D7F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E9B75-206C-8D39-AB50-69793953D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440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683E1-C828-2A02-CB12-3A3CF6AF8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F1563-03CA-CC1D-DD7D-10AB87F01C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61ABBD-0140-8C82-C3E4-B263DBFFEF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16BA3D-B245-6268-9E04-645B2A47E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A4732C-EA8C-70A7-BB80-3A4FF8A13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B52DF3-74ED-0000-A86F-E1605748B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37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7BD34-6903-D818-3946-541B96044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9FA5E-45BB-3D5F-8923-5FC75C407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AD8E09-C25D-9C60-540C-3E0FBF090E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2B6CA0-6CBE-16C2-D4AA-621E44627A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8C40A3-A2BE-43AC-E1EF-3766E56B6E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1FEF98-614C-708F-5294-1B0FF6A2F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5725D4-AE35-79E3-1CA3-30EF78AC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B0D7DC-1FD0-FABE-16E2-E7AFAC15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8794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1D5C5-2481-F9B2-AD9B-2424CFA69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F7A6D9-F351-946D-5140-C38DFFAE3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6B1329-6CC9-F6B7-5F83-3F42D1AD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771CC2-CC65-3A1D-0F07-A3CC3D595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821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218801-B210-71F2-07DF-E36DA6840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E738C9-B687-D441-2E89-CBA37E698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C1DBED-9536-A43D-EF37-6A5020F6E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433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A3039-235F-5FEC-4856-F58E22859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FEF26-BD69-31FB-039F-B05F2E8BA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E9BC05-EAA2-04D2-57B3-2779E54F8E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1F26B2-97C5-4C4B-C786-10E0F0E05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37A76C-8D15-47C1-BA50-A38065224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C564B4-DD5D-5FB7-86D4-59F59D291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696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986B1-0A9A-EEA2-6850-517B077BD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293CF1-DA82-6467-1380-EB7C6975DB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2137E4-63B3-AFB6-1171-CF0F34D704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72ABEA-665D-D3A9-3906-0858AEECC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4F0AC8-B5C7-6430-45EA-517B1E888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3A20E2-C1FE-03B2-7F33-343F62831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6984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7F5BA1-D30D-5D19-0D9D-90823A901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B5375-825B-6A20-A196-2B5D9C1C3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82D68-AF4E-1620-74B2-F486B7CC4B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52A0C-FB5A-40D1-9E68-E026C115452E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210DC-4170-7764-4CD5-A3D1C98BEF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97173-5F66-1CC2-2FEA-870FDB39A2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9905A-2932-4DAE-A761-4B36A0BC9DF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76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efhalic/MixMa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9D39C-29BC-10FE-08EB-D68316F679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MixMax</a:t>
            </a:r>
            <a:r>
              <a:rPr lang="en-GB" dirty="0"/>
              <a:t> for FPGA</a:t>
            </a:r>
            <a:br>
              <a:rPr lang="en-GB" dirty="0"/>
            </a:br>
            <a:r>
              <a:rPr lang="en-GB" sz="3200" dirty="0"/>
              <a:t>(plus CPU improvements for good measure)</a:t>
            </a:r>
            <a:br>
              <a:rPr lang="en-GB" sz="3200" dirty="0"/>
            </a:br>
            <a:endParaRPr lang="en-GB" i="1" dirty="0">
              <a:latin typeface="The Hand" panose="03070502030502020204" pitchFamily="66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22960E-2CAF-3F84-A40E-A2707C10F0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1644"/>
            <a:ext cx="9144000" cy="1337031"/>
          </a:xfrm>
        </p:spPr>
        <p:txBody>
          <a:bodyPr>
            <a:normAutofit/>
          </a:bodyPr>
          <a:lstStyle/>
          <a:p>
            <a:r>
              <a:rPr lang="en-GB" sz="3200" dirty="0"/>
              <a:t>Andrew W. Rose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EC98C2-E9FE-15AB-FD2B-A31585DD9A2B}"/>
              </a:ext>
            </a:extLst>
          </p:cNvPr>
          <p:cNvSpPr txBox="1"/>
          <p:nvPr/>
        </p:nvSpPr>
        <p:spPr>
          <a:xfrm rot="21424588">
            <a:off x="2283108" y="2786075"/>
            <a:ext cx="7388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chemeClr val="bg2">
                    <a:lumMod val="50000"/>
                  </a:schemeClr>
                </a:solidFill>
                <a:latin typeface="Bradley Hand ITC" panose="03070402050302030203" pitchFamily="66" charset="0"/>
              </a:rPr>
              <a:t>(and a GPU implementation while we were at it)</a:t>
            </a:r>
            <a:endParaRPr lang="en-GB" sz="2800" b="1" dirty="0">
              <a:solidFill>
                <a:schemeClr val="bg2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51BEC0-ADC3-6F1F-A847-19E8A57CABF1}"/>
              </a:ext>
            </a:extLst>
          </p:cNvPr>
          <p:cNvSpPr txBox="1"/>
          <p:nvPr/>
        </p:nvSpPr>
        <p:spPr>
          <a:xfrm>
            <a:off x="4731684" y="4563987"/>
            <a:ext cx="27286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>
                <a:solidFill>
                  <a:schemeClr val="bg2">
                    <a:lumMod val="50000"/>
                  </a:schemeClr>
                </a:solidFill>
                <a:latin typeface="Bradley Hand ITC" panose="03070402050302030203" pitchFamily="66" charset="0"/>
              </a:rPr>
              <a:t>Marco </a:t>
            </a:r>
            <a:r>
              <a:rPr lang="en-GB" sz="3200" b="1" i="1" dirty="0" err="1">
                <a:solidFill>
                  <a:schemeClr val="bg2">
                    <a:lumMod val="50000"/>
                  </a:schemeClr>
                </a:solidFill>
                <a:latin typeface="Bradley Hand ITC" panose="03070402050302030203" pitchFamily="66" charset="0"/>
              </a:rPr>
              <a:t>Barbone</a:t>
            </a:r>
            <a:endParaRPr lang="en-GB" sz="3200" b="1" dirty="0">
              <a:solidFill>
                <a:schemeClr val="bg2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715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8C6A15-91DE-57AC-A647-5245A3784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Tidying the code 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05BEF5-C9D1-EAD6-F28F-4EF8F8EBD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9683"/>
            <a:ext cx="10515600" cy="4823268"/>
          </a:xfrm>
        </p:spPr>
        <p:txBody>
          <a:bodyPr>
            <a:noAutofit/>
          </a:bodyPr>
          <a:lstStyle/>
          <a:p>
            <a:r>
              <a:rPr lang="en-GB" dirty="0"/>
              <a:t>Marco provided some pre-processor directives to speed things up</a:t>
            </a:r>
          </a:p>
          <a:p>
            <a:pPr lvl="1"/>
            <a:r>
              <a:rPr lang="en-GB" dirty="0"/>
              <a:t>No difference on </a:t>
            </a:r>
            <a:r>
              <a:rPr lang="en-GB" dirty="0" err="1"/>
              <a:t>gcc</a:t>
            </a:r>
            <a:r>
              <a:rPr lang="en-GB" dirty="0"/>
              <a:t> 4.8.5</a:t>
            </a:r>
          </a:p>
          <a:p>
            <a:r>
              <a:rPr lang="en-GB" dirty="0"/>
              <a:t>Try a modern compiler</a:t>
            </a:r>
          </a:p>
          <a:p>
            <a:pPr lvl="1"/>
            <a:r>
              <a:rPr lang="de-DE" dirty="0"/>
              <a:t>gcc version 11.2.1 20220127 (Red Hat 11.2.1-9) (GCC)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Seems consistent over many tests</a:t>
            </a:r>
          </a:p>
          <a:p>
            <a:pPr lvl="1"/>
            <a:r>
              <a:rPr lang="de-DE" dirty="0"/>
              <a:t>Original implementation is </a:t>
            </a:r>
            <a:r>
              <a:rPr lang="de-DE" u="sng" dirty="0"/>
              <a:t>SLOWER</a:t>
            </a:r>
            <a:r>
              <a:rPr lang="de-DE" dirty="0"/>
              <a:t> when built with modern compiler</a:t>
            </a:r>
          </a:p>
          <a:p>
            <a:pPr lvl="1"/>
            <a:r>
              <a:rPr lang="de-DE" dirty="0"/>
              <a:t>No speed-up on clean 1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64DD965A-7339-2C62-4281-B583FAC6A5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49597"/>
              </p:ext>
            </p:extLst>
          </p:nvPr>
        </p:nvGraphicFramePr>
        <p:xfrm>
          <a:off x="482010" y="3501920"/>
          <a:ext cx="112279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5596">
                  <a:extLst>
                    <a:ext uri="{9D8B030D-6E8A-4147-A177-3AD203B41FA5}">
                      <a16:colId xmlns:a16="http://schemas.microsoft.com/office/drawing/2014/main" val="3714778184"/>
                    </a:ext>
                  </a:extLst>
                </a:gridCol>
                <a:gridCol w="2245596">
                  <a:extLst>
                    <a:ext uri="{9D8B030D-6E8A-4147-A177-3AD203B41FA5}">
                      <a16:colId xmlns:a16="http://schemas.microsoft.com/office/drawing/2014/main" val="373878232"/>
                    </a:ext>
                  </a:extLst>
                </a:gridCol>
                <a:gridCol w="2245596">
                  <a:extLst>
                    <a:ext uri="{9D8B030D-6E8A-4147-A177-3AD203B41FA5}">
                      <a16:colId xmlns:a16="http://schemas.microsoft.com/office/drawing/2014/main" val="525369079"/>
                    </a:ext>
                  </a:extLst>
                </a:gridCol>
                <a:gridCol w="2245596">
                  <a:extLst>
                    <a:ext uri="{9D8B030D-6E8A-4147-A177-3AD203B41FA5}">
                      <a16:colId xmlns:a16="http://schemas.microsoft.com/office/drawing/2014/main" val="1858170634"/>
                    </a:ext>
                  </a:extLst>
                </a:gridCol>
                <a:gridCol w="2245596">
                  <a:extLst>
                    <a:ext uri="{9D8B030D-6E8A-4147-A177-3AD203B41FA5}">
                      <a16:colId xmlns:a16="http://schemas.microsoft.com/office/drawing/2014/main" val="18265303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Runtime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Runtime/iteration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Speed-up cf. Original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Speed-up cf. </a:t>
                      </a:r>
                      <a:r>
                        <a:rPr lang="en-GB" dirty="0" err="1"/>
                        <a:t>gcc</a:t>
                      </a:r>
                      <a:r>
                        <a:rPr lang="en-GB" dirty="0"/>
                        <a:t> 4.8.5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168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Original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24,299,534,528ns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2.42995ns/it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-14%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89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Clean 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20,167,510,000ns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2.01675ns/it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71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Clean 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18,405,493,905ns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1.84055ns/it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312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349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8C6A15-91DE-57AC-A647-5245A3784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Tidying the code 3a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05BEF5-C9D1-EAD6-F28F-4EF8F8EBD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9683"/>
            <a:ext cx="10515600" cy="4823268"/>
          </a:xfrm>
        </p:spPr>
        <p:txBody>
          <a:bodyPr>
            <a:noAutofit/>
          </a:bodyPr>
          <a:lstStyle/>
          <a:p>
            <a:r>
              <a:rPr lang="en-GB" dirty="0"/>
              <a:t>Try also</a:t>
            </a:r>
          </a:p>
          <a:p>
            <a:pPr lvl="1"/>
            <a:r>
              <a:rPr lang="de-DE" dirty="0"/>
              <a:t>clang version 7.0.1 (tags/RELEASE_701/final)</a:t>
            </a:r>
          </a:p>
          <a:p>
            <a:pPr lvl="1"/>
            <a:r>
              <a:rPr lang="de-DE" dirty="0"/>
              <a:t>Part of LLVM toolset-7.0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Also ancient... Time to change distro's perhaps...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64DD965A-7339-2C62-4281-B583FAC6A5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537631"/>
              </p:ext>
            </p:extLst>
          </p:nvPr>
        </p:nvGraphicFramePr>
        <p:xfrm>
          <a:off x="2589702" y="3004865"/>
          <a:ext cx="673678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5596">
                  <a:extLst>
                    <a:ext uri="{9D8B030D-6E8A-4147-A177-3AD203B41FA5}">
                      <a16:colId xmlns:a16="http://schemas.microsoft.com/office/drawing/2014/main" val="3714778184"/>
                    </a:ext>
                  </a:extLst>
                </a:gridCol>
                <a:gridCol w="2245596">
                  <a:extLst>
                    <a:ext uri="{9D8B030D-6E8A-4147-A177-3AD203B41FA5}">
                      <a16:colId xmlns:a16="http://schemas.microsoft.com/office/drawing/2014/main" val="373878232"/>
                    </a:ext>
                  </a:extLst>
                </a:gridCol>
                <a:gridCol w="2245596">
                  <a:extLst>
                    <a:ext uri="{9D8B030D-6E8A-4147-A177-3AD203B41FA5}">
                      <a16:colId xmlns:a16="http://schemas.microsoft.com/office/drawing/2014/main" val="5253690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Runtime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Runtime/iteration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168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Original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19,976,918,892ns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1.99769ns/it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89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Clean 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26,467,031,289ns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2.6467ns/it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71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Clean 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29,851,365,147ns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2.98514ns/it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31211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8244E68-899F-45A1-1475-EB230ECAAEBB}"/>
              </a:ext>
            </a:extLst>
          </p:cNvPr>
          <p:cNvSpPr txBox="1"/>
          <p:nvPr/>
        </p:nvSpPr>
        <p:spPr>
          <a:xfrm rot="20700000">
            <a:off x="7290816" y="4347971"/>
            <a:ext cx="2266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What the actual hell?!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262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8C6A15-91DE-57AC-A647-5245A3784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Tidying the code 4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05BEF5-C9D1-EAD6-F28F-4EF8F8EBD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934" y="1825625"/>
            <a:ext cx="5126865" cy="4351338"/>
          </a:xfrm>
        </p:spPr>
        <p:txBody>
          <a:bodyPr/>
          <a:lstStyle/>
          <a:p>
            <a:r>
              <a:rPr lang="en-GB" dirty="0"/>
              <a:t>Make a clock-cycle accurate model for simulating FPGA behaviour</a:t>
            </a:r>
          </a:p>
          <a:p>
            <a:r>
              <a:rPr lang="en-GB" dirty="0"/>
              <a:t>Implements pipe-lining and look-ahead calculations</a:t>
            </a:r>
          </a:p>
          <a:p>
            <a:r>
              <a:rPr lang="en-GB" dirty="0"/>
              <a:t>Not very efficient on CPU…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25498DF-7020-EDBB-5601-8A60E137890A}"/>
              </a:ext>
            </a:extLst>
          </p:cNvPr>
          <p:cNvGrpSpPr/>
          <p:nvPr/>
        </p:nvGrpSpPr>
        <p:grpSpPr>
          <a:xfrm>
            <a:off x="0" y="0"/>
            <a:ext cx="5813070" cy="6915955"/>
            <a:chOff x="6426558" y="0"/>
            <a:chExt cx="5764357" cy="6858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3EA3783-0094-700F-5AFC-655CD09D7A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2089"/>
            <a:stretch/>
          </p:blipFill>
          <p:spPr>
            <a:xfrm>
              <a:off x="6426558" y="0"/>
              <a:ext cx="5764357" cy="648605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00B972A-DCCF-C89D-0175-A67E2EBBA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3" r="54927" b="-16818"/>
            <a:stretch/>
          </p:blipFill>
          <p:spPr>
            <a:xfrm>
              <a:off x="6426558" y="6446308"/>
              <a:ext cx="5764356" cy="4116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4114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8C6A15-91DE-57AC-A647-5245A3784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Tidying the code 4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05BEF5-C9D1-EAD6-F28F-4EF8F8EBD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934" y="1825625"/>
            <a:ext cx="5126865" cy="4351338"/>
          </a:xfrm>
        </p:spPr>
        <p:txBody>
          <a:bodyPr/>
          <a:lstStyle/>
          <a:p>
            <a:r>
              <a:rPr lang="en-GB" dirty="0"/>
              <a:t>Make a clock-cycle accurate model for simulating FPGA behaviour</a:t>
            </a:r>
          </a:p>
          <a:p>
            <a:r>
              <a:rPr lang="en-GB" dirty="0"/>
              <a:t>Implements pipe-lining and look-ahead calculations</a:t>
            </a:r>
          </a:p>
          <a:p>
            <a:r>
              <a:rPr lang="en-GB" dirty="0"/>
              <a:t>Not very efficient on CPU…</a:t>
            </a:r>
          </a:p>
          <a:p>
            <a:pPr lvl="1"/>
            <a:r>
              <a:rPr lang="en-GB" dirty="0"/>
              <a:t>but one-to-one translatable into VHDL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25498DF-7020-EDBB-5601-8A60E137890A}"/>
              </a:ext>
            </a:extLst>
          </p:cNvPr>
          <p:cNvGrpSpPr/>
          <p:nvPr/>
        </p:nvGrpSpPr>
        <p:grpSpPr>
          <a:xfrm>
            <a:off x="0" y="0"/>
            <a:ext cx="5813070" cy="6915955"/>
            <a:chOff x="6426558" y="0"/>
            <a:chExt cx="5764357" cy="6858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3EA3783-0094-700F-5AFC-655CD09D7A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2089"/>
            <a:stretch/>
          </p:blipFill>
          <p:spPr>
            <a:xfrm>
              <a:off x="6426558" y="0"/>
              <a:ext cx="5764357" cy="648605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00B972A-DCCF-C89D-0175-A67E2EBBA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3" r="54927" b="-16818"/>
            <a:stretch/>
          </p:blipFill>
          <p:spPr>
            <a:xfrm>
              <a:off x="6426558" y="6446308"/>
              <a:ext cx="5764356" cy="4116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7559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25498DF-7020-EDBB-5601-8A60E137890A}"/>
              </a:ext>
            </a:extLst>
          </p:cNvPr>
          <p:cNvGrpSpPr/>
          <p:nvPr/>
        </p:nvGrpSpPr>
        <p:grpSpPr>
          <a:xfrm>
            <a:off x="0" y="0"/>
            <a:ext cx="5813070" cy="6915955"/>
            <a:chOff x="6426558" y="0"/>
            <a:chExt cx="5764357" cy="6858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3EA3783-0094-700F-5AFC-655CD09D7A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2089"/>
            <a:stretch/>
          </p:blipFill>
          <p:spPr>
            <a:xfrm>
              <a:off x="6426558" y="0"/>
              <a:ext cx="5764357" cy="648605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00B972A-DCCF-C89D-0175-A67E2EBBA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3" r="54927" b="-16818"/>
            <a:stretch/>
          </p:blipFill>
          <p:spPr>
            <a:xfrm>
              <a:off x="6426558" y="6446308"/>
              <a:ext cx="5764356" cy="411692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FA1A3A2-03E9-8EBD-A1E2-2332AD04AFF6}"/>
              </a:ext>
            </a:extLst>
          </p:cNvPr>
          <p:cNvGrpSpPr/>
          <p:nvPr/>
        </p:nvGrpSpPr>
        <p:grpSpPr>
          <a:xfrm>
            <a:off x="6207617" y="804"/>
            <a:ext cx="5984383" cy="6857196"/>
            <a:chOff x="4210866" y="-173581"/>
            <a:chExt cx="6040717" cy="692174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16B94C4-85F4-FA33-25C9-43D1E67409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84" r="19986" b="58599"/>
            <a:stretch/>
          </p:blipFill>
          <p:spPr>
            <a:xfrm>
              <a:off x="4210866" y="-173581"/>
              <a:ext cx="6040717" cy="82260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CCAE61B-061B-CF3F-96D3-7E2927752E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94" r="50059"/>
            <a:stretch/>
          </p:blipFill>
          <p:spPr>
            <a:xfrm>
              <a:off x="4210866" y="632090"/>
              <a:ext cx="6040717" cy="6116075"/>
            </a:xfrm>
            <a:prstGeom prst="rect">
              <a:avLst/>
            </a:prstGeom>
          </p:spPr>
        </p:pic>
      </p:grpSp>
      <p:sp>
        <p:nvSpPr>
          <p:cNvPr id="18" name="Right Brace 17">
            <a:extLst>
              <a:ext uri="{FF2B5EF4-FFF2-40B4-BE49-F238E27FC236}">
                <a16:creationId xmlns:a16="http://schemas.microsoft.com/office/drawing/2014/main" id="{9DA839D4-9D52-E6BB-F6EA-03DBF4453209}"/>
              </a:ext>
            </a:extLst>
          </p:cNvPr>
          <p:cNvSpPr/>
          <p:nvPr/>
        </p:nvSpPr>
        <p:spPr>
          <a:xfrm>
            <a:off x="4809067" y="4614333"/>
            <a:ext cx="152400" cy="1583267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0499B728-890A-FAEA-557C-BD367A8525AC}"/>
              </a:ext>
            </a:extLst>
          </p:cNvPr>
          <p:cNvSpPr/>
          <p:nvPr/>
        </p:nvSpPr>
        <p:spPr>
          <a:xfrm rot="10800000">
            <a:off x="6629400" y="5342466"/>
            <a:ext cx="143933" cy="1113367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AAFB4B95-9790-71E6-6BAC-56F841B09B7B}"/>
              </a:ext>
            </a:extLst>
          </p:cNvPr>
          <p:cNvSpPr/>
          <p:nvPr/>
        </p:nvSpPr>
        <p:spPr>
          <a:xfrm>
            <a:off x="4809067" y="4110567"/>
            <a:ext cx="152400" cy="41063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6515579C-CCA1-B67A-25EA-DB5D715E8188}"/>
              </a:ext>
            </a:extLst>
          </p:cNvPr>
          <p:cNvSpPr/>
          <p:nvPr/>
        </p:nvSpPr>
        <p:spPr>
          <a:xfrm>
            <a:off x="4809067" y="3589367"/>
            <a:ext cx="152400" cy="41063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C55CEAD9-C59A-3D28-BBD4-1BA106EDFEEB}"/>
              </a:ext>
            </a:extLst>
          </p:cNvPr>
          <p:cNvSpPr/>
          <p:nvPr/>
        </p:nvSpPr>
        <p:spPr>
          <a:xfrm>
            <a:off x="4809067" y="2120900"/>
            <a:ext cx="152400" cy="1357901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9134B955-E96A-B7C6-86A3-81D3DA097453}"/>
              </a:ext>
            </a:extLst>
          </p:cNvPr>
          <p:cNvSpPr/>
          <p:nvPr/>
        </p:nvSpPr>
        <p:spPr>
          <a:xfrm rot="10800000">
            <a:off x="6629399" y="4889499"/>
            <a:ext cx="143933" cy="37040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0516D9DA-398C-EE8E-3CB3-1C36D6672D80}"/>
              </a:ext>
            </a:extLst>
          </p:cNvPr>
          <p:cNvSpPr/>
          <p:nvPr/>
        </p:nvSpPr>
        <p:spPr>
          <a:xfrm rot="10800000">
            <a:off x="6629398" y="4398433"/>
            <a:ext cx="143933" cy="37040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193EF1FB-CD41-BDCF-105D-B31A617D31A7}"/>
              </a:ext>
            </a:extLst>
          </p:cNvPr>
          <p:cNvSpPr/>
          <p:nvPr/>
        </p:nvSpPr>
        <p:spPr>
          <a:xfrm rot="10800000">
            <a:off x="6629396" y="3333750"/>
            <a:ext cx="143933" cy="944020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AEBF6D4C-1C2B-FBAE-F3DE-5E2A0C147C3C}"/>
              </a:ext>
            </a:extLst>
          </p:cNvPr>
          <p:cNvSpPr/>
          <p:nvPr/>
        </p:nvSpPr>
        <p:spPr>
          <a:xfrm>
            <a:off x="4809067" y="1607321"/>
            <a:ext cx="152400" cy="41063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70C06F04-8DB8-0F5E-7866-7DD21B865D9C}"/>
              </a:ext>
            </a:extLst>
          </p:cNvPr>
          <p:cNvSpPr/>
          <p:nvPr/>
        </p:nvSpPr>
        <p:spPr>
          <a:xfrm rot="10800000">
            <a:off x="6629396" y="2893899"/>
            <a:ext cx="143933" cy="37040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0B8BD3F-37C4-0419-5B50-7053078A8CDF}"/>
              </a:ext>
            </a:extLst>
          </p:cNvPr>
          <p:cNvCxnSpPr>
            <a:cxnSpLocks/>
            <a:stCxn id="26" idx="1"/>
            <a:endCxn id="30" idx="1"/>
          </p:cNvCxnSpPr>
          <p:nvPr/>
        </p:nvCxnSpPr>
        <p:spPr>
          <a:xfrm>
            <a:off x="4961467" y="1812638"/>
            <a:ext cx="1667929" cy="12664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DB6A3E7-D332-0CF5-2F3E-DDF11D4C7C73}"/>
              </a:ext>
            </a:extLst>
          </p:cNvPr>
          <p:cNvCxnSpPr>
            <a:cxnSpLocks/>
            <a:stCxn id="22" idx="1"/>
            <a:endCxn id="25" idx="1"/>
          </p:cNvCxnSpPr>
          <p:nvPr/>
        </p:nvCxnSpPr>
        <p:spPr>
          <a:xfrm>
            <a:off x="4961467" y="2799851"/>
            <a:ext cx="1667929" cy="10059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6C3F5E5-B6ED-27C2-01E1-205E06A710D2}"/>
              </a:ext>
            </a:extLst>
          </p:cNvPr>
          <p:cNvCxnSpPr>
            <a:cxnSpLocks/>
            <a:stCxn id="21" idx="1"/>
            <a:endCxn id="24" idx="1"/>
          </p:cNvCxnSpPr>
          <p:nvPr/>
        </p:nvCxnSpPr>
        <p:spPr>
          <a:xfrm>
            <a:off x="4961467" y="3794684"/>
            <a:ext cx="1667931" cy="7889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9D610D8-B36E-2651-53D0-1491E9849694}"/>
              </a:ext>
            </a:extLst>
          </p:cNvPr>
          <p:cNvCxnSpPr>
            <a:cxnSpLocks/>
            <a:stCxn id="20" idx="1"/>
            <a:endCxn id="23" idx="1"/>
          </p:cNvCxnSpPr>
          <p:nvPr/>
        </p:nvCxnSpPr>
        <p:spPr>
          <a:xfrm>
            <a:off x="4961467" y="4315884"/>
            <a:ext cx="1667932" cy="7588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D0AECD0-F738-C641-AC24-E3AE083B188B}"/>
              </a:ext>
            </a:extLst>
          </p:cNvPr>
          <p:cNvCxnSpPr>
            <a:cxnSpLocks/>
            <a:stCxn id="18" idx="1"/>
            <a:endCxn id="19" idx="1"/>
          </p:cNvCxnSpPr>
          <p:nvPr/>
        </p:nvCxnSpPr>
        <p:spPr>
          <a:xfrm>
            <a:off x="4961467" y="5405967"/>
            <a:ext cx="1667933" cy="49318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ight Brace 54">
            <a:extLst>
              <a:ext uri="{FF2B5EF4-FFF2-40B4-BE49-F238E27FC236}">
                <a16:creationId xmlns:a16="http://schemas.microsoft.com/office/drawing/2014/main" id="{5A462F2F-92D0-562D-B8CA-71B34B782A79}"/>
              </a:ext>
            </a:extLst>
          </p:cNvPr>
          <p:cNvSpPr/>
          <p:nvPr/>
        </p:nvSpPr>
        <p:spPr>
          <a:xfrm>
            <a:off x="5813069" y="268099"/>
            <a:ext cx="152400" cy="714034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ight Brace 55">
            <a:extLst>
              <a:ext uri="{FF2B5EF4-FFF2-40B4-BE49-F238E27FC236}">
                <a16:creationId xmlns:a16="http://schemas.microsoft.com/office/drawing/2014/main" id="{D58E2B23-BA4B-5BD5-0910-2E90B8D34B04}"/>
              </a:ext>
            </a:extLst>
          </p:cNvPr>
          <p:cNvSpPr/>
          <p:nvPr/>
        </p:nvSpPr>
        <p:spPr>
          <a:xfrm rot="10800000">
            <a:off x="6485461" y="121707"/>
            <a:ext cx="143933" cy="70341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DD6072B-4FC4-DA42-08E3-9A28EFFDB9C6}"/>
              </a:ext>
            </a:extLst>
          </p:cNvPr>
          <p:cNvCxnSpPr>
            <a:cxnSpLocks/>
            <a:stCxn id="55" idx="1"/>
            <a:endCxn id="56" idx="1"/>
          </p:cNvCxnSpPr>
          <p:nvPr/>
        </p:nvCxnSpPr>
        <p:spPr>
          <a:xfrm flipV="1">
            <a:off x="5965469" y="473416"/>
            <a:ext cx="519992" cy="1517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BD8697A-F844-2E13-9B1C-8BF660B678B4}"/>
              </a:ext>
            </a:extLst>
          </p:cNvPr>
          <p:cNvSpPr txBox="1"/>
          <p:nvPr/>
        </p:nvSpPr>
        <p:spPr>
          <a:xfrm>
            <a:off x="4916311" y="6343664"/>
            <a:ext cx="879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>
                <a:solidFill>
                  <a:srgbClr val="FF0000"/>
                </a:solidFill>
              </a:rPr>
              <a:t>C++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C4232E9-2796-38E4-E65E-3BD1EF8540B3}"/>
              </a:ext>
            </a:extLst>
          </p:cNvPr>
          <p:cNvSpPr txBox="1"/>
          <p:nvPr/>
        </p:nvSpPr>
        <p:spPr>
          <a:xfrm>
            <a:off x="11070169" y="6350218"/>
            <a:ext cx="1121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>
                <a:solidFill>
                  <a:srgbClr val="FF0000"/>
                </a:solidFill>
              </a:rPr>
              <a:t>VHDL</a:t>
            </a:r>
          </a:p>
        </p:txBody>
      </p:sp>
    </p:spTree>
    <p:extLst>
      <p:ext uri="{BB962C8B-B14F-4D97-AF65-F5344CB8AC3E}">
        <p14:creationId xmlns:p14="http://schemas.microsoft.com/office/powerpoint/2010/main" val="3371243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434C3-AB09-7FDC-FE85-F3D1A9A0A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VHDL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302E0-51FA-5F43-F514-49C61785D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modelsim FLI module has been written to validate the VHDL against the C++</a:t>
            </a:r>
          </a:p>
          <a:p>
            <a:pPr lvl="1"/>
            <a:r>
              <a:rPr lang="en-GB" dirty="0"/>
              <a:t>Simulation will terminate upon mismatch</a:t>
            </a:r>
          </a:p>
          <a:p>
            <a:pPr lvl="1"/>
            <a:r>
              <a:rPr lang="en-GB" dirty="0"/>
              <a:t>Defaults to running for 2.5M clock-cycles (without error)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D8A8E9-D5EA-E82D-E83D-F37416341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60970"/>
            <a:ext cx="12192000" cy="170898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137169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8500E-1BE0-5192-2495-BA3943EC4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VHDL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14264-AC15-093A-374A-7C068B5D7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988981" cy="4351338"/>
          </a:xfrm>
        </p:spPr>
        <p:txBody>
          <a:bodyPr/>
          <a:lstStyle/>
          <a:p>
            <a:r>
              <a:rPr lang="en-GB" dirty="0"/>
              <a:t>Builds out-of-the-box</a:t>
            </a:r>
          </a:p>
          <a:p>
            <a:pPr lvl="1"/>
            <a:r>
              <a:rPr lang="en-GB" dirty="0"/>
              <a:t>Default Vivado settings</a:t>
            </a:r>
          </a:p>
          <a:p>
            <a:r>
              <a:rPr lang="en-GB" dirty="0"/>
              <a:t>~550 LUTs</a:t>
            </a:r>
          </a:p>
          <a:p>
            <a:r>
              <a:rPr lang="en-GB" dirty="0"/>
              <a:t>Meets timing at 300MHz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257BF0-433D-2EC5-EC27-2FF44A645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302" y="38986"/>
            <a:ext cx="7378698" cy="678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99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8500E-1BE0-5192-2495-BA3943EC4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VHDL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14264-AC15-093A-374A-7C068B5D7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988981" cy="4351338"/>
          </a:xfrm>
        </p:spPr>
        <p:txBody>
          <a:bodyPr/>
          <a:lstStyle/>
          <a:p>
            <a:r>
              <a:rPr lang="en-GB" dirty="0"/>
              <a:t>Builds out-of-the-box</a:t>
            </a:r>
          </a:p>
          <a:p>
            <a:pPr lvl="1"/>
            <a:r>
              <a:rPr lang="en-GB" dirty="0"/>
              <a:t>Default Vivado settings</a:t>
            </a:r>
          </a:p>
          <a:p>
            <a:r>
              <a:rPr lang="en-GB" dirty="0"/>
              <a:t>~550 LUTs</a:t>
            </a:r>
          </a:p>
          <a:p>
            <a:r>
              <a:rPr lang="en-GB" dirty="0"/>
              <a:t>Meets timing at 300MHz</a:t>
            </a:r>
          </a:p>
          <a:p>
            <a:endParaRPr lang="en-GB" dirty="0"/>
          </a:p>
          <a:p>
            <a:r>
              <a:rPr lang="en-GB" dirty="0"/>
              <a:t>~10% endpoints fail to meet timing at 333MHz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F344E7B-6CE6-0D4D-5661-923DA7A5DC02}"/>
              </a:ext>
            </a:extLst>
          </p:cNvPr>
          <p:cNvGrpSpPr/>
          <p:nvPr/>
        </p:nvGrpSpPr>
        <p:grpSpPr>
          <a:xfrm>
            <a:off x="5359148" y="1870929"/>
            <a:ext cx="6832852" cy="3241590"/>
            <a:chOff x="5358809" y="3187987"/>
            <a:chExt cx="6832852" cy="324159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9525A11-53B3-8948-9AF1-DE6BDF95C2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28" t="74438" r="75403" b="6961"/>
            <a:stretch/>
          </p:blipFill>
          <p:spPr>
            <a:xfrm>
              <a:off x="5358809" y="3187987"/>
              <a:ext cx="6832852" cy="3241590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20DD5D7-FDA3-E29C-2A38-2365E099075C}"/>
                </a:ext>
              </a:extLst>
            </p:cNvPr>
            <p:cNvSpPr/>
            <p:nvPr/>
          </p:nvSpPr>
          <p:spPr>
            <a:xfrm>
              <a:off x="5670695" y="5523532"/>
              <a:ext cx="1630327" cy="3527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3760A11-9A40-8A5C-4C4B-5C089E904B71}"/>
                </a:ext>
              </a:extLst>
            </p:cNvPr>
            <p:cNvSpPr/>
            <p:nvPr/>
          </p:nvSpPr>
          <p:spPr>
            <a:xfrm>
              <a:off x="10180948" y="5523532"/>
              <a:ext cx="852102" cy="3527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C8A0BAA-9362-CAE1-64D7-CECE330B5675}"/>
                </a:ext>
              </a:extLst>
            </p:cNvPr>
            <p:cNvSpPr/>
            <p:nvPr/>
          </p:nvSpPr>
          <p:spPr>
            <a:xfrm>
              <a:off x="5633756" y="5242299"/>
              <a:ext cx="852102" cy="3527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28C44C3-344C-E8B5-ADE5-6093F2DE69F0}"/>
                </a:ext>
              </a:extLst>
            </p:cNvPr>
            <p:cNvSpPr/>
            <p:nvPr/>
          </p:nvSpPr>
          <p:spPr>
            <a:xfrm>
              <a:off x="9236366" y="5242299"/>
              <a:ext cx="852102" cy="3527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8A8F303-8535-E3E4-7DAA-825F10D598B2}"/>
                </a:ext>
              </a:extLst>
            </p:cNvPr>
            <p:cNvCxnSpPr>
              <a:stCxn id="14" idx="1"/>
              <a:endCxn id="13" idx="7"/>
            </p:cNvCxnSpPr>
            <p:nvPr/>
          </p:nvCxnSpPr>
          <p:spPr>
            <a:xfrm rot="16200000" flipV="1">
              <a:off x="7861112" y="3793913"/>
              <a:ext cx="12700" cy="3000082"/>
            </a:xfrm>
            <a:prstGeom prst="curvedConnector3">
              <a:avLst>
                <a:gd name="adj1" fmla="val 2206732"/>
              </a:avLst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5">
              <a:extLst>
                <a:ext uri="{FF2B5EF4-FFF2-40B4-BE49-F238E27FC236}">
                  <a16:creationId xmlns:a16="http://schemas.microsoft.com/office/drawing/2014/main" id="{93C22D99-61A8-BE1B-0B2C-F4E3A6C54F8E}"/>
                </a:ext>
              </a:extLst>
            </p:cNvPr>
            <p:cNvCxnSpPr>
              <a:cxnSpLocks/>
              <a:stCxn id="12" idx="3"/>
              <a:endCxn id="11" idx="5"/>
            </p:cNvCxnSpPr>
            <p:nvPr/>
          </p:nvCxnSpPr>
          <p:spPr>
            <a:xfrm rot="5400000">
              <a:off x="8684001" y="4202863"/>
              <a:ext cx="12700" cy="3243469"/>
            </a:xfrm>
            <a:prstGeom prst="curvedConnector3">
              <a:avLst>
                <a:gd name="adj1" fmla="val 2206732"/>
              </a:avLst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8AA269A-2469-1D6C-5607-D96B4C0263E1}"/>
                </a:ext>
              </a:extLst>
            </p:cNvPr>
            <p:cNvSpPr/>
            <p:nvPr/>
          </p:nvSpPr>
          <p:spPr>
            <a:xfrm>
              <a:off x="5676980" y="4690835"/>
              <a:ext cx="1630327" cy="3527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92A8803-4D8D-DCA0-46FD-B0234F5B6088}"/>
                </a:ext>
              </a:extLst>
            </p:cNvPr>
            <p:cNvSpPr/>
            <p:nvPr/>
          </p:nvSpPr>
          <p:spPr>
            <a:xfrm>
              <a:off x="9290115" y="4690835"/>
              <a:ext cx="1569564" cy="3527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Arrow Connector 15">
              <a:extLst>
                <a:ext uri="{FF2B5EF4-FFF2-40B4-BE49-F238E27FC236}">
                  <a16:creationId xmlns:a16="http://schemas.microsoft.com/office/drawing/2014/main" id="{9CEDF433-B5A5-4537-544B-27BB9B25BD08}"/>
                </a:ext>
              </a:extLst>
            </p:cNvPr>
            <p:cNvCxnSpPr>
              <a:cxnSpLocks/>
              <a:stCxn id="21" idx="1"/>
              <a:endCxn id="20" idx="7"/>
            </p:cNvCxnSpPr>
            <p:nvPr/>
          </p:nvCxnSpPr>
          <p:spPr>
            <a:xfrm rot="16200000" flipV="1">
              <a:off x="8294262" y="3516779"/>
              <a:ext cx="12700" cy="2451421"/>
            </a:xfrm>
            <a:prstGeom prst="curvedConnector3">
              <a:avLst>
                <a:gd name="adj1" fmla="val 2206732"/>
              </a:avLst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B83B19D9-7B56-1B61-9E9B-50E078CC89F5}"/>
              </a:ext>
            </a:extLst>
          </p:cNvPr>
          <p:cNvSpPr txBox="1"/>
          <p:nvPr/>
        </p:nvSpPr>
        <p:spPr>
          <a:xfrm>
            <a:off x="6325949" y="5147959"/>
            <a:ext cx="4919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Bottleneck is the fact that the code fundamentally uses a (non-trivial) accumulator structure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2E5A768-1575-EE99-33A0-D12FF876DEAB}"/>
              </a:ext>
            </a:extLst>
          </p:cNvPr>
          <p:cNvGrpSpPr/>
          <p:nvPr/>
        </p:nvGrpSpPr>
        <p:grpSpPr>
          <a:xfrm>
            <a:off x="5379230" y="7875"/>
            <a:ext cx="6812770" cy="1817750"/>
            <a:chOff x="5358809" y="538841"/>
            <a:chExt cx="6812770" cy="181775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1196533-7265-1C7F-5CC2-D46BBA6F09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381" t="41681" r="64496" b="42298"/>
            <a:stretch/>
          </p:blipFill>
          <p:spPr>
            <a:xfrm>
              <a:off x="5358809" y="538841"/>
              <a:ext cx="6812770" cy="1817750"/>
            </a:xfrm>
            <a:prstGeom prst="rect">
              <a:avLst/>
            </a:prstGeom>
          </p:spPr>
        </p:pic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CA5EA66-2D7F-75E0-7B9E-20801C9B90E3}"/>
                </a:ext>
              </a:extLst>
            </p:cNvPr>
            <p:cNvSpPr/>
            <p:nvPr/>
          </p:nvSpPr>
          <p:spPr>
            <a:xfrm>
              <a:off x="5440772" y="1717631"/>
              <a:ext cx="1630327" cy="3527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3AFF9D5-EE36-382C-BD17-70A6A0DB3017}"/>
                </a:ext>
              </a:extLst>
            </p:cNvPr>
            <p:cNvSpPr/>
            <p:nvPr/>
          </p:nvSpPr>
          <p:spPr>
            <a:xfrm>
              <a:off x="9663505" y="1717631"/>
              <a:ext cx="1569564" cy="3527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Arrow Connector 15">
              <a:extLst>
                <a:ext uri="{FF2B5EF4-FFF2-40B4-BE49-F238E27FC236}">
                  <a16:creationId xmlns:a16="http://schemas.microsoft.com/office/drawing/2014/main" id="{EDD12698-637F-2555-CA88-B62940309550}"/>
                </a:ext>
              </a:extLst>
            </p:cNvPr>
            <p:cNvCxnSpPr>
              <a:cxnSpLocks/>
              <a:stCxn id="34" idx="1"/>
              <a:endCxn id="33" idx="7"/>
            </p:cNvCxnSpPr>
            <p:nvPr/>
          </p:nvCxnSpPr>
          <p:spPr>
            <a:xfrm rot="16200000" flipV="1">
              <a:off x="8362853" y="238776"/>
              <a:ext cx="12700" cy="3061019"/>
            </a:xfrm>
            <a:prstGeom prst="curvedConnector3">
              <a:avLst>
                <a:gd name="adj1" fmla="val 2206732"/>
              </a:avLst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56497A4A-8244-97CC-508C-D01B0C3EE49B}"/>
              </a:ext>
            </a:extLst>
          </p:cNvPr>
          <p:cNvSpPr txBox="1"/>
          <p:nvPr/>
        </p:nvSpPr>
        <p:spPr>
          <a:xfrm>
            <a:off x="6032205" y="5780809"/>
            <a:ext cx="5506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Can, *I BELIEVE*, use a look-ahead structure, but so gnarly that I have not yet got a working implementation. Worthwhile?</a:t>
            </a:r>
          </a:p>
        </p:txBody>
      </p:sp>
    </p:spTree>
    <p:extLst>
      <p:ext uri="{BB962C8B-B14F-4D97-AF65-F5344CB8AC3E}">
        <p14:creationId xmlns:p14="http://schemas.microsoft.com/office/powerpoint/2010/main" val="2933623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5FF8A-703F-ECBE-56F1-AA35103A9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magic </a:t>
            </a:r>
            <a:r>
              <a:rPr lang="en-GB" dirty="0" err="1"/>
              <a:t>makefile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5398F-6093-EC8A-5F22-E985FEC04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02433" cy="4351338"/>
          </a:xfrm>
        </p:spPr>
        <p:txBody>
          <a:bodyPr/>
          <a:lstStyle/>
          <a:p>
            <a:r>
              <a:rPr lang="en-GB" dirty="0"/>
              <a:t>“make” – builds all the standalone executable</a:t>
            </a:r>
          </a:p>
          <a:p>
            <a:r>
              <a:rPr lang="en-GB" dirty="0"/>
              <a:t>“make modelsim” – launch and run the VHDL and FLI C++ in modelsim</a:t>
            </a:r>
          </a:p>
          <a:p>
            <a:r>
              <a:rPr lang="en-GB" dirty="0"/>
              <a:t>“make vivado” – create a Vivado project and run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216921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804A5-3E62-3965-331F-DE3302759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I play with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DDB9E-4DFA-2C59-3738-ED9AE7595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Publicly available on GitHub: </a:t>
            </a:r>
            <a:r>
              <a:rPr lang="en-GB" dirty="0">
                <a:hlinkClick r:id="rId2"/>
              </a:rPr>
              <a:t>https://github.com/Cefhalic/MixMax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64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C9848-34A9-F1F3-2BF7-BC8429303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</a:t>
            </a:r>
            <a:r>
              <a:rPr lang="en-GB" dirty="0" err="1"/>
              <a:t>MixMax</a:t>
            </a:r>
            <a:r>
              <a:rPr lang="en-GB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604B8-9A93-5675-10E3-FB68D3040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MIXMAX generator is a family of pseudorandom number generators (PRNG) and is based on </a:t>
            </a:r>
            <a:r>
              <a:rPr lang="en-GB" dirty="0" err="1"/>
              <a:t>Anosov</a:t>
            </a:r>
            <a:r>
              <a:rPr lang="en-GB" dirty="0"/>
              <a:t> C-systems (</a:t>
            </a:r>
            <a:r>
              <a:rPr lang="en-GB" dirty="0" err="1"/>
              <a:t>Anosov</a:t>
            </a:r>
            <a:r>
              <a:rPr lang="en-GB" dirty="0"/>
              <a:t> diffeomorphism) and Kolmogorov K-systems (Kolmogorov automorphism).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803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113F9-E144-E708-BD81-CB14DAC7C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GPU Preliminary results </a:t>
            </a:r>
            <a:r>
              <a:rPr lang="en-GB" sz="4400" b="1" i="1" dirty="0">
                <a:solidFill>
                  <a:schemeClr val="bg2">
                    <a:lumMod val="50000"/>
                  </a:schemeClr>
                </a:solidFill>
                <a:latin typeface="Bradley Hand ITC" panose="03070402050302030203" pitchFamily="66" charset="0"/>
              </a:rPr>
              <a:t>By Marco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9C990-771F-E527-B1AA-ADFC4A5C1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70603"/>
          </a:xfrm>
        </p:spPr>
        <p:txBody>
          <a:bodyPr/>
          <a:lstStyle/>
          <a:p>
            <a:r>
              <a:rPr lang="en-GB" dirty="0"/>
              <a:t>C++ implementations Clean 1 and Clean 2 ported to CUDA</a:t>
            </a:r>
          </a:p>
          <a:p>
            <a:r>
              <a:rPr lang="en-GB" dirty="0"/>
              <a:t>Timed against </a:t>
            </a:r>
            <a:r>
              <a:rPr lang="en-GB" dirty="0" err="1"/>
              <a:t>Curand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Clean 1 is expected to be slower on GPU as it has a branch</a:t>
            </a:r>
            <a:br>
              <a:rPr lang="en-GB" dirty="0"/>
            </a:br>
            <a:r>
              <a:rPr lang="en-GB" dirty="0"/>
              <a:t>per-iteration!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E844BEB-B7C4-A6A8-C888-B1922DD9F5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940426"/>
              </p:ext>
            </p:extLst>
          </p:nvPr>
        </p:nvGraphicFramePr>
        <p:xfrm>
          <a:off x="592329" y="3004598"/>
          <a:ext cx="1100734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4557">
                  <a:extLst>
                    <a:ext uri="{9D8B030D-6E8A-4147-A177-3AD203B41FA5}">
                      <a16:colId xmlns:a16="http://schemas.microsoft.com/office/drawing/2014/main" val="4223132994"/>
                    </a:ext>
                  </a:extLst>
                </a:gridCol>
                <a:gridCol w="1834557">
                  <a:extLst>
                    <a:ext uri="{9D8B030D-6E8A-4147-A177-3AD203B41FA5}">
                      <a16:colId xmlns:a16="http://schemas.microsoft.com/office/drawing/2014/main" val="2909683729"/>
                    </a:ext>
                  </a:extLst>
                </a:gridCol>
                <a:gridCol w="1834557">
                  <a:extLst>
                    <a:ext uri="{9D8B030D-6E8A-4147-A177-3AD203B41FA5}">
                      <a16:colId xmlns:a16="http://schemas.microsoft.com/office/drawing/2014/main" val="480776537"/>
                    </a:ext>
                  </a:extLst>
                </a:gridCol>
                <a:gridCol w="1834557">
                  <a:extLst>
                    <a:ext uri="{9D8B030D-6E8A-4147-A177-3AD203B41FA5}">
                      <a16:colId xmlns:a16="http://schemas.microsoft.com/office/drawing/2014/main" val="560505942"/>
                    </a:ext>
                  </a:extLst>
                </a:gridCol>
                <a:gridCol w="1834557">
                  <a:extLst>
                    <a:ext uri="{9D8B030D-6E8A-4147-A177-3AD203B41FA5}">
                      <a16:colId xmlns:a16="http://schemas.microsoft.com/office/drawing/2014/main" val="2668782738"/>
                    </a:ext>
                  </a:extLst>
                </a:gridCol>
                <a:gridCol w="1834557">
                  <a:extLst>
                    <a:ext uri="{9D8B030D-6E8A-4147-A177-3AD203B41FA5}">
                      <a16:colId xmlns:a16="http://schemas.microsoft.com/office/drawing/2014/main" val="2827120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Run 1 (</a:t>
                      </a:r>
                      <a:r>
                        <a:rPr lang="en-GB" dirty="0" err="1"/>
                        <a:t>ms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Run 2 (</a:t>
                      </a:r>
                      <a:r>
                        <a:rPr lang="en-GB" dirty="0" err="1"/>
                        <a:t>ms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Run 3 (</a:t>
                      </a:r>
                      <a:r>
                        <a:rPr lang="en-GB" dirty="0" err="1"/>
                        <a:t>ms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Run 4 (</a:t>
                      </a:r>
                      <a:r>
                        <a:rPr lang="en-GB" dirty="0" err="1"/>
                        <a:t>ms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Run 5 (</a:t>
                      </a:r>
                      <a:r>
                        <a:rPr lang="en-GB" dirty="0" err="1"/>
                        <a:t>ms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089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CURAND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245391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245980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245798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246094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245770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644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CLEAN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335664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335660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335523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335617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335612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560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CLEAN 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189397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189437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189462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189549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189471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1051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B3EDF75-1289-76F3-9677-1EC88FABEFF2}"/>
              </a:ext>
            </a:extLst>
          </p:cNvPr>
          <p:cNvSpPr txBox="1"/>
          <p:nvPr/>
        </p:nvSpPr>
        <p:spPr>
          <a:xfrm rot="19475376">
            <a:off x="4482112" y="3529161"/>
            <a:ext cx="2194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404641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C9848-34A9-F1F3-2BF7-BC8429303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</a:t>
            </a:r>
            <a:r>
              <a:rPr lang="en-GB" dirty="0" err="1"/>
              <a:t>MixMax</a:t>
            </a:r>
            <a:r>
              <a:rPr lang="en-GB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604B8-9A93-5675-10E3-FB68D3040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trike="sngStrike" dirty="0"/>
              <a:t>The MIXMAX generator is a family of pseudorandom number generators (PRNG) and is based on </a:t>
            </a:r>
            <a:r>
              <a:rPr lang="en-GB" strike="sngStrike" dirty="0" err="1"/>
              <a:t>Anosov</a:t>
            </a:r>
            <a:r>
              <a:rPr lang="en-GB" strike="sngStrike" dirty="0"/>
              <a:t> C-systems (</a:t>
            </a:r>
            <a:r>
              <a:rPr lang="en-GB" strike="sngStrike" dirty="0" err="1"/>
              <a:t>Anosov</a:t>
            </a:r>
            <a:r>
              <a:rPr lang="en-GB" strike="sngStrike" dirty="0"/>
              <a:t> diffeomorphism) and Kolmogorov K-systems (Kolmogorov automorphism).</a:t>
            </a:r>
          </a:p>
          <a:p>
            <a:r>
              <a:rPr lang="en-GB" dirty="0"/>
              <a:t>It is apparently a very good PRNG</a:t>
            </a:r>
          </a:p>
        </p:txBody>
      </p:sp>
    </p:spTree>
    <p:extLst>
      <p:ext uri="{BB962C8B-B14F-4D97-AF65-F5344CB8AC3E}">
        <p14:creationId xmlns:p14="http://schemas.microsoft.com/office/powerpoint/2010/main" val="2802658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A963A-01F5-C615-FCB2-E3F17BBC0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original code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EB73CFF-4303-00D4-ECBF-F1B10ECA1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21562" cy="4351338"/>
          </a:xfrm>
        </p:spPr>
        <p:txBody>
          <a:bodyPr/>
          <a:lstStyle/>
          <a:p>
            <a:r>
              <a:rPr lang="en-GB" dirty="0"/>
              <a:t>Like bad Fortran, only worse</a:t>
            </a:r>
          </a:p>
          <a:p>
            <a:r>
              <a:rPr lang="en-GB" dirty="0"/>
              <a:t>Ludicrous pre-processor directives, typedefs</a:t>
            </a:r>
          </a:p>
          <a:p>
            <a:r>
              <a:rPr lang="en-GB" dirty="0"/>
              <a:t>Functions separate to structs</a:t>
            </a:r>
          </a:p>
          <a:p>
            <a:r>
              <a:rPr lang="en-GB" dirty="0"/>
              <a:t>Voodoo required to initialise the struct before first usage</a:t>
            </a:r>
          </a:p>
          <a:p>
            <a:pPr lvl="1"/>
            <a:r>
              <a:rPr lang="en-GB" dirty="0"/>
              <a:t>Marco found this the hard ways</a:t>
            </a:r>
          </a:p>
          <a:p>
            <a:r>
              <a:rPr lang="en-GB" dirty="0"/>
              <a:t>Meaningless variable names</a:t>
            </a:r>
          </a:p>
          <a:p>
            <a:r>
              <a:rPr lang="en-GB" dirty="0"/>
              <a:t>No comments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 descr="🤮 Face Vomiting Emoji | Vomit Emoji">
            <a:extLst>
              <a:ext uri="{FF2B5EF4-FFF2-40B4-BE49-F238E27FC236}">
                <a16:creationId xmlns:a16="http://schemas.microsoft.com/office/drawing/2014/main" id="{F16BF394-E70B-924C-BC0F-878F50C4F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433" y="4819557"/>
            <a:ext cx="2069666" cy="206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78D50A-FF71-A058-F613-A3E65392C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499" y="0"/>
            <a:ext cx="50795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874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281115C-246D-FCCB-F5C0-74A4BDFD2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we use HLS to run this on an FPGA?</a:t>
            </a:r>
          </a:p>
        </p:txBody>
      </p:sp>
    </p:spTree>
    <p:extLst>
      <p:ext uri="{BB962C8B-B14F-4D97-AF65-F5344CB8AC3E}">
        <p14:creationId xmlns:p14="http://schemas.microsoft.com/office/powerpoint/2010/main" val="96533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281115C-246D-FCCB-F5C0-74A4BDFD2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we use HLS to run this on an FPGA?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16AC2B-4D61-0483-DD98-4A2F8C74C5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Errrr</a:t>
            </a:r>
            <a:r>
              <a:rPr lang="en-GB" dirty="0"/>
              <a:t>… No</a:t>
            </a:r>
          </a:p>
        </p:txBody>
      </p:sp>
    </p:spTree>
    <p:extLst>
      <p:ext uri="{BB962C8B-B14F-4D97-AF65-F5344CB8AC3E}">
        <p14:creationId xmlns:p14="http://schemas.microsoft.com/office/powerpoint/2010/main" val="218896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8C6A15-91DE-57AC-A647-5245A3784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Tidying the code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05BEF5-C9D1-EAD6-F28F-4EF8F8EBD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369421" cy="4351338"/>
          </a:xfrm>
        </p:spPr>
        <p:txBody>
          <a:bodyPr/>
          <a:lstStyle/>
          <a:p>
            <a:r>
              <a:rPr lang="en-GB" dirty="0"/>
              <a:t>Start with a nice clean C++11 implementation</a:t>
            </a:r>
          </a:p>
          <a:p>
            <a:r>
              <a:rPr lang="en-GB" dirty="0"/>
              <a:t>Constructor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  <a:p>
            <a:r>
              <a:rPr lang="en-GB" dirty="0"/>
              <a:t>No macros</a:t>
            </a:r>
          </a:p>
          <a:p>
            <a:r>
              <a:rPr lang="en-GB" dirty="0"/>
              <a:t>Meaningful variable names</a:t>
            </a:r>
          </a:p>
          <a:p>
            <a:r>
              <a:rPr lang="en-GB" dirty="0"/>
              <a:t>Probably better for GPU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D0F5E7-51C3-D7EF-B693-B08BB2D4F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622" y="0"/>
            <a:ext cx="6984378" cy="32819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3300834-47B8-E2FA-0E42-029F13ECDC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" r="13054"/>
          <a:stretch/>
        </p:blipFill>
        <p:spPr>
          <a:xfrm>
            <a:off x="5207620" y="3243969"/>
            <a:ext cx="6984379" cy="361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211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8C6A15-91DE-57AC-A647-5245A3784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Tidying the code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05BEF5-C9D1-EAD6-F28F-4EF8F8EBD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430751" cy="4351338"/>
          </a:xfrm>
        </p:spPr>
        <p:txBody>
          <a:bodyPr/>
          <a:lstStyle/>
          <a:p>
            <a:r>
              <a:rPr lang="en-GB" dirty="0"/>
              <a:t>Update on every clock, rather than batch-updating</a:t>
            </a:r>
          </a:p>
          <a:p>
            <a:r>
              <a:rPr lang="en-GB" dirty="0"/>
              <a:t>Cleanest code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3FCE2DF-46A2-2121-7889-297A90C0417E}"/>
              </a:ext>
            </a:extLst>
          </p:cNvPr>
          <p:cNvGrpSpPr/>
          <p:nvPr/>
        </p:nvGrpSpPr>
        <p:grpSpPr>
          <a:xfrm>
            <a:off x="5232158" y="0"/>
            <a:ext cx="6959841" cy="6453365"/>
            <a:chOff x="5232158" y="0"/>
            <a:chExt cx="6959841" cy="645336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288170-6F68-5398-D541-935DC0BEC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32158" y="0"/>
              <a:ext cx="6959841" cy="606626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61AC49D-D823-82CA-8CB5-819C3963BD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15" t="88629" r="13054"/>
            <a:stretch/>
          </p:blipFill>
          <p:spPr>
            <a:xfrm>
              <a:off x="5232158" y="6042378"/>
              <a:ext cx="6947690" cy="4109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3493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51351-CF93-CC25-25F9-A3120E969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86D30-E0F5-4413-E9E2-8695EF4E8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1112795" cy="2023361"/>
          </a:xfrm>
        </p:spPr>
        <p:txBody>
          <a:bodyPr>
            <a:noAutofit/>
          </a:bodyPr>
          <a:lstStyle/>
          <a:p>
            <a:r>
              <a:rPr lang="en-GB" dirty="0"/>
              <a:t>Compare original, clean1 (Cleanest code) and clean2 (GPU optimal)</a:t>
            </a:r>
          </a:p>
          <a:p>
            <a:r>
              <a:rPr lang="en-GB" dirty="0"/>
              <a:t>10,000,000,000 iterations</a:t>
            </a:r>
          </a:p>
          <a:p>
            <a:r>
              <a:rPr lang="pt-BR" dirty="0"/>
              <a:t>Intel(R) Xeon(R) CPU E3-1240 v3 @ 3.40GHz</a:t>
            </a:r>
          </a:p>
          <a:p>
            <a:r>
              <a:rPr lang="en-GB" dirty="0" err="1"/>
              <a:t>gcc</a:t>
            </a:r>
            <a:r>
              <a:rPr lang="en-GB" dirty="0"/>
              <a:t> (GCC) 4.8.5 20150623 (Red Hat 4.8.5-44)</a:t>
            </a:r>
            <a:r>
              <a:rPr lang="pt-BR" dirty="0"/>
              <a:t>  </a:t>
            </a:r>
            <a:r>
              <a:rPr lang="pt-BR" dirty="0">
                <a:latin typeface="Calibri" panose="020F0502020204030204" pitchFamily="34" charset="0"/>
                <a:cs typeface="Calibri" panose="020F0502020204030204" pitchFamily="34" charset="0"/>
              </a:rPr>
              <a:t>← Centos 7 default, ancient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3B44E02-E42D-8F07-601F-A8FA7B433A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502861"/>
              </p:ext>
            </p:extLst>
          </p:nvPr>
        </p:nvGraphicFramePr>
        <p:xfrm>
          <a:off x="2032000" y="4118601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71477818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387823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2536907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581706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Runtime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Runtime/iteration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Speed-up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168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Original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21,363,125,059ns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2.13631ns/it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89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Clean 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20,197,066,539ns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2.01971ns/it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5.77%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71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Clean 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20,653,660,030ns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2.06537ns/it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3.44%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312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724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2569</TotalTime>
  <Words>736</Words>
  <Application>Microsoft Office PowerPoint</Application>
  <PresentationFormat>Widescreen</PresentationFormat>
  <Paragraphs>173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Bradley Hand ITC</vt:lpstr>
      <vt:lpstr>Calibri</vt:lpstr>
      <vt:lpstr>Calibri Light</vt:lpstr>
      <vt:lpstr>The Hand</vt:lpstr>
      <vt:lpstr>Office Theme</vt:lpstr>
      <vt:lpstr>MixMax for FPGA (plus CPU improvements for good measure) </vt:lpstr>
      <vt:lpstr>What is MixMax?</vt:lpstr>
      <vt:lpstr>What is MixMax?</vt:lpstr>
      <vt:lpstr>The original code</vt:lpstr>
      <vt:lpstr>Can we use HLS to run this on an FPGA?</vt:lpstr>
      <vt:lpstr>Can we use HLS to run this on an FPGA?</vt:lpstr>
      <vt:lpstr>Tidying the code</vt:lpstr>
      <vt:lpstr>Tidying the code 2</vt:lpstr>
      <vt:lpstr>Performance</vt:lpstr>
      <vt:lpstr>Tidying the code 3</vt:lpstr>
      <vt:lpstr>Tidying the code 3a</vt:lpstr>
      <vt:lpstr>Tidying the code 4</vt:lpstr>
      <vt:lpstr>Tidying the code 4</vt:lpstr>
      <vt:lpstr>PowerPoint Presentation</vt:lpstr>
      <vt:lpstr>VHDL</vt:lpstr>
      <vt:lpstr>VHDL</vt:lpstr>
      <vt:lpstr>VHDL</vt:lpstr>
      <vt:lpstr>The magic makefile</vt:lpstr>
      <vt:lpstr>How can I play with it</vt:lpstr>
      <vt:lpstr>GPU Preliminary results By Marco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MixMax for FPGA (plus CPU improvements for good measure)</dc:title>
  <dc:creator>Rose, Andrew W</dc:creator>
  <cp:lastModifiedBy>Rose, Andrew W</cp:lastModifiedBy>
  <cp:revision>36</cp:revision>
  <dcterms:created xsi:type="dcterms:W3CDTF">2022-11-03T13:45:37Z</dcterms:created>
  <dcterms:modified xsi:type="dcterms:W3CDTF">2022-11-08T10:14:38Z</dcterms:modified>
</cp:coreProperties>
</file>