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256" r:id="rId2"/>
    <p:sldId id="258" r:id="rId3"/>
    <p:sldId id="284" r:id="rId4"/>
    <p:sldId id="267" r:id="rId5"/>
    <p:sldId id="259" r:id="rId6"/>
    <p:sldId id="290" r:id="rId7"/>
    <p:sldId id="291" r:id="rId8"/>
    <p:sldId id="292" r:id="rId9"/>
    <p:sldId id="289" r:id="rId10"/>
    <p:sldId id="294" r:id="rId11"/>
    <p:sldId id="279" r:id="rId12"/>
    <p:sldId id="286" r:id="rId13"/>
    <p:sldId id="295" r:id="rId14"/>
    <p:sldId id="283" r:id="rId15"/>
    <p:sldId id="296" r:id="rId16"/>
    <p:sldId id="285"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C5C5"/>
    <a:srgbClr val="EBEEEE"/>
    <a:srgbClr val="002548"/>
    <a:srgbClr val="003E74"/>
    <a:srgbClr val="D4EFFC"/>
    <a:srgbClr val="9D9D9D"/>
    <a:srgbClr val="0085C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84123" autoAdjust="0"/>
  </p:normalViewPr>
  <p:slideViewPr>
    <p:cSldViewPr snapToGrid="0" snapToObjects="1">
      <p:cViewPr varScale="1">
        <p:scale>
          <a:sx n="149" d="100"/>
          <a:sy n="149" d="100"/>
        </p:scale>
        <p:origin x="504" y="120"/>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09" d="100"/>
          <a:sy n="109" d="100"/>
        </p:scale>
        <p:origin x="-253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b="1" dirty="0">
                <a:solidFill>
                  <a:srgbClr val="003E74"/>
                </a:solidFill>
              </a:rPr>
              <a:t>Name of presentation</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B0EE2D-335A-3546-9D75-E17F32E16FE9}" type="datetime3">
              <a:rPr lang="en-GB" smtClean="0">
                <a:solidFill>
                  <a:srgbClr val="003E74"/>
                </a:solidFill>
              </a:rPr>
              <a:t>27 September, 2022</a:t>
            </a:fld>
            <a:endParaRPr lang="en-US" dirty="0">
              <a:solidFill>
                <a:srgbClr val="003E74"/>
              </a:solidFill>
            </a:endParaRPr>
          </a:p>
        </p:txBody>
      </p:sp>
    </p:spTree>
    <p:extLst>
      <p:ext uri="{BB962C8B-B14F-4D97-AF65-F5344CB8AC3E}">
        <p14:creationId xmlns:p14="http://schemas.microsoft.com/office/powerpoint/2010/main" val="3306949037"/>
      </p:ext>
    </p:extLst>
  </p:cSld>
  <p:clrMap bg1="lt1" tx1="dk1" bg2="lt2" tx2="dk2" accent1="accent1" accent2="accent2" accent3="accent3" accent4="accent4" accent5="accent5" accent6="accent6" hlink="hlink" folHlink="folHlink"/>
  <p:hf sldNum="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1">
                <a:solidFill>
                  <a:srgbClr val="003E74"/>
                </a:solidFill>
              </a:defRPr>
            </a:lvl1pPr>
          </a:lstStyle>
          <a:p>
            <a:r>
              <a:rPr lang="en-US" dirty="0"/>
              <a:t>Name of presentation</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rgbClr val="003E74"/>
                </a:solidFill>
              </a:defRPr>
            </a:lvl1pPr>
          </a:lstStyle>
          <a:p>
            <a:fld id="{8D35C32B-10D1-1447-A35B-280119DE9D12}" type="datetime3">
              <a:rPr lang="en-GB" smtClean="0"/>
              <a:pPr/>
              <a:t>27 September, 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2133265648"/>
      </p:ext>
    </p:extLst>
  </p:cSld>
  <p:clrMap bg1="lt1" tx1="dk1" bg2="lt2" tx2="dk2" accent1="accent1" accent2="accent2" accent3="accent3" accent4="accent4" accent5="accent5" accent6="accent6" hlink="hlink" folHlink="folHlink"/>
  <p:hf sldNum="0"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Hello everyone, my name is Tarik Ourida and welcome to my presentation on the acceleration of a CMS DNN based algorithm. </a:t>
            </a:r>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39193705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sz="1200" b="0" i="0" u="none" strike="noStrike" baseline="0" dirty="0">
                <a:latin typeface="F26"/>
              </a:rPr>
              <a:t>The proposed method of elementwise RAM block indexing transposes the natural view which is taken upon the envision of a partitioned matrix. </a:t>
            </a:r>
          </a:p>
          <a:p>
            <a:pPr algn="l"/>
            <a:endParaRPr lang="en-GB" sz="1200" b="0" i="0" u="none" strike="noStrike" baseline="0" dirty="0">
              <a:latin typeface="F26"/>
            </a:endParaRPr>
          </a:p>
          <a:p>
            <a:pPr algn="l"/>
            <a:r>
              <a:rPr lang="en-GB" sz="1200" b="0" i="0" u="none" strike="noStrike" baseline="0" dirty="0">
                <a:latin typeface="F26"/>
              </a:rPr>
              <a:t>As opposed to grouping elements based on proximity to one another (row wise, or even block wise), matrix elements can be grouped by position in their block (see Figure \ref{</a:t>
            </a:r>
            <a:r>
              <a:rPr lang="en-GB" sz="1200" b="0" i="0" u="none" strike="noStrike" baseline="0" dirty="0" err="1">
                <a:latin typeface="F26"/>
              </a:rPr>
              <a:t>fig:ram</a:t>
            </a:r>
            <a:r>
              <a:rPr lang="en-GB" sz="1200" b="0" i="0" u="none" strike="noStrike" baseline="0" dirty="0">
                <a:latin typeface="F26"/>
              </a:rPr>
              <a:t> grouping}). </a:t>
            </a:r>
          </a:p>
          <a:p>
            <a:pPr algn="l"/>
            <a:endParaRPr lang="en-GB" sz="1200" b="0" i="0" u="none" strike="noStrike" baseline="0" dirty="0">
              <a:latin typeface="F26"/>
            </a:endParaRPr>
          </a:p>
          <a:p>
            <a:pPr algn="l"/>
            <a:r>
              <a:rPr lang="en-GB" sz="1200" b="0" i="0" u="none" strike="noStrike" baseline="0" dirty="0">
                <a:latin typeface="F26"/>
              </a:rPr>
              <a:t>In doing so, one would need to instantiate precisely 64 (16x4) RAM modules, one for each of the index positions in a 16x4 block. </a:t>
            </a:r>
          </a:p>
          <a:p>
            <a:pPr algn="l"/>
            <a:endParaRPr lang="en-GB" sz="1200" b="0" i="0" u="none" strike="noStrike" baseline="0" dirty="0">
              <a:latin typeface="F26"/>
            </a:endParaRPr>
          </a:p>
          <a:p>
            <a:pPr algn="l"/>
            <a:r>
              <a:rPr lang="en-GB" sz="1200" b="0" i="0" u="none" strike="noStrike" baseline="0" dirty="0">
                <a:latin typeface="F26"/>
              </a:rPr>
              <a:t>One efficiency that arises is due to the number of storage elements remaining fixed between convolutional layers, irrespective of the dimensions of the input and weight matrices. </a:t>
            </a:r>
          </a:p>
          <a:p>
            <a:pPr algn="l"/>
            <a:endParaRPr lang="en-GB" sz="1200" b="0" i="0" u="none" strike="noStrike" baseline="0" dirty="0">
              <a:latin typeface="F26"/>
            </a:endParaRPr>
          </a:p>
          <a:p>
            <a:pPr algn="l"/>
            <a:r>
              <a:rPr lang="en-GB" sz="1200" b="0" i="0" u="none" strike="noStrike" baseline="0" dirty="0">
                <a:latin typeface="F26"/>
              </a:rPr>
              <a:t>The most valuable computational and resource saving derives from the heavily simplified read mechanism. </a:t>
            </a:r>
          </a:p>
          <a:p>
            <a:pPr algn="l"/>
            <a:endParaRPr lang="en-GB" sz="1200" b="0" i="0" u="none" strike="noStrike" baseline="0" dirty="0">
              <a:latin typeface="F26"/>
            </a:endParaRPr>
          </a:p>
          <a:p>
            <a:pPr algn="l"/>
            <a:r>
              <a:rPr lang="en-GB" sz="1200" b="0" i="0" u="none" strike="noStrike" baseline="0" dirty="0">
                <a:latin typeface="F26"/>
              </a:rPr>
              <a:t>In order to obtain a 16x4 block, all 64 RAMs should be addressed with the same value (block index) and the contents of the block will be presented at the read data ports of the 64 RAM blocks. </a:t>
            </a:r>
          </a:p>
          <a:p>
            <a:pPr algn="l"/>
            <a:endParaRPr lang="en-GB" sz="1200" b="0" i="0" u="none" strike="noStrike" baseline="0" dirty="0">
              <a:latin typeface="F26"/>
            </a:endParaRPr>
          </a:p>
          <a:p>
            <a:pPr algn="l"/>
            <a:r>
              <a:rPr lang="en-GB" sz="1200" b="0" i="0" u="none" strike="noStrike" baseline="0" dirty="0">
                <a:latin typeface="F26"/>
              </a:rPr>
              <a:t>For convolution, there are only read operations to the RAM blocks, and only writes to the input data matrix for each execution of a forward inference, hence why simplification of the read mechanism presents significant computational and resource savings. </a:t>
            </a:r>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7619748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dirty="0"/>
              <a:t>The methods outlined were evaluated for their latency and resource utilisation. </a:t>
            </a:r>
          </a:p>
          <a:p>
            <a:endParaRPr lang="en-GB" dirty="0"/>
          </a:p>
          <a:p>
            <a:r>
              <a:rPr lang="en-GB" dirty="0"/>
              <a:t>All implementations were written using </a:t>
            </a:r>
            <a:r>
              <a:rPr lang="en-GB" dirty="0" err="1"/>
              <a:t>MaxJ</a:t>
            </a:r>
            <a:r>
              <a:rPr lang="en-GB" dirty="0"/>
              <a:t>, a Java-like dataflow oriented HLS language by </a:t>
            </a:r>
            <a:r>
              <a:rPr lang="en-GB" dirty="0" err="1"/>
              <a:t>Maxeler</a:t>
            </a:r>
            <a:r>
              <a:rPr lang="en-GB" dirty="0"/>
              <a:t> Technologies. </a:t>
            </a:r>
          </a:p>
          <a:p>
            <a:endParaRPr lang="en-GB" dirty="0"/>
          </a:p>
          <a:p>
            <a:r>
              <a:rPr lang="en-GB" dirty="0"/>
              <a:t>All testing was performed on a Xilinx </a:t>
            </a:r>
            <a:r>
              <a:rPr lang="en-GB" dirty="0" err="1"/>
              <a:t>Virtex</a:t>
            </a:r>
            <a:r>
              <a:rPr lang="en-GB" dirty="0"/>
              <a:t> </a:t>
            </a:r>
            <a:r>
              <a:rPr lang="en-GB" dirty="0" err="1"/>
              <a:t>UltraScale</a:t>
            </a:r>
            <a:r>
              <a:rPr lang="en-GB" dirty="0"/>
              <a:t>+ VU9P, connected via a PCIe interface to a Intel Xeon Gold 6154 host CPU clocked at 3.00GHz. </a:t>
            </a:r>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2308233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dirty="0"/>
              <a:t>A convolution kernel accepting two 16x4 inputs and yielding one 16x16 output was instantiated using each of the four methods shown in the table below. </a:t>
            </a:r>
          </a:p>
          <a:p>
            <a:pPr algn="l"/>
            <a:endParaRPr lang="en-GB" dirty="0"/>
          </a:p>
          <a:p>
            <a:pPr algn="l"/>
            <a:r>
              <a:rPr lang="en-GB" dirty="0"/>
              <a:t>All latency values are expressed as the time taken for output matrix to be obtained.</a:t>
            </a:r>
          </a:p>
          <a:p>
            <a:pPr algn="l"/>
            <a:endParaRPr lang="en-GB" dirty="0"/>
          </a:p>
          <a:p>
            <a:pPr algn="l"/>
            <a:r>
              <a:rPr lang="en-GB" dirty="0"/>
              <a:t>The implementations employing MAC units were able to meet timing for higher clock speeds than the unrolled implementations. </a:t>
            </a:r>
          </a:p>
          <a:p>
            <a:pPr algn="l"/>
            <a:endParaRPr lang="en-GB" dirty="0"/>
          </a:p>
          <a:p>
            <a:pPr algn="l"/>
            <a:r>
              <a:rPr lang="en-GB" dirty="0"/>
              <a:t>The increased latency for the partially unrolled implementation compared against the fully unrolled implementation arises from the serial fashion in which input rows are ingested; despite pipelining the design, the latency of the fully unrolled design cannot be matched. </a:t>
            </a:r>
          </a:p>
          <a:p>
            <a:pPr algn="l"/>
            <a:endParaRPr lang="en-GB" dirty="0"/>
          </a:p>
          <a:p>
            <a:pPr algn="l"/>
            <a:r>
              <a:rPr lang="en-GB" dirty="0"/>
              <a:t>The MAC based implementations both offer very low resource utilisation, especially DSP usage, as a single floating point MAC unit requires 2 DSPs. </a:t>
            </a:r>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130361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dirty="0"/>
              <a:t>A block marshalling kernel accepting 16x4 blocks as input, storing a 25x17 data matrix and outputting a selected 16x4 block was instantiated using each of the four methods shown in the table below. All latency values are expressed as the time taken to update region of data matrix with inputted 16x4 block, and output a 16x4 block, after the block index has been presented.</a:t>
            </a:r>
          </a:p>
          <a:p>
            <a:pPr algn="l"/>
            <a:endParaRPr lang="en-GB" dirty="0"/>
          </a:p>
          <a:p>
            <a:pPr algn="l"/>
            <a:r>
              <a:rPr lang="en-GB" dirty="0"/>
              <a:t>A latency reduction can be obtained by opting for a double buffer mechanism as opposed to a single buffer, as the write method for the inputted 16x4 block is simplified (write to secondary buffer) as opposed to the complex method used for the single buffer.</a:t>
            </a:r>
          </a:p>
          <a:p>
            <a:pPr algn="l"/>
            <a:endParaRPr lang="en-GB" dirty="0"/>
          </a:p>
          <a:p>
            <a:pPr algn="l"/>
            <a:r>
              <a:rPr lang="en-GB" dirty="0"/>
              <a:t>However, the latency for the elementwise RAM storage method significantly outperforms the other two, with a latency reduction by a factor of at least 4.</a:t>
            </a:r>
          </a:p>
          <a:p>
            <a:pPr algn="l"/>
            <a:endParaRPr lang="en-GB" dirty="0"/>
          </a:p>
          <a:p>
            <a:pPr algn="l"/>
            <a:r>
              <a:rPr lang="en-GB" dirty="0"/>
              <a:t>The most valuable advantage of the elementwise RAM storage method lies in the heavily reduced resource utilisation, deriving predominantly from the reduction in LUTs and FFs, attributable to the heavily simplified read mechanism. </a:t>
            </a:r>
          </a:p>
          <a:p>
            <a:pPr algn="l"/>
            <a:endParaRPr lang="en-GB" dirty="0"/>
          </a:p>
          <a:p>
            <a:pPr algn="l"/>
            <a:r>
              <a:rPr lang="en-GB" dirty="0"/>
              <a:t>The BRAM usage is only slightly less than the single buffer method, as the number of blocks required for a full forward pass is constant irrespective of the implementation choice, and cannot be further reduced. </a:t>
            </a:r>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4102640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dirty="0"/>
              <a:t>Future work involves investigation of the duplication of MAC units for latency reduction at the expense of increased resource utilisation, additionally investigating whether all input feature categories can be simultaneously ingested. </a:t>
            </a:r>
          </a:p>
          <a:p>
            <a:pPr algn="l"/>
            <a:endParaRPr lang="en-GB" dirty="0"/>
          </a:p>
          <a:p>
            <a:pPr algn="l"/>
            <a:r>
              <a:rPr lang="en-GB" dirty="0"/>
              <a:t>Quantifying the </a:t>
            </a:r>
            <a:r>
              <a:rPr lang="en-GB" dirty="0" err="1"/>
              <a:t>tradeoff</a:t>
            </a:r>
            <a:r>
              <a:rPr lang="en-GB" dirty="0"/>
              <a:t> between throughput and resource utilisation may be useful such that arbitrarily sized networks can be automatically configured as to minimise latency and/or maximise throughput by selecting design parameters derived from the matrix dimensions used in the network architecture, whilst ensuring designs fit on a single FPGA chip. </a:t>
            </a:r>
          </a:p>
          <a:p>
            <a:pPr algn="l"/>
            <a:endParaRPr lang="en-GB" dirty="0"/>
          </a:p>
          <a:p>
            <a:pPr algn="l"/>
            <a:r>
              <a:rPr lang="en-GB" dirty="0"/>
              <a:t>Bayesian Neural Networks have promising use in high energy physics, especially jet tagging algorithms. </a:t>
            </a:r>
          </a:p>
          <a:p>
            <a:pPr algn="l"/>
            <a:endParaRPr lang="en-GB" dirty="0"/>
          </a:p>
          <a:p>
            <a:pPr algn="l"/>
            <a:r>
              <a:rPr lang="en-GB" dirty="0"/>
              <a:t>The collective effort to search for new and undiscovered physics relies on the repeatability of conducted research, thus it is critical that findings remain true and false positives are disregarded. Use of neural networks that associate uncertainties with their predictions will allow for the automatic rejection of many results that may have otherwise been incorrectly regarded as meaningful, thus reducing the total data preserved for confidently assured predictions of interest. </a:t>
            </a:r>
          </a:p>
          <a:p>
            <a:pPr algn="l"/>
            <a:endParaRPr lang="en-GB" dirty="0"/>
          </a:p>
          <a:p>
            <a:pPr algn="l"/>
            <a:r>
              <a:rPr lang="en-GB" dirty="0"/>
              <a:t>This would consequently ease the data processing requirements of processes reliant on these predictions, which is of importance due to the projected increase in data collected at the CMS due to the HL-LHC upgrade.</a:t>
            </a:r>
          </a:p>
          <a:p>
            <a:pPr algn="l"/>
            <a:endParaRPr lang="en-GB" dirty="0"/>
          </a:p>
          <a:p>
            <a:pPr algn="l"/>
            <a:endParaRPr lang="en-GB" dirty="0"/>
          </a:p>
          <a:p>
            <a:pPr algn="l"/>
            <a:endParaRPr lang="en-GB" dirty="0"/>
          </a:p>
          <a:p>
            <a:pPr algn="l"/>
            <a:endParaRPr lang="en-GB" dirty="0"/>
          </a:p>
          <a:p>
            <a:pPr algn="l"/>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2736475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dirty="0"/>
              <a:t>Bayesian Neural Networks have promising use in high energy physics, especially jet tagging algorithms. </a:t>
            </a:r>
          </a:p>
          <a:p>
            <a:pPr algn="l"/>
            <a:endParaRPr lang="en-GB" dirty="0"/>
          </a:p>
          <a:p>
            <a:pPr algn="l"/>
            <a:r>
              <a:rPr lang="en-GB" dirty="0"/>
              <a:t>The collective effort to search for new and undiscovered physics relies on the repeatability of conducted research, thus it is critical that findings remain true and false positives are disregarded. Use of neural networks that associate uncertainties with their predictions will allow for the automatic rejection of many results that may have otherwise been incorrectly regarded as meaningful, thus reducing the total data preserved for confidently assured predictions of interest. </a:t>
            </a:r>
          </a:p>
          <a:p>
            <a:pPr algn="l"/>
            <a:endParaRPr lang="en-GB" dirty="0"/>
          </a:p>
          <a:p>
            <a:pPr algn="l"/>
            <a:r>
              <a:rPr lang="en-GB" dirty="0"/>
              <a:t>This would consequently ease the data processing requirements of processes reliant on these predictions, which is of importance due to the projected increase in data collected at the CMS due to the HL-LHC upgrade.</a:t>
            </a:r>
          </a:p>
          <a:p>
            <a:pPr algn="l"/>
            <a:endParaRPr lang="en-GB" dirty="0"/>
          </a:p>
          <a:p>
            <a:pPr algn="l"/>
            <a:endParaRPr lang="en-GB" dirty="0"/>
          </a:p>
          <a:p>
            <a:pPr algn="l"/>
            <a:endParaRPr lang="en-GB" dirty="0"/>
          </a:p>
          <a:p>
            <a:pPr algn="l"/>
            <a:endParaRPr lang="en-GB" dirty="0"/>
          </a:p>
          <a:p>
            <a:pPr algn="l"/>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1893713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b="0" i="0" dirty="0">
                <a:effectLst/>
                <a:latin typeface="Roboto" panose="02000000000000000000" pitchFamily="2" charset="0"/>
              </a:rPr>
              <a:t>SHOULD I SAY ANYTHING HERE, OR JUST OPEN FOR QUESTIONS, LEAVING THIS SLIDE UP?</a:t>
            </a:r>
          </a:p>
          <a:p>
            <a:endParaRPr lang="en-GB" b="0" i="0" dirty="0">
              <a:effectLst/>
              <a:latin typeface="Roboto" panose="02000000000000000000" pitchFamily="2" charset="0"/>
            </a:endParaRPr>
          </a:p>
          <a:p>
            <a:r>
              <a:rPr lang="en-GB" b="0" i="0" dirty="0">
                <a:effectLst/>
                <a:latin typeface="Roboto" panose="02000000000000000000" pitchFamily="2" charset="0"/>
              </a:rPr>
              <a:t>This work presents an FPGA acceleration of the LLP Jet Algorithm, exploring the use of kernelization to divide the algorithm into self-contained units, allowing simple orchestration of dataflow within the network and reuse of multiplication units enabling reduced hardware resource utilization</a:t>
            </a:r>
            <a:endParaRPr lang="en-GB" dirty="0"/>
          </a:p>
          <a:p>
            <a:endParaRPr lang="en-GB" dirty="0"/>
          </a:p>
          <a:p>
            <a:endParaRPr lang="en-GB" dirty="0"/>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781330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b="0" i="0" dirty="0">
                <a:effectLst/>
                <a:latin typeface="Roboto" panose="02000000000000000000" pitchFamily="2" charset="0"/>
              </a:rPr>
              <a:t>With the approach of the high luminosity LHC upgrade, it is expected that the amount of data which is to be processed will increase in line with the increase in collision rate. </a:t>
            </a:r>
          </a:p>
          <a:p>
            <a:endParaRPr lang="en-GB" b="0" i="0" dirty="0">
              <a:effectLst/>
              <a:latin typeface="Roboto" panose="02000000000000000000" pitchFamily="2" charset="0"/>
            </a:endParaRPr>
          </a:p>
          <a:p>
            <a:r>
              <a:rPr lang="en-GB" b="0" i="0" dirty="0">
                <a:effectLst/>
                <a:latin typeface="Roboto" panose="02000000000000000000" pitchFamily="2" charset="0"/>
              </a:rPr>
              <a:t>The current approach of duplicating CPU instances may not scale to meet the requirements of processing this additional data, hence why heterogeneous computational methods are to be explored.</a:t>
            </a:r>
          </a:p>
          <a:p>
            <a:endParaRPr lang="en-GB" b="0" i="0" dirty="0">
              <a:effectLst/>
              <a:latin typeface="Roboto" panose="02000000000000000000" pitchFamily="2" charset="0"/>
            </a:endParaRPr>
          </a:p>
          <a:p>
            <a:endParaRPr lang="en-GB" dirty="0"/>
          </a:p>
          <a:p>
            <a:endParaRPr lang="en-GB" dirty="0"/>
          </a:p>
          <a:p>
            <a:endParaRPr lang="en-GB" dirty="0"/>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3382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sz="1200" dirty="0"/>
              <a:t>Implemented all kernels, and evaluated the individual performances of the compute heavy kernels relative to equivalent CPU implementations (see section \ref{</a:t>
            </a:r>
            <a:r>
              <a:rPr lang="en-GB" sz="1200" dirty="0" err="1"/>
              <a:t>results:kernels</a:t>
            </a:r>
            <a:r>
              <a:rPr lang="en-GB" sz="1200" dirty="0"/>
              <a:t> vs </a:t>
            </a:r>
            <a:r>
              <a:rPr lang="en-GB" sz="1200" dirty="0" err="1"/>
              <a:t>cpu</a:t>
            </a:r>
            <a:r>
              <a:rPr lang="en-GB" sz="1200" dirty="0"/>
              <a:t>}).    </a:t>
            </a:r>
          </a:p>
          <a:p>
            <a:endParaRPr lang="en-GB" sz="1200" dirty="0"/>
          </a:p>
          <a:p>
            <a:r>
              <a:rPr lang="en-GB" sz="1200" dirty="0"/>
              <a:t>Transitioned to cyclic random access memories and reused multiply-accumulate operations as opposed to fully parallelised convolution implementations, and evaluated the corresponding performance gain (see section \ref{</a:t>
            </a:r>
            <a:r>
              <a:rPr lang="en-GB" sz="1200" dirty="0" err="1"/>
              <a:t>results:MAC</a:t>
            </a:r>
            <a:r>
              <a:rPr lang="en-GB" sz="1200" dirty="0"/>
              <a:t>}).        </a:t>
            </a:r>
          </a:p>
          <a:p>
            <a:endParaRPr lang="en-GB" sz="1200" dirty="0"/>
          </a:p>
          <a:p>
            <a:r>
              <a:rPr lang="en-GB" sz="1200" dirty="0"/>
              <a:t>Transitioned to storing matrices distributed over many RAM memories, grouping elements by index, as opposed to standard methods of storing matrices in memory as per their traditional representations, and evaluated the corresponding performance gain (see section \ref{</a:t>
            </a:r>
            <a:r>
              <a:rPr lang="en-GB" sz="1200" dirty="0" err="1"/>
              <a:t>results:RAM</a:t>
            </a:r>
            <a:r>
              <a:rPr lang="en-GB" sz="1200" dirty="0"/>
              <a:t>}).</a:t>
            </a:r>
            <a:endParaRPr lang="en-GB" sz="1100" dirty="0"/>
          </a:p>
          <a:p>
            <a:endParaRPr lang="en-GB" b="0" i="0" dirty="0">
              <a:effectLst/>
              <a:latin typeface="Roboto" panose="02000000000000000000" pitchFamily="2" charset="0"/>
            </a:endParaRPr>
          </a:p>
          <a:p>
            <a:r>
              <a:rPr lang="en-GB" b="0" i="0" dirty="0">
                <a:effectLst/>
                <a:latin typeface="Roboto" panose="02000000000000000000" pitchFamily="2" charset="0"/>
              </a:rPr>
              <a:t>This work presents an FPGA acceleration of the LLP Jet Algorithm, exploring the use of kernelization to divide the algorithm into self-contained units, allowing simple orchestration of dataflow within the network and reuse of multiplication units enabling reduced hardware resource utilization, thus yielding performance enhancements by over an order of magnitude in the most computationally expensive sections of the network, with the additional benefit of eliminating high storage costs required for offline post processing of collision data.</a:t>
            </a:r>
          </a:p>
          <a:p>
            <a:endParaRPr lang="en-GB" b="0" i="0" dirty="0">
              <a:effectLst/>
              <a:latin typeface="Roboto" panose="02000000000000000000" pitchFamily="2" charset="0"/>
            </a:endParaRPr>
          </a:p>
          <a:p>
            <a:r>
              <a:rPr lang="en-GB" b="0" i="0" dirty="0">
                <a:effectLst/>
                <a:latin typeface="Roboto" panose="02000000000000000000" pitchFamily="2" charset="0"/>
              </a:rPr>
              <a:t>The ability to compute in space and time allows for the use of parallelisation to increase the throughput of a computational unit and hence reduce the latency.</a:t>
            </a:r>
            <a:endParaRPr lang="en-GB" dirty="0"/>
          </a:p>
          <a:p>
            <a:endParaRPr lang="en-GB" dirty="0"/>
          </a:p>
          <a:p>
            <a:endParaRPr lang="en-GB" dirty="0"/>
          </a:p>
          <a:p>
            <a:endParaRPr lang="en-GB" dirty="0"/>
          </a:p>
          <a:p>
            <a:endParaRPr lang="en-GB" dirty="0"/>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4239083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r>
              <a:rPr lang="en-GB" b="0" i="0" dirty="0">
                <a:effectLst/>
                <a:latin typeface="Roboto" panose="02000000000000000000" pitchFamily="2" charset="0"/>
              </a:rPr>
              <a:t>The forward inference stage, which is executed significantly more frequently than the </a:t>
            </a:r>
            <a:r>
              <a:rPr lang="en-GB" b="0" i="0" dirty="0" err="1">
                <a:effectLst/>
                <a:latin typeface="Roboto" panose="02000000000000000000" pitchFamily="2" charset="0"/>
              </a:rPr>
              <a:t>backpropogation</a:t>
            </a:r>
            <a:r>
              <a:rPr lang="en-GB" b="0" i="0" dirty="0">
                <a:effectLst/>
                <a:latin typeface="Roboto" panose="02000000000000000000" pitchFamily="2" charset="0"/>
              </a:rPr>
              <a:t> stage, which is only for training, was selected to be the subject explored in this work. </a:t>
            </a:r>
          </a:p>
          <a:p>
            <a:endParaRPr lang="en-GB" b="0" i="0" dirty="0">
              <a:effectLst/>
              <a:latin typeface="Roboto" panose="02000000000000000000" pitchFamily="2" charset="0"/>
            </a:endParaRPr>
          </a:p>
          <a:p>
            <a:r>
              <a:rPr lang="en-GB" b="0" i="0" dirty="0">
                <a:effectLst/>
                <a:latin typeface="Roboto" panose="02000000000000000000" pitchFamily="2" charset="0"/>
              </a:rPr>
              <a:t>The jet tagging model’s forward inference stage employs 12 convolutional layers and 5 dense layers to produce predictions from these 638 input parameters, comprised of particle properties, global features and a decay length.</a:t>
            </a:r>
          </a:p>
          <a:p>
            <a:r>
              <a:rPr lang="en-GB" b="0" i="0" dirty="0">
                <a:effectLst/>
                <a:latin typeface="Roboto" panose="02000000000000000000" pitchFamily="2" charset="0"/>
              </a:rPr>
              <a:t> </a:t>
            </a:r>
          </a:p>
          <a:p>
            <a:pPr algn="l"/>
            <a:r>
              <a:rPr lang="en-GB" sz="1200" b="0" i="0" u="none" strike="noStrike" baseline="0" dirty="0">
                <a:latin typeface="F26"/>
              </a:rPr>
              <a:t>Convolutional layers are applied in a sequential order with a Leaky rectified linear unit activation function after each layer. </a:t>
            </a:r>
          </a:p>
          <a:p>
            <a:pPr algn="l"/>
            <a:endParaRPr lang="en-GB" sz="1200" b="0" i="0" u="none" strike="noStrike" baseline="0" dirty="0">
              <a:latin typeface="F26"/>
            </a:endParaRPr>
          </a:p>
          <a:p>
            <a:pPr algn="l"/>
            <a:r>
              <a:rPr lang="en-GB" sz="1200" b="0" i="0" u="none" strike="noStrike" baseline="0" dirty="0">
                <a:latin typeface="F26"/>
              </a:rPr>
              <a:t>Dropout layers with a 10% dropout rate are interleaved throughout the DNN to prevent overfitting. </a:t>
            </a:r>
          </a:p>
          <a:p>
            <a:pPr algn="l"/>
            <a:endParaRPr lang="en-GB" sz="1200" b="0" i="0" u="none" strike="noStrike" baseline="0" dirty="0">
              <a:latin typeface="F26"/>
            </a:endParaRPr>
          </a:p>
          <a:p>
            <a:pPr algn="l"/>
            <a:r>
              <a:rPr lang="en-GB" sz="1200" b="0" i="0" u="none" strike="noStrike" baseline="0" dirty="0">
                <a:latin typeface="F26"/>
              </a:rPr>
              <a:t>The output from the final convolutional layer is flattened and combined with the 14 global features and </a:t>
            </a:r>
            <a:r>
              <a:rPr lang="en-GB" sz="1200" b="0" i="0" u="none" strike="noStrike" baseline="0" dirty="0">
                <a:latin typeface="CMMI12"/>
              </a:rPr>
              <a:t>cTau</a:t>
            </a:r>
            <a:r>
              <a:rPr lang="en-GB" sz="1200" b="0" i="0" u="none" strike="noStrike" baseline="0" dirty="0">
                <a:latin typeface="CMR8"/>
              </a:rPr>
              <a:t>0 </a:t>
            </a:r>
            <a:r>
              <a:rPr lang="en-GB" sz="1200" b="0" i="0" u="none" strike="noStrike" baseline="0" dirty="0">
                <a:latin typeface="F26"/>
              </a:rPr>
              <a:t>to be given as input to the dense layers to predict jet labels using </a:t>
            </a:r>
            <a:r>
              <a:rPr lang="en-GB" sz="1200" b="0" i="0" u="none" strike="noStrike" baseline="0" dirty="0" err="1">
                <a:latin typeface="F26"/>
              </a:rPr>
              <a:t>Softmax</a:t>
            </a:r>
            <a:r>
              <a:rPr lang="en-GB" sz="1200" b="0" i="0" u="none" strike="noStrike" baseline="0" dirty="0">
                <a:latin typeface="F26"/>
              </a:rPr>
              <a:t> activation function at the output layer.</a:t>
            </a:r>
          </a:p>
          <a:p>
            <a:pPr algn="l"/>
            <a:endParaRPr lang="en-GB" sz="1200" b="0" i="0" u="none" strike="noStrike" baseline="0" dirty="0">
              <a:latin typeface="F26"/>
            </a:endParaRPr>
          </a:p>
          <a:p>
            <a:pPr algn="l"/>
            <a:r>
              <a:rPr lang="en-GB" sz="1200" b="0" i="0" u="none" strike="noStrike" baseline="0" dirty="0">
                <a:latin typeface="F26"/>
              </a:rPr>
              <a:t>The LLP decay length </a:t>
            </a:r>
            <a:r>
              <a:rPr lang="en-GB" sz="1200" b="0" i="0" u="none" strike="noStrike" baseline="0" dirty="0">
                <a:latin typeface="CMMI12"/>
              </a:rPr>
              <a:t>cTau</a:t>
            </a:r>
            <a:r>
              <a:rPr lang="en-GB" sz="1200" b="0" i="0" u="none" strike="noStrike" baseline="0" dirty="0">
                <a:latin typeface="CMR8"/>
              </a:rPr>
              <a:t>0 </a:t>
            </a:r>
            <a:r>
              <a:rPr lang="en-GB" sz="1200" b="0" i="0" u="none" strike="noStrike" baseline="0" dirty="0">
                <a:latin typeface="F26"/>
              </a:rPr>
              <a:t>significantly affects experimental signature for a jet, and is hence introduced as a parameter to the dense network after the feature extractor. </a:t>
            </a:r>
          </a:p>
          <a:p>
            <a:pPr algn="l"/>
            <a:endParaRPr lang="en-GB" sz="1200" b="0" i="0" u="none" strike="noStrike" baseline="0" dirty="0">
              <a:latin typeface="F26"/>
            </a:endParaRPr>
          </a:p>
          <a:p>
            <a:pPr algn="l"/>
            <a:r>
              <a:rPr lang="en-GB" sz="1200" b="0" i="0" u="none" strike="noStrike" baseline="0" dirty="0">
                <a:latin typeface="F26"/>
              </a:rPr>
              <a:t>A benefit of this is that it allows for hypothesis testing with a single DNN for values of </a:t>
            </a:r>
            <a:r>
              <a:rPr lang="en-GB" sz="1200" b="0" i="0" u="none" strike="noStrike" baseline="0" dirty="0">
                <a:latin typeface="CMMI12"/>
              </a:rPr>
              <a:t>cTau</a:t>
            </a:r>
            <a:r>
              <a:rPr lang="en-GB" sz="1200" b="0" i="0" u="none" strike="noStrike" baseline="0" dirty="0">
                <a:latin typeface="CMR8"/>
              </a:rPr>
              <a:t>0 </a:t>
            </a:r>
            <a:r>
              <a:rPr lang="en-GB" sz="1200" b="0" i="0" u="none" strike="noStrike" baseline="0" dirty="0">
                <a:latin typeface="F26"/>
              </a:rPr>
              <a:t>that span several orders of magnitude.</a:t>
            </a:r>
          </a:p>
          <a:p>
            <a:pPr algn="l"/>
            <a:endParaRPr lang="en-GB" sz="1200" b="0" i="0" u="none" strike="noStrike" baseline="0" dirty="0">
              <a:latin typeface="F26"/>
            </a:endParaRPr>
          </a:p>
          <a:p>
            <a:pPr algn="l"/>
            <a:r>
              <a:rPr lang="en-GB" sz="1200" b="0" i="0" u="none" strike="noStrike" baseline="0" dirty="0">
                <a:latin typeface="F47"/>
              </a:rPr>
              <a:t>Output </a:t>
            </a:r>
            <a:r>
              <a:rPr lang="en-GB" sz="1200" b="0" i="0" u="none" strike="noStrike" baseline="0" dirty="0">
                <a:latin typeface="F26"/>
              </a:rPr>
              <a:t>from the network is an array of numbers that assigns probabilities to each of the aforementioned target classes.</a:t>
            </a:r>
          </a:p>
          <a:p>
            <a:pPr algn="l"/>
            <a:endParaRPr lang="en-GB" sz="1200" b="0" i="0" u="none" strike="noStrike" baseline="0" dirty="0">
              <a:effectLst/>
              <a:latin typeface="F26"/>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effectLst/>
                <a:latin typeface="Roboto" panose="02000000000000000000" pitchFamily="2" charset="0"/>
              </a:rPr>
              <a:t>The LLP Jet Tagging algorithm’s DNN based architecture is highly computationally intensive, thus not meeting real-time latency constraints for data selection systems when implemented on a CPU; while a hardware accelerated FPGA implementation may meet real-time requirements. </a:t>
            </a:r>
          </a:p>
          <a:p>
            <a:endParaRPr lang="en-GB" b="0" i="0" dirty="0">
              <a:effectLst/>
              <a:latin typeface="Roboto" panose="02000000000000000000" pitchFamily="2" charset="0"/>
            </a:endParaRPr>
          </a:p>
          <a:p>
            <a:endParaRPr lang="en-GB" dirty="0"/>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2148264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sz="1200" b="0" i="0" u="none" strike="noStrike" baseline="0" dirty="0">
                <a:latin typeface="F26"/>
              </a:rPr>
              <a:t>Dataflow computing requires each stage of the algorithm to be adapted to use fixed size blocks of data, as each kernel may only ingest and output fixed sizes of data per tick.</a:t>
            </a:r>
          </a:p>
          <a:p>
            <a:pPr algn="l"/>
            <a:endParaRPr lang="en-GB" sz="1200" b="0" i="0" u="none" strike="noStrike" baseline="0" dirty="0">
              <a:latin typeface="F26"/>
            </a:endParaRPr>
          </a:p>
          <a:p>
            <a:pPr algn="l"/>
            <a:r>
              <a:rPr lang="en-GB" sz="1200" b="0" i="0" u="none" strike="noStrike" baseline="0" dirty="0">
                <a:latin typeface="F26"/>
              </a:rPr>
              <a:t>This means that data that is being processed will also be consumed in blocks, which may require additional padding data to meet the size requirements.</a:t>
            </a:r>
          </a:p>
          <a:p>
            <a:pPr algn="l"/>
            <a:endParaRPr lang="en-GB" sz="1200" b="0" i="0" u="none" strike="noStrike" baseline="0" dirty="0">
              <a:latin typeface="F26"/>
            </a:endParaRPr>
          </a:p>
          <a:p>
            <a:pPr algn="l"/>
            <a:r>
              <a:rPr lang="en-GB" sz="1200" b="0" i="0" u="none" strike="noStrike" baseline="0" dirty="0">
                <a:latin typeface="F26"/>
              </a:rPr>
              <a:t>For example, if we have a matrix of size 25x17, and a function that operates on 25x8 blocks of data, the given matrix would need to be padded, by adding 7 more columns (depicted in yellow), in order for the  and the excess padding removed once all block outputs have been received.</a:t>
            </a:r>
            <a:endParaRPr lang="en-GB" dirty="0"/>
          </a:p>
          <a:p>
            <a:endParaRPr lang="en-GB" dirty="0"/>
          </a:p>
          <a:p>
            <a:endParaRPr lang="en-GB" dirty="0"/>
          </a:p>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2348224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sz="1200" b="0" i="0" u="none" strike="noStrike" baseline="0" dirty="0">
                <a:latin typeface="F26"/>
              </a:rPr>
              <a:t>Each convolutional kernel accepts two matrix inputs (input data and weight data) which are to be convolved to produce an output matrix. </a:t>
            </a:r>
          </a:p>
          <a:p>
            <a:pPr algn="l"/>
            <a:endParaRPr lang="en-GB" sz="1200" b="0" i="0" u="none" strike="noStrike" baseline="0" dirty="0">
              <a:latin typeface="F26"/>
            </a:endParaRPr>
          </a:p>
          <a:p>
            <a:pPr algn="l"/>
            <a:r>
              <a:rPr lang="en-GB" sz="1200" b="0" i="0" u="none" strike="noStrike" baseline="0" dirty="0">
                <a:latin typeface="F26"/>
              </a:rPr>
              <a:t>A standard implementation is to instantiate a bank of multipliers, followed by an adder tree (see figure \ref{</a:t>
            </a:r>
            <a:r>
              <a:rPr lang="en-GB" sz="1200" b="0" i="0" u="none" strike="noStrike" baseline="0" dirty="0" err="1">
                <a:latin typeface="F26"/>
              </a:rPr>
              <a:t>fig:parallelised</a:t>
            </a:r>
            <a:r>
              <a:rPr lang="en-GB" sz="1200" b="0" i="0" u="none" strike="noStrike" baseline="0" dirty="0">
                <a:latin typeface="F26"/>
              </a:rPr>
              <a:t>}), to compute one output value from one input matrix row and one weight matrix row. </a:t>
            </a:r>
          </a:p>
          <a:p>
            <a:pPr algn="l"/>
            <a:endParaRPr lang="en-GB" sz="1200" b="0" i="0" u="none" strike="noStrike" baseline="0" dirty="0">
              <a:latin typeface="F26"/>
            </a:endParaRPr>
          </a:p>
          <a:p>
            <a:pPr algn="l"/>
            <a:r>
              <a:rPr lang="en-GB" sz="1200" b="0" i="0" u="none" strike="noStrike" baseline="0" dirty="0">
                <a:latin typeface="F26"/>
              </a:rPr>
              <a:t>These compute units can be instantiated multiple times such that the total convolution can be performed in parallel, adhering to the "compute in space" paradigm associated with FPGA development. </a:t>
            </a:r>
          </a:p>
          <a:p>
            <a:pPr algn="l"/>
            <a:endParaRPr lang="en-GB" sz="1200" b="0" i="0" u="none" strike="noStrike" baseline="0" dirty="0">
              <a:latin typeface="F26"/>
            </a:endParaRPr>
          </a:p>
          <a:p>
            <a:pPr algn="l"/>
            <a:r>
              <a:rPr lang="en-GB" sz="1200" b="0" i="0" u="none" strike="noStrike" baseline="0" dirty="0">
                <a:latin typeface="F26"/>
              </a:rPr>
              <a:t>The most unrolled implementation that exploits the maximum amount of parallelism does not achieve the lowest latency among the architectures considered due to the complex interconnects that cause higher propagation delays, thus severely limiting the maximum frequency in which the design can operate at, and thus its effective throughput.</a:t>
            </a:r>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1324869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sz="1200" b="0" i="0" u="none" strike="noStrike" baseline="0" dirty="0">
                <a:latin typeface="F26"/>
              </a:rPr>
              <a:t>To circumvent the inherent issue of inputs fully connected to multiple compute units, the input interface was reduced to a single word for the inputs and weights. </a:t>
            </a:r>
          </a:p>
          <a:p>
            <a:pPr algn="l"/>
            <a:endParaRPr lang="en-GB" sz="1200" b="0" i="0" u="none" strike="noStrike" baseline="0" dirty="0">
              <a:latin typeface="F26"/>
            </a:endParaRPr>
          </a:p>
          <a:p>
            <a:pPr algn="l"/>
            <a:r>
              <a:rPr lang="en-GB" sz="1200" b="0" i="0" u="none" strike="noStrike" baseline="0" dirty="0">
                <a:latin typeface="F26"/>
              </a:rPr>
              <a:t>By employing a cyclic RAM element (RAM with read address port connected to a repeating counter) for the input and weight data, as opposed to static buffers, the complexity in presenting contiguous memory locations is heavily reduced by making use of the built in indexing functionality of BRAM. </a:t>
            </a:r>
          </a:p>
          <a:p>
            <a:pPr algn="l"/>
            <a:endParaRPr lang="en-GB" sz="1200" b="0" i="0" u="none" strike="noStrike" baseline="0" dirty="0">
              <a:latin typeface="F26"/>
            </a:endParaRPr>
          </a:p>
          <a:p>
            <a:pPr algn="l"/>
            <a:r>
              <a:rPr lang="en-GB" sz="1200" b="0" i="0" u="none" strike="noStrike" baseline="0" dirty="0">
                <a:latin typeface="F26"/>
              </a:rPr>
              <a:t>This data configuration is coupled with a floating point accumulator, preceded by a two input multiplier, which can </a:t>
            </a:r>
            <a:r>
              <a:rPr lang="en-GB" sz="1200" b="0" i="0" u="none" strike="noStrike" baseline="0" dirty="0" err="1">
                <a:latin typeface="F26"/>
              </a:rPr>
              <a:t>encompassingly</a:t>
            </a:r>
            <a:r>
              <a:rPr lang="en-GB" sz="1200" b="0" i="0" u="none" strike="noStrike" baseline="0" dirty="0">
                <a:latin typeface="F26"/>
              </a:rPr>
              <a:t> be rendered as a multiply-accumulate (MAC) operation. </a:t>
            </a:r>
          </a:p>
          <a:p>
            <a:pPr algn="l"/>
            <a:endParaRPr lang="en-GB" sz="1200" b="0" i="0" u="none" strike="noStrike" baseline="0" dirty="0">
              <a:latin typeface="F26"/>
            </a:endParaRPr>
          </a:p>
          <a:p>
            <a:pPr algn="l"/>
            <a:r>
              <a:rPr lang="en-GB" sz="1200" b="0" i="0" u="none" strike="noStrike" baseline="0" dirty="0">
                <a:latin typeface="F26"/>
              </a:rPr>
              <a:t>In the case of the LLP Jet Tagging Algorithm, the weights are determined by training on a GPU, and for the purposes of forward inference, remain constant and can therefore be stored in a constant valued cyclic RAM element (analogous to a ROM), negating the need for an input weight data port. </a:t>
            </a:r>
          </a:p>
          <a:p>
            <a:pPr algn="l"/>
            <a:endParaRPr lang="en-GB" sz="1200" b="0" i="0" u="none" strike="noStrike" baseline="0" dirty="0">
              <a:latin typeface="F26"/>
            </a:endParaRPr>
          </a:p>
          <a:p>
            <a:pPr algn="l"/>
            <a:r>
              <a:rPr lang="en-GB" sz="1200" b="0" i="0" u="none" strike="noStrike" baseline="0" dirty="0">
                <a:latin typeface="F26"/>
              </a:rPr>
              <a:t>The weights in a cyclic RAM can be read consecutively to the MAC unit, with a smaller cyclic RAM used to store only a single row of input data, which is repeatedly iterated over until the weight RAM outputs its final value, after which the process repeats with a new input row flushed to the input RAM.</a:t>
            </a:r>
          </a:p>
          <a:p>
            <a:pPr algn="l"/>
            <a:endParaRPr lang="en-GB" sz="1200" b="0" i="0" u="none" strike="noStrike" baseline="0" dirty="0">
              <a:latin typeface="F26"/>
            </a:endParaRPr>
          </a:p>
          <a:p>
            <a:pPr algn="l"/>
            <a:r>
              <a:rPr lang="en-GB" sz="1200" b="0" i="0" u="none" strike="noStrike" baseline="0" dirty="0">
                <a:latin typeface="F26"/>
              </a:rPr>
              <a:t>Another advantage offered by the MAC unit is that bias addition can be incorporated into the unit for no additional latency cost. </a:t>
            </a:r>
          </a:p>
          <a:p>
            <a:pPr algn="l"/>
            <a:endParaRPr lang="en-GB" sz="1200" b="0" i="0" u="none" strike="noStrike" baseline="0" dirty="0">
              <a:latin typeface="F26"/>
            </a:endParaRPr>
          </a:p>
          <a:p>
            <a:pPr algn="l"/>
            <a:r>
              <a:rPr lang="en-GB" sz="1200" b="0" i="0" u="none" strike="noStrike" baseline="0" dirty="0">
                <a:latin typeface="F26"/>
              </a:rPr>
              <a:t>An accumulator, when reset, defaults to storing zero in its accumulated value, but can instead be set to the corresponding bias associated with the input row index, prefetched from a BRAM block holding bias values.</a:t>
            </a:r>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4274676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dirty="0"/>
              <a:t>The single MAC implementation accepts an input row (element by element to decrease the input interface width), and convolves it with each weight row, in order to produce an output row. </a:t>
            </a:r>
          </a:p>
          <a:p>
            <a:pPr algn="l"/>
            <a:endParaRPr lang="en-GB" dirty="0"/>
          </a:p>
          <a:p>
            <a:pPr algn="l"/>
            <a:r>
              <a:rPr lang="en-GB" dirty="0"/>
              <a:t>This process is repeated for all input rows, with there being no inter-dependency between any computation between two different input rows. </a:t>
            </a:r>
          </a:p>
          <a:p>
            <a:pPr algn="l"/>
            <a:endParaRPr lang="en-GB" dirty="0"/>
          </a:p>
          <a:p>
            <a:pPr algn="l"/>
            <a:r>
              <a:rPr lang="en-GB" dirty="0"/>
              <a:t>Therefore, this design can be parallelised by instantiating a MAC unit for each row of the input, for each of the three input types, with the implementation of each MAC being identical to one another, allowing for shared control logic (see Figure \ref{</a:t>
            </a:r>
            <a:r>
              <a:rPr lang="en-GB" dirty="0" err="1"/>
              <a:t>fig:multiple</a:t>
            </a:r>
            <a:r>
              <a:rPr lang="en-GB" dirty="0"/>
              <a:t> MACs}). </a:t>
            </a:r>
          </a:p>
          <a:p>
            <a:pPr algn="l"/>
            <a:endParaRPr lang="en-GB" dirty="0"/>
          </a:p>
          <a:p>
            <a:pPr algn="l"/>
            <a:r>
              <a:rPr lang="en-GB" dirty="0"/>
              <a:t>This would, however, require the input matrix to be ingested one column at a time, unless a single element input interface is used, whereby the row-wise MAC operations can be staggered, marginally sacrificing latency for a reduced bandwidth requirement (to ensure the design is not bandwidth limited). </a:t>
            </a:r>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846147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pPr algn="l"/>
            <a:r>
              <a:rPr lang="en-GB" sz="1200" b="0" i="0" u="none" strike="noStrike" baseline="0" dirty="0">
                <a:latin typeface="F26"/>
              </a:rPr>
              <a:t>A common method of multiplying matrices of arbitrary size using fixed hardware is to partition the two input matrices into smaller blocks of fixed size (with zero padding applied where necessary), and passing these blocks to a </a:t>
            </a:r>
            <a:r>
              <a:rPr lang="en-GB" sz="1200" b="0" i="0" u="none" strike="noStrike" baseline="0" dirty="0" err="1">
                <a:latin typeface="F26"/>
              </a:rPr>
              <a:t>convolver</a:t>
            </a:r>
            <a:r>
              <a:rPr lang="en-GB" sz="1200" b="0" i="0" u="none" strike="noStrike" baseline="0" dirty="0">
                <a:latin typeface="F26"/>
              </a:rPr>
              <a:t>, after which the intermediary convolution results are summed and stitched back into the desired output matrix.</a:t>
            </a:r>
          </a:p>
          <a:p>
            <a:pPr algn="l"/>
            <a:endParaRPr lang="en-GB" sz="1200" b="0" i="0" u="none" strike="noStrike" baseline="0" dirty="0">
              <a:latin typeface="F26"/>
            </a:endParaRPr>
          </a:p>
          <a:p>
            <a:pPr algn="l"/>
            <a:r>
              <a:rPr lang="en-GB" sz="1200" b="0" i="0" u="none" strike="noStrike" baseline="0" dirty="0">
                <a:latin typeface="F26"/>
              </a:rPr>
              <a:t>In order to reuse the convolution, bias addition and activation function kernels, it is required that a buffer of some sort exists to store matrix data and send blocks to their respective kernels. </a:t>
            </a:r>
          </a:p>
          <a:p>
            <a:pPr algn="l"/>
            <a:endParaRPr lang="en-GB" sz="1200" b="0" i="0" u="none" strike="noStrike" baseline="0" dirty="0">
              <a:latin typeface="F26"/>
            </a:endParaRPr>
          </a:p>
          <a:p>
            <a:pPr algn="l"/>
            <a:r>
              <a:rPr lang="en-GB" sz="1200" b="0" i="0" u="none" strike="noStrike" baseline="0" dirty="0">
                <a:latin typeface="F26"/>
              </a:rPr>
              <a:t>Instantiating a two dimensional array of matrix elements will yield the employment of BRAM (Block RAM) modules, as opposed to LUT-based memories, except in the case where the matrix dimensions are very small. </a:t>
            </a:r>
          </a:p>
          <a:p>
            <a:pPr algn="l"/>
            <a:endParaRPr lang="en-GB" sz="1200" b="0" i="0" u="none" strike="noStrike" baseline="0" dirty="0">
              <a:latin typeface="F26"/>
            </a:endParaRPr>
          </a:p>
          <a:p>
            <a:pPr algn="l"/>
            <a:r>
              <a:rPr lang="en-GB" sz="1200" b="0" i="0" u="none" strike="noStrike" baseline="0" dirty="0">
                <a:latin typeface="F26"/>
              </a:rPr>
              <a:t>The matrix may possibly be partitioned over many BRAMs, as their capacities are limited, incurring an additional processing overhead. </a:t>
            </a:r>
          </a:p>
          <a:p>
            <a:pPr algn="l"/>
            <a:endParaRPr lang="en-GB" sz="1200" b="0" i="0" u="none" strike="noStrike" baseline="0" dirty="0">
              <a:latin typeface="F26"/>
            </a:endParaRPr>
          </a:p>
          <a:p>
            <a:pPr algn="l"/>
            <a:r>
              <a:rPr lang="en-GB" sz="1200" b="0" i="0" u="none" strike="noStrike" baseline="0" dirty="0">
                <a:latin typeface="F26"/>
              </a:rPr>
              <a:t>The nature in which (16x4) blocks are derived from a matrix is such that 4 consecutive elements are extracted across 16 consecutive columns. </a:t>
            </a:r>
          </a:p>
          <a:p>
            <a:pPr algn="l"/>
            <a:endParaRPr lang="en-GB" sz="1200" b="0" i="0" u="none" strike="noStrike" baseline="0" dirty="0">
              <a:latin typeface="F26"/>
            </a:endParaRPr>
          </a:p>
          <a:p>
            <a:pPr algn="l"/>
            <a:r>
              <a:rPr lang="en-GB" sz="1200" b="0" i="0" u="none" strike="noStrike" baseline="0" dirty="0">
                <a:latin typeface="F26"/>
              </a:rPr>
              <a:t>If the matrix (when flattened), is stored in row major order, reading the block from a BRAM module would result in 16 bursts of 4 cycle reads. </a:t>
            </a:r>
          </a:p>
          <a:p>
            <a:pPr algn="l"/>
            <a:endParaRPr lang="en-GB" sz="1200" b="0" i="0" u="none" strike="noStrike" baseline="0" dirty="0">
              <a:latin typeface="F26"/>
            </a:endParaRPr>
          </a:p>
          <a:p>
            <a:pPr algn="l"/>
            <a:r>
              <a:rPr lang="en-GB" sz="1200" b="0" i="0" u="none" strike="noStrike" baseline="0" dirty="0">
                <a:latin typeface="F26"/>
              </a:rPr>
              <a:t>This can be made slightly more efficient by selecting wide dimensions for the block size (e.g. 4x16), resulting in less read bursts, but of longer duration, for which the efficiency benefit is only obtainable if BRAM blocks are configured with larger widths, to allow for the effectively parallel acquisition of consecutive element data in one read cycle. </a:t>
            </a:r>
          </a:p>
          <a:p>
            <a:pPr algn="l"/>
            <a:endParaRPr lang="en-GB" sz="1200" b="0" i="0" u="none" strike="noStrike" baseline="0" dirty="0">
              <a:latin typeface="F26"/>
            </a:endParaRPr>
          </a:p>
          <a:p>
            <a:pPr algn="l"/>
            <a:r>
              <a:rPr lang="en-GB" sz="1200" b="0" i="0" u="none" strike="noStrike" baseline="0" dirty="0">
                <a:latin typeface="F26"/>
              </a:rPr>
              <a:t>Nonetheless, this approach introduces additional complexities when extracting one block from the storage structure used for the matrix, which is a fundamental function required for the orchestrated marshalling of fixed size data throughout the design. </a:t>
            </a:r>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8D35C32B-10D1-1447-A35B-280119DE9D12}" type="datetime3">
              <a:rPr lang="en-GB" smtClean="0"/>
              <a:pPr/>
              <a:t>27 September, 2022</a:t>
            </a:fld>
            <a:endParaRPr lang="en-US" dirty="0"/>
          </a:p>
        </p:txBody>
      </p:sp>
    </p:spTree>
    <p:extLst>
      <p:ext uri="{BB962C8B-B14F-4D97-AF65-F5344CB8AC3E}">
        <p14:creationId xmlns:p14="http://schemas.microsoft.com/office/powerpoint/2010/main" val="1973644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no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957124"/>
            <a:ext cx="6400800" cy="453385"/>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13" name="Title 12"/>
          <p:cNvSpPr>
            <a:spLocks noGrp="1"/>
          </p:cNvSpPr>
          <p:nvPr>
            <p:ph type="title"/>
          </p:nvPr>
        </p:nvSpPr>
        <p:spPr>
          <a:xfrm>
            <a:off x="457200" y="1572517"/>
            <a:ext cx="8229600" cy="857250"/>
          </a:xfrm>
        </p:spPr>
        <p:txBody>
          <a:bodyPr/>
          <a:lstStyle>
            <a:lvl1pPr algn="l">
              <a:defRPr sz="4000" b="0">
                <a:solidFill>
                  <a:srgbClr val="003E74"/>
                </a:solidFill>
              </a:defRPr>
            </a:lvl1pPr>
          </a:lstStyle>
          <a:p>
            <a:r>
              <a:rPr lang="en-GB" dirty="0"/>
              <a:t>Click to edit Master title style</a:t>
            </a:r>
            <a:endParaRPr lang="en-US" dirty="0"/>
          </a:p>
        </p:txBody>
      </p:sp>
      <p:sp>
        <p:nvSpPr>
          <p:cNvPr id="10" name="Text Placeholder 9"/>
          <p:cNvSpPr>
            <a:spLocks noGrp="1"/>
          </p:cNvSpPr>
          <p:nvPr>
            <p:ph type="body" sz="quarter" idx="11" hasCustomPrompt="1"/>
          </p:nvPr>
        </p:nvSpPr>
        <p:spPr>
          <a:xfrm>
            <a:off x="457200" y="3955186"/>
            <a:ext cx="6400800" cy="254858"/>
          </a:xfrm>
        </p:spPr>
        <p:txBody>
          <a:bodyPr/>
          <a:lstStyle>
            <a:lvl1pPr marL="0" indent="0" algn="l">
              <a:buNone/>
              <a:defRPr sz="1200" baseline="0">
                <a:solidFill>
                  <a:srgbClr val="002548"/>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3718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82581"/>
            <a:ext cx="3711608" cy="718386"/>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Title 12"/>
          <p:cNvSpPr>
            <a:spLocks noGrp="1"/>
          </p:cNvSpPr>
          <p:nvPr>
            <p:ph type="title"/>
          </p:nvPr>
        </p:nvSpPr>
        <p:spPr>
          <a:xfrm>
            <a:off x="457200" y="1159487"/>
            <a:ext cx="3711608" cy="1615001"/>
          </a:xfrm>
        </p:spPr>
        <p:txBody>
          <a:bodyPr/>
          <a:lstStyle>
            <a:lvl1pPr>
              <a:defRPr sz="4000" b="0">
                <a:solidFill>
                  <a:srgbClr val="003E74"/>
                </a:solidFill>
              </a:defRPr>
            </a:lvl1pPr>
          </a:lstStyle>
          <a:p>
            <a:r>
              <a:rPr lang="en-GB" dirty="0"/>
              <a:t>Click to edit Master title style</a:t>
            </a:r>
            <a:endParaRPr lang="en-US" dirty="0"/>
          </a:p>
        </p:txBody>
      </p:sp>
      <p:sp>
        <p:nvSpPr>
          <p:cNvPr id="5" name="Text Placeholder 9"/>
          <p:cNvSpPr>
            <a:spLocks noGrp="1"/>
          </p:cNvSpPr>
          <p:nvPr>
            <p:ph type="body" sz="quarter" idx="11" hasCustomPrompt="1"/>
          </p:nvPr>
        </p:nvSpPr>
        <p:spPr>
          <a:xfrm>
            <a:off x="457200" y="4118513"/>
            <a:ext cx="3601176" cy="254858"/>
          </a:xfrm>
        </p:spPr>
        <p:txBody>
          <a:bodyPr/>
          <a:lstStyle>
            <a:lvl1pPr marL="0" indent="0" algn="l">
              <a:buNone/>
              <a:defRPr sz="1200" baseline="0">
                <a:solidFill>
                  <a:srgbClr val="002548"/>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7" name="Picture Placeholder 6"/>
          <p:cNvSpPr>
            <a:spLocks noGrp="1"/>
          </p:cNvSpPr>
          <p:nvPr>
            <p:ph type="pic" sz="quarter" idx="12"/>
          </p:nvPr>
        </p:nvSpPr>
        <p:spPr>
          <a:xfrm>
            <a:off x="4756151" y="1159669"/>
            <a:ext cx="3930650" cy="3213702"/>
          </a:xfrm>
        </p:spPr>
        <p:txBody>
          <a:bodyPr/>
          <a:lstStyle>
            <a:lvl1pPr>
              <a:buClr>
                <a:srgbClr val="002548"/>
              </a:buClr>
              <a:defRPr/>
            </a:lvl1pPr>
          </a:lstStyle>
          <a:p>
            <a:endParaRPr lang="en-US" dirty="0"/>
          </a:p>
        </p:txBody>
      </p:sp>
      <p:sp>
        <p:nvSpPr>
          <p:cNvPr id="11"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2"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372030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3" name="Content Placeholder 2"/>
          <p:cNvSpPr>
            <a:spLocks noGrp="1"/>
          </p:cNvSpPr>
          <p:nvPr>
            <p:ph idx="1"/>
          </p:nvPr>
        </p:nvSpPr>
        <p:spPr>
          <a:xfrm>
            <a:off x="457200" y="1759936"/>
            <a:ext cx="8229600" cy="2613435"/>
          </a:xfrm>
        </p:spPr>
        <p:txBody>
          <a:bodyPr/>
          <a:lstStyle>
            <a:lvl1pPr>
              <a:buClr>
                <a:srgbClr val="002548"/>
              </a:buClr>
              <a:defRPr/>
            </a:lvl1pPr>
            <a:lvl2pPr>
              <a:buClr>
                <a:srgbClr val="002548"/>
              </a:buClr>
              <a:defRPr/>
            </a:lvl2pPr>
            <a:lvl3pPr>
              <a:buClr>
                <a:srgbClr val="002548"/>
              </a:buClr>
              <a:defRPr sz="1200"/>
            </a:lvl3pPr>
            <a:lvl4pPr>
              <a:buClr>
                <a:srgbClr val="002548"/>
              </a:buClr>
              <a:defRPr sz="1200"/>
            </a:lvl4pPr>
            <a:lvl5pPr>
              <a:buClr>
                <a:srgbClr val="002548"/>
              </a:buClr>
              <a:defRPr sz="1200">
                <a:latin typeface="+mn-lt"/>
              </a:defRPr>
            </a:lvl5pPr>
            <a:lvl6pPr marL="2286000" indent="0">
              <a:buNone/>
              <a:defRPr sz="1400" baseline="0">
                <a:latin typeface="+mn-lt"/>
              </a:defRPr>
            </a:lvl6pPr>
            <a:lvl7pPr>
              <a:defRPr/>
            </a:lvl7pPr>
            <a:lvl8pPr>
              <a:defRPr/>
            </a:lvl8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9"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56925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two columns)">
    <p:spTree>
      <p:nvGrpSpPr>
        <p:cNvPr id="1" name=""/>
        <p:cNvGrpSpPr/>
        <p:nvPr/>
      </p:nvGrpSpPr>
      <p:grpSpPr>
        <a:xfrm>
          <a:off x="0" y="0"/>
          <a:ext cx="0" cy="0"/>
          <a:chOff x="0" y="0"/>
          <a:chExt cx="0" cy="0"/>
        </a:xfrm>
      </p:grpSpPr>
      <p:sp>
        <p:nvSpPr>
          <p:cNvPr id="10"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12" name="Content Placeholder 2"/>
          <p:cNvSpPr>
            <a:spLocks noGrp="1"/>
          </p:cNvSpPr>
          <p:nvPr>
            <p:ph idx="12"/>
          </p:nvPr>
        </p:nvSpPr>
        <p:spPr>
          <a:xfrm>
            <a:off x="4735923" y="1759936"/>
            <a:ext cx="3950878"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4"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2622752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quot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6" name="Content Placeholder 2"/>
          <p:cNvSpPr>
            <a:spLocks noGrp="1"/>
          </p:cNvSpPr>
          <p:nvPr>
            <p:ph idx="12" hasCustomPrompt="1"/>
          </p:nvPr>
        </p:nvSpPr>
        <p:spPr>
          <a:xfrm>
            <a:off x="4735923" y="1759936"/>
            <a:ext cx="3950878" cy="1948997"/>
          </a:xfrm>
        </p:spPr>
        <p:txBody>
          <a:bodyPr/>
          <a:lstStyle>
            <a:lvl1pPr marL="0" indent="0">
              <a:buClr>
                <a:srgbClr val="0085CA"/>
              </a:buClr>
              <a:buNone/>
              <a:defRPr sz="2800" b="0" i="1" baseline="0">
                <a:solidFill>
                  <a:srgbClr val="003E74"/>
                </a:solidFill>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add a quote”</a:t>
            </a:r>
            <a:endParaRPr lang="en-US" dirty="0"/>
          </a:p>
        </p:txBody>
      </p:sp>
      <p:sp>
        <p:nvSpPr>
          <p:cNvPr id="8" name="Text Placeholder 12"/>
          <p:cNvSpPr>
            <a:spLocks noGrp="1"/>
          </p:cNvSpPr>
          <p:nvPr>
            <p:ph type="body" sz="quarter" idx="14" hasCustomPrompt="1"/>
          </p:nvPr>
        </p:nvSpPr>
        <p:spPr>
          <a:xfrm>
            <a:off x="4735514" y="3890251"/>
            <a:ext cx="3951287" cy="483120"/>
          </a:xfrm>
        </p:spPr>
        <p:txBody>
          <a:bodyPr/>
          <a:lstStyle>
            <a:lvl1pPr marL="0" marR="0" indent="0" algn="l" defTabSz="457200" rtl="0" eaLnBrk="1" fontAlgn="auto" latinLnBrk="0" hangingPunct="1">
              <a:lnSpc>
                <a:spcPct val="100000"/>
              </a:lnSpc>
              <a:spcBef>
                <a:spcPct val="20000"/>
              </a:spcBef>
              <a:spcAft>
                <a:spcPts val="0"/>
              </a:spcAft>
              <a:buClr>
                <a:srgbClr val="0085CA"/>
              </a:buClr>
              <a:buSzTx/>
              <a:buFont typeface="Arial"/>
              <a:buNone/>
              <a:tabLst/>
              <a:defRPr sz="1200" baseline="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
                <a:srgbClr val="0085CA"/>
              </a:buClr>
              <a:buSzTx/>
              <a:buFont typeface="Arial"/>
              <a:buNone/>
              <a:tabLst/>
              <a:defRPr/>
            </a:pPr>
            <a:r>
              <a:rPr lang="en-GB" dirty="0"/>
              <a:t>Click to add quote attribution</a:t>
            </a:r>
            <a:endParaRPr lang="en-US" dirty="0"/>
          </a:p>
        </p:txBody>
      </p:sp>
      <p:sp>
        <p:nvSpPr>
          <p:cNvPr id="10"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5"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3128024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wo columns with imag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2548"/>
              </a:buClr>
              <a:defRPr/>
            </a:lvl1pPr>
            <a:lvl2pPr>
              <a:buClr>
                <a:srgbClr val="002548"/>
              </a:buClr>
              <a:defRPr/>
            </a:lvl2pPr>
            <a:lvl3pPr>
              <a:buClr>
                <a:srgbClr val="002548"/>
              </a:buClr>
              <a:defRPr/>
            </a:lvl3pPr>
            <a:lvl4pPr>
              <a:buClr>
                <a:srgbClr val="002548"/>
              </a:buClr>
              <a:defRPr/>
            </a:lvl4pPr>
            <a:lvl5pPr>
              <a:buClr>
                <a:srgbClr val="002548"/>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9" name="Picture Placeholder 8"/>
          <p:cNvSpPr>
            <a:spLocks noGrp="1"/>
          </p:cNvSpPr>
          <p:nvPr>
            <p:ph type="pic" sz="quarter" idx="13"/>
          </p:nvPr>
        </p:nvSpPr>
        <p:spPr>
          <a:xfrm>
            <a:off x="4735514" y="1759937"/>
            <a:ext cx="3951287" cy="1976608"/>
          </a:xfrm>
        </p:spPr>
        <p:txBody>
          <a:bodyPr/>
          <a:lstStyle>
            <a:lvl1pPr>
              <a:buClr>
                <a:srgbClr val="002548"/>
              </a:buClr>
              <a:defRPr/>
            </a:lvl1pPr>
          </a:lstStyle>
          <a:p>
            <a:endParaRPr lang="en-US" dirty="0"/>
          </a:p>
        </p:txBody>
      </p:sp>
      <p:sp>
        <p:nvSpPr>
          <p:cNvPr id="13" name="Text Placeholder 12"/>
          <p:cNvSpPr>
            <a:spLocks noGrp="1"/>
          </p:cNvSpPr>
          <p:nvPr>
            <p:ph type="body" sz="quarter" idx="14" hasCustomPrompt="1"/>
          </p:nvPr>
        </p:nvSpPr>
        <p:spPr>
          <a:xfrm>
            <a:off x="4735514" y="3942710"/>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84725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image/media and caption">
    <p:spTree>
      <p:nvGrpSpPr>
        <p:cNvPr id="1" name=""/>
        <p:cNvGrpSpPr/>
        <p:nvPr/>
      </p:nvGrpSpPr>
      <p:grpSpPr>
        <a:xfrm>
          <a:off x="0" y="0"/>
          <a:ext cx="0" cy="0"/>
          <a:chOff x="0" y="0"/>
          <a:chExt cx="0" cy="0"/>
        </a:xfrm>
      </p:grpSpPr>
      <p:sp>
        <p:nvSpPr>
          <p:cNvPr id="7" name="Picture Placeholder 8"/>
          <p:cNvSpPr>
            <a:spLocks noGrp="1"/>
          </p:cNvSpPr>
          <p:nvPr>
            <p:ph type="pic" sz="quarter" idx="13"/>
          </p:nvPr>
        </p:nvSpPr>
        <p:spPr>
          <a:xfrm>
            <a:off x="457200" y="1115931"/>
            <a:ext cx="8229601" cy="2639020"/>
          </a:xfrm>
        </p:spPr>
        <p:txBody>
          <a:bodyPr/>
          <a:lstStyle>
            <a:lvl1pPr>
              <a:buClr>
                <a:srgbClr val="002548"/>
              </a:buClr>
              <a:defRPr/>
            </a:lvl1pPr>
          </a:lstStyle>
          <a:p>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12"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Tree>
    <p:extLst>
      <p:ext uri="{BB962C8B-B14F-4D97-AF65-F5344CB8AC3E}">
        <p14:creationId xmlns:p14="http://schemas.microsoft.com/office/powerpoint/2010/main" val="39295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ple images/media and caption">
    <p:spTree>
      <p:nvGrpSpPr>
        <p:cNvPr id="1" name=""/>
        <p:cNvGrpSpPr/>
        <p:nvPr/>
      </p:nvGrpSpPr>
      <p:grpSpPr>
        <a:xfrm>
          <a:off x="0" y="0"/>
          <a:ext cx="0" cy="0"/>
          <a:chOff x="0" y="0"/>
          <a:chExt cx="0" cy="0"/>
        </a:xfrm>
      </p:grpSpPr>
      <p:sp>
        <p:nvSpPr>
          <p:cNvPr id="5" name="Picture Placeholder 8"/>
          <p:cNvSpPr>
            <a:spLocks noGrp="1"/>
          </p:cNvSpPr>
          <p:nvPr>
            <p:ph type="pic" sz="quarter" idx="13"/>
          </p:nvPr>
        </p:nvSpPr>
        <p:spPr>
          <a:xfrm>
            <a:off x="457200" y="1115931"/>
            <a:ext cx="3951287" cy="2611410"/>
          </a:xfrm>
        </p:spPr>
        <p:txBody>
          <a:bodyPr/>
          <a:lstStyle>
            <a:lvl1pPr>
              <a:buClr>
                <a:srgbClr val="002548"/>
              </a:buClr>
              <a:defRPr/>
            </a:lvl1pPr>
          </a:lstStyle>
          <a:p>
            <a:endParaRPr lang="en-US" dirty="0"/>
          </a:p>
        </p:txBody>
      </p:sp>
      <p:sp>
        <p:nvSpPr>
          <p:cNvPr id="6"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002548"/>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7" name="Picture Placeholder 8"/>
          <p:cNvSpPr>
            <a:spLocks noGrp="1"/>
          </p:cNvSpPr>
          <p:nvPr>
            <p:ph type="pic" sz="quarter" idx="15"/>
          </p:nvPr>
        </p:nvSpPr>
        <p:spPr>
          <a:xfrm>
            <a:off x="4735514" y="1115932"/>
            <a:ext cx="3951287" cy="1479401"/>
          </a:xfrm>
        </p:spPr>
        <p:txBody>
          <a:bodyPr/>
          <a:lstStyle>
            <a:lvl1pPr>
              <a:buClr>
                <a:srgbClr val="002548"/>
              </a:buClr>
              <a:defRPr/>
            </a:lvl1pPr>
          </a:lstStyle>
          <a:p>
            <a:endParaRPr lang="en-US" dirty="0"/>
          </a:p>
        </p:txBody>
      </p:sp>
      <p:sp>
        <p:nvSpPr>
          <p:cNvPr id="9" name="Picture Placeholder 8"/>
          <p:cNvSpPr>
            <a:spLocks noGrp="1"/>
          </p:cNvSpPr>
          <p:nvPr>
            <p:ph type="pic" sz="quarter" idx="16"/>
          </p:nvPr>
        </p:nvSpPr>
        <p:spPr>
          <a:xfrm>
            <a:off x="4735514" y="2816214"/>
            <a:ext cx="3951287" cy="1557158"/>
          </a:xfrm>
        </p:spPr>
        <p:txBody>
          <a:bodyPr/>
          <a:lstStyle>
            <a:lvl1pPr>
              <a:buClr>
                <a:srgbClr val="002548"/>
              </a:buClr>
              <a:defRPr/>
            </a:lvl1pPr>
          </a:lstStyle>
          <a:p>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125034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7"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Tree>
    <p:extLst>
      <p:ext uri="{BB962C8B-B14F-4D97-AF65-F5344CB8AC3E}">
        <p14:creationId xmlns:p14="http://schemas.microsoft.com/office/powerpoint/2010/main" val="406725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EEE"/>
        </a:solidFill>
        <a:effectLst/>
      </p:bgPr>
    </p:bg>
    <p:spTree>
      <p:nvGrpSpPr>
        <p:cNvPr id="1" name=""/>
        <p:cNvGrpSpPr/>
        <p:nvPr/>
      </p:nvGrpSpPr>
      <p:grpSpPr>
        <a:xfrm>
          <a:off x="0" y="0"/>
          <a:ext cx="0" cy="0"/>
          <a:chOff x="0" y="0"/>
          <a:chExt cx="0" cy="0"/>
        </a:xfrm>
      </p:grpSpPr>
      <p:pic>
        <p:nvPicPr>
          <p:cNvPr id="4" name="Picture 3" descr="College_Powerpoint_Background_16-9.png"/>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135879" cy="5143500"/>
          </a:xfrm>
          <a:prstGeom prst="rect">
            <a:avLst/>
          </a:prstGeom>
        </p:spPr>
      </p:pic>
      <p:sp>
        <p:nvSpPr>
          <p:cNvPr id="3" name="Text Placeholder 2"/>
          <p:cNvSpPr>
            <a:spLocks noGrp="1"/>
          </p:cNvSpPr>
          <p:nvPr>
            <p:ph type="body" idx="1"/>
          </p:nvPr>
        </p:nvSpPr>
        <p:spPr>
          <a:xfrm>
            <a:off x="457200" y="1759936"/>
            <a:ext cx="8229600" cy="2613435"/>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Placeholder 1"/>
          <p:cNvSpPr>
            <a:spLocks noGrp="1"/>
          </p:cNvSpPr>
          <p:nvPr>
            <p:ph type="title"/>
          </p:nvPr>
        </p:nvSpPr>
        <p:spPr>
          <a:xfrm>
            <a:off x="457200" y="1115931"/>
            <a:ext cx="8229600" cy="380667"/>
          </a:xfrm>
          <a:prstGeom prst="rect">
            <a:avLst/>
          </a:prstGeom>
        </p:spPr>
        <p:txBody>
          <a:bodyPr vert="horz" lIns="0" tIns="45720" rIns="0" bIns="0" rtlCol="0" anchor="ctr">
            <a:noAutofit/>
          </a:bodyPr>
          <a:lstStyle/>
          <a:p>
            <a:r>
              <a:rPr lang="en-GB" dirty="0"/>
              <a:t>Click to edit Master title style</a:t>
            </a:r>
            <a:endParaRPr lang="en-US" dirty="0"/>
          </a:p>
        </p:txBody>
      </p:sp>
      <p:sp>
        <p:nvSpPr>
          <p:cNvPr id="6" name="Google Shape;8;p1">
            <a:extLst>
              <a:ext uri="{FF2B5EF4-FFF2-40B4-BE49-F238E27FC236}">
                <a16:creationId xmlns:a16="http://schemas.microsoft.com/office/drawing/2014/main" id="{04FE7187-0411-94A1-987B-F0D25A913D86}"/>
              </a:ext>
            </a:extLst>
          </p:cNvPr>
          <p:cNvSpPr txBox="1">
            <a:spLocks/>
          </p:cNvSpPr>
          <p:nvPr userDrawn="1"/>
        </p:nvSpPr>
        <p:spPr>
          <a:xfrm>
            <a:off x="8472458" y="4761458"/>
            <a:ext cx="548700" cy="393600"/>
          </a:xfrm>
          <a:prstGeom prst="rect">
            <a:avLst/>
          </a:prstGeom>
          <a:noFill/>
          <a:ln>
            <a:noFill/>
          </a:ln>
        </p:spPr>
        <p:txBody>
          <a:bodyPr spcFirstLastPara="1" wrap="square" lIns="91425" tIns="91425" rIns="91425" bIns="91425" anchor="ctr" anchorCtr="0">
            <a:normAutofit/>
          </a:bodyPr>
          <a:lstStyle>
            <a:defPPr>
              <a:defRPr lang="en-US"/>
            </a:defPPr>
            <a:lvl1pPr marL="0" lvl="0" algn="r" defTabSz="457200" rtl="0" eaLnBrk="1" latinLnBrk="0" hangingPunct="1">
              <a:buNone/>
              <a:defRPr sz="1000" kern="1200">
                <a:solidFill>
                  <a:schemeClr val="dk2"/>
                </a:solidFill>
                <a:latin typeface="+mn-lt"/>
                <a:ea typeface="+mn-ea"/>
                <a:cs typeface="+mn-cs"/>
              </a:defRPr>
            </a:lvl1pPr>
            <a:lvl2pPr marL="457200" lvl="1" algn="r" defTabSz="457200" rtl="0" eaLnBrk="1" latinLnBrk="0" hangingPunct="1">
              <a:buNone/>
              <a:defRPr sz="1000" kern="1200">
                <a:solidFill>
                  <a:schemeClr val="dk2"/>
                </a:solidFill>
                <a:latin typeface="+mn-lt"/>
                <a:ea typeface="+mn-ea"/>
                <a:cs typeface="+mn-cs"/>
              </a:defRPr>
            </a:lvl2pPr>
            <a:lvl3pPr marL="914400" lvl="2" algn="r" defTabSz="457200" rtl="0" eaLnBrk="1" latinLnBrk="0" hangingPunct="1">
              <a:buNone/>
              <a:defRPr sz="1000" kern="1200">
                <a:solidFill>
                  <a:schemeClr val="dk2"/>
                </a:solidFill>
                <a:latin typeface="+mn-lt"/>
                <a:ea typeface="+mn-ea"/>
                <a:cs typeface="+mn-cs"/>
              </a:defRPr>
            </a:lvl3pPr>
            <a:lvl4pPr marL="1371600" lvl="3" algn="r" defTabSz="457200" rtl="0" eaLnBrk="1" latinLnBrk="0" hangingPunct="1">
              <a:buNone/>
              <a:defRPr sz="1000" kern="1200">
                <a:solidFill>
                  <a:schemeClr val="dk2"/>
                </a:solidFill>
                <a:latin typeface="+mn-lt"/>
                <a:ea typeface="+mn-ea"/>
                <a:cs typeface="+mn-cs"/>
              </a:defRPr>
            </a:lvl4pPr>
            <a:lvl5pPr marL="1828800" lvl="4" algn="r" defTabSz="457200" rtl="0" eaLnBrk="1" latinLnBrk="0" hangingPunct="1">
              <a:buNone/>
              <a:defRPr sz="1000" kern="1200">
                <a:solidFill>
                  <a:schemeClr val="dk2"/>
                </a:solidFill>
                <a:latin typeface="+mn-lt"/>
                <a:ea typeface="+mn-ea"/>
                <a:cs typeface="+mn-cs"/>
              </a:defRPr>
            </a:lvl5pPr>
            <a:lvl6pPr marL="2286000" lvl="5" algn="r" defTabSz="457200" rtl="0" eaLnBrk="1" latinLnBrk="0" hangingPunct="1">
              <a:buNone/>
              <a:defRPr sz="1000" kern="1200">
                <a:solidFill>
                  <a:schemeClr val="dk2"/>
                </a:solidFill>
                <a:latin typeface="+mn-lt"/>
                <a:ea typeface="+mn-ea"/>
                <a:cs typeface="+mn-cs"/>
              </a:defRPr>
            </a:lvl6pPr>
            <a:lvl7pPr marL="2743200" lvl="6" algn="r" defTabSz="457200" rtl="0" eaLnBrk="1" latinLnBrk="0" hangingPunct="1">
              <a:buNone/>
              <a:defRPr sz="1000" kern="1200">
                <a:solidFill>
                  <a:schemeClr val="dk2"/>
                </a:solidFill>
                <a:latin typeface="+mn-lt"/>
                <a:ea typeface="+mn-ea"/>
                <a:cs typeface="+mn-cs"/>
              </a:defRPr>
            </a:lvl7pPr>
            <a:lvl8pPr marL="3200400" lvl="7" algn="r" defTabSz="457200" rtl="0" eaLnBrk="1" latinLnBrk="0" hangingPunct="1">
              <a:buNone/>
              <a:defRPr sz="1000" kern="1200">
                <a:solidFill>
                  <a:schemeClr val="dk2"/>
                </a:solidFill>
                <a:latin typeface="+mn-lt"/>
                <a:ea typeface="+mn-ea"/>
                <a:cs typeface="+mn-cs"/>
              </a:defRPr>
            </a:lvl8pPr>
            <a:lvl9pPr marL="3657600" lvl="8" algn="r" defTabSz="457200" rtl="0" eaLnBrk="1" latinLnBrk="0" hangingPunct="1">
              <a:buNone/>
              <a:defRPr sz="1000" kern="1200">
                <a:solidFill>
                  <a:schemeClr val="dk2"/>
                </a:solidFill>
                <a:latin typeface="+mn-lt"/>
                <a:ea typeface="+mn-ea"/>
                <a:cs typeface="+mn-cs"/>
              </a:defRPr>
            </a:lvl9pPr>
          </a:lstStyle>
          <a:p>
            <a:pPr defTabSz="914400">
              <a:buClr>
                <a:srgbClr val="000000"/>
              </a:buClr>
              <a:buFont typeface="Arial"/>
              <a:buNone/>
            </a:pPr>
            <a:fld id="{00000000-1234-1234-1234-123412341234}" type="slidenum">
              <a:rPr lang="en" kern="0" smtClean="0">
                <a:solidFill>
                  <a:srgbClr val="595959"/>
                </a:solidFill>
                <a:cs typeface="Arial"/>
                <a:sym typeface="Arial"/>
              </a:rPr>
              <a:pPr defTabSz="914400">
                <a:buClr>
                  <a:srgbClr val="000000"/>
                </a:buClr>
                <a:buFont typeface="Arial"/>
                <a:buNone/>
              </a:pPr>
              <a:t>‹#›</a:t>
            </a:fld>
            <a:endParaRPr lang="en" kern="0" dirty="0">
              <a:solidFill>
                <a:srgbClr val="595959"/>
              </a:solidFill>
              <a:cs typeface="Arial"/>
              <a:sym typeface="Arial"/>
            </a:endParaRPr>
          </a:p>
        </p:txBody>
      </p:sp>
    </p:spTree>
    <p:extLst>
      <p:ext uri="{BB962C8B-B14F-4D97-AF65-F5344CB8AC3E}">
        <p14:creationId xmlns:p14="http://schemas.microsoft.com/office/powerpoint/2010/main" val="258537281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52" r:id="rId4"/>
    <p:sldLayoutId id="2147483660" r:id="rId5"/>
    <p:sldLayoutId id="2147483657" r:id="rId6"/>
    <p:sldLayoutId id="2147483658" r:id="rId7"/>
    <p:sldLayoutId id="2147483659" r:id="rId8"/>
    <p:sldLayoutId id="2147483655" r:id="rId9"/>
  </p:sldLayoutIdLst>
  <p:hf hdr="0"/>
  <p:txStyles>
    <p:titleStyle>
      <a:lvl1pPr algn="l" defTabSz="457200" rtl="0" eaLnBrk="1" latinLnBrk="0" hangingPunct="1">
        <a:spcBef>
          <a:spcPct val="0"/>
        </a:spcBef>
        <a:buNone/>
        <a:defRPr sz="2400" b="1" kern="1200">
          <a:solidFill>
            <a:srgbClr val="003E74"/>
          </a:solidFill>
          <a:latin typeface="Arial"/>
          <a:ea typeface="+mj-ea"/>
          <a:cs typeface="Arial"/>
        </a:defRPr>
      </a:lvl1pPr>
    </p:titleStyle>
    <p:body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twiki.cern.ch/twiki/bin/view/CMSPublic/CMSOfflineComputingResult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BEEEE"/>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4000" dirty="0"/>
              <a:t>Acceleration of a CMS DNN based Algorithm</a:t>
            </a:r>
            <a:endParaRPr lang="en-US" dirty="0"/>
          </a:p>
        </p:txBody>
      </p:sp>
      <p:sp>
        <p:nvSpPr>
          <p:cNvPr id="4" name="Text Placeholder 3"/>
          <p:cNvSpPr>
            <a:spLocks noGrp="1"/>
          </p:cNvSpPr>
          <p:nvPr>
            <p:ph type="body" sz="quarter" idx="11"/>
          </p:nvPr>
        </p:nvSpPr>
        <p:spPr/>
        <p:txBody>
          <a:bodyPr/>
          <a:lstStyle/>
          <a:p>
            <a:r>
              <a:rPr lang="en-GB" dirty="0">
                <a:ea typeface="+mn-lt"/>
                <a:cs typeface="+mn-lt"/>
              </a:rPr>
              <a:t>N. Bhat, R. Bainbridge, M. </a:t>
            </a:r>
            <a:r>
              <a:rPr lang="en-GB" dirty="0" err="1">
                <a:ea typeface="+mn-lt"/>
                <a:cs typeface="+mn-lt"/>
              </a:rPr>
              <a:t>Barbone</a:t>
            </a:r>
            <a:r>
              <a:rPr lang="en-GB" dirty="0">
                <a:ea typeface="+mn-lt"/>
                <a:cs typeface="+mn-lt"/>
              </a:rPr>
              <a:t>, W. Luk, </a:t>
            </a:r>
            <a:r>
              <a:rPr lang="en-GB" b="1" u="sng" dirty="0">
                <a:ea typeface="+mn-lt"/>
                <a:cs typeface="+mn-lt"/>
              </a:rPr>
              <a:t>T. Ourida</a:t>
            </a:r>
            <a:r>
              <a:rPr lang="en-GB" dirty="0">
                <a:ea typeface="+mn-lt"/>
                <a:cs typeface="+mn-lt"/>
              </a:rPr>
              <a:t>, A. Tapper</a:t>
            </a:r>
            <a:endParaRPr lang="en-US" dirty="0">
              <a:cs typeface="Calibri"/>
            </a:endParaRPr>
          </a:p>
          <a:p>
            <a:endParaRPr lang="en-US" dirty="0"/>
          </a:p>
        </p:txBody>
      </p:sp>
      <p:sp>
        <p:nvSpPr>
          <p:cNvPr id="5" name="Text Placeholder 4"/>
          <p:cNvSpPr>
            <a:spLocks noGrp="1"/>
          </p:cNvSpPr>
          <p:nvPr>
            <p:ph type="body" sz="quarter" idx="10"/>
          </p:nvPr>
        </p:nvSpPr>
        <p:spPr/>
        <p:txBody>
          <a:bodyPr/>
          <a:lstStyle/>
          <a:p>
            <a:endParaRPr lang="en-US"/>
          </a:p>
        </p:txBody>
      </p:sp>
      <p:sp>
        <p:nvSpPr>
          <p:cNvPr id="6" name="Text Placeholder 5"/>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058368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Elementwise RAM Implementation</a:t>
            </a:r>
          </a:p>
        </p:txBody>
      </p:sp>
      <p:sp>
        <p:nvSpPr>
          <p:cNvPr id="3" name="Content Placeholder 2"/>
          <p:cNvSpPr>
            <a:spLocks noGrp="1"/>
          </p:cNvSpPr>
          <p:nvPr>
            <p:ph idx="1"/>
          </p:nvPr>
        </p:nvSpPr>
        <p:spPr>
          <a:xfrm>
            <a:off x="457199" y="1658338"/>
            <a:ext cx="8465819" cy="2613435"/>
          </a:xfrm>
        </p:spPr>
        <p:txBody>
          <a:bodyPr/>
          <a:lstStyle/>
          <a:p>
            <a:pPr algn="l"/>
            <a:r>
              <a:rPr lang="en-GB" sz="1400" b="0" i="0" u="none" strike="noStrike" baseline="0" dirty="0">
                <a:latin typeface="F26"/>
              </a:rPr>
              <a:t>Matrix elements grouped by position in block</a:t>
            </a:r>
          </a:p>
          <a:p>
            <a:pPr algn="l"/>
            <a:endParaRPr lang="en-GB" sz="1400" b="0" i="0" u="none" strike="noStrike" baseline="0" dirty="0">
              <a:latin typeface="F26"/>
            </a:endParaRPr>
          </a:p>
          <a:p>
            <a:pPr algn="l"/>
            <a:r>
              <a:rPr lang="en-GB" sz="1400" b="0" i="0" u="none" strike="noStrike" baseline="0" dirty="0">
                <a:latin typeface="F26"/>
              </a:rPr>
              <a:t>Exactly 64 (16x4) RAM modules required, one 										 for each of the index positions in a 16x4 block</a:t>
            </a:r>
          </a:p>
          <a:p>
            <a:pPr algn="l"/>
            <a:endParaRPr lang="en-GB" sz="1400" b="0" i="0" u="none" strike="noStrike" baseline="0" dirty="0">
              <a:latin typeface="F26"/>
            </a:endParaRPr>
          </a:p>
          <a:p>
            <a:pPr algn="l"/>
            <a:r>
              <a:rPr lang="en-GB" sz="1400" b="0" i="0" u="none" strike="noStrike" baseline="0" dirty="0">
                <a:latin typeface="F26"/>
              </a:rPr>
              <a:t>Most valuable computational and resource 									      saving derives from simplified read mechanism</a:t>
            </a:r>
          </a:p>
          <a:p>
            <a:pPr algn="l"/>
            <a:endParaRPr lang="en-GB" sz="1400" b="0" i="0" u="none" strike="noStrike" baseline="0" dirty="0">
              <a:latin typeface="F26"/>
            </a:endParaRPr>
          </a:p>
          <a:p>
            <a:pPr algn="l"/>
            <a:r>
              <a:rPr lang="en-GB" sz="1400" b="0" i="0" u="none" strike="noStrike" baseline="0" dirty="0">
                <a:latin typeface="F26"/>
              </a:rPr>
              <a:t>All 64 RAMs addressed with same value </a:t>
            </a:r>
          </a:p>
          <a:p>
            <a:pPr algn="l"/>
            <a:endParaRPr lang="en-GB" sz="1400" b="0" i="0" u="none" strike="noStrike" baseline="0" dirty="0">
              <a:latin typeface="F26"/>
            </a:endParaRPr>
          </a:p>
          <a:p>
            <a:pPr algn="l"/>
            <a:r>
              <a:rPr lang="en-GB" sz="1400" b="0" i="0" u="none" strike="noStrike" baseline="0" dirty="0">
                <a:latin typeface="F26"/>
              </a:rPr>
              <a:t>Contents of the block will be presented at the 									          read data ports of the 64 RAM blocks </a:t>
            </a:r>
          </a:p>
          <a:p>
            <a:pPr algn="l"/>
            <a:endParaRPr lang="en-GB" sz="1600" b="0" i="0" u="none" strike="noStrike" baseline="0" dirty="0">
              <a:latin typeface="F26"/>
            </a:endParaRPr>
          </a:p>
        </p:txBody>
      </p:sp>
      <p:sp>
        <p:nvSpPr>
          <p:cNvPr id="4" name="Text Placeholder 3"/>
          <p:cNvSpPr>
            <a:spLocks noGrp="1"/>
          </p:cNvSpPr>
          <p:nvPr>
            <p:ph type="body" sz="quarter" idx="10"/>
          </p:nvPr>
        </p:nvSpPr>
        <p:spPr>
          <a:xfrm>
            <a:off x="5334001" y="497144"/>
            <a:ext cx="3352800"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
        <p:nvSpPr>
          <p:cNvPr id="7" name="Content Placeholder 2">
            <a:extLst>
              <a:ext uri="{FF2B5EF4-FFF2-40B4-BE49-F238E27FC236}">
                <a16:creationId xmlns:a16="http://schemas.microsoft.com/office/drawing/2014/main" id="{0EB7A66E-1DF6-2771-F29D-581C0D5EAA0F}"/>
              </a:ext>
            </a:extLst>
          </p:cNvPr>
          <p:cNvSpPr txBox="1">
            <a:spLocks/>
          </p:cNvSpPr>
          <p:nvPr/>
        </p:nvSpPr>
        <p:spPr>
          <a:xfrm>
            <a:off x="5913119" y="1658337"/>
            <a:ext cx="2773681" cy="2613435"/>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cs typeface="Calibri"/>
            </a:endParaRPr>
          </a:p>
        </p:txBody>
      </p:sp>
      <p:pic>
        <p:nvPicPr>
          <p:cNvPr id="8" name="Picture 7" descr="Graphical user interface, application&#10;&#10;Description automatically generated with medium confidence">
            <a:extLst>
              <a:ext uri="{FF2B5EF4-FFF2-40B4-BE49-F238E27FC236}">
                <a16:creationId xmlns:a16="http://schemas.microsoft.com/office/drawing/2014/main" id="{665F0BF8-7606-8F1D-AE88-905265BA552F}"/>
              </a:ext>
            </a:extLst>
          </p:cNvPr>
          <p:cNvPicPr>
            <a:picLocks noChangeAspect="1"/>
          </p:cNvPicPr>
          <p:nvPr/>
        </p:nvPicPr>
        <p:blipFill>
          <a:blip r:embed="rId3"/>
          <a:stretch>
            <a:fillRect/>
          </a:stretch>
        </p:blipFill>
        <p:spPr>
          <a:xfrm>
            <a:off x="4188453" y="1658338"/>
            <a:ext cx="4734565" cy="2917074"/>
          </a:xfrm>
          <a:prstGeom prst="rect">
            <a:avLst/>
          </a:prstGeom>
        </p:spPr>
      </p:pic>
    </p:spTree>
    <p:extLst>
      <p:ext uri="{BB962C8B-B14F-4D97-AF65-F5344CB8AC3E}">
        <p14:creationId xmlns:p14="http://schemas.microsoft.com/office/powerpoint/2010/main" val="1514537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0DC18-9C19-61C0-634A-E7396691F6A6}"/>
              </a:ext>
            </a:extLst>
          </p:cNvPr>
          <p:cNvSpPr>
            <a:spLocks noGrp="1"/>
          </p:cNvSpPr>
          <p:nvPr>
            <p:ph type="title"/>
          </p:nvPr>
        </p:nvSpPr>
        <p:spPr/>
        <p:txBody>
          <a:bodyPr/>
          <a:lstStyle/>
          <a:p>
            <a:r>
              <a:rPr lang="en-GB" dirty="0"/>
              <a:t>Results – Test Setup</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1FC50D29-806C-17D7-BD85-A6CEFFD46230}"/>
                  </a:ext>
                </a:extLst>
              </p:cNvPr>
              <p:cNvSpPr>
                <a:spLocks noGrp="1"/>
              </p:cNvSpPr>
              <p:nvPr>
                <p:ph idx="12"/>
              </p:nvPr>
            </p:nvSpPr>
            <p:spPr>
              <a:xfrm>
                <a:off x="457200" y="1711569"/>
                <a:ext cx="8229601" cy="2661802"/>
              </a:xfrm>
            </p:spPr>
            <p:txBody>
              <a:bodyPr/>
              <a:lstStyle/>
              <a:p>
                <a:r>
                  <a:rPr lang="en-GB" sz="1600" dirty="0"/>
                  <a:t>Hardware implementations running on a Xilinx VU9P @ 100MHz</a:t>
                </a:r>
              </a:p>
              <a:p>
                <a:r>
                  <a:rPr lang="en-GB" sz="1600" dirty="0"/>
                  <a:t>Software written in C++, running on 18-core Intel Xeon 6154 @ 3.00 GHz</a:t>
                </a:r>
              </a:p>
              <a:p>
                <a:r>
                  <a:rPr lang="en-GB" sz="1600" dirty="0"/>
                  <a:t>Resource utilisation comprised of usage of:</a:t>
                </a:r>
              </a:p>
              <a:p>
                <a:pPr lvl="1"/>
                <a:r>
                  <a:rPr lang="en-GB" sz="1400" dirty="0"/>
                  <a:t>Look Up Tables (LUT)</a:t>
                </a:r>
              </a:p>
              <a:p>
                <a:pPr lvl="1"/>
                <a:r>
                  <a:rPr lang="en-GB" sz="1400" dirty="0"/>
                  <a:t>Flip Flops (FF)</a:t>
                </a:r>
              </a:p>
              <a:p>
                <a:pPr lvl="1"/>
                <a:r>
                  <a:rPr lang="en-GB" sz="1400" dirty="0"/>
                  <a:t>Digital Signal Processors (DSP)</a:t>
                </a:r>
              </a:p>
              <a:p>
                <a:pPr lvl="1"/>
                <a:r>
                  <a:rPr lang="en-GB" sz="1400" dirty="0"/>
                  <a:t>Block Random Access Memory (BRAM)</a:t>
                </a:r>
              </a:p>
              <a:p>
                <a:r>
                  <a:rPr lang="en-GB" sz="1600" dirty="0"/>
                  <a:t>Resource utilisation: </a:t>
                </a:r>
                <a14:m>
                  <m:oMath xmlns:m="http://schemas.openxmlformats.org/officeDocument/2006/math">
                    <m:f>
                      <m:fPr>
                        <m:ctrlPr>
                          <a:rPr lang="en-GB" sz="1600" i="1" smtClean="0">
                            <a:latin typeface="Cambria Math" panose="02040503050406030204" pitchFamily="18" charset="0"/>
                          </a:rPr>
                        </m:ctrlPr>
                      </m:fPr>
                      <m:num>
                        <m:r>
                          <a:rPr lang="en-GB" sz="1600" b="0" i="1" smtClean="0">
                            <a:latin typeface="Cambria Math" panose="02040503050406030204" pitchFamily="18" charset="0"/>
                          </a:rPr>
                          <m:t>1</m:t>
                        </m:r>
                      </m:num>
                      <m:den>
                        <m:r>
                          <a:rPr lang="en-GB" sz="1600" b="0" i="1" smtClean="0">
                            <a:latin typeface="Cambria Math" panose="02040503050406030204" pitchFamily="18" charset="0"/>
                          </a:rPr>
                          <m:t>4</m:t>
                        </m:r>
                      </m:den>
                    </m:f>
                    <m:d>
                      <m:dPr>
                        <m:ctrlPr>
                          <a:rPr lang="en-GB" sz="1600" b="0" i="1" smtClean="0">
                            <a:latin typeface="Cambria Math" panose="02040503050406030204" pitchFamily="18" charset="0"/>
                          </a:rPr>
                        </m:ctrlPr>
                      </m:dPr>
                      <m:e>
                        <m:f>
                          <m:fPr>
                            <m:ctrlPr>
                              <a:rPr lang="en-GB" sz="1600" i="1">
                                <a:latin typeface="Cambria Math" panose="02040503050406030204" pitchFamily="18" charset="0"/>
                              </a:rPr>
                            </m:ctrlPr>
                          </m:fPr>
                          <m:num>
                            <m:r>
                              <a:rPr lang="en-GB" sz="1600" i="1">
                                <a:latin typeface="Cambria Math" panose="02040503050406030204" pitchFamily="18" charset="0"/>
                              </a:rPr>
                              <m:t>𝑈𝑠𝑒𝑑</m:t>
                            </m:r>
                            <m:r>
                              <a:rPr lang="en-GB" sz="1600" i="1">
                                <a:latin typeface="Cambria Math" panose="02040503050406030204" pitchFamily="18" charset="0"/>
                              </a:rPr>
                              <m:t> </m:t>
                            </m:r>
                            <m:r>
                              <a:rPr lang="en-GB" sz="1600" i="1">
                                <a:latin typeface="Cambria Math" panose="02040503050406030204" pitchFamily="18" charset="0"/>
                              </a:rPr>
                              <m:t>𝐿𝑈𝑇</m:t>
                            </m:r>
                          </m:num>
                          <m:den>
                            <m:r>
                              <a:rPr lang="en-GB" sz="1600" i="1" smtClean="0">
                                <a:latin typeface="Cambria Math" panose="02040503050406030204" pitchFamily="18" charset="0"/>
                              </a:rPr>
                              <m:t>𝑇</m:t>
                            </m:r>
                            <m:r>
                              <a:rPr lang="en-GB" sz="1600" i="1">
                                <a:latin typeface="Cambria Math" panose="02040503050406030204" pitchFamily="18" charset="0"/>
                              </a:rPr>
                              <m:t>𝑜𝑡𝑎𝑙</m:t>
                            </m:r>
                            <m:r>
                              <a:rPr lang="en-GB" sz="1600" i="1">
                                <a:latin typeface="Cambria Math" panose="02040503050406030204" pitchFamily="18" charset="0"/>
                              </a:rPr>
                              <m:t> </m:t>
                            </m:r>
                            <m:r>
                              <a:rPr lang="en-GB" sz="1600" i="1">
                                <a:latin typeface="Cambria Math" panose="02040503050406030204" pitchFamily="18" charset="0"/>
                              </a:rPr>
                              <m:t>𝐿𝑈𝑇</m:t>
                            </m:r>
                          </m:den>
                        </m:f>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𝑈𝑠𝑒𝑑</m:t>
                            </m:r>
                            <m:r>
                              <a:rPr lang="en-GB" sz="1600" i="1">
                                <a:latin typeface="Cambria Math" panose="02040503050406030204" pitchFamily="18" charset="0"/>
                              </a:rPr>
                              <m:t> </m:t>
                            </m:r>
                            <m:r>
                              <a:rPr lang="en-GB" sz="1600" b="0" i="1" smtClean="0">
                                <a:latin typeface="Cambria Math" panose="02040503050406030204" pitchFamily="18" charset="0"/>
                              </a:rPr>
                              <m:t>𝐹𝐹</m:t>
                            </m:r>
                          </m:num>
                          <m:den>
                            <m:r>
                              <a:rPr lang="en-GB" sz="1600" i="1">
                                <a:latin typeface="Cambria Math" panose="02040503050406030204" pitchFamily="18" charset="0"/>
                              </a:rPr>
                              <m:t>𝑇𝑜𝑡𝑎𝑙</m:t>
                            </m:r>
                            <m:r>
                              <a:rPr lang="en-GB" sz="1600" i="1">
                                <a:latin typeface="Cambria Math" panose="02040503050406030204" pitchFamily="18" charset="0"/>
                              </a:rPr>
                              <m:t> </m:t>
                            </m:r>
                            <m:r>
                              <a:rPr lang="en-GB" sz="1600" b="0" i="1" smtClean="0">
                                <a:latin typeface="Cambria Math" panose="02040503050406030204" pitchFamily="18" charset="0"/>
                              </a:rPr>
                              <m:t>𝐹𝐹</m:t>
                            </m:r>
                          </m:den>
                        </m:f>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𝑈𝑠𝑒𝑑</m:t>
                            </m:r>
                            <m:r>
                              <a:rPr lang="en-GB" sz="1600" i="1">
                                <a:latin typeface="Cambria Math" panose="02040503050406030204" pitchFamily="18" charset="0"/>
                              </a:rPr>
                              <m:t> </m:t>
                            </m:r>
                            <m:r>
                              <a:rPr lang="en-GB" sz="1600" b="0" i="1" smtClean="0">
                                <a:latin typeface="Cambria Math" panose="02040503050406030204" pitchFamily="18" charset="0"/>
                              </a:rPr>
                              <m:t>𝐷𝑆𝑃</m:t>
                            </m:r>
                          </m:num>
                          <m:den>
                            <m:r>
                              <a:rPr lang="en-GB" sz="1600" i="1">
                                <a:latin typeface="Cambria Math" panose="02040503050406030204" pitchFamily="18" charset="0"/>
                              </a:rPr>
                              <m:t>𝑇𝑜𝑡𝑎𝑙</m:t>
                            </m:r>
                            <m:r>
                              <a:rPr lang="en-GB" sz="1600" i="1">
                                <a:latin typeface="Cambria Math" panose="02040503050406030204" pitchFamily="18" charset="0"/>
                              </a:rPr>
                              <m:t> </m:t>
                            </m:r>
                            <m:r>
                              <a:rPr lang="en-GB" sz="1600" b="0" i="1" smtClean="0">
                                <a:latin typeface="Cambria Math" panose="02040503050406030204" pitchFamily="18" charset="0"/>
                              </a:rPr>
                              <m:t>𝐷𝑆𝑃</m:t>
                            </m:r>
                          </m:den>
                        </m:f>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𝑈𝑠𝑒𝑑</m:t>
                            </m:r>
                            <m:r>
                              <a:rPr lang="en-GB" sz="1600" i="1">
                                <a:latin typeface="Cambria Math" panose="02040503050406030204" pitchFamily="18" charset="0"/>
                              </a:rPr>
                              <m:t> </m:t>
                            </m:r>
                            <m:r>
                              <a:rPr lang="en-GB" sz="1600" b="0" i="1" smtClean="0">
                                <a:latin typeface="Cambria Math" panose="02040503050406030204" pitchFamily="18" charset="0"/>
                              </a:rPr>
                              <m:t>𝐵𝑅𝐴𝑀</m:t>
                            </m:r>
                          </m:num>
                          <m:den>
                            <m:r>
                              <a:rPr lang="en-GB" sz="1600" i="1">
                                <a:latin typeface="Cambria Math" panose="02040503050406030204" pitchFamily="18" charset="0"/>
                              </a:rPr>
                              <m:t>𝑇𝑜𝑡𝑎𝑙</m:t>
                            </m:r>
                            <m:r>
                              <a:rPr lang="en-GB" sz="1600" i="1">
                                <a:latin typeface="Cambria Math" panose="02040503050406030204" pitchFamily="18" charset="0"/>
                              </a:rPr>
                              <m:t> </m:t>
                            </m:r>
                            <m:r>
                              <a:rPr lang="en-GB" sz="1600" b="0" i="1" smtClean="0">
                                <a:latin typeface="Cambria Math" panose="02040503050406030204" pitchFamily="18" charset="0"/>
                              </a:rPr>
                              <m:t>𝐵𝑅𝐴𝑀</m:t>
                            </m:r>
                          </m:den>
                        </m:f>
                      </m:e>
                    </m:d>
                    <m:r>
                      <a:rPr lang="en-GB" sz="1600" b="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rPr>
                      <m:t>100%</m:t>
                    </m:r>
                  </m:oMath>
                </a14:m>
                <a:endParaRPr lang="en-GB" sz="1600" dirty="0"/>
              </a:p>
              <a:p>
                <a:endParaRPr lang="en-GB" dirty="0"/>
              </a:p>
            </p:txBody>
          </p:sp>
        </mc:Choice>
        <mc:Fallback xmlns="">
          <p:sp>
            <p:nvSpPr>
              <p:cNvPr id="4" name="Content Placeholder 3">
                <a:extLst>
                  <a:ext uri="{FF2B5EF4-FFF2-40B4-BE49-F238E27FC236}">
                    <a16:creationId xmlns:a16="http://schemas.microsoft.com/office/drawing/2014/main" id="{1FC50D29-806C-17D7-BD85-A6CEFFD46230}"/>
                  </a:ext>
                </a:extLst>
              </p:cNvPr>
              <p:cNvSpPr>
                <a:spLocks noGrp="1" noRot="1" noChangeAspect="1" noMove="1" noResize="1" noEditPoints="1" noAdjustHandles="1" noChangeArrowheads="1" noChangeShapeType="1" noTextEdit="1"/>
              </p:cNvSpPr>
              <p:nvPr>
                <p:ph idx="12"/>
              </p:nvPr>
            </p:nvSpPr>
            <p:spPr>
              <a:xfrm>
                <a:off x="457200" y="1711569"/>
                <a:ext cx="8229601" cy="2661802"/>
              </a:xfrm>
              <a:blipFill>
                <a:blip r:embed="rId3"/>
                <a:stretch>
                  <a:fillRect l="-1407" t="-2523"/>
                </a:stretch>
              </a:blipFill>
            </p:spPr>
            <p:txBody>
              <a:bodyPr/>
              <a:lstStyle/>
              <a:p>
                <a:r>
                  <a:rPr lang="en-GB">
                    <a:noFill/>
                  </a:rPr>
                  <a:t> </a:t>
                </a:r>
              </a:p>
            </p:txBody>
          </p:sp>
        </mc:Fallback>
      </mc:AlternateContent>
      <p:sp>
        <p:nvSpPr>
          <p:cNvPr id="5" name="Text Placeholder 4">
            <a:extLst>
              <a:ext uri="{FF2B5EF4-FFF2-40B4-BE49-F238E27FC236}">
                <a16:creationId xmlns:a16="http://schemas.microsoft.com/office/drawing/2014/main" id="{E047CAD8-647F-31B3-8C7F-C16B0641F169}"/>
              </a:ext>
            </a:extLst>
          </p:cNvPr>
          <p:cNvSpPr>
            <a:spLocks noGrp="1"/>
          </p:cNvSpPr>
          <p:nvPr>
            <p:ph type="body" sz="quarter" idx="10"/>
          </p:nvPr>
        </p:nvSpPr>
        <p:spPr>
          <a:xfrm>
            <a:off x="5228493" y="497144"/>
            <a:ext cx="3458308" cy="234218"/>
          </a:xfrm>
        </p:spPr>
        <p:txBody>
          <a:bodyPr/>
          <a:lstStyle/>
          <a:p>
            <a:r>
              <a:rPr lang="en-GB" sz="1000" dirty="0"/>
              <a:t>Acceleration of a CMS DNN based Algorithm</a:t>
            </a:r>
            <a:endParaRPr lang="en-US" dirty="0"/>
          </a:p>
          <a:p>
            <a:endParaRPr lang="en-GB" dirty="0"/>
          </a:p>
        </p:txBody>
      </p:sp>
      <p:sp>
        <p:nvSpPr>
          <p:cNvPr id="6" name="Text Placeholder 5">
            <a:extLst>
              <a:ext uri="{FF2B5EF4-FFF2-40B4-BE49-F238E27FC236}">
                <a16:creationId xmlns:a16="http://schemas.microsoft.com/office/drawing/2014/main" id="{6EF56C14-CE8C-8FDD-0077-44711FF9573E}"/>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169194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0DC18-9C19-61C0-634A-E7396691F6A6}"/>
              </a:ext>
            </a:extLst>
          </p:cNvPr>
          <p:cNvSpPr>
            <a:spLocks noGrp="1"/>
          </p:cNvSpPr>
          <p:nvPr>
            <p:ph type="title"/>
          </p:nvPr>
        </p:nvSpPr>
        <p:spPr>
          <a:xfrm>
            <a:off x="457200" y="1115931"/>
            <a:ext cx="8382000" cy="380667"/>
          </a:xfrm>
        </p:spPr>
        <p:txBody>
          <a:bodyPr/>
          <a:lstStyle/>
          <a:p>
            <a:r>
              <a:rPr lang="en-GB" dirty="0"/>
              <a:t>Results – Convolution Compute Methods</a:t>
            </a:r>
          </a:p>
        </p:txBody>
      </p:sp>
      <p:sp>
        <p:nvSpPr>
          <p:cNvPr id="5" name="Text Placeholder 4">
            <a:extLst>
              <a:ext uri="{FF2B5EF4-FFF2-40B4-BE49-F238E27FC236}">
                <a16:creationId xmlns:a16="http://schemas.microsoft.com/office/drawing/2014/main" id="{E047CAD8-647F-31B3-8C7F-C16B0641F169}"/>
              </a:ext>
            </a:extLst>
          </p:cNvPr>
          <p:cNvSpPr>
            <a:spLocks noGrp="1"/>
          </p:cNvSpPr>
          <p:nvPr>
            <p:ph type="body" sz="quarter" idx="10"/>
          </p:nvPr>
        </p:nvSpPr>
        <p:spPr>
          <a:xfrm>
            <a:off x="5228493" y="497144"/>
            <a:ext cx="3458308" cy="234218"/>
          </a:xfrm>
        </p:spPr>
        <p:txBody>
          <a:bodyPr/>
          <a:lstStyle/>
          <a:p>
            <a:r>
              <a:rPr lang="en-GB" sz="1000" dirty="0"/>
              <a:t>Acceleration of a CMS DNN based Algorithm</a:t>
            </a:r>
            <a:endParaRPr lang="en-US" dirty="0"/>
          </a:p>
          <a:p>
            <a:endParaRPr lang="en-GB" dirty="0"/>
          </a:p>
        </p:txBody>
      </p:sp>
      <p:sp>
        <p:nvSpPr>
          <p:cNvPr id="6" name="Text Placeholder 5">
            <a:extLst>
              <a:ext uri="{FF2B5EF4-FFF2-40B4-BE49-F238E27FC236}">
                <a16:creationId xmlns:a16="http://schemas.microsoft.com/office/drawing/2014/main" id="{6EF56C14-CE8C-8FDD-0077-44711FF9573E}"/>
              </a:ext>
            </a:extLst>
          </p:cNvPr>
          <p:cNvSpPr>
            <a:spLocks noGrp="1"/>
          </p:cNvSpPr>
          <p:nvPr>
            <p:ph type="body" sz="quarter" idx="13"/>
          </p:nvPr>
        </p:nvSpPr>
        <p:spPr/>
        <p:txBody>
          <a:bodyPr/>
          <a:lstStyle/>
          <a:p>
            <a:endParaRPr lang="en-GB"/>
          </a:p>
        </p:txBody>
      </p:sp>
      <p:graphicFrame>
        <p:nvGraphicFramePr>
          <p:cNvPr id="2" name="Table 3">
            <a:extLst>
              <a:ext uri="{FF2B5EF4-FFF2-40B4-BE49-F238E27FC236}">
                <a16:creationId xmlns:a16="http://schemas.microsoft.com/office/drawing/2014/main" id="{5B9511D1-2570-E661-751B-FA4A26FCC660}"/>
              </a:ext>
            </a:extLst>
          </p:cNvPr>
          <p:cNvGraphicFramePr>
            <a:graphicFrameLocks noGrp="1"/>
          </p:cNvGraphicFramePr>
          <p:nvPr>
            <p:ph idx="11"/>
            <p:extLst>
              <p:ext uri="{D42A27DB-BD31-4B8C-83A1-F6EECF244321}">
                <p14:modId xmlns:p14="http://schemas.microsoft.com/office/powerpoint/2010/main" val="1897836174"/>
              </p:ext>
            </p:extLst>
          </p:nvPr>
        </p:nvGraphicFramePr>
        <p:xfrm>
          <a:off x="1928750" y="1681386"/>
          <a:ext cx="5438900" cy="2674229"/>
        </p:xfrm>
        <a:graphic>
          <a:graphicData uri="http://schemas.openxmlformats.org/drawingml/2006/table">
            <a:tbl>
              <a:tblPr firstRow="1" bandRow="1">
                <a:tableStyleId>{5C22544A-7EE6-4342-B048-85BDC9FD1C3A}</a:tableStyleId>
              </a:tblPr>
              <a:tblGrid>
                <a:gridCol w="1348565">
                  <a:extLst>
                    <a:ext uri="{9D8B030D-6E8A-4147-A177-3AD203B41FA5}">
                      <a16:colId xmlns:a16="http://schemas.microsoft.com/office/drawing/2014/main" val="1106359963"/>
                    </a:ext>
                  </a:extLst>
                </a:gridCol>
                <a:gridCol w="967123">
                  <a:extLst>
                    <a:ext uri="{9D8B030D-6E8A-4147-A177-3AD203B41FA5}">
                      <a16:colId xmlns:a16="http://schemas.microsoft.com/office/drawing/2014/main" val="1662403604"/>
                    </a:ext>
                  </a:extLst>
                </a:gridCol>
                <a:gridCol w="985652">
                  <a:extLst>
                    <a:ext uri="{9D8B030D-6E8A-4147-A177-3AD203B41FA5}">
                      <a16:colId xmlns:a16="http://schemas.microsoft.com/office/drawing/2014/main" val="4161027724"/>
                    </a:ext>
                  </a:extLst>
                </a:gridCol>
                <a:gridCol w="1050966">
                  <a:extLst>
                    <a:ext uri="{9D8B030D-6E8A-4147-A177-3AD203B41FA5}">
                      <a16:colId xmlns:a16="http://schemas.microsoft.com/office/drawing/2014/main" val="866476022"/>
                    </a:ext>
                  </a:extLst>
                </a:gridCol>
                <a:gridCol w="1086594">
                  <a:extLst>
                    <a:ext uri="{9D8B030D-6E8A-4147-A177-3AD203B41FA5}">
                      <a16:colId xmlns:a16="http://schemas.microsoft.com/office/drawing/2014/main" val="1928010953"/>
                    </a:ext>
                  </a:extLst>
                </a:gridCol>
              </a:tblGrid>
              <a:tr h="325427">
                <a:tc>
                  <a:txBody>
                    <a:bodyPr/>
                    <a:lstStyle/>
                    <a:p>
                      <a:pPr algn="ctr"/>
                      <a:r>
                        <a:rPr lang="en-GB" sz="1000" dirty="0"/>
                        <a:t>Hardware Design</a:t>
                      </a:r>
                    </a:p>
                  </a:txBody>
                  <a:tcPr/>
                </a:tc>
                <a:tc>
                  <a:txBody>
                    <a:bodyPr/>
                    <a:lstStyle/>
                    <a:p>
                      <a:pPr algn="ctr"/>
                      <a:r>
                        <a:rPr lang="en-GB" sz="1000" dirty="0"/>
                        <a:t>Fully Unrolled</a:t>
                      </a:r>
                    </a:p>
                  </a:txBody>
                  <a:tcPr/>
                </a:tc>
                <a:tc>
                  <a:txBody>
                    <a:bodyPr/>
                    <a:lstStyle/>
                    <a:p>
                      <a:pPr algn="ctr"/>
                      <a:r>
                        <a:rPr lang="en-GB" sz="1000" dirty="0"/>
                        <a:t>Partial Unroll</a:t>
                      </a:r>
                    </a:p>
                  </a:txBody>
                  <a:tcPr/>
                </a:tc>
                <a:tc>
                  <a:txBody>
                    <a:bodyPr/>
                    <a:lstStyle/>
                    <a:p>
                      <a:pPr algn="ctr"/>
                      <a:r>
                        <a:rPr lang="en-GB" sz="1000" dirty="0"/>
                        <a:t>Single MAC Unit</a:t>
                      </a:r>
                    </a:p>
                  </a:txBody>
                  <a:tcPr/>
                </a:tc>
                <a:tc>
                  <a:txBody>
                    <a:bodyPr/>
                    <a:lstStyle/>
                    <a:p>
                      <a:pPr algn="ctr"/>
                      <a:r>
                        <a:rPr lang="en-GB" sz="1000" dirty="0"/>
                        <a:t>Column MAC Units</a:t>
                      </a:r>
                    </a:p>
                  </a:txBody>
                  <a:tcPr/>
                </a:tc>
                <a:extLst>
                  <a:ext uri="{0D108BD9-81ED-4DB2-BD59-A6C34878D82A}">
                    <a16:rowId xmlns:a16="http://schemas.microsoft.com/office/drawing/2014/main" val="3972944576"/>
                  </a:ext>
                </a:extLst>
              </a:tr>
              <a:tr h="325427">
                <a:tc>
                  <a:txBody>
                    <a:bodyPr/>
                    <a:lstStyle/>
                    <a:p>
                      <a:pPr algn="ctr"/>
                      <a:r>
                        <a:rPr lang="en-GB" sz="1000" dirty="0"/>
                        <a:t>f (MHz)</a:t>
                      </a:r>
                    </a:p>
                  </a:txBody>
                  <a:tcPr/>
                </a:tc>
                <a:tc>
                  <a:txBody>
                    <a:bodyPr/>
                    <a:lstStyle/>
                    <a:p>
                      <a:pPr algn="ctr"/>
                      <a:r>
                        <a:rPr lang="en-GB" sz="1000" dirty="0"/>
                        <a:t>100</a:t>
                      </a:r>
                    </a:p>
                  </a:txBody>
                  <a:tcPr/>
                </a:tc>
                <a:tc>
                  <a:txBody>
                    <a:bodyPr/>
                    <a:lstStyle/>
                    <a:p>
                      <a:pPr algn="ctr"/>
                      <a:r>
                        <a:rPr lang="en-GB" sz="1000" dirty="0"/>
                        <a:t>100</a:t>
                      </a:r>
                    </a:p>
                  </a:txBody>
                  <a:tcPr/>
                </a:tc>
                <a:tc>
                  <a:txBody>
                    <a:bodyPr/>
                    <a:lstStyle/>
                    <a:p>
                      <a:pPr algn="ctr"/>
                      <a:r>
                        <a:rPr lang="en-GB" sz="1000" dirty="0"/>
                        <a:t>350</a:t>
                      </a:r>
                    </a:p>
                  </a:txBody>
                  <a:tcPr/>
                </a:tc>
                <a:tc>
                  <a:txBody>
                    <a:bodyPr/>
                    <a:lstStyle/>
                    <a:p>
                      <a:pPr algn="ctr"/>
                      <a:r>
                        <a:rPr lang="en-GB" sz="1000" dirty="0"/>
                        <a:t>250</a:t>
                      </a:r>
                    </a:p>
                  </a:txBody>
                  <a:tcPr/>
                </a:tc>
                <a:extLst>
                  <a:ext uri="{0D108BD9-81ED-4DB2-BD59-A6C34878D82A}">
                    <a16:rowId xmlns:a16="http://schemas.microsoft.com/office/drawing/2014/main" val="484432417"/>
                  </a:ext>
                </a:extLst>
              </a:tr>
              <a:tr h="325427">
                <a:tc>
                  <a:txBody>
                    <a:bodyPr/>
                    <a:lstStyle/>
                    <a:p>
                      <a:pPr algn="ctr"/>
                      <a:r>
                        <a:rPr lang="en-GB" sz="1000" b="1" dirty="0"/>
                        <a:t>Latency (ns)</a:t>
                      </a:r>
                    </a:p>
                  </a:txBody>
                  <a:tcPr/>
                </a:tc>
                <a:tc>
                  <a:txBody>
                    <a:bodyPr/>
                    <a:lstStyle/>
                    <a:p>
                      <a:pPr algn="ctr"/>
                      <a:r>
                        <a:rPr lang="en-GB" sz="1000" b="1" dirty="0"/>
                        <a:t>80.00</a:t>
                      </a:r>
                    </a:p>
                  </a:txBody>
                  <a:tcPr/>
                </a:tc>
                <a:tc>
                  <a:txBody>
                    <a:bodyPr/>
                    <a:lstStyle/>
                    <a:p>
                      <a:pPr algn="ctr"/>
                      <a:r>
                        <a:rPr lang="en-GB" sz="1000" b="1" dirty="0"/>
                        <a:t>210.00</a:t>
                      </a:r>
                    </a:p>
                  </a:txBody>
                  <a:tcPr/>
                </a:tc>
                <a:tc>
                  <a:txBody>
                    <a:bodyPr/>
                    <a:lstStyle/>
                    <a:p>
                      <a:pPr algn="ctr"/>
                      <a:r>
                        <a:rPr lang="en-GB" sz="1000" b="1" dirty="0"/>
                        <a:t>140.00</a:t>
                      </a:r>
                    </a:p>
                  </a:txBody>
                  <a:tcPr/>
                </a:tc>
                <a:tc>
                  <a:txBody>
                    <a:bodyPr/>
                    <a:lstStyle/>
                    <a:p>
                      <a:pPr algn="ctr"/>
                      <a:r>
                        <a:rPr lang="en-GB" sz="1000" b="1" dirty="0"/>
                        <a:t>24.00</a:t>
                      </a:r>
                    </a:p>
                  </a:txBody>
                  <a:tcPr/>
                </a:tc>
                <a:extLst>
                  <a:ext uri="{0D108BD9-81ED-4DB2-BD59-A6C34878D82A}">
                    <a16:rowId xmlns:a16="http://schemas.microsoft.com/office/drawing/2014/main" val="2033514019"/>
                  </a:ext>
                </a:extLst>
              </a:tr>
              <a:tr h="325427">
                <a:tc>
                  <a:txBody>
                    <a:bodyPr/>
                    <a:lstStyle/>
                    <a:p>
                      <a:pPr algn="ctr"/>
                      <a:r>
                        <a:rPr lang="en-GB" sz="1000" dirty="0"/>
                        <a:t>LUT (%)</a:t>
                      </a:r>
                    </a:p>
                  </a:txBody>
                  <a:tcPr/>
                </a:tc>
                <a:tc>
                  <a:txBody>
                    <a:bodyPr/>
                    <a:lstStyle/>
                    <a:p>
                      <a:pPr algn="ctr"/>
                      <a:r>
                        <a:rPr lang="en-GB" sz="1000" dirty="0"/>
                        <a:t>26.86</a:t>
                      </a:r>
                    </a:p>
                  </a:txBody>
                  <a:tcPr/>
                </a:tc>
                <a:tc>
                  <a:txBody>
                    <a:bodyPr/>
                    <a:lstStyle/>
                    <a:p>
                      <a:pPr algn="ctr"/>
                      <a:r>
                        <a:rPr lang="en-GB" sz="1000" dirty="0"/>
                        <a:t>13.24</a:t>
                      </a:r>
                    </a:p>
                  </a:txBody>
                  <a:tcPr/>
                </a:tc>
                <a:tc>
                  <a:txBody>
                    <a:bodyPr/>
                    <a:lstStyle/>
                    <a:p>
                      <a:pPr algn="ctr"/>
                      <a:r>
                        <a:rPr lang="en-GB" sz="1000" dirty="0"/>
                        <a:t>1.08</a:t>
                      </a:r>
                    </a:p>
                  </a:txBody>
                  <a:tcPr/>
                </a:tc>
                <a:tc>
                  <a:txBody>
                    <a:bodyPr/>
                    <a:lstStyle/>
                    <a:p>
                      <a:pPr algn="ctr"/>
                      <a:r>
                        <a:rPr lang="en-GB" sz="1000" dirty="0"/>
                        <a:t>17.31</a:t>
                      </a:r>
                    </a:p>
                  </a:txBody>
                  <a:tcPr/>
                </a:tc>
                <a:extLst>
                  <a:ext uri="{0D108BD9-81ED-4DB2-BD59-A6C34878D82A}">
                    <a16:rowId xmlns:a16="http://schemas.microsoft.com/office/drawing/2014/main" val="2018765151"/>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FF (%)</a:t>
                      </a:r>
                    </a:p>
                  </a:txBody>
                  <a:tcPr/>
                </a:tc>
                <a:tc>
                  <a:txBody>
                    <a:bodyPr/>
                    <a:lstStyle/>
                    <a:p>
                      <a:pPr algn="ctr"/>
                      <a:r>
                        <a:rPr lang="en-GB" sz="1000" dirty="0"/>
                        <a:t>21.61</a:t>
                      </a:r>
                    </a:p>
                  </a:txBody>
                  <a:tcPr/>
                </a:tc>
                <a:tc>
                  <a:txBody>
                    <a:bodyPr/>
                    <a:lstStyle/>
                    <a:p>
                      <a:pPr algn="ctr"/>
                      <a:r>
                        <a:rPr lang="en-GB" sz="1000" dirty="0"/>
                        <a:t>16.88</a:t>
                      </a:r>
                    </a:p>
                  </a:txBody>
                  <a:tcPr/>
                </a:tc>
                <a:tc>
                  <a:txBody>
                    <a:bodyPr/>
                    <a:lstStyle/>
                    <a:p>
                      <a:pPr algn="ctr"/>
                      <a:r>
                        <a:rPr lang="en-GB" sz="1000" dirty="0"/>
                        <a:t>1.07</a:t>
                      </a:r>
                    </a:p>
                  </a:txBody>
                  <a:tcPr/>
                </a:tc>
                <a:tc>
                  <a:txBody>
                    <a:bodyPr/>
                    <a:lstStyle/>
                    <a:p>
                      <a:pPr algn="ctr"/>
                      <a:r>
                        <a:rPr lang="en-GB" sz="1000" dirty="0"/>
                        <a:t>19.22</a:t>
                      </a:r>
                    </a:p>
                  </a:txBody>
                  <a:tcPr/>
                </a:tc>
                <a:extLst>
                  <a:ext uri="{0D108BD9-81ED-4DB2-BD59-A6C34878D82A}">
                    <a16:rowId xmlns:a16="http://schemas.microsoft.com/office/drawing/2014/main" val="490219910"/>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DSP (%)</a:t>
                      </a:r>
                    </a:p>
                  </a:txBody>
                  <a:tcPr/>
                </a:tc>
                <a:tc>
                  <a:txBody>
                    <a:bodyPr/>
                    <a:lstStyle/>
                    <a:p>
                      <a:pPr algn="ctr"/>
                      <a:r>
                        <a:rPr lang="en-GB" sz="1000" dirty="0"/>
                        <a:t>29.94</a:t>
                      </a:r>
                    </a:p>
                  </a:txBody>
                  <a:tcPr/>
                </a:tc>
                <a:tc>
                  <a:txBody>
                    <a:bodyPr/>
                    <a:lstStyle/>
                    <a:p>
                      <a:pPr algn="ctr"/>
                      <a:r>
                        <a:rPr lang="en-GB" sz="1000" dirty="0"/>
                        <a:t>1.86</a:t>
                      </a:r>
                    </a:p>
                  </a:txBody>
                  <a:tcPr/>
                </a:tc>
                <a:tc>
                  <a:txBody>
                    <a:bodyPr/>
                    <a:lstStyle/>
                    <a:p>
                      <a:pPr algn="ctr"/>
                      <a:r>
                        <a:rPr lang="en-GB" sz="1000" dirty="0"/>
                        <a:t>0.06</a:t>
                      </a:r>
                    </a:p>
                  </a:txBody>
                  <a:tcPr/>
                </a:tc>
                <a:tc>
                  <a:txBody>
                    <a:bodyPr/>
                    <a:lstStyle/>
                    <a:p>
                      <a:pPr algn="ctr"/>
                      <a:r>
                        <a:rPr lang="en-GB" sz="1000" dirty="0"/>
                        <a:t>0.94</a:t>
                      </a:r>
                    </a:p>
                  </a:txBody>
                  <a:tcPr/>
                </a:tc>
                <a:extLst>
                  <a:ext uri="{0D108BD9-81ED-4DB2-BD59-A6C34878D82A}">
                    <a16:rowId xmlns:a16="http://schemas.microsoft.com/office/drawing/2014/main" val="139013773"/>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BRAM (%)</a:t>
                      </a:r>
                    </a:p>
                  </a:txBody>
                  <a:tcPr/>
                </a:tc>
                <a:tc>
                  <a:txBody>
                    <a:bodyPr/>
                    <a:lstStyle/>
                    <a:p>
                      <a:pPr algn="ctr"/>
                      <a:r>
                        <a:rPr lang="en-GB" sz="1000" dirty="0"/>
                        <a:t>8.24</a:t>
                      </a:r>
                    </a:p>
                  </a:txBody>
                  <a:tcPr/>
                </a:tc>
                <a:tc>
                  <a:txBody>
                    <a:bodyPr/>
                    <a:lstStyle/>
                    <a:p>
                      <a:pPr algn="ctr"/>
                      <a:r>
                        <a:rPr lang="en-GB" sz="1000" dirty="0"/>
                        <a:t>3.11</a:t>
                      </a:r>
                    </a:p>
                  </a:txBody>
                  <a:tcPr/>
                </a:tc>
                <a:tc>
                  <a:txBody>
                    <a:bodyPr/>
                    <a:lstStyle/>
                    <a:p>
                      <a:pPr algn="ctr"/>
                      <a:r>
                        <a:rPr lang="en-GB" sz="1000" dirty="0"/>
                        <a:t>2.36</a:t>
                      </a:r>
                    </a:p>
                  </a:txBody>
                  <a:tcPr/>
                </a:tc>
                <a:tc>
                  <a:txBody>
                    <a:bodyPr/>
                    <a:lstStyle/>
                    <a:p>
                      <a:pPr algn="ctr"/>
                      <a:r>
                        <a:rPr lang="en-GB" sz="1000" dirty="0"/>
                        <a:t>2.98</a:t>
                      </a:r>
                    </a:p>
                  </a:txBody>
                  <a:tcPr/>
                </a:tc>
                <a:extLst>
                  <a:ext uri="{0D108BD9-81ED-4DB2-BD59-A6C34878D82A}">
                    <a16:rowId xmlns:a16="http://schemas.microsoft.com/office/drawing/2014/main" val="3027199253"/>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b="1" dirty="0"/>
                        <a:t>RU (%)</a:t>
                      </a:r>
                    </a:p>
                  </a:txBody>
                  <a:tcPr/>
                </a:tc>
                <a:tc>
                  <a:txBody>
                    <a:bodyPr/>
                    <a:lstStyle/>
                    <a:p>
                      <a:pPr algn="ctr"/>
                      <a:r>
                        <a:rPr lang="en-GB" sz="1000" b="1" dirty="0"/>
                        <a:t>21.66</a:t>
                      </a:r>
                    </a:p>
                  </a:txBody>
                  <a:tcPr/>
                </a:tc>
                <a:tc>
                  <a:txBody>
                    <a:bodyPr/>
                    <a:lstStyle/>
                    <a:p>
                      <a:pPr algn="ctr"/>
                      <a:r>
                        <a:rPr lang="en-GB" sz="1000" b="1" dirty="0"/>
                        <a:t>8.77</a:t>
                      </a:r>
                    </a:p>
                  </a:txBody>
                  <a:tcPr/>
                </a:tc>
                <a:tc>
                  <a:txBody>
                    <a:bodyPr/>
                    <a:lstStyle/>
                    <a:p>
                      <a:pPr algn="ctr"/>
                      <a:r>
                        <a:rPr lang="en-GB" sz="1000" b="1" dirty="0"/>
                        <a:t>1.14</a:t>
                      </a:r>
                    </a:p>
                  </a:txBody>
                  <a:tcPr/>
                </a:tc>
                <a:tc>
                  <a:txBody>
                    <a:bodyPr/>
                    <a:lstStyle/>
                    <a:p>
                      <a:pPr algn="ctr"/>
                      <a:r>
                        <a:rPr lang="en-GB" sz="1000" b="1" dirty="0"/>
                        <a:t>10.11</a:t>
                      </a:r>
                    </a:p>
                  </a:txBody>
                  <a:tcPr/>
                </a:tc>
                <a:extLst>
                  <a:ext uri="{0D108BD9-81ED-4DB2-BD59-A6C34878D82A}">
                    <a16:rowId xmlns:a16="http://schemas.microsoft.com/office/drawing/2014/main" val="2525116642"/>
                  </a:ext>
                </a:extLst>
              </a:tr>
            </a:tbl>
          </a:graphicData>
        </a:graphic>
      </p:graphicFrame>
    </p:spTree>
    <p:extLst>
      <p:ext uri="{BB962C8B-B14F-4D97-AF65-F5344CB8AC3E}">
        <p14:creationId xmlns:p14="http://schemas.microsoft.com/office/powerpoint/2010/main" val="755487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C0DC18-9C19-61C0-634A-E7396691F6A6}"/>
              </a:ext>
            </a:extLst>
          </p:cNvPr>
          <p:cNvSpPr>
            <a:spLocks noGrp="1"/>
          </p:cNvSpPr>
          <p:nvPr>
            <p:ph type="title"/>
          </p:nvPr>
        </p:nvSpPr>
        <p:spPr>
          <a:xfrm>
            <a:off x="457200" y="1115931"/>
            <a:ext cx="8382000" cy="380667"/>
          </a:xfrm>
        </p:spPr>
        <p:txBody>
          <a:bodyPr/>
          <a:lstStyle/>
          <a:p>
            <a:r>
              <a:rPr lang="en-GB" dirty="0"/>
              <a:t>Results – Matrix Storage Methods</a:t>
            </a:r>
          </a:p>
        </p:txBody>
      </p:sp>
      <p:sp>
        <p:nvSpPr>
          <p:cNvPr id="5" name="Text Placeholder 4">
            <a:extLst>
              <a:ext uri="{FF2B5EF4-FFF2-40B4-BE49-F238E27FC236}">
                <a16:creationId xmlns:a16="http://schemas.microsoft.com/office/drawing/2014/main" id="{E047CAD8-647F-31B3-8C7F-C16B0641F169}"/>
              </a:ext>
            </a:extLst>
          </p:cNvPr>
          <p:cNvSpPr>
            <a:spLocks noGrp="1"/>
          </p:cNvSpPr>
          <p:nvPr>
            <p:ph type="body" sz="quarter" idx="10"/>
          </p:nvPr>
        </p:nvSpPr>
        <p:spPr>
          <a:xfrm>
            <a:off x="5228493" y="497144"/>
            <a:ext cx="3458308" cy="234218"/>
          </a:xfrm>
        </p:spPr>
        <p:txBody>
          <a:bodyPr/>
          <a:lstStyle/>
          <a:p>
            <a:r>
              <a:rPr lang="en-GB" sz="1000" dirty="0"/>
              <a:t>Acceleration of a CMS DNN based Algorithm</a:t>
            </a:r>
            <a:endParaRPr lang="en-US" dirty="0"/>
          </a:p>
          <a:p>
            <a:endParaRPr lang="en-GB" dirty="0"/>
          </a:p>
        </p:txBody>
      </p:sp>
      <p:sp>
        <p:nvSpPr>
          <p:cNvPr id="6" name="Text Placeholder 5">
            <a:extLst>
              <a:ext uri="{FF2B5EF4-FFF2-40B4-BE49-F238E27FC236}">
                <a16:creationId xmlns:a16="http://schemas.microsoft.com/office/drawing/2014/main" id="{6EF56C14-CE8C-8FDD-0077-44711FF9573E}"/>
              </a:ext>
            </a:extLst>
          </p:cNvPr>
          <p:cNvSpPr>
            <a:spLocks noGrp="1"/>
          </p:cNvSpPr>
          <p:nvPr>
            <p:ph type="body" sz="quarter" idx="13"/>
          </p:nvPr>
        </p:nvSpPr>
        <p:spPr/>
        <p:txBody>
          <a:bodyPr/>
          <a:lstStyle/>
          <a:p>
            <a:endParaRPr lang="en-GB"/>
          </a:p>
        </p:txBody>
      </p:sp>
      <p:graphicFrame>
        <p:nvGraphicFramePr>
          <p:cNvPr id="2" name="Table 3">
            <a:extLst>
              <a:ext uri="{FF2B5EF4-FFF2-40B4-BE49-F238E27FC236}">
                <a16:creationId xmlns:a16="http://schemas.microsoft.com/office/drawing/2014/main" id="{5B9511D1-2570-E661-751B-FA4A26FCC660}"/>
              </a:ext>
            </a:extLst>
          </p:cNvPr>
          <p:cNvGraphicFramePr>
            <a:graphicFrameLocks noGrp="1"/>
          </p:cNvGraphicFramePr>
          <p:nvPr>
            <p:ph idx="11"/>
            <p:extLst>
              <p:ext uri="{D42A27DB-BD31-4B8C-83A1-F6EECF244321}">
                <p14:modId xmlns:p14="http://schemas.microsoft.com/office/powerpoint/2010/main" val="2657180627"/>
              </p:ext>
            </p:extLst>
          </p:nvPr>
        </p:nvGraphicFramePr>
        <p:xfrm>
          <a:off x="2472047" y="1682414"/>
          <a:ext cx="4352306" cy="2684082"/>
        </p:xfrm>
        <a:graphic>
          <a:graphicData uri="http://schemas.openxmlformats.org/drawingml/2006/table">
            <a:tbl>
              <a:tblPr firstRow="1" bandRow="1">
                <a:tableStyleId>{5C22544A-7EE6-4342-B048-85BDC9FD1C3A}</a:tableStyleId>
              </a:tblPr>
              <a:tblGrid>
                <a:gridCol w="1348565">
                  <a:extLst>
                    <a:ext uri="{9D8B030D-6E8A-4147-A177-3AD203B41FA5}">
                      <a16:colId xmlns:a16="http://schemas.microsoft.com/office/drawing/2014/main" val="1106359963"/>
                    </a:ext>
                  </a:extLst>
                </a:gridCol>
                <a:gridCol w="967123">
                  <a:extLst>
                    <a:ext uri="{9D8B030D-6E8A-4147-A177-3AD203B41FA5}">
                      <a16:colId xmlns:a16="http://schemas.microsoft.com/office/drawing/2014/main" val="1662403604"/>
                    </a:ext>
                  </a:extLst>
                </a:gridCol>
                <a:gridCol w="985652">
                  <a:extLst>
                    <a:ext uri="{9D8B030D-6E8A-4147-A177-3AD203B41FA5}">
                      <a16:colId xmlns:a16="http://schemas.microsoft.com/office/drawing/2014/main" val="4161027724"/>
                    </a:ext>
                  </a:extLst>
                </a:gridCol>
                <a:gridCol w="1050966">
                  <a:extLst>
                    <a:ext uri="{9D8B030D-6E8A-4147-A177-3AD203B41FA5}">
                      <a16:colId xmlns:a16="http://schemas.microsoft.com/office/drawing/2014/main" val="866476022"/>
                    </a:ext>
                  </a:extLst>
                </a:gridCol>
              </a:tblGrid>
              <a:tr h="325427">
                <a:tc>
                  <a:txBody>
                    <a:bodyPr/>
                    <a:lstStyle/>
                    <a:p>
                      <a:pPr algn="ctr"/>
                      <a:r>
                        <a:rPr lang="en-GB" sz="1000" dirty="0"/>
                        <a:t>Hardware Design</a:t>
                      </a:r>
                    </a:p>
                  </a:txBody>
                  <a:tcPr/>
                </a:tc>
                <a:tc>
                  <a:txBody>
                    <a:bodyPr/>
                    <a:lstStyle/>
                    <a:p>
                      <a:pPr algn="ctr"/>
                      <a:r>
                        <a:rPr lang="en-GB" sz="1000" dirty="0"/>
                        <a:t>Single Buffer</a:t>
                      </a:r>
                    </a:p>
                  </a:txBody>
                  <a:tcPr/>
                </a:tc>
                <a:tc>
                  <a:txBody>
                    <a:bodyPr/>
                    <a:lstStyle/>
                    <a:p>
                      <a:pPr algn="ctr"/>
                      <a:r>
                        <a:rPr lang="en-GB" sz="1000" dirty="0"/>
                        <a:t>Double Buffer</a:t>
                      </a:r>
                    </a:p>
                  </a:txBody>
                  <a:tcPr/>
                </a:tc>
                <a:tc>
                  <a:txBody>
                    <a:bodyPr/>
                    <a:lstStyle/>
                    <a:p>
                      <a:pPr algn="ctr"/>
                      <a:r>
                        <a:rPr lang="en-GB" sz="1000" dirty="0"/>
                        <a:t>Elementwise RAM Storage</a:t>
                      </a:r>
                    </a:p>
                  </a:txBody>
                  <a:tcPr/>
                </a:tc>
                <a:extLst>
                  <a:ext uri="{0D108BD9-81ED-4DB2-BD59-A6C34878D82A}">
                    <a16:rowId xmlns:a16="http://schemas.microsoft.com/office/drawing/2014/main" val="3972944576"/>
                  </a:ext>
                </a:extLst>
              </a:tr>
              <a:tr h="325427">
                <a:tc>
                  <a:txBody>
                    <a:bodyPr/>
                    <a:lstStyle/>
                    <a:p>
                      <a:pPr algn="ctr"/>
                      <a:r>
                        <a:rPr lang="en-GB" sz="1000" dirty="0"/>
                        <a:t>f (MHz)</a:t>
                      </a:r>
                    </a:p>
                  </a:txBody>
                  <a:tcPr/>
                </a:tc>
                <a:tc>
                  <a:txBody>
                    <a:bodyPr/>
                    <a:lstStyle/>
                    <a:p>
                      <a:pPr algn="ctr"/>
                      <a:r>
                        <a:rPr lang="en-GB" sz="1000" dirty="0"/>
                        <a:t>100</a:t>
                      </a:r>
                    </a:p>
                  </a:txBody>
                  <a:tcPr/>
                </a:tc>
                <a:tc>
                  <a:txBody>
                    <a:bodyPr/>
                    <a:lstStyle/>
                    <a:p>
                      <a:pPr algn="ctr"/>
                      <a:r>
                        <a:rPr lang="en-GB" sz="1000" dirty="0"/>
                        <a:t>100</a:t>
                      </a:r>
                    </a:p>
                  </a:txBody>
                  <a:tcPr/>
                </a:tc>
                <a:tc>
                  <a:txBody>
                    <a:bodyPr/>
                    <a:lstStyle/>
                    <a:p>
                      <a:pPr algn="ctr"/>
                      <a:r>
                        <a:rPr lang="en-GB" sz="1000" dirty="0"/>
                        <a:t>100</a:t>
                      </a:r>
                    </a:p>
                  </a:txBody>
                  <a:tcPr/>
                </a:tc>
                <a:extLst>
                  <a:ext uri="{0D108BD9-81ED-4DB2-BD59-A6C34878D82A}">
                    <a16:rowId xmlns:a16="http://schemas.microsoft.com/office/drawing/2014/main" val="484432417"/>
                  </a:ext>
                </a:extLst>
              </a:tr>
              <a:tr h="325427">
                <a:tc>
                  <a:txBody>
                    <a:bodyPr/>
                    <a:lstStyle/>
                    <a:p>
                      <a:pPr algn="ctr"/>
                      <a:r>
                        <a:rPr lang="en-GB" sz="1000" b="1" dirty="0"/>
                        <a:t>Latency (ns)</a:t>
                      </a:r>
                    </a:p>
                  </a:txBody>
                  <a:tcPr/>
                </a:tc>
                <a:tc>
                  <a:txBody>
                    <a:bodyPr/>
                    <a:lstStyle/>
                    <a:p>
                      <a:pPr algn="ctr"/>
                      <a:r>
                        <a:rPr lang="en-GB" sz="1000" b="1" dirty="0"/>
                        <a:t>100.00</a:t>
                      </a:r>
                    </a:p>
                  </a:txBody>
                  <a:tcPr/>
                </a:tc>
                <a:tc>
                  <a:txBody>
                    <a:bodyPr/>
                    <a:lstStyle/>
                    <a:p>
                      <a:pPr algn="ctr"/>
                      <a:r>
                        <a:rPr lang="en-GB" sz="1000" b="1" dirty="0"/>
                        <a:t>80.00</a:t>
                      </a:r>
                    </a:p>
                  </a:txBody>
                  <a:tcPr/>
                </a:tc>
                <a:tc>
                  <a:txBody>
                    <a:bodyPr/>
                    <a:lstStyle/>
                    <a:p>
                      <a:pPr algn="ctr"/>
                      <a:r>
                        <a:rPr lang="en-GB" sz="1000" b="1" dirty="0"/>
                        <a:t>20.00</a:t>
                      </a:r>
                    </a:p>
                  </a:txBody>
                  <a:tcPr/>
                </a:tc>
                <a:extLst>
                  <a:ext uri="{0D108BD9-81ED-4DB2-BD59-A6C34878D82A}">
                    <a16:rowId xmlns:a16="http://schemas.microsoft.com/office/drawing/2014/main" val="2033514019"/>
                  </a:ext>
                </a:extLst>
              </a:tr>
              <a:tr h="325427">
                <a:tc>
                  <a:txBody>
                    <a:bodyPr/>
                    <a:lstStyle/>
                    <a:p>
                      <a:pPr algn="ctr"/>
                      <a:r>
                        <a:rPr lang="en-GB" sz="1000" dirty="0"/>
                        <a:t>LUT (%)</a:t>
                      </a:r>
                    </a:p>
                  </a:txBody>
                  <a:tcPr/>
                </a:tc>
                <a:tc>
                  <a:txBody>
                    <a:bodyPr/>
                    <a:lstStyle/>
                    <a:p>
                      <a:pPr algn="ctr"/>
                      <a:r>
                        <a:rPr lang="en-GB" sz="1000" dirty="0"/>
                        <a:t>1.65</a:t>
                      </a:r>
                    </a:p>
                  </a:txBody>
                  <a:tcPr/>
                </a:tc>
                <a:tc>
                  <a:txBody>
                    <a:bodyPr/>
                    <a:lstStyle/>
                    <a:p>
                      <a:pPr algn="ctr"/>
                      <a:r>
                        <a:rPr lang="en-GB" sz="1000" dirty="0"/>
                        <a:t>3.38</a:t>
                      </a:r>
                    </a:p>
                  </a:txBody>
                  <a:tcPr/>
                </a:tc>
                <a:tc>
                  <a:txBody>
                    <a:bodyPr/>
                    <a:lstStyle/>
                    <a:p>
                      <a:pPr algn="ctr"/>
                      <a:r>
                        <a:rPr lang="en-GB" sz="1000" dirty="0"/>
                        <a:t>0.71</a:t>
                      </a:r>
                    </a:p>
                  </a:txBody>
                  <a:tcPr/>
                </a:tc>
                <a:extLst>
                  <a:ext uri="{0D108BD9-81ED-4DB2-BD59-A6C34878D82A}">
                    <a16:rowId xmlns:a16="http://schemas.microsoft.com/office/drawing/2014/main" val="2018765151"/>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FF (%)</a:t>
                      </a:r>
                    </a:p>
                  </a:txBody>
                  <a:tcPr/>
                </a:tc>
                <a:tc>
                  <a:txBody>
                    <a:bodyPr/>
                    <a:lstStyle/>
                    <a:p>
                      <a:pPr algn="ctr"/>
                      <a:r>
                        <a:rPr lang="en-GB" sz="1000" dirty="0"/>
                        <a:t>6.43</a:t>
                      </a:r>
                    </a:p>
                  </a:txBody>
                  <a:tcPr/>
                </a:tc>
                <a:tc>
                  <a:txBody>
                    <a:bodyPr/>
                    <a:lstStyle/>
                    <a:p>
                      <a:pPr algn="ctr"/>
                      <a:r>
                        <a:rPr lang="en-GB" sz="1000" dirty="0"/>
                        <a:t>13.22</a:t>
                      </a:r>
                    </a:p>
                  </a:txBody>
                  <a:tcPr/>
                </a:tc>
                <a:tc>
                  <a:txBody>
                    <a:bodyPr/>
                    <a:lstStyle/>
                    <a:p>
                      <a:pPr algn="ctr"/>
                      <a:r>
                        <a:rPr lang="en-GB" sz="1000" dirty="0"/>
                        <a:t>2.90</a:t>
                      </a:r>
                    </a:p>
                  </a:txBody>
                  <a:tcPr/>
                </a:tc>
                <a:extLst>
                  <a:ext uri="{0D108BD9-81ED-4DB2-BD59-A6C34878D82A}">
                    <a16:rowId xmlns:a16="http://schemas.microsoft.com/office/drawing/2014/main" val="490219910"/>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DSP (%)</a:t>
                      </a:r>
                    </a:p>
                  </a:txBody>
                  <a:tcPr/>
                </a:tc>
                <a:tc>
                  <a:txBody>
                    <a:bodyPr/>
                    <a:lstStyle/>
                    <a:p>
                      <a:pPr algn="ctr"/>
                      <a:r>
                        <a:rPr lang="en-GB" sz="1000" dirty="0"/>
                        <a:t>0.00</a:t>
                      </a:r>
                    </a:p>
                  </a:txBody>
                  <a:tcPr/>
                </a:tc>
                <a:tc>
                  <a:txBody>
                    <a:bodyPr/>
                    <a:lstStyle/>
                    <a:p>
                      <a:pPr algn="ctr"/>
                      <a:r>
                        <a:rPr lang="en-GB" sz="1000" dirty="0"/>
                        <a:t>0.00</a:t>
                      </a:r>
                    </a:p>
                  </a:txBody>
                  <a:tcPr/>
                </a:tc>
                <a:tc>
                  <a:txBody>
                    <a:bodyPr/>
                    <a:lstStyle/>
                    <a:p>
                      <a:pPr algn="ctr"/>
                      <a:r>
                        <a:rPr lang="en-GB" sz="1000" dirty="0"/>
                        <a:t>0.00</a:t>
                      </a:r>
                    </a:p>
                  </a:txBody>
                  <a:tcPr/>
                </a:tc>
                <a:extLst>
                  <a:ext uri="{0D108BD9-81ED-4DB2-BD59-A6C34878D82A}">
                    <a16:rowId xmlns:a16="http://schemas.microsoft.com/office/drawing/2014/main" val="139013773"/>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BRAM (%)</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600" dirty="0"/>
                        <a:t>(highest resource)</a:t>
                      </a:r>
                    </a:p>
                  </a:txBody>
                  <a:tcPr>
                    <a:solidFill>
                      <a:srgbClr val="E9C5C5"/>
                    </a:solidFill>
                  </a:tcPr>
                </a:tc>
                <a:tc>
                  <a:txBody>
                    <a:bodyPr/>
                    <a:lstStyle/>
                    <a:p>
                      <a:pPr algn="ctr"/>
                      <a:r>
                        <a:rPr lang="en-GB" sz="1000" dirty="0"/>
                        <a:t>9.28</a:t>
                      </a:r>
                    </a:p>
                  </a:txBody>
                  <a:tcPr>
                    <a:solidFill>
                      <a:srgbClr val="E9C5C5"/>
                    </a:solidFill>
                  </a:tcPr>
                </a:tc>
                <a:tc>
                  <a:txBody>
                    <a:bodyPr/>
                    <a:lstStyle/>
                    <a:p>
                      <a:pPr algn="ctr"/>
                      <a:r>
                        <a:rPr lang="en-GB" sz="1000" dirty="0"/>
                        <a:t>18.56</a:t>
                      </a:r>
                    </a:p>
                  </a:txBody>
                  <a:tcPr>
                    <a:solidFill>
                      <a:srgbClr val="E9C5C5"/>
                    </a:solidFill>
                  </a:tcPr>
                </a:tc>
                <a:tc>
                  <a:txBody>
                    <a:bodyPr/>
                    <a:lstStyle/>
                    <a:p>
                      <a:pPr algn="ctr"/>
                      <a:r>
                        <a:rPr lang="en-GB" sz="1000" dirty="0"/>
                        <a:t>8.12</a:t>
                      </a:r>
                    </a:p>
                  </a:txBody>
                  <a:tcPr>
                    <a:solidFill>
                      <a:srgbClr val="E9C5C5"/>
                    </a:solidFill>
                  </a:tcPr>
                </a:tc>
                <a:extLst>
                  <a:ext uri="{0D108BD9-81ED-4DB2-BD59-A6C34878D82A}">
                    <a16:rowId xmlns:a16="http://schemas.microsoft.com/office/drawing/2014/main" val="3027199253"/>
                  </a:ext>
                </a:extLst>
              </a:tr>
              <a:tr h="325427">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b="1" dirty="0"/>
                        <a:t>RU (%)</a:t>
                      </a:r>
                    </a:p>
                  </a:txBody>
                  <a:tcPr/>
                </a:tc>
                <a:tc>
                  <a:txBody>
                    <a:bodyPr/>
                    <a:lstStyle/>
                    <a:p>
                      <a:pPr algn="ctr"/>
                      <a:r>
                        <a:rPr lang="en-GB" sz="1000" b="1" dirty="0"/>
                        <a:t>4.34</a:t>
                      </a:r>
                    </a:p>
                  </a:txBody>
                  <a:tcPr/>
                </a:tc>
                <a:tc>
                  <a:txBody>
                    <a:bodyPr/>
                    <a:lstStyle/>
                    <a:p>
                      <a:pPr algn="ctr"/>
                      <a:r>
                        <a:rPr lang="en-GB" sz="1000" b="1" dirty="0"/>
                        <a:t>8.77</a:t>
                      </a:r>
                    </a:p>
                  </a:txBody>
                  <a:tcPr/>
                </a:tc>
                <a:tc>
                  <a:txBody>
                    <a:bodyPr/>
                    <a:lstStyle/>
                    <a:p>
                      <a:pPr algn="ctr"/>
                      <a:r>
                        <a:rPr lang="en-GB" sz="1000" b="1" dirty="0"/>
                        <a:t>1.14</a:t>
                      </a:r>
                    </a:p>
                  </a:txBody>
                  <a:tcPr/>
                </a:tc>
                <a:extLst>
                  <a:ext uri="{0D108BD9-81ED-4DB2-BD59-A6C34878D82A}">
                    <a16:rowId xmlns:a16="http://schemas.microsoft.com/office/drawing/2014/main" val="2525116642"/>
                  </a:ext>
                </a:extLst>
              </a:tr>
            </a:tbl>
          </a:graphicData>
        </a:graphic>
      </p:graphicFrame>
    </p:spTree>
    <p:extLst>
      <p:ext uri="{BB962C8B-B14F-4D97-AF65-F5344CB8AC3E}">
        <p14:creationId xmlns:p14="http://schemas.microsoft.com/office/powerpoint/2010/main" val="1851342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Future Work</a:t>
            </a:r>
            <a:endParaRPr lang="en-US" dirty="0"/>
          </a:p>
        </p:txBody>
      </p:sp>
      <p:sp>
        <p:nvSpPr>
          <p:cNvPr id="3" name="Content Placeholder 2"/>
          <p:cNvSpPr>
            <a:spLocks noGrp="1"/>
          </p:cNvSpPr>
          <p:nvPr>
            <p:ph idx="1"/>
          </p:nvPr>
        </p:nvSpPr>
        <p:spPr>
          <a:xfrm>
            <a:off x="457200" y="1658338"/>
            <a:ext cx="8229600" cy="2613435"/>
          </a:xfrm>
        </p:spPr>
        <p:txBody>
          <a:bodyPr/>
          <a:lstStyle/>
          <a:p>
            <a:pPr algn="l"/>
            <a:r>
              <a:rPr lang="en-GB" sz="1200" dirty="0"/>
              <a:t>Investigation of duplicated MAC units for latency reduction (at the expense of increased resource utilisation)</a:t>
            </a:r>
          </a:p>
          <a:p>
            <a:pPr algn="l"/>
            <a:endParaRPr lang="en-GB" sz="1200" dirty="0"/>
          </a:p>
          <a:p>
            <a:pPr algn="l"/>
            <a:r>
              <a:rPr lang="en-GB" sz="1200" dirty="0"/>
              <a:t>Quantifying </a:t>
            </a:r>
            <a:r>
              <a:rPr lang="en-GB" sz="1200" dirty="0" err="1"/>
              <a:t>tradeoff</a:t>
            </a:r>
            <a:r>
              <a:rPr lang="en-GB" sz="1200" dirty="0"/>
              <a:t> between throughput and resource utilisation</a:t>
            </a:r>
          </a:p>
          <a:p>
            <a:pPr algn="l"/>
            <a:endParaRPr lang="en-GB" sz="1200" dirty="0"/>
          </a:p>
          <a:p>
            <a:pPr algn="l"/>
            <a:r>
              <a:rPr lang="en-GB" sz="1200" dirty="0"/>
              <a:t>Arbitrarily sized networks configured as to minimise latency by selecting design parameters derived from the matrix dimensions</a:t>
            </a:r>
          </a:p>
          <a:p>
            <a:pPr algn="l"/>
            <a:endParaRPr lang="en-GB" sz="1200" dirty="0"/>
          </a:p>
          <a:p>
            <a:pPr algn="l"/>
            <a:endParaRPr lang="en-GB" sz="1200" dirty="0"/>
          </a:p>
          <a:p>
            <a:pPr algn="l"/>
            <a:endParaRPr lang="en-GB" sz="1200" dirty="0"/>
          </a:p>
          <a:p>
            <a:pPr algn="l"/>
            <a:endParaRPr lang="en-GB" sz="1200" dirty="0"/>
          </a:p>
          <a:p>
            <a:pPr algn="l"/>
            <a:endParaRPr lang="en-GB" sz="1200" dirty="0"/>
          </a:p>
          <a:p>
            <a:pPr algn="l"/>
            <a:endParaRPr lang="en-GB" sz="1200" dirty="0"/>
          </a:p>
        </p:txBody>
      </p:sp>
      <p:sp>
        <p:nvSpPr>
          <p:cNvPr id="4" name="Text Placeholder 3"/>
          <p:cNvSpPr>
            <a:spLocks noGrp="1"/>
          </p:cNvSpPr>
          <p:nvPr>
            <p:ph type="body" sz="quarter" idx="10"/>
          </p:nvPr>
        </p:nvSpPr>
        <p:spPr>
          <a:xfrm>
            <a:off x="5984631" y="497144"/>
            <a:ext cx="2702169"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007102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Future Work</a:t>
            </a:r>
            <a:endParaRPr lang="en-US" dirty="0"/>
          </a:p>
        </p:txBody>
      </p:sp>
      <p:sp>
        <p:nvSpPr>
          <p:cNvPr id="3" name="Content Placeholder 2"/>
          <p:cNvSpPr>
            <a:spLocks noGrp="1"/>
          </p:cNvSpPr>
          <p:nvPr>
            <p:ph idx="1"/>
          </p:nvPr>
        </p:nvSpPr>
        <p:spPr>
          <a:xfrm>
            <a:off x="457200" y="1658338"/>
            <a:ext cx="8229600" cy="2613435"/>
          </a:xfrm>
        </p:spPr>
        <p:txBody>
          <a:bodyPr/>
          <a:lstStyle/>
          <a:p>
            <a:pPr algn="l"/>
            <a:r>
              <a:rPr lang="en-GB" sz="1200" dirty="0"/>
              <a:t>Bayesian Neural Networks have promising use in high energy physics, especially jet tagging algorithms. </a:t>
            </a:r>
          </a:p>
          <a:p>
            <a:pPr algn="l"/>
            <a:endParaRPr lang="en-GB" sz="1200" dirty="0"/>
          </a:p>
          <a:p>
            <a:pPr algn="l"/>
            <a:r>
              <a:rPr lang="en-GB" sz="1200" dirty="0"/>
              <a:t>Critical that findings remain true and false positives are disregarded</a:t>
            </a:r>
          </a:p>
          <a:p>
            <a:pPr algn="l"/>
            <a:endParaRPr lang="en-GB" sz="1200" dirty="0"/>
          </a:p>
          <a:p>
            <a:pPr algn="l"/>
            <a:r>
              <a:rPr lang="en-GB" sz="1200" dirty="0"/>
              <a:t>Use of neural networks that associate uncertainties with their predictions will allow for the automatic rejection of many results </a:t>
            </a:r>
          </a:p>
          <a:p>
            <a:pPr algn="l"/>
            <a:endParaRPr lang="en-GB" sz="1200" dirty="0"/>
          </a:p>
          <a:p>
            <a:pPr algn="l"/>
            <a:r>
              <a:rPr lang="en-GB" sz="1200" dirty="0"/>
              <a:t>Consequently would ease the data processing requirements of processes reliant on these predictions</a:t>
            </a:r>
          </a:p>
          <a:p>
            <a:pPr algn="l"/>
            <a:endParaRPr lang="en-GB" sz="1200" dirty="0"/>
          </a:p>
          <a:p>
            <a:pPr algn="l"/>
            <a:r>
              <a:rPr lang="en-GB" sz="1200" dirty="0"/>
              <a:t>Of importance due to the projected increase in data collected at the CMS due to the HL-LHC upgrade</a:t>
            </a:r>
          </a:p>
          <a:p>
            <a:pPr algn="l"/>
            <a:endParaRPr lang="en-GB" sz="1200" dirty="0"/>
          </a:p>
          <a:p>
            <a:pPr algn="l"/>
            <a:endParaRPr lang="en-GB" sz="1200" dirty="0"/>
          </a:p>
          <a:p>
            <a:pPr algn="l"/>
            <a:endParaRPr lang="en-GB" sz="1200" dirty="0"/>
          </a:p>
          <a:p>
            <a:pPr algn="l"/>
            <a:endParaRPr lang="en-GB" sz="1200" dirty="0"/>
          </a:p>
          <a:p>
            <a:pPr algn="l"/>
            <a:endParaRPr lang="en-GB" sz="1200" dirty="0"/>
          </a:p>
        </p:txBody>
      </p:sp>
      <p:sp>
        <p:nvSpPr>
          <p:cNvPr id="4" name="Text Placeholder 3"/>
          <p:cNvSpPr>
            <a:spLocks noGrp="1"/>
          </p:cNvSpPr>
          <p:nvPr>
            <p:ph type="body" sz="quarter" idx="10"/>
          </p:nvPr>
        </p:nvSpPr>
        <p:spPr>
          <a:xfrm>
            <a:off x="5984631" y="497144"/>
            <a:ext cx="2702169"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010123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Summary</a:t>
            </a:r>
            <a:endParaRPr lang="en-US" dirty="0"/>
          </a:p>
        </p:txBody>
      </p:sp>
      <p:sp>
        <p:nvSpPr>
          <p:cNvPr id="3" name="Content Placeholder 2"/>
          <p:cNvSpPr>
            <a:spLocks noGrp="1"/>
          </p:cNvSpPr>
          <p:nvPr>
            <p:ph idx="1"/>
          </p:nvPr>
        </p:nvSpPr>
        <p:spPr>
          <a:xfrm>
            <a:off x="457199" y="1846758"/>
            <a:ext cx="6782741" cy="2742784"/>
          </a:xfrm>
        </p:spPr>
        <p:txBody>
          <a:bodyPr/>
          <a:lstStyle/>
          <a:p>
            <a:r>
              <a:rPr lang="en-GB" sz="1400" dirty="0"/>
              <a:t>Transitioned to cyclic random access memories and reused multiply-accumulate operations </a:t>
            </a:r>
          </a:p>
          <a:p>
            <a:endParaRPr lang="en-GB" sz="1400" dirty="0"/>
          </a:p>
          <a:p>
            <a:r>
              <a:rPr lang="en-GB" sz="1400" dirty="0"/>
              <a:t>Transitioned to storing matrices distributed over many RAM memories, grouping elements by index</a:t>
            </a:r>
          </a:p>
          <a:p>
            <a:endParaRPr lang="en-GB" sz="1400" dirty="0"/>
          </a:p>
          <a:p>
            <a:r>
              <a:rPr lang="en-GB" sz="1400" dirty="0"/>
              <a:t>Performance estimation of FPGA prototype</a:t>
            </a:r>
          </a:p>
        </p:txBody>
      </p:sp>
      <p:sp>
        <p:nvSpPr>
          <p:cNvPr id="4" name="Text Placeholder 3"/>
          <p:cNvSpPr>
            <a:spLocks noGrp="1"/>
          </p:cNvSpPr>
          <p:nvPr>
            <p:ph type="body" sz="quarter" idx="10"/>
          </p:nvPr>
        </p:nvSpPr>
        <p:spPr>
          <a:xfrm>
            <a:off x="5580185" y="497144"/>
            <a:ext cx="3106615" cy="234218"/>
          </a:xfrm>
        </p:spPr>
        <p:txBody>
          <a:bodyPr/>
          <a:lstStyle/>
          <a:p>
            <a:r>
              <a:rPr lang="en-GB" sz="1000" dirty="0"/>
              <a:t>Acceleration of a CMS DNN based Algorithm</a:t>
            </a:r>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8596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Motivation</a:t>
            </a:r>
            <a:endParaRPr lang="en-US" dirty="0"/>
          </a:p>
        </p:txBody>
      </p:sp>
      <p:sp>
        <p:nvSpPr>
          <p:cNvPr id="3" name="Content Placeholder 2"/>
          <p:cNvSpPr>
            <a:spLocks noGrp="1"/>
          </p:cNvSpPr>
          <p:nvPr>
            <p:ph idx="1"/>
          </p:nvPr>
        </p:nvSpPr>
        <p:spPr>
          <a:xfrm>
            <a:off x="340468" y="1681387"/>
            <a:ext cx="3446086" cy="2742784"/>
          </a:xfrm>
        </p:spPr>
        <p:txBody>
          <a:bodyPr/>
          <a:lstStyle/>
          <a:p>
            <a:r>
              <a:rPr lang="en-GB" sz="1600" dirty="0"/>
              <a:t>Data rate set to increase with High-Luminosity LHC upgrade</a:t>
            </a:r>
          </a:p>
          <a:p>
            <a:endParaRPr lang="en-GB" sz="1600" dirty="0"/>
          </a:p>
          <a:p>
            <a:r>
              <a:rPr lang="en-GB" sz="1600" dirty="0"/>
              <a:t>Current approach not scalable to meet requirements of additional processing due to increased luminosity</a:t>
            </a:r>
          </a:p>
          <a:p>
            <a:endParaRPr lang="en-US" sz="1600" dirty="0"/>
          </a:p>
        </p:txBody>
      </p:sp>
      <p:sp>
        <p:nvSpPr>
          <p:cNvPr id="4" name="Text Placeholder 3"/>
          <p:cNvSpPr>
            <a:spLocks noGrp="1"/>
          </p:cNvSpPr>
          <p:nvPr>
            <p:ph type="body" sz="quarter" idx="10"/>
          </p:nvPr>
        </p:nvSpPr>
        <p:spPr>
          <a:xfrm>
            <a:off x="5580185" y="497144"/>
            <a:ext cx="3106615" cy="234218"/>
          </a:xfrm>
        </p:spPr>
        <p:txBody>
          <a:bodyPr/>
          <a:lstStyle/>
          <a:p>
            <a:r>
              <a:rPr lang="en-GB" sz="1000" dirty="0"/>
              <a:t>Acceleration of a CMS DNN based Algorithm</a:t>
            </a:r>
            <a:endParaRPr lang="en-US" dirty="0"/>
          </a:p>
        </p:txBody>
      </p:sp>
      <p:sp>
        <p:nvSpPr>
          <p:cNvPr id="5" name="Text Placeholder 4"/>
          <p:cNvSpPr>
            <a:spLocks noGrp="1"/>
          </p:cNvSpPr>
          <p:nvPr>
            <p:ph type="body" sz="quarter" idx="12"/>
          </p:nvPr>
        </p:nvSpPr>
        <p:spPr/>
        <p:txBody>
          <a:bodyPr/>
          <a:lstStyle/>
          <a:p>
            <a:endParaRPr lang="en-US"/>
          </a:p>
        </p:txBody>
      </p:sp>
      <p:pic>
        <p:nvPicPr>
          <p:cNvPr id="6" name="Picture 4" descr="Chart, line chart&#10;&#10;Description automatically generated">
            <a:extLst>
              <a:ext uri="{FF2B5EF4-FFF2-40B4-BE49-F238E27FC236}">
                <a16:creationId xmlns:a16="http://schemas.microsoft.com/office/drawing/2014/main" id="{EB106709-9B15-2F80-8D0F-F92D109C3F78}"/>
              </a:ext>
            </a:extLst>
          </p:cNvPr>
          <p:cNvPicPr>
            <a:picLocks noChangeAspect="1"/>
          </p:cNvPicPr>
          <p:nvPr/>
        </p:nvPicPr>
        <p:blipFill rotWithShape="1">
          <a:blip r:embed="rId3"/>
          <a:srcRect l="4963" t="3219" r="1498" b="9888"/>
          <a:stretch/>
        </p:blipFill>
        <p:spPr>
          <a:xfrm>
            <a:off x="4094778" y="1570014"/>
            <a:ext cx="4932490" cy="2742783"/>
          </a:xfrm>
          <a:prstGeom prst="rect">
            <a:avLst/>
          </a:prstGeom>
        </p:spPr>
      </p:pic>
      <p:sp>
        <p:nvSpPr>
          <p:cNvPr id="7" name="Content Placeholder 2">
            <a:extLst>
              <a:ext uri="{FF2B5EF4-FFF2-40B4-BE49-F238E27FC236}">
                <a16:creationId xmlns:a16="http://schemas.microsoft.com/office/drawing/2014/main" id="{60F7C06D-F667-C72B-BAB5-FDD678C0CD95}"/>
              </a:ext>
            </a:extLst>
          </p:cNvPr>
          <p:cNvSpPr txBox="1">
            <a:spLocks/>
          </p:cNvSpPr>
          <p:nvPr/>
        </p:nvSpPr>
        <p:spPr>
          <a:xfrm>
            <a:off x="4094778" y="4330383"/>
            <a:ext cx="4932490" cy="380667"/>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100" dirty="0">
                <a:hlinkClick r:id="rId4"/>
              </a:rPr>
              <a:t>https://twiki.cern.ch/twiki/bin/view/CMSPublic/CMSOfflineComputingResults</a:t>
            </a:r>
            <a:endParaRPr lang="en-US" sz="1100" dirty="0"/>
          </a:p>
          <a:p>
            <a:endParaRPr lang="en-US" sz="1100" dirty="0"/>
          </a:p>
        </p:txBody>
      </p:sp>
    </p:spTree>
    <p:extLst>
      <p:ext uri="{BB962C8B-B14F-4D97-AF65-F5344CB8AC3E}">
        <p14:creationId xmlns:p14="http://schemas.microsoft.com/office/powerpoint/2010/main" val="1288423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Contributions</a:t>
            </a:r>
            <a:endParaRPr lang="en-US" dirty="0"/>
          </a:p>
        </p:txBody>
      </p:sp>
      <p:sp>
        <p:nvSpPr>
          <p:cNvPr id="3" name="Content Placeholder 2"/>
          <p:cNvSpPr>
            <a:spLocks noGrp="1"/>
          </p:cNvSpPr>
          <p:nvPr>
            <p:ph idx="1"/>
          </p:nvPr>
        </p:nvSpPr>
        <p:spPr>
          <a:xfrm>
            <a:off x="457199" y="1846758"/>
            <a:ext cx="6782741" cy="2742784"/>
          </a:xfrm>
        </p:spPr>
        <p:txBody>
          <a:bodyPr/>
          <a:lstStyle/>
          <a:p>
            <a:r>
              <a:rPr lang="en-GB" sz="1600" dirty="0"/>
              <a:t>Transitioned to cyclic random access memories and reused multiply-accumulate operations </a:t>
            </a:r>
          </a:p>
          <a:p>
            <a:endParaRPr lang="en-GB" sz="1600" dirty="0"/>
          </a:p>
          <a:p>
            <a:r>
              <a:rPr lang="en-GB" sz="1600" dirty="0"/>
              <a:t>Transitioned to storing matrices distributed over many RAM memories, grouping elements by index</a:t>
            </a:r>
          </a:p>
          <a:p>
            <a:endParaRPr lang="en-GB" sz="1600" dirty="0"/>
          </a:p>
          <a:p>
            <a:r>
              <a:rPr lang="en-GB" sz="1600" dirty="0"/>
              <a:t>Performance estimation of FPGA prototype</a:t>
            </a:r>
          </a:p>
          <a:p>
            <a:endParaRPr lang="en-GB" sz="1400" dirty="0"/>
          </a:p>
          <a:p>
            <a:endParaRPr lang="en-GB" sz="1400" dirty="0"/>
          </a:p>
          <a:p>
            <a:endParaRPr lang="en-US" sz="1400" dirty="0"/>
          </a:p>
        </p:txBody>
      </p:sp>
      <p:sp>
        <p:nvSpPr>
          <p:cNvPr id="4" name="Text Placeholder 3"/>
          <p:cNvSpPr>
            <a:spLocks noGrp="1"/>
          </p:cNvSpPr>
          <p:nvPr>
            <p:ph type="body" sz="quarter" idx="10"/>
          </p:nvPr>
        </p:nvSpPr>
        <p:spPr>
          <a:xfrm>
            <a:off x="5580185" y="497144"/>
            <a:ext cx="3106615" cy="234218"/>
          </a:xfrm>
        </p:spPr>
        <p:txBody>
          <a:bodyPr/>
          <a:lstStyle/>
          <a:p>
            <a:r>
              <a:rPr lang="en-GB" sz="1000" dirty="0"/>
              <a:t>Acceleration of a CMS DNN based Algorithm</a:t>
            </a:r>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768932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LLP Jet Tagging Algorithm</a:t>
            </a:r>
            <a:endParaRPr lang="en-US" dirty="0"/>
          </a:p>
        </p:txBody>
      </p:sp>
      <p:sp>
        <p:nvSpPr>
          <p:cNvPr id="3" name="Content Placeholder 2"/>
          <p:cNvSpPr>
            <a:spLocks noGrp="1"/>
          </p:cNvSpPr>
          <p:nvPr>
            <p:ph idx="1"/>
          </p:nvPr>
        </p:nvSpPr>
        <p:spPr>
          <a:xfrm>
            <a:off x="5351490" y="1600555"/>
            <a:ext cx="3405648" cy="2613435"/>
          </a:xfrm>
        </p:spPr>
        <p:txBody>
          <a:bodyPr/>
          <a:lstStyle/>
          <a:p>
            <a:r>
              <a:rPr lang="en-US" sz="1200" dirty="0"/>
              <a:t>Multiclass classification</a:t>
            </a:r>
          </a:p>
          <a:p>
            <a:r>
              <a:rPr lang="en-US" sz="1200" b="1" dirty="0"/>
              <a:t>Jet class trained on 638 input features per labelled jet</a:t>
            </a:r>
          </a:p>
          <a:p>
            <a:pPr lvl="1"/>
            <a:r>
              <a:rPr lang="en-US" sz="1100" b="1" dirty="0"/>
              <a:t>Charged and neutral particles, properties of secondary vertices and global jet variables …</a:t>
            </a:r>
          </a:p>
          <a:p>
            <a:r>
              <a:rPr lang="en-US" sz="1200" dirty="0"/>
              <a:t>Unsupervised domain adaptation via backpropagation</a:t>
            </a:r>
          </a:p>
          <a:p>
            <a:pPr lvl="1"/>
            <a:r>
              <a:rPr lang="en-US" sz="1100" dirty="0"/>
              <a:t>Trained on data and Monte Carlo in </a:t>
            </a:r>
          </a:p>
          <a:p>
            <a:pPr marL="457200" lvl="1" indent="0">
              <a:buNone/>
            </a:pPr>
            <a:r>
              <a:rPr lang="en-US" sz="1100" dirty="0"/>
              <a:t>        control region</a:t>
            </a:r>
          </a:p>
          <a:p>
            <a:r>
              <a:rPr lang="en-US" sz="1200" b="1" dirty="0"/>
              <a:t>Architecture progressively compresses and extracts most discriminating features</a:t>
            </a:r>
          </a:p>
          <a:p>
            <a:r>
              <a:rPr lang="en-US" sz="1200" dirty="0"/>
              <a:t>Resample jet </a:t>
            </a:r>
            <a:r>
              <a:rPr lang="en-US" sz="1200" dirty="0" err="1"/>
              <a:t>p</a:t>
            </a:r>
            <a:r>
              <a:rPr lang="en-US" sz="1200" baseline="-25000" dirty="0" err="1"/>
              <a:t>T</a:t>
            </a:r>
            <a:r>
              <a:rPr lang="en-US" sz="1200" dirty="0"/>
              <a:t> and </a:t>
            </a:r>
            <a:r>
              <a:rPr lang="el-GR" sz="1200" dirty="0"/>
              <a:t>η </a:t>
            </a:r>
            <a:r>
              <a:rPr lang="en-US" sz="1200" dirty="0"/>
              <a:t>to have same distribution for all classes – discrimination only via correlations with other features</a:t>
            </a:r>
          </a:p>
        </p:txBody>
      </p:sp>
      <p:sp>
        <p:nvSpPr>
          <p:cNvPr id="4" name="Text Placeholder 3"/>
          <p:cNvSpPr>
            <a:spLocks noGrp="1"/>
          </p:cNvSpPr>
          <p:nvPr>
            <p:ph type="body" sz="quarter" idx="10"/>
          </p:nvPr>
        </p:nvSpPr>
        <p:spPr>
          <a:xfrm>
            <a:off x="5281153" y="497144"/>
            <a:ext cx="3405647"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pic>
        <p:nvPicPr>
          <p:cNvPr id="7" name="Picture 6">
            <a:extLst>
              <a:ext uri="{FF2B5EF4-FFF2-40B4-BE49-F238E27FC236}">
                <a16:creationId xmlns:a16="http://schemas.microsoft.com/office/drawing/2014/main" id="{04AA6BDF-9E03-CB51-A152-D54C047620F5}"/>
              </a:ext>
            </a:extLst>
          </p:cNvPr>
          <p:cNvPicPr>
            <a:picLocks noChangeAspect="1"/>
          </p:cNvPicPr>
          <p:nvPr/>
        </p:nvPicPr>
        <p:blipFill>
          <a:blip r:embed="rId3"/>
          <a:stretch>
            <a:fillRect/>
          </a:stretch>
        </p:blipFill>
        <p:spPr>
          <a:xfrm>
            <a:off x="457200" y="1599869"/>
            <a:ext cx="4661941" cy="2956915"/>
          </a:xfrm>
          <a:prstGeom prst="rect">
            <a:avLst/>
          </a:prstGeom>
        </p:spPr>
      </p:pic>
    </p:spTree>
    <p:extLst>
      <p:ext uri="{BB962C8B-B14F-4D97-AF65-F5344CB8AC3E}">
        <p14:creationId xmlns:p14="http://schemas.microsoft.com/office/powerpoint/2010/main" val="3333062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1"/>
          </p:nvPr>
        </p:nvSpPr>
        <p:spPr>
          <a:xfrm>
            <a:off x="457401" y="1674648"/>
            <a:ext cx="5651973" cy="2613435"/>
          </a:xfrm>
        </p:spPr>
        <p:txBody>
          <a:bodyPr/>
          <a:lstStyle/>
          <a:p>
            <a:pPr algn="l"/>
            <a:r>
              <a:rPr lang="en-GB" sz="1600" dirty="0">
                <a:latin typeface="Arial" panose="020B0604020202020204" pitchFamily="34" charset="0"/>
                <a:cs typeface="Arial" panose="020B0604020202020204" pitchFamily="34" charset="0"/>
              </a:rPr>
              <a:t>Dataflow computing requires fixed sized input/outputs</a:t>
            </a:r>
          </a:p>
          <a:p>
            <a:pPr algn="l"/>
            <a:r>
              <a:rPr lang="en-GB" sz="1600" b="0" i="0" u="none" strike="noStrike" baseline="0" dirty="0">
                <a:latin typeface="Arial" panose="020B0604020202020204" pitchFamily="34" charset="0"/>
                <a:cs typeface="Arial" panose="020B0604020202020204" pitchFamily="34" charset="0"/>
              </a:rPr>
              <a:t>Adapt each stage of the algorithm using fixed size blocks of data</a:t>
            </a:r>
          </a:p>
          <a:p>
            <a:r>
              <a:rPr lang="en-GB" sz="1600" dirty="0">
                <a:latin typeface="Arial" panose="020B0604020202020204" pitchFamily="34" charset="0"/>
                <a:cs typeface="Arial" panose="020B0604020202020204" pitchFamily="34" charset="0"/>
              </a:rPr>
              <a:t>E</a:t>
            </a:r>
            <a:r>
              <a:rPr lang="en-GB" sz="1600" b="0" i="0" u="none" strike="noStrike" baseline="0" dirty="0">
                <a:latin typeface="Arial" panose="020B0604020202020204" pitchFamily="34" charset="0"/>
                <a:cs typeface="Arial" panose="020B0604020202020204" pitchFamily="34" charset="0"/>
              </a:rPr>
              <a:t>ach kernel may only ingest and output fixed sizes of data in each tick</a:t>
            </a:r>
          </a:p>
          <a:p>
            <a:r>
              <a:rPr lang="en-GB" sz="1600" dirty="0">
                <a:latin typeface="Arial" panose="020B0604020202020204" pitchFamily="34" charset="0"/>
                <a:cs typeface="Arial" panose="020B0604020202020204" pitchFamily="34" charset="0"/>
              </a:rPr>
              <a:t>Input and filter matrices must be divided into blocks of fixed size (e.g. 25x8)</a:t>
            </a:r>
          </a:p>
          <a:p>
            <a:r>
              <a:rPr lang="en-GB" sz="1600" dirty="0">
                <a:latin typeface="Arial" panose="020B0604020202020204" pitchFamily="34" charset="0"/>
                <a:cs typeface="Arial" panose="020B0604020202020204" pitchFamily="34" charset="0"/>
              </a:rPr>
              <a:t>Any rightmost and bottommost blocks may be undersized</a:t>
            </a:r>
          </a:p>
          <a:p>
            <a:r>
              <a:rPr lang="en-GB" sz="1600" dirty="0">
                <a:latin typeface="Arial" panose="020B0604020202020204" pitchFamily="34" charset="0"/>
                <a:cs typeface="Arial" panose="020B0604020202020204" pitchFamily="34" charset="0"/>
              </a:rPr>
              <a:t>Apply padding to achieve a padded matrix with dimensions that are integer multiples of the block dimensions</a:t>
            </a:r>
          </a:p>
        </p:txBody>
      </p:sp>
      <p:sp>
        <p:nvSpPr>
          <p:cNvPr id="3" name="Title 2"/>
          <p:cNvSpPr>
            <a:spLocks noGrp="1"/>
          </p:cNvSpPr>
          <p:nvPr>
            <p:ph type="title"/>
          </p:nvPr>
        </p:nvSpPr>
        <p:spPr/>
        <p:txBody>
          <a:bodyPr/>
          <a:lstStyle/>
          <a:p>
            <a:r>
              <a:rPr lang="en-GB" dirty="0"/>
              <a:t>Block Form</a:t>
            </a:r>
            <a:endParaRPr lang="en-US" dirty="0"/>
          </a:p>
        </p:txBody>
      </p:sp>
      <p:sp>
        <p:nvSpPr>
          <p:cNvPr id="5" name="Text Placeholder 4"/>
          <p:cNvSpPr>
            <a:spLocks noGrp="1"/>
          </p:cNvSpPr>
          <p:nvPr>
            <p:ph type="body" sz="quarter" idx="10"/>
          </p:nvPr>
        </p:nvSpPr>
        <p:spPr>
          <a:xfrm>
            <a:off x="5169877" y="497144"/>
            <a:ext cx="3516923" cy="234218"/>
          </a:xfrm>
        </p:spPr>
        <p:txBody>
          <a:bodyPr/>
          <a:lstStyle/>
          <a:p>
            <a:r>
              <a:rPr lang="en-GB" sz="1000" dirty="0"/>
              <a:t>Acceleration of a CMS DNN based Algorithm</a:t>
            </a:r>
            <a:endParaRPr lang="en-US" dirty="0"/>
          </a:p>
          <a:p>
            <a:endParaRPr lang="en-US" dirty="0"/>
          </a:p>
        </p:txBody>
      </p:sp>
      <p:sp>
        <p:nvSpPr>
          <p:cNvPr id="6" name="Text Placeholder 5"/>
          <p:cNvSpPr>
            <a:spLocks noGrp="1"/>
          </p:cNvSpPr>
          <p:nvPr>
            <p:ph type="body" sz="quarter" idx="13"/>
          </p:nvPr>
        </p:nvSpPr>
        <p:spPr/>
        <p:txBody>
          <a:bodyPr/>
          <a:lstStyle/>
          <a:p>
            <a:endParaRPr lang="en-US"/>
          </a:p>
        </p:txBody>
      </p:sp>
      <p:pic>
        <p:nvPicPr>
          <p:cNvPr id="7" name="Content Placeholder 4">
            <a:extLst>
              <a:ext uri="{FF2B5EF4-FFF2-40B4-BE49-F238E27FC236}">
                <a16:creationId xmlns:a16="http://schemas.microsoft.com/office/drawing/2014/main" id="{0FAA475B-5FDF-0D40-5587-760A28B5E95E}"/>
              </a:ext>
            </a:extLst>
          </p:cNvPr>
          <p:cNvPicPr>
            <a:picLocks noChangeAspect="1"/>
          </p:cNvPicPr>
          <p:nvPr/>
        </p:nvPicPr>
        <p:blipFill rotWithShape="1">
          <a:blip r:embed="rId3"/>
          <a:srcRect r="54091"/>
          <a:stretch/>
        </p:blipFill>
        <p:spPr>
          <a:xfrm>
            <a:off x="6425703" y="1366665"/>
            <a:ext cx="2366742" cy="1503353"/>
          </a:xfrm>
          <a:prstGeom prst="rect">
            <a:avLst/>
          </a:prstGeom>
        </p:spPr>
      </p:pic>
      <p:pic>
        <p:nvPicPr>
          <p:cNvPr id="8" name="Content Placeholder 4">
            <a:extLst>
              <a:ext uri="{FF2B5EF4-FFF2-40B4-BE49-F238E27FC236}">
                <a16:creationId xmlns:a16="http://schemas.microsoft.com/office/drawing/2014/main" id="{D9CD6146-755F-3159-974D-01BBAA454819}"/>
              </a:ext>
            </a:extLst>
          </p:cNvPr>
          <p:cNvPicPr>
            <a:picLocks noChangeAspect="1"/>
          </p:cNvPicPr>
          <p:nvPr/>
        </p:nvPicPr>
        <p:blipFill rotWithShape="1">
          <a:blip r:embed="rId3"/>
          <a:srcRect l="45909"/>
          <a:stretch/>
        </p:blipFill>
        <p:spPr>
          <a:xfrm>
            <a:off x="6214817" y="2870018"/>
            <a:ext cx="2788514" cy="1503353"/>
          </a:xfrm>
          <a:prstGeom prst="rect">
            <a:avLst/>
          </a:prstGeom>
        </p:spPr>
      </p:pic>
    </p:spTree>
    <p:extLst>
      <p:ext uri="{BB962C8B-B14F-4D97-AF65-F5344CB8AC3E}">
        <p14:creationId xmlns:p14="http://schemas.microsoft.com/office/powerpoint/2010/main" val="2215148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Fully </a:t>
            </a:r>
            <a:r>
              <a:rPr lang="en-US" dirty="0" err="1"/>
              <a:t>Parallelised</a:t>
            </a:r>
            <a:r>
              <a:rPr lang="en-US" dirty="0"/>
              <a:t> Convolution Implementation</a:t>
            </a:r>
          </a:p>
        </p:txBody>
      </p:sp>
      <p:sp>
        <p:nvSpPr>
          <p:cNvPr id="3" name="Content Placeholder 2"/>
          <p:cNvSpPr>
            <a:spLocks noGrp="1"/>
          </p:cNvSpPr>
          <p:nvPr>
            <p:ph idx="1"/>
          </p:nvPr>
        </p:nvSpPr>
        <p:spPr>
          <a:xfrm>
            <a:off x="457199" y="1658338"/>
            <a:ext cx="8465819" cy="2613435"/>
          </a:xfrm>
        </p:spPr>
        <p:txBody>
          <a:bodyPr/>
          <a:lstStyle/>
          <a:p>
            <a:pPr algn="l"/>
            <a:r>
              <a:rPr lang="en-GB" sz="1600" b="0" i="0" u="none" strike="noStrike" baseline="0" dirty="0">
                <a:latin typeface="F26"/>
              </a:rPr>
              <a:t>A standard implementation is to instantiate a bank of								 multipliers, followed by an adder tree</a:t>
            </a:r>
          </a:p>
          <a:p>
            <a:pPr algn="l"/>
            <a:endParaRPr lang="en-GB" sz="1600" b="0" i="0" u="none" strike="noStrike" baseline="0" dirty="0">
              <a:latin typeface="F26"/>
            </a:endParaRPr>
          </a:p>
          <a:p>
            <a:pPr algn="l"/>
            <a:r>
              <a:rPr lang="en-GB" sz="1600" b="0" i="0" u="none" strike="noStrike" baseline="0" dirty="0">
                <a:latin typeface="F26"/>
              </a:rPr>
              <a:t>Compute units can be instantiated multiple times such								        that the total convolution can be performed in parallel</a:t>
            </a:r>
          </a:p>
          <a:p>
            <a:pPr algn="l"/>
            <a:endParaRPr lang="en-GB" sz="1600" b="0" i="0" u="none" strike="noStrike" baseline="0" dirty="0">
              <a:latin typeface="F26"/>
            </a:endParaRPr>
          </a:p>
          <a:p>
            <a:pPr algn="l"/>
            <a:r>
              <a:rPr lang="en-GB" sz="1600" b="0" i="0" u="none" strike="noStrike" baseline="0" dirty="0">
                <a:latin typeface="F26"/>
              </a:rPr>
              <a:t>The most unrolled implementation that exploits the maximum amount of parallelism does not achieve the lowest latency among the architectures</a:t>
            </a:r>
            <a:endParaRPr lang="en-US" sz="1600" dirty="0">
              <a:cs typeface="Calibri"/>
            </a:endParaRPr>
          </a:p>
        </p:txBody>
      </p:sp>
      <p:sp>
        <p:nvSpPr>
          <p:cNvPr id="4" name="Text Placeholder 3"/>
          <p:cNvSpPr>
            <a:spLocks noGrp="1"/>
          </p:cNvSpPr>
          <p:nvPr>
            <p:ph type="body" sz="quarter" idx="10"/>
          </p:nvPr>
        </p:nvSpPr>
        <p:spPr>
          <a:xfrm>
            <a:off x="5334001" y="497144"/>
            <a:ext cx="3352800"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
        <p:nvSpPr>
          <p:cNvPr id="7" name="Content Placeholder 2">
            <a:extLst>
              <a:ext uri="{FF2B5EF4-FFF2-40B4-BE49-F238E27FC236}">
                <a16:creationId xmlns:a16="http://schemas.microsoft.com/office/drawing/2014/main" id="{0EB7A66E-1DF6-2771-F29D-581C0D5EAA0F}"/>
              </a:ext>
            </a:extLst>
          </p:cNvPr>
          <p:cNvSpPr txBox="1">
            <a:spLocks/>
          </p:cNvSpPr>
          <p:nvPr/>
        </p:nvSpPr>
        <p:spPr>
          <a:xfrm>
            <a:off x="5913119" y="1658337"/>
            <a:ext cx="2773681" cy="2613435"/>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cs typeface="Calibri"/>
            </a:endParaRPr>
          </a:p>
        </p:txBody>
      </p:sp>
      <p:pic>
        <p:nvPicPr>
          <p:cNvPr id="9" name="Picture 8" descr="A picture containing text, clock&#10;&#10;Description automatically generated">
            <a:extLst>
              <a:ext uri="{FF2B5EF4-FFF2-40B4-BE49-F238E27FC236}">
                <a16:creationId xmlns:a16="http://schemas.microsoft.com/office/drawing/2014/main" id="{04E9E88C-F4EE-B103-13A5-D10CD25618CE}"/>
              </a:ext>
            </a:extLst>
          </p:cNvPr>
          <p:cNvPicPr>
            <a:picLocks noChangeAspect="1"/>
          </p:cNvPicPr>
          <p:nvPr/>
        </p:nvPicPr>
        <p:blipFill>
          <a:blip r:embed="rId3"/>
          <a:stretch>
            <a:fillRect/>
          </a:stretch>
        </p:blipFill>
        <p:spPr>
          <a:xfrm>
            <a:off x="5410200" y="1650718"/>
            <a:ext cx="3512819" cy="1679222"/>
          </a:xfrm>
          <a:prstGeom prst="rect">
            <a:avLst/>
          </a:prstGeom>
        </p:spPr>
      </p:pic>
    </p:spTree>
    <p:extLst>
      <p:ext uri="{BB962C8B-B14F-4D97-AF65-F5344CB8AC3E}">
        <p14:creationId xmlns:p14="http://schemas.microsoft.com/office/powerpoint/2010/main" val="202925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Multiply Accumulate Implementation</a:t>
            </a:r>
          </a:p>
        </p:txBody>
      </p:sp>
      <p:sp>
        <p:nvSpPr>
          <p:cNvPr id="3" name="Content Placeholder 2"/>
          <p:cNvSpPr>
            <a:spLocks noGrp="1"/>
          </p:cNvSpPr>
          <p:nvPr>
            <p:ph idx="1"/>
          </p:nvPr>
        </p:nvSpPr>
        <p:spPr>
          <a:xfrm>
            <a:off x="457199" y="1658338"/>
            <a:ext cx="8465819" cy="2613435"/>
          </a:xfrm>
        </p:spPr>
        <p:txBody>
          <a:bodyPr/>
          <a:lstStyle/>
          <a:p>
            <a:pPr algn="l"/>
            <a:r>
              <a:rPr lang="en-GB" sz="1400" b="0" i="0" u="none" strike="noStrike" baseline="0" dirty="0">
                <a:latin typeface="F26"/>
              </a:rPr>
              <a:t>Interface reduced to a single word for the inputs </a:t>
            </a:r>
          </a:p>
          <a:p>
            <a:pPr algn="l"/>
            <a:endParaRPr lang="en-GB" sz="1400" b="0" i="0" u="none" strike="noStrike" baseline="0" dirty="0">
              <a:latin typeface="F26"/>
            </a:endParaRPr>
          </a:p>
          <a:p>
            <a:pPr algn="l"/>
            <a:r>
              <a:rPr lang="en-GB" sz="1400" b="0" i="0" u="none" strike="noStrike" baseline="0" dirty="0">
                <a:latin typeface="F26"/>
              </a:rPr>
              <a:t>Cyclic RAM element: RAM with read address port 	                          						       connected to a repeating counter</a:t>
            </a:r>
          </a:p>
          <a:p>
            <a:pPr algn="l"/>
            <a:endParaRPr lang="en-GB" sz="1400" b="0" i="0" u="none" strike="noStrike" baseline="0" dirty="0">
              <a:latin typeface="F26"/>
            </a:endParaRPr>
          </a:p>
          <a:p>
            <a:pPr algn="l"/>
            <a:r>
              <a:rPr lang="en-GB" sz="1400" b="0" i="0" u="none" strike="noStrike" baseline="0" dirty="0">
                <a:latin typeface="F26"/>
              </a:rPr>
              <a:t>Coupled with a floating point accumulator, preceded by                             			             	</a:t>
            </a:r>
            <a:r>
              <a:rPr lang="en-GB" sz="1400" dirty="0">
                <a:latin typeface="F26"/>
              </a:rPr>
              <a:t>            </a:t>
            </a:r>
            <a:r>
              <a:rPr lang="en-GB" sz="1400" b="0" i="0" u="none" strike="noStrike" baseline="0" dirty="0">
                <a:latin typeface="F26"/>
              </a:rPr>
              <a:t>two input multiplier</a:t>
            </a:r>
          </a:p>
          <a:p>
            <a:pPr algn="l"/>
            <a:endParaRPr lang="en-GB" sz="1400" b="0" i="0" u="none" strike="noStrike" baseline="0" dirty="0">
              <a:latin typeface="F26"/>
            </a:endParaRPr>
          </a:p>
          <a:p>
            <a:pPr algn="l"/>
            <a:r>
              <a:rPr lang="en-GB" sz="1400" b="0" i="0" u="none" strike="noStrike" baseline="0" dirty="0">
                <a:latin typeface="F26"/>
              </a:rPr>
              <a:t>Weights remain constant and can therefore be stored in a constant valued cyclic RAM element (analogous to a ROM), negating the need for an input weight data port</a:t>
            </a:r>
          </a:p>
          <a:p>
            <a:pPr algn="l"/>
            <a:endParaRPr lang="en-GB" sz="1400" dirty="0">
              <a:latin typeface="F26"/>
            </a:endParaRPr>
          </a:p>
          <a:p>
            <a:pPr algn="l"/>
            <a:r>
              <a:rPr lang="en-GB" sz="1400" b="0" i="0" u="none" strike="noStrike" baseline="0" dirty="0">
                <a:latin typeface="F26"/>
              </a:rPr>
              <a:t>Incorporate bias addition when resetting accumulator</a:t>
            </a:r>
          </a:p>
        </p:txBody>
      </p:sp>
      <p:sp>
        <p:nvSpPr>
          <p:cNvPr id="4" name="Text Placeholder 3"/>
          <p:cNvSpPr>
            <a:spLocks noGrp="1"/>
          </p:cNvSpPr>
          <p:nvPr>
            <p:ph type="body" sz="quarter" idx="10"/>
          </p:nvPr>
        </p:nvSpPr>
        <p:spPr>
          <a:xfrm>
            <a:off x="5334001" y="497144"/>
            <a:ext cx="3352800"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
        <p:nvSpPr>
          <p:cNvPr id="7" name="Content Placeholder 2">
            <a:extLst>
              <a:ext uri="{FF2B5EF4-FFF2-40B4-BE49-F238E27FC236}">
                <a16:creationId xmlns:a16="http://schemas.microsoft.com/office/drawing/2014/main" id="{0EB7A66E-1DF6-2771-F29D-581C0D5EAA0F}"/>
              </a:ext>
            </a:extLst>
          </p:cNvPr>
          <p:cNvSpPr txBox="1">
            <a:spLocks/>
          </p:cNvSpPr>
          <p:nvPr/>
        </p:nvSpPr>
        <p:spPr>
          <a:xfrm>
            <a:off x="5913119" y="1658337"/>
            <a:ext cx="2773681" cy="2613435"/>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cs typeface="Calibri"/>
            </a:endParaRPr>
          </a:p>
        </p:txBody>
      </p:sp>
      <p:pic>
        <p:nvPicPr>
          <p:cNvPr id="8" name="Picture 7" descr="Diagram&#10;&#10;Description automatically generated">
            <a:extLst>
              <a:ext uri="{FF2B5EF4-FFF2-40B4-BE49-F238E27FC236}">
                <a16:creationId xmlns:a16="http://schemas.microsoft.com/office/drawing/2014/main" id="{D851D692-7180-966B-182C-7877B80CB21C}"/>
              </a:ext>
            </a:extLst>
          </p:cNvPr>
          <p:cNvPicPr>
            <a:picLocks noChangeAspect="1"/>
          </p:cNvPicPr>
          <p:nvPr/>
        </p:nvPicPr>
        <p:blipFill>
          <a:blip r:embed="rId3"/>
          <a:stretch>
            <a:fillRect/>
          </a:stretch>
        </p:blipFill>
        <p:spPr>
          <a:xfrm>
            <a:off x="4865427" y="1658338"/>
            <a:ext cx="4057591" cy="1972191"/>
          </a:xfrm>
          <a:prstGeom prst="rect">
            <a:avLst/>
          </a:prstGeom>
        </p:spPr>
      </p:pic>
    </p:spTree>
    <p:extLst>
      <p:ext uri="{BB962C8B-B14F-4D97-AF65-F5344CB8AC3E}">
        <p14:creationId xmlns:p14="http://schemas.microsoft.com/office/powerpoint/2010/main" val="1375767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Duplicated Multiply Accumulate Implementation</a:t>
            </a:r>
          </a:p>
        </p:txBody>
      </p:sp>
      <p:sp>
        <p:nvSpPr>
          <p:cNvPr id="3" name="Content Placeholder 2"/>
          <p:cNvSpPr>
            <a:spLocks noGrp="1"/>
          </p:cNvSpPr>
          <p:nvPr>
            <p:ph idx="1"/>
          </p:nvPr>
        </p:nvSpPr>
        <p:spPr>
          <a:xfrm>
            <a:off x="457200" y="1658338"/>
            <a:ext cx="4926842" cy="2613435"/>
          </a:xfrm>
        </p:spPr>
        <p:txBody>
          <a:bodyPr/>
          <a:lstStyle/>
          <a:p>
            <a:pPr algn="l"/>
            <a:r>
              <a:rPr lang="en-GB" sz="1100" dirty="0"/>
              <a:t>Single MAC implementation accepts an input row element by element to decrease the input interface width</a:t>
            </a:r>
          </a:p>
          <a:p>
            <a:pPr algn="l"/>
            <a:endParaRPr lang="en-GB" sz="1100" dirty="0"/>
          </a:p>
          <a:p>
            <a:pPr algn="l"/>
            <a:r>
              <a:rPr lang="en-GB" sz="1100" dirty="0"/>
              <a:t>Process is repeated for all input rows, no inter-dependency between any two input rows</a:t>
            </a:r>
          </a:p>
          <a:p>
            <a:pPr algn="l"/>
            <a:endParaRPr lang="en-GB" sz="1100" dirty="0"/>
          </a:p>
          <a:p>
            <a:pPr algn="l"/>
            <a:r>
              <a:rPr lang="en-GB" sz="1100" dirty="0"/>
              <a:t>Parallelised by instantiating a MAC unit for each row of the input, for each of the three input types</a:t>
            </a:r>
          </a:p>
          <a:p>
            <a:pPr algn="l"/>
            <a:endParaRPr lang="en-GB" sz="1100" dirty="0"/>
          </a:p>
          <a:p>
            <a:pPr algn="l"/>
            <a:r>
              <a:rPr lang="en-GB" sz="1100" dirty="0"/>
              <a:t>Implementation of each MAC being identical to one another, allowing for shared control logic</a:t>
            </a:r>
          </a:p>
          <a:p>
            <a:pPr algn="l"/>
            <a:endParaRPr lang="en-GB" sz="1100" dirty="0"/>
          </a:p>
          <a:p>
            <a:pPr algn="l"/>
            <a:r>
              <a:rPr lang="en-GB" sz="1100" dirty="0"/>
              <a:t>Row-wise MAC operations can be staggered by use of single element input interface (reduce bandwidth requirement)</a:t>
            </a:r>
          </a:p>
          <a:p>
            <a:pPr algn="l"/>
            <a:endParaRPr lang="en-GB" sz="1600" b="0" i="0" u="none" strike="noStrike" baseline="0" dirty="0">
              <a:latin typeface="F26"/>
            </a:endParaRPr>
          </a:p>
        </p:txBody>
      </p:sp>
      <p:sp>
        <p:nvSpPr>
          <p:cNvPr id="4" name="Text Placeholder 3"/>
          <p:cNvSpPr>
            <a:spLocks noGrp="1"/>
          </p:cNvSpPr>
          <p:nvPr>
            <p:ph type="body" sz="quarter" idx="10"/>
          </p:nvPr>
        </p:nvSpPr>
        <p:spPr>
          <a:xfrm>
            <a:off x="5334001" y="497144"/>
            <a:ext cx="3352800"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
        <p:nvSpPr>
          <p:cNvPr id="7" name="Content Placeholder 2">
            <a:extLst>
              <a:ext uri="{FF2B5EF4-FFF2-40B4-BE49-F238E27FC236}">
                <a16:creationId xmlns:a16="http://schemas.microsoft.com/office/drawing/2014/main" id="{0EB7A66E-1DF6-2771-F29D-581C0D5EAA0F}"/>
              </a:ext>
            </a:extLst>
          </p:cNvPr>
          <p:cNvSpPr txBox="1">
            <a:spLocks/>
          </p:cNvSpPr>
          <p:nvPr/>
        </p:nvSpPr>
        <p:spPr>
          <a:xfrm>
            <a:off x="5913119" y="1658337"/>
            <a:ext cx="2773681" cy="2613435"/>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2548"/>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2548"/>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2548"/>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600" dirty="0">
              <a:cs typeface="Calibri"/>
            </a:endParaRPr>
          </a:p>
        </p:txBody>
      </p:sp>
      <p:pic>
        <p:nvPicPr>
          <p:cNvPr id="8" name="Picture 7" descr="Table&#10;&#10;Description automatically generated">
            <a:extLst>
              <a:ext uri="{FF2B5EF4-FFF2-40B4-BE49-F238E27FC236}">
                <a16:creationId xmlns:a16="http://schemas.microsoft.com/office/drawing/2014/main" id="{85EC221C-68C2-717D-6334-B4D851BF3EE5}"/>
              </a:ext>
            </a:extLst>
          </p:cNvPr>
          <p:cNvPicPr>
            <a:picLocks noChangeAspect="1"/>
          </p:cNvPicPr>
          <p:nvPr/>
        </p:nvPicPr>
        <p:blipFill>
          <a:blip r:embed="rId3"/>
          <a:stretch>
            <a:fillRect/>
          </a:stretch>
        </p:blipFill>
        <p:spPr>
          <a:xfrm>
            <a:off x="5384041" y="1650718"/>
            <a:ext cx="3538977" cy="2829063"/>
          </a:xfrm>
          <a:prstGeom prst="rect">
            <a:avLst/>
          </a:prstGeom>
        </p:spPr>
      </p:pic>
    </p:spTree>
    <p:extLst>
      <p:ext uri="{BB962C8B-B14F-4D97-AF65-F5344CB8AC3E}">
        <p14:creationId xmlns:p14="http://schemas.microsoft.com/office/powerpoint/2010/main" val="3549605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cs typeface="Calibri Light"/>
              </a:rPr>
              <a:t>Traditional Matrix Storage Method</a:t>
            </a:r>
            <a:endParaRPr lang="en-US" dirty="0"/>
          </a:p>
        </p:txBody>
      </p:sp>
      <p:sp>
        <p:nvSpPr>
          <p:cNvPr id="3" name="Content Placeholder 2"/>
          <p:cNvSpPr>
            <a:spLocks noGrp="1"/>
          </p:cNvSpPr>
          <p:nvPr>
            <p:ph idx="1"/>
          </p:nvPr>
        </p:nvSpPr>
        <p:spPr>
          <a:xfrm>
            <a:off x="457200" y="1658338"/>
            <a:ext cx="8229600" cy="2613435"/>
          </a:xfrm>
        </p:spPr>
        <p:txBody>
          <a:bodyPr/>
          <a:lstStyle/>
          <a:p>
            <a:pPr algn="l"/>
            <a:r>
              <a:rPr lang="en-GB" sz="1600" dirty="0">
                <a:latin typeface="F26"/>
              </a:rPr>
              <a:t>P</a:t>
            </a:r>
            <a:r>
              <a:rPr lang="en-GB" sz="1600" b="0" i="0" u="none" strike="noStrike" baseline="0" dirty="0">
                <a:latin typeface="F26"/>
              </a:rPr>
              <a:t>artition two input matrices into smaller blocks of fixed size (with zero padding applied where necessary)</a:t>
            </a:r>
          </a:p>
          <a:p>
            <a:pPr algn="l"/>
            <a:endParaRPr lang="en-GB" sz="1600" b="0" i="0" u="none" strike="noStrike" baseline="0" dirty="0">
              <a:latin typeface="F26"/>
            </a:endParaRPr>
          </a:p>
          <a:p>
            <a:pPr algn="l"/>
            <a:r>
              <a:rPr lang="en-GB" sz="1600" b="0" i="0" u="none" strike="noStrike" baseline="0" dirty="0">
                <a:latin typeface="F26"/>
              </a:rPr>
              <a:t>Buffer required to store matrix data and send blocks to their respective kernels</a:t>
            </a:r>
          </a:p>
          <a:p>
            <a:pPr algn="l"/>
            <a:endParaRPr lang="en-GB" sz="1600" b="0" i="0" u="none" strike="noStrike" baseline="0" dirty="0">
              <a:latin typeface="F26"/>
            </a:endParaRPr>
          </a:p>
          <a:p>
            <a:pPr algn="l"/>
            <a:r>
              <a:rPr lang="en-GB" sz="1600" b="0" i="0" u="none" strike="noStrike" baseline="0" dirty="0">
                <a:latin typeface="F26"/>
              </a:rPr>
              <a:t>16x4 blocks derived from matrix as 4 consecutive elements across 16 consecutive columns </a:t>
            </a:r>
          </a:p>
          <a:p>
            <a:pPr algn="l"/>
            <a:endParaRPr lang="en-GB" sz="1600" b="0" i="0" u="none" strike="noStrike" baseline="0" dirty="0">
              <a:latin typeface="F26"/>
            </a:endParaRPr>
          </a:p>
          <a:p>
            <a:pPr algn="l"/>
            <a:r>
              <a:rPr lang="en-GB" sz="1600" b="0" i="0" u="none" strike="noStrike" baseline="0" dirty="0">
                <a:latin typeface="F26"/>
              </a:rPr>
              <a:t>Reading block from BRAM module results in 16 bursts of 4 cycle reads </a:t>
            </a:r>
          </a:p>
          <a:p>
            <a:pPr algn="l"/>
            <a:endParaRPr lang="en-GB" sz="1600" b="0" i="0" u="none" strike="noStrike" baseline="0" dirty="0">
              <a:latin typeface="F26"/>
            </a:endParaRPr>
          </a:p>
          <a:p>
            <a:pPr algn="l"/>
            <a:r>
              <a:rPr lang="en-GB" sz="1600" b="0" i="0" u="none" strike="noStrike" baseline="0" dirty="0">
                <a:latin typeface="F26"/>
              </a:rPr>
              <a:t>Inherently complex approach</a:t>
            </a:r>
            <a:endParaRPr lang="en-GB" sz="1100" dirty="0"/>
          </a:p>
        </p:txBody>
      </p:sp>
      <p:sp>
        <p:nvSpPr>
          <p:cNvPr id="4" name="Text Placeholder 3"/>
          <p:cNvSpPr>
            <a:spLocks noGrp="1"/>
          </p:cNvSpPr>
          <p:nvPr>
            <p:ph type="body" sz="quarter" idx="10"/>
          </p:nvPr>
        </p:nvSpPr>
        <p:spPr>
          <a:xfrm>
            <a:off x="5334001" y="497144"/>
            <a:ext cx="3352800" cy="234218"/>
          </a:xfrm>
        </p:spPr>
        <p:txBody>
          <a:bodyPr/>
          <a:lstStyle/>
          <a:p>
            <a:r>
              <a:rPr lang="en-GB" sz="1000" dirty="0"/>
              <a:t>Acceleration of a CMS DNN based Algorithm</a:t>
            </a:r>
            <a:endParaRPr lang="en-US" dirty="0"/>
          </a:p>
          <a:p>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647724900"/>
      </p:ext>
    </p:extLst>
  </p:cSld>
  <p:clrMapOvr>
    <a:masterClrMapping/>
  </p:clrMapOvr>
</p:sld>
</file>

<file path=ppt/theme/theme1.xml><?xml version="1.0" encoding="utf-8"?>
<a:theme xmlns:a="http://schemas.openxmlformats.org/drawingml/2006/main" name="Imperial College London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3956</TotalTime>
  <Words>3821</Words>
  <Application>Microsoft Office PowerPoint</Application>
  <PresentationFormat>On-screen Show (16:9)</PresentationFormat>
  <Paragraphs>381</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Cambria Math</vt:lpstr>
      <vt:lpstr>CMMI12</vt:lpstr>
      <vt:lpstr>CMR8</vt:lpstr>
      <vt:lpstr>F26</vt:lpstr>
      <vt:lpstr>F47</vt:lpstr>
      <vt:lpstr>Roboto</vt:lpstr>
      <vt:lpstr>Imperial College London Theme</vt:lpstr>
      <vt:lpstr>Acceleration of a CMS DNN based Algorithm</vt:lpstr>
      <vt:lpstr>Motivation</vt:lpstr>
      <vt:lpstr>Contributions</vt:lpstr>
      <vt:lpstr>LLP Jet Tagging Algorithm</vt:lpstr>
      <vt:lpstr>Block Form</vt:lpstr>
      <vt:lpstr>Fully Parallelised Convolution Implementation</vt:lpstr>
      <vt:lpstr>Single Multiply Accumulate Implementation</vt:lpstr>
      <vt:lpstr>Duplicated Multiply Accumulate Implementation</vt:lpstr>
      <vt:lpstr>Traditional Matrix Storage Method</vt:lpstr>
      <vt:lpstr>Elementwise RAM Implementation</vt:lpstr>
      <vt:lpstr>Results – Test Setup</vt:lpstr>
      <vt:lpstr>Results – Convolution Compute Methods</vt:lpstr>
      <vt:lpstr>Results – Matrix Storage Methods</vt:lpstr>
      <vt:lpstr>Future Work</vt:lpstr>
      <vt:lpstr>Future Work</vt:lpstr>
      <vt:lpstr>Summary</vt:lpstr>
    </vt:vector>
  </TitlesOfParts>
  <Company>Imperial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dc:creator>
  <cp:lastModifiedBy>Ourida, Tarik</cp:lastModifiedBy>
  <cp:revision>88</cp:revision>
  <dcterms:created xsi:type="dcterms:W3CDTF">2017-02-16T14:49:58Z</dcterms:created>
  <dcterms:modified xsi:type="dcterms:W3CDTF">2022-09-27T20:38:16Z</dcterms:modified>
</cp:coreProperties>
</file>