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78" r:id="rId6"/>
    <p:sldId id="277" r:id="rId7"/>
    <p:sldId id="279" r:id="rId8"/>
    <p:sldId id="272" r:id="rId9"/>
    <p:sldId id="273" r:id="rId10"/>
    <p:sldId id="274" r:id="rId11"/>
    <p:sldId id="275" r:id="rId12"/>
    <p:sldId id="281" r:id="rId13"/>
    <p:sldId id="276" r:id="rId14"/>
    <p:sldId id="280" r:id="rId15"/>
    <p:sldId id="282" r:id="rId16"/>
    <p:sldId id="283" r:id="rId17"/>
    <p:sldId id="284" r:id="rId18"/>
    <p:sldId id="271" r:id="rId19"/>
    <p:sldId id="262" r:id="rId20"/>
    <p:sldId id="259" r:id="rId21"/>
    <p:sldId id="261" r:id="rId22"/>
    <p:sldId id="263" r:id="rId23"/>
    <p:sldId id="265" r:id="rId24"/>
    <p:sldId id="264" r:id="rId25"/>
    <p:sldId id="270" r:id="rId26"/>
    <p:sldId id="266" r:id="rId27"/>
    <p:sldId id="267" r:id="rId28"/>
    <p:sldId id="268" r:id="rId29"/>
    <p:sldId id="26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1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35" y="7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3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70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125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059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40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31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176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694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67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22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73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119D6BC-B309-460C-BBC3-5C9F1B8418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/>
                </a:solidFill>
              </a:defRPr>
            </a:lvl1pPr>
          </a:lstStyle>
          <a:p>
            <a:fld id="{005E0846-F83E-4576-9751-A87AFEA07480}" type="datetimeFigureOut">
              <a:rPr lang="en-GB" smtClean="0"/>
              <a:t>21/03/2022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/>
                </a:solidFill>
              </a:defRPr>
            </a:lvl1pPr>
          </a:lstStyle>
          <a:p>
            <a:fld id="{2B236933-F5FE-46DE-BF7F-58B676B76A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7385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403.5355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rng.di.unimi.i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04287/contributions/4668980/attachments/2370875/4049137/DigiCentrePresentation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458016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2DF95-4159-4770-AC4B-BA3E2D6073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FPGA-friendly integer and</a:t>
            </a:r>
            <a:br>
              <a:rPr lang="en-GB" dirty="0"/>
            </a:br>
            <a:r>
              <a:rPr lang="en-GB" dirty="0"/>
              <a:t>floating-point PRNGs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3E6B1D-A3E5-47D8-9261-EE74B8E082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Andrew W. Rose</a:t>
            </a:r>
          </a:p>
        </p:txBody>
      </p:sp>
    </p:spTree>
    <p:extLst>
      <p:ext uri="{BB962C8B-B14F-4D97-AF65-F5344CB8AC3E}">
        <p14:creationId xmlns:p14="http://schemas.microsoft.com/office/powerpoint/2010/main" val="4102469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CECDD-BB5A-4DD7-B435-65F69919E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note on exponents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EF21B-9CB4-485F-B58E-31E240C10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a uniform distribution, the probability of any given exponent, x, should be half that of exponent x+1, and twice that of exponent x-1.</a:t>
            </a:r>
          </a:p>
          <a:p>
            <a:r>
              <a:rPr lang="en-GB" dirty="0"/>
              <a:t>Think coin toss!</a:t>
            </a:r>
          </a:p>
          <a:p>
            <a:pPr lvl="1"/>
            <a:r>
              <a:rPr lang="en-GB" dirty="0"/>
              <a:t>Or many coin tosses in a row</a:t>
            </a:r>
          </a:p>
          <a:p>
            <a:r>
              <a:rPr lang="en-GB" dirty="0"/>
              <a:t>How many heads in a row?</a:t>
            </a:r>
          </a:p>
          <a:p>
            <a:r>
              <a:rPr lang="en-GB" dirty="0"/>
              <a:t>Count the leading 0’s on an N-bit random number</a:t>
            </a:r>
          </a:p>
          <a:p>
            <a:pPr lvl="1"/>
            <a:r>
              <a:rPr lang="en-GB" dirty="0"/>
              <a:t>Can we use bits within the </a:t>
            </a:r>
            <a:r>
              <a:rPr lang="en-GB" dirty="0" err="1"/>
              <a:t>Xoshiro</a:t>
            </a:r>
            <a:r>
              <a:rPr lang="en-GB" dirty="0"/>
              <a:t> state?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274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81D6B-16CA-4398-BC57-325EB8CFD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pass: Schematic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872AF5-5EAA-4B15-840D-5FA5F449EFB4}"/>
              </a:ext>
            </a:extLst>
          </p:cNvPr>
          <p:cNvSpPr/>
          <p:nvPr/>
        </p:nvSpPr>
        <p:spPr>
          <a:xfrm>
            <a:off x="2519144" y="2398032"/>
            <a:ext cx="2331417" cy="369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X[3]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D8A82B-98E9-4E49-BECD-47A4893A9AD9}"/>
              </a:ext>
            </a:extLst>
          </p:cNvPr>
          <p:cNvSpPr/>
          <p:nvPr/>
        </p:nvSpPr>
        <p:spPr>
          <a:xfrm>
            <a:off x="4928278" y="2398032"/>
            <a:ext cx="2331417" cy="369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X[2]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C9D320-9002-4141-9B6C-6715E7F5A895}"/>
              </a:ext>
            </a:extLst>
          </p:cNvPr>
          <p:cNvSpPr/>
          <p:nvPr/>
        </p:nvSpPr>
        <p:spPr>
          <a:xfrm>
            <a:off x="7337412" y="2398032"/>
            <a:ext cx="2331417" cy="369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X[1]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F59F2F-FC40-4F15-825A-15C91AA96C09}"/>
              </a:ext>
            </a:extLst>
          </p:cNvPr>
          <p:cNvSpPr/>
          <p:nvPr/>
        </p:nvSpPr>
        <p:spPr>
          <a:xfrm>
            <a:off x="9746546" y="2398032"/>
            <a:ext cx="2331417" cy="369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X[0]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685767A-84A9-43D6-9B61-A31F30332EF2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3684853" y="2767426"/>
            <a:ext cx="19428" cy="8790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E6C143-20B0-4532-ACF5-08CB3D593B3D}"/>
              </a:ext>
            </a:extLst>
          </p:cNvPr>
          <p:cNvCxnSpPr>
            <a:cxnSpLocks/>
            <a:stCxn id="6" idx="2"/>
          </p:cNvCxnSpPr>
          <p:nvPr/>
        </p:nvCxnSpPr>
        <p:spPr>
          <a:xfrm rot="5400000">
            <a:off x="6849302" y="1992681"/>
            <a:ext cx="879074" cy="242856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C6983F37-71B9-43F9-9CFF-B69BF0260091}"/>
              </a:ext>
            </a:extLst>
          </p:cNvPr>
          <p:cNvSpPr/>
          <p:nvPr/>
        </p:nvSpPr>
        <p:spPr>
          <a:xfrm>
            <a:off x="7337412" y="3646500"/>
            <a:ext cx="4740551" cy="369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Scambler</a:t>
            </a:r>
            <a:r>
              <a:rPr lang="en-GB" dirty="0"/>
              <a:t> (3clk)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55E9397-0EFC-47C5-A77E-E4528D630A28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 rot="16200000" flipH="1">
            <a:off x="8665867" y="2604679"/>
            <a:ext cx="879074" cy="120456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4AB2F3C1-55A4-4665-9076-E9F3C0F9C417}"/>
              </a:ext>
            </a:extLst>
          </p:cNvPr>
          <p:cNvSpPr/>
          <p:nvPr/>
        </p:nvSpPr>
        <p:spPr>
          <a:xfrm>
            <a:off x="2519143" y="3646500"/>
            <a:ext cx="4740552" cy="369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Shift + count (7clk)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AF75B16-E4B9-4F25-B333-EAC2DDF6FA48}"/>
              </a:ext>
            </a:extLst>
          </p:cNvPr>
          <p:cNvSpPr/>
          <p:nvPr/>
        </p:nvSpPr>
        <p:spPr>
          <a:xfrm>
            <a:off x="4928278" y="4894968"/>
            <a:ext cx="4740552" cy="369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Format to IEEE 754 floating-point</a:t>
            </a:r>
          </a:p>
        </p:txBody>
      </p:sp>
      <p:cxnSp>
        <p:nvCxnSpPr>
          <p:cNvPr id="32" name="Straight Arrow Connector 11">
            <a:extLst>
              <a:ext uri="{FF2B5EF4-FFF2-40B4-BE49-F238E27FC236}">
                <a16:creationId xmlns:a16="http://schemas.microsoft.com/office/drawing/2014/main" id="{38459435-3209-4E5F-AC19-EE43F7D75257}"/>
              </a:ext>
            </a:extLst>
          </p:cNvPr>
          <p:cNvCxnSpPr>
            <a:cxnSpLocks/>
            <a:stCxn id="23" idx="2"/>
            <a:endCxn id="31" idx="0"/>
          </p:cNvCxnSpPr>
          <p:nvPr/>
        </p:nvCxnSpPr>
        <p:spPr>
          <a:xfrm rot="16200000" flipH="1">
            <a:off x="5654449" y="3250863"/>
            <a:ext cx="879074" cy="2409135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5" name="Straight Arrow Connector 11">
            <a:extLst>
              <a:ext uri="{FF2B5EF4-FFF2-40B4-BE49-F238E27FC236}">
                <a16:creationId xmlns:a16="http://schemas.microsoft.com/office/drawing/2014/main" id="{50E58961-EE19-4AD2-8B63-25CF02ECE9E7}"/>
              </a:ext>
            </a:extLst>
          </p:cNvPr>
          <p:cNvCxnSpPr>
            <a:cxnSpLocks/>
            <a:stCxn id="17" idx="2"/>
            <a:endCxn id="31" idx="0"/>
          </p:cNvCxnSpPr>
          <p:nvPr/>
        </p:nvCxnSpPr>
        <p:spPr>
          <a:xfrm rot="5400000">
            <a:off x="8063584" y="3250864"/>
            <a:ext cx="879074" cy="240913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B011E7B9-9970-4D8A-892E-3C2ED5922287}"/>
              </a:ext>
            </a:extLst>
          </p:cNvPr>
          <p:cNvSpPr/>
          <p:nvPr/>
        </p:nvSpPr>
        <p:spPr>
          <a:xfrm>
            <a:off x="110010" y="2398031"/>
            <a:ext cx="2331417" cy="369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Xoshiro</a:t>
            </a:r>
            <a:endParaRPr lang="en-GB" dirty="0"/>
          </a:p>
        </p:txBody>
      </p:sp>
      <p:cxnSp>
        <p:nvCxnSpPr>
          <p:cNvPr id="50" name="Straight Arrow Connector 11">
            <a:extLst>
              <a:ext uri="{FF2B5EF4-FFF2-40B4-BE49-F238E27FC236}">
                <a16:creationId xmlns:a16="http://schemas.microsoft.com/office/drawing/2014/main" id="{27E73D5D-CC91-4CEE-85CD-42A741EAAB82}"/>
              </a:ext>
            </a:extLst>
          </p:cNvPr>
          <p:cNvCxnSpPr>
            <a:cxnSpLocks/>
            <a:stCxn id="4" idx="2"/>
            <a:endCxn id="49" idx="2"/>
          </p:cNvCxnSpPr>
          <p:nvPr/>
        </p:nvCxnSpPr>
        <p:spPr>
          <a:xfrm rot="5400000" flipH="1">
            <a:off x="2480285" y="1562859"/>
            <a:ext cx="1" cy="2409134"/>
          </a:xfrm>
          <a:prstGeom prst="bentConnector3">
            <a:avLst>
              <a:gd name="adj1" fmla="val -2286000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Arrow Connector 11">
            <a:extLst>
              <a:ext uri="{FF2B5EF4-FFF2-40B4-BE49-F238E27FC236}">
                <a16:creationId xmlns:a16="http://schemas.microsoft.com/office/drawing/2014/main" id="{145D77F2-C39F-4A06-A97E-960CC1E5F8E0}"/>
              </a:ext>
            </a:extLst>
          </p:cNvPr>
          <p:cNvCxnSpPr>
            <a:cxnSpLocks/>
            <a:stCxn id="5" idx="2"/>
            <a:endCxn id="49" idx="2"/>
          </p:cNvCxnSpPr>
          <p:nvPr/>
        </p:nvCxnSpPr>
        <p:spPr>
          <a:xfrm rot="5400000" flipH="1">
            <a:off x="3684852" y="358292"/>
            <a:ext cx="1" cy="4818268"/>
          </a:xfrm>
          <a:prstGeom prst="bentConnector3">
            <a:avLst>
              <a:gd name="adj1" fmla="val -2286000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11">
            <a:extLst>
              <a:ext uri="{FF2B5EF4-FFF2-40B4-BE49-F238E27FC236}">
                <a16:creationId xmlns:a16="http://schemas.microsoft.com/office/drawing/2014/main" id="{A95F27D5-3F98-4DA8-AED1-B80F7E8C5EB2}"/>
              </a:ext>
            </a:extLst>
          </p:cNvPr>
          <p:cNvCxnSpPr>
            <a:cxnSpLocks/>
            <a:stCxn id="6" idx="2"/>
            <a:endCxn id="49" idx="2"/>
          </p:cNvCxnSpPr>
          <p:nvPr/>
        </p:nvCxnSpPr>
        <p:spPr>
          <a:xfrm rot="5400000" flipH="1">
            <a:off x="4889419" y="-846275"/>
            <a:ext cx="1" cy="7227402"/>
          </a:xfrm>
          <a:prstGeom prst="bentConnector3">
            <a:avLst>
              <a:gd name="adj1" fmla="val -2286000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Straight Arrow Connector 11">
            <a:extLst>
              <a:ext uri="{FF2B5EF4-FFF2-40B4-BE49-F238E27FC236}">
                <a16:creationId xmlns:a16="http://schemas.microsoft.com/office/drawing/2014/main" id="{D754D5AC-F5EA-4DA4-B3A4-7722E1183041}"/>
              </a:ext>
            </a:extLst>
          </p:cNvPr>
          <p:cNvCxnSpPr>
            <a:cxnSpLocks/>
            <a:stCxn id="7" idx="2"/>
            <a:endCxn id="49" idx="2"/>
          </p:cNvCxnSpPr>
          <p:nvPr/>
        </p:nvCxnSpPr>
        <p:spPr>
          <a:xfrm rot="5400000" flipH="1">
            <a:off x="6093986" y="-2050842"/>
            <a:ext cx="1" cy="9636536"/>
          </a:xfrm>
          <a:prstGeom prst="bentConnector3">
            <a:avLst>
              <a:gd name="adj1" fmla="val -2286000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11">
            <a:extLst>
              <a:ext uri="{FF2B5EF4-FFF2-40B4-BE49-F238E27FC236}">
                <a16:creationId xmlns:a16="http://schemas.microsoft.com/office/drawing/2014/main" id="{8D7258CC-91D7-4F8F-9ECC-7DF9F2B8C3D1}"/>
              </a:ext>
            </a:extLst>
          </p:cNvPr>
          <p:cNvCxnSpPr>
            <a:cxnSpLocks/>
            <a:stCxn id="49" idx="0"/>
            <a:endCxn id="4" idx="0"/>
          </p:cNvCxnSpPr>
          <p:nvPr/>
        </p:nvCxnSpPr>
        <p:spPr>
          <a:xfrm rot="16200000" flipH="1">
            <a:off x="2480285" y="1193464"/>
            <a:ext cx="1" cy="2409134"/>
          </a:xfrm>
          <a:prstGeom prst="bentConnector3">
            <a:avLst>
              <a:gd name="adj1" fmla="val -2286000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Straight Arrow Connector 11">
            <a:extLst>
              <a:ext uri="{FF2B5EF4-FFF2-40B4-BE49-F238E27FC236}">
                <a16:creationId xmlns:a16="http://schemas.microsoft.com/office/drawing/2014/main" id="{618E797F-0009-439B-AC32-909B9B981391}"/>
              </a:ext>
            </a:extLst>
          </p:cNvPr>
          <p:cNvCxnSpPr>
            <a:cxnSpLocks/>
            <a:stCxn id="49" idx="0"/>
            <a:endCxn id="5" idx="0"/>
          </p:cNvCxnSpPr>
          <p:nvPr/>
        </p:nvCxnSpPr>
        <p:spPr>
          <a:xfrm rot="16200000" flipH="1">
            <a:off x="3684852" y="-11103"/>
            <a:ext cx="1" cy="4818268"/>
          </a:xfrm>
          <a:prstGeom prst="bentConnector3">
            <a:avLst>
              <a:gd name="adj1" fmla="val -2286000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5" name="Straight Arrow Connector 11">
            <a:extLst>
              <a:ext uri="{FF2B5EF4-FFF2-40B4-BE49-F238E27FC236}">
                <a16:creationId xmlns:a16="http://schemas.microsoft.com/office/drawing/2014/main" id="{83CDE962-F837-4CFA-BF9D-A5944B9F3CF2}"/>
              </a:ext>
            </a:extLst>
          </p:cNvPr>
          <p:cNvCxnSpPr>
            <a:cxnSpLocks/>
            <a:stCxn id="49" idx="0"/>
            <a:endCxn id="6" idx="0"/>
          </p:cNvCxnSpPr>
          <p:nvPr/>
        </p:nvCxnSpPr>
        <p:spPr>
          <a:xfrm rot="16200000" flipH="1">
            <a:off x="4889419" y="-1215670"/>
            <a:ext cx="1" cy="7227402"/>
          </a:xfrm>
          <a:prstGeom prst="bentConnector3">
            <a:avLst>
              <a:gd name="adj1" fmla="val -2286000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Straight Arrow Connector 11">
            <a:extLst>
              <a:ext uri="{FF2B5EF4-FFF2-40B4-BE49-F238E27FC236}">
                <a16:creationId xmlns:a16="http://schemas.microsoft.com/office/drawing/2014/main" id="{696A98E9-D156-408C-8672-3FB7CD8090B6}"/>
              </a:ext>
            </a:extLst>
          </p:cNvPr>
          <p:cNvCxnSpPr>
            <a:cxnSpLocks/>
            <a:stCxn id="49" idx="0"/>
            <a:endCxn id="7" idx="0"/>
          </p:cNvCxnSpPr>
          <p:nvPr/>
        </p:nvCxnSpPr>
        <p:spPr>
          <a:xfrm rot="16200000" flipH="1">
            <a:off x="6093986" y="-2420237"/>
            <a:ext cx="1" cy="9636536"/>
          </a:xfrm>
          <a:prstGeom prst="bentConnector3">
            <a:avLst>
              <a:gd name="adj1" fmla="val -22860000000"/>
            </a:avLst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C69149C0-4165-4D77-9F7C-BAB9A24208F1}"/>
              </a:ext>
            </a:extLst>
          </p:cNvPr>
          <p:cNvSpPr txBox="1"/>
          <p:nvPr/>
        </p:nvSpPr>
        <p:spPr>
          <a:xfrm>
            <a:off x="224057" y="3646500"/>
            <a:ext cx="22562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Assume negligible correlation between value of </a:t>
            </a:r>
            <a:r>
              <a:rPr lang="en-GB" dirty="0" err="1"/>
              <a:t>xoshiro</a:t>
            </a:r>
            <a:r>
              <a:rPr lang="en-GB" dirty="0"/>
              <a:t> state, 4 clock-cycles apart, when interpreted two different ways and scrambled</a:t>
            </a:r>
          </a:p>
        </p:txBody>
      </p:sp>
    </p:spTree>
    <p:extLst>
      <p:ext uri="{BB962C8B-B14F-4D97-AF65-F5344CB8AC3E}">
        <p14:creationId xmlns:p14="http://schemas.microsoft.com/office/powerpoint/2010/main" val="1344993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C2468-63DC-45A5-814B-42EFC5173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 with Modelsim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8230B-2CA1-499E-819A-117F152C00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Generated 79,284,931 random digits</a:t>
            </a:r>
          </a:p>
          <a:p>
            <a:r>
              <a:rPr lang="en-GB" dirty="0"/>
              <a:t>Rate of exponents drops as expected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01E9C72-E657-430C-8B9E-3A33721B4E2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74518535"/>
              </p:ext>
            </p:extLst>
          </p:nvPr>
        </p:nvGraphicFramePr>
        <p:xfrm>
          <a:off x="6172200" y="1825625"/>
          <a:ext cx="5181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6086772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37878413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Exponent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Occurances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973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 (Good </a:t>
                      </a:r>
                      <a:r>
                        <a:rPr lang="en-GB" dirty="0">
                          <a:sym typeface="Wingdings" panose="05000000000000000000" pitchFamily="2" charset="2"/>
                        </a:rPr>
                        <a:t>)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547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71,355,539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4164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7,137,630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836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712,590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499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71,122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870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7233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023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905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310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099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209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297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3AFF4-6395-4375-B7D3-E2600AC86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pass: Resources and timing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CA244-E3C6-4AB9-AECD-9DB46E0536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84036"/>
            <a:ext cx="10515600" cy="10817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↑KU15P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pPr marL="0" indent="0">
              <a:buNone/>
            </a:pPr>
            <a:r>
              <a:rPr lang="en-GB" dirty="0"/>
              <a:t>↓</a:t>
            </a:r>
            <a:r>
              <a:rPr lang="en-GB" dirty="0">
                <a:sym typeface="Wingdings" panose="05000000000000000000" pitchFamily="2" charset="2"/>
              </a:rPr>
              <a:t>750MHz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BF107C-4074-4760-8455-73D7A7B0CB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" r="525"/>
          <a:stretch/>
        </p:blipFill>
        <p:spPr>
          <a:xfrm>
            <a:off x="0" y="1945709"/>
            <a:ext cx="12192000" cy="7979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A73B45-2E66-4AF4-AB0D-E907DE1DA7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" r="341"/>
          <a:stretch/>
        </p:blipFill>
        <p:spPr>
          <a:xfrm>
            <a:off x="0" y="2829417"/>
            <a:ext cx="12192000" cy="818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A055A4-40A9-4A03-902E-C03D13349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29439"/>
            <a:ext cx="7515922" cy="136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75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2E7B3-F797-4172-8043-17A9F0D39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 floats with TestU01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C8770-657B-4A9A-A7D1-C3460E932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Fails 96 tests… but something odd going on</a:t>
            </a:r>
          </a:p>
          <a:p>
            <a:r>
              <a:rPr lang="en-GB" dirty="0"/>
              <a:t>TestU01 expects doubles, does not seem to play nicely with floats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931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A35CC-964D-4B60-A329-6A51D1350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 TestU01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40550-7922-4DEE-BC56-8D9879765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405839" cy="4351338"/>
          </a:xfrm>
        </p:spPr>
        <p:txBody>
          <a:bodyPr/>
          <a:lstStyle/>
          <a:p>
            <a:r>
              <a:rPr lang="en-GB" dirty="0"/>
              <a:t>Authors of </a:t>
            </a:r>
            <a:r>
              <a:rPr lang="en-GB" dirty="0" err="1"/>
              <a:t>xoshiro</a:t>
            </a:r>
            <a:r>
              <a:rPr lang="en-GB" dirty="0"/>
              <a:t> recommend this recipe for generating doubles: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(double)(</a:t>
            </a:r>
            <a:r>
              <a:rPr lang="en-GB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lXoshiro</a:t>
            </a: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&gt;&gt; 11) * 0x1.0p-53;</a:t>
            </a:r>
          </a:p>
          <a:p>
            <a:pPr lvl="1"/>
            <a:r>
              <a:rPr lang="en-GB" dirty="0"/>
              <a:t>Passes CRUSH</a:t>
            </a:r>
          </a:p>
          <a:p>
            <a:r>
              <a:rPr lang="en-GB" dirty="0"/>
              <a:t>Try casting to float then back to double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float </a:t>
            </a:r>
            <a:r>
              <a:rPr lang="en-GB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lVal</a:t>
            </a: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(double)(</a:t>
            </a:r>
            <a:r>
              <a:rPr lang="en-GB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lXoshiro</a:t>
            </a: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&gt;&gt; 11) * 0x1.0p-53; return (double)( </a:t>
            </a:r>
            <a:r>
              <a:rPr lang="en-GB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lVal</a:t>
            </a: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);</a:t>
            </a:r>
            <a:endParaRPr lang="en-GB" sz="1600" dirty="0"/>
          </a:p>
          <a:p>
            <a:pPr lvl="1"/>
            <a:r>
              <a:rPr lang="en-GB" dirty="0"/>
              <a:t>Fails CRUSH (96 tests)</a:t>
            </a:r>
          </a:p>
          <a:p>
            <a:r>
              <a:rPr lang="en-GB" dirty="0"/>
              <a:t>Direct conversion to float (Thanks Marco for the idea)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(float)(</a:t>
            </a:r>
            <a:r>
              <a:rPr lang="en-GB" sz="16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lXoshiro</a:t>
            </a:r>
            <a:r>
              <a:rPr lang="en-GB" sz="16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&gt;&gt; 40) * 0x1.0p-24;</a:t>
            </a:r>
          </a:p>
          <a:p>
            <a:pPr lvl="1"/>
            <a:r>
              <a:rPr lang="en-GB" dirty="0"/>
              <a:t>Also fails CRUSH (96 tests)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GB" sz="16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546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01682-C2BD-4CE8-81FA-D042F2CE5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 doubles with TestU01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7BA35-3D72-471C-B4A0-6BB785AC46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Modified Xoshiro256Float software to generate double directly</a:t>
            </a:r>
          </a:p>
          <a:p>
            <a:pPr lvl="1"/>
            <a:r>
              <a:rPr lang="en-GB" dirty="0"/>
              <a:t>Although minimum exponent is still 2</a:t>
            </a:r>
            <a:r>
              <a:rPr lang="en-GB" baseline="30000" dirty="0"/>
              <a:t>-126</a:t>
            </a:r>
          </a:p>
          <a:p>
            <a:r>
              <a:rPr lang="en-GB" dirty="0"/>
              <a:t>Running CRUSH now…</a:t>
            </a:r>
          </a:p>
        </p:txBody>
      </p:sp>
    </p:spTree>
    <p:extLst>
      <p:ext uri="{BB962C8B-B14F-4D97-AF65-F5344CB8AC3E}">
        <p14:creationId xmlns:p14="http://schemas.microsoft.com/office/powerpoint/2010/main" val="4108382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5F1BF-8D1A-4560-BA1F-B4EB1B0FF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83614-81D7-43CE-9761-1EE7FCFAA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Integer PRNG implemented</a:t>
            </a:r>
          </a:p>
          <a:p>
            <a:pPr lvl="1"/>
            <a:r>
              <a:rPr lang="en-GB" dirty="0"/>
              <a:t>Very fast, very small</a:t>
            </a:r>
          </a:p>
          <a:p>
            <a:pPr lvl="1"/>
            <a:r>
              <a:rPr lang="en-GB" dirty="0"/>
              <a:t>Validated and rock solid</a:t>
            </a:r>
          </a:p>
          <a:p>
            <a:r>
              <a:rPr lang="en-GB" dirty="0"/>
              <a:t>Floating-point PRNG implemented</a:t>
            </a:r>
          </a:p>
          <a:p>
            <a:pPr lvl="1"/>
            <a:r>
              <a:rPr lang="en-GB" dirty="0"/>
              <a:t>Also very fast and very small</a:t>
            </a:r>
          </a:p>
          <a:p>
            <a:pPr lvl="1"/>
            <a:r>
              <a:rPr lang="en-GB" dirty="0"/>
              <a:t>Have run into issues with TestU01 – work continues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629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75F04-270F-4C68-A71F-75C8FDB0D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64938-A27F-4949-A044-66D8682175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570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75A7A-BC99-44D9-907D-B3C1B3881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Xoshiro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FB5D7-DE30-4F18-A24A-F9689FD43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5987"/>
          </a:xfrm>
        </p:spPr>
        <p:txBody>
          <a:bodyPr/>
          <a:lstStyle/>
          <a:p>
            <a:r>
              <a:rPr lang="en-GB" dirty="0"/>
              <a:t>From the authors: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180375-D274-47CB-80EC-3167DD922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861" y="2436549"/>
            <a:ext cx="10384015" cy="5807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6412F9-4F97-44A9-BFBF-925BAF0D5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60" y="3155186"/>
            <a:ext cx="10384016" cy="7242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9F59E0-751C-4BCC-A544-AB503F536F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2216"/>
          <a:stretch/>
        </p:blipFill>
        <p:spPr>
          <a:xfrm>
            <a:off x="918860" y="4017374"/>
            <a:ext cx="10384015" cy="272525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A60FD41-5530-4DFC-A656-851B85318ED0}"/>
              </a:ext>
            </a:extLst>
          </p:cNvPr>
          <p:cNvSpPr/>
          <p:nvPr/>
        </p:nvSpPr>
        <p:spPr>
          <a:xfrm>
            <a:off x="963465" y="5459637"/>
            <a:ext cx="10272504" cy="5174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51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65FEF-319B-4C2F-ACFC-9DEDC0441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EC3E2-C753-4DE7-BED8-E6037E6AAE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have been asked in several settings whether we can speed up PRNG for intensive MC simulations</a:t>
            </a:r>
          </a:p>
          <a:p>
            <a:r>
              <a:rPr lang="en-GB" dirty="0"/>
              <a:t>The assumption was to accelerate the MIXMAX generator†</a:t>
            </a:r>
          </a:p>
          <a:p>
            <a:pPr lvl="1"/>
            <a:r>
              <a:rPr lang="en-GB" dirty="0"/>
              <a:t>Terrible choice for FPGA optimization</a:t>
            </a:r>
          </a:p>
          <a:p>
            <a:pPr lvl="1"/>
            <a:r>
              <a:rPr lang="en-GB" dirty="0"/>
              <a:t>“Default” generator involves 240×240 matrix multiplication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9D9FDC-4D7C-44BD-8280-CA30F46DB36E}"/>
              </a:ext>
            </a:extLst>
          </p:cNvPr>
          <p:cNvSpPr txBox="1"/>
          <p:nvPr/>
        </p:nvSpPr>
        <p:spPr>
          <a:xfrm>
            <a:off x="1587934" y="6176963"/>
            <a:ext cx="3363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† </a:t>
            </a:r>
            <a:r>
              <a:rPr lang="en-GB" dirty="0">
                <a:hlinkClick r:id="rId2"/>
              </a:rPr>
              <a:t>https://arxiv.org/abs/1403.5355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027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69F8C-CE5D-41B3-9104-8CE4AC1BC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practical consideration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26230-C294-4DE2-A8B2-057DC20D5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designing for FPGAs, large “fanouts” of signals and long path-lengths invariably fail to meet the timing constraints at high clock-speeds or in congested designs</a:t>
            </a:r>
          </a:p>
          <a:p>
            <a:pPr lvl="1"/>
            <a:r>
              <a:rPr lang="en-GB" dirty="0"/>
              <a:t>Clocking outputs through word-wise shift-registers is a much more favourable paradigm!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011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EE9392-AFFA-4399-B007-9B64DB7CC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Implementing Xoshiro256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E38F5A-DEDD-49CE-B5A3-92B07C1F894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Two lines of functional VHDL</a:t>
            </a:r>
          </a:p>
          <a:p>
            <a:r>
              <a:rPr lang="en-GB" dirty="0"/>
              <a:t>Produces a new random number on the output on every clock-cycle</a:t>
            </a:r>
          </a:p>
          <a:p>
            <a:r>
              <a:rPr lang="en-GB" dirty="0"/>
              <a:t>Can close timing on nominal clock-frequencies of 750MHz</a:t>
            </a:r>
          </a:p>
          <a:p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D95EE54-1BB2-47E8-B70B-C708F42ECE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123818"/>
            <a:ext cx="5181600" cy="2613096"/>
          </a:xfrm>
        </p:spPr>
      </p:pic>
    </p:spTree>
    <p:extLst>
      <p:ext uri="{BB962C8B-B14F-4D97-AF65-F5344CB8AC3E}">
        <p14:creationId xmlns:p14="http://schemas.microsoft.com/office/powerpoint/2010/main" val="1142618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EE9392-AFFA-4399-B007-9B64DB7CC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Scrambler blocks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E38F5A-DEDD-49CE-B5A3-92B07C1F8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original authors present multiple output scramblers</a:t>
            </a:r>
          </a:p>
          <a:p>
            <a:pPr lvl="1"/>
            <a:r>
              <a:rPr lang="en-GB" dirty="0"/>
              <a:t>Favour the star-star scrambler</a:t>
            </a:r>
          </a:p>
          <a:p>
            <a:r>
              <a:rPr lang="en-GB" dirty="0"/>
              <a:t>The plus-plus and star-star scramblers were compared, and shown to be functionally identical in an FPGA: </a:t>
            </a:r>
          </a:p>
          <a:p>
            <a:pPr lvl="1"/>
            <a:r>
              <a:rPr lang="en-GB" dirty="0"/>
              <a:t>Since </a:t>
            </a:r>
            <a:r>
              <a:rPr lang="en-GB" altLang="ko-KR" dirty="0"/>
              <a:t>x</a:t>
            </a:r>
            <a:r>
              <a:rPr lang="ko-KR" altLang="en-US" dirty="0"/>
              <a:t> ∗ </a:t>
            </a:r>
            <a:r>
              <a:rPr lang="en-US" altLang="ko-KR" dirty="0"/>
              <a:t>5 = (</a:t>
            </a:r>
            <a:r>
              <a:rPr lang="en-GB" altLang="ko-KR" dirty="0"/>
              <a:t>x</a:t>
            </a:r>
            <a:r>
              <a:rPr lang="ko-KR" altLang="en-US" dirty="0"/>
              <a:t> ∗ </a:t>
            </a:r>
            <a:r>
              <a:rPr lang="en-US" altLang="ko-KR" dirty="0"/>
              <a:t>4) + </a:t>
            </a:r>
            <a:r>
              <a:rPr lang="en-GB" altLang="ko-KR" dirty="0"/>
              <a:t>x</a:t>
            </a:r>
            <a:r>
              <a:rPr lang="ko-KR" altLang="en-US" dirty="0"/>
              <a:t> </a:t>
            </a:r>
            <a:r>
              <a:rPr lang="en-US" altLang="ko-KR" dirty="0"/>
              <a:t>= (</a:t>
            </a:r>
            <a:r>
              <a:rPr lang="en-GB" altLang="ko-KR" dirty="0"/>
              <a:t>x</a:t>
            </a:r>
            <a:r>
              <a:rPr lang="ko-KR" altLang="en-US" dirty="0"/>
              <a:t> </a:t>
            </a:r>
            <a:r>
              <a:rPr lang="en-US" altLang="ko-KR" dirty="0"/>
              <a:t>&lt;&lt; 2) + </a:t>
            </a:r>
            <a:r>
              <a:rPr lang="en-GB" altLang="ko-KR" dirty="0"/>
              <a:t>x</a:t>
            </a:r>
            <a:r>
              <a:rPr lang="ko-KR" altLang="en-US" dirty="0"/>
              <a:t> </a:t>
            </a:r>
            <a:r>
              <a:rPr lang="en-US" altLang="ko-KR" dirty="0"/>
              <a:t>= </a:t>
            </a:r>
            <a:r>
              <a:rPr lang="en-GB" altLang="ko-KR" dirty="0"/>
              <a:t>x</a:t>
            </a:r>
            <a:r>
              <a:rPr lang="ko-KR" altLang="en-US" dirty="0"/>
              <a:t> </a:t>
            </a:r>
            <a:r>
              <a:rPr lang="en-US" altLang="ko-KR" dirty="0"/>
              <a:t>+ </a:t>
            </a:r>
            <a:r>
              <a:rPr lang="en-GB" altLang="ko-KR" dirty="0"/>
              <a:t>y</a:t>
            </a:r>
            <a:r>
              <a:rPr lang="en-US" altLang="ko-KR" dirty="0"/>
              <a:t>, </a:t>
            </a:r>
            <a:r>
              <a:rPr lang="en-GB" dirty="0"/>
              <a:t>and similarly for </a:t>
            </a:r>
            <a:r>
              <a:rPr lang="en-GB" altLang="ko-KR" dirty="0"/>
              <a:t>x</a:t>
            </a:r>
            <a:r>
              <a:rPr lang="ko-KR" altLang="en-US" dirty="0"/>
              <a:t> ∗ </a:t>
            </a:r>
            <a:r>
              <a:rPr lang="en-US" altLang="ko-KR" dirty="0"/>
              <a:t>9</a:t>
            </a:r>
          </a:p>
          <a:p>
            <a:pPr lvl="1"/>
            <a:r>
              <a:rPr lang="en-US" dirty="0"/>
              <a:t>Si</a:t>
            </a:r>
            <a:r>
              <a:rPr lang="en-GB" dirty="0" err="1"/>
              <a:t>nce</a:t>
            </a:r>
            <a:r>
              <a:rPr lang="en-GB" dirty="0"/>
              <a:t> shift operations have no cost in an FPGA</a:t>
            </a:r>
          </a:p>
          <a:p>
            <a:pPr lvl="1"/>
            <a:r>
              <a:rPr lang="en-GB" dirty="0"/>
              <a:t>The star-star scrambler, ((x</a:t>
            </a:r>
            <a:r>
              <a:rPr lang="ko-KR" altLang="en-US" dirty="0"/>
              <a:t> ∗ </a:t>
            </a:r>
            <a:r>
              <a:rPr lang="en-US" altLang="ko-KR" dirty="0"/>
              <a:t>5) &lt;&lt;&lt; 7) ∗ 9, </a:t>
            </a:r>
            <a:r>
              <a:rPr lang="en-GB" dirty="0"/>
              <a:t>is identical in computational complexity to the plus-plus scrambler, ((</a:t>
            </a:r>
            <a:r>
              <a:rPr lang="en-GB" altLang="ko-KR" dirty="0"/>
              <a:t>x</a:t>
            </a:r>
            <a:r>
              <a:rPr lang="ko-KR" altLang="en-US" dirty="0"/>
              <a:t> </a:t>
            </a:r>
            <a:r>
              <a:rPr lang="en-US" altLang="ko-KR" dirty="0"/>
              <a:t>+ </a:t>
            </a:r>
            <a:r>
              <a:rPr lang="en-GB" altLang="ko-KR" dirty="0"/>
              <a:t>y</a:t>
            </a:r>
            <a:r>
              <a:rPr lang="en-US" altLang="ko-KR" dirty="0"/>
              <a:t>) &lt;&lt;&lt; 7)+</a:t>
            </a:r>
            <a:r>
              <a:rPr lang="en-GB" altLang="ko-KR" dirty="0"/>
              <a:t>y</a:t>
            </a:r>
            <a:r>
              <a:rPr lang="en-US" altLang="ko-K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69008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EE9392-AFFA-4399-B007-9B64DB7CC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Scrambler blocks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E38F5A-DEDD-49CE-B5A3-92B07C1F8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However, these operations need to be pipelined</a:t>
            </a:r>
          </a:p>
          <a:p>
            <a:pPr lvl="1"/>
            <a:r>
              <a:rPr lang="en-GB" dirty="0"/>
              <a:t>Three steps for simplicity and clarity</a:t>
            </a:r>
          </a:p>
          <a:p>
            <a:r>
              <a:rPr lang="en-GB" dirty="0"/>
              <a:t>For plus-plus, this also requires pipelining the final argument twice,</a:t>
            </a:r>
          </a:p>
          <a:p>
            <a:pPr lvl="1"/>
            <a:r>
              <a:rPr lang="en-GB" dirty="0"/>
              <a:t>increasing the register requirements</a:t>
            </a:r>
          </a:p>
          <a:p>
            <a:r>
              <a:rPr lang="en-GB" dirty="0"/>
              <a:t>Thus only the star-star scrambler was implemented in VHDL</a:t>
            </a:r>
          </a:p>
        </p:txBody>
      </p:sp>
    </p:spTree>
    <p:extLst>
      <p:ext uri="{BB962C8B-B14F-4D97-AF65-F5344CB8AC3E}">
        <p14:creationId xmlns:p14="http://schemas.microsoft.com/office/powerpoint/2010/main" val="31848620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BEE9392-AFFA-4399-B007-9B64DB7CC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Scrambler blocks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E38F5A-DEDD-49CE-B5A3-92B07C1F894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One line of functional VHDL</a:t>
            </a:r>
          </a:p>
          <a:p>
            <a:r>
              <a:rPr lang="en-GB" dirty="0"/>
              <a:t>Handles a new random number on the output on every clock-cycle</a:t>
            </a:r>
          </a:p>
          <a:p>
            <a:r>
              <a:rPr lang="en-GB" dirty="0"/>
              <a:t>Can close timing on nominal clock-frequencies of 750MHz</a:t>
            </a:r>
          </a:p>
          <a:p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01DEFE5-57D0-484C-8828-F978D240B67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755510"/>
            <a:ext cx="5181600" cy="1358616"/>
          </a:xfrm>
        </p:spPr>
      </p:pic>
    </p:spTree>
    <p:extLst>
      <p:ext uri="{BB962C8B-B14F-4D97-AF65-F5344CB8AC3E}">
        <p14:creationId xmlns:p14="http://schemas.microsoft.com/office/powerpoint/2010/main" val="35392358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7D421-3CE5-479D-BFA4-7CC2ED301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Independent Streams of Random Numbers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36E117-60AA-402A-B1D3-8E1314187D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Can we benefit more than once from each generator block?</a:t>
            </a:r>
          </a:p>
        </p:txBody>
      </p:sp>
    </p:spTree>
    <p:extLst>
      <p:ext uri="{BB962C8B-B14F-4D97-AF65-F5344CB8AC3E}">
        <p14:creationId xmlns:p14="http://schemas.microsoft.com/office/powerpoint/2010/main" val="2515668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8A4CA-01D6-46DC-ACB3-DAF9759C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MISRN #1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B88F50-9448-471F-A804-05CC588F3D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Consider two generators </a:t>
            </a:r>
            <a:r>
              <a:rPr lang="en-GB" altLang="ko-KR" dirty="0"/>
              <a:t>A</a:t>
            </a:r>
            <a:r>
              <a:rPr lang="ko-KR" altLang="en-US" dirty="0"/>
              <a:t> </a:t>
            </a:r>
            <a:r>
              <a:rPr lang="en-GB" dirty="0"/>
              <a:t>and </a:t>
            </a:r>
            <a:r>
              <a:rPr lang="en-GB" altLang="ko-KR" dirty="0"/>
              <a:t>B</a:t>
            </a:r>
          </a:p>
          <a:p>
            <a:r>
              <a:rPr lang="en-US" altLang="ko-KR" dirty="0"/>
              <a:t>Pipe </a:t>
            </a:r>
            <a:r>
              <a:rPr lang="en-GB" dirty="0"/>
              <a:t>the outputs into a pair of word-wise shift registers</a:t>
            </a:r>
          </a:p>
          <a:p>
            <a:r>
              <a:rPr lang="en-GB" dirty="0"/>
              <a:t>Combine the streams via an XOR</a:t>
            </a:r>
          </a:p>
        </p:txBody>
      </p:sp>
      <p:pic>
        <p:nvPicPr>
          <p:cNvPr id="12" name="Content Placeholder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350BF591-9FF9-43CA-B489-6F1EF3886F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0" t="-3927" r="-1427" b="-4188"/>
          <a:stretch/>
        </p:blipFill>
        <p:spPr>
          <a:xfrm>
            <a:off x="6172200" y="2760287"/>
            <a:ext cx="5181600" cy="1340150"/>
          </a:xfr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1398025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8A4CA-01D6-46DC-ACB3-DAF9759C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MISRN #1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B88F50-9448-471F-A804-05CC588F3D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Each output mathematically proven to have a lower correlation than either generator</a:t>
            </a:r>
          </a:p>
        </p:txBody>
      </p:sp>
      <p:pic>
        <p:nvPicPr>
          <p:cNvPr id="7" name="Content Placeholder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324EB59B-EF87-4272-96BD-2EAC0EA9C9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0" t="-3927" r="-1427" b="-4188"/>
          <a:stretch/>
        </p:blipFill>
        <p:spPr>
          <a:xfrm>
            <a:off x="6172200" y="2760279"/>
            <a:ext cx="5181600" cy="1340150"/>
          </a:xfr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5044703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8A4CA-01D6-46DC-ACB3-DAF9759C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MISRN #2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B88F50-9448-471F-A804-05CC588F3D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Can we do away with the shift-register and move to a cross-connected XOR chain?</a:t>
            </a:r>
          </a:p>
          <a:p>
            <a:pPr lvl="1"/>
            <a:r>
              <a:rPr lang="en-GB" dirty="0"/>
              <a:t>Considerably lower resources</a:t>
            </a:r>
          </a:p>
          <a:p>
            <a:r>
              <a:rPr lang="en-GB" dirty="0"/>
              <a:t>Looks good, but can’t prove mathematically</a:t>
            </a:r>
          </a:p>
          <a:p>
            <a:pPr lvl="1"/>
            <a:r>
              <a:rPr lang="en-GB" dirty="0"/>
              <a:t>Brute force instead</a:t>
            </a:r>
          </a:p>
          <a:p>
            <a:pPr lvl="2"/>
            <a:r>
              <a:rPr lang="en-GB" dirty="0"/>
              <a:t>C++ emulation written</a:t>
            </a:r>
          </a:p>
          <a:p>
            <a:pPr lvl="2"/>
            <a:r>
              <a:rPr lang="en-GB" dirty="0"/>
              <a:t>Test-U01 suite installed and running</a:t>
            </a:r>
          </a:p>
        </p:txBody>
      </p:sp>
      <p:pic>
        <p:nvPicPr>
          <p:cNvPr id="11" name="Content Placeholder 5" descr="A picture containing text, device, gauge&#10;&#10;Description automatically generated">
            <a:extLst>
              <a:ext uri="{FF2B5EF4-FFF2-40B4-BE49-F238E27FC236}">
                <a16:creationId xmlns:a16="http://schemas.microsoft.com/office/drawing/2014/main" id="{EF77BECF-12D4-4322-AA1C-3EB14394B3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1" t="-13074" r="-1341" b="-3307"/>
          <a:stretch/>
        </p:blipFill>
        <p:spPr>
          <a:xfrm>
            <a:off x="6172200" y="2758953"/>
            <a:ext cx="5181600" cy="1325563"/>
          </a:xfr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3729761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8A4CA-01D6-46DC-ACB3-DAF9759C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B88F50-9448-471F-A804-05CC588F3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BigCrush</a:t>
            </a:r>
            <a:r>
              <a:rPr lang="en-GB" dirty="0"/>
              <a:t> the MISRN schemes</a:t>
            </a:r>
          </a:p>
          <a:p>
            <a:r>
              <a:rPr lang="en-GB" dirty="0"/>
              <a:t>Finish the paper :)</a:t>
            </a:r>
          </a:p>
        </p:txBody>
      </p:sp>
    </p:spTree>
    <p:extLst>
      <p:ext uri="{BB962C8B-B14F-4D97-AF65-F5344CB8AC3E}">
        <p14:creationId xmlns:p14="http://schemas.microsoft.com/office/powerpoint/2010/main" val="296873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642AD-4113-49F6-9D76-C41F57ED2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Optimal PRNG for FPGAs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EC07B-B231-4758-8FB2-E35748AB7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In FPGAs, DSPs and BRAMs are precious resources</a:t>
            </a:r>
          </a:p>
          <a:p>
            <a:pPr lvl="1"/>
            <a:r>
              <a:rPr lang="en-GB" dirty="0"/>
              <a:t>Avoid if possible</a:t>
            </a:r>
          </a:p>
          <a:p>
            <a:r>
              <a:rPr lang="en-GB" dirty="0"/>
              <a:t>Since FPGAs operate at the bit-level, bit-shuffling operations (including the traditional bit-shift and rotation operations) are available at no additional cost, neither in terms of resources nor latency.</a:t>
            </a:r>
          </a:p>
          <a:p>
            <a:r>
              <a:rPr lang="en-GB" dirty="0"/>
              <a:t>The </a:t>
            </a:r>
            <a:r>
              <a:rPr lang="en-GB" dirty="0" err="1"/>
              <a:t>Xoshiro</a:t>
            </a:r>
            <a:r>
              <a:rPr lang="en-GB" dirty="0"/>
              <a:t> and </a:t>
            </a:r>
            <a:r>
              <a:rPr lang="en-GB" dirty="0" err="1"/>
              <a:t>Xoroshiro</a:t>
            </a:r>
            <a:r>
              <a:rPr lang="en-GB" dirty="0"/>
              <a:t> PRNGs† are an excellent fit for generating a stream of pseudo-random numbers in FPGAs</a:t>
            </a:r>
          </a:p>
          <a:p>
            <a:pPr lvl="1"/>
            <a:r>
              <a:rPr lang="en-GB" dirty="0"/>
              <a:t>Although the proposed shuffling-stages, which are based on 64-bit addition and multiplication, should not necessarily be expected to be so well suited.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109958-4E10-469A-820B-6E725EF3BAB8}"/>
              </a:ext>
            </a:extLst>
          </p:cNvPr>
          <p:cNvSpPr txBox="1"/>
          <p:nvPr/>
        </p:nvSpPr>
        <p:spPr>
          <a:xfrm>
            <a:off x="1587934" y="6176963"/>
            <a:ext cx="2609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† </a:t>
            </a:r>
            <a:r>
              <a:rPr lang="en-GB" dirty="0">
                <a:hlinkClick r:id="rId2"/>
              </a:rPr>
              <a:t>https://prng.di.unimi.it/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400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E309C-F2E9-47C9-8667-1BC17EF94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 the masochists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1C4DE-4369-4099-9848-5701B3593B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firmware has been implemented in VHDL-2008</a:t>
            </a:r>
          </a:p>
          <a:p>
            <a:r>
              <a:rPr lang="en-GB" dirty="0"/>
              <a:t>Simulation performed with Mentor/Siemens Modelsim</a:t>
            </a:r>
          </a:p>
          <a:p>
            <a:r>
              <a:rPr lang="en-GB" dirty="0"/>
              <a:t>Synthesis and implementation using </a:t>
            </a:r>
            <a:r>
              <a:rPr lang="en-GB" dirty="0" err="1"/>
              <a:t>Vivado</a:t>
            </a:r>
            <a:r>
              <a:rPr lang="en-GB" dirty="0"/>
              <a:t> 2020.2 </a:t>
            </a:r>
          </a:p>
          <a:p>
            <a:pPr lvl="1"/>
            <a:r>
              <a:rPr lang="en-GB" dirty="0"/>
              <a:t>A XCKU15P2 </a:t>
            </a:r>
            <a:r>
              <a:rPr lang="en-GB" dirty="0" err="1"/>
              <a:t>Kintex</a:t>
            </a:r>
            <a:r>
              <a:rPr lang="en-GB" dirty="0"/>
              <a:t> </a:t>
            </a:r>
            <a:r>
              <a:rPr lang="en-GB" dirty="0" err="1"/>
              <a:t>Ultrascale</a:t>
            </a:r>
            <a:r>
              <a:rPr lang="en-GB" dirty="0"/>
              <a:t>+ FPGA, </a:t>
            </a:r>
          </a:p>
          <a:p>
            <a:pPr lvl="1"/>
            <a:r>
              <a:rPr lang="en-GB" dirty="0" err="1"/>
              <a:t>FlattenHierarchy</a:t>
            </a:r>
            <a:r>
              <a:rPr lang="en-GB" dirty="0"/>
              <a:t>: None</a:t>
            </a:r>
          </a:p>
          <a:p>
            <a:pPr lvl="1"/>
            <a:r>
              <a:rPr lang="en-GB" dirty="0"/>
              <a:t>Strategy: </a:t>
            </a:r>
            <a:r>
              <a:rPr lang="en-GB" dirty="0" err="1"/>
              <a:t>AreaOptimized</a:t>
            </a:r>
            <a:endParaRPr lang="en-GB" dirty="0"/>
          </a:p>
          <a:p>
            <a:pPr lvl="1"/>
            <a:r>
              <a:rPr lang="en-GB" dirty="0"/>
              <a:t>Nominal clock-speeds of 100MHz and 750MHz</a:t>
            </a:r>
          </a:p>
        </p:txBody>
      </p:sp>
    </p:spTree>
    <p:extLst>
      <p:ext uri="{BB962C8B-B14F-4D97-AF65-F5344CB8AC3E}">
        <p14:creationId xmlns:p14="http://schemas.microsoft.com/office/powerpoint/2010/main" val="388911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9A7F36-2F40-428C-8640-3FA8E2896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Xoshiro256**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95344B-5E61-4FF6-89C7-EA17D26DFE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295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2E7B3-F797-4172-8043-17A9F0D39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 bits with TestU01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C8770-657B-4A9A-A7D1-C3460E932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12728"/>
          </a:xfrm>
        </p:spPr>
        <p:txBody>
          <a:bodyPr>
            <a:noAutofit/>
          </a:bodyPr>
          <a:lstStyle/>
          <a:p>
            <a:r>
              <a:rPr lang="en-GB" dirty="0"/>
              <a:t>Implemented a cycle-accurate C++ emulation of the pipelined Xoshiro256</a:t>
            </a:r>
          </a:p>
          <a:p>
            <a:pPr lvl="1"/>
            <a:r>
              <a:rPr lang="en-GB" dirty="0"/>
              <a:t>Matches the output from the firmware in Modelsim </a:t>
            </a:r>
          </a:p>
          <a:p>
            <a:pPr lvl="1"/>
            <a:r>
              <a:rPr lang="en-GB" dirty="0"/>
              <a:t>Matches the output from the author’s implementation</a:t>
            </a:r>
          </a:p>
          <a:p>
            <a:r>
              <a:rPr lang="en-GB" dirty="0"/>
              <a:t>TestU01 expects 32-bit </a:t>
            </a:r>
            <a:r>
              <a:rPr lang="en-GB" dirty="0" err="1"/>
              <a:t>ints</a:t>
            </a:r>
            <a:r>
              <a:rPr lang="en-GB" dirty="0"/>
              <a:t>, not 64-bits</a:t>
            </a:r>
          </a:p>
          <a:p>
            <a:pPr lvl="1"/>
            <a:r>
              <a:rPr lang="en-GB" dirty="0"/>
              <a:t>Software supports testing of lower and upper words, plus reversed version since there may be lower sensitivity to low bits.</a:t>
            </a:r>
          </a:p>
          <a:p>
            <a:pPr lvl="1"/>
            <a:endParaRPr lang="en-GB" dirty="0"/>
          </a:p>
          <a:p>
            <a:r>
              <a:rPr lang="en-GB" dirty="0"/>
              <a:t>Passes </a:t>
            </a:r>
            <a:r>
              <a:rPr lang="en-GB" dirty="0" err="1"/>
              <a:t>SmallCrush</a:t>
            </a:r>
            <a:r>
              <a:rPr lang="en-GB" dirty="0"/>
              <a:t> and Crush in TestU01</a:t>
            </a:r>
          </a:p>
          <a:p>
            <a:pPr lvl="1"/>
            <a:r>
              <a:rPr lang="en-GB" dirty="0" err="1"/>
              <a:t>BigCrush</a:t>
            </a:r>
            <a:r>
              <a:rPr lang="en-GB" dirty="0"/>
              <a:t> still to be run (although unnecessary, given that it matches the original </a:t>
            </a:r>
            <a:r>
              <a:rPr lang="en-GB" dirty="0" err="1"/>
              <a:t>xoshiro</a:t>
            </a:r>
            <a:r>
              <a:rPr lang="en-GB" dirty="0"/>
              <a:t> implementation which does)</a:t>
            </a:r>
          </a:p>
        </p:txBody>
      </p:sp>
    </p:spTree>
    <p:extLst>
      <p:ext uri="{BB962C8B-B14F-4D97-AF65-F5344CB8AC3E}">
        <p14:creationId xmlns:p14="http://schemas.microsoft.com/office/powerpoint/2010/main" val="2323934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676A4F-70DF-4F2F-AD40-3BBFF3CA9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Floating-point PRNG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C10ECE-3F62-4ADF-93C6-CD041F0FA0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50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1D9C7-4577-4C74-A13D-2515BE358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CFF35-925D-44DB-95DD-24A4908EA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Reuse the XOSHIRO256 generator and star-star scrambler described previously</a:t>
            </a:r>
          </a:p>
          <a:p>
            <a:pPr lvl="1"/>
            <a:r>
              <a:rPr lang="en-GB" dirty="0">
                <a:hlinkClick r:id="rId2"/>
              </a:rPr>
              <a:t>https://indico.cern.ch/event/1104287/contributions/4668980/attachments/2370875/4049137/DigiCentrePresentation.pdf</a:t>
            </a:r>
            <a:endParaRPr lang="en-GB" dirty="0"/>
          </a:p>
          <a:p>
            <a:pPr lvl="1"/>
            <a:r>
              <a:rPr lang="en-GB" dirty="0"/>
              <a:t>Designed for 64-bit integers</a:t>
            </a:r>
          </a:p>
          <a:p>
            <a:endParaRPr lang="en-GB" dirty="0"/>
          </a:p>
          <a:p>
            <a:r>
              <a:rPr lang="en-GB" dirty="0"/>
              <a:t>Extend to calculate properly distributed exponents</a:t>
            </a:r>
          </a:p>
        </p:txBody>
      </p:sp>
    </p:spTree>
    <p:extLst>
      <p:ext uri="{BB962C8B-B14F-4D97-AF65-F5344CB8AC3E}">
        <p14:creationId xmlns:p14="http://schemas.microsoft.com/office/powerpoint/2010/main" val="847942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CECDD-BB5A-4DD7-B435-65F69919E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note on exponents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EF21B-9CB4-485F-B58E-31E240C104E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The range of the number-line spanned by any exponent, x, is half that of exponent x+1, and twice that of exponent x-1.</a:t>
            </a:r>
          </a:p>
          <a:p>
            <a:r>
              <a:rPr lang="en-GB" dirty="0"/>
              <a:t>For a uniform distribution, the probability of any given exponent, x, should be half that of exponent x+1, and twice that of exponent x-1.</a:t>
            </a:r>
          </a:p>
          <a:p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EEE4531-D0AD-437D-B200-25755683179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389" t="10616" r="3153" b="3505"/>
          <a:stretch/>
        </p:blipFill>
        <p:spPr>
          <a:xfrm>
            <a:off x="6096000" y="1859083"/>
            <a:ext cx="6091671" cy="363943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BDA7C9-6888-4303-8DC6-9B816F93D1BE}"/>
              </a:ext>
            </a:extLst>
          </p:cNvPr>
          <p:cNvSpPr txBox="1"/>
          <p:nvPr/>
        </p:nvSpPr>
        <p:spPr>
          <a:xfrm>
            <a:off x="6095999" y="5507597"/>
            <a:ext cx="6096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Resource efficient generators for the floating-point uniform and exponential distributions</a:t>
            </a:r>
          </a:p>
          <a:p>
            <a:r>
              <a:rPr lang="en-GB" sz="1200" dirty="0"/>
              <a:t>David B. Thomas; Wayne Luk</a:t>
            </a:r>
            <a:endParaRPr lang="en-GB" sz="1200" dirty="0">
              <a:hlinkClick r:id="rId3"/>
            </a:endParaRPr>
          </a:p>
          <a:p>
            <a:r>
              <a:rPr lang="en-GB" sz="1200" dirty="0">
                <a:hlinkClick r:id="rId3"/>
              </a:rPr>
              <a:t>https://ieeexplore.ieee.org/document/4580162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0326269"/>
      </p:ext>
    </p:extLst>
  </p:cSld>
  <p:clrMapOvr>
    <a:masterClrMapping/>
  </p:clrMapOvr>
</p:sld>
</file>

<file path=ppt/theme/theme1.xml><?xml version="1.0" encoding="utf-8"?>
<a:theme xmlns:a="http://schemas.openxmlformats.org/drawingml/2006/main" name="AI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" id="{2D500959-F906-4ADE-B76A-835ADBF43142}" vid="{17C4E865-5F5A-4600-98C9-908B472214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AI</Template>
  <TotalTime>1715</TotalTime>
  <Words>1127</Words>
  <Application>Microsoft Office PowerPoint</Application>
  <PresentationFormat>Widescreen</PresentationFormat>
  <Paragraphs>162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Courier New</vt:lpstr>
      <vt:lpstr>Wingdings</vt:lpstr>
      <vt:lpstr>AI</vt:lpstr>
      <vt:lpstr>FPGA-friendly integer and floating-point PRNGs</vt:lpstr>
      <vt:lpstr>Background</vt:lpstr>
      <vt:lpstr>Optimal PRNG for FPGAs</vt:lpstr>
      <vt:lpstr>For the masochists</vt:lpstr>
      <vt:lpstr>Xoshiro256**</vt:lpstr>
      <vt:lpstr>Testing bits with TestU01</vt:lpstr>
      <vt:lpstr>Floating-point PRNG</vt:lpstr>
      <vt:lpstr>Procedure</vt:lpstr>
      <vt:lpstr>A note on exponents</vt:lpstr>
      <vt:lpstr>A note on exponents</vt:lpstr>
      <vt:lpstr>First pass: Schematic</vt:lpstr>
      <vt:lpstr>Testing with Modelsim</vt:lpstr>
      <vt:lpstr>First pass: Resources and timing</vt:lpstr>
      <vt:lpstr>Testing floats with TestU01</vt:lpstr>
      <vt:lpstr>Testing TestU01</vt:lpstr>
      <vt:lpstr>Testing doubles with TestU01</vt:lpstr>
      <vt:lpstr>Status</vt:lpstr>
      <vt:lpstr>Spares</vt:lpstr>
      <vt:lpstr>Xoshiro</vt:lpstr>
      <vt:lpstr>A practical consideration </vt:lpstr>
      <vt:lpstr>Implementing Xoshiro256</vt:lpstr>
      <vt:lpstr>Scrambler blocks</vt:lpstr>
      <vt:lpstr>Scrambler blocks</vt:lpstr>
      <vt:lpstr>Scrambler blocks</vt:lpstr>
      <vt:lpstr>Multiple Independent Streams of Random Numbers</vt:lpstr>
      <vt:lpstr>MISRN #1</vt:lpstr>
      <vt:lpstr>MISRN #1</vt:lpstr>
      <vt:lpstr>MISRN #2</vt:lpstr>
      <vt:lpstr>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FPGA-friendly PRNG</dc:title>
  <dc:creator>Rose, Andrew W</dc:creator>
  <cp:lastModifiedBy>Rose, Andrew W</cp:lastModifiedBy>
  <cp:revision>70</cp:revision>
  <dcterms:created xsi:type="dcterms:W3CDTF">2022-01-11T09:28:11Z</dcterms:created>
  <dcterms:modified xsi:type="dcterms:W3CDTF">2022-03-22T11:08:51Z</dcterms:modified>
</cp:coreProperties>
</file>