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5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9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36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22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2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4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30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63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49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59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0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1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19D6BC-B309-460C-BBC3-5C9F1B8418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fld id="{7A3FE461-0346-4C81-A0E8-34596DD796FD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/>
                </a:solidFill>
              </a:defRPr>
            </a:lvl1pPr>
          </a:lstStyle>
          <a:p>
            <a:fld id="{58FF9144-3BE5-44CC-ACA0-1AC8324BA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763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432E8-19D6-4130-A78F-D1F6C4F13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7569" y="1122363"/>
            <a:ext cx="9836862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A fast C++ implementation of the Bayesian Clustering algorithm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F0E7A-CE4D-4A5D-80D3-93697199B1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Andrew W. Rose</a:t>
            </a:r>
          </a:p>
        </p:txBody>
      </p:sp>
    </p:spTree>
    <p:extLst>
      <p:ext uri="{BB962C8B-B14F-4D97-AF65-F5344CB8AC3E}">
        <p14:creationId xmlns:p14="http://schemas.microsoft.com/office/powerpoint/2010/main" val="399621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4DEB5-67CC-484E-ABF7-3DAE70A0A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E90C6-50DC-4406-9488-6545CC379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“1_un_red.csv”</a:t>
            </a:r>
          </a:p>
          <a:p>
            <a:pPr lvl="1"/>
            <a:r>
              <a:rPr lang="en-GB" dirty="0"/>
              <a:t>9,960,613 data points</a:t>
            </a:r>
          </a:p>
          <a:p>
            <a:pPr lvl="1"/>
            <a:r>
              <a:rPr lang="en-GB" dirty="0"/>
              <a:t>673MB</a:t>
            </a:r>
          </a:p>
          <a:p>
            <a:r>
              <a:rPr lang="en-GB" dirty="0"/>
              <a:t>Region of interest</a:t>
            </a:r>
          </a:p>
          <a:p>
            <a:pPr lvl="1"/>
            <a:r>
              <a:rPr lang="en-GB" dirty="0"/>
              <a:t>677,907 data points</a:t>
            </a:r>
          </a:p>
          <a:p>
            <a:endParaRPr lang="en-GB" dirty="0"/>
          </a:p>
          <a:p>
            <a:r>
              <a:rPr lang="en-GB" dirty="0"/>
              <a:t>RT scan: 35 R-values and 35 T-values</a:t>
            </a:r>
          </a:p>
          <a:p>
            <a:pPr lvl="1"/>
            <a:r>
              <a:rPr lang="en-GB" dirty="0"/>
              <a:t>1,225 parameters total</a:t>
            </a:r>
          </a:p>
        </p:txBody>
      </p:sp>
    </p:spTree>
    <p:extLst>
      <p:ext uri="{BB962C8B-B14F-4D97-AF65-F5344CB8AC3E}">
        <p14:creationId xmlns:p14="http://schemas.microsoft.com/office/powerpoint/2010/main" val="86110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727FB-1700-421D-BCC3-36EF74E9B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16E60-11C8-49FE-9F66-7F49C83E4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File-loading and initial sorting : ~3.5s</a:t>
            </a:r>
          </a:p>
          <a:p>
            <a:pPr lvl="1"/>
            <a:r>
              <a:rPr lang="en-GB" dirty="0"/>
              <a:t>Will try on a machine with an SSD when I get a chance</a:t>
            </a:r>
          </a:p>
          <a:p>
            <a:r>
              <a:rPr lang="en-GB" dirty="0"/>
              <a:t>Pre-processing : ~55s</a:t>
            </a:r>
          </a:p>
          <a:p>
            <a:pPr lvl="1"/>
            <a:r>
              <a:rPr lang="en-GB" dirty="0"/>
              <a:t>Neighbour distance calculation, storing and sorting</a:t>
            </a:r>
          </a:p>
          <a:p>
            <a:pPr lvl="1"/>
            <a:r>
              <a:rPr lang="en-GB" dirty="0"/>
              <a:t>No localization score calculation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A6AF9A3-A137-4036-8309-7EAB42C2CB78}"/>
              </a:ext>
            </a:extLst>
          </p:cNvPr>
          <p:cNvSpPr txBox="1">
            <a:spLocks/>
          </p:cNvSpPr>
          <p:nvPr/>
        </p:nvSpPr>
        <p:spPr>
          <a:xfrm>
            <a:off x="6095999" y="6466798"/>
            <a:ext cx="6096001" cy="391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800" dirty="0"/>
              <a:t>3.4GHz 4-core/8-thread processor (Xeon E3-1240), 64GB RAM</a:t>
            </a:r>
          </a:p>
        </p:txBody>
      </p:sp>
    </p:spTree>
    <p:extLst>
      <p:ext uri="{BB962C8B-B14F-4D97-AF65-F5344CB8AC3E}">
        <p14:creationId xmlns:p14="http://schemas.microsoft.com/office/powerpoint/2010/main" val="3797625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727FB-1700-421D-BCC3-36EF74E9B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16E60-11C8-49FE-9F66-7F49C83E4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RT-scan (sequential) : ~215s</a:t>
            </a:r>
          </a:p>
          <a:p>
            <a:pPr lvl="1"/>
            <a:r>
              <a:rPr lang="en-GB" dirty="0"/>
              <a:t>No parallelization of scan itself, nor cluster-finding</a:t>
            </a:r>
          </a:p>
          <a:p>
            <a:pPr lvl="1"/>
            <a:r>
              <a:rPr lang="en-GB" dirty="0"/>
              <a:t>Includes (parallelized) localization score calculation</a:t>
            </a:r>
          </a:p>
          <a:p>
            <a:r>
              <a:rPr lang="en-GB" dirty="0">
                <a:solidFill>
                  <a:schemeClr val="accent2"/>
                </a:solidFill>
              </a:rPr>
              <a:t>RT-scan (parallelized, EXPERIMENTAL, WORK IN PROGRESS): ~66s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But nearly doubles pre-processing time (why?)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Possibly hitting the memory bandwidth limit (8-threads </a:t>
            </a:r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dirty="0">
                <a:solidFill>
                  <a:schemeClr val="accent2"/>
                </a:solidFill>
              </a:rPr>
              <a:t> 3.25</a:t>
            </a:r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GB" dirty="0">
                <a:solidFill>
                  <a:schemeClr val="accent2"/>
                </a:solidFill>
              </a:rPr>
              <a:t> speed-up)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All under investigation – take with the usual caveats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118848-B025-46D2-9C22-DB7934FE5816}"/>
              </a:ext>
            </a:extLst>
          </p:cNvPr>
          <p:cNvSpPr txBox="1">
            <a:spLocks/>
          </p:cNvSpPr>
          <p:nvPr/>
        </p:nvSpPr>
        <p:spPr>
          <a:xfrm>
            <a:off x="6095999" y="6466798"/>
            <a:ext cx="6096001" cy="391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800" dirty="0"/>
              <a:t>3.4GHz 4-core/8-thread processor (Xeon E3-1240), 64GB RAM</a:t>
            </a:r>
          </a:p>
        </p:txBody>
      </p:sp>
    </p:spTree>
    <p:extLst>
      <p:ext uri="{BB962C8B-B14F-4D97-AF65-F5344CB8AC3E}">
        <p14:creationId xmlns:p14="http://schemas.microsoft.com/office/powerpoint/2010/main" val="197296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BBFAF-D2DC-4782-9A40-70B4BBEE0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954E9-BB19-4B60-9EEF-BA44E1008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Good question</a:t>
            </a:r>
          </a:p>
          <a:p>
            <a:pPr lvl="1"/>
            <a:r>
              <a:rPr lang="en-GB" dirty="0"/>
              <a:t>A lot will depend on how much can be achieved with the parallelization studies</a:t>
            </a:r>
          </a:p>
          <a:p>
            <a:r>
              <a:rPr lang="en-GB" dirty="0"/>
              <a:t>Can we push it further on a machine with more cores? With a GPU?</a:t>
            </a:r>
          </a:p>
          <a:p>
            <a:r>
              <a:rPr lang="en-GB" dirty="0"/>
              <a:t>Can we off-load the pre-processing with its intensive sorting to an FPGA?</a:t>
            </a:r>
          </a:p>
        </p:txBody>
      </p:sp>
    </p:spTree>
    <p:extLst>
      <p:ext uri="{BB962C8B-B14F-4D97-AF65-F5344CB8AC3E}">
        <p14:creationId xmlns:p14="http://schemas.microsoft.com/office/powerpoint/2010/main" val="3055337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0423E1-C3AC-4658-BABE-12AF66AA7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CB01D7-9D27-4876-8087-7AAE1BCFEF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92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148CB-8AC5-4A31-A987-008A59A46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Paradigm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3EB22-BF26-4A88-8A76-DDD7022BD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84995"/>
          </a:xfrm>
        </p:spPr>
        <p:txBody>
          <a:bodyPr>
            <a:noAutofit/>
          </a:bodyPr>
          <a:lstStyle/>
          <a:p>
            <a:r>
              <a:rPr lang="en-GB" dirty="0"/>
              <a:t>Can we structure the data to optimise processing and minimize duplicated/repeated calculations?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E1C028-7B9F-4EE6-94F7-3EE15C76DF72}"/>
              </a:ext>
            </a:extLst>
          </p:cNvPr>
          <p:cNvSpPr txBox="1"/>
          <p:nvPr/>
        </p:nvSpPr>
        <p:spPr>
          <a:xfrm>
            <a:off x="6275906" y="5418265"/>
            <a:ext cx="58273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/>
                </a:solidFill>
              </a:rPr>
              <a:t>I will, in fact, claim that the difference between a bad programmer and a good one is whether he considers his code or his data structures more important.</a:t>
            </a:r>
            <a:br>
              <a:rPr lang="en-GB" sz="1400" dirty="0">
                <a:solidFill>
                  <a:schemeClr val="accent4"/>
                </a:solidFill>
              </a:rPr>
            </a:br>
            <a:r>
              <a:rPr lang="en-GB" sz="1400" dirty="0">
                <a:solidFill>
                  <a:schemeClr val="accent4"/>
                </a:solidFill>
              </a:rPr>
              <a:t>Bad programmers worry about the code.</a:t>
            </a:r>
            <a:br>
              <a:rPr lang="en-GB" sz="1400" dirty="0">
                <a:solidFill>
                  <a:schemeClr val="accent4"/>
                </a:solidFill>
              </a:rPr>
            </a:br>
            <a:r>
              <a:rPr lang="en-GB" sz="1400" dirty="0">
                <a:solidFill>
                  <a:schemeClr val="accent4"/>
                </a:solidFill>
              </a:rPr>
              <a:t>Good programmers worry about data structures and their relationships.</a:t>
            </a:r>
          </a:p>
          <a:p>
            <a:pPr algn="r"/>
            <a:r>
              <a:rPr lang="en-GB" sz="1400" dirty="0">
                <a:solidFill>
                  <a:schemeClr val="accent4"/>
                </a:solidFill>
              </a:rPr>
              <a:t>Linus Torvalds, 2006</a:t>
            </a:r>
          </a:p>
          <a:p>
            <a:endParaRPr lang="en-GB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40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81ED-57E5-4238-92D8-0D1A82B7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B222C-0DA9-4F56-ABA9-4866C9535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For a range of cluster radius (R) and cluster threshold (T) parameters</a:t>
            </a:r>
          </a:p>
          <a:p>
            <a:pPr lvl="1"/>
            <a:r>
              <a:rPr lang="en-GB" sz="2600" dirty="0"/>
              <a:t>Calculate the “localization score” for each datum under hypothesis R</a:t>
            </a:r>
          </a:p>
          <a:p>
            <a:pPr lvl="1"/>
            <a:r>
              <a:rPr lang="en-GB" sz="2600" dirty="0"/>
              <a:t>Label all data with localization score &gt; T and which lie within 2R of another datum-over-threshold as one cluster</a:t>
            </a:r>
          </a:p>
          <a:p>
            <a:pPr lvl="1"/>
            <a:r>
              <a:rPr lang="en-GB" sz="2600" dirty="0"/>
              <a:t>Call any </a:t>
            </a:r>
            <a:r>
              <a:rPr lang="en-GB" sz="2600" dirty="0" err="1"/>
              <a:t>unclustered</a:t>
            </a:r>
            <a:r>
              <a:rPr lang="en-GB" sz="2600" dirty="0"/>
              <a:t> points background</a:t>
            </a:r>
          </a:p>
          <a:p>
            <a:pPr lvl="1"/>
            <a:r>
              <a:rPr lang="en-GB" sz="2600" dirty="0"/>
              <a:t>Calculate the Bayesian (log-) probability that the data matches the hypothesis</a:t>
            </a:r>
          </a:p>
        </p:txBody>
      </p:sp>
    </p:spTree>
    <p:extLst>
      <p:ext uri="{BB962C8B-B14F-4D97-AF65-F5344CB8AC3E}">
        <p14:creationId xmlns:p14="http://schemas.microsoft.com/office/powerpoint/2010/main" val="273239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81ED-57E5-4238-92D8-0D1A82B7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B222C-0DA9-4F56-ABA9-4866C9535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To be able to run the algorithm on a (old) high-end desktop</a:t>
            </a:r>
          </a:p>
          <a:p>
            <a:pPr lvl="1"/>
            <a:r>
              <a:rPr lang="en-GB" sz="2200" dirty="0"/>
              <a:t>3.4GHz 4-core/8-thread processor (Xeon E3-1240)</a:t>
            </a:r>
          </a:p>
          <a:p>
            <a:pPr lvl="1"/>
            <a:r>
              <a:rPr lang="en-GB" sz="2200" dirty="0"/>
              <a:t>64GB RAM</a:t>
            </a:r>
          </a:p>
          <a:p>
            <a:pPr lvl="1"/>
            <a:r>
              <a:rPr lang="en-GB" sz="2200" dirty="0"/>
              <a:t>Conventional Platter Hard Disk</a:t>
            </a:r>
          </a:p>
        </p:txBody>
      </p:sp>
    </p:spTree>
    <p:extLst>
      <p:ext uri="{BB962C8B-B14F-4D97-AF65-F5344CB8AC3E}">
        <p14:creationId xmlns:p14="http://schemas.microsoft.com/office/powerpoint/2010/main" val="172197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C4BC8-2B53-4DBD-99EB-401264F2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06686-CC5C-4FDB-A3D3-89EC8A378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Data files are large text file (&gt;0.5GB)</a:t>
            </a:r>
          </a:p>
          <a:p>
            <a:pPr lvl="1"/>
            <a:r>
              <a:rPr lang="en-GB" dirty="0"/>
              <a:t>Can multi-thread the reading of the file</a:t>
            </a:r>
          </a:p>
          <a:p>
            <a:pPr lvl="1"/>
            <a:r>
              <a:rPr lang="en-GB" dirty="0"/>
              <a:t>Hand each thread an ~equal sized chunk</a:t>
            </a:r>
          </a:p>
          <a:p>
            <a:r>
              <a:rPr lang="en-GB" dirty="0"/>
              <a:t>Data are read from file</a:t>
            </a:r>
          </a:p>
          <a:p>
            <a:pPr lvl="1"/>
            <a:r>
              <a:rPr lang="en-GB" dirty="0"/>
              <a:t>Predefined windows mean that objects are created only for data we will use</a:t>
            </a:r>
          </a:p>
          <a:p>
            <a:pPr lvl="1"/>
            <a:r>
              <a:rPr lang="en-GB" dirty="0"/>
              <a:t>Calculate and store polar coordinates relative to centre of window</a:t>
            </a:r>
          </a:p>
          <a:p>
            <a:r>
              <a:rPr lang="en-GB" dirty="0"/>
              <a:t>Within each thread, data are sorted by radius</a:t>
            </a:r>
          </a:p>
          <a:p>
            <a:pPr lvl="1"/>
            <a:r>
              <a:rPr lang="en-GB" dirty="0"/>
              <a:t>Why? We’ll see</a:t>
            </a:r>
          </a:p>
          <a:p>
            <a:r>
              <a:rPr lang="en-GB" dirty="0"/>
              <a:t>Sorted lists are merge-sorted into final list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756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2BD39-9191-4066-9CB6-4C28ECD1E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C1DAB-D88A-4517-8D0D-26A645151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8291"/>
            <a:ext cx="7702344" cy="4867241"/>
          </a:xfrm>
        </p:spPr>
        <p:txBody>
          <a:bodyPr>
            <a:noAutofit/>
          </a:bodyPr>
          <a:lstStyle/>
          <a:p>
            <a:r>
              <a:rPr lang="en-GB" sz="2400" dirty="0"/>
              <a:t>For each datum, calculate the distance to all neighbours within distance 2R</a:t>
            </a:r>
          </a:p>
          <a:p>
            <a:pPr lvl="1"/>
            <a:r>
              <a:rPr lang="en-GB" sz="2000" dirty="0"/>
              <a:t>We sorted our data: We know that any datum after us is at larger radius and any datum before us is at smaller radius, can do instant cut on </a:t>
            </a:r>
            <a:r>
              <a:rPr lang="en-GB" sz="2000" dirty="0" err="1"/>
              <a:t>dR</a:t>
            </a:r>
            <a:endParaRPr lang="en-GB" sz="2000" dirty="0"/>
          </a:p>
          <a:p>
            <a:pPr lvl="1"/>
            <a:r>
              <a:rPr lang="en-GB" sz="2000" dirty="0"/>
              <a:t>We can also do a quick cut on a precalculated </a:t>
            </a:r>
            <a:r>
              <a:rPr lang="en-GB" sz="2000" dirty="0" err="1"/>
              <a:t>dPhi</a:t>
            </a:r>
            <a:endParaRPr lang="en-GB" sz="2000" dirty="0"/>
          </a:p>
          <a:p>
            <a:r>
              <a:rPr lang="en-GB" sz="2400" dirty="0"/>
              <a:t>Only then do we calculate the (squared) Euclidean distance and cut</a:t>
            </a:r>
          </a:p>
          <a:p>
            <a:pPr lvl="1"/>
            <a:r>
              <a:rPr lang="en-GB" sz="2000" dirty="0"/>
              <a:t>No need to do the square-root to compare!</a:t>
            </a:r>
          </a:p>
          <a:p>
            <a:r>
              <a:rPr lang="en-GB" sz="2400" dirty="0"/>
              <a:t>Store pointers to accepted neighbours and their Euclidean squared distance, sorted by distance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1505DB5-847B-47D1-A0D4-08348799E040}"/>
              </a:ext>
            </a:extLst>
          </p:cNvPr>
          <p:cNvGrpSpPr/>
          <p:nvPr/>
        </p:nvGrpSpPr>
        <p:grpSpPr>
          <a:xfrm>
            <a:off x="4810260" y="2303202"/>
            <a:ext cx="7370647" cy="7762864"/>
            <a:chOff x="6253020" y="2937232"/>
            <a:chExt cx="5319311" cy="5602370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id="{F44B119B-27D1-40ED-B505-3108F7303C42}"/>
                </a:ext>
              </a:extLst>
            </p:cNvPr>
            <p:cNvSpPr/>
            <p:nvPr/>
          </p:nvSpPr>
          <p:spPr>
            <a:xfrm>
              <a:off x="7906956" y="4915458"/>
              <a:ext cx="1910576" cy="1942541"/>
            </a:xfrm>
            <a:prstGeom prst="arc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2CEA91C7-6C14-41D0-B617-E06731260565}"/>
                </a:ext>
              </a:extLst>
            </p:cNvPr>
            <p:cNvSpPr/>
            <p:nvPr/>
          </p:nvSpPr>
          <p:spPr>
            <a:xfrm>
              <a:off x="7134826" y="4130412"/>
              <a:ext cx="3454834" cy="3512632"/>
            </a:xfrm>
            <a:prstGeom prst="arc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18BD8538-ED42-4714-BA8D-D6A7AA5DB5E3}"/>
                </a:ext>
              </a:extLst>
            </p:cNvPr>
            <p:cNvSpPr/>
            <p:nvPr/>
          </p:nvSpPr>
          <p:spPr>
            <a:xfrm>
              <a:off x="6253020" y="3233854"/>
              <a:ext cx="5218446" cy="5305748"/>
            </a:xfrm>
            <a:prstGeom prst="arc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E10B225-854C-45B8-9E01-9A5CC2BF051B}"/>
                </a:ext>
              </a:extLst>
            </p:cNvPr>
            <p:cNvSpPr/>
            <p:nvPr/>
          </p:nvSpPr>
          <p:spPr>
            <a:xfrm>
              <a:off x="9282275" y="3778033"/>
              <a:ext cx="1663761" cy="16637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432B20-148A-4ED8-8FCF-5FBB727651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29" y="2937232"/>
              <a:ext cx="878461" cy="296845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FEA5D31-BE77-485C-8B39-D896095BA7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29" y="5009174"/>
              <a:ext cx="2713802" cy="896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F5BBACF-A2B9-4702-B02E-262EC89C58EA}"/>
              </a:ext>
            </a:extLst>
          </p:cNvPr>
          <p:cNvSpPr txBox="1"/>
          <p:nvPr/>
        </p:nvSpPr>
        <p:spPr>
          <a:xfrm>
            <a:off x="10766170" y="604707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3C370-8940-4127-8698-E1462F9A7259}"/>
              </a:ext>
            </a:extLst>
          </p:cNvPr>
          <p:cNvSpPr txBox="1"/>
          <p:nvPr/>
        </p:nvSpPr>
        <p:spPr>
          <a:xfrm>
            <a:off x="11498157" y="609663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r+2R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BD461E-98B2-4C5B-A2A0-D4308F47E6F8}"/>
              </a:ext>
            </a:extLst>
          </p:cNvPr>
          <p:cNvSpPr txBox="1"/>
          <p:nvPr/>
        </p:nvSpPr>
        <p:spPr>
          <a:xfrm>
            <a:off x="9685149" y="6113027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r-2R</a:t>
            </a:r>
          </a:p>
        </p:txBody>
      </p:sp>
    </p:spTree>
    <p:extLst>
      <p:ext uri="{BB962C8B-B14F-4D97-AF65-F5344CB8AC3E}">
        <p14:creationId xmlns:p14="http://schemas.microsoft.com/office/powerpoint/2010/main" val="4012836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A114A-7EA8-433F-947A-5E7D4014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Localization score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19CDC-BFBB-4A68-AD9F-30C10689E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1226" cy="4351338"/>
          </a:xfrm>
        </p:spPr>
        <p:txBody>
          <a:bodyPr>
            <a:normAutofit/>
          </a:bodyPr>
          <a:lstStyle/>
          <a:p>
            <a:r>
              <a:rPr lang="en-GB" sz="2400" dirty="0" err="1"/>
              <a:t>Getis</a:t>
            </a:r>
            <a:r>
              <a:rPr lang="en-GB" sz="2400" dirty="0"/>
              <a:t> and Franklin measurement of density based </a:t>
            </a:r>
            <a:br>
              <a:rPr lang="en-GB" sz="2400" dirty="0"/>
            </a:br>
            <a:r>
              <a:rPr lang="en-GB" sz="2400" dirty="0"/>
              <a:t>on deviation from Poisson distribution of points</a:t>
            </a:r>
          </a:p>
          <a:p>
            <a:r>
              <a:rPr lang="en-GB" sz="2400" dirty="0"/>
              <a:t>Repetition in the summation can be avoided by noting that any point included in the summation up to </a:t>
            </a:r>
            <a:r>
              <a:rPr lang="en-GB" sz="2400" dirty="0" err="1"/>
              <a:t>d</a:t>
            </a:r>
            <a:r>
              <a:rPr lang="en-GB" sz="2400" baseline="-25000" dirty="0" err="1"/>
              <a:t>A</a:t>
            </a:r>
            <a:r>
              <a:rPr lang="en-GB" sz="2400" dirty="0"/>
              <a:t> is also included in the summation up to d</a:t>
            </a:r>
            <a:r>
              <a:rPr lang="en-GB" sz="2400" baseline="-25000" dirty="0"/>
              <a:t>B</a:t>
            </a:r>
            <a:r>
              <a:rPr lang="en-GB" sz="2400" dirty="0"/>
              <a:t>, where d</a:t>
            </a:r>
            <a:r>
              <a:rPr lang="en-GB" sz="2400" baseline="-25000" dirty="0"/>
              <a:t>B</a:t>
            </a:r>
            <a:r>
              <a:rPr lang="en-GB" sz="2400" dirty="0"/>
              <a:t> &gt; </a:t>
            </a:r>
            <a:r>
              <a:rPr lang="en-GB" sz="2400" dirty="0" err="1"/>
              <a:t>d</a:t>
            </a:r>
            <a:r>
              <a:rPr lang="en-GB" sz="2400" baseline="-25000" dirty="0" err="1"/>
              <a:t>A</a:t>
            </a:r>
            <a:endParaRPr lang="en-GB" sz="2400" baseline="-25000" dirty="0"/>
          </a:p>
          <a:p>
            <a:pPr lvl="1"/>
            <a:r>
              <a:rPr lang="en-GB" sz="2000" dirty="0"/>
              <a:t>Scan radius parameter UPWARDS for maximum reuse</a:t>
            </a:r>
          </a:p>
          <a:p>
            <a:pPr lvl="1"/>
            <a:r>
              <a:rPr lang="en-GB" sz="2000" dirty="0"/>
              <a:t>Since we pre-sorted our neighbours by distance, this is trivial</a:t>
            </a:r>
          </a:p>
          <a:p>
            <a:r>
              <a:rPr lang="en-GB" sz="2400" dirty="0"/>
              <a:t>The boundary correction containing a trigonometric function and a reciprocal can be replaced with a 2-term polynomial approximation with a fractional error of less than 10</a:t>
            </a:r>
            <a:r>
              <a:rPr lang="en-GB" sz="2400" baseline="30000" dirty="0"/>
              <a:t>-3</a:t>
            </a:r>
          </a:p>
          <a:p>
            <a:r>
              <a:rPr lang="en-GB" sz="2400" dirty="0"/>
              <a:t>Score is calculated per datum: Trivially parallelizable</a:t>
            </a:r>
          </a:p>
          <a:p>
            <a:r>
              <a:rPr lang="en-GB" sz="2400" dirty="0"/>
              <a:t>Can be done during RT scan or pre-calculated and stored for each R-value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014595-3A82-4376-989A-7E6392E72702}"/>
              </a:ext>
            </a:extLst>
          </p:cNvPr>
          <p:cNvGrpSpPr/>
          <p:nvPr/>
        </p:nvGrpSpPr>
        <p:grpSpPr>
          <a:xfrm>
            <a:off x="7498080" y="191535"/>
            <a:ext cx="4524421" cy="1921647"/>
            <a:chOff x="7069872" y="1749171"/>
            <a:chExt cx="5122128" cy="217551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C9852E-454B-43D0-B182-4CF16D7B1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97"/>
            <a:stretch/>
          </p:blipFill>
          <p:spPr>
            <a:xfrm>
              <a:off x="7069872" y="1749171"/>
              <a:ext cx="5122127" cy="217551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043E06-3AE0-4AB2-8702-90189D14BBF6}"/>
                </a:ext>
              </a:extLst>
            </p:cNvPr>
            <p:cNvSpPr/>
            <p:nvPr/>
          </p:nvSpPr>
          <p:spPr>
            <a:xfrm>
              <a:off x="9554365" y="3675442"/>
              <a:ext cx="2637635" cy="249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5458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EDF6F-1E33-43BC-9B8B-59D6CCE1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Clustering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DE0BF-180C-438B-B19B-7B252BB23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Repetition in clustering can be avoided by noting that any datum with localization over threshold T</a:t>
            </a:r>
            <a:r>
              <a:rPr lang="en-GB" baseline="-25000" dirty="0"/>
              <a:t>A</a:t>
            </a:r>
            <a:r>
              <a:rPr lang="en-GB" dirty="0"/>
              <a:t> is also over threshold T</a:t>
            </a:r>
            <a:r>
              <a:rPr lang="en-GB" baseline="-25000" dirty="0"/>
              <a:t>B</a:t>
            </a:r>
            <a:r>
              <a:rPr lang="en-GB" dirty="0"/>
              <a:t>, where T</a:t>
            </a:r>
            <a:r>
              <a:rPr lang="en-GB" baseline="-25000" dirty="0"/>
              <a:t>A</a:t>
            </a:r>
            <a:r>
              <a:rPr lang="en-GB" dirty="0"/>
              <a:t> &gt; T</a:t>
            </a:r>
            <a:r>
              <a:rPr lang="en-GB" baseline="-25000" dirty="0"/>
              <a:t>B</a:t>
            </a:r>
            <a:r>
              <a:rPr lang="en-GB" dirty="0"/>
              <a:t>, any datum </a:t>
            </a:r>
          </a:p>
          <a:p>
            <a:pPr lvl="1"/>
            <a:r>
              <a:rPr lang="en-GB" dirty="0"/>
              <a:t>Any cluster for T</a:t>
            </a:r>
            <a:r>
              <a:rPr lang="en-GB" baseline="-25000" dirty="0"/>
              <a:t>A</a:t>
            </a:r>
            <a:r>
              <a:rPr lang="en-GB" dirty="0"/>
              <a:t> is also valid for T</a:t>
            </a:r>
            <a:r>
              <a:rPr lang="en-GB" baseline="-25000" dirty="0"/>
              <a:t>B</a:t>
            </a:r>
            <a:r>
              <a:rPr lang="en-GB" dirty="0"/>
              <a:t>, although for T</a:t>
            </a:r>
            <a:r>
              <a:rPr lang="en-GB" baseline="-25000" dirty="0"/>
              <a:t>B</a:t>
            </a:r>
            <a:r>
              <a:rPr lang="en-GB" dirty="0"/>
              <a:t>, additional data may be added to the cluster or multiple clusters merged, relative to T</a:t>
            </a:r>
            <a:r>
              <a:rPr lang="en-GB" baseline="-25000" dirty="0"/>
              <a:t>A</a:t>
            </a:r>
            <a:endParaRPr lang="en-GB" dirty="0"/>
          </a:p>
          <a:p>
            <a:pPr lvl="1"/>
            <a:r>
              <a:rPr lang="en-GB" dirty="0"/>
              <a:t>Scan the threshold parameter DOWNWARDS for maximum reuse</a:t>
            </a:r>
          </a:p>
          <a:p>
            <a:r>
              <a:rPr lang="en-GB" dirty="0"/>
              <a:t>Clustering itself is not obviously parallelizable</a:t>
            </a:r>
          </a:p>
          <a:p>
            <a:pPr lvl="1"/>
            <a:r>
              <a:rPr lang="en-GB" dirty="0"/>
              <a:t>Many approaches tried, cost of mutexing always exceeds any gain</a:t>
            </a:r>
          </a:p>
        </p:txBody>
      </p:sp>
    </p:spTree>
    <p:extLst>
      <p:ext uri="{BB962C8B-B14F-4D97-AF65-F5344CB8AC3E}">
        <p14:creationId xmlns:p14="http://schemas.microsoft.com/office/powerpoint/2010/main" val="3021364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6919-6082-4623-A7E9-38346319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Clustering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901EA-8AE4-4549-9A20-2FBBE939B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Instead, try parallelizing RT scan</a:t>
            </a:r>
          </a:p>
          <a:p>
            <a:pPr lvl="1"/>
            <a:r>
              <a:rPr lang="en-GB" dirty="0"/>
              <a:t>In principle, trivially parallelizable</a:t>
            </a:r>
          </a:p>
          <a:p>
            <a:pPr lvl="1"/>
            <a:r>
              <a:rPr lang="en-GB" dirty="0"/>
              <a:t>In practice, restricted by available memory</a:t>
            </a:r>
          </a:p>
          <a:p>
            <a:r>
              <a:rPr lang="en-GB" dirty="0"/>
              <a:t>Can we share the memory-intensive read-only parts and only duplicate the stuff that actually with each scan?</a:t>
            </a:r>
          </a:p>
          <a:p>
            <a:pPr lvl="1"/>
            <a:r>
              <a:rPr lang="en-GB" dirty="0"/>
              <a:t>Still playing with this (when I get a chance!)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197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85497-248F-4197-A8E8-778FBF1AA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Log scores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C4D6E-FB29-44F8-BAAA-28825F260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CERN ROOT Maths libraries for</a:t>
            </a:r>
          </a:p>
          <a:p>
            <a:pPr lvl="1"/>
            <a:r>
              <a:rPr lang="en-GB" dirty="0"/>
              <a:t>Gaussian Cumulative Distribution Function</a:t>
            </a:r>
          </a:p>
          <a:p>
            <a:pPr lvl="2"/>
            <a:r>
              <a:rPr lang="en-GB" dirty="0"/>
              <a:t>Albeit noting that you can place a cut on the argument for when the result will exceed the precision of the result format and save a non-negligible amount of time</a:t>
            </a:r>
          </a:p>
          <a:p>
            <a:pPr lvl="1"/>
            <a:r>
              <a:rPr lang="en-GB" dirty="0"/>
              <a:t>Log-Gamma Function</a:t>
            </a:r>
          </a:p>
          <a:p>
            <a:pPr lvl="1"/>
            <a:r>
              <a:rPr lang="en-GB" dirty="0"/>
              <a:t>Numeric integration</a:t>
            </a:r>
          </a:p>
          <a:p>
            <a:r>
              <a:rPr lang="en-GB" dirty="0"/>
              <a:t>High performance, thoroughly tested, had them to hand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1800" dirty="0"/>
              <a:t>Also using the ROOT implementation of Cubic spline interpolation for interpolating between sigma probabilities, and ROOT histograms for plotting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470413"/>
      </p:ext>
    </p:extLst>
  </p:cSld>
  <p:clrMapOvr>
    <a:masterClrMapping/>
  </p:clrMapOvr>
</p:sld>
</file>

<file path=ppt/theme/theme1.xml><?xml version="1.0" encoding="utf-8"?>
<a:theme xmlns:a="http://schemas.openxmlformats.org/drawingml/2006/main" name="AI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" id="{2D500959-F906-4ADE-B76A-835ADBF43142}" vid="{17C4E865-5F5A-4600-98C9-908B472214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</Template>
  <TotalTime>264</TotalTime>
  <Words>883</Words>
  <Application>Microsoft Office PowerPoint</Application>
  <PresentationFormat>Widescreen</PresentationFormat>
  <Paragraphs>98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AI</vt:lpstr>
      <vt:lpstr>A fast C++ implementation of the Bayesian Clustering algorithm</vt:lpstr>
      <vt:lpstr>Algorithm</vt:lpstr>
      <vt:lpstr>Aim</vt:lpstr>
      <vt:lpstr>Data preparation</vt:lpstr>
      <vt:lpstr>Data preparation</vt:lpstr>
      <vt:lpstr>Localization score</vt:lpstr>
      <vt:lpstr>Clustering</vt:lpstr>
      <vt:lpstr>Clustering</vt:lpstr>
      <vt:lpstr>Log scores</vt:lpstr>
      <vt:lpstr>Test sample</vt:lpstr>
      <vt:lpstr>Performance</vt:lpstr>
      <vt:lpstr>Performance</vt:lpstr>
      <vt:lpstr>What next?</vt:lpstr>
      <vt:lpstr>Questions?</vt:lpstr>
      <vt:lpstr>Paradigm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fast C++ implementation of the Bayesian Clustering algorithm</dc:title>
  <dc:creator>Rose, Andrew W</dc:creator>
  <cp:lastModifiedBy>Rose, Andrew W</cp:lastModifiedBy>
  <cp:revision>100</cp:revision>
  <dcterms:created xsi:type="dcterms:W3CDTF">2022-02-21T09:04:46Z</dcterms:created>
  <dcterms:modified xsi:type="dcterms:W3CDTF">2022-02-21T13:29:14Z</dcterms:modified>
</cp:coreProperties>
</file>