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6"/>
  </p:notesMasterIdLst>
  <p:sldIdLst>
    <p:sldId id="272" r:id="rId2"/>
    <p:sldId id="257" r:id="rId3"/>
    <p:sldId id="277" r:id="rId4"/>
    <p:sldId id="258" r:id="rId5"/>
    <p:sldId id="275" r:id="rId6"/>
    <p:sldId id="267" r:id="rId7"/>
    <p:sldId id="276" r:id="rId8"/>
    <p:sldId id="279" r:id="rId9"/>
    <p:sldId id="280" r:id="rId10"/>
    <p:sldId id="281" r:id="rId11"/>
    <p:sldId id="259" r:id="rId12"/>
    <p:sldId id="260" r:id="rId13"/>
    <p:sldId id="282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  <a:srgbClr val="0432FF"/>
    <a:srgbClr val="73FB79"/>
    <a:srgbClr val="73FEFF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/>
    <p:restoredTop sz="89860"/>
  </p:normalViewPr>
  <p:slideViewPr>
    <p:cSldViewPr snapToGrid="0" snapToObjects="1">
      <p:cViewPr>
        <p:scale>
          <a:sx n="94" d="100"/>
          <a:sy n="94" d="100"/>
        </p:scale>
        <p:origin x="176" y="-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723033-684F-D845-B981-2BDA53289754}" type="datetimeFigureOut">
              <a:rPr lang="en-US" smtClean="0"/>
              <a:t>1/16/20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84F3A-CFE6-6248-B08D-EF0062B4A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00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24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582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C4692-E276-6C41-B72C-7BBDFE56EF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34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33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4F3A-CFE6-6248-B08D-EF0062B4ADE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97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148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28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91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40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185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65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1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4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11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4CD13-CDEE-1E4C-A83C-DEF05584CDE5}" type="datetimeFigureOut">
              <a:rPr lang="en-US" smtClean="0"/>
              <a:t>1/16/20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EAE06-A6B3-284D-B006-C151F3FA0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0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944377"/>
            <a:ext cx="12192000" cy="229029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873458" y="1201002"/>
            <a:ext cx="10413242" cy="138646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Update from Science Board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048000" y="3602038"/>
            <a:ext cx="5982270" cy="1655762"/>
          </a:xfrm>
        </p:spPr>
        <p:txBody>
          <a:bodyPr>
            <a:normAutofit/>
          </a:bodyPr>
          <a:lstStyle/>
          <a:p>
            <a:pPr marL="342900" indent="-342900" algn="l">
              <a:buFont typeface="Arial" charset="0"/>
              <a:buChar char="•"/>
            </a:pP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What we do 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(Computing related) updates + current issues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0" y="5914703"/>
            <a:ext cx="7365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Tara Shears,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for Science Board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59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9934" y="1719615"/>
            <a:ext cx="1059066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Astronomy:</a:t>
            </a:r>
          </a:p>
          <a:p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Recommendation 12: Large-scale computing is an integral part of modern-day astronomy, both for modelling and data analysis and should be funded as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such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Large-scale computing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needs a substantial uplift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if we are to retain (or regain!) our international competitiveness as current provision is a long way below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requirements. Support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would have to be multi-tiered with local, regional and national facilities. Such a multi-scale structure would allow the most efficient use of computing facilities at each level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Hardware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infrastructure needs to be accompanied by sufficient staff provision</a:t>
            </a:r>
            <a:r>
              <a:rPr lang="en-US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to give local support e.g. for data access issues, software compatibility etc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 In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addition, the Panel strongly recommends that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STFC continues and preferably increases its support for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DIRAC.</a:t>
            </a:r>
          </a:p>
          <a:p>
            <a:pPr marL="342900" indent="-342900">
              <a:buFont typeface="Arial" charset="0"/>
              <a:buChar char="•"/>
            </a:pPr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Recommendation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13: There is a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growing need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for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more money to fund data and analysis needs that go hand in hand with being part of “Big Data” facilities such as LSST and SKA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 This plan needs to be put in place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early.</a:t>
            </a:r>
          </a:p>
          <a:p>
            <a:pPr marL="342900" indent="-342900">
              <a:buFont typeface="Arial" charset="0"/>
              <a:buChar char="•"/>
            </a:pPr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Recommendation 14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clear career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structure for astronomical software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engineers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should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be established.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3368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152512" y="362262"/>
            <a:ext cx="2265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Findings: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6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1170" y="2074460"/>
            <a:ext cx="93896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Balance of </a:t>
            </a:r>
            <a:r>
              <a:rPr lang="en-US" sz="2400" b="1" dirty="0" err="1"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 2 will take place in 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first 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half 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of 2020 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Panel = Science Board + programme evaluation chairs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will be invited 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Financial scenarios to be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defined (depends on future funding levels</a:t>
            </a:r>
            <a:r>
              <a:rPr lang="is-IS" sz="2000" dirty="0" smtClean="0">
                <a:latin typeface="Arial" charset="0"/>
                <a:ea typeface="Arial" charset="0"/>
                <a:cs typeface="Arial" charset="0"/>
              </a:rPr>
              <a:t>…)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800100" lvl="1" indent="-342900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Final report to be made public.</a:t>
            </a:r>
          </a:p>
          <a:p>
            <a:pPr marL="285750" indent="-285750">
              <a:buFont typeface="Arial" charset="0"/>
              <a:buChar char="•"/>
            </a:pPr>
            <a:endParaRPr lang="en-US" sz="2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We need: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(Any) Updates in community priorities since the evaluation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(Any) Updates in activities and future opportunities since the evaluation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Comments on evaluation findings welcome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Please give info to CAP (to give to us), or </a:t>
            </a:r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raise here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(request to advisory panels imminent)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3368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152512" y="362262"/>
            <a:ext cx="6117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Balance of </a:t>
            </a:r>
            <a:r>
              <a:rPr lang="en-US" sz="4000" dirty="0" err="1" smtClean="0"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 2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03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10279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36421" y="71309"/>
            <a:ext cx="103842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Arial" charset="0"/>
                <a:ea typeface="Arial" charset="0"/>
                <a:cs typeface="Arial" charset="0"/>
              </a:rPr>
              <a:t>Developing a World Class Research Programme </a:t>
            </a:r>
            <a:r>
              <a:rPr lang="en-US" sz="3600" dirty="0" smtClean="0">
                <a:latin typeface="Arial" charset="0"/>
                <a:ea typeface="Arial" charset="0"/>
                <a:cs typeface="Arial" charset="0"/>
              </a:rPr>
              <a:t>/</a:t>
            </a:r>
          </a:p>
          <a:p>
            <a:r>
              <a:rPr lang="en-US" sz="3600" dirty="0" smtClean="0">
                <a:latin typeface="Arial" charset="0"/>
                <a:ea typeface="Arial" charset="0"/>
                <a:cs typeface="Arial" charset="0"/>
              </a:rPr>
              <a:t>“Priority projects”</a:t>
            </a:r>
            <a:endParaRPr lang="en-US" sz="3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4599" y="2006118"/>
            <a:ext cx="94264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CAP, along with other AP/similar bodies, submitted ideas for the Priority Projects/WCRP scheme.</a:t>
            </a:r>
            <a:endParaRPr lang="en-US" sz="2400" b="1" dirty="0"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>
                <a:latin typeface="Arial" charset="0"/>
                <a:ea typeface="Arial" charset="0"/>
                <a:cs typeface="Arial" charset="0"/>
              </a:rPr>
              <a:t>U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pdate process:</a:t>
            </a:r>
          </a:p>
          <a:p>
            <a:endParaRPr lang="en-US" sz="800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Major review of the ‘Developing a World Class Research Programme’ priority list every three years; next review in 2021; </a:t>
            </a:r>
          </a:p>
          <a:p>
            <a:pPr marL="285750" indent="-285750">
              <a:buFont typeface="Arial" charset="0"/>
              <a:buChar char="•"/>
            </a:pPr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nnual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process for the advisory panels to consider any urgent developments; constant overall length of list 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Science Board input; commenting on scientific case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Some projects have been submitted to UKRI funding calls (see Mark’s talk)</a:t>
            </a:r>
          </a:p>
          <a:p>
            <a:endParaRPr lang="en-US" dirty="0" smtClean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83498" y="6462032"/>
            <a:ext cx="778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/about-us/our-purpose-and-priorities/planning-and-strategy/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stfc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-reviews/research-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30483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4599" y="2006118"/>
            <a:ext cx="942643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Should the process evolve further? </a:t>
            </a: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Some issues have been identified: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Other Councils approach this a little differently (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eg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EPSRC Big Ideas scheme)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Priority project/WCRP list may not be the same as community roadmaps; tension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WCRP exercise has generated projects (by design)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C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an we generate ideas for grand challenges as well as projects?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We are discussing the approach in Science Board. </a:t>
            </a:r>
          </a:p>
          <a:p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Your views and input are welcome (here or email us).</a:t>
            </a:r>
            <a:endParaRPr lang="en-US" sz="24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83498" y="6462032"/>
            <a:ext cx="778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/about-us/our-purpose-and-priorities/planning-and-strategy/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stfc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-reviews/research-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programme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/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0279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36421" y="71309"/>
            <a:ext cx="103842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Arial" charset="0"/>
                <a:ea typeface="Arial" charset="0"/>
                <a:cs typeface="Arial" charset="0"/>
              </a:rPr>
              <a:t>Developing a World Class Research Programme </a:t>
            </a:r>
            <a:r>
              <a:rPr lang="en-US" sz="3600" dirty="0" smtClean="0">
                <a:latin typeface="Arial" charset="0"/>
                <a:ea typeface="Arial" charset="0"/>
                <a:cs typeface="Arial" charset="0"/>
              </a:rPr>
              <a:t>/</a:t>
            </a:r>
          </a:p>
          <a:p>
            <a:r>
              <a:rPr lang="en-US" sz="3600" dirty="0" smtClean="0">
                <a:latin typeface="Arial" charset="0"/>
                <a:ea typeface="Arial" charset="0"/>
                <a:cs typeface="Arial" charset="0"/>
              </a:rPr>
              <a:t>“Priority projects”</a:t>
            </a:r>
            <a:endParaRPr lang="en-US" sz="3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47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3368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042613" y="327542"/>
            <a:ext cx="64315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latin typeface="Arial" charset="0"/>
                <a:ea typeface="Arial" charset="0"/>
                <a:cs typeface="Arial" charset="0"/>
              </a:rPr>
              <a:t>Summary of current </a:t>
            </a:r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issues: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42697" y="2429300"/>
            <a:ext cx="852188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Funding level – what will it be?</a:t>
            </a:r>
          </a:p>
          <a:p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Considering Priority Projects approach</a:t>
            </a:r>
          </a:p>
          <a:p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Main short term business: Balance of </a:t>
            </a:r>
            <a:r>
              <a:rPr lang="en-US" sz="2800" dirty="0" err="1" smtClean="0"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2</a:t>
            </a:r>
            <a:endParaRPr lang="en-US" sz="2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14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10281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152512" y="375911"/>
            <a:ext cx="7972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Arial" charset="0"/>
                <a:ea typeface="Arial" charset="0"/>
                <a:cs typeface="Arial" charset="0"/>
              </a:rPr>
              <a:t>Science Board terms of reference: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8627" y="2251014"/>
            <a:ext cx="7949046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is-IS" sz="2000" dirty="0">
                <a:latin typeface="Arial" charset="0"/>
                <a:ea typeface="Arial" charset="0"/>
                <a:cs typeface="Arial" charset="0"/>
              </a:rPr>
              <a:t>…t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o provide the STFC with a strategic scientific overview and assessment of, and science advice on, </a:t>
            </a:r>
            <a:r>
              <a:rPr lang="en-US" sz="20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of the </a:t>
            </a:r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STFC supports.”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6005" y="3842899"/>
            <a:ext cx="422904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Reliant on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endParaRPr lang="en-US" sz="800" b="1" dirty="0">
              <a:latin typeface="Arial" charset="0"/>
              <a:ea typeface="Arial" charset="0"/>
              <a:cs typeface="Arial" charset="0"/>
            </a:endParaRPr>
          </a:p>
          <a:p>
            <a:pPr marL="257175" indent="-257175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Advisory panels</a:t>
            </a:r>
          </a:p>
          <a:p>
            <a:pPr marL="257175" indent="-257175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Peer review panels</a:t>
            </a:r>
          </a:p>
          <a:p>
            <a:pPr marL="257175" indent="-257175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Other (expert) review committees</a:t>
            </a:r>
          </a:p>
          <a:p>
            <a:pPr marL="257175" indent="-257175">
              <a:buFont typeface="Arial" charset="0"/>
              <a:buChar char="•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You, the community.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419367" y="1987009"/>
            <a:ext cx="9335069" cy="1468958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1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92" y="395785"/>
            <a:ext cx="10665785" cy="626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7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0" y="-3365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572870" y="323767"/>
            <a:ext cx="6630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Arial" charset="0"/>
                <a:ea typeface="Arial" charset="0"/>
                <a:cs typeface="Arial" charset="0"/>
              </a:rPr>
              <a:t>Science Board Membership: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75539" y="2648716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STFC Office: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Karen Clifford</a:t>
            </a:r>
            <a:endParaRPr lang="en-US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2734" y="6492760"/>
            <a:ext cx="76931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/about-us/how-we-are-governed/advisory-boards/science-board/</a:t>
            </a:r>
          </a:p>
        </p:txBody>
      </p:sp>
      <p:sp>
        <p:nvSpPr>
          <p:cNvPr id="11" name="TextBox 10"/>
          <p:cNvSpPr txBox="1"/>
          <p:nvPr/>
        </p:nvSpPr>
        <p:spPr>
          <a:xfrm rot="5400000">
            <a:off x="5859165" y="5010737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(new / changed)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638272" y="1605888"/>
            <a:ext cx="3024344" cy="809767"/>
          </a:xfrm>
          <a:prstGeom prst="roundRect">
            <a:avLst/>
          </a:prstGeom>
          <a:noFill/>
          <a:ln w="38100">
            <a:solidFill>
              <a:srgbClr val="008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614873" y="1649330"/>
            <a:ext cx="387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+ 14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non-core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members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750294" y="1578592"/>
            <a:ext cx="4819737" cy="4726673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62734" y="1680077"/>
            <a:ext cx="427552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Jayne Lawrence (Manchester) (Chair)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Tara Shears (Liverpool) (Deputy Chair)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Martin Bauer (Durham)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Andrew Beale (UCL)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Stewart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Boogert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(Royal Holloway)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Bill Chaplin (Birmingham)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Andrew Coates (UCL/</a:t>
            </a:r>
            <a:r>
              <a:rPr lang="en-US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Mullard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Gavin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Davies (Imperial)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Karen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Edler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(Bath)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Keith </a:t>
            </a:r>
            <a:r>
              <a:rPr lang="en-US" dirty="0" err="1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Grainge</a:t>
            </a:r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(Manchester)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Stephen Hayden (Bristol)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David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Ireland (Glasgow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Martin King (Royal Holloway)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Paul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McKenna (Strathclyde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Alex Murphy (Edinburgh)</a:t>
            </a:r>
            <a:endParaRPr lang="en-US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Robin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Perutz (York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15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10282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152512" y="375912"/>
            <a:ext cx="64315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Updates and current issues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1225" y="1851598"/>
            <a:ext cx="10838679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Advisory panel interactions:</a:t>
            </a:r>
          </a:p>
          <a:p>
            <a:endParaRPr lang="en-US" sz="800" b="1" dirty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CAP (+IRIS) in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October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Strategic reports:</a:t>
            </a:r>
          </a:p>
          <a:p>
            <a:endParaRPr lang="en-US" sz="800" b="1" dirty="0" smtClean="0"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kern="0" dirty="0" smtClean="0">
                <a:latin typeface="Arial" charset="0"/>
                <a:ea typeface="Arial" charset="0"/>
                <a:cs typeface="Arial" charset="0"/>
              </a:rPr>
              <a:t>Programme evaluations</a:t>
            </a:r>
          </a:p>
          <a:p>
            <a:pPr marL="285750" indent="-285750">
              <a:buFont typeface="Arial" charset="0"/>
              <a:buChar char="•"/>
            </a:pPr>
            <a:r>
              <a:rPr lang="en-GB" kern="0" dirty="0" smtClean="0">
                <a:latin typeface="Arial" charset="0"/>
                <a:ea typeface="Arial" charset="0"/>
                <a:cs typeface="Arial" charset="0"/>
              </a:rPr>
              <a:t>(Upcoming) Balance of Programmes 2</a:t>
            </a:r>
            <a:endParaRPr lang="en-GB" kern="0" dirty="0">
              <a:latin typeface="Arial" charset="0"/>
              <a:ea typeface="Arial" charset="0"/>
              <a:cs typeface="Arial" charset="0"/>
            </a:endParaRPr>
          </a:p>
          <a:p>
            <a:endParaRPr lang="en-US" sz="2400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Projects:</a:t>
            </a:r>
          </a:p>
          <a:p>
            <a:endParaRPr lang="en-US" sz="800" b="1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GridPP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2020-24 (funded)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concerns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about meeting capital costs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Dirac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operations 2019-22 (funded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 –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concerns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about electricity costs being met by government capital funding (STFC has insufficient funds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).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(both funded at the level permitted by programme funds)</a:t>
            </a:r>
            <a:endParaRPr lang="en-US" sz="16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Priority projects exercise</a:t>
            </a:r>
          </a:p>
          <a:p>
            <a:pPr marL="342900" indent="-342900">
              <a:buFont typeface="Arial" charset="0"/>
              <a:buChar char="•"/>
            </a:pP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12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3368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247140" y="362459"/>
            <a:ext cx="48946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CAP (+IRIS) </a:t>
            </a:r>
            <a:r>
              <a:rPr lang="en-US" sz="4000" dirty="0">
                <a:latin typeface="Arial" charset="0"/>
                <a:ea typeface="Arial" charset="0"/>
                <a:cs typeface="Arial" charset="0"/>
              </a:rPr>
              <a:t>reports: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3081" y="5883281"/>
            <a:ext cx="11136573" cy="707886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We have raised the impending </a:t>
            </a:r>
            <a:r>
              <a:rPr lang="en-US" sz="20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significant shortfall in </a:t>
            </a:r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computing resources with Council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These points are also picked up in the programme evaluations</a:t>
            </a:r>
            <a:endParaRPr lang="en-US" sz="20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662" y="1688022"/>
            <a:ext cx="8913022" cy="3833966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351128" y="1575413"/>
            <a:ext cx="8748215" cy="3924633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5400000">
            <a:off x="9348712" y="4449176"/>
            <a:ext cx="200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(from CAP report)</a:t>
            </a:r>
            <a:endParaRPr lang="en-US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03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-3367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152512" y="362263"/>
            <a:ext cx="5747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Programme evaluations: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73706" y="2060810"/>
            <a:ext cx="105906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Three year rolling programme to “define 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a balanced programme of excellent science within a realistic financial planning envelope” in each PPAN area, followed by a balance of </a:t>
            </a:r>
            <a:r>
              <a:rPr lang="en-US" sz="2000" b="1" dirty="0" err="1"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sz="2000" b="1" dirty="0">
                <a:latin typeface="Arial" charset="0"/>
                <a:ea typeface="Arial" charset="0"/>
                <a:cs typeface="Arial" charset="0"/>
              </a:rPr>
              <a:t> exercise: </a:t>
            </a:r>
          </a:p>
          <a:p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Accelerator Science, Astronomy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Computing, Nuclear Physics, Particle Physics and 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Particle Astrophysics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have been evaluated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All evaluation reports were </a:t>
            </a:r>
            <a:r>
              <a:rPr lang="en-US" sz="20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made public in December </a:t>
            </a:r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2019</a:t>
            </a: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sz="20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501" y="6250675"/>
            <a:ext cx="11206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/about-us/our-purpose-and-priorities/planning-and-strategy/programme-evaluation/balance-of-programme-exercise-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ppan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96890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-3368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152512" y="362262"/>
            <a:ext cx="2265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Findings: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9934" y="1828799"/>
            <a:ext cx="1059066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Recommendations: </a:t>
            </a:r>
          </a:p>
          <a:p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Projects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: ensure adequate computing provision for projects throughout lifespan, include costings at conception; improve DIRAC funding mechanism; 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encourage projects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with common computing requirements to 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collaborate and share best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practice</a:t>
            </a:r>
          </a:p>
          <a:p>
            <a:pPr marL="342900" indent="-342900">
              <a:buFont typeface="Arial" charset="0"/>
              <a:buChar char="•"/>
            </a:pPr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Partnerships: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should enhance collaboration within discipline and UKRI; link with industry to improve skills development</a:t>
            </a:r>
          </a:p>
          <a:p>
            <a:pPr marL="342900" indent="-342900">
              <a:buFont typeface="Arial" charset="0"/>
              <a:buChar char="•"/>
            </a:pPr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b="1" dirty="0" smtClean="0">
                <a:latin typeface="Arial" charset="0"/>
                <a:ea typeface="Arial" charset="0"/>
                <a:cs typeface="Arial" charset="0"/>
              </a:rPr>
              <a:t>Careers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: Invest in more CDTS, early career fellowships, improve diversity and returner support</a:t>
            </a:r>
          </a:p>
          <a:p>
            <a:pPr marL="342900" indent="-342900">
              <a:buFont typeface="Arial" charset="0"/>
              <a:buChar char="•"/>
            </a:pPr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+ pay attention to hardware developments, effect of Brexit, support outreach </a:t>
            </a:r>
            <a:r>
              <a:rPr lang="is-IS" sz="2000" dirty="0" smtClean="0">
                <a:latin typeface="Arial" charset="0"/>
                <a:ea typeface="Arial" charset="0"/>
                <a:cs typeface="Arial" charset="0"/>
              </a:rPr>
              <a:t>…....</a:t>
            </a:r>
          </a:p>
          <a:p>
            <a:pPr marL="342900" indent="-342900">
              <a:buFont typeface="Arial" charset="0"/>
              <a:buChar char="•"/>
            </a:pPr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(All 16) recommendations fully supported by CAP.</a:t>
            </a:r>
          </a:p>
          <a:p>
            <a:pPr marL="342900" indent="-342900">
              <a:buFont typeface="Arial" charset="0"/>
              <a:buChar char="•"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501" y="6250675"/>
            <a:ext cx="11206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charset="0"/>
                <a:ea typeface="Arial" charset="0"/>
                <a:cs typeface="Arial" charset="0"/>
              </a:rPr>
              <a:t>https://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stfc.ukri.org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/about-us/our-purpose-and-priorities/planning-and-strategy/programme-evaluation/balance-of-programme-exercise-</a:t>
            </a:r>
            <a:r>
              <a:rPr lang="en-US" sz="1400" dirty="0" err="1">
                <a:latin typeface="Arial" charset="0"/>
                <a:ea typeface="Arial" charset="0"/>
                <a:cs typeface="Arial" charset="0"/>
              </a:rPr>
              <a:t>ppan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6597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9934" y="1924335"/>
            <a:ext cx="105906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Particle Physics:</a:t>
            </a:r>
          </a:p>
          <a:p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Recommendation 6: STFC should consider how it should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provide resources to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address the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long term software and computing needs of the programme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especially in the context of the challenge of the HL-LHC and other large experiments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342900" indent="-342900">
              <a:buFont typeface="Arial" charset="0"/>
              <a:buChar char="•"/>
            </a:pPr>
            <a:endParaRPr lang="en-US" sz="800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Recommendation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7: STFC should examine the need and justification for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new initiative 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in computing efficiency and advanced techniques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focussed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in the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first instance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on the needs of HL-LHC, and complementary to national projects in computing infrastructure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Arial" charset="0"/>
              <a:buChar char="•"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3368"/>
            <a:ext cx="12192000" cy="1325563"/>
          </a:xfrm>
          <a:prstGeom prst="rect">
            <a:avLst/>
          </a:prstGeom>
          <a:gradFill flip="none" rotWithShape="1">
            <a:gsLst>
              <a:gs pos="0">
                <a:srgbClr val="7BF6BE">
                  <a:tint val="66000"/>
                  <a:satMod val="160000"/>
                </a:srgbClr>
              </a:gs>
              <a:gs pos="50000">
                <a:srgbClr val="7BF6BE">
                  <a:tint val="44500"/>
                  <a:satMod val="160000"/>
                </a:srgbClr>
              </a:gs>
              <a:gs pos="100000">
                <a:srgbClr val="7BF6BE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1152512" y="362262"/>
            <a:ext cx="2265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Arial" charset="0"/>
                <a:ea typeface="Arial" charset="0"/>
                <a:cs typeface="Arial" charset="0"/>
              </a:rPr>
              <a:t>Findings:</a:t>
            </a:r>
            <a:endParaRPr lang="en-US" sz="40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45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33526</TotalTime>
  <Words>1059</Words>
  <Application>Microsoft Macintosh PowerPoint</Application>
  <PresentationFormat>Widescreen</PresentationFormat>
  <Paragraphs>139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Calibri Light</vt:lpstr>
      <vt:lpstr>Arial</vt:lpstr>
      <vt:lpstr>Office Theme</vt:lpstr>
      <vt:lpstr>Update from Science Board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Shears, Tara</dc:creator>
  <cp:lastModifiedBy>Shears, Tara</cp:lastModifiedBy>
  <cp:revision>102</cp:revision>
  <cp:lastPrinted>2019-04-08T08:24:51Z</cp:lastPrinted>
  <dcterms:created xsi:type="dcterms:W3CDTF">2019-03-19T15:26:49Z</dcterms:created>
  <dcterms:modified xsi:type="dcterms:W3CDTF">2020-01-17T11:47:40Z</dcterms:modified>
</cp:coreProperties>
</file>