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1"/>
    <p:sldMasterId id="2147483700" r:id="rId2"/>
  </p:sldMasterIdLst>
  <p:notesMasterIdLst>
    <p:notesMasterId r:id="rId8"/>
  </p:notesMasterIdLst>
  <p:sldIdLst>
    <p:sldId id="257" r:id="rId3"/>
    <p:sldId id="269" r:id="rId4"/>
    <p:sldId id="286" r:id="rId5"/>
    <p:sldId id="284" r:id="rId6"/>
    <p:sldId id="285"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 userDrawn="1">
          <p15:clr>
            <a:srgbClr val="A4A3A4"/>
          </p15:clr>
        </p15:guide>
        <p15:guide id="2" pos="325" userDrawn="1">
          <p15:clr>
            <a:srgbClr val="A4A3A4"/>
          </p15:clr>
        </p15:guide>
        <p15:guide id="3" orient="horz" pos="3974" userDrawn="1">
          <p15:clr>
            <a:srgbClr val="A4A3A4"/>
          </p15:clr>
        </p15:guide>
        <p15:guide id="4" pos="7355" userDrawn="1">
          <p15:clr>
            <a:srgbClr val="A4A3A4"/>
          </p15:clr>
        </p15:guide>
        <p15:guide id="5" pos="3840" userDrawn="1">
          <p15:clr>
            <a:srgbClr val="A4A3A4"/>
          </p15:clr>
        </p15:guide>
        <p15:guide id="6" orient="horz" pos="867" userDrawn="1">
          <p15:clr>
            <a:srgbClr val="A4A3A4"/>
          </p15:clr>
        </p15:guide>
        <p15:guide id="7" orient="horz" pos="3634" userDrawn="1">
          <p15:clr>
            <a:srgbClr val="A4A3A4"/>
          </p15:clr>
        </p15:guide>
        <p15:guide id="8" pos="86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088"/>
    <a:srgbClr val="F08900"/>
    <a:srgbClr val="FF6900"/>
    <a:srgbClr val="1E5DF8"/>
    <a:srgbClr val="626262"/>
    <a:srgbClr val="FFFFFF"/>
    <a:srgbClr val="00BED5"/>
    <a:srgbClr val="C13D33"/>
    <a:srgbClr val="E94D36"/>
    <a:srgbClr val="BE2B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574"/>
    <p:restoredTop sz="94437"/>
  </p:normalViewPr>
  <p:slideViewPr>
    <p:cSldViewPr snapToGrid="0" snapToObjects="1">
      <p:cViewPr varScale="1">
        <p:scale>
          <a:sx n="102" d="100"/>
          <a:sy n="102" d="100"/>
        </p:scale>
        <p:origin x="200" y="552"/>
      </p:cViewPr>
      <p:guideLst>
        <p:guide orient="horz" pos="323"/>
        <p:guide pos="325"/>
        <p:guide orient="horz" pos="3974"/>
        <p:guide pos="7355"/>
        <p:guide pos="3840"/>
        <p:guide orient="horz" pos="867"/>
        <p:guide orient="horz" pos="3634"/>
        <p:guide pos="86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a:defRPr>
            </a:lvl1pPr>
          </a:lstStyle>
          <a:p>
            <a:fld id="{48FE9A4A-3203-D544-A0F2-9B4A7A1B021E}" type="datetimeFigureOut">
              <a:rPr lang="en-US" smtClean="0"/>
              <a:pPr/>
              <a:t>1/17/20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a:defRPr>
            </a:lvl1pPr>
          </a:lstStyle>
          <a:p>
            <a:fld id="{C0F3BA1D-A00F-DB41-84DA-BE26C4853B35}" type="slidenum">
              <a:rPr lang="en-US" smtClean="0"/>
              <a:pPr/>
              <a:t>‹#›</a:t>
            </a:fld>
            <a:endParaRPr lang="en-US" dirty="0"/>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a:p>
        </p:txBody>
      </p:sp>
    </p:spTree>
    <p:extLst>
      <p:ext uri="{BB962C8B-B14F-4D97-AF65-F5344CB8AC3E}">
        <p14:creationId xmlns:p14="http://schemas.microsoft.com/office/powerpoint/2010/main" val="792672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1/17/20</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29370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1/17/20</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49145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1/17/20</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600670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10161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fld id="{14BD68BC-1AD8-B640-8B1E-602BF3073AFD}" type="datetimeFigureOut">
              <a:rPr lang="en-US" smtClean="0"/>
              <a:t>1/17/20</a:t>
            </a:fld>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36370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1/17/20</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45374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1/17/20</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914999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1/17/20</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171661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1/17/20</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9815096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1/17/20</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0759581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1/17/20</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67384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fld id="{14BD68BC-1AD8-B640-8B1E-602BF3073AFD}" type="datetimeFigureOut">
              <a:rPr lang="en-US" smtClean="0"/>
              <a:t>1/17/20</a:t>
            </a:fld>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0239290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1/17/20</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9409198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1/17/20</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314143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fld id="{14BD68BC-1AD8-B640-8B1E-602BF3073AFD}" type="datetimeFigureOut">
              <a:rPr lang="en-US" smtClean="0"/>
              <a:t>1/17/20</a:t>
            </a:fld>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6369692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fld id="{14BD68BC-1AD8-B640-8B1E-602BF3073AFD}" type="datetimeFigureOut">
              <a:rPr lang="en-US" smtClean="0"/>
              <a:t>1/17/20</a:t>
            </a:fld>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133560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72286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380670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548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fld id="{14BD68BC-1AD8-B640-8B1E-602BF3073AFD}" type="datetimeFigureOut">
              <a:rPr lang="en-US" smtClean="0"/>
              <a:t>1/17/20</a:t>
            </a:fld>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118998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fld id="{14BD68BC-1AD8-B640-8B1E-602BF3073AFD}" type="datetimeFigureOut">
              <a:rPr lang="en-US" smtClean="0"/>
              <a:t>1/17/20</a:t>
            </a:fld>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594672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fld id="{14BD68BC-1AD8-B640-8B1E-602BF3073AFD}" type="datetimeFigureOut">
              <a:rPr lang="en-US" smtClean="0"/>
              <a:t>1/17/20</a:t>
            </a:fld>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84870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fld id="{14BD68BC-1AD8-B640-8B1E-602BF3073AFD}" type="datetimeFigureOut">
              <a:rPr lang="en-US" smtClean="0"/>
              <a:t>1/17/20</a:t>
            </a:fld>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18961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fld id="{14BD68BC-1AD8-B640-8B1E-602BF3073AFD}" type="datetimeFigureOut">
              <a:rPr lang="en-US" smtClean="0"/>
              <a:t>1/17/20</a:t>
            </a:fld>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95455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fld id="{14BD68BC-1AD8-B640-8B1E-602BF3073AFD}" type="datetimeFigureOut">
              <a:rPr lang="en-US" smtClean="0"/>
              <a:t>1/17/20</a:t>
            </a:fld>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818596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fld id="{14BD68BC-1AD8-B640-8B1E-602BF3073AFD}" type="datetimeFigureOut">
              <a:rPr lang="en-US" smtClean="0"/>
              <a:t>1/17/20</a:t>
            </a:fld>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85277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1/17/20</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7" name="Picture 6">
            <a:extLst>
              <a:ext uri="{FF2B5EF4-FFF2-40B4-BE49-F238E27FC236}">
                <a16:creationId xmlns:a16="http://schemas.microsoft.com/office/drawing/2014/main" id="{87733AA2-E8FC-2540-AA49-4AA124C76F24}"/>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515940" y="5802305"/>
            <a:ext cx="2111379" cy="539751"/>
          </a:xfrm>
          <a:prstGeom prst="rect">
            <a:avLst/>
          </a:prstGeom>
        </p:spPr>
      </p:pic>
    </p:spTree>
    <p:extLst>
      <p:ext uri="{BB962C8B-B14F-4D97-AF65-F5344CB8AC3E}">
        <p14:creationId xmlns:p14="http://schemas.microsoft.com/office/powerpoint/2010/main" val="96768518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9" r:id="rId12"/>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4BD68BC-1AD8-B640-8B1E-602BF3073AFD}" type="datetimeFigureOut">
              <a:rPr lang="en-US" smtClean="0"/>
              <a:t>1/17/20</a:t>
            </a:fld>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spTree>
    <p:extLst>
      <p:ext uri="{BB962C8B-B14F-4D97-AF65-F5344CB8AC3E}">
        <p14:creationId xmlns:p14="http://schemas.microsoft.com/office/powerpoint/2010/main" val="314338042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Lst>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8DB0FE0-A4AF-D848-8925-91A37993D74D}"/>
              </a:ext>
            </a:extLst>
          </p:cNvPr>
          <p:cNvSpPr txBox="1"/>
          <p:nvPr/>
        </p:nvSpPr>
        <p:spPr>
          <a:xfrm>
            <a:off x="1255196" y="2160730"/>
            <a:ext cx="10068123" cy="646331"/>
          </a:xfrm>
          <a:prstGeom prst="rect">
            <a:avLst/>
          </a:prstGeom>
          <a:noFill/>
        </p:spPr>
        <p:txBody>
          <a:bodyPr wrap="square" rtlCol="0" anchor="t">
            <a:spAutoFit/>
          </a:bodyPr>
          <a:lstStyle/>
          <a:p>
            <a:pPr algn="ctr"/>
            <a:r>
              <a:rPr lang="en-US" sz="3600" b="1" spc="-150" dirty="0">
                <a:solidFill>
                  <a:srgbClr val="002060"/>
                </a:solidFill>
                <a:latin typeface="Arial" panose="020B0604020202020204" pitchFamily="34" charset="0"/>
                <a:cs typeface="Arial" panose="020B0604020202020204" pitchFamily="34" charset="0"/>
              </a:rPr>
              <a:t>UKRI Advanced Science &amp; Research Network</a:t>
            </a:r>
          </a:p>
        </p:txBody>
      </p:sp>
      <p:sp>
        <p:nvSpPr>
          <p:cNvPr id="5" name="Rectangle 4">
            <a:extLst>
              <a:ext uri="{FF2B5EF4-FFF2-40B4-BE49-F238E27FC236}">
                <a16:creationId xmlns:a16="http://schemas.microsoft.com/office/drawing/2014/main" id="{0BEB0AE4-391E-6F41-84C6-D4EEDF519A31}"/>
              </a:ext>
            </a:extLst>
          </p:cNvPr>
          <p:cNvSpPr/>
          <p:nvPr/>
        </p:nvSpPr>
        <p:spPr>
          <a:xfrm>
            <a:off x="1255197" y="2959178"/>
            <a:ext cx="9185588" cy="2677656"/>
          </a:xfrm>
          <a:prstGeom prst="rect">
            <a:avLst/>
          </a:prstGeom>
        </p:spPr>
        <p:txBody>
          <a:bodyPr wrap="square">
            <a:spAutoFit/>
          </a:bodyPr>
          <a:lstStyle/>
          <a:p>
            <a:pPr algn="ctr"/>
            <a:r>
              <a:rPr lang="en-GB" sz="2800" dirty="0">
                <a:solidFill>
                  <a:srgbClr val="626262"/>
                </a:solidFill>
                <a:latin typeface="Arial" panose="020B0604020202020204" pitchFamily="34" charset="0"/>
                <a:cs typeface="Arial" panose="020B0604020202020204" pitchFamily="34" charset="0"/>
              </a:rPr>
              <a:t>Update on Progress towards Jisc Membership</a:t>
            </a:r>
          </a:p>
          <a:p>
            <a:pPr algn="ctr"/>
            <a:endParaRPr lang="en-GB" sz="2800" dirty="0">
              <a:solidFill>
                <a:srgbClr val="626262"/>
              </a:solidFill>
              <a:latin typeface="Arial" panose="020B0604020202020204" pitchFamily="34" charset="0"/>
              <a:cs typeface="Arial" panose="020B0604020202020204" pitchFamily="34" charset="0"/>
            </a:endParaRPr>
          </a:p>
          <a:p>
            <a:pPr algn="ctr"/>
            <a:r>
              <a:rPr lang="en-GB" sz="2800" dirty="0">
                <a:solidFill>
                  <a:srgbClr val="626262"/>
                </a:solidFill>
                <a:latin typeface="Arial" panose="020B0604020202020204" pitchFamily="34" charset="0"/>
                <a:cs typeface="Arial" panose="020B0604020202020204" pitchFamily="34" charset="0"/>
              </a:rPr>
              <a:t>Presented by </a:t>
            </a:r>
          </a:p>
          <a:p>
            <a:pPr algn="ctr"/>
            <a:r>
              <a:rPr lang="en-GB" sz="2800" dirty="0">
                <a:solidFill>
                  <a:srgbClr val="626262"/>
                </a:solidFill>
                <a:latin typeface="Arial" panose="020B0604020202020204" pitchFamily="34" charset="0"/>
                <a:cs typeface="Arial" panose="020B0604020202020204" pitchFamily="34" charset="0"/>
              </a:rPr>
              <a:t>Andrew Forrester for John Ginever</a:t>
            </a:r>
          </a:p>
          <a:p>
            <a:pPr algn="ctr"/>
            <a:r>
              <a:rPr lang="en-GB" sz="2800" dirty="0">
                <a:solidFill>
                  <a:srgbClr val="626262"/>
                </a:solidFill>
                <a:latin typeface="Arial" panose="020B0604020202020204" pitchFamily="34" charset="0"/>
                <a:cs typeface="Arial" panose="020B0604020202020204" pitchFamily="34" charset="0"/>
              </a:rPr>
              <a:t>STFC Head of Digital Infrastructure</a:t>
            </a:r>
          </a:p>
          <a:p>
            <a:pPr algn="ctr"/>
            <a:r>
              <a:rPr lang="en-GB" sz="2400" dirty="0">
                <a:solidFill>
                  <a:srgbClr val="626262"/>
                </a:solidFill>
                <a:latin typeface="Arial" panose="020B0604020202020204" pitchFamily="34" charset="0"/>
                <a:cs typeface="Arial" panose="020B0604020202020204" pitchFamily="34" charset="0"/>
              </a:rPr>
              <a:t>17 January 2020</a:t>
            </a:r>
          </a:p>
        </p:txBody>
      </p:sp>
      <p:pic>
        <p:nvPicPr>
          <p:cNvPr id="6" name="Picture 5">
            <a:extLst>
              <a:ext uri="{FF2B5EF4-FFF2-40B4-BE49-F238E27FC236}">
                <a16:creationId xmlns:a16="http://schemas.microsoft.com/office/drawing/2014/main" id="{E201A9D8-A541-934F-8FC4-9439FCBF676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Tree>
    <p:extLst>
      <p:ext uri="{BB962C8B-B14F-4D97-AF65-F5344CB8AC3E}">
        <p14:creationId xmlns:p14="http://schemas.microsoft.com/office/powerpoint/2010/main" val="3224382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416313" y="1387942"/>
            <a:ext cx="10857111" cy="4093428"/>
          </a:xfrm>
          <a:prstGeom prst="rect">
            <a:avLst/>
          </a:prstGeom>
        </p:spPr>
        <p:txBody>
          <a:bodyPr wrap="square">
            <a:spAutoFit/>
          </a:bodyPr>
          <a:lstStyle/>
          <a:p>
            <a:pPr marL="342900" indent="-342900" algn="just">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Current UKRI MoU with Jisc for JANET services expires 31 March 2020</a:t>
            </a:r>
          </a:p>
          <a:p>
            <a:pPr marL="342900" indent="-342900" algn="just">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It is effectively a commercial agreement</a:t>
            </a:r>
          </a:p>
          <a:p>
            <a:pPr marL="342900" indent="-342900" algn="just">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It was placed through a </a:t>
            </a:r>
            <a:r>
              <a:rPr lang="en-GB" sz="2000" dirty="0" err="1">
                <a:solidFill>
                  <a:srgbClr val="626262"/>
                </a:solidFill>
                <a:latin typeface="Arial" panose="020B0604020202020204" pitchFamily="34" charset="0"/>
                <a:cs typeface="Arial" panose="020B0604020202020204" pitchFamily="34" charset="0"/>
              </a:rPr>
              <a:t>Jisc</a:t>
            </a:r>
            <a:r>
              <a:rPr lang="en-GB" sz="2000" dirty="0">
                <a:solidFill>
                  <a:srgbClr val="626262"/>
                </a:solidFill>
                <a:latin typeface="Arial" panose="020B0604020202020204" pitchFamily="34" charset="0"/>
                <a:cs typeface="Arial" panose="020B0604020202020204" pitchFamily="34" charset="0"/>
              </a:rPr>
              <a:t> subsidiary (a Limited Company), it is not direct with </a:t>
            </a:r>
            <a:r>
              <a:rPr lang="en-GB" sz="2000" dirty="0" err="1">
                <a:solidFill>
                  <a:srgbClr val="626262"/>
                </a:solidFill>
                <a:latin typeface="Arial" panose="020B0604020202020204" pitchFamily="34" charset="0"/>
                <a:cs typeface="Arial" panose="020B0604020202020204" pitchFamily="34" charset="0"/>
              </a:rPr>
              <a:t>Jisc</a:t>
            </a:r>
            <a:endParaRPr lang="en-GB" sz="2000" dirty="0">
              <a:solidFill>
                <a:srgbClr val="626262"/>
              </a:solidFill>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As a consequence UKRI is not a true Member of JISC in the same way as Representative Members such as the Universities ( HE &amp; FE institutions )</a:t>
            </a:r>
          </a:p>
          <a:p>
            <a:pPr marL="342900" indent="-342900" algn="just">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No formal requirement within the contract for onward development of the contracted relationship and mutual strategy</a:t>
            </a:r>
          </a:p>
          <a:p>
            <a:pPr marL="342900" indent="-342900" algn="just">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Hence, extremely hard to ensure that it continues to align UKRI strategic goals or appropriately balances UKRI research and innovate mandate amongst others.  </a:t>
            </a:r>
          </a:p>
          <a:p>
            <a:pPr marL="342900" indent="-342900" algn="just">
              <a:buFont typeface="Arial" panose="020B0604020202020204" pitchFamily="34" charset="0"/>
              <a:buChar char="•"/>
            </a:pPr>
            <a:r>
              <a:rPr lang="en-GB" sz="2000" b="1" i="1" dirty="0">
                <a:solidFill>
                  <a:schemeClr val="accent6">
                    <a:lumMod val="75000"/>
                  </a:schemeClr>
                </a:solidFill>
                <a:latin typeface="Arial" panose="020B0604020202020204" pitchFamily="34" charset="0"/>
                <a:cs typeface="Arial" panose="020B0604020202020204" pitchFamily="34" charset="0"/>
              </a:rPr>
              <a:t>(Noted, the effective partnering and very good will shown by both JISC, UKRI Councils and many individuals at this meeting who have worked so well to overcome this potential point of friction) </a:t>
            </a:r>
          </a:p>
          <a:p>
            <a:pPr marL="342900" indent="-342900" algn="just">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Procurement of commercial </a:t>
            </a:r>
            <a:r>
              <a:rPr lang="en-GB" sz="2000">
                <a:solidFill>
                  <a:srgbClr val="626262"/>
                </a:solidFill>
                <a:latin typeface="Arial" panose="020B0604020202020204" pitchFamily="34" charset="0"/>
                <a:cs typeface="Arial" panose="020B0604020202020204" pitchFamily="34" charset="0"/>
              </a:rPr>
              <a:t>contracts are subject </a:t>
            </a:r>
            <a:r>
              <a:rPr lang="en-GB" sz="2000" dirty="0">
                <a:solidFill>
                  <a:srgbClr val="626262"/>
                </a:solidFill>
                <a:latin typeface="Arial" panose="020B0604020202020204" pitchFamily="34" charset="0"/>
                <a:cs typeface="Arial" panose="020B0604020202020204" pitchFamily="34" charset="0"/>
              </a:rPr>
              <a:t>to comprehensive regulation.</a:t>
            </a:r>
          </a:p>
        </p:txBody>
      </p:sp>
      <p:sp>
        <p:nvSpPr>
          <p:cNvPr id="7" name="TextBox 6">
            <a:extLst>
              <a:ext uri="{FF2B5EF4-FFF2-40B4-BE49-F238E27FC236}">
                <a16:creationId xmlns:a16="http://schemas.microsoft.com/office/drawing/2014/main" id="{67B54F19-1212-9345-95FF-9D2815FD6E96}"/>
              </a:ext>
            </a:extLst>
          </p:cNvPr>
          <p:cNvSpPr txBox="1"/>
          <p:nvPr/>
        </p:nvSpPr>
        <p:spPr>
          <a:xfrm>
            <a:off x="403341" y="345182"/>
            <a:ext cx="9179070"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Current Transactional Agreement</a:t>
            </a:r>
          </a:p>
        </p:txBody>
      </p:sp>
    </p:spTree>
    <p:extLst>
      <p:ext uri="{BB962C8B-B14F-4D97-AF65-F5344CB8AC3E}">
        <p14:creationId xmlns:p14="http://schemas.microsoft.com/office/powerpoint/2010/main" val="282679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416314" y="1387942"/>
            <a:ext cx="10719460" cy="4524315"/>
          </a:xfrm>
          <a:prstGeom prst="rect">
            <a:avLst/>
          </a:prstGeom>
        </p:spPr>
        <p:txBody>
          <a:bodyPr wrap="square">
            <a:spAutoFit/>
          </a:bodyPr>
          <a:lstStyle/>
          <a:p>
            <a:pPr algn="just"/>
            <a:endParaRPr lang="en-GB" sz="2400" dirty="0">
              <a:solidFill>
                <a:srgbClr val="626262"/>
              </a:solidFill>
              <a:latin typeface="Arial" panose="020B0604020202020204" pitchFamily="34" charset="0"/>
              <a:cs typeface="Arial" panose="020B0604020202020204" pitchFamily="34" charset="0"/>
            </a:endParaRPr>
          </a:p>
          <a:p>
            <a:pPr marL="342900" indent="-342900" algn="just">
              <a:buFont typeface="Arial" panose="020B0604020202020204" pitchFamily="34" charset="0"/>
              <a:buChar char="•"/>
            </a:pPr>
            <a:r>
              <a:rPr lang="en-US" sz="2400" dirty="0">
                <a:solidFill>
                  <a:srgbClr val="626262"/>
                </a:solidFill>
                <a:latin typeface="Arial" panose="020B0604020202020204" pitchFamily="34" charset="0"/>
                <a:cs typeface="Arial" panose="020B0604020202020204" pitchFamily="34" charset="0"/>
              </a:rPr>
              <a:t>Core service requirements gathering across UKRI is complete</a:t>
            </a:r>
          </a:p>
          <a:p>
            <a:pPr marL="342900" indent="-342900" algn="just">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Extensive consultation with Jisc has resulted in a comprehensive proposal which is under review, and includes growth of cybersecurity provision</a:t>
            </a:r>
          </a:p>
          <a:p>
            <a:pPr marL="342900" indent="-342900" algn="just">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Jisc is 60% funded by UKRI through Research England who we are working closely with on negotiations for Membership and the future funding model</a:t>
            </a:r>
          </a:p>
          <a:p>
            <a:pPr marL="342900" indent="-342900" algn="just">
              <a:buFont typeface="Arial" panose="020B0604020202020204" pitchFamily="34" charset="0"/>
              <a:buChar char="•"/>
            </a:pPr>
            <a:r>
              <a:rPr lang="en-US" sz="2400" dirty="0">
                <a:solidFill>
                  <a:srgbClr val="626262"/>
                </a:solidFill>
                <a:latin typeface="Arial" panose="020B0604020202020204" pitchFamily="34" charset="0"/>
                <a:cs typeface="Arial" panose="020B0604020202020204" pitchFamily="34" charset="0"/>
              </a:rPr>
              <a:t>On procurement compliance – A Business Case constructed</a:t>
            </a:r>
          </a:p>
          <a:p>
            <a:pPr marL="342900" indent="-342900" algn="just">
              <a:buFont typeface="Arial" panose="020B0604020202020204" pitchFamily="34" charset="0"/>
              <a:buChar char="•"/>
            </a:pPr>
            <a:r>
              <a:rPr lang="en-US" sz="2400" dirty="0">
                <a:solidFill>
                  <a:srgbClr val="626262"/>
                </a:solidFill>
                <a:latin typeface="Arial" panose="020B0604020202020204" pitchFamily="34" charset="0"/>
                <a:cs typeface="Arial" panose="020B0604020202020204" pitchFamily="34" charset="0"/>
              </a:rPr>
              <a:t>The recommended option for a Single Supplier Agreement for a long term (5 year) agreement between UKRI and </a:t>
            </a:r>
            <a:r>
              <a:rPr lang="en-US" sz="2400" dirty="0" err="1">
                <a:solidFill>
                  <a:srgbClr val="626262"/>
                </a:solidFill>
                <a:latin typeface="Arial" panose="020B0604020202020204" pitchFamily="34" charset="0"/>
                <a:cs typeface="Arial" panose="020B0604020202020204" pitchFamily="34" charset="0"/>
              </a:rPr>
              <a:t>Jisc</a:t>
            </a:r>
            <a:r>
              <a:rPr lang="en-US" sz="2400" dirty="0">
                <a:solidFill>
                  <a:srgbClr val="626262"/>
                </a:solidFill>
                <a:latin typeface="Arial" panose="020B0604020202020204" pitchFamily="34" charset="0"/>
                <a:cs typeface="Arial" panose="020B0604020202020204" pitchFamily="34" charset="0"/>
              </a:rPr>
              <a:t> to 31 March 2025 has been approved by UKRI Commercial</a:t>
            </a:r>
          </a:p>
          <a:p>
            <a:pPr marL="342900" indent="-342900" algn="just">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67B54F19-1212-9345-95FF-9D2815FD6E96}"/>
              </a:ext>
            </a:extLst>
          </p:cNvPr>
          <p:cNvSpPr txBox="1"/>
          <p:nvPr/>
        </p:nvSpPr>
        <p:spPr>
          <a:xfrm>
            <a:off x="403341" y="345182"/>
            <a:ext cx="9179070"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What has been achieved</a:t>
            </a:r>
          </a:p>
        </p:txBody>
      </p:sp>
    </p:spTree>
    <p:extLst>
      <p:ext uri="{BB962C8B-B14F-4D97-AF65-F5344CB8AC3E}">
        <p14:creationId xmlns:p14="http://schemas.microsoft.com/office/powerpoint/2010/main" val="20307490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447674" y="1426735"/>
            <a:ext cx="10719460" cy="4154984"/>
          </a:xfrm>
          <a:prstGeom prst="rect">
            <a:avLst/>
          </a:prstGeom>
        </p:spPr>
        <p:txBody>
          <a:bodyPr wrap="square">
            <a:spAutoFit/>
          </a:bodyPr>
          <a:lstStyle/>
          <a:p>
            <a:pPr marL="342900" indent="-342900" algn="just">
              <a:buFont typeface="Arial" panose="020B0604020202020204" pitchFamily="34" charset="0"/>
              <a:buChar char="•"/>
            </a:pPr>
            <a:r>
              <a:rPr lang="en-GB" sz="2200" dirty="0">
                <a:solidFill>
                  <a:srgbClr val="626262"/>
                </a:solidFill>
                <a:latin typeface="Arial" panose="020B0604020202020204" pitchFamily="34" charset="0"/>
                <a:cs typeface="Arial" panose="020B0604020202020204" pitchFamily="34" charset="0"/>
              </a:rPr>
              <a:t>UKRI are seeking Representative Member status (where it represents the research and innovation sector, i.e. as per </a:t>
            </a:r>
            <a:r>
              <a:rPr lang="en-GB" sz="2200" dirty="0" err="1">
                <a:solidFill>
                  <a:srgbClr val="626262"/>
                </a:solidFill>
                <a:latin typeface="Arial" panose="020B0604020202020204" pitchFamily="34" charset="0"/>
                <a:cs typeface="Arial" panose="020B0604020202020204" pitchFamily="34" charset="0"/>
              </a:rPr>
              <a:t>Assoc</a:t>
            </a:r>
            <a:r>
              <a:rPr lang="en-GB" sz="2200" dirty="0">
                <a:solidFill>
                  <a:srgbClr val="626262"/>
                </a:solidFill>
                <a:latin typeface="Arial" panose="020B0604020202020204" pitchFamily="34" charset="0"/>
                <a:cs typeface="Arial" panose="020B0604020202020204" pitchFamily="34" charset="0"/>
              </a:rPr>
              <a:t> of Colleges, Universities UK and </a:t>
            </a:r>
            <a:r>
              <a:rPr lang="en-GB" sz="2200" dirty="0" err="1">
                <a:solidFill>
                  <a:srgbClr val="626262"/>
                </a:solidFill>
                <a:latin typeface="Arial" panose="020B0604020202020204" pitchFamily="34" charset="0"/>
                <a:cs typeface="Arial" panose="020B0604020202020204" pitchFamily="34" charset="0"/>
              </a:rPr>
              <a:t>GuildHE</a:t>
            </a:r>
            <a:r>
              <a:rPr lang="en-GB" sz="2200" dirty="0">
                <a:solidFill>
                  <a:srgbClr val="626262"/>
                </a:solidFill>
                <a:latin typeface="Arial" panose="020B0604020202020204" pitchFamily="34" charset="0"/>
                <a:cs typeface="Arial" panose="020B0604020202020204" pitchFamily="34" charset="0"/>
              </a:rPr>
              <a:t>)</a:t>
            </a:r>
          </a:p>
          <a:p>
            <a:pPr marL="342900" indent="-342900" algn="just">
              <a:buFont typeface="Arial" panose="020B0604020202020204" pitchFamily="34" charset="0"/>
              <a:buChar char="•"/>
            </a:pPr>
            <a:r>
              <a:rPr lang="en-GB" sz="2200" dirty="0">
                <a:solidFill>
                  <a:srgbClr val="626262"/>
                </a:solidFill>
                <a:latin typeface="Arial" panose="020B0604020202020204" pitchFamily="34" charset="0"/>
                <a:cs typeface="Arial" panose="020B0604020202020204" pitchFamily="34" charset="0"/>
              </a:rPr>
              <a:t>Clarifying how Jisc Articles of Association may be changed to reflect UKRI as the funding body, not RE</a:t>
            </a:r>
          </a:p>
          <a:p>
            <a:pPr marL="342900" indent="-342900" algn="just">
              <a:buFont typeface="Arial" panose="020B0604020202020204" pitchFamily="34" charset="0"/>
              <a:buChar char="•"/>
            </a:pPr>
            <a:r>
              <a:rPr lang="en-GB" sz="2200" dirty="0">
                <a:solidFill>
                  <a:srgbClr val="626262"/>
                </a:solidFill>
                <a:latin typeface="Arial" panose="020B0604020202020204" pitchFamily="34" charset="0"/>
                <a:cs typeface="Arial" panose="020B0604020202020204" pitchFamily="34" charset="0"/>
              </a:rPr>
              <a:t>Jisc and UKRI will need to agree an appropriate governance and performance management model to reflect Representative Member and Funding Body status</a:t>
            </a:r>
          </a:p>
          <a:p>
            <a:pPr marL="342900" indent="-342900" algn="just">
              <a:buFont typeface="Arial" panose="020B0604020202020204" pitchFamily="34" charset="0"/>
              <a:buChar char="•"/>
            </a:pPr>
            <a:r>
              <a:rPr lang="en-GB" sz="2200" dirty="0">
                <a:solidFill>
                  <a:srgbClr val="626262"/>
                </a:solidFill>
                <a:latin typeface="Arial" panose="020B0604020202020204" pitchFamily="34" charset="0"/>
                <a:cs typeface="Arial" panose="020B0604020202020204" pitchFamily="34" charset="0"/>
              </a:rPr>
              <a:t>UKRI and Jisc to work in partnership on matters of RDI, technology strategy and the “golden thread of cybersecurity”</a:t>
            </a:r>
          </a:p>
          <a:p>
            <a:pPr marL="342900" indent="-342900" algn="just">
              <a:buFont typeface="Arial" panose="020B0604020202020204" pitchFamily="34" charset="0"/>
              <a:buChar char="•"/>
            </a:pPr>
            <a:r>
              <a:rPr lang="en-GB" sz="2200" dirty="0">
                <a:solidFill>
                  <a:srgbClr val="626262"/>
                </a:solidFill>
                <a:latin typeface="Arial" panose="020B0604020202020204" pitchFamily="34" charset="0"/>
                <a:cs typeface="Arial" panose="020B0604020202020204" pitchFamily="34" charset="0"/>
              </a:rPr>
              <a:t>Finally, will need to confirm the legalities of the approach we are taking in terms of services delivered through additional grant funding (in terms of procurement compliance)</a:t>
            </a:r>
          </a:p>
        </p:txBody>
      </p:sp>
      <p:sp>
        <p:nvSpPr>
          <p:cNvPr id="7" name="TextBox 6">
            <a:extLst>
              <a:ext uri="{FF2B5EF4-FFF2-40B4-BE49-F238E27FC236}">
                <a16:creationId xmlns:a16="http://schemas.microsoft.com/office/drawing/2014/main" id="{67B54F19-1212-9345-95FF-9D2815FD6E96}"/>
              </a:ext>
            </a:extLst>
          </p:cNvPr>
          <p:cNvSpPr txBox="1"/>
          <p:nvPr/>
        </p:nvSpPr>
        <p:spPr>
          <a:xfrm>
            <a:off x="403340" y="345182"/>
            <a:ext cx="10198157"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Why Membership is Important</a:t>
            </a:r>
          </a:p>
        </p:txBody>
      </p:sp>
    </p:spTree>
    <p:extLst>
      <p:ext uri="{BB962C8B-B14F-4D97-AF65-F5344CB8AC3E}">
        <p14:creationId xmlns:p14="http://schemas.microsoft.com/office/powerpoint/2010/main" val="313572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591761" y="1199520"/>
            <a:ext cx="10719460" cy="4524315"/>
          </a:xfrm>
          <a:prstGeom prst="rect">
            <a:avLst/>
          </a:prstGeom>
        </p:spPr>
        <p:txBody>
          <a:bodyPr wrap="square">
            <a:spAutoFit/>
          </a:bodyPr>
          <a:lstStyle/>
          <a:p>
            <a:pPr marL="342900" indent="-342900" algn="just">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UKRI, RE and Jisc to meet to agree changes to Articles of Association – by 31/01/20</a:t>
            </a:r>
          </a:p>
          <a:p>
            <a:pPr marL="342900" indent="-342900" algn="just">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Stakeholders across UKRI to be briefed on Membership Status, Governance and Funding Models when agreed</a:t>
            </a:r>
          </a:p>
          <a:p>
            <a:pPr marL="342900" indent="-342900" algn="just">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Jisc and UKRI to agree an appropriate governance and performance management model to reflect Representative Member and Funding Body status</a:t>
            </a:r>
          </a:p>
          <a:p>
            <a:pPr marL="342900" indent="-342900" algn="just">
              <a:buFont typeface="Arial" panose="020B0604020202020204" pitchFamily="34" charset="0"/>
              <a:buChar char="•"/>
            </a:pPr>
            <a:r>
              <a:rPr lang="en-US" sz="2400" dirty="0">
                <a:solidFill>
                  <a:srgbClr val="626262"/>
                </a:solidFill>
                <a:latin typeface="Arial" panose="020B0604020202020204" pitchFamily="34" charset="0"/>
                <a:cs typeface="Arial" panose="020B0604020202020204" pitchFamily="34" charset="0"/>
              </a:rPr>
              <a:t>Business Case for future funding of JANET services to be completed, confirming the strategic, technical and commercial benefits of Representative Membership</a:t>
            </a:r>
          </a:p>
          <a:p>
            <a:pPr marL="342900" indent="-342900" algn="just">
              <a:buFont typeface="Arial" panose="020B0604020202020204" pitchFamily="34" charset="0"/>
              <a:buChar char="•"/>
            </a:pPr>
            <a:r>
              <a:rPr lang="en-US" sz="2400" dirty="0">
                <a:solidFill>
                  <a:srgbClr val="626262"/>
                </a:solidFill>
                <a:latin typeface="Arial" panose="020B0604020202020204" pitchFamily="34" charset="0"/>
                <a:cs typeface="Arial" panose="020B0604020202020204" pitchFamily="34" charset="0"/>
              </a:rPr>
              <a:t>Grant Funding Letter to reflect all of the above </a:t>
            </a:r>
          </a:p>
          <a:p>
            <a:pPr marL="342900" indent="-342900" algn="just">
              <a:buFont typeface="Arial" panose="020B0604020202020204" pitchFamily="34" charset="0"/>
              <a:buChar char="•"/>
            </a:pPr>
            <a:r>
              <a:rPr lang="en-US" sz="2400" dirty="0">
                <a:solidFill>
                  <a:srgbClr val="626262"/>
                </a:solidFill>
                <a:latin typeface="Arial" panose="020B0604020202020204" pitchFamily="34" charset="0"/>
                <a:cs typeface="Arial" panose="020B0604020202020204" pitchFamily="34" charset="0"/>
              </a:rPr>
              <a:t>All objectives to be complete by mid March 2020</a:t>
            </a:r>
            <a:endParaRPr lang="en-GB" sz="2400" dirty="0">
              <a:solidFill>
                <a:srgbClr val="626262"/>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67B54F19-1212-9345-95FF-9D2815FD6E96}"/>
              </a:ext>
            </a:extLst>
          </p:cNvPr>
          <p:cNvSpPr txBox="1"/>
          <p:nvPr/>
        </p:nvSpPr>
        <p:spPr>
          <a:xfrm>
            <a:off x="403340" y="345182"/>
            <a:ext cx="10198157"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Next Steps</a:t>
            </a:r>
          </a:p>
        </p:txBody>
      </p:sp>
    </p:spTree>
    <p:extLst>
      <p:ext uri="{BB962C8B-B14F-4D97-AF65-F5344CB8AC3E}">
        <p14:creationId xmlns:p14="http://schemas.microsoft.com/office/powerpoint/2010/main" val="832486405"/>
      </p:ext>
    </p:extLst>
  </p:cSld>
  <p:clrMapOvr>
    <a:masterClrMapping/>
  </p:clrMapOvr>
</p:sld>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ont WITHOUT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3635</TotalTime>
  <Words>503</Words>
  <Application>Microsoft Macintosh PowerPoint</Application>
  <PresentationFormat>Widescreen</PresentationFormat>
  <Paragraphs>37</Paragraphs>
  <Slides>5</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vt:i4>
      </vt:variant>
    </vt:vector>
  </HeadingPairs>
  <TitlesOfParts>
    <vt:vector size="11" baseType="lpstr">
      <vt:lpstr>Arial</vt:lpstr>
      <vt:lpstr>Arial Regular</vt:lpstr>
      <vt:lpstr>Calibri</vt:lpstr>
      <vt:lpstr>Wingdings</vt:lpstr>
      <vt:lpstr>Font and logo master</vt:lpstr>
      <vt:lpstr>Font WITHOUT logo master</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Philip Millard</dc:creator>
  <cp:lastModifiedBy>Microsoft Office User</cp:lastModifiedBy>
  <cp:revision>198</cp:revision>
  <cp:lastPrinted>2019-10-02T08:27:37Z</cp:lastPrinted>
  <dcterms:created xsi:type="dcterms:W3CDTF">2019-09-17T08:04:08Z</dcterms:created>
  <dcterms:modified xsi:type="dcterms:W3CDTF">2020-01-17T09:08:24Z</dcterms:modified>
</cp:coreProperties>
</file>