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48" r:id="rId2"/>
    <p:sldMasterId id="2147483652" r:id="rId3"/>
    <p:sldMasterId id="2147483662" r:id="rId4"/>
    <p:sldMasterId id="2147483693" r:id="rId5"/>
    <p:sldMasterId id="2147483698" r:id="rId6"/>
    <p:sldMasterId id="2147483665" r:id="rId7"/>
  </p:sldMasterIdLst>
  <p:notesMasterIdLst>
    <p:notesMasterId r:id="rId14"/>
  </p:notesMasterIdLst>
  <p:handoutMasterIdLst>
    <p:handoutMasterId r:id="rId15"/>
  </p:handoutMasterIdLst>
  <p:sldIdLst>
    <p:sldId id="256" r:id="rId8"/>
    <p:sldId id="290" r:id="rId9"/>
    <p:sldId id="289" r:id="rId10"/>
    <p:sldId id="291" r:id="rId11"/>
    <p:sldId id="292" r:id="rId12"/>
    <p:sldId id="293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898"/>
    <a:srgbClr val="003D50"/>
    <a:srgbClr val="0D224C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7" autoAdjust="0"/>
    <p:restoredTop sz="96327" autoAdjust="0"/>
  </p:normalViewPr>
  <p:slideViewPr>
    <p:cSldViewPr snapToGrid="0" snapToObjects="1" showGuides="1">
      <p:cViewPr varScale="1">
        <p:scale>
          <a:sx n="180" d="100"/>
          <a:sy n="180" d="100"/>
        </p:scale>
        <p:origin x="192" y="376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16/01/2020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jp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jp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AD7AA7-DF94-4AFF-A5FA-B3EEEEDACC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1E702B-CEDF-440D-AE34-A9C3CC1DC4A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A427CD-10DF-40F8-B66D-2742A4BE1D0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7CC3DB-7876-44F5-93EB-E85646264B0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7AA6CB-5D21-4674-86F5-DE40783F2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1883012"/>
            <a:ext cx="7922865" cy="341572"/>
          </a:xfrm>
        </p:spPr>
        <p:txBody>
          <a:bodyPr/>
          <a:lstStyle/>
          <a:p>
            <a:r>
              <a:rPr lang="en-GB" dirty="0"/>
              <a:t>UKRI Networking and AAAI White Papers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1AAEF-59C6-4153-987B-510C3B2B2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January 2020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F15ED4-4BE3-444F-B7F2-B6D6ECB5CC1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663176"/>
            <a:ext cx="6518277" cy="255741"/>
          </a:xfrm>
        </p:spPr>
        <p:txBody>
          <a:bodyPr/>
          <a:lstStyle/>
          <a:p>
            <a:r>
              <a:rPr lang="en-GB" dirty="0"/>
              <a:t>Jeremy Sharp, Janet CTO, </a:t>
            </a:r>
            <a:r>
              <a:rPr lang="en-GB" dirty="0" err="1"/>
              <a:t>Jisc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7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B3DDF-71B9-C245-AFF6-186A975F6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 White Paper / Roadmap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395620-CCB0-B445-9155-F3BCBB30B3E1}"/>
              </a:ext>
            </a:extLst>
          </p:cNvPr>
          <p:cNvSpPr txBox="1">
            <a:spLocks/>
          </p:cNvSpPr>
          <p:nvPr/>
        </p:nvSpPr>
        <p:spPr>
          <a:xfrm>
            <a:off x="122990" y="719350"/>
            <a:ext cx="4446535" cy="193406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Vision</a:t>
            </a:r>
          </a:p>
          <a:p>
            <a:pPr lvl="1"/>
            <a:r>
              <a:rPr lang="en-GB" dirty="0"/>
              <a:t>maintain a world-class NREN capability</a:t>
            </a:r>
          </a:p>
          <a:p>
            <a:pPr lvl="1"/>
            <a:r>
              <a:rPr lang="en-GB" dirty="0"/>
              <a:t>a NREN capability isn’t just Janet</a:t>
            </a:r>
          </a:p>
          <a:p>
            <a:pPr lvl="2"/>
            <a:r>
              <a:rPr lang="en-GB" dirty="0"/>
              <a:t>reach: campus </a:t>
            </a:r>
            <a:r>
              <a:rPr lang="en-GB" dirty="0">
                <a:sym typeface="Wingdings"/>
              </a:rPr>
              <a:t> globally</a:t>
            </a:r>
          </a:p>
          <a:p>
            <a:pPr lvl="2"/>
            <a:r>
              <a:rPr lang="en-GB" dirty="0">
                <a:sym typeface="Wingdings"/>
              </a:rPr>
              <a:t>for both data and people</a:t>
            </a:r>
          </a:p>
          <a:p>
            <a:pPr lvl="1"/>
            <a:r>
              <a:rPr lang="en-GB" dirty="0">
                <a:sym typeface="Wingdings"/>
              </a:rPr>
              <a:t>a federation: campus/Janet/GÉANT etc.</a:t>
            </a:r>
            <a:endParaRPr lang="en-GB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45CF1178-9283-4D4B-8001-E57117683E94}"/>
              </a:ext>
            </a:extLst>
          </p:cNvPr>
          <p:cNvSpPr txBox="1">
            <a:spLocks/>
          </p:cNvSpPr>
          <p:nvPr/>
        </p:nvSpPr>
        <p:spPr bwMode="auto">
          <a:xfrm>
            <a:off x="294413" y="3064580"/>
            <a:ext cx="4103687" cy="193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15900" indent="-215900" algn="l" defTabSz="685800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431800" indent="-21590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6477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8636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lang="en-US"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10795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Rationale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dealing with data at increasing scale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leadership in research collaboration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aggregation and re-use of data</a:t>
            </a:r>
          </a:p>
          <a:p>
            <a:pPr marL="215900" lvl="1" indent="0">
              <a:buNone/>
            </a:pPr>
            <a:r>
              <a:rPr lang="en-GB" b="1" dirty="0"/>
              <a:t>NREN = capacity + resilience + security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78ED6F9E-285A-7E47-96B5-12C27EF7C780}"/>
              </a:ext>
            </a:extLst>
          </p:cNvPr>
          <p:cNvSpPr txBox="1">
            <a:spLocks/>
          </p:cNvSpPr>
          <p:nvPr/>
        </p:nvSpPr>
        <p:spPr>
          <a:xfrm>
            <a:off x="4569525" y="681297"/>
            <a:ext cx="4219102" cy="24867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Roadmap/recommendations</a:t>
            </a:r>
            <a:endParaRPr lang="en-GB" dirty="0"/>
          </a:p>
          <a:p>
            <a:pPr lvl="1"/>
            <a:r>
              <a:rPr lang="en-GB" dirty="0"/>
              <a:t>Janet investment roadmap</a:t>
            </a:r>
          </a:p>
          <a:p>
            <a:pPr lvl="2"/>
            <a:r>
              <a:rPr lang="en-GB" dirty="0"/>
              <a:t>maintain fitness-for purpose out to 2030</a:t>
            </a:r>
          </a:p>
          <a:p>
            <a:pPr lvl="1"/>
            <a:r>
              <a:rPr lang="en-GB" dirty="0"/>
              <a:t>increase campus networks capability</a:t>
            </a:r>
          </a:p>
          <a:p>
            <a:pPr lvl="2"/>
            <a:r>
              <a:rPr lang="en-GB" dirty="0"/>
              <a:t>expectations, planning, e2e tuning</a:t>
            </a:r>
          </a:p>
          <a:p>
            <a:pPr lvl="1"/>
            <a:r>
              <a:rPr lang="en-GB" dirty="0"/>
              <a:t>increase national capability</a:t>
            </a:r>
          </a:p>
          <a:p>
            <a:pPr lvl="2"/>
            <a:r>
              <a:rPr lang="en-GB" dirty="0"/>
              <a:t>roaming, technology futures, testbeds</a:t>
            </a:r>
          </a:p>
          <a:p>
            <a:pPr lvl="2"/>
            <a:r>
              <a:rPr lang="en-GB" dirty="0"/>
              <a:t>skills in new networking technologies</a:t>
            </a: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46A94BBE-6298-3C43-A765-ADC40F5DB6C3}"/>
              </a:ext>
            </a:extLst>
          </p:cNvPr>
          <p:cNvSpPr txBox="1">
            <a:spLocks/>
          </p:cNvSpPr>
          <p:nvPr/>
        </p:nvSpPr>
        <p:spPr bwMode="auto">
          <a:xfrm>
            <a:off x="4823619" y="3725070"/>
            <a:ext cx="4187277" cy="141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15900" indent="-215900" algn="l" defTabSz="685800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431800" indent="-21590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6477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8636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lang="en-US"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10795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Asks of UKRI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strategic participation in NREN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help maintain Janet investment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additional central funding (£5m p.a.)</a:t>
            </a:r>
          </a:p>
        </p:txBody>
      </p:sp>
    </p:spTree>
    <p:extLst>
      <p:ext uri="{BB962C8B-B14F-4D97-AF65-F5344CB8AC3E}">
        <p14:creationId xmlns:p14="http://schemas.microsoft.com/office/powerpoint/2010/main" val="68815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5EF4-A406-084A-A947-B1A741B8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8464996" cy="341572"/>
          </a:xfrm>
        </p:spPr>
        <p:txBody>
          <a:bodyPr/>
          <a:lstStyle/>
          <a:p>
            <a:r>
              <a:rPr lang="en-US" dirty="0"/>
              <a:t>Other White Papers/Roadmaps: fit with network WP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C3464-3F16-5A4E-9B94-9357C32C9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7" name="Content Placeholder 9">
            <a:extLst>
              <a:ext uri="{FF2B5EF4-FFF2-40B4-BE49-F238E27FC236}">
                <a16:creationId xmlns:a16="http://schemas.microsoft.com/office/drawing/2014/main" id="{17ADF7D4-BD7A-E94F-8A66-9565F0104A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4543304"/>
              </p:ext>
            </p:extLst>
          </p:nvPr>
        </p:nvGraphicFramePr>
        <p:xfrm>
          <a:off x="230527" y="746619"/>
          <a:ext cx="8682946" cy="38771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1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1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9765">
                <a:tc>
                  <a:txBody>
                    <a:bodyPr/>
                    <a:lstStyle/>
                    <a:p>
                      <a:r>
                        <a:rPr lang="en-GB" sz="1400" b="1" dirty="0"/>
                        <a:t>Supercomputing, Research Data Infrastructure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current connectivity in place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enhanced network bandwidth in future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Data Transfer Nodes and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strategic</a:t>
                      </a:r>
                      <a:r>
                        <a:rPr lang="en-GB" sz="1400" baseline="0" dirty="0"/>
                        <a:t> planning UKRI/Jisc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/>
                        <a:t>enhanced campus network capabilities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/>
                        <a:t>early identification of network needs of nationally significant R.(e-)I.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/>
                        <a:t>focus on making e2e business-as-usual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9765">
                <a:tc>
                  <a:txBody>
                    <a:bodyPr/>
                    <a:lstStyle/>
                    <a:p>
                      <a:r>
                        <a:rPr lang="en-GB" sz="1400" b="1" dirty="0"/>
                        <a:t>Cloud</a:t>
                      </a:r>
                      <a:r>
                        <a:rPr lang="en-GB" sz="1400" dirty="0"/>
                        <a:t> (network aspects not explicit!)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reliable</a:t>
                      </a:r>
                      <a:r>
                        <a:rPr lang="en-GB" sz="1400" baseline="0" dirty="0"/>
                        <a:t> provider/consumer paths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/>
                        <a:t>special network facilities sometimes</a:t>
                      </a:r>
                      <a:br>
                        <a:rPr lang="en-GB" sz="1400" baseline="0" dirty="0"/>
                      </a:br>
                      <a:r>
                        <a:rPr lang="en-GB" sz="1400" baseline="0" dirty="0"/>
                        <a:t>e.g. MS ExpressRoute, AWS </a:t>
                      </a:r>
                      <a:r>
                        <a:rPr lang="en-GB" sz="1400" baseline="0" dirty="0" err="1"/>
                        <a:t>DirectConnect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already engineered</a:t>
                      </a:r>
                      <a:r>
                        <a:rPr lang="en-GB" sz="1400" baseline="0" dirty="0"/>
                        <a:t> </a:t>
                      </a:r>
                      <a:r>
                        <a:rPr lang="en-GB" sz="1400" dirty="0"/>
                        <a:t>within Janet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but for enterprise, not research-specific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“collective bargaining power of UKRI…”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/>
                        <a:t>NREN/GÉANT IaaS/OCRE route?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27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b="1" baseline="0" dirty="0"/>
                        <a:t>Software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dirty="0"/>
                        <a:t>scope is research application software/skills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networks are moving towards software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where</a:t>
                      </a:r>
                      <a:r>
                        <a:rPr lang="en-GB" sz="1400" baseline="0" dirty="0"/>
                        <a:t> do we capture skills gap/needs?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017">
                <a:tc>
                  <a:txBody>
                    <a:bodyPr/>
                    <a:lstStyle/>
                    <a:p>
                      <a:r>
                        <a:rPr lang="en-GB" sz="1400" b="1" dirty="0"/>
                        <a:t>Industry</a:t>
                      </a:r>
                      <a:r>
                        <a:rPr lang="en-GB" sz="1400" dirty="0"/>
                        <a:t> (workshop)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network:</a:t>
                      </a:r>
                      <a:r>
                        <a:rPr lang="en-GB" sz="1400" baseline="0" dirty="0"/>
                        <a:t> critical </a:t>
                      </a:r>
                      <a:r>
                        <a:rPr lang="en-GB" sz="1400" baseline="0" dirty="0">
                          <a:sym typeface="Wingdings"/>
                        </a:rPr>
                        <a:t> not so important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>
                          <a:sym typeface="Wingdings"/>
                        </a:rPr>
                        <a:t>“seamless access” and “interoperable networks” (“clear Jisc strategy”?)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Janet (established collaborations)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ISP (start-up collaborations)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commercial</a:t>
                      </a:r>
                      <a:r>
                        <a:rPr lang="en-GB" sz="1400" baseline="0" dirty="0"/>
                        <a:t> i</a:t>
                      </a:r>
                      <a:r>
                        <a:rPr lang="en-GB" sz="1400" dirty="0"/>
                        <a:t>ssue of access to Janet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is there a better model?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93C6F30-07EA-8A4F-A841-75883397AE87}"/>
              </a:ext>
            </a:extLst>
          </p:cNvPr>
          <p:cNvSpPr/>
          <p:nvPr/>
        </p:nvSpPr>
        <p:spPr>
          <a:xfrm>
            <a:off x="287862" y="1980458"/>
            <a:ext cx="4150730" cy="85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D9E206-C855-1F4A-A372-546E2DB79EAF}"/>
              </a:ext>
            </a:extLst>
          </p:cNvPr>
          <p:cNvSpPr/>
          <p:nvPr/>
        </p:nvSpPr>
        <p:spPr>
          <a:xfrm>
            <a:off x="4653539" y="1919024"/>
            <a:ext cx="4163752" cy="976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0CC6D8-21A8-4F40-8EFF-D42AD843B6D4}"/>
              </a:ext>
            </a:extLst>
          </p:cNvPr>
          <p:cNvSpPr/>
          <p:nvPr/>
        </p:nvSpPr>
        <p:spPr>
          <a:xfrm>
            <a:off x="319109" y="3015858"/>
            <a:ext cx="4150730" cy="602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ABAD4-CA25-7D42-8467-D30D00C90CA9}"/>
              </a:ext>
            </a:extLst>
          </p:cNvPr>
          <p:cNvSpPr/>
          <p:nvPr/>
        </p:nvSpPr>
        <p:spPr>
          <a:xfrm>
            <a:off x="287862" y="3719493"/>
            <a:ext cx="4213225" cy="85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B27995-0C04-784B-A6EF-E962E4A033B4}"/>
              </a:ext>
            </a:extLst>
          </p:cNvPr>
          <p:cNvSpPr/>
          <p:nvPr/>
        </p:nvSpPr>
        <p:spPr>
          <a:xfrm>
            <a:off x="4660018" y="3709310"/>
            <a:ext cx="4157273" cy="843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1EB60E-E673-E643-9A14-B50EB56AF8BC}"/>
              </a:ext>
            </a:extLst>
          </p:cNvPr>
          <p:cNvSpPr/>
          <p:nvPr/>
        </p:nvSpPr>
        <p:spPr>
          <a:xfrm>
            <a:off x="4660018" y="3055051"/>
            <a:ext cx="4163752" cy="602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45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FA43F-F1A8-B742-B5AE-C02E9E3B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AAAI White Paper / Roadmap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F72E5-C63D-804E-9985-6DD4A0781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F062E5-9C95-8F4B-BF6D-00D2E36127F5}"/>
              </a:ext>
            </a:extLst>
          </p:cNvPr>
          <p:cNvSpPr txBox="1">
            <a:spLocks/>
          </p:cNvSpPr>
          <p:nvPr/>
        </p:nvSpPr>
        <p:spPr>
          <a:xfrm>
            <a:off x="4824414" y="768946"/>
            <a:ext cx="4103686" cy="24867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Roadmap </a:t>
            </a:r>
            <a:r>
              <a:rPr lang="en-GB" sz="2000" dirty="0"/>
              <a:t>for a national federation</a:t>
            </a:r>
          </a:p>
          <a:p>
            <a:pPr lvl="1"/>
            <a:r>
              <a:rPr lang="en-GB" dirty="0"/>
              <a:t>governance and engagement</a:t>
            </a:r>
          </a:p>
          <a:p>
            <a:pPr lvl="1"/>
            <a:r>
              <a:rPr lang="en-GB" dirty="0"/>
              <a:t>development programmes</a:t>
            </a:r>
          </a:p>
          <a:p>
            <a:pPr lvl="2"/>
            <a:r>
              <a:rPr lang="en-GB" dirty="0"/>
              <a:t>reference architecture the first step</a:t>
            </a:r>
          </a:p>
          <a:p>
            <a:pPr lvl="1"/>
            <a:r>
              <a:rPr lang="en-GB" dirty="0"/>
              <a:t>integration into the federation</a:t>
            </a:r>
          </a:p>
          <a:p>
            <a:pPr lvl="2"/>
            <a:r>
              <a:rPr lang="en-GB" dirty="0"/>
              <a:t>pathfinder phase needed</a:t>
            </a:r>
          </a:p>
          <a:p>
            <a:pPr lvl="1"/>
            <a:r>
              <a:rPr lang="en-GB" dirty="0"/>
              <a:t>support and outreach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276DBE03-389D-B543-A1EE-84483BD26384}"/>
              </a:ext>
            </a:extLst>
          </p:cNvPr>
          <p:cNvSpPr txBox="1">
            <a:spLocks/>
          </p:cNvSpPr>
          <p:nvPr/>
        </p:nvSpPr>
        <p:spPr bwMode="auto">
          <a:xfrm>
            <a:off x="216739" y="2782762"/>
            <a:ext cx="4103687" cy="193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15900" indent="-215900" algn="l" defTabSz="685800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431800" indent="-21590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6477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8636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lang="en-US"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10795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Rationale</a:t>
            </a:r>
            <a:r>
              <a:rPr lang="en-GB" dirty="0"/>
              <a:t> (for a national federation)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security (consistent management)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cost reduction (in implementation)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portability (towards “single sign-on”)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return on investment (wider use of funded resources)</a:t>
            </a: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2C3148FF-6173-7248-A8B6-9455DFEA3A9A}"/>
              </a:ext>
            </a:extLst>
          </p:cNvPr>
          <p:cNvSpPr txBox="1">
            <a:spLocks/>
          </p:cNvSpPr>
          <p:nvPr/>
        </p:nvSpPr>
        <p:spPr bwMode="auto">
          <a:xfrm>
            <a:off x="4826094" y="3185333"/>
            <a:ext cx="4103686" cy="141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15900" indent="-215900" algn="l" defTabSz="685800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431800" indent="-215900" algn="l" defTabSz="685800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6477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8636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lang="en-US"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1079500" indent="-215900" algn="l" defTabSz="685800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Asks of UKRI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strong policy lead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through grant conditions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modest central funding (£1-2m p.a.)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3C438835-1383-3542-9E5C-8E2364B36216}"/>
              </a:ext>
            </a:extLst>
          </p:cNvPr>
          <p:cNvSpPr txBox="1">
            <a:spLocks/>
          </p:cNvSpPr>
          <p:nvPr/>
        </p:nvSpPr>
        <p:spPr>
          <a:xfrm>
            <a:off x="215900" y="768947"/>
            <a:ext cx="4105367" cy="193406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1" i="0" kern="1200">
                <a:solidFill>
                  <a:schemeClr val="tx1"/>
                </a:solidFill>
                <a:latin typeface="+mn-lt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Vision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800" b="0" dirty="0"/>
              <a:t>straightforward and consistent access … by all researchers … from anywhere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800" b="0" dirty="0"/>
              <a:t>with security/assurance appropriate to the resources being accessed</a:t>
            </a:r>
          </a:p>
        </p:txBody>
      </p:sp>
    </p:spTree>
    <p:extLst>
      <p:ext uri="{BB962C8B-B14F-4D97-AF65-F5344CB8AC3E}">
        <p14:creationId xmlns:p14="http://schemas.microsoft.com/office/powerpoint/2010/main" val="165439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D5BE3-1F93-9942-BA57-B8FF1CB28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8354046" cy="341572"/>
          </a:xfrm>
        </p:spPr>
        <p:txBody>
          <a:bodyPr/>
          <a:lstStyle/>
          <a:p>
            <a:r>
              <a:rPr lang="en-US" dirty="0"/>
              <a:t>Interaction with other parts of national e-infrastructure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9F169-3B1C-274E-BFCE-C747D821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36E8C16-3732-8045-AF3A-CEEB04353A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296214"/>
              </p:ext>
            </p:extLst>
          </p:nvPr>
        </p:nvGraphicFramePr>
        <p:xfrm>
          <a:off x="358774" y="786703"/>
          <a:ext cx="7854950" cy="408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3" imgW="5856460" imgH="3050672" progId="Word.Document.12">
                  <p:embed/>
                </p:oleObj>
              </mc:Choice>
              <mc:Fallback>
                <p:oleObj name="Document" r:id="rId3" imgW="5856460" imgH="3050672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774" y="786703"/>
                        <a:ext cx="7854950" cy="408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271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D5BE3-1F93-9942-BA57-B8FF1CB28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8354046" cy="341572"/>
          </a:xfrm>
        </p:spPr>
        <p:txBody>
          <a:bodyPr/>
          <a:lstStyle/>
          <a:p>
            <a:r>
              <a:rPr lang="en-US" dirty="0"/>
              <a:t>Interaction with other parts of national e-infrastructure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9F169-3B1C-274E-BFCE-C747D821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423889A-E073-8D49-B806-C7350340C1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499459"/>
              </p:ext>
            </p:extLst>
          </p:nvPr>
        </p:nvGraphicFramePr>
        <p:xfrm>
          <a:off x="358774" y="790568"/>
          <a:ext cx="7920000" cy="4128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3" imgW="5856460" imgH="3050672" progId="Word.Document.12">
                  <p:embed/>
                </p:oleObj>
              </mc:Choice>
              <mc:Fallback>
                <p:oleObj name="Document" r:id="rId3" imgW="5856460" imgH="3050672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774" y="790568"/>
                        <a:ext cx="7920000" cy="4128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991413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544DADBA-7B20-43B9-A7D2-09D0D3D88105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CE349583-58EF-42BD-8A34-BE60A1BBED90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D24B467F-D050-40E6-8AC2-C443AF5EFC78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7275DFE6-ABC0-411C-9AAA-B2285766D0CC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63C908BA-6967-4CAA-A75F-B097D56CBD19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8F0077AF-7F64-4295-9038-109644601E95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79AB5F12-86A4-47DC-8041-5999D996B1A8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COVERS</Template>
  <TotalTime>496</TotalTime>
  <Words>433</Words>
  <Application>Microsoft Macintosh PowerPoint</Application>
  <PresentationFormat>On-screen Show (16:9)</PresentationFormat>
  <Paragraphs>80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Calibri</vt:lpstr>
      <vt:lpstr>Corbel</vt:lpstr>
      <vt:lpstr>Roboto Medium</vt:lpstr>
      <vt:lpstr>Wingdings</vt:lpstr>
      <vt:lpstr>COVERS</vt:lpstr>
      <vt:lpstr>PLAIN</vt:lpstr>
      <vt:lpstr>NAVY</vt:lpstr>
      <vt:lpstr>JADE</vt:lpstr>
      <vt:lpstr>PURPLE</vt:lpstr>
      <vt:lpstr>GRAPE</vt:lpstr>
      <vt:lpstr>PALE YELLOW</vt:lpstr>
      <vt:lpstr>Document</vt:lpstr>
      <vt:lpstr>UKRI Networking and AAAI White Papers</vt:lpstr>
      <vt:lpstr>Networking White Paper / Roadmap</vt:lpstr>
      <vt:lpstr>Other White Papers/Roadmaps: fit with network WP</vt:lpstr>
      <vt:lpstr>AAAI White Paper / Roadmap</vt:lpstr>
      <vt:lpstr>Interaction with other parts of national e-infrastructure</vt:lpstr>
      <vt:lpstr>Interaction with other parts of national e-infrastructure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consectetur adipiscing elit.</dc:title>
  <dc:creator>Jeremy Sharp</dc:creator>
  <cp:lastModifiedBy>Jeremy Sharp</cp:lastModifiedBy>
  <cp:revision>12</cp:revision>
  <cp:lastPrinted>2018-08-23T11:32:46Z</cp:lastPrinted>
  <dcterms:created xsi:type="dcterms:W3CDTF">2020-01-16T09:19:34Z</dcterms:created>
  <dcterms:modified xsi:type="dcterms:W3CDTF">2020-01-16T17:35:34Z</dcterms:modified>
</cp:coreProperties>
</file>