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8" r:id="rId2"/>
    <p:sldMasterId id="2147483680" r:id="rId3"/>
  </p:sldMasterIdLst>
  <p:notesMasterIdLst>
    <p:notesMasterId r:id="rId29"/>
  </p:notesMasterIdLst>
  <p:sldIdLst>
    <p:sldId id="257" r:id="rId4"/>
    <p:sldId id="307" r:id="rId5"/>
    <p:sldId id="324" r:id="rId6"/>
    <p:sldId id="306" r:id="rId7"/>
    <p:sldId id="325" r:id="rId8"/>
    <p:sldId id="317" r:id="rId9"/>
    <p:sldId id="318" r:id="rId10"/>
    <p:sldId id="311" r:id="rId11"/>
    <p:sldId id="321" r:id="rId12"/>
    <p:sldId id="323" r:id="rId13"/>
    <p:sldId id="322" r:id="rId14"/>
    <p:sldId id="326" r:id="rId15"/>
    <p:sldId id="328" r:id="rId16"/>
    <p:sldId id="329" r:id="rId17"/>
    <p:sldId id="339" r:id="rId18"/>
    <p:sldId id="340" r:id="rId19"/>
    <p:sldId id="330" r:id="rId20"/>
    <p:sldId id="331" r:id="rId21"/>
    <p:sldId id="337" r:id="rId22"/>
    <p:sldId id="332" r:id="rId23"/>
    <p:sldId id="336" r:id="rId24"/>
    <p:sldId id="333" r:id="rId25"/>
    <p:sldId id="341" r:id="rId26"/>
    <p:sldId id="272" r:id="rId27"/>
    <p:sldId id="27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7F01"/>
    <a:srgbClr val="00BED5"/>
    <a:srgbClr val="D65700"/>
    <a:srgbClr val="FF6900"/>
    <a:srgbClr val="F08900"/>
    <a:srgbClr val="003088"/>
    <a:srgbClr val="1E5DF8"/>
    <a:srgbClr val="626262"/>
    <a:srgbClr val="FFFFFF"/>
    <a:srgbClr val="C13D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66"/>
    <p:restoredTop sz="94471"/>
  </p:normalViewPr>
  <p:slideViewPr>
    <p:cSldViewPr snapToGrid="0" snapToObjects="1">
      <p:cViewPr varScale="1">
        <p:scale>
          <a:sx n="65" d="100"/>
          <a:sy n="65" d="100"/>
        </p:scale>
        <p:origin x="1004" y="40"/>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9BE9FA-BD93-4D40-A300-EA298A0AB54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35D34668-007C-4C04-84C2-316DFA136362}">
      <dgm:prSet phldrT="[Text]">
        <dgm:style>
          <a:lnRef idx="1">
            <a:schemeClr val="accent2"/>
          </a:lnRef>
          <a:fillRef idx="2">
            <a:schemeClr val="accent2"/>
          </a:fillRef>
          <a:effectRef idx="1">
            <a:schemeClr val="accent2"/>
          </a:effectRef>
          <a:fontRef idx="minor">
            <a:schemeClr val="dk1"/>
          </a:fontRef>
        </dgm:style>
      </dgm:prSet>
      <dgm:spPr>
        <a:solidFill>
          <a:schemeClr val="accent1">
            <a:lumMod val="60000"/>
            <a:lumOff val="40000"/>
          </a:schemeClr>
        </a:solidFill>
      </dgm:spPr>
      <dgm:t>
        <a:bodyPr/>
        <a:lstStyle/>
        <a:p>
          <a:r>
            <a:rPr lang="en-US" dirty="0" smtClean="0"/>
            <a:t>Research policy</a:t>
          </a:r>
          <a:endParaRPr lang="en-US" dirty="0"/>
        </a:p>
      </dgm:t>
    </dgm:pt>
    <dgm:pt modelId="{BDFE8FB1-DE65-4B48-9E6B-2CAA02F7C5C9}" type="parTrans" cxnId="{355AF5C3-02B8-45D1-8F42-2EDCD6504E0F}">
      <dgm:prSet/>
      <dgm:spPr/>
      <dgm:t>
        <a:bodyPr/>
        <a:lstStyle/>
        <a:p>
          <a:endParaRPr lang="en-US"/>
        </a:p>
      </dgm:t>
    </dgm:pt>
    <dgm:pt modelId="{ECE8C7D0-378B-4AA6-A9C5-A36C554929DC}" type="sibTrans" cxnId="{355AF5C3-02B8-45D1-8F42-2EDCD6504E0F}">
      <dgm:prSet/>
      <dgm:spPr/>
      <dgm:t>
        <a:bodyPr/>
        <a:lstStyle/>
        <a:p>
          <a:endParaRPr lang="en-US"/>
        </a:p>
      </dgm:t>
    </dgm:pt>
    <dgm:pt modelId="{55BA64AD-A1E0-42D1-A809-C3BCB7A8D537}">
      <dgm:prSet phldrT="[Text]">
        <dgm:style>
          <a:lnRef idx="1">
            <a:schemeClr val="accent2"/>
          </a:lnRef>
          <a:fillRef idx="2">
            <a:schemeClr val="accent2"/>
          </a:fillRef>
          <a:effectRef idx="1">
            <a:schemeClr val="accent2"/>
          </a:effectRef>
          <a:fontRef idx="minor">
            <a:schemeClr val="dk1"/>
          </a:fontRef>
        </dgm:style>
      </dgm:prSet>
      <dgm:spPr>
        <a:solidFill>
          <a:schemeClr val="accent6"/>
        </a:solidFill>
      </dgm:spPr>
      <dgm:t>
        <a:bodyPr/>
        <a:lstStyle/>
        <a:p>
          <a:r>
            <a:rPr lang="en-US" dirty="0" smtClean="0"/>
            <a:t>Funding</a:t>
          </a:r>
          <a:endParaRPr lang="en-US" dirty="0"/>
        </a:p>
      </dgm:t>
    </dgm:pt>
    <dgm:pt modelId="{32716EA5-C348-42AF-BBDC-720EA6D457AC}" type="parTrans" cxnId="{CE3696E6-8359-414F-A1F8-9B2C59FE7F24}">
      <dgm:prSet/>
      <dgm:spPr/>
      <dgm:t>
        <a:bodyPr/>
        <a:lstStyle/>
        <a:p>
          <a:endParaRPr lang="en-US"/>
        </a:p>
      </dgm:t>
    </dgm:pt>
    <dgm:pt modelId="{B1C26DD4-FDC4-4952-8844-A307D6CBC1DF}" type="sibTrans" cxnId="{CE3696E6-8359-414F-A1F8-9B2C59FE7F24}">
      <dgm:prSet/>
      <dgm:spPr/>
      <dgm:t>
        <a:bodyPr/>
        <a:lstStyle/>
        <a:p>
          <a:endParaRPr lang="en-US"/>
        </a:p>
      </dgm:t>
    </dgm:pt>
    <dgm:pt modelId="{BC6C44EE-921F-4349-946C-0A1ABA75AAE3}">
      <dgm:prSet phldrT="[Text]">
        <dgm:style>
          <a:lnRef idx="1">
            <a:schemeClr val="accent2"/>
          </a:lnRef>
          <a:fillRef idx="2">
            <a:schemeClr val="accent2"/>
          </a:fillRef>
          <a:effectRef idx="1">
            <a:schemeClr val="accent2"/>
          </a:effectRef>
          <a:fontRef idx="minor">
            <a:schemeClr val="dk1"/>
          </a:fontRef>
        </dgm:style>
      </dgm:prSet>
      <dgm:spPr>
        <a:solidFill>
          <a:srgbClr val="D57F01"/>
        </a:solidFill>
      </dgm:spPr>
      <dgm:t>
        <a:bodyPr/>
        <a:lstStyle/>
        <a:p>
          <a:r>
            <a:rPr lang="en-US" dirty="0" smtClean="0"/>
            <a:t>Skills creation</a:t>
          </a:r>
          <a:endParaRPr lang="en-US" dirty="0"/>
        </a:p>
      </dgm:t>
    </dgm:pt>
    <dgm:pt modelId="{71F22111-1A2F-4063-A63D-4D5F15EDB03C}" type="parTrans" cxnId="{0A3EA5C7-D765-43D2-97D6-E65A1238140F}">
      <dgm:prSet/>
      <dgm:spPr/>
      <dgm:t>
        <a:bodyPr/>
        <a:lstStyle/>
        <a:p>
          <a:endParaRPr lang="en-US"/>
        </a:p>
      </dgm:t>
    </dgm:pt>
    <dgm:pt modelId="{DC6C275B-ED6B-472E-898A-9ECD31B497FA}" type="sibTrans" cxnId="{0A3EA5C7-D765-43D2-97D6-E65A1238140F}">
      <dgm:prSet/>
      <dgm:spPr/>
      <dgm:t>
        <a:bodyPr/>
        <a:lstStyle/>
        <a:p>
          <a:endParaRPr lang="en-US"/>
        </a:p>
      </dgm:t>
    </dgm:pt>
    <dgm:pt modelId="{9201AD7A-5463-4A15-A167-396A26FBBF12}" type="pres">
      <dgm:prSet presAssocID="{A09BE9FA-BD93-4D40-A300-EA298A0AB547}" presName="composite" presStyleCnt="0">
        <dgm:presLayoutVars>
          <dgm:chMax val="5"/>
          <dgm:dir/>
          <dgm:animLvl val="ctr"/>
          <dgm:resizeHandles val="exact"/>
        </dgm:presLayoutVars>
      </dgm:prSet>
      <dgm:spPr/>
      <dgm:t>
        <a:bodyPr/>
        <a:lstStyle/>
        <a:p>
          <a:endParaRPr lang="en-US"/>
        </a:p>
      </dgm:t>
    </dgm:pt>
    <dgm:pt modelId="{22BDF57C-83A7-45B2-868D-6930CCF6985D}" type="pres">
      <dgm:prSet presAssocID="{A09BE9FA-BD93-4D40-A300-EA298A0AB547}" presName="cycle" presStyleCnt="0"/>
      <dgm:spPr/>
    </dgm:pt>
    <dgm:pt modelId="{5FD81EC8-F189-41DF-AD21-3650A08275CF}" type="pres">
      <dgm:prSet presAssocID="{A09BE9FA-BD93-4D40-A300-EA298A0AB547}" presName="centerShape" presStyleCnt="0"/>
      <dgm:spPr/>
    </dgm:pt>
    <dgm:pt modelId="{A34FF4AE-F613-4114-86A3-DAF531731237}" type="pres">
      <dgm:prSet presAssocID="{A09BE9FA-BD93-4D40-A300-EA298A0AB547}" presName="connSite" presStyleLbl="node1" presStyleIdx="0" presStyleCnt="4"/>
      <dgm:spPr/>
    </dgm:pt>
    <dgm:pt modelId="{33FA872A-07D8-46E8-98B4-545BF33A16FD}" type="pres">
      <dgm:prSet presAssocID="{A09BE9FA-BD93-4D40-A300-EA298A0AB547}" presName="visible" presStyleLbl="node1" presStyleIdx="0" presStyleCnt="4">
        <dgm:style>
          <a:lnRef idx="1">
            <a:schemeClr val="accent5"/>
          </a:lnRef>
          <a:fillRef idx="2">
            <a:schemeClr val="accent5"/>
          </a:fillRef>
          <a:effectRef idx="1">
            <a:schemeClr val="accent5"/>
          </a:effectRef>
          <a:fontRef idx="minor">
            <a:schemeClr val="dk1"/>
          </a:fontRef>
        </dgm:style>
      </dgm:prSet>
      <dgm:spPr>
        <a:solidFill>
          <a:schemeClr val="bg2">
            <a:lumMod val="95000"/>
          </a:schemeClr>
        </a:solidFill>
        <a:ln w="76200">
          <a:solidFill>
            <a:schemeClr val="accent1">
              <a:lumMod val="75000"/>
            </a:schemeClr>
          </a:solidFill>
        </a:ln>
      </dgm:spPr>
    </dgm:pt>
    <dgm:pt modelId="{E612966B-6CDB-4068-B15B-5CC66B06B6DE}" type="pres">
      <dgm:prSet presAssocID="{BDFE8FB1-DE65-4B48-9E6B-2CAA02F7C5C9}" presName="Name25" presStyleLbl="parChTrans1D1" presStyleIdx="0" presStyleCnt="3"/>
      <dgm:spPr/>
      <dgm:t>
        <a:bodyPr/>
        <a:lstStyle/>
        <a:p>
          <a:endParaRPr lang="en-US"/>
        </a:p>
      </dgm:t>
    </dgm:pt>
    <dgm:pt modelId="{C97D3F03-AD2D-476B-B6BF-823336C6E8A7}" type="pres">
      <dgm:prSet presAssocID="{35D34668-007C-4C04-84C2-316DFA136362}" presName="node" presStyleCnt="0"/>
      <dgm:spPr/>
    </dgm:pt>
    <dgm:pt modelId="{6EAFA2EE-4DF5-47E9-9231-20836F2C9661}" type="pres">
      <dgm:prSet presAssocID="{35D34668-007C-4C04-84C2-316DFA136362}" presName="parentNode" presStyleLbl="node1" presStyleIdx="1" presStyleCnt="4">
        <dgm:presLayoutVars>
          <dgm:chMax val="1"/>
          <dgm:bulletEnabled val="1"/>
        </dgm:presLayoutVars>
      </dgm:prSet>
      <dgm:spPr/>
      <dgm:t>
        <a:bodyPr/>
        <a:lstStyle/>
        <a:p>
          <a:endParaRPr lang="en-US"/>
        </a:p>
      </dgm:t>
    </dgm:pt>
    <dgm:pt modelId="{D5C36DFE-2AB4-4D47-870B-4EDCD6FA7A7F}" type="pres">
      <dgm:prSet presAssocID="{35D34668-007C-4C04-84C2-316DFA136362}" presName="childNode" presStyleLbl="revTx" presStyleIdx="0" presStyleCnt="0">
        <dgm:presLayoutVars>
          <dgm:bulletEnabled val="1"/>
        </dgm:presLayoutVars>
      </dgm:prSet>
      <dgm:spPr/>
      <dgm:t>
        <a:bodyPr/>
        <a:lstStyle/>
        <a:p>
          <a:endParaRPr lang="en-US"/>
        </a:p>
      </dgm:t>
    </dgm:pt>
    <dgm:pt modelId="{3A383133-FE93-4D59-B58B-20655244AE05}" type="pres">
      <dgm:prSet presAssocID="{32716EA5-C348-42AF-BBDC-720EA6D457AC}" presName="Name25" presStyleLbl="parChTrans1D1" presStyleIdx="1" presStyleCnt="3"/>
      <dgm:spPr/>
      <dgm:t>
        <a:bodyPr/>
        <a:lstStyle/>
        <a:p>
          <a:endParaRPr lang="en-US"/>
        </a:p>
      </dgm:t>
    </dgm:pt>
    <dgm:pt modelId="{BB287D5E-4E99-4540-B319-EBC53C756442}" type="pres">
      <dgm:prSet presAssocID="{55BA64AD-A1E0-42D1-A809-C3BCB7A8D537}" presName="node" presStyleCnt="0"/>
      <dgm:spPr/>
    </dgm:pt>
    <dgm:pt modelId="{2B8E07D5-674C-43D7-AB68-695627FB595A}" type="pres">
      <dgm:prSet presAssocID="{55BA64AD-A1E0-42D1-A809-C3BCB7A8D537}" presName="parentNode" presStyleLbl="node1" presStyleIdx="2" presStyleCnt="4">
        <dgm:presLayoutVars>
          <dgm:chMax val="1"/>
          <dgm:bulletEnabled val="1"/>
        </dgm:presLayoutVars>
      </dgm:prSet>
      <dgm:spPr/>
      <dgm:t>
        <a:bodyPr/>
        <a:lstStyle/>
        <a:p>
          <a:endParaRPr lang="en-US"/>
        </a:p>
      </dgm:t>
    </dgm:pt>
    <dgm:pt modelId="{A4887367-EC04-4004-A1FB-7ACE10891869}" type="pres">
      <dgm:prSet presAssocID="{55BA64AD-A1E0-42D1-A809-C3BCB7A8D537}" presName="childNode" presStyleLbl="revTx" presStyleIdx="0" presStyleCnt="0">
        <dgm:presLayoutVars>
          <dgm:bulletEnabled val="1"/>
        </dgm:presLayoutVars>
      </dgm:prSet>
      <dgm:spPr/>
      <dgm:t>
        <a:bodyPr/>
        <a:lstStyle/>
        <a:p>
          <a:endParaRPr lang="en-US"/>
        </a:p>
      </dgm:t>
    </dgm:pt>
    <dgm:pt modelId="{EF4B1EC4-E175-4E6D-BEBC-7BABB1B3CA39}" type="pres">
      <dgm:prSet presAssocID="{71F22111-1A2F-4063-A63D-4D5F15EDB03C}" presName="Name25" presStyleLbl="parChTrans1D1" presStyleIdx="2" presStyleCnt="3"/>
      <dgm:spPr/>
      <dgm:t>
        <a:bodyPr/>
        <a:lstStyle/>
        <a:p>
          <a:endParaRPr lang="en-US"/>
        </a:p>
      </dgm:t>
    </dgm:pt>
    <dgm:pt modelId="{16CE3263-2FA7-4B25-BA2E-C809A6A222B7}" type="pres">
      <dgm:prSet presAssocID="{BC6C44EE-921F-4349-946C-0A1ABA75AAE3}" presName="node" presStyleCnt="0"/>
      <dgm:spPr/>
    </dgm:pt>
    <dgm:pt modelId="{7DEDF246-F449-486C-B365-3AC2FDC58468}" type="pres">
      <dgm:prSet presAssocID="{BC6C44EE-921F-4349-946C-0A1ABA75AAE3}" presName="parentNode" presStyleLbl="node1" presStyleIdx="3" presStyleCnt="4">
        <dgm:presLayoutVars>
          <dgm:chMax val="1"/>
          <dgm:bulletEnabled val="1"/>
        </dgm:presLayoutVars>
      </dgm:prSet>
      <dgm:spPr/>
      <dgm:t>
        <a:bodyPr/>
        <a:lstStyle/>
        <a:p>
          <a:endParaRPr lang="en-US"/>
        </a:p>
      </dgm:t>
    </dgm:pt>
    <dgm:pt modelId="{E5B1F1FA-FE56-4480-8F5D-B607D20A0B09}" type="pres">
      <dgm:prSet presAssocID="{BC6C44EE-921F-4349-946C-0A1ABA75AAE3}" presName="childNode" presStyleLbl="revTx" presStyleIdx="0" presStyleCnt="0">
        <dgm:presLayoutVars>
          <dgm:bulletEnabled val="1"/>
        </dgm:presLayoutVars>
      </dgm:prSet>
      <dgm:spPr/>
      <dgm:t>
        <a:bodyPr/>
        <a:lstStyle/>
        <a:p>
          <a:endParaRPr lang="en-US"/>
        </a:p>
      </dgm:t>
    </dgm:pt>
  </dgm:ptLst>
  <dgm:cxnLst>
    <dgm:cxn modelId="{CE3696E6-8359-414F-A1F8-9B2C59FE7F24}" srcId="{A09BE9FA-BD93-4D40-A300-EA298A0AB547}" destId="{55BA64AD-A1E0-42D1-A809-C3BCB7A8D537}" srcOrd="1" destOrd="0" parTransId="{32716EA5-C348-42AF-BBDC-720EA6D457AC}" sibTransId="{B1C26DD4-FDC4-4952-8844-A307D6CBC1DF}"/>
    <dgm:cxn modelId="{1CA8F78E-4E17-4C32-87F0-1BAD8AA643F9}" type="presOf" srcId="{BDFE8FB1-DE65-4B48-9E6B-2CAA02F7C5C9}" destId="{E612966B-6CDB-4068-B15B-5CC66B06B6DE}" srcOrd="0" destOrd="0" presId="urn:microsoft.com/office/officeart/2005/8/layout/radial2"/>
    <dgm:cxn modelId="{9F9DDF72-FC11-4ECF-A02B-92C1BF78FD57}" type="presOf" srcId="{A09BE9FA-BD93-4D40-A300-EA298A0AB547}" destId="{9201AD7A-5463-4A15-A167-396A26FBBF12}" srcOrd="0" destOrd="0" presId="urn:microsoft.com/office/officeart/2005/8/layout/radial2"/>
    <dgm:cxn modelId="{16076770-FA89-4687-9722-902ACEB1135A}" type="presOf" srcId="{BC6C44EE-921F-4349-946C-0A1ABA75AAE3}" destId="{7DEDF246-F449-486C-B365-3AC2FDC58468}" srcOrd="0" destOrd="0" presId="urn:microsoft.com/office/officeart/2005/8/layout/radial2"/>
    <dgm:cxn modelId="{32DC056E-DEFA-4DDF-B92E-E9117D3A23CF}" type="presOf" srcId="{32716EA5-C348-42AF-BBDC-720EA6D457AC}" destId="{3A383133-FE93-4D59-B58B-20655244AE05}" srcOrd="0" destOrd="0" presId="urn:microsoft.com/office/officeart/2005/8/layout/radial2"/>
    <dgm:cxn modelId="{CB9C0DE8-426D-449D-B909-DF5C74D5BC60}" type="presOf" srcId="{35D34668-007C-4C04-84C2-316DFA136362}" destId="{6EAFA2EE-4DF5-47E9-9231-20836F2C9661}" srcOrd="0" destOrd="0" presId="urn:microsoft.com/office/officeart/2005/8/layout/radial2"/>
    <dgm:cxn modelId="{38AC9122-3B4E-4C9C-8705-C4482F66C5D5}" type="presOf" srcId="{55BA64AD-A1E0-42D1-A809-C3BCB7A8D537}" destId="{2B8E07D5-674C-43D7-AB68-695627FB595A}" srcOrd="0" destOrd="0" presId="urn:microsoft.com/office/officeart/2005/8/layout/radial2"/>
    <dgm:cxn modelId="{355AF5C3-02B8-45D1-8F42-2EDCD6504E0F}" srcId="{A09BE9FA-BD93-4D40-A300-EA298A0AB547}" destId="{35D34668-007C-4C04-84C2-316DFA136362}" srcOrd="0" destOrd="0" parTransId="{BDFE8FB1-DE65-4B48-9E6B-2CAA02F7C5C9}" sibTransId="{ECE8C7D0-378B-4AA6-A9C5-A36C554929DC}"/>
    <dgm:cxn modelId="{0A3EA5C7-D765-43D2-97D6-E65A1238140F}" srcId="{A09BE9FA-BD93-4D40-A300-EA298A0AB547}" destId="{BC6C44EE-921F-4349-946C-0A1ABA75AAE3}" srcOrd="2" destOrd="0" parTransId="{71F22111-1A2F-4063-A63D-4D5F15EDB03C}" sibTransId="{DC6C275B-ED6B-472E-898A-9ECD31B497FA}"/>
    <dgm:cxn modelId="{9CCC1B8B-0E15-4D5F-9109-30C9B6E4A4E5}" type="presOf" srcId="{71F22111-1A2F-4063-A63D-4D5F15EDB03C}" destId="{EF4B1EC4-E175-4E6D-BEBC-7BABB1B3CA39}" srcOrd="0" destOrd="0" presId="urn:microsoft.com/office/officeart/2005/8/layout/radial2"/>
    <dgm:cxn modelId="{077CB46C-0D14-443C-AE0E-BACBE008DFEC}" type="presParOf" srcId="{9201AD7A-5463-4A15-A167-396A26FBBF12}" destId="{22BDF57C-83A7-45B2-868D-6930CCF6985D}" srcOrd="0" destOrd="0" presId="urn:microsoft.com/office/officeart/2005/8/layout/radial2"/>
    <dgm:cxn modelId="{7EA8BF03-A02F-4C49-B315-0781077C9E06}" type="presParOf" srcId="{22BDF57C-83A7-45B2-868D-6930CCF6985D}" destId="{5FD81EC8-F189-41DF-AD21-3650A08275CF}" srcOrd="0" destOrd="0" presId="urn:microsoft.com/office/officeart/2005/8/layout/radial2"/>
    <dgm:cxn modelId="{90098EE2-7840-4590-BA5E-5669FD629D98}" type="presParOf" srcId="{5FD81EC8-F189-41DF-AD21-3650A08275CF}" destId="{A34FF4AE-F613-4114-86A3-DAF531731237}" srcOrd="0" destOrd="0" presId="urn:microsoft.com/office/officeart/2005/8/layout/radial2"/>
    <dgm:cxn modelId="{EA5832EE-0C54-404C-AD48-3BA2ECD1C506}" type="presParOf" srcId="{5FD81EC8-F189-41DF-AD21-3650A08275CF}" destId="{33FA872A-07D8-46E8-98B4-545BF33A16FD}" srcOrd="1" destOrd="0" presId="urn:microsoft.com/office/officeart/2005/8/layout/radial2"/>
    <dgm:cxn modelId="{F561F62A-79A5-49DE-BF4B-264901EA06BA}" type="presParOf" srcId="{22BDF57C-83A7-45B2-868D-6930CCF6985D}" destId="{E612966B-6CDB-4068-B15B-5CC66B06B6DE}" srcOrd="1" destOrd="0" presId="urn:microsoft.com/office/officeart/2005/8/layout/radial2"/>
    <dgm:cxn modelId="{CF1EF1D6-957A-4821-B6A0-91C9EB90DA1B}" type="presParOf" srcId="{22BDF57C-83A7-45B2-868D-6930CCF6985D}" destId="{C97D3F03-AD2D-476B-B6BF-823336C6E8A7}" srcOrd="2" destOrd="0" presId="urn:microsoft.com/office/officeart/2005/8/layout/radial2"/>
    <dgm:cxn modelId="{DF2A175D-878D-40E3-AAE6-82973159F359}" type="presParOf" srcId="{C97D3F03-AD2D-476B-B6BF-823336C6E8A7}" destId="{6EAFA2EE-4DF5-47E9-9231-20836F2C9661}" srcOrd="0" destOrd="0" presId="urn:microsoft.com/office/officeart/2005/8/layout/radial2"/>
    <dgm:cxn modelId="{BDDE3DBF-B4B2-43A9-9286-5E370AFFADAB}" type="presParOf" srcId="{C97D3F03-AD2D-476B-B6BF-823336C6E8A7}" destId="{D5C36DFE-2AB4-4D47-870B-4EDCD6FA7A7F}" srcOrd="1" destOrd="0" presId="urn:microsoft.com/office/officeart/2005/8/layout/radial2"/>
    <dgm:cxn modelId="{544EE74C-C44D-4650-8CF7-A2803D9EFDB8}" type="presParOf" srcId="{22BDF57C-83A7-45B2-868D-6930CCF6985D}" destId="{3A383133-FE93-4D59-B58B-20655244AE05}" srcOrd="3" destOrd="0" presId="urn:microsoft.com/office/officeart/2005/8/layout/radial2"/>
    <dgm:cxn modelId="{A40B7F2B-1022-471B-A05D-0AD1C1E0D6C3}" type="presParOf" srcId="{22BDF57C-83A7-45B2-868D-6930CCF6985D}" destId="{BB287D5E-4E99-4540-B319-EBC53C756442}" srcOrd="4" destOrd="0" presId="urn:microsoft.com/office/officeart/2005/8/layout/radial2"/>
    <dgm:cxn modelId="{BF6EB36D-96A7-4CFB-BBB8-2DB5EAEAD785}" type="presParOf" srcId="{BB287D5E-4E99-4540-B319-EBC53C756442}" destId="{2B8E07D5-674C-43D7-AB68-695627FB595A}" srcOrd="0" destOrd="0" presId="urn:microsoft.com/office/officeart/2005/8/layout/radial2"/>
    <dgm:cxn modelId="{7E4770BB-E0B5-4793-B743-036A65BC0B46}" type="presParOf" srcId="{BB287D5E-4E99-4540-B319-EBC53C756442}" destId="{A4887367-EC04-4004-A1FB-7ACE10891869}" srcOrd="1" destOrd="0" presId="urn:microsoft.com/office/officeart/2005/8/layout/radial2"/>
    <dgm:cxn modelId="{529F0644-62D1-4EDF-A9B5-BC026C4AABB7}" type="presParOf" srcId="{22BDF57C-83A7-45B2-868D-6930CCF6985D}" destId="{EF4B1EC4-E175-4E6D-BEBC-7BABB1B3CA39}" srcOrd="5" destOrd="0" presId="urn:microsoft.com/office/officeart/2005/8/layout/radial2"/>
    <dgm:cxn modelId="{B9DDEAC5-DFF6-49BA-8F64-6F247994FC46}" type="presParOf" srcId="{22BDF57C-83A7-45B2-868D-6930CCF6985D}" destId="{16CE3263-2FA7-4B25-BA2E-C809A6A222B7}" srcOrd="6" destOrd="0" presId="urn:microsoft.com/office/officeart/2005/8/layout/radial2"/>
    <dgm:cxn modelId="{F98CF5DE-D8D6-48FF-9673-8560E9B2FDF2}" type="presParOf" srcId="{16CE3263-2FA7-4B25-BA2E-C809A6A222B7}" destId="{7DEDF246-F449-486C-B365-3AC2FDC58468}" srcOrd="0" destOrd="0" presId="urn:microsoft.com/office/officeart/2005/8/layout/radial2"/>
    <dgm:cxn modelId="{BD1021E9-AEAC-4BBF-8BA6-09437CEDA50E}" type="presParOf" srcId="{16CE3263-2FA7-4B25-BA2E-C809A6A222B7}" destId="{E5B1F1FA-FE56-4480-8F5D-B607D20A0B09}"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B1EC4-E175-4E6D-BEBC-7BABB1B3CA39}">
      <dsp:nvSpPr>
        <dsp:cNvPr id="0" name=""/>
        <dsp:cNvSpPr/>
      </dsp:nvSpPr>
      <dsp:spPr>
        <a:xfrm rot="2561600">
          <a:off x="2573511" y="3800128"/>
          <a:ext cx="822815" cy="57656"/>
        </a:xfrm>
        <a:custGeom>
          <a:avLst/>
          <a:gdLst/>
          <a:ahLst/>
          <a:cxnLst/>
          <a:rect l="0" t="0" r="0" b="0"/>
          <a:pathLst>
            <a:path>
              <a:moveTo>
                <a:pt x="0" y="28828"/>
              </a:moveTo>
              <a:lnTo>
                <a:pt x="822815" y="288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383133-FE93-4D59-B58B-20655244AE05}">
      <dsp:nvSpPr>
        <dsp:cNvPr id="0" name=""/>
        <dsp:cNvSpPr/>
      </dsp:nvSpPr>
      <dsp:spPr>
        <a:xfrm>
          <a:off x="2682537" y="2680505"/>
          <a:ext cx="914439" cy="57656"/>
        </a:xfrm>
        <a:custGeom>
          <a:avLst/>
          <a:gdLst/>
          <a:ahLst/>
          <a:cxnLst/>
          <a:rect l="0" t="0" r="0" b="0"/>
          <a:pathLst>
            <a:path>
              <a:moveTo>
                <a:pt x="0" y="28828"/>
              </a:moveTo>
              <a:lnTo>
                <a:pt x="914439" y="288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12966B-6CDB-4068-B15B-5CC66B06B6DE}">
      <dsp:nvSpPr>
        <dsp:cNvPr id="0" name=""/>
        <dsp:cNvSpPr/>
      </dsp:nvSpPr>
      <dsp:spPr>
        <a:xfrm rot="19038400">
          <a:off x="2573511" y="1560882"/>
          <a:ext cx="822815" cy="57656"/>
        </a:xfrm>
        <a:custGeom>
          <a:avLst/>
          <a:gdLst/>
          <a:ahLst/>
          <a:cxnLst/>
          <a:rect l="0" t="0" r="0" b="0"/>
          <a:pathLst>
            <a:path>
              <a:moveTo>
                <a:pt x="0" y="28828"/>
              </a:moveTo>
              <a:lnTo>
                <a:pt x="822815" y="288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FA872A-07D8-46E8-98B4-545BF33A16FD}">
      <dsp:nvSpPr>
        <dsp:cNvPr id="0" name=""/>
        <dsp:cNvSpPr/>
      </dsp:nvSpPr>
      <dsp:spPr>
        <a:xfrm>
          <a:off x="469562" y="1407583"/>
          <a:ext cx="2603499" cy="2603499"/>
        </a:xfrm>
        <a:prstGeom prst="ellipse">
          <a:avLst/>
        </a:prstGeom>
        <a:solidFill>
          <a:schemeClr val="bg2">
            <a:lumMod val="95000"/>
          </a:schemeClr>
        </a:solidFill>
        <a:ln w="76200" cap="flat" cmpd="sng" algn="ctr">
          <a:solidFill>
            <a:schemeClr val="accent1">
              <a:lumMod val="75000"/>
            </a:schemeClr>
          </a:solidFill>
          <a:prstDash val="solid"/>
          <a:miter lim="800000"/>
        </a:ln>
        <a:effectLst/>
      </dsp:spPr>
      <dsp:style>
        <a:lnRef idx="1">
          <a:schemeClr val="accent5"/>
        </a:lnRef>
        <a:fillRef idx="2">
          <a:schemeClr val="accent5"/>
        </a:fillRef>
        <a:effectRef idx="1">
          <a:schemeClr val="accent5"/>
        </a:effectRef>
        <a:fontRef idx="minor">
          <a:schemeClr val="dk1"/>
        </a:fontRef>
      </dsp:style>
    </dsp:sp>
    <dsp:sp modelId="{6EAFA2EE-4DF5-47E9-9231-20836F2C9661}">
      <dsp:nvSpPr>
        <dsp:cNvPr id="0" name=""/>
        <dsp:cNvSpPr/>
      </dsp:nvSpPr>
      <dsp:spPr>
        <a:xfrm>
          <a:off x="3080318" y="86"/>
          <a:ext cx="1562100" cy="1562100"/>
        </a:xfrm>
        <a:prstGeom prst="ellipse">
          <a:avLst/>
        </a:prstGeom>
        <a:solidFill>
          <a:schemeClr val="accent1">
            <a:lumMod val="60000"/>
            <a:lumOff val="40000"/>
          </a:schemeClr>
        </a:solidFill>
        <a:ln w="6350" cap="flat" cmpd="sng" algn="ctr">
          <a:solidFill>
            <a:schemeClr val="accent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Research policy</a:t>
          </a:r>
          <a:endParaRPr lang="en-US" sz="1900" kern="1200" dirty="0"/>
        </a:p>
      </dsp:txBody>
      <dsp:txXfrm>
        <a:off x="3309082" y="228850"/>
        <a:ext cx="1104572" cy="1104572"/>
      </dsp:txXfrm>
    </dsp:sp>
    <dsp:sp modelId="{2B8E07D5-674C-43D7-AB68-695627FB595A}">
      <dsp:nvSpPr>
        <dsp:cNvPr id="0" name=""/>
        <dsp:cNvSpPr/>
      </dsp:nvSpPr>
      <dsp:spPr>
        <a:xfrm>
          <a:off x="3596977" y="1928283"/>
          <a:ext cx="1562100" cy="1562100"/>
        </a:xfrm>
        <a:prstGeom prst="ellipse">
          <a:avLst/>
        </a:prstGeom>
        <a:solidFill>
          <a:schemeClr val="accent6"/>
        </a:solidFill>
        <a:ln w="6350" cap="flat" cmpd="sng" algn="ctr">
          <a:solidFill>
            <a:schemeClr val="accent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Funding</a:t>
          </a:r>
          <a:endParaRPr lang="en-US" sz="1900" kern="1200" dirty="0"/>
        </a:p>
      </dsp:txBody>
      <dsp:txXfrm>
        <a:off x="3825741" y="2157047"/>
        <a:ext cx="1104572" cy="1104572"/>
      </dsp:txXfrm>
    </dsp:sp>
    <dsp:sp modelId="{7DEDF246-F449-486C-B365-3AC2FDC58468}">
      <dsp:nvSpPr>
        <dsp:cNvPr id="0" name=""/>
        <dsp:cNvSpPr/>
      </dsp:nvSpPr>
      <dsp:spPr>
        <a:xfrm>
          <a:off x="3080318" y="3856480"/>
          <a:ext cx="1562100" cy="1562100"/>
        </a:xfrm>
        <a:prstGeom prst="ellipse">
          <a:avLst/>
        </a:prstGeom>
        <a:solidFill>
          <a:srgbClr val="D57F01"/>
        </a:solidFill>
        <a:ln w="6350" cap="flat" cmpd="sng" algn="ctr">
          <a:solidFill>
            <a:schemeClr val="accent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Skills creation</a:t>
          </a:r>
          <a:endParaRPr lang="en-US" sz="1900" kern="1200" dirty="0"/>
        </a:p>
      </dsp:txBody>
      <dsp:txXfrm>
        <a:off x="3309082" y="4085244"/>
        <a:ext cx="1104572" cy="1104572"/>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1/17/2020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24</a:t>
            </a:fld>
            <a:endParaRPr lang="en-US"/>
          </a:p>
        </p:txBody>
      </p:sp>
    </p:spTree>
    <p:extLst>
      <p:ext uri="{BB962C8B-B14F-4D97-AF65-F5344CB8AC3E}">
        <p14:creationId xmlns:p14="http://schemas.microsoft.com/office/powerpoint/2010/main" val="2500463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25</a:t>
            </a:fld>
            <a:endParaRPr lang="en-US"/>
          </a:p>
        </p:txBody>
      </p:sp>
    </p:spTree>
    <p:extLst>
      <p:ext uri="{BB962C8B-B14F-4D97-AF65-F5344CB8AC3E}">
        <p14:creationId xmlns:p14="http://schemas.microsoft.com/office/powerpoint/2010/main" val="3375910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12</a:t>
            </a:fld>
            <a:endParaRPr lang="en-US"/>
          </a:p>
        </p:txBody>
      </p:sp>
    </p:spTree>
    <p:extLst>
      <p:ext uri="{BB962C8B-B14F-4D97-AF65-F5344CB8AC3E}">
        <p14:creationId xmlns:p14="http://schemas.microsoft.com/office/powerpoint/2010/main" val="3606433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ea typeface="ヒラギノ角ゴ Pro W3"/>
              </a:rPr>
              <a:t>There are a few key messages that I want to put across. The headline is that … </a:t>
            </a:r>
          </a:p>
          <a:p>
            <a:r>
              <a:rPr lang="en-GB" altLang="en-US" smtClean="0">
                <a:ea typeface="ヒラギノ角ゴ Pro W3"/>
              </a:rPr>
              <a:t>Standing in front of you today for me is an opportunity to show you what in my opinion are the key elements for its longevity and sustained success. </a:t>
            </a:r>
          </a:p>
          <a:p>
            <a:endParaRPr lang="en-GB" altLang="en-US" smtClean="0">
              <a:ea typeface="ヒラギノ角ゴ Pro W3"/>
            </a:endParaRPr>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fld id="{00ACA374-5BB0-4724-B20B-AA9DA9FCF626}" type="slidenum">
              <a:rPr lang="en-US" altLang="en-US" sz="1200" smtClean="0"/>
              <a:pPr/>
              <a:t>14</a:t>
            </a:fld>
            <a:endParaRPr lang="en-US" altLang="en-US" sz="1200" smtClean="0"/>
          </a:p>
        </p:txBody>
      </p:sp>
    </p:spTree>
    <p:extLst>
      <p:ext uri="{BB962C8B-B14F-4D97-AF65-F5344CB8AC3E}">
        <p14:creationId xmlns:p14="http://schemas.microsoft.com/office/powerpoint/2010/main" val="1375469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xfrm>
            <a:off x="90488" y="744538"/>
            <a:ext cx="6616700" cy="3722687"/>
          </a:xfrm>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ea typeface="ヒラギノ角ゴ Pro W3"/>
              </a:rPr>
              <a:t>Let’s start with a history lesson. How many people here have heard about the Collaborative Computational Projects, CCP for short?</a:t>
            </a:r>
          </a:p>
          <a:p>
            <a:r>
              <a:rPr lang="en-GB" altLang="en-US" smtClean="0">
                <a:ea typeface="ヒラギノ角ゴ Pro W3"/>
              </a:rPr>
              <a:t>Even people who have heard about  the CCPs, don’t know that the conception of the CCPs dates back to 1973 – that’s 44 years ago!! An eternity when it comes to computing. And yet already then people realised the important of joining together researcher and the e-infrastructure. This is from a paper about the history of the CCPs</a:t>
            </a:r>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fld id="{7FD993D1-9A5E-48D6-9288-2C5ADB786642}" type="slidenum">
              <a:rPr lang="en-US" altLang="en-US" sz="1200" smtClean="0"/>
              <a:pPr/>
              <a:t>15</a:t>
            </a:fld>
            <a:endParaRPr lang="en-US" altLang="en-US" sz="1200" smtClean="0"/>
          </a:p>
        </p:txBody>
      </p:sp>
    </p:spTree>
    <p:extLst>
      <p:ext uri="{BB962C8B-B14F-4D97-AF65-F5344CB8AC3E}">
        <p14:creationId xmlns:p14="http://schemas.microsoft.com/office/powerpoint/2010/main" val="2272428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ヒラギノ角ゴ Pro W3"/>
            </a:endParaRPr>
          </a:p>
          <a:p>
            <a:r>
              <a:rPr lang="en-GB" altLang="en-US" smtClean="0">
                <a:ea typeface="ヒラギノ角ゴ Pro W3"/>
              </a:rPr>
              <a:t>The infrastructure word is crucial here. We in CoSeC are driven by the science but focussed on the infrastructure we need to deliver. So we don’t work simply to generate the next paper but to build and maintain a long-term, large scale capability, which is composed of the methods and software, the expertise of our staff and the deep and strong network of our relationships with the communities we support.  </a:t>
            </a:r>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fld id="{F87BD372-8A78-4768-A9CF-B6CA35BF6225}" type="slidenum">
              <a:rPr lang="en-US" altLang="en-US" sz="1200" smtClean="0"/>
              <a:pPr/>
              <a:t>17</a:t>
            </a:fld>
            <a:endParaRPr lang="en-US" altLang="en-US" sz="1200" smtClean="0"/>
          </a:p>
        </p:txBody>
      </p:sp>
    </p:spTree>
    <p:extLst>
      <p:ext uri="{BB962C8B-B14F-4D97-AF65-F5344CB8AC3E}">
        <p14:creationId xmlns:p14="http://schemas.microsoft.com/office/powerpoint/2010/main" val="3979147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90488" y="744538"/>
            <a:ext cx="6616700" cy="3722687"/>
          </a:xfrm>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ea typeface="ヒラギノ角ゴ Pro W3"/>
              </a:rPr>
              <a:t>Scientists who combine the science domain knowledge with great code development expertise. </a:t>
            </a:r>
            <a:r>
              <a:rPr lang="en-GB" altLang="en-US" b="1" smtClean="0">
                <a:ea typeface="ヒラギノ角ゴ Pro W3"/>
              </a:rPr>
              <a:t>Science driven but software focussed</a:t>
            </a:r>
            <a:r>
              <a:rPr lang="en-GB" altLang="en-US" smtClean="0">
                <a:ea typeface="ヒラギノ角ゴ Pro W3"/>
              </a:rPr>
              <a:t>. This enables them to …. Since this is a long terms programme, crucially it provides longevity to the codes supported. </a:t>
            </a: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fld id="{9B2EF789-427E-4E25-A522-60DDFE2E360B}" type="slidenum">
              <a:rPr lang="en-US" altLang="en-US" sz="1200" smtClean="0"/>
              <a:pPr/>
              <a:t>19</a:t>
            </a:fld>
            <a:endParaRPr lang="en-US" altLang="en-US" sz="1200" smtClean="0"/>
          </a:p>
        </p:txBody>
      </p:sp>
    </p:spTree>
    <p:extLst>
      <p:ext uri="{BB962C8B-B14F-4D97-AF65-F5344CB8AC3E}">
        <p14:creationId xmlns:p14="http://schemas.microsoft.com/office/powerpoint/2010/main" val="3290379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8674" name="Google Shape;85;g43aead616c_0_0:notes"/>
          <p:cNvSpPr txBox="1">
            <a:spLocks noGrp="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p>
            <a:pPr>
              <a:spcBef>
                <a:spcPct val="0"/>
              </a:spcBef>
            </a:pPr>
            <a:r>
              <a:rPr lang="en-GB" altLang="en-US" smtClean="0">
                <a:ea typeface="ヒラギノ角ゴ Pro W3"/>
              </a:rPr>
              <a:t>CCP 40 year anniversary</a:t>
            </a:r>
          </a:p>
          <a:p>
            <a:pPr>
              <a:spcBef>
                <a:spcPct val="0"/>
              </a:spcBef>
            </a:pPr>
            <a:r>
              <a:rPr lang="en-GB" altLang="en-US" smtClean="0">
                <a:ea typeface="ヒラギノ角ゴ Pro W3"/>
              </a:rPr>
              <a:t>Structural biology </a:t>
            </a:r>
          </a:p>
          <a:p>
            <a:pPr>
              <a:spcBef>
                <a:spcPct val="0"/>
              </a:spcBef>
            </a:pPr>
            <a:r>
              <a:rPr lang="en-GB" altLang="en-US" smtClean="0">
                <a:ea typeface="ヒラギノ角ゴ Pro W3"/>
              </a:rPr>
              <a:t>Commercially successful and it sustains itself to a large extent through licencing income </a:t>
            </a:r>
            <a:endParaRPr lang="en-US" altLang="en-US" smtClean="0">
              <a:ea typeface="ヒラギノ角ゴ Pro W3"/>
            </a:endParaRPr>
          </a:p>
        </p:txBody>
      </p:sp>
      <p:sp>
        <p:nvSpPr>
          <p:cNvPr id="28675" name="Google Shape;86;g43aead616c_0_0:notes"/>
          <p:cNvSpPr>
            <a:spLocks noGrp="1" noRot="1" noChangeAspect="1" noTextEdit="1"/>
          </p:cNvSpPr>
          <p:nvPr>
            <p:ph type="sldImg" idx="2"/>
          </p:nvPr>
        </p:nvSpPr>
        <p:spPr>
          <a:xfrm>
            <a:off x="381000" y="685800"/>
            <a:ext cx="6096000" cy="34290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Lst>
            <a:ahLst/>
            <a:cxnLst>
              <a:cxn ang="0">
                <a:pos x="T0" y="T1"/>
              </a:cxn>
              <a:cxn ang="0">
                <a:pos x="T2" y="T3"/>
              </a:cxn>
              <a:cxn ang="0">
                <a:pos x="T4" y="T5"/>
              </a:cxn>
              <a:cxn ang="0">
                <a:pos x="T6" y="T7"/>
              </a:cxn>
              <a:cxn ang="0">
                <a:pos x="T8" y="T9"/>
              </a:cxn>
            </a:cxnLst>
            <a:rect l="0" t="0" r="r" b="b"/>
            <a:pathLst>
              <a:path w="120000" h="120000" extrusionOk="0">
                <a:moveTo>
                  <a:pt x="0" y="0"/>
                </a:moveTo>
                <a:lnTo>
                  <a:pt x="120000" y="0"/>
                </a:lnTo>
                <a:lnTo>
                  <a:pt x="120000" y="120000"/>
                </a:lnTo>
                <a:lnTo>
                  <a:pt x="0" y="120000"/>
                </a:lnTo>
                <a:lnTo>
                  <a:pt x="0" y="0"/>
                </a:lnTo>
                <a:close/>
              </a:path>
            </a:pathLst>
          </a:custGeom>
          <a:noFill/>
          <a:ln>
            <a:round/>
          </a:ln>
        </p:spPr>
      </p:sp>
    </p:spTree>
    <p:extLst>
      <p:ext uri="{BB962C8B-B14F-4D97-AF65-F5344CB8AC3E}">
        <p14:creationId xmlns:p14="http://schemas.microsoft.com/office/powerpoint/2010/main" val="1541584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ChangeArrowheads="1" noTextEdit="1"/>
          </p:cNvSpPr>
          <p:nvPr>
            <p:ph type="sldImg"/>
          </p:nvPr>
        </p:nvSpPr>
        <p:spPr>
          <a:ln/>
        </p:spPr>
      </p:sp>
      <p:sp>
        <p:nvSpPr>
          <p:cNvPr id="17410"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ea typeface="ヒラギノ角ゴ Pro W3" panose="020B0300000000000000"/>
              </a:rPr>
              <a:t>SCD has been involved with this project for ~18 months. </a:t>
            </a:r>
          </a:p>
          <a:p>
            <a:r>
              <a:rPr lang="en-US" altLang="en-US" smtClean="0">
                <a:ea typeface="ヒラギノ角ゴ Pro W3" panose="020B0300000000000000"/>
              </a:rPr>
              <a:t>First of its kind software development project funded by ISIS in lieu of an instrument upgrade: ~£1.2M over ~3 years. Toby Perring (ISIS) approached SCD for input on software design, engineering, code optimisation and scaling to HPC.</a:t>
            </a:r>
          </a:p>
          <a:p>
            <a:r>
              <a:rPr lang="en-US" altLang="en-US" smtClean="0">
                <a:ea typeface="ヒラギノ角ゴ Pro W3" panose="020B0300000000000000"/>
              </a:rPr>
              <a:t>Goals:</a:t>
            </a:r>
          </a:p>
          <a:p>
            <a:r>
              <a:rPr lang="en-US" altLang="en-US" smtClean="0">
                <a:ea typeface="ヒラギノ角ゴ Pro W3" panose="020B0300000000000000"/>
              </a:rPr>
              <a:t>To have ability to conduct virtual experiments ahead of time to guide the collection of data.</a:t>
            </a:r>
          </a:p>
          <a:p>
            <a:r>
              <a:rPr lang="en-US" altLang="en-US" smtClean="0">
                <a:ea typeface="ヒラギノ角ゴ Pro W3" panose="020B0300000000000000"/>
              </a:rPr>
              <a:t>To vastly improve time-to-science – currently it can take up to 3 years for an experiment to reach publication, if at all. At least an order of magnitude improvement in computation pipeline is needed.</a:t>
            </a:r>
          </a:p>
          <a:p>
            <a:r>
              <a:rPr lang="en-US" altLang="en-US" smtClean="0">
                <a:ea typeface="ヒラギノ角ゴ Pro W3" panose="020B0300000000000000"/>
              </a:rPr>
              <a:t>Also to “lower the barrier to entry” for experimental users to analyse their data.</a:t>
            </a:r>
          </a:p>
          <a:p>
            <a:r>
              <a:rPr lang="en-US" altLang="en-US" smtClean="0">
                <a:ea typeface="ヒラギノ角ゴ Pro W3" panose="020B0300000000000000"/>
              </a:rPr>
              <a:t>In addition to shorter time to publication to increase number and quality of publications.</a:t>
            </a:r>
          </a:p>
          <a:p>
            <a:endParaRPr lang="en-US" altLang="en-US" smtClean="0">
              <a:ea typeface="ヒラギノ角ゴ Pro W3" panose="020B0300000000000000"/>
            </a:endParaRPr>
          </a:p>
          <a:p>
            <a:r>
              <a:rPr lang="en-US" altLang="en-US" smtClean="0">
                <a:ea typeface="ヒラギノ角ゴ Pro W3" panose="020B0300000000000000"/>
              </a:rPr>
              <a:t>A combination of shared memory and distributed computing with algorithm development will achieve this.</a:t>
            </a:r>
          </a:p>
          <a:p>
            <a:r>
              <a:rPr lang="en-US" altLang="en-US" smtClean="0">
                <a:ea typeface="ヒラギノ角ゴ Pro W3" panose="020B0300000000000000"/>
              </a:rPr>
              <a:t>Currently funds one FTE within SCD with two more FTE awaiting appointment. A fourth FTE is embedded in the ISIS Excitations Group.</a:t>
            </a:r>
          </a:p>
        </p:txBody>
      </p:sp>
      <p:sp>
        <p:nvSpPr>
          <p:cNvPr id="17411" name="Slide Number Placeholder 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panose="020B0600040502020204" pitchFamily="84" charset="0"/>
                <a:ea typeface="ヒラギノ角ゴ Pro W3" panose="020B0300000000000000"/>
                <a:cs typeface="ヒラギノ角ゴ Pro W3" panose="020B0300000000000000"/>
              </a:defRPr>
            </a:lvl1pPr>
            <a:lvl2pPr marL="742950" indent="-285750">
              <a:defRPr sz="2400">
                <a:solidFill>
                  <a:schemeClr val="tx1"/>
                </a:solidFill>
                <a:latin typeface="Lucida Grande" panose="020B0600040502020204" pitchFamily="84" charset="0"/>
                <a:ea typeface="ヒラギノ角ゴ Pro W3" panose="020B0300000000000000"/>
                <a:cs typeface="ヒラギノ角ゴ Pro W3" panose="020B0300000000000000"/>
              </a:defRPr>
            </a:lvl2pPr>
            <a:lvl3pPr marL="1143000" indent="-228600">
              <a:defRPr sz="2400">
                <a:solidFill>
                  <a:schemeClr val="tx1"/>
                </a:solidFill>
                <a:latin typeface="Lucida Grande" panose="020B0600040502020204" pitchFamily="84" charset="0"/>
                <a:ea typeface="ヒラギノ角ゴ Pro W3" panose="020B0300000000000000"/>
                <a:cs typeface="ヒラギノ角ゴ Pro W3" panose="020B0300000000000000"/>
              </a:defRPr>
            </a:lvl3pPr>
            <a:lvl4pPr marL="1600200" indent="-228600">
              <a:defRPr sz="2400">
                <a:solidFill>
                  <a:schemeClr val="tx1"/>
                </a:solidFill>
                <a:latin typeface="Lucida Grande" panose="020B0600040502020204" pitchFamily="84" charset="0"/>
                <a:ea typeface="ヒラギノ角ゴ Pro W3" panose="020B0300000000000000"/>
                <a:cs typeface="ヒラギノ角ゴ Pro W3" panose="020B0300000000000000"/>
              </a:defRPr>
            </a:lvl4pPr>
            <a:lvl5pPr marL="2057400" indent="-228600">
              <a:defRPr sz="2400">
                <a:solidFill>
                  <a:schemeClr val="tx1"/>
                </a:solidFill>
                <a:latin typeface="Lucida Grande" panose="020B0600040502020204" pitchFamily="84" charset="0"/>
                <a:ea typeface="ヒラギノ角ゴ Pro W3" panose="020B0300000000000000"/>
                <a:cs typeface="ヒラギノ角ゴ Pro W3" panose="020B0300000000000000"/>
              </a:defRPr>
            </a:lvl5pPr>
            <a:lvl6pPr marL="25146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6pPr>
            <a:lvl7pPr marL="29718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7pPr>
            <a:lvl8pPr marL="34290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8pPr>
            <a:lvl9pPr marL="38862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9pPr>
          </a:lstStyle>
          <a:p>
            <a:fld id="{0F68B325-B6C7-4BB4-985F-D81C7C067F05}" type="slidenum">
              <a:rPr lang="en-US" altLang="en-US" sz="1200"/>
              <a:pPr/>
              <a:t>21</a:t>
            </a:fld>
            <a:endParaRPr lang="en-US" altLang="en-US" sz="1200"/>
          </a:p>
        </p:txBody>
      </p:sp>
    </p:spTree>
    <p:extLst>
      <p:ext uri="{BB962C8B-B14F-4D97-AF65-F5344CB8AC3E}">
        <p14:creationId xmlns:p14="http://schemas.microsoft.com/office/powerpoint/2010/main" val="4287953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ea typeface="ヒラギノ角ゴ Pro W3"/>
              </a:rPr>
              <a:t>the collaboration with Hartree is also crucial. Hartree do a fantastic job to deliver the impact that computing is able to achieve. The collaboration between Hartree and CoSeC results in Hartree projects that make use of codes and expertise developed in CoSeC, increasing the industrial impact of said codes and resulting in further development of the codes. To illustrate this, I would like to mention FORMERIC an STFC spin-out venture which is all about helping industries with the design of their product formulation, from shampoos to fuels. </a:t>
            </a:r>
          </a:p>
          <a:p>
            <a:r>
              <a:rPr lang="en-GB" altLang="en-US" smtClean="0">
                <a:ea typeface="ヒラギノ角ゴ Pro W3"/>
              </a:rPr>
              <a:t>The aim is to shift from an ad-hoc labour-intensive process towards a more robust and adaptive computer aided formulation paradigm. Formeric meets this goal by enabling users to design new formulated products via a web-based interface which provides access to simulation and modelling tools like DL_MESO, which has been developed over many years within CoSeC. </a:t>
            </a:r>
            <a:br>
              <a:rPr lang="en-GB" altLang="en-US" smtClean="0">
                <a:ea typeface="ヒラギノ角ゴ Pro W3"/>
              </a:rPr>
            </a:br>
            <a:endParaRPr lang="en-GB" altLang="en-US" smtClean="0">
              <a:ea typeface="ヒラギノ角ゴ Pro W3"/>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fld id="{A1C8A90A-1934-44DA-8787-275827B20292}" type="slidenum">
              <a:rPr lang="en-US" altLang="en-US" sz="1200" smtClean="0"/>
              <a:pPr/>
              <a:t>22</a:t>
            </a:fld>
            <a:endParaRPr lang="en-US" altLang="en-US" sz="1200" smtClean="0"/>
          </a:p>
        </p:txBody>
      </p:sp>
    </p:spTree>
    <p:extLst>
      <p:ext uri="{BB962C8B-B14F-4D97-AF65-F5344CB8AC3E}">
        <p14:creationId xmlns:p14="http://schemas.microsoft.com/office/powerpoint/2010/main" val="2012682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082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6518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7149289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2357516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00155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239602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373883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6366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486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2213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7005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73889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523185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217328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276508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1/17/2020</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278740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32787FE-8CBB-6248-9619-3941DE55C1B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554890378"/>
      </p:ext>
    </p:extLst>
  </p:cSld>
  <p:clrMap bg1="lt1" tx1="dk1" bg2="lt2" tx2="dk2" accent1="accent1" accent2="accent2" accent3="accent3" accent4="accent4" accent5="accent5" accent6="accent6" hlink="hlink" folHlink="folHlink"/>
  <p:sldLayoutIdLst>
    <p:sldLayoutId id="2147483662" r:id="rId1"/>
    <p:sldLayoutId id="2147483667" r:id="rId2"/>
    <p:sldLayoutId id="214748366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7AF2DF-B182-3D42-AFB4-BDFF5FB9E9F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5943" y="5802308"/>
            <a:ext cx="2108080" cy="539750"/>
          </a:xfrm>
          <a:prstGeom prst="rect">
            <a:avLst/>
          </a:prstGeom>
        </p:spPr>
      </p:pic>
    </p:spTree>
    <p:extLst>
      <p:ext uri="{BB962C8B-B14F-4D97-AF65-F5344CB8AC3E}">
        <p14:creationId xmlns:p14="http://schemas.microsoft.com/office/powerpoint/2010/main" val="251128307"/>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1/17/2020</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301518825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5.png"/><Relationship Id="rId11" Type="http://schemas.openxmlformats.org/officeDocument/2006/relationships/image" Target="../media/image20.jpe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jpeg"/><Relationship Id="rId9" Type="http://schemas.openxmlformats.org/officeDocument/2006/relationships/image" Target="../media/image18.png"/><Relationship Id="rId14" Type="http://schemas.openxmlformats.org/officeDocument/2006/relationships/image" Target="../media/image23.png"/></Relationships>
</file>

<file path=ppt/slides/_rels/slide2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24.png"/><Relationship Id="rId7" Type="http://schemas.openxmlformats.org/officeDocument/2006/relationships/image" Target="../media/image28.jp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0.jp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5.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632604" y="1924942"/>
            <a:ext cx="5083912" cy="2308324"/>
          </a:xfrm>
          <a:prstGeom prst="rect">
            <a:avLst/>
          </a:prstGeom>
          <a:noFill/>
        </p:spPr>
        <p:txBody>
          <a:bodyPr wrap="square" rtlCol="0" anchor="t">
            <a:spAutoFit/>
          </a:bodyPr>
          <a:lstStyle/>
          <a:p>
            <a:r>
              <a:rPr lang="en-US" sz="4800" b="1" spc="-150" dirty="0" smtClean="0">
                <a:solidFill>
                  <a:srgbClr val="002060"/>
                </a:solidFill>
                <a:latin typeface="Arial" panose="020B0604020202020204" pitchFamily="34" charset="0"/>
                <a:cs typeface="Arial" panose="020B0604020202020204" pitchFamily="34" charset="0"/>
              </a:rPr>
              <a:t>White paper on software, skills</a:t>
            </a:r>
          </a:p>
          <a:p>
            <a:r>
              <a:rPr lang="en-US" sz="4800" b="1" spc="-150" dirty="0" smtClean="0">
                <a:solidFill>
                  <a:srgbClr val="002060"/>
                </a:solidFill>
                <a:latin typeface="Arial" panose="020B0604020202020204" pitchFamily="34" charset="0"/>
                <a:cs typeface="Arial" panose="020B0604020202020204" pitchFamily="34" charset="0"/>
              </a:rPr>
              <a:t>and training</a:t>
            </a:r>
          </a:p>
        </p:txBody>
      </p:sp>
      <p:sp>
        <p:nvSpPr>
          <p:cNvPr id="5" name="Rectangle 4">
            <a:extLst>
              <a:ext uri="{FF2B5EF4-FFF2-40B4-BE49-F238E27FC236}">
                <a16:creationId xmlns:a16="http://schemas.microsoft.com/office/drawing/2014/main" id="{0BEB0AE4-391E-6F41-84C6-D4EEDF519A31}"/>
              </a:ext>
            </a:extLst>
          </p:cNvPr>
          <p:cNvSpPr/>
          <p:nvPr/>
        </p:nvSpPr>
        <p:spPr>
          <a:xfrm>
            <a:off x="632604" y="4424046"/>
            <a:ext cx="5745669" cy="1938992"/>
          </a:xfrm>
          <a:prstGeom prst="rect">
            <a:avLst/>
          </a:prstGeom>
        </p:spPr>
        <p:txBody>
          <a:bodyPr wrap="square">
            <a:spAutoFit/>
          </a:bodyPr>
          <a:lstStyle/>
          <a:p>
            <a:r>
              <a:rPr lang="en-GB" sz="2400" b="1" dirty="0" smtClean="0">
                <a:solidFill>
                  <a:srgbClr val="626262"/>
                </a:solidFill>
                <a:latin typeface="Arial" panose="020B0604020202020204" pitchFamily="34" charset="0"/>
                <a:cs typeface="Arial" panose="020B0604020202020204" pitchFamily="34" charset="0"/>
              </a:rPr>
              <a:t>Editors</a:t>
            </a:r>
            <a:r>
              <a:rPr lang="en-GB" sz="2400" dirty="0" smtClean="0">
                <a:solidFill>
                  <a:srgbClr val="626262"/>
                </a:solidFill>
                <a:latin typeface="Arial" panose="020B0604020202020204" pitchFamily="34" charset="0"/>
                <a:cs typeface="Arial" panose="020B0604020202020204" pitchFamily="34" charset="0"/>
              </a:rPr>
              <a:t>: Simon Hettrick, Alys Brett</a:t>
            </a:r>
          </a:p>
          <a:p>
            <a:r>
              <a:rPr lang="en-GB" sz="2400" b="1" dirty="0" smtClean="0">
                <a:solidFill>
                  <a:srgbClr val="626262"/>
                </a:solidFill>
                <a:latin typeface="Arial" panose="020B0604020202020204" pitchFamily="34" charset="0"/>
                <a:cs typeface="Arial" panose="020B0604020202020204" pitchFamily="34" charset="0"/>
              </a:rPr>
              <a:t>Authors</a:t>
            </a:r>
            <a:r>
              <a:rPr lang="en-GB" sz="2400" dirty="0" smtClean="0">
                <a:solidFill>
                  <a:srgbClr val="626262"/>
                </a:solidFill>
                <a:latin typeface="Arial" panose="020B0604020202020204" pitchFamily="34" charset="0"/>
                <a:cs typeface="Arial" panose="020B0604020202020204" pitchFamily="34" charset="0"/>
              </a:rPr>
              <a:t>: Alys Brett, Neil Chue Hong,</a:t>
            </a:r>
          </a:p>
          <a:p>
            <a:r>
              <a:rPr lang="en-GB" sz="2400" dirty="0">
                <a:solidFill>
                  <a:srgbClr val="626262"/>
                </a:solidFill>
                <a:latin typeface="Arial" panose="020B0604020202020204" pitchFamily="34" charset="0"/>
                <a:cs typeface="Arial" panose="020B0604020202020204" pitchFamily="34" charset="0"/>
              </a:rPr>
              <a:t> </a:t>
            </a:r>
            <a:r>
              <a:rPr lang="en-GB" sz="2400" dirty="0" smtClean="0">
                <a:solidFill>
                  <a:srgbClr val="626262"/>
                </a:solidFill>
                <a:latin typeface="Arial" panose="020B0604020202020204" pitchFamily="34" charset="0"/>
                <a:cs typeface="Arial" panose="020B0604020202020204" pitchFamily="34" charset="0"/>
              </a:rPr>
              <a:t>             James Hetherington, Simon</a:t>
            </a:r>
          </a:p>
          <a:p>
            <a:r>
              <a:rPr lang="en-GB" sz="2400" dirty="0">
                <a:solidFill>
                  <a:srgbClr val="626262"/>
                </a:solidFill>
                <a:latin typeface="Arial" panose="020B0604020202020204" pitchFamily="34" charset="0"/>
                <a:cs typeface="Arial" panose="020B0604020202020204" pitchFamily="34" charset="0"/>
              </a:rPr>
              <a:t>	 </a:t>
            </a:r>
            <a:r>
              <a:rPr lang="en-GB" sz="2400" dirty="0" smtClean="0">
                <a:solidFill>
                  <a:srgbClr val="626262"/>
                </a:solidFill>
                <a:latin typeface="Arial" panose="020B0604020202020204" pitchFamily="34" charset="0"/>
                <a:cs typeface="Arial" panose="020B0604020202020204" pitchFamily="34" charset="0"/>
              </a:rPr>
              <a:t>  Hettrick, Barbara Montanari, </a:t>
            </a:r>
          </a:p>
          <a:p>
            <a:r>
              <a:rPr lang="en-GB" sz="2400" dirty="0">
                <a:solidFill>
                  <a:srgbClr val="626262"/>
                </a:solidFill>
                <a:latin typeface="Arial" panose="020B0604020202020204" pitchFamily="34" charset="0"/>
                <a:cs typeface="Arial" panose="020B0604020202020204" pitchFamily="34" charset="0"/>
              </a:rPr>
              <a:t> </a:t>
            </a:r>
            <a:r>
              <a:rPr lang="en-GB" sz="2400" dirty="0" smtClean="0">
                <a:solidFill>
                  <a:srgbClr val="626262"/>
                </a:solidFill>
                <a:latin typeface="Arial" panose="020B0604020202020204" pitchFamily="34" charset="0"/>
                <a:cs typeface="Arial" panose="020B0604020202020204" pitchFamily="34" charset="0"/>
              </a:rPr>
              <a:t>             Christopher Woods</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3224382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GB" dirty="0" smtClean="0"/>
              <a:t>Goals</a:t>
            </a:r>
            <a:endParaRPr lang="en-GB" dirty="0"/>
          </a:p>
        </p:txBody>
      </p:sp>
      <p:sp>
        <p:nvSpPr>
          <p:cNvPr id="4" name="Content Placeholder 3"/>
          <p:cNvSpPr>
            <a:spLocks noGrp="1"/>
          </p:cNvSpPr>
          <p:nvPr>
            <p:ph sz="half" idx="2"/>
          </p:nvPr>
        </p:nvSpPr>
        <p:spPr/>
        <p:txBody>
          <a:bodyPr/>
          <a:lstStyle/>
          <a:p>
            <a:r>
              <a:rPr lang="en-GB" dirty="0" smtClean="0"/>
              <a:t>Design investment to meet current and future research challenges</a:t>
            </a:r>
          </a:p>
          <a:p>
            <a:r>
              <a:rPr lang="en-GB" dirty="0" smtClean="0"/>
              <a:t>Extract full value from software throughout its lifetime</a:t>
            </a:r>
            <a:endParaRPr lang="en-GB" dirty="0"/>
          </a:p>
        </p:txBody>
      </p:sp>
      <p:sp>
        <p:nvSpPr>
          <p:cNvPr id="5" name="Text Placeholder 4"/>
          <p:cNvSpPr>
            <a:spLocks noGrp="1"/>
          </p:cNvSpPr>
          <p:nvPr>
            <p:ph type="body" sz="quarter" idx="3"/>
          </p:nvPr>
        </p:nvSpPr>
        <p:spPr/>
        <p:txBody>
          <a:bodyPr/>
          <a:lstStyle/>
          <a:p>
            <a:r>
              <a:rPr lang="en-GB" dirty="0" smtClean="0"/>
              <a:t>Investments</a:t>
            </a:r>
            <a:endParaRPr lang="en-GB" dirty="0"/>
          </a:p>
        </p:txBody>
      </p:sp>
      <p:sp>
        <p:nvSpPr>
          <p:cNvPr id="6" name="Content Placeholder 5"/>
          <p:cNvSpPr>
            <a:spLocks noGrp="1"/>
          </p:cNvSpPr>
          <p:nvPr>
            <p:ph sz="quarter" idx="4"/>
          </p:nvPr>
        </p:nvSpPr>
        <p:spPr/>
        <p:txBody>
          <a:bodyPr/>
          <a:lstStyle/>
          <a:p>
            <a:r>
              <a:rPr lang="en-GB" dirty="0" smtClean="0"/>
              <a:t>Novel algorithms and techniques: £25M</a:t>
            </a:r>
          </a:p>
          <a:p>
            <a:r>
              <a:rPr lang="en-GB" dirty="0" smtClean="0"/>
              <a:t>Software evidence: £2.5M</a:t>
            </a:r>
          </a:p>
          <a:p>
            <a:r>
              <a:rPr lang="en-GB" dirty="0" smtClean="0"/>
              <a:t>Maximising impact: £200M</a:t>
            </a:r>
          </a:p>
          <a:p>
            <a:r>
              <a:rPr lang="en-GB" dirty="0" smtClean="0"/>
              <a:t>Software product fund: £70M</a:t>
            </a:r>
          </a:p>
          <a:p>
            <a:r>
              <a:rPr lang="en-GB" dirty="0" smtClean="0"/>
              <a:t>Challenge fund:£2.5M</a:t>
            </a:r>
          </a:p>
          <a:p>
            <a:pPr marL="0" indent="0">
              <a:buNone/>
            </a:pPr>
            <a:endParaRPr lang="en-GB" dirty="0"/>
          </a:p>
        </p:txBody>
      </p:sp>
      <p:sp>
        <p:nvSpPr>
          <p:cNvPr id="8" name="Rectangle 7"/>
          <p:cNvSpPr/>
          <p:nvPr/>
        </p:nvSpPr>
        <p:spPr>
          <a:xfrm rot="16200000">
            <a:off x="5208372" y="-5104671"/>
            <a:ext cx="1772560" cy="1205965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11500" dirty="0" smtClean="0"/>
              <a:t>Funding</a:t>
            </a:r>
            <a:endParaRPr lang="en-GB" sz="11500" dirty="0"/>
          </a:p>
        </p:txBody>
      </p:sp>
    </p:spTree>
    <p:extLst>
      <p:ext uri="{BB962C8B-B14F-4D97-AF65-F5344CB8AC3E}">
        <p14:creationId xmlns:p14="http://schemas.microsoft.com/office/powerpoint/2010/main" val="2898099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GB" dirty="0" smtClean="0"/>
              <a:t>Goals</a:t>
            </a:r>
            <a:endParaRPr lang="en-GB" dirty="0"/>
          </a:p>
        </p:txBody>
      </p:sp>
      <p:sp>
        <p:nvSpPr>
          <p:cNvPr id="4" name="Content Placeholder 3"/>
          <p:cNvSpPr>
            <a:spLocks noGrp="1"/>
          </p:cNvSpPr>
          <p:nvPr>
            <p:ph sz="half" idx="2"/>
          </p:nvPr>
        </p:nvSpPr>
        <p:spPr/>
        <p:txBody>
          <a:bodyPr/>
          <a:lstStyle/>
          <a:p>
            <a:r>
              <a:rPr lang="en-GB" dirty="0" smtClean="0"/>
              <a:t>Attract and develop talent</a:t>
            </a:r>
          </a:p>
          <a:p>
            <a:r>
              <a:rPr lang="en-GB" dirty="0" smtClean="0"/>
              <a:t>Improve and expand training in software skills</a:t>
            </a:r>
          </a:p>
          <a:p>
            <a:r>
              <a:rPr lang="en-GB" dirty="0" smtClean="0"/>
              <a:t>Improve access to specialist skills</a:t>
            </a:r>
            <a:endParaRPr lang="en-GB" dirty="0"/>
          </a:p>
        </p:txBody>
      </p:sp>
      <p:sp>
        <p:nvSpPr>
          <p:cNvPr id="5" name="Text Placeholder 4"/>
          <p:cNvSpPr>
            <a:spLocks noGrp="1"/>
          </p:cNvSpPr>
          <p:nvPr>
            <p:ph type="body" sz="quarter" idx="3"/>
          </p:nvPr>
        </p:nvSpPr>
        <p:spPr/>
        <p:txBody>
          <a:bodyPr/>
          <a:lstStyle/>
          <a:p>
            <a:r>
              <a:rPr lang="en-GB" dirty="0" smtClean="0"/>
              <a:t>Investments</a:t>
            </a:r>
            <a:endParaRPr lang="en-GB" dirty="0"/>
          </a:p>
        </p:txBody>
      </p:sp>
      <p:sp>
        <p:nvSpPr>
          <p:cNvPr id="6" name="Content Placeholder 5"/>
          <p:cNvSpPr>
            <a:spLocks noGrp="1"/>
          </p:cNvSpPr>
          <p:nvPr>
            <p:ph sz="quarter" idx="4"/>
          </p:nvPr>
        </p:nvSpPr>
        <p:spPr/>
        <p:txBody>
          <a:bodyPr>
            <a:normAutofit fontScale="92500" lnSpcReduction="10000"/>
          </a:bodyPr>
          <a:lstStyle/>
          <a:p>
            <a:r>
              <a:rPr lang="en-GB" dirty="0" smtClean="0"/>
              <a:t>National facility of RSEs: £75M</a:t>
            </a:r>
          </a:p>
          <a:p>
            <a:r>
              <a:rPr lang="en-GB" dirty="0" smtClean="0"/>
              <a:t>Specialist networks: £900k</a:t>
            </a:r>
          </a:p>
          <a:p>
            <a:r>
              <a:rPr lang="en-GB" dirty="0" smtClean="0"/>
              <a:t>Computational research: £77M</a:t>
            </a:r>
          </a:p>
          <a:p>
            <a:r>
              <a:rPr lang="en-GB" dirty="0" smtClean="0"/>
              <a:t>Training analysis: £1M</a:t>
            </a:r>
          </a:p>
          <a:p>
            <a:r>
              <a:rPr lang="en-GB" dirty="0" smtClean="0"/>
              <a:t>Digital skills materials: £2.5M</a:t>
            </a:r>
          </a:p>
          <a:p>
            <a:r>
              <a:rPr lang="en-GB" dirty="0"/>
              <a:t>S</a:t>
            </a:r>
            <a:r>
              <a:rPr lang="en-GB" dirty="0" smtClean="0"/>
              <a:t>oftware communities: £155M</a:t>
            </a:r>
          </a:p>
          <a:p>
            <a:r>
              <a:rPr lang="en-GB" dirty="0" err="1" smtClean="0"/>
              <a:t>eCSE</a:t>
            </a:r>
            <a:r>
              <a:rPr lang="en-GB" dirty="0" smtClean="0"/>
              <a:t> programme: see Supercomputing white paper</a:t>
            </a:r>
          </a:p>
        </p:txBody>
      </p:sp>
      <p:sp>
        <p:nvSpPr>
          <p:cNvPr id="8" name="Rectangle 7"/>
          <p:cNvSpPr/>
          <p:nvPr/>
        </p:nvSpPr>
        <p:spPr>
          <a:xfrm rot="16200000">
            <a:off x="5208372" y="-5104671"/>
            <a:ext cx="1772560" cy="12059658"/>
          </a:xfrm>
          <a:prstGeom prst="rect">
            <a:avLst/>
          </a:prstGeom>
          <a:solidFill>
            <a:srgbClr val="D57F01"/>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11500" dirty="0" smtClean="0"/>
              <a:t>Skills</a:t>
            </a:r>
            <a:endParaRPr lang="en-GB" sz="11500" dirty="0"/>
          </a:p>
        </p:txBody>
      </p:sp>
    </p:spTree>
    <p:extLst>
      <p:ext uri="{BB962C8B-B14F-4D97-AF65-F5344CB8AC3E}">
        <p14:creationId xmlns:p14="http://schemas.microsoft.com/office/powerpoint/2010/main" val="3823561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632604" y="1924942"/>
            <a:ext cx="5837022" cy="830997"/>
          </a:xfrm>
          <a:prstGeom prst="rect">
            <a:avLst/>
          </a:prstGeom>
          <a:noFill/>
        </p:spPr>
        <p:txBody>
          <a:bodyPr wrap="square" rtlCol="0" anchor="t">
            <a:spAutoFit/>
          </a:bodyPr>
          <a:lstStyle/>
          <a:p>
            <a:r>
              <a:rPr lang="en-US" sz="4800" b="1" spc="-150" dirty="0" smtClean="0">
                <a:solidFill>
                  <a:srgbClr val="002060"/>
                </a:solidFill>
                <a:latin typeface="Arial" panose="020B0604020202020204" pitchFamily="34" charset="0"/>
                <a:cs typeface="Arial" panose="020B0604020202020204" pitchFamily="34" charset="0"/>
              </a:rPr>
              <a:t>Software for STFC </a:t>
            </a:r>
          </a:p>
        </p:txBody>
      </p:sp>
      <p:sp>
        <p:nvSpPr>
          <p:cNvPr id="5" name="Rectangle 4">
            <a:extLst>
              <a:ext uri="{FF2B5EF4-FFF2-40B4-BE49-F238E27FC236}">
                <a16:creationId xmlns:a16="http://schemas.microsoft.com/office/drawing/2014/main" id="{0BEB0AE4-391E-6F41-84C6-D4EEDF519A31}"/>
              </a:ext>
            </a:extLst>
          </p:cNvPr>
          <p:cNvSpPr/>
          <p:nvPr/>
        </p:nvSpPr>
        <p:spPr>
          <a:xfrm>
            <a:off x="111498" y="3994755"/>
            <a:ext cx="8491731" cy="1938992"/>
          </a:xfrm>
          <a:prstGeom prst="rect">
            <a:avLst/>
          </a:prstGeom>
        </p:spPr>
        <p:txBody>
          <a:bodyPr wrap="square">
            <a:spAutoFit/>
          </a:bodyPr>
          <a:lstStyle/>
          <a:p>
            <a:r>
              <a:rPr lang="en-GB" sz="2400" dirty="0" smtClean="0">
                <a:solidFill>
                  <a:srgbClr val="626262"/>
                </a:solidFill>
                <a:latin typeface="Arial" panose="020B0604020202020204" pitchFamily="34" charset="0"/>
                <a:cs typeface="Arial" panose="020B0604020202020204" pitchFamily="34" charset="0"/>
              </a:rPr>
              <a:t>Barbara Montanari</a:t>
            </a:r>
          </a:p>
          <a:p>
            <a:r>
              <a:rPr lang="en-GB" sz="2400" dirty="0" smtClean="0">
                <a:solidFill>
                  <a:srgbClr val="626262"/>
                </a:solidFill>
                <a:latin typeface="Arial" panose="020B0604020202020204" pitchFamily="34" charset="0"/>
                <a:cs typeface="Arial" panose="020B0604020202020204" pitchFamily="34" charset="0"/>
              </a:rPr>
              <a:t>Head of the Computational Science and Engineering Division</a:t>
            </a:r>
          </a:p>
          <a:p>
            <a:r>
              <a:rPr lang="en-GB" sz="2400" dirty="0" smtClean="0">
                <a:solidFill>
                  <a:srgbClr val="626262"/>
                </a:solidFill>
                <a:latin typeface="Arial" panose="020B0604020202020204" pitchFamily="34" charset="0"/>
                <a:cs typeface="Arial" panose="020B0604020202020204" pitchFamily="34" charset="0"/>
              </a:rPr>
              <a:t>Scientific Computing Department</a:t>
            </a:r>
          </a:p>
          <a:p>
            <a:r>
              <a:rPr lang="en-GB" sz="2400" dirty="0" smtClean="0">
                <a:solidFill>
                  <a:srgbClr val="626262"/>
                </a:solidFill>
                <a:latin typeface="Arial" panose="020B0604020202020204" pitchFamily="34" charset="0"/>
                <a:cs typeface="Arial" panose="020B0604020202020204" pitchFamily="34" charset="0"/>
              </a:rPr>
              <a:t>STFC</a:t>
            </a:r>
          </a:p>
          <a:p>
            <a:endParaRPr lang="en-GB" sz="2400" dirty="0">
              <a:solidFill>
                <a:srgbClr val="626262"/>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868133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06477" y="50501"/>
            <a:ext cx="11562736" cy="1325563"/>
          </a:xfrm>
        </p:spPr>
        <p:txBody>
          <a:bodyPr/>
          <a:lstStyle/>
          <a:p>
            <a:r>
              <a:rPr lang="en-GB" dirty="0" smtClean="0"/>
              <a:t>Split Remits in STFC Software Activities?</a:t>
            </a:r>
            <a:endParaRPr lang="en-GB" dirty="0"/>
          </a:p>
        </p:txBody>
      </p:sp>
      <p:sp>
        <p:nvSpPr>
          <p:cNvPr id="3" name="Text Placeholder 2"/>
          <p:cNvSpPr>
            <a:spLocks noGrp="1"/>
          </p:cNvSpPr>
          <p:nvPr>
            <p:ph type="body" idx="1"/>
          </p:nvPr>
        </p:nvSpPr>
        <p:spPr>
          <a:xfrm>
            <a:off x="839788" y="1376064"/>
            <a:ext cx="5157787" cy="823912"/>
          </a:xfrm>
        </p:spPr>
        <p:txBody>
          <a:bodyPr/>
          <a:lstStyle/>
          <a:p>
            <a:r>
              <a:rPr lang="en-GB" dirty="0" smtClean="0"/>
              <a:t>STFC Research and Innovation </a:t>
            </a:r>
            <a:endParaRPr lang="en-GB" dirty="0"/>
          </a:p>
        </p:txBody>
      </p:sp>
      <p:sp>
        <p:nvSpPr>
          <p:cNvPr id="4" name="Content Placeholder 3"/>
          <p:cNvSpPr>
            <a:spLocks noGrp="1"/>
          </p:cNvSpPr>
          <p:nvPr>
            <p:ph sz="half" idx="2"/>
          </p:nvPr>
        </p:nvSpPr>
        <p:spPr/>
        <p:txBody>
          <a:bodyPr/>
          <a:lstStyle/>
          <a:p>
            <a:r>
              <a:rPr lang="en-GB" dirty="0" smtClean="0"/>
              <a:t>National experimental facilities</a:t>
            </a:r>
          </a:p>
          <a:p>
            <a:r>
              <a:rPr lang="en-GB" dirty="0" smtClean="0"/>
              <a:t>Hartree Centre</a:t>
            </a:r>
          </a:p>
          <a:p>
            <a:r>
              <a:rPr lang="en-GB" dirty="0" smtClean="0"/>
              <a:t>Scientific Computing </a:t>
            </a:r>
            <a:r>
              <a:rPr lang="en-GB" dirty="0" err="1" smtClean="0"/>
              <a:t>Dept</a:t>
            </a:r>
            <a:r>
              <a:rPr lang="en-GB" dirty="0" smtClean="0"/>
              <a:t> for STFC R&amp;I</a:t>
            </a:r>
          </a:p>
          <a:p>
            <a:r>
              <a:rPr lang="en-GB" dirty="0" smtClean="0"/>
              <a:t>Particle physics, nuclear physics and astronomy</a:t>
            </a:r>
          </a:p>
          <a:p>
            <a:r>
              <a:rPr lang="en-GB" dirty="0" smtClean="0"/>
              <a:t>Etc.  </a:t>
            </a:r>
            <a:endParaRPr lang="en-GB" dirty="0"/>
          </a:p>
        </p:txBody>
      </p:sp>
      <p:sp>
        <p:nvSpPr>
          <p:cNvPr id="5" name="Text Placeholder 4"/>
          <p:cNvSpPr>
            <a:spLocks noGrp="1"/>
          </p:cNvSpPr>
          <p:nvPr>
            <p:ph type="body" sz="quarter" idx="3"/>
          </p:nvPr>
        </p:nvSpPr>
        <p:spPr>
          <a:xfrm>
            <a:off x="6172200" y="1375088"/>
            <a:ext cx="5183188" cy="823912"/>
          </a:xfrm>
        </p:spPr>
        <p:txBody>
          <a:bodyPr/>
          <a:lstStyle/>
          <a:p>
            <a:r>
              <a:rPr lang="en-GB" dirty="0" smtClean="0"/>
              <a:t>Beyond STFC Research and Innovation</a:t>
            </a:r>
            <a:endParaRPr lang="en-GB" dirty="0"/>
          </a:p>
        </p:txBody>
      </p:sp>
      <p:sp>
        <p:nvSpPr>
          <p:cNvPr id="8" name="Content Placeholder 7"/>
          <p:cNvSpPr>
            <a:spLocks noGrp="1"/>
          </p:cNvSpPr>
          <p:nvPr>
            <p:ph sz="quarter" idx="4"/>
          </p:nvPr>
        </p:nvSpPr>
        <p:spPr>
          <a:xfrm>
            <a:off x="6172200" y="2426419"/>
            <a:ext cx="5183188" cy="3684588"/>
          </a:xfrm>
        </p:spPr>
        <p:txBody>
          <a:bodyPr>
            <a:normAutofit fontScale="92500" lnSpcReduction="20000"/>
          </a:bodyPr>
          <a:lstStyle/>
          <a:p>
            <a:r>
              <a:rPr lang="en-GB" dirty="0" smtClean="0"/>
              <a:t>  </a:t>
            </a:r>
          </a:p>
          <a:p>
            <a:endParaRPr lang="en-GB" dirty="0"/>
          </a:p>
          <a:p>
            <a:endParaRPr lang="en-GB" dirty="0" smtClean="0"/>
          </a:p>
          <a:p>
            <a:endParaRPr lang="en-GB" dirty="0"/>
          </a:p>
          <a:p>
            <a:endParaRPr lang="en-GB" dirty="0" smtClean="0"/>
          </a:p>
          <a:p>
            <a:r>
              <a:rPr lang="en-GB" dirty="0" smtClean="0"/>
              <a:t>JASMIN</a:t>
            </a:r>
          </a:p>
          <a:p>
            <a:r>
              <a:rPr lang="en-GB" dirty="0" smtClean="0"/>
              <a:t>Activities funded by external grants</a:t>
            </a:r>
          </a:p>
          <a:p>
            <a:r>
              <a:rPr lang="en-GB" dirty="0" smtClean="0"/>
              <a:t>Etc.</a:t>
            </a:r>
          </a:p>
          <a:p>
            <a:endParaRPr lang="en-GB" dirty="0"/>
          </a:p>
          <a:p>
            <a:endParaRPr lang="en-GB" dirty="0" smtClean="0"/>
          </a:p>
          <a:p>
            <a:endParaRPr lang="en-GB" dirty="0"/>
          </a:p>
          <a:p>
            <a:endParaRPr lang="en-GB" dirty="0" smtClean="0"/>
          </a:p>
          <a:p>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0432" y="2505075"/>
            <a:ext cx="2172291" cy="1612147"/>
          </a:xfrm>
          <a:prstGeom prst="rect">
            <a:avLst/>
          </a:prstGeom>
        </p:spPr>
      </p:pic>
    </p:spTree>
    <p:extLst>
      <p:ext uri="{BB962C8B-B14F-4D97-AF65-F5344CB8AC3E}">
        <p14:creationId xmlns:p14="http://schemas.microsoft.com/office/powerpoint/2010/main" val="2395606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684" y="-27517"/>
            <a:ext cx="12192000" cy="6858001"/>
          </a:xfrm>
          <a:prstGeom prst="rect">
            <a:avLst/>
          </a:prstGeom>
          <a:noFill/>
          <a:ln>
            <a:noFill/>
          </a:ln>
          <a:effectLst>
            <a:outerShdw blurRad="50800" dist="50800" dir="54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Content Placeholder 4"/>
          <p:cNvSpPr>
            <a:spLocks noGrp="1"/>
          </p:cNvSpPr>
          <p:nvPr>
            <p:ph idx="1"/>
          </p:nvPr>
        </p:nvSpPr>
        <p:spPr>
          <a:xfrm>
            <a:off x="143934" y="1068917"/>
            <a:ext cx="11904133" cy="3799416"/>
          </a:xfrm>
          <a:scene3d>
            <a:camera prst="orthographicFront"/>
            <a:lightRig rig="threePt" dir="t"/>
          </a:scene3d>
          <a:sp3d>
            <a:bevelT w="127000"/>
          </a:sp3d>
        </p:spPr>
        <p:txBody>
          <a:bodyPr>
            <a:noAutofit/>
          </a:bodyPr>
          <a:lstStyle/>
          <a:p>
            <a:r>
              <a:rPr lang="en-GB" altLang="en-US" sz="4800" b="1" dirty="0" err="1">
                <a:solidFill>
                  <a:schemeClr val="bg1"/>
                </a:solidFill>
              </a:rPr>
              <a:t>CoSeC</a:t>
            </a:r>
            <a:r>
              <a:rPr lang="en-GB" altLang="en-US" sz="4800" b="1" dirty="0">
                <a:solidFill>
                  <a:schemeClr val="bg1"/>
                </a:solidFill>
              </a:rPr>
              <a:t> enables researchers do more and better </a:t>
            </a:r>
            <a:r>
              <a:rPr lang="en-GB" altLang="en-US" sz="4800" b="1" dirty="0" smtClean="0">
                <a:solidFill>
                  <a:schemeClr val="bg1"/>
                </a:solidFill>
              </a:rPr>
              <a:t>science</a:t>
            </a:r>
          </a:p>
          <a:p>
            <a:endParaRPr lang="en-GB" altLang="en-US" sz="4800" b="1" dirty="0">
              <a:solidFill>
                <a:schemeClr val="bg1"/>
              </a:solidFill>
            </a:endParaRPr>
          </a:p>
          <a:p>
            <a:r>
              <a:rPr lang="en-GB" altLang="en-US" sz="4800" b="1" dirty="0" smtClean="0">
                <a:solidFill>
                  <a:schemeClr val="bg1"/>
                </a:solidFill>
              </a:rPr>
              <a:t>It </a:t>
            </a:r>
            <a:r>
              <a:rPr lang="en-GB" altLang="en-US" sz="4800" b="1" dirty="0">
                <a:solidFill>
                  <a:schemeClr val="bg1"/>
                </a:solidFill>
              </a:rPr>
              <a:t>has done so for over 45 years</a:t>
            </a:r>
          </a:p>
          <a:p>
            <a:r>
              <a:rPr lang="en-GB" altLang="en-US" sz="4800" b="1" dirty="0">
                <a:solidFill>
                  <a:schemeClr val="bg1"/>
                </a:solidFill>
              </a:rPr>
              <a:t>Today </a:t>
            </a:r>
            <a:r>
              <a:rPr lang="en-GB" altLang="en-US" sz="4800" b="1" dirty="0" err="1">
                <a:solidFill>
                  <a:schemeClr val="bg1"/>
                </a:solidFill>
              </a:rPr>
              <a:t>CoSeC</a:t>
            </a:r>
            <a:r>
              <a:rPr lang="en-GB" altLang="en-US" sz="4800" b="1" dirty="0">
                <a:solidFill>
                  <a:schemeClr val="bg1"/>
                </a:solidFill>
              </a:rPr>
              <a:t> supports over </a:t>
            </a:r>
            <a:r>
              <a:rPr lang="en-GB" altLang="en-US" sz="4800" b="1" dirty="0" smtClean="0">
                <a:solidFill>
                  <a:schemeClr val="bg1"/>
                </a:solidFill>
              </a:rPr>
              <a:t>20,000 </a:t>
            </a:r>
            <a:r>
              <a:rPr lang="en-GB" altLang="en-US" sz="4800" b="1" dirty="0">
                <a:solidFill>
                  <a:schemeClr val="bg1"/>
                </a:solidFill>
              </a:rPr>
              <a:t>researchers across a broad range of areas</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8471" y="5557610"/>
            <a:ext cx="1752213" cy="1300390"/>
          </a:xfrm>
          <a:prstGeom prst="rect">
            <a:avLst/>
          </a:prstGeom>
        </p:spPr>
      </p:pic>
    </p:spTree>
    <p:extLst>
      <p:ext uri="{BB962C8B-B14F-4D97-AF65-F5344CB8AC3E}">
        <p14:creationId xmlns:p14="http://schemas.microsoft.com/office/powerpoint/2010/main" val="7364300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450"/>
            <a:ext cx="12192000" cy="1143000"/>
          </a:xfrm>
        </p:spPr>
        <p:txBody>
          <a:bodyPr>
            <a:normAutofit/>
          </a:bodyPr>
          <a:lstStyle/>
          <a:p>
            <a:pPr>
              <a:defRPr/>
            </a:pPr>
            <a:r>
              <a:rPr lang="en-GB" dirty="0" smtClean="0"/>
              <a:t>1973: Collaborative Computational Projects </a:t>
            </a:r>
            <a:endParaRPr lang="en-GB" dirty="0"/>
          </a:p>
        </p:txBody>
      </p:sp>
      <p:sp>
        <p:nvSpPr>
          <p:cNvPr id="10242" name="Content Placeholder 2"/>
          <p:cNvSpPr>
            <a:spLocks noGrp="1"/>
          </p:cNvSpPr>
          <p:nvPr>
            <p:ph idx="1"/>
          </p:nvPr>
        </p:nvSpPr>
        <p:spPr>
          <a:xfrm>
            <a:off x="397565" y="1526226"/>
            <a:ext cx="9802123" cy="4420496"/>
          </a:xfrm>
        </p:spPr>
        <p:txBody>
          <a:bodyPr>
            <a:normAutofit/>
          </a:bodyPr>
          <a:lstStyle/>
          <a:p>
            <a:pPr marL="0" indent="0">
              <a:buNone/>
              <a:defRPr/>
            </a:pPr>
            <a:r>
              <a:rPr lang="en-US" altLang="en-US" dirty="0" smtClean="0"/>
              <a:t>“Primary aim is to bring together scientists to:</a:t>
            </a:r>
          </a:p>
          <a:p>
            <a:pPr>
              <a:defRPr/>
            </a:pPr>
            <a:r>
              <a:rPr lang="en-US" altLang="en-US" dirty="0" smtClean="0"/>
              <a:t>Provide for the rapid interchange of information on theory, algorithms, and computer codes</a:t>
            </a:r>
          </a:p>
          <a:p>
            <a:pPr>
              <a:defRPr/>
            </a:pPr>
            <a:r>
              <a:rPr lang="en-US" altLang="en-US" dirty="0" smtClean="0"/>
              <a:t>Collect, maintain and develop relevant items of software</a:t>
            </a:r>
          </a:p>
          <a:p>
            <a:pPr>
              <a:defRPr/>
            </a:pPr>
            <a:r>
              <a:rPr lang="en-US" altLang="en-US" dirty="0" smtClean="0"/>
              <a:t>Encourage basic research by providing facilities for rapid computer implementation of new methods and techniques</a:t>
            </a:r>
          </a:p>
          <a:p>
            <a:pPr>
              <a:defRPr/>
            </a:pPr>
            <a:r>
              <a:rPr lang="en-US" altLang="en-US" dirty="0" smtClean="0"/>
              <a:t>Assess and advice on associated computational needs</a:t>
            </a:r>
          </a:p>
          <a:p>
            <a:pPr>
              <a:defRPr/>
            </a:pPr>
            <a:r>
              <a:rPr lang="en-US" altLang="en-US" dirty="0" smtClean="0"/>
              <a:t>Disseminate information among scientists”</a:t>
            </a:r>
          </a:p>
        </p:txBody>
      </p:sp>
      <p:sp>
        <p:nvSpPr>
          <p:cNvPr id="22532" name="TextBox 2"/>
          <p:cNvSpPr txBox="1">
            <a:spLocks noChangeArrowheads="1"/>
          </p:cNvSpPr>
          <p:nvPr/>
        </p:nvSpPr>
        <p:spPr bwMode="auto">
          <a:xfrm>
            <a:off x="6694419" y="6376643"/>
            <a:ext cx="50863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MS PGothic" panose="020B0600070205080204" pitchFamily="34" charset="-128"/>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eaLnBrk="1" hangingPunct="1">
              <a:spcBef>
                <a:spcPct val="0"/>
              </a:spcBef>
              <a:buFontTx/>
              <a:buNone/>
            </a:pPr>
            <a:r>
              <a:rPr lang="en-GB" altLang="en-US" sz="1600" dirty="0">
                <a:latin typeface="Lucida Grande" pitchFamily="84" charset="0"/>
              </a:rPr>
              <a:t>Computer Physics Communications </a:t>
            </a:r>
            <a:r>
              <a:rPr lang="en-GB" altLang="en-US" sz="1600" b="1" dirty="0">
                <a:latin typeface="Lucida Grande" pitchFamily="84" charset="0"/>
              </a:rPr>
              <a:t>114</a:t>
            </a:r>
            <a:r>
              <a:rPr lang="en-GB" altLang="en-US" sz="1600" dirty="0">
                <a:latin typeface="Lucida Grande" pitchFamily="84" charset="0"/>
              </a:rPr>
              <a:t> (1998) xii-xvii</a:t>
            </a:r>
          </a:p>
        </p:txBody>
      </p:sp>
    </p:spTree>
    <p:extLst>
      <p:ext uri="{BB962C8B-B14F-4D97-AF65-F5344CB8AC3E}">
        <p14:creationId xmlns:p14="http://schemas.microsoft.com/office/powerpoint/2010/main" val="18073188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4807" y="1542732"/>
            <a:ext cx="11570199" cy="3800475"/>
          </a:xfrm>
        </p:spPr>
        <p:txBody>
          <a:bodyPr/>
          <a:lstStyle/>
          <a:p>
            <a:pPr marL="0" indent="0">
              <a:buNone/>
              <a:defRPr/>
            </a:pPr>
            <a:r>
              <a:rPr lang="en-GB" dirty="0" smtClean="0"/>
              <a:t>“To assist the CCPs, the Science Research Council will provide support as follows:</a:t>
            </a:r>
          </a:p>
          <a:p>
            <a:pPr>
              <a:defRPr/>
            </a:pPr>
            <a:r>
              <a:rPr lang="en-GB" dirty="0" smtClean="0"/>
              <a:t>Support from staff from the Research Council’s Laboratories</a:t>
            </a:r>
          </a:p>
          <a:p>
            <a:pPr>
              <a:defRPr/>
            </a:pPr>
            <a:r>
              <a:rPr lang="en-GB" dirty="0" smtClean="0"/>
              <a:t>Short term appointments of Senior Visiting Fellows</a:t>
            </a:r>
          </a:p>
          <a:p>
            <a:pPr>
              <a:defRPr/>
            </a:pPr>
            <a:r>
              <a:rPr lang="en-GB" dirty="0" smtClean="0"/>
              <a:t>Longer term Research Assistantships</a:t>
            </a:r>
          </a:p>
          <a:p>
            <a:pPr>
              <a:defRPr/>
            </a:pPr>
            <a:r>
              <a:rPr lang="en-GB" dirty="0" smtClean="0"/>
              <a:t>Funding for networking events”</a:t>
            </a:r>
            <a:endParaRPr lang="en-GB" dirty="0"/>
          </a:p>
        </p:txBody>
      </p:sp>
      <p:sp>
        <p:nvSpPr>
          <p:cNvPr id="24580" name="TextBox 3"/>
          <p:cNvSpPr txBox="1">
            <a:spLocks noChangeArrowheads="1"/>
          </p:cNvSpPr>
          <p:nvPr/>
        </p:nvSpPr>
        <p:spPr bwMode="auto">
          <a:xfrm>
            <a:off x="6967912" y="6430873"/>
            <a:ext cx="50863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Arial" panose="020B0604020202020204" pitchFamily="34" charset="0"/>
                <a:ea typeface="ヒラギノ角ゴ Pro W3"/>
                <a:cs typeface="Arial" panose="020B0604020202020204" pitchFamily="34" charset="0"/>
              </a:defRPr>
            </a:lvl1pPr>
            <a:lvl2pPr marL="742950" indent="-285750">
              <a:spcBef>
                <a:spcPct val="20000"/>
              </a:spcBef>
              <a:buChar char="–"/>
              <a:defRPr sz="2200">
                <a:solidFill>
                  <a:srgbClr val="3C8C93"/>
                </a:solidFill>
                <a:latin typeface="Arial" panose="020B0604020202020204" pitchFamily="34" charset="0"/>
                <a:ea typeface="ヒラギノ角ゴ Pro W3"/>
                <a:cs typeface="Arial" panose="020B0604020202020204" pitchFamily="34" charset="0"/>
              </a:defRPr>
            </a:lvl2pPr>
            <a:lvl3pPr marL="1143000" indent="-228600">
              <a:spcBef>
                <a:spcPct val="20000"/>
              </a:spcBef>
              <a:buChar char="•"/>
              <a:defRPr sz="2400">
                <a:solidFill>
                  <a:schemeClr val="tx1"/>
                </a:solidFill>
                <a:latin typeface="Calibri" panose="020F0502020204030204" pitchFamily="34" charset="0"/>
                <a:ea typeface="MS PGothic" panose="020B0600070205080204" pitchFamily="34" charset="-128"/>
                <a:cs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Calibri" panose="020F0502020204030204" pitchFamily="34" charset="0"/>
                <a:cs typeface="Calibri" panose="020F0502020204030204" pitchFamily="34" charset="0"/>
              </a:defRPr>
            </a:lvl9pPr>
          </a:lstStyle>
          <a:p>
            <a:pPr eaLnBrk="1" hangingPunct="1">
              <a:spcBef>
                <a:spcPct val="0"/>
              </a:spcBef>
              <a:buFontTx/>
              <a:buNone/>
            </a:pPr>
            <a:r>
              <a:rPr lang="en-GB" altLang="en-US" sz="1600" dirty="0">
                <a:latin typeface="Lucida Grande" pitchFamily="84" charset="0"/>
              </a:rPr>
              <a:t>Computer Physics Communications </a:t>
            </a:r>
            <a:r>
              <a:rPr lang="en-GB" altLang="en-US" sz="1600" b="1" dirty="0">
                <a:latin typeface="Lucida Grande" pitchFamily="84" charset="0"/>
              </a:rPr>
              <a:t>114</a:t>
            </a:r>
            <a:r>
              <a:rPr lang="en-GB" altLang="en-US" sz="1600" dirty="0">
                <a:latin typeface="Lucida Grande" pitchFamily="84" charset="0"/>
              </a:rPr>
              <a:t> (1998) xii-xvii</a:t>
            </a:r>
          </a:p>
        </p:txBody>
      </p:sp>
      <p:sp>
        <p:nvSpPr>
          <p:cNvPr id="6" name="Title 1"/>
          <p:cNvSpPr>
            <a:spLocks noGrp="1"/>
          </p:cNvSpPr>
          <p:nvPr>
            <p:ph type="title"/>
          </p:nvPr>
        </p:nvSpPr>
        <p:spPr>
          <a:xfrm>
            <a:off x="0" y="44450"/>
            <a:ext cx="12192000" cy="1143000"/>
          </a:xfrm>
        </p:spPr>
        <p:txBody>
          <a:bodyPr>
            <a:normAutofit/>
          </a:bodyPr>
          <a:lstStyle/>
          <a:p>
            <a:pPr>
              <a:defRPr/>
            </a:pPr>
            <a:r>
              <a:rPr lang="en-GB" dirty="0" smtClean="0"/>
              <a:t>1973: Collaborative Computational Projects </a:t>
            </a:r>
            <a:endParaRPr lang="en-GB" dirty="0"/>
          </a:p>
        </p:txBody>
      </p:sp>
    </p:spTree>
    <p:extLst>
      <p:ext uri="{BB962C8B-B14F-4D97-AF65-F5344CB8AC3E}">
        <p14:creationId xmlns:p14="http://schemas.microsoft.com/office/powerpoint/2010/main" val="1190335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3" name="Rectangle 5"/>
          <p:cNvSpPr>
            <a:spLocks noChangeArrowheads="1"/>
          </p:cNvSpPr>
          <p:nvPr/>
        </p:nvSpPr>
        <p:spPr bwMode="auto">
          <a:xfrm>
            <a:off x="814917" y="4632157"/>
            <a:ext cx="11377083" cy="1797049"/>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endParaRPr lang="en-US" altLang="en-US" sz="3200"/>
          </a:p>
        </p:txBody>
      </p:sp>
      <p:sp>
        <p:nvSpPr>
          <p:cNvPr id="8" name="Oval 7"/>
          <p:cNvSpPr/>
          <p:nvPr/>
        </p:nvSpPr>
        <p:spPr>
          <a:xfrm>
            <a:off x="9495367" y="3978106"/>
            <a:ext cx="2051051" cy="2055284"/>
          </a:xfrm>
          <a:prstGeom prst="ellipse">
            <a:avLst/>
          </a:prstGeom>
          <a:solidFill>
            <a:srgbClr val="25890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2400"/>
          </a:p>
        </p:txBody>
      </p:sp>
      <p:sp>
        <p:nvSpPr>
          <p:cNvPr id="25605" name="Text Box 340"/>
          <p:cNvSpPr txBox="1">
            <a:spLocks noChangeArrowheads="1"/>
          </p:cNvSpPr>
          <p:nvPr/>
        </p:nvSpPr>
        <p:spPr bwMode="auto">
          <a:xfrm>
            <a:off x="9891184" y="4767623"/>
            <a:ext cx="1295400" cy="38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pPr algn="ctr"/>
            <a:r>
              <a:rPr lang="en-GB" altLang="en-US" b="1">
                <a:latin typeface="Calibri" panose="020F0502020204030204" pitchFamily="34" charset="0"/>
                <a:ea typeface="Calibri" panose="020F0502020204030204" pitchFamily="34" charset="0"/>
                <a:cs typeface="Times New Roman" panose="02020603050405020304" pitchFamily="18" charset="0"/>
              </a:rPr>
              <a:t>Imaging</a:t>
            </a:r>
            <a:endParaRPr lang="en-GB" altLang="en-US" sz="5333">
              <a:ea typeface="Calibri" panose="020F0502020204030204" pitchFamily="34" charset="0"/>
              <a:cs typeface="Times New Roman" panose="02020603050405020304" pitchFamily="18" charset="0"/>
            </a:endParaRPr>
          </a:p>
        </p:txBody>
      </p:sp>
      <p:sp>
        <p:nvSpPr>
          <p:cNvPr id="10" name="Oval 9"/>
          <p:cNvSpPr/>
          <p:nvPr/>
        </p:nvSpPr>
        <p:spPr>
          <a:xfrm>
            <a:off x="4409018" y="2138723"/>
            <a:ext cx="3280833" cy="3132667"/>
          </a:xfrm>
          <a:prstGeom prst="ellipse">
            <a:avLst/>
          </a:prstGeom>
          <a:solidFill>
            <a:srgbClr val="0FD5F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2400"/>
          </a:p>
        </p:txBody>
      </p:sp>
      <p:sp>
        <p:nvSpPr>
          <p:cNvPr id="25607" name="Text Box 19"/>
          <p:cNvSpPr txBox="1">
            <a:spLocks noChangeArrowheads="1"/>
          </p:cNvSpPr>
          <p:nvPr/>
        </p:nvSpPr>
        <p:spPr bwMode="auto">
          <a:xfrm>
            <a:off x="5158318" y="3597105"/>
            <a:ext cx="2059516" cy="67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pPr algn="ctr"/>
            <a:r>
              <a:rPr lang="en-GB" altLang="en-US" b="1">
                <a:latin typeface="Calibri" panose="020F0502020204030204" pitchFamily="34" charset="0"/>
                <a:ea typeface="Calibri" panose="020F0502020204030204" pitchFamily="34" charset="0"/>
                <a:cs typeface="Times New Roman" panose="02020603050405020304" pitchFamily="18" charset="0"/>
              </a:rPr>
              <a:t>Molecular Simulation</a:t>
            </a:r>
            <a:endParaRPr lang="en-GB" altLang="en-US" sz="5333">
              <a:ea typeface="Calibri" panose="020F0502020204030204" pitchFamily="34" charset="0"/>
              <a:cs typeface="Times New Roman" panose="02020603050405020304" pitchFamily="18" charset="0"/>
            </a:endParaRPr>
          </a:p>
        </p:txBody>
      </p:sp>
      <p:grpSp>
        <p:nvGrpSpPr>
          <p:cNvPr id="25608" name="Group 11"/>
          <p:cNvGrpSpPr>
            <a:grpSpLocks/>
          </p:cNvGrpSpPr>
          <p:nvPr/>
        </p:nvGrpSpPr>
        <p:grpSpPr bwMode="auto">
          <a:xfrm>
            <a:off x="6517218" y="1537590"/>
            <a:ext cx="2400300" cy="2400300"/>
            <a:chOff x="1719727" y="-471611"/>
            <a:chExt cx="1800629" cy="1470794"/>
          </a:xfrm>
        </p:grpSpPr>
        <p:sp>
          <p:nvSpPr>
            <p:cNvPr id="13" name="Oval 12"/>
            <p:cNvSpPr/>
            <p:nvPr/>
          </p:nvSpPr>
          <p:spPr>
            <a:xfrm>
              <a:off x="1719727" y="-471611"/>
              <a:ext cx="1800629" cy="1470794"/>
            </a:xfrm>
            <a:prstGeom prst="ellipse">
              <a:avLst/>
            </a:prstGeom>
            <a:solidFill>
              <a:srgbClr val="00B050">
                <a:alpha val="4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2400"/>
            </a:p>
          </p:txBody>
        </p:sp>
        <p:sp>
          <p:nvSpPr>
            <p:cNvPr id="25625" name="Text Box 292"/>
            <p:cNvSpPr txBox="1">
              <a:spLocks noChangeArrowheads="1"/>
            </p:cNvSpPr>
            <p:nvPr/>
          </p:nvSpPr>
          <p:spPr bwMode="auto">
            <a:xfrm>
              <a:off x="1976915" y="-258812"/>
              <a:ext cx="1389851" cy="401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pPr algn="ctr">
                <a:lnSpc>
                  <a:spcPct val="115000"/>
                </a:lnSpc>
                <a:spcAft>
                  <a:spcPts val="1333"/>
                </a:spcAft>
              </a:pPr>
              <a:r>
                <a:rPr lang="en-GB" altLang="en-US" sz="2133" b="1">
                  <a:latin typeface="Calibri" panose="020F0502020204030204" pitchFamily="34" charset="0"/>
                  <a:ea typeface="Calibri" panose="020F0502020204030204" pitchFamily="34" charset="0"/>
                  <a:cs typeface="Times New Roman" panose="02020603050405020304" pitchFamily="18" charset="0"/>
                </a:rPr>
                <a:t>Biomolecular Chemistry</a:t>
              </a:r>
              <a:endParaRPr lang="en-GB" altLang="en-US" sz="2133">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5609" name="Group 14"/>
          <p:cNvGrpSpPr>
            <a:grpSpLocks/>
          </p:cNvGrpSpPr>
          <p:nvPr/>
        </p:nvGrpSpPr>
        <p:grpSpPr bwMode="auto">
          <a:xfrm>
            <a:off x="2446867" y="1753489"/>
            <a:ext cx="2825751" cy="4478867"/>
            <a:chOff x="-61201" y="-140202"/>
            <a:chExt cx="2118773" cy="3360420"/>
          </a:xfrm>
        </p:grpSpPr>
        <p:sp>
          <p:nvSpPr>
            <p:cNvPr id="16" name="Oval 15"/>
            <p:cNvSpPr/>
            <p:nvPr/>
          </p:nvSpPr>
          <p:spPr>
            <a:xfrm>
              <a:off x="-61201" y="-140202"/>
              <a:ext cx="2118773" cy="3360420"/>
            </a:xfrm>
            <a:prstGeom prst="ellipse">
              <a:avLst/>
            </a:prstGeom>
            <a:solidFill>
              <a:srgbClr val="F83450">
                <a:alpha val="4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2400"/>
            </a:p>
          </p:txBody>
        </p:sp>
        <p:sp>
          <p:nvSpPr>
            <p:cNvPr id="17" name="Text Box 11"/>
            <p:cNvSpPr txBox="1"/>
            <p:nvPr/>
          </p:nvSpPr>
          <p:spPr>
            <a:xfrm>
              <a:off x="140361" y="718960"/>
              <a:ext cx="1364902" cy="7178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a:lnSpc>
                  <a:spcPct val="115000"/>
                </a:lnSpc>
                <a:spcAft>
                  <a:spcPts val="1333"/>
                </a:spcAft>
                <a:defRPr/>
              </a:pPr>
              <a:r>
                <a:rPr lang="en-GB" sz="2133" b="1" dirty="0">
                  <a:ea typeface="Calibri" panose="020F0502020204030204" pitchFamily="34" charset="0"/>
                  <a:cs typeface="Times New Roman" panose="02020603050405020304" pitchFamily="18" charset="0"/>
                </a:rPr>
                <a:t>Quantum mechanical</a:t>
              </a:r>
            </a:p>
            <a:p>
              <a:pPr algn="ctr">
                <a:lnSpc>
                  <a:spcPct val="115000"/>
                </a:lnSpc>
                <a:spcAft>
                  <a:spcPts val="1333"/>
                </a:spcAft>
                <a:defRPr/>
              </a:pPr>
              <a:r>
                <a:rPr lang="en-GB" sz="2133" b="1" dirty="0">
                  <a:ea typeface="Calibri" panose="020F0502020204030204" pitchFamily="34" charset="0"/>
                  <a:cs typeface="Times New Roman" panose="02020603050405020304" pitchFamily="18" charset="0"/>
                </a:rPr>
                <a:t>Simulation</a:t>
              </a:r>
              <a:endParaRPr lang="en-GB" sz="2133" dirty="0">
                <a:ea typeface="Calibri" panose="020F0502020204030204" pitchFamily="34" charset="0"/>
                <a:cs typeface="Times New Roman" panose="02020603050405020304" pitchFamily="18" charset="0"/>
              </a:endParaRPr>
            </a:p>
          </p:txBody>
        </p:sp>
      </p:grpSp>
      <p:grpSp>
        <p:nvGrpSpPr>
          <p:cNvPr id="18" name="Group 17"/>
          <p:cNvGrpSpPr/>
          <p:nvPr/>
        </p:nvGrpSpPr>
        <p:grpSpPr>
          <a:xfrm>
            <a:off x="143339" y="1676655"/>
            <a:ext cx="2350824" cy="2178883"/>
            <a:chOff x="1583056" y="1216505"/>
            <a:chExt cx="1800127" cy="1800000"/>
          </a:xfrm>
          <a:solidFill>
            <a:srgbClr val="FFCC66"/>
          </a:solidFill>
        </p:grpSpPr>
        <p:sp>
          <p:nvSpPr>
            <p:cNvPr id="19" name="Oval 18"/>
            <p:cNvSpPr/>
            <p:nvPr/>
          </p:nvSpPr>
          <p:spPr>
            <a:xfrm>
              <a:off x="1583056" y="1216505"/>
              <a:ext cx="1800127" cy="1800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2400"/>
            </a:p>
          </p:txBody>
        </p:sp>
        <p:sp>
          <p:nvSpPr>
            <p:cNvPr id="20" name="Text Box 289"/>
            <p:cNvSpPr txBox="1"/>
            <p:nvPr/>
          </p:nvSpPr>
          <p:spPr>
            <a:xfrm>
              <a:off x="1984461" y="1482414"/>
              <a:ext cx="972069" cy="449580"/>
            </a:xfrm>
            <a:prstGeom prst="rect">
              <a:avLst/>
            </a:prstGeom>
            <a:noFill/>
            <a:ln w="6350">
              <a:noFill/>
            </a:ln>
            <a:effectLst/>
          </p:spPr>
          <p:txBody>
            <a:bodyPr/>
            <a:lstStyle/>
            <a:p>
              <a:pPr algn="ctr">
                <a:lnSpc>
                  <a:spcPct val="115000"/>
                </a:lnSpc>
                <a:spcAft>
                  <a:spcPts val="1333"/>
                </a:spcAft>
                <a:defRPr/>
              </a:pPr>
              <a:r>
                <a:rPr lang="en-GB" sz="2667" b="1" dirty="0">
                  <a:latin typeface="Calibri" panose="020F0502020204030204" pitchFamily="34" charset="0"/>
                  <a:ea typeface="Calibri" panose="020F0502020204030204" pitchFamily="34" charset="0"/>
                  <a:cs typeface="Times New Roman" panose="02020603050405020304" pitchFamily="18" charset="0"/>
                </a:rPr>
                <a:t>Plasma Physics</a:t>
              </a:r>
              <a:endParaRPr lang="en-GB" sz="2667" dirty="0">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5611" name="Group 20"/>
          <p:cNvGrpSpPr>
            <a:grpSpLocks/>
          </p:cNvGrpSpPr>
          <p:nvPr/>
        </p:nvGrpSpPr>
        <p:grpSpPr bwMode="auto">
          <a:xfrm>
            <a:off x="143933" y="3931539"/>
            <a:ext cx="2398184" cy="2400300"/>
            <a:chOff x="734400" y="1116696"/>
            <a:chExt cx="1800746" cy="1800555"/>
          </a:xfrm>
        </p:grpSpPr>
        <p:sp>
          <p:nvSpPr>
            <p:cNvPr id="22" name="Oval 21"/>
            <p:cNvSpPr/>
            <p:nvPr/>
          </p:nvSpPr>
          <p:spPr>
            <a:xfrm>
              <a:off x="734400" y="1116696"/>
              <a:ext cx="1800746" cy="1800555"/>
            </a:xfrm>
            <a:prstGeom prst="ellipse">
              <a:avLst/>
            </a:prstGeom>
            <a:solidFill>
              <a:srgbClr val="FF66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2400"/>
            </a:p>
          </p:txBody>
        </p:sp>
        <p:sp>
          <p:nvSpPr>
            <p:cNvPr id="25621" name="Text Box 299"/>
            <p:cNvSpPr txBox="1">
              <a:spLocks noChangeArrowheads="1"/>
            </p:cNvSpPr>
            <p:nvPr/>
          </p:nvSpPr>
          <p:spPr bwMode="auto">
            <a:xfrm>
              <a:off x="1094889" y="1326359"/>
              <a:ext cx="1088818" cy="64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pPr algn="ctr">
                <a:lnSpc>
                  <a:spcPct val="115000"/>
                </a:lnSpc>
                <a:spcAft>
                  <a:spcPts val="1333"/>
                </a:spcAft>
              </a:pPr>
              <a:r>
                <a:rPr lang="en-GB" altLang="en-US" sz="2133" b="1">
                  <a:latin typeface="Calibri" panose="020F0502020204030204" pitchFamily="34" charset="0"/>
                  <a:ea typeface="Calibri" panose="020F0502020204030204" pitchFamily="34" charset="0"/>
                  <a:cs typeface="Times New Roman" panose="02020603050405020304" pitchFamily="18" charset="0"/>
                </a:rPr>
                <a:t>Atomic and Molecular Physics</a:t>
              </a:r>
              <a:endParaRPr lang="en-GB" altLang="en-US" sz="2133">
                <a:latin typeface="Calibri" panose="020F0502020204030204" pitchFamily="34" charset="0"/>
                <a:ea typeface="Calibri" panose="020F0502020204030204" pitchFamily="34" charset="0"/>
                <a:cs typeface="Times New Roman" panose="02020603050405020304" pitchFamily="18" charset="0"/>
              </a:endParaRPr>
            </a:p>
          </p:txBody>
        </p:sp>
      </p:grpSp>
      <p:sp>
        <p:nvSpPr>
          <p:cNvPr id="24" name="Oval 23"/>
          <p:cNvSpPr/>
          <p:nvPr/>
        </p:nvSpPr>
        <p:spPr>
          <a:xfrm>
            <a:off x="3083985" y="4522089"/>
            <a:ext cx="3551767" cy="2029883"/>
          </a:xfrm>
          <a:prstGeom prst="ellipse">
            <a:avLst/>
          </a:prstGeom>
          <a:solidFill>
            <a:srgbClr val="FFFF00">
              <a:alpha val="50000"/>
            </a:srgb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2400"/>
          </a:p>
        </p:txBody>
      </p:sp>
      <p:sp>
        <p:nvSpPr>
          <p:cNvPr id="25613" name="Text Box 17"/>
          <p:cNvSpPr txBox="1">
            <a:spLocks noChangeArrowheads="1"/>
          </p:cNvSpPr>
          <p:nvPr/>
        </p:nvSpPr>
        <p:spPr bwMode="auto">
          <a:xfrm>
            <a:off x="3596218" y="5303139"/>
            <a:ext cx="29845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r>
              <a:rPr lang="en-GB" altLang="en-US" b="1">
                <a:latin typeface="Calibri" panose="020F0502020204030204" pitchFamily="34" charset="0"/>
                <a:ea typeface="Calibri" panose="020F0502020204030204" pitchFamily="34" charset="0"/>
                <a:cs typeface="Times New Roman" panose="02020603050405020304" pitchFamily="18" charset="0"/>
              </a:rPr>
              <a:t>Materials Chemistry</a:t>
            </a:r>
            <a:endParaRPr lang="en-GB" altLang="en-US" sz="5333">
              <a:ea typeface="Calibri" panose="020F0502020204030204" pitchFamily="34" charset="0"/>
              <a:cs typeface="Times New Roman" panose="02020603050405020304" pitchFamily="18" charset="0"/>
            </a:endParaRPr>
          </a:p>
        </p:txBody>
      </p:sp>
      <p:sp>
        <p:nvSpPr>
          <p:cNvPr id="26" name="Oval 25"/>
          <p:cNvSpPr/>
          <p:nvPr/>
        </p:nvSpPr>
        <p:spPr>
          <a:xfrm>
            <a:off x="6159500" y="4122039"/>
            <a:ext cx="3361267" cy="2400300"/>
          </a:xfrm>
          <a:prstGeom prst="ellipse">
            <a:avLst/>
          </a:prstGeom>
          <a:solidFill>
            <a:srgbClr val="FF0000">
              <a:alpha val="51765"/>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2400"/>
          </a:p>
        </p:txBody>
      </p:sp>
      <p:sp>
        <p:nvSpPr>
          <p:cNvPr id="25615" name="Text Box 29"/>
          <p:cNvSpPr txBox="1">
            <a:spLocks noChangeArrowheads="1"/>
          </p:cNvSpPr>
          <p:nvPr/>
        </p:nvSpPr>
        <p:spPr bwMode="auto">
          <a:xfrm>
            <a:off x="6860118" y="4763390"/>
            <a:ext cx="2347383" cy="68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pPr algn="ctr"/>
            <a:r>
              <a:rPr lang="en-GB" altLang="en-US" sz="2667" b="1">
                <a:latin typeface="Calibri" panose="020F0502020204030204" pitchFamily="34" charset="0"/>
                <a:ea typeface="Calibri" panose="020F0502020204030204" pitchFamily="34" charset="0"/>
                <a:cs typeface="Times New Roman" panose="02020603050405020304" pitchFamily="18" charset="0"/>
              </a:rPr>
              <a:t>Computational</a:t>
            </a:r>
          </a:p>
          <a:p>
            <a:pPr algn="ctr"/>
            <a:r>
              <a:rPr lang="en-GB" altLang="en-US" sz="2667" b="1">
                <a:latin typeface="Calibri" panose="020F0502020204030204" pitchFamily="34" charset="0"/>
                <a:ea typeface="Calibri" panose="020F0502020204030204" pitchFamily="34" charset="0"/>
                <a:cs typeface="Times New Roman" panose="02020603050405020304" pitchFamily="18" charset="0"/>
              </a:rPr>
              <a:t>Engineering</a:t>
            </a:r>
            <a:endParaRPr lang="en-GB" altLang="en-US" sz="5867">
              <a:ea typeface="Calibri" panose="020F0502020204030204" pitchFamily="34" charset="0"/>
              <a:cs typeface="Times New Roman" panose="02020603050405020304" pitchFamily="18" charset="0"/>
            </a:endParaRPr>
          </a:p>
        </p:txBody>
      </p:sp>
      <p:sp>
        <p:nvSpPr>
          <p:cNvPr id="25616" name="Rectangle 27"/>
          <p:cNvSpPr>
            <a:spLocks noChangeArrowheads="1"/>
          </p:cNvSpPr>
          <p:nvPr/>
        </p:nvSpPr>
        <p:spPr bwMode="auto">
          <a:xfrm>
            <a:off x="48685" y="1189280"/>
            <a:ext cx="18473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endParaRPr lang="en-US" altLang="en-US" sz="3200"/>
          </a:p>
        </p:txBody>
      </p:sp>
      <p:sp>
        <p:nvSpPr>
          <p:cNvPr id="25617" name="Rectangle 96"/>
          <p:cNvSpPr>
            <a:spLocks noChangeArrowheads="1"/>
          </p:cNvSpPr>
          <p:nvPr/>
        </p:nvSpPr>
        <p:spPr bwMode="auto">
          <a:xfrm>
            <a:off x="48685" y="1409413"/>
            <a:ext cx="18473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endParaRPr lang="en-US" altLang="en-US" sz="3200"/>
          </a:p>
        </p:txBody>
      </p:sp>
      <p:sp>
        <p:nvSpPr>
          <p:cNvPr id="30" name="Oval 29"/>
          <p:cNvSpPr/>
          <p:nvPr/>
        </p:nvSpPr>
        <p:spPr>
          <a:xfrm>
            <a:off x="8976784" y="1584157"/>
            <a:ext cx="3012016" cy="24003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2400"/>
          </a:p>
        </p:txBody>
      </p:sp>
      <p:sp>
        <p:nvSpPr>
          <p:cNvPr id="25619" name="Text Box 340"/>
          <p:cNvSpPr txBox="1">
            <a:spLocks noChangeArrowheads="1"/>
          </p:cNvSpPr>
          <p:nvPr/>
        </p:nvSpPr>
        <p:spPr bwMode="auto">
          <a:xfrm>
            <a:off x="9520767" y="2225506"/>
            <a:ext cx="199813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pPr algn="ctr"/>
            <a:r>
              <a:rPr lang="en-GB" altLang="en-US" b="1">
                <a:latin typeface="Calibri" panose="020F0502020204030204" pitchFamily="34" charset="0"/>
                <a:cs typeface="Times New Roman" panose="02020603050405020304" pitchFamily="18" charset="0"/>
              </a:rPr>
              <a:t>Structural Biology</a:t>
            </a:r>
            <a:endParaRPr lang="en-GB" altLang="en-US" sz="5333"/>
          </a:p>
        </p:txBody>
      </p:sp>
      <p:sp>
        <p:nvSpPr>
          <p:cNvPr id="29" name="Title 1"/>
          <p:cNvSpPr>
            <a:spLocks noGrp="1"/>
          </p:cNvSpPr>
          <p:nvPr>
            <p:ph type="title"/>
          </p:nvPr>
        </p:nvSpPr>
        <p:spPr>
          <a:xfrm>
            <a:off x="116417" y="146051"/>
            <a:ext cx="12192001" cy="1143000"/>
          </a:xfrm>
        </p:spPr>
        <p:txBody>
          <a:bodyPr/>
          <a:lstStyle/>
          <a:p>
            <a:pPr>
              <a:defRPr/>
            </a:pPr>
            <a:r>
              <a:rPr lang="en-GB" dirty="0" smtClean="0"/>
              <a:t>Research Areas Currently Supported</a:t>
            </a:r>
            <a:endParaRPr lang="en-GB" dirty="0"/>
          </a:p>
        </p:txBody>
      </p:sp>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9787" y="44857"/>
            <a:ext cx="1752213" cy="1300390"/>
          </a:xfrm>
          <a:prstGeom prst="rect">
            <a:avLst/>
          </a:prstGeom>
        </p:spPr>
      </p:pic>
    </p:spTree>
    <p:extLst>
      <p:ext uri="{BB962C8B-B14F-4D97-AF65-F5344CB8AC3E}">
        <p14:creationId xmlns:p14="http://schemas.microsoft.com/office/powerpoint/2010/main" val="42599915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CoSeC</a:t>
            </a:r>
            <a:r>
              <a:rPr lang="en-GB" dirty="0" smtClean="0"/>
              <a:t> Infrastructure Ethos</a:t>
            </a:r>
            <a:endParaRPr lang="en-GB" dirty="0"/>
          </a:p>
        </p:txBody>
      </p:sp>
      <p:sp>
        <p:nvSpPr>
          <p:cNvPr id="4" name="Content Placeholder 2"/>
          <p:cNvSpPr>
            <a:spLocks noGrp="1"/>
          </p:cNvSpPr>
          <p:nvPr>
            <p:ph idx="1"/>
          </p:nvPr>
        </p:nvSpPr>
        <p:spPr>
          <a:xfrm>
            <a:off x="651387" y="1569986"/>
            <a:ext cx="10515600" cy="4351338"/>
          </a:xfrm>
        </p:spPr>
        <p:txBody>
          <a:bodyPr>
            <a:normAutofit lnSpcReduction="10000"/>
          </a:bodyPr>
          <a:lstStyle/>
          <a:p>
            <a:r>
              <a:rPr lang="en-GB" altLang="en-US" dirty="0" err="1" smtClean="0"/>
              <a:t>CoSeC</a:t>
            </a:r>
            <a:r>
              <a:rPr lang="en-GB" altLang="en-US" dirty="0" smtClean="0"/>
              <a:t> supports research communities to share knowledge and expertise rapidly and effectively, encapsulating it in </a:t>
            </a:r>
            <a:r>
              <a:rPr lang="en-GB" altLang="en-US" b="1" dirty="0" smtClean="0"/>
              <a:t>community software</a:t>
            </a:r>
            <a:r>
              <a:rPr lang="en-GB" altLang="en-US" dirty="0" smtClean="0"/>
              <a:t>, developed and maintained as a research </a:t>
            </a:r>
            <a:r>
              <a:rPr lang="en-GB" altLang="en-US" i="1" dirty="0" smtClean="0"/>
              <a:t>infrastructure</a:t>
            </a:r>
            <a:r>
              <a:rPr lang="en-GB" altLang="en-US" dirty="0" smtClean="0"/>
              <a:t> for the benefit of all researchers.</a:t>
            </a:r>
          </a:p>
          <a:p>
            <a:pPr marL="0" indent="0">
              <a:buNone/>
            </a:pPr>
            <a:endParaRPr lang="en-GB" altLang="en-US" dirty="0"/>
          </a:p>
          <a:p>
            <a:r>
              <a:rPr lang="en-GB" altLang="en-US" dirty="0" err="1" smtClean="0"/>
              <a:t>CoSeC</a:t>
            </a:r>
            <a:r>
              <a:rPr lang="en-GB" altLang="en-US" dirty="0" smtClean="0"/>
              <a:t> people are specialist RSEs</a:t>
            </a:r>
            <a:r>
              <a:rPr lang="en-GB" dirty="0" smtClean="0">
                <a:solidFill>
                  <a:srgbClr val="626262"/>
                </a:solidFill>
              </a:rPr>
              <a:t>, </a:t>
            </a:r>
            <a:r>
              <a:rPr lang="en-GB" dirty="0">
                <a:solidFill>
                  <a:srgbClr val="626262"/>
                </a:solidFill>
              </a:rPr>
              <a:t>i.e., scientists who combine the science domain expertise with the software engineering </a:t>
            </a:r>
            <a:r>
              <a:rPr lang="en-GB" dirty="0" smtClean="0">
                <a:solidFill>
                  <a:srgbClr val="626262"/>
                </a:solidFill>
              </a:rPr>
              <a:t>expertise</a:t>
            </a:r>
          </a:p>
          <a:p>
            <a:pPr marL="0" indent="0">
              <a:buNone/>
            </a:pPr>
            <a:endParaRPr lang="en-GB" dirty="0" smtClean="0">
              <a:solidFill>
                <a:srgbClr val="626262"/>
              </a:solidFill>
            </a:endParaRPr>
          </a:p>
          <a:p>
            <a:r>
              <a:rPr lang="en-GB" dirty="0">
                <a:solidFill>
                  <a:srgbClr val="626262"/>
                </a:solidFill>
              </a:rPr>
              <a:t>Skills pools built over decades and non-transferable</a:t>
            </a:r>
          </a:p>
          <a:p>
            <a:pPr marL="0" indent="0">
              <a:buNone/>
            </a:pPr>
            <a:endParaRPr lang="en-GB" dirty="0">
              <a:solidFill>
                <a:srgbClr val="626262"/>
              </a:solidFill>
            </a:endParaRPr>
          </a:p>
          <a:p>
            <a:pPr marL="0" indent="0">
              <a:buNone/>
            </a:pPr>
            <a:endParaRPr lang="en-GB" altLang="en-US" dirty="0" smtClean="0"/>
          </a:p>
          <a:p>
            <a:pPr marL="0" indent="0">
              <a:buNone/>
            </a:pPr>
            <a:endParaRPr lang="en-GB" altLang="en-US" dirty="0" smtClean="0"/>
          </a:p>
          <a:p>
            <a:pPr marL="0" indent="0">
              <a:buNone/>
            </a:pPr>
            <a:endParaRPr lang="en-GB" altLang="en-US"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9787" y="44857"/>
            <a:ext cx="1752213" cy="1300390"/>
          </a:xfrm>
          <a:prstGeom prst="rect">
            <a:avLst/>
          </a:prstGeom>
        </p:spPr>
      </p:pic>
    </p:spTree>
    <p:extLst>
      <p:ext uri="{BB962C8B-B14F-4D97-AF65-F5344CB8AC3E}">
        <p14:creationId xmlns:p14="http://schemas.microsoft.com/office/powerpoint/2010/main" val="2971636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4451"/>
            <a:ext cx="9144000" cy="1470025"/>
          </a:xfrm>
        </p:spPr>
        <p:txBody>
          <a:bodyPr/>
          <a:lstStyle/>
          <a:p>
            <a:pPr>
              <a:defRPr/>
            </a:pPr>
            <a:r>
              <a:rPr lang="en-GB" dirty="0" smtClean="0"/>
              <a:t>What </a:t>
            </a:r>
            <a:r>
              <a:rPr lang="en-GB" dirty="0" err="1" smtClean="0"/>
              <a:t>CoSeC</a:t>
            </a:r>
            <a:r>
              <a:rPr lang="en-GB" dirty="0" smtClean="0"/>
              <a:t> People Do</a:t>
            </a:r>
            <a:endParaRPr lang="en-GB" dirty="0"/>
          </a:p>
        </p:txBody>
      </p:sp>
      <p:grpSp>
        <p:nvGrpSpPr>
          <p:cNvPr id="4" name="Group 3"/>
          <p:cNvGrpSpPr/>
          <p:nvPr/>
        </p:nvGrpSpPr>
        <p:grpSpPr>
          <a:xfrm>
            <a:off x="2063056" y="1391592"/>
            <a:ext cx="8065392" cy="5205760"/>
            <a:chOff x="827088" y="1628775"/>
            <a:chExt cx="7489825" cy="4738688"/>
          </a:xfrm>
          <a:solidFill>
            <a:schemeClr val="accent1">
              <a:lumMod val="50000"/>
            </a:schemeClr>
          </a:solidFill>
        </p:grpSpPr>
        <p:sp>
          <p:nvSpPr>
            <p:cNvPr id="5" name="Hexagon 4"/>
            <p:cNvSpPr/>
            <p:nvPr/>
          </p:nvSpPr>
          <p:spPr bwMode="auto">
            <a:xfrm>
              <a:off x="827088" y="1628775"/>
              <a:ext cx="1728787" cy="1512888"/>
            </a:xfrm>
            <a:prstGeom prst="hexagon">
              <a:avLst/>
            </a:prstGeom>
            <a:grpFill/>
            <a:ln w="9525" cap="flat" cmpd="sng" algn="ctr">
              <a:solidFill>
                <a:schemeClr val="tx1"/>
              </a:solidFill>
              <a:prstDash val="solid"/>
              <a:round/>
              <a:headEnd type="none" w="med" len="med"/>
              <a:tailEnd type="none" w="med" len="med"/>
            </a:ln>
            <a:effectLst>
              <a:outerShdw sx="1000" sy="1000" algn="ctr" rotWithShape="0">
                <a:schemeClr val="bg2"/>
              </a:outerShdw>
            </a:effectLst>
            <a:scene3d>
              <a:camera prst="orthographicFront"/>
              <a:lightRig rig="threePt" dir="t"/>
            </a:scene3d>
            <a:sp3d>
              <a:bevelT w="63500"/>
              <a:bevelB w="63500"/>
            </a:sp3d>
            <a:extLst/>
          </p:spPr>
          <p:txBody>
            <a:bodyPr anchor="ctr">
              <a:normAutofit/>
            </a:bodyPr>
            <a:lstStyle/>
            <a:p>
              <a:pPr algn="ctr">
                <a:defRPr/>
              </a:pPr>
              <a:r>
                <a:rPr lang="en-GB" b="1" dirty="0">
                  <a:solidFill>
                    <a:schemeClr val="bg1"/>
                  </a:solidFill>
                  <a:latin typeface="Lucida Grande" charset="0"/>
                  <a:ea typeface="ヒラギノ角ゴ Pro W3" pitchFamily="84" charset="-128"/>
                </a:rPr>
                <a:t>Science domain expertise</a:t>
              </a:r>
            </a:p>
          </p:txBody>
        </p:sp>
        <p:sp>
          <p:nvSpPr>
            <p:cNvPr id="6" name="Hexagon 5"/>
            <p:cNvSpPr/>
            <p:nvPr/>
          </p:nvSpPr>
          <p:spPr bwMode="auto">
            <a:xfrm>
              <a:off x="827088" y="3208338"/>
              <a:ext cx="1728787" cy="1511300"/>
            </a:xfrm>
            <a:prstGeom prst="hexagon">
              <a:avLst/>
            </a:prstGeom>
            <a:grpFill/>
            <a:ln w="9525" cap="flat" cmpd="sng" algn="ctr">
              <a:solidFill>
                <a:schemeClr val="tx1"/>
              </a:solidFill>
              <a:prstDash val="solid"/>
              <a:round/>
              <a:headEnd type="none" w="med" len="med"/>
              <a:tailEnd type="none" w="med" len="med"/>
            </a:ln>
            <a:effectLst/>
            <a:scene3d>
              <a:camera prst="orthographicFront"/>
              <a:lightRig rig="threePt" dir="t"/>
            </a:scene3d>
            <a:sp3d>
              <a:bevelT w="63500"/>
              <a:bevelB w="63500"/>
            </a:sp3d>
            <a:extLst/>
          </p:spPr>
          <p:txBody>
            <a:bodyPr anchor="ctr">
              <a:normAutofit lnSpcReduction="10000"/>
            </a:bodyPr>
            <a:lstStyle/>
            <a:p>
              <a:pPr algn="ctr">
                <a:defRPr/>
              </a:pPr>
              <a:r>
                <a:rPr lang="en-GB" b="1" dirty="0">
                  <a:solidFill>
                    <a:schemeClr val="bg1"/>
                  </a:solidFill>
                  <a:latin typeface="Lucida Grande" charset="0"/>
                  <a:ea typeface="ヒラギノ角ゴ Pro W3" pitchFamily="84" charset="-128"/>
                </a:rPr>
                <a:t>Develop theories &amp; methods</a:t>
              </a:r>
            </a:p>
          </p:txBody>
        </p:sp>
        <p:sp>
          <p:nvSpPr>
            <p:cNvPr id="7" name="Hexagon 5"/>
            <p:cNvSpPr>
              <a:spLocks noChangeArrowheads="1"/>
            </p:cNvSpPr>
            <p:nvPr/>
          </p:nvSpPr>
          <p:spPr bwMode="auto">
            <a:xfrm>
              <a:off x="2263775" y="2441575"/>
              <a:ext cx="1728788" cy="1511300"/>
            </a:xfrm>
            <a:prstGeom prst="hexagon">
              <a:avLst>
                <a:gd name="adj" fmla="val 25023"/>
                <a:gd name="vf" fmla="val 115470"/>
              </a:avLst>
            </a:prstGeom>
            <a:grpFill/>
            <a:ln w="9525" algn="ctr">
              <a:solidFill>
                <a:schemeClr val="tx1"/>
              </a:solidFill>
              <a:round/>
              <a:headEnd/>
              <a:tailEnd/>
            </a:ln>
            <a:effectLst/>
            <a:scene3d>
              <a:camera prst="orthographicFront"/>
              <a:lightRig rig="threePt" dir="t"/>
            </a:scene3d>
            <a:sp3d>
              <a:bevelT w="63500"/>
              <a:bevelB w="63500"/>
            </a:sp3d>
          </p:spPr>
          <p:txBody>
            <a:bodyPr anchor="ctr"/>
            <a:lstStyle>
              <a:lvl1pPr eaLnBrk="0" hangingPunct="0">
                <a:spcBef>
                  <a:spcPct val="20000"/>
                </a:spcBef>
                <a:defRPr sz="3200">
                  <a:solidFill>
                    <a:schemeClr val="tx1"/>
                  </a:solidFill>
                  <a:latin typeface="Lucida Sans" pitchFamily="34" charset="0"/>
                  <a:ea typeface="ヒラギノ角ゴ Pro W3"/>
                  <a:cs typeface="ヒラギノ角ゴ Pro W3"/>
                </a:defRPr>
              </a:lvl1pPr>
              <a:lvl2pPr marL="742950" indent="-285750" eaLnBrk="0" hangingPunct="0">
                <a:spcBef>
                  <a:spcPct val="20000"/>
                </a:spcBef>
                <a:buChar char="–"/>
                <a:defRPr sz="2800">
                  <a:solidFill>
                    <a:schemeClr val="tx1"/>
                  </a:solidFill>
                  <a:latin typeface="Lucida Sans" pitchFamily="34" charset="0"/>
                  <a:ea typeface="ヒラギノ角ゴ Pro W3"/>
                  <a:cs typeface="ヒラギノ角ゴ Pro W3"/>
                </a:defRPr>
              </a:lvl2pPr>
              <a:lvl3pPr marL="1143000" indent="-228600" eaLnBrk="0" hangingPunct="0">
                <a:spcBef>
                  <a:spcPct val="20000"/>
                </a:spcBef>
                <a:buChar char="•"/>
                <a:defRPr sz="2400">
                  <a:solidFill>
                    <a:schemeClr val="tx1"/>
                  </a:solidFill>
                  <a:latin typeface="Lucida Sans"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Lucida Sans"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Lucida Sans"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9pPr>
            </a:lstStyle>
            <a:p>
              <a:pPr algn="ctr">
                <a:spcBef>
                  <a:spcPct val="0"/>
                </a:spcBef>
                <a:defRPr/>
              </a:pPr>
              <a:r>
                <a:rPr lang="en-GB" altLang="en-US" sz="1900" b="1" dirty="0">
                  <a:solidFill>
                    <a:schemeClr val="bg1"/>
                  </a:solidFill>
                  <a:latin typeface="Lucida Grande" pitchFamily="84" charset="0"/>
                </a:rPr>
                <a:t>Develop software</a:t>
              </a:r>
            </a:p>
          </p:txBody>
        </p:sp>
        <p:sp>
          <p:nvSpPr>
            <p:cNvPr id="8" name="Hexagon 6"/>
            <p:cNvSpPr>
              <a:spLocks noChangeArrowheads="1"/>
            </p:cNvSpPr>
            <p:nvPr/>
          </p:nvSpPr>
          <p:spPr bwMode="auto">
            <a:xfrm>
              <a:off x="3707308" y="1684338"/>
              <a:ext cx="1728788" cy="1512887"/>
            </a:xfrm>
            <a:prstGeom prst="hexagon">
              <a:avLst>
                <a:gd name="adj" fmla="val 24997"/>
                <a:gd name="vf" fmla="val 115470"/>
              </a:avLst>
            </a:prstGeom>
            <a:grpFill/>
            <a:ln w="9525" algn="ctr">
              <a:solidFill>
                <a:schemeClr val="tx1"/>
              </a:solidFill>
              <a:round/>
              <a:headEnd/>
              <a:tailEnd/>
            </a:ln>
            <a:effectLst/>
            <a:scene3d>
              <a:camera prst="orthographicFront"/>
              <a:lightRig rig="threePt" dir="t"/>
            </a:scene3d>
            <a:sp3d>
              <a:bevelT w="63500"/>
              <a:bevelB w="63500"/>
            </a:sp3d>
          </p:spPr>
          <p:txBody>
            <a:bodyPr anchor="ctr"/>
            <a:lstStyle>
              <a:lvl1pPr eaLnBrk="0" hangingPunct="0">
                <a:spcBef>
                  <a:spcPct val="20000"/>
                </a:spcBef>
                <a:defRPr sz="3200">
                  <a:solidFill>
                    <a:schemeClr val="tx1"/>
                  </a:solidFill>
                  <a:latin typeface="Lucida Sans" pitchFamily="34" charset="0"/>
                  <a:ea typeface="ヒラギノ角ゴ Pro W3"/>
                  <a:cs typeface="ヒラギノ角ゴ Pro W3"/>
                </a:defRPr>
              </a:lvl1pPr>
              <a:lvl2pPr marL="742950" indent="-285750" eaLnBrk="0" hangingPunct="0">
                <a:spcBef>
                  <a:spcPct val="20000"/>
                </a:spcBef>
                <a:buChar char="–"/>
                <a:defRPr sz="2800">
                  <a:solidFill>
                    <a:schemeClr val="tx1"/>
                  </a:solidFill>
                  <a:latin typeface="Lucida Sans" pitchFamily="34" charset="0"/>
                  <a:ea typeface="ヒラギノ角ゴ Pro W3"/>
                  <a:cs typeface="ヒラギノ角ゴ Pro W3"/>
                </a:defRPr>
              </a:lvl2pPr>
              <a:lvl3pPr marL="1143000" indent="-228600" eaLnBrk="0" hangingPunct="0">
                <a:spcBef>
                  <a:spcPct val="20000"/>
                </a:spcBef>
                <a:buChar char="•"/>
                <a:defRPr sz="2400">
                  <a:solidFill>
                    <a:schemeClr val="tx1"/>
                  </a:solidFill>
                  <a:latin typeface="Lucida Sans"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Lucida Sans"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Lucida Sans"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9pPr>
            </a:lstStyle>
            <a:p>
              <a:pPr algn="ctr">
                <a:spcBef>
                  <a:spcPct val="0"/>
                </a:spcBef>
                <a:defRPr/>
              </a:pPr>
              <a:r>
                <a:rPr lang="en-GB" altLang="en-US" sz="1200" b="1" dirty="0">
                  <a:solidFill>
                    <a:schemeClr val="bg1"/>
                  </a:solidFill>
                  <a:latin typeface="Lucida Grande" pitchFamily="84" charset="0"/>
                </a:rPr>
                <a:t>Software performance, optimization &amp; porting</a:t>
              </a:r>
            </a:p>
          </p:txBody>
        </p:sp>
        <p:sp>
          <p:nvSpPr>
            <p:cNvPr id="9" name="Hexagon 7"/>
            <p:cNvSpPr>
              <a:spLocks noChangeArrowheads="1"/>
            </p:cNvSpPr>
            <p:nvPr/>
          </p:nvSpPr>
          <p:spPr bwMode="auto">
            <a:xfrm>
              <a:off x="3717925" y="4856163"/>
              <a:ext cx="1728788" cy="1511300"/>
            </a:xfrm>
            <a:prstGeom prst="hexagon">
              <a:avLst>
                <a:gd name="adj" fmla="val 25023"/>
                <a:gd name="vf" fmla="val 115470"/>
              </a:avLst>
            </a:prstGeom>
            <a:grpFill/>
            <a:ln w="9525" algn="ctr">
              <a:solidFill>
                <a:schemeClr val="tx1"/>
              </a:solidFill>
              <a:round/>
              <a:headEnd/>
              <a:tailEnd/>
            </a:ln>
            <a:effectLst/>
            <a:scene3d>
              <a:camera prst="orthographicFront"/>
              <a:lightRig rig="threePt" dir="t"/>
            </a:scene3d>
            <a:sp3d>
              <a:bevelT w="63500"/>
              <a:bevelB w="63500"/>
            </a:sp3d>
          </p:spPr>
          <p:txBody>
            <a:bodyPr anchor="ctr"/>
            <a:lstStyle>
              <a:lvl1pPr eaLnBrk="0" hangingPunct="0">
                <a:spcBef>
                  <a:spcPct val="20000"/>
                </a:spcBef>
                <a:defRPr sz="3200">
                  <a:solidFill>
                    <a:schemeClr val="tx1"/>
                  </a:solidFill>
                  <a:latin typeface="Lucida Sans" pitchFamily="34" charset="0"/>
                  <a:ea typeface="ヒラギノ角ゴ Pro W3"/>
                  <a:cs typeface="ヒラギノ角ゴ Pro W3"/>
                </a:defRPr>
              </a:lvl1pPr>
              <a:lvl2pPr marL="742950" indent="-285750" eaLnBrk="0" hangingPunct="0">
                <a:spcBef>
                  <a:spcPct val="20000"/>
                </a:spcBef>
                <a:buChar char="–"/>
                <a:defRPr sz="2800">
                  <a:solidFill>
                    <a:schemeClr val="tx1"/>
                  </a:solidFill>
                  <a:latin typeface="Lucida Sans" pitchFamily="34" charset="0"/>
                  <a:ea typeface="ヒラギノ角ゴ Pro W3"/>
                  <a:cs typeface="ヒラギノ角ゴ Pro W3"/>
                </a:defRPr>
              </a:lvl2pPr>
              <a:lvl3pPr marL="1143000" indent="-228600" eaLnBrk="0" hangingPunct="0">
                <a:spcBef>
                  <a:spcPct val="20000"/>
                </a:spcBef>
                <a:buChar char="•"/>
                <a:defRPr sz="2400">
                  <a:solidFill>
                    <a:schemeClr val="tx1"/>
                  </a:solidFill>
                  <a:latin typeface="Lucida Sans"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Lucida Sans"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Lucida Sans"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9pPr>
            </a:lstStyle>
            <a:p>
              <a:pPr algn="ctr">
                <a:spcBef>
                  <a:spcPct val="0"/>
                </a:spcBef>
                <a:defRPr/>
              </a:pPr>
              <a:r>
                <a:rPr lang="en-GB" altLang="en-US" sz="1400" b="1" dirty="0">
                  <a:solidFill>
                    <a:schemeClr val="bg1"/>
                  </a:solidFill>
                  <a:latin typeface="Lucida Grande" pitchFamily="84" charset="0"/>
                </a:rPr>
                <a:t>Data post-processing</a:t>
              </a:r>
            </a:p>
          </p:txBody>
        </p:sp>
        <p:sp>
          <p:nvSpPr>
            <p:cNvPr id="10" name="Hexagon 9"/>
            <p:cNvSpPr/>
            <p:nvPr/>
          </p:nvSpPr>
          <p:spPr bwMode="auto">
            <a:xfrm>
              <a:off x="5148263" y="2451100"/>
              <a:ext cx="1727200" cy="1512888"/>
            </a:xfrm>
            <a:prstGeom prst="hexagon">
              <a:avLst/>
            </a:prstGeom>
            <a:grpFill/>
            <a:ln w="9525" cap="flat" cmpd="sng" algn="ctr">
              <a:solidFill>
                <a:schemeClr val="tx1"/>
              </a:solidFill>
              <a:prstDash val="solid"/>
              <a:round/>
              <a:headEnd type="none" w="med" len="med"/>
              <a:tailEnd type="none" w="med" len="med"/>
            </a:ln>
            <a:effectLst/>
            <a:scene3d>
              <a:camera prst="orthographicFront"/>
              <a:lightRig rig="threePt" dir="t"/>
            </a:scene3d>
            <a:sp3d>
              <a:bevelT w="63500"/>
              <a:bevelB w="63500"/>
            </a:sp3d>
            <a:extLst/>
          </p:spPr>
          <p:txBody>
            <a:bodyPr anchor="ctr">
              <a:normAutofit lnSpcReduction="10000"/>
            </a:bodyPr>
            <a:lstStyle/>
            <a:p>
              <a:pPr algn="ctr">
                <a:defRPr/>
              </a:pPr>
              <a:r>
                <a:rPr lang="en-GB" b="1" dirty="0">
                  <a:solidFill>
                    <a:schemeClr val="bg1"/>
                  </a:solidFill>
                  <a:latin typeface="Lucida Grande" charset="0"/>
                  <a:ea typeface="ヒラギノ角ゴ Pro W3" pitchFamily="84" charset="-128"/>
                </a:rPr>
                <a:t>Maintain, license &amp; distribute software</a:t>
              </a:r>
            </a:p>
          </p:txBody>
        </p:sp>
        <p:sp>
          <p:nvSpPr>
            <p:cNvPr id="11" name="Hexagon 10"/>
            <p:cNvSpPr>
              <a:spLocks noChangeArrowheads="1"/>
            </p:cNvSpPr>
            <p:nvPr/>
          </p:nvSpPr>
          <p:spPr bwMode="auto">
            <a:xfrm>
              <a:off x="2268538" y="4037013"/>
              <a:ext cx="1727200" cy="1511300"/>
            </a:xfrm>
            <a:prstGeom prst="hexagon">
              <a:avLst>
                <a:gd name="adj" fmla="val 25000"/>
                <a:gd name="vf" fmla="val 115470"/>
              </a:avLst>
            </a:prstGeom>
            <a:grpFill/>
            <a:ln w="9525" algn="ctr">
              <a:solidFill>
                <a:schemeClr val="tx1"/>
              </a:solidFill>
              <a:round/>
              <a:headEnd/>
              <a:tailEnd/>
            </a:ln>
            <a:effectLst/>
            <a:scene3d>
              <a:camera prst="orthographicFront"/>
              <a:lightRig rig="threePt" dir="t"/>
            </a:scene3d>
            <a:sp3d>
              <a:bevelT w="63500"/>
              <a:bevelB w="63500"/>
            </a:sp3d>
          </p:spPr>
          <p:txBody>
            <a:bodyPr anchor="ctr"/>
            <a:lstStyle>
              <a:lvl1pPr eaLnBrk="0" hangingPunct="0">
                <a:spcBef>
                  <a:spcPct val="20000"/>
                </a:spcBef>
                <a:defRPr sz="3200">
                  <a:solidFill>
                    <a:schemeClr val="tx1"/>
                  </a:solidFill>
                  <a:latin typeface="Lucida Sans" pitchFamily="34" charset="0"/>
                  <a:ea typeface="ヒラギノ角ゴ Pro W3"/>
                  <a:cs typeface="ヒラギノ角ゴ Pro W3"/>
                </a:defRPr>
              </a:lvl1pPr>
              <a:lvl2pPr marL="742950" indent="-285750" eaLnBrk="0" hangingPunct="0">
                <a:spcBef>
                  <a:spcPct val="20000"/>
                </a:spcBef>
                <a:buChar char="–"/>
                <a:defRPr sz="2800">
                  <a:solidFill>
                    <a:schemeClr val="tx1"/>
                  </a:solidFill>
                  <a:latin typeface="Lucida Sans" pitchFamily="34" charset="0"/>
                  <a:ea typeface="ヒラギノ角ゴ Pro W3"/>
                  <a:cs typeface="ヒラギノ角ゴ Pro W3"/>
                </a:defRPr>
              </a:lvl2pPr>
              <a:lvl3pPr marL="1143000" indent="-228600" eaLnBrk="0" hangingPunct="0">
                <a:spcBef>
                  <a:spcPct val="20000"/>
                </a:spcBef>
                <a:buChar char="•"/>
                <a:defRPr sz="2400">
                  <a:solidFill>
                    <a:schemeClr val="tx1"/>
                  </a:solidFill>
                  <a:latin typeface="Lucida Sans"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Lucida Sans"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Lucida Sans"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9pPr>
            </a:lstStyle>
            <a:p>
              <a:pPr algn="ctr">
                <a:spcBef>
                  <a:spcPct val="0"/>
                </a:spcBef>
                <a:defRPr/>
              </a:pPr>
              <a:r>
                <a:rPr lang="en-GB" altLang="en-US" sz="1400" b="1" dirty="0">
                  <a:solidFill>
                    <a:schemeClr val="bg1"/>
                  </a:solidFill>
                  <a:latin typeface="Lucida Grande" pitchFamily="84" charset="0"/>
                </a:rPr>
                <a:t>Workflow &amp; visualization</a:t>
              </a:r>
            </a:p>
          </p:txBody>
        </p:sp>
        <p:sp>
          <p:nvSpPr>
            <p:cNvPr id="12" name="Hexagon 11"/>
            <p:cNvSpPr>
              <a:spLocks noChangeArrowheads="1"/>
            </p:cNvSpPr>
            <p:nvPr/>
          </p:nvSpPr>
          <p:spPr bwMode="auto">
            <a:xfrm>
              <a:off x="3719513" y="3276600"/>
              <a:ext cx="1728787" cy="1511300"/>
            </a:xfrm>
            <a:prstGeom prst="hexagon">
              <a:avLst>
                <a:gd name="adj" fmla="val 25023"/>
                <a:gd name="vf" fmla="val 115470"/>
              </a:avLst>
            </a:prstGeom>
            <a:grpFill/>
            <a:ln w="9525" algn="ctr">
              <a:solidFill>
                <a:schemeClr val="tx1"/>
              </a:solidFill>
              <a:round/>
              <a:headEnd/>
              <a:tailEnd/>
            </a:ln>
            <a:effectLst/>
            <a:scene3d>
              <a:camera prst="orthographicFront"/>
              <a:lightRig rig="threePt" dir="t"/>
            </a:scene3d>
            <a:sp3d>
              <a:bevelT w="63500"/>
              <a:bevelB w="63500"/>
            </a:sp3d>
          </p:spPr>
          <p:txBody>
            <a:bodyPr anchor="ctr"/>
            <a:lstStyle>
              <a:lvl1pPr eaLnBrk="0" hangingPunct="0">
                <a:spcBef>
                  <a:spcPct val="20000"/>
                </a:spcBef>
                <a:defRPr sz="3200">
                  <a:solidFill>
                    <a:schemeClr val="tx1"/>
                  </a:solidFill>
                  <a:latin typeface="Lucida Sans" pitchFamily="34" charset="0"/>
                  <a:ea typeface="ヒラギノ角ゴ Pro W3"/>
                  <a:cs typeface="ヒラギノ角ゴ Pro W3"/>
                </a:defRPr>
              </a:lvl1pPr>
              <a:lvl2pPr marL="742950" indent="-285750" eaLnBrk="0" hangingPunct="0">
                <a:spcBef>
                  <a:spcPct val="20000"/>
                </a:spcBef>
                <a:buChar char="–"/>
                <a:defRPr sz="2800">
                  <a:solidFill>
                    <a:schemeClr val="tx1"/>
                  </a:solidFill>
                  <a:latin typeface="Lucida Sans" pitchFamily="34" charset="0"/>
                  <a:ea typeface="ヒラギノ角ゴ Pro W3"/>
                  <a:cs typeface="ヒラギノ角ゴ Pro W3"/>
                </a:defRPr>
              </a:lvl2pPr>
              <a:lvl3pPr marL="1143000" indent="-228600" eaLnBrk="0" hangingPunct="0">
                <a:spcBef>
                  <a:spcPct val="20000"/>
                </a:spcBef>
                <a:buChar char="•"/>
                <a:defRPr sz="2400">
                  <a:solidFill>
                    <a:schemeClr val="tx1"/>
                  </a:solidFill>
                  <a:latin typeface="Lucida Sans"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Lucida Sans"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Lucida Sans"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9pPr>
            </a:lstStyle>
            <a:p>
              <a:pPr algn="ctr">
                <a:spcBef>
                  <a:spcPct val="0"/>
                </a:spcBef>
                <a:defRPr/>
              </a:pPr>
              <a:r>
                <a:rPr lang="en-GB" altLang="en-US" sz="1400" b="1" dirty="0">
                  <a:solidFill>
                    <a:schemeClr val="bg1"/>
                  </a:solidFill>
                  <a:latin typeface="Lucida Grande" pitchFamily="84" charset="0"/>
                </a:rPr>
                <a:t>Validate &amp; consolidate methods</a:t>
              </a:r>
            </a:p>
          </p:txBody>
        </p:sp>
        <p:sp>
          <p:nvSpPr>
            <p:cNvPr id="13" name="Hexagon 12"/>
            <p:cNvSpPr>
              <a:spLocks noChangeArrowheads="1"/>
            </p:cNvSpPr>
            <p:nvPr/>
          </p:nvSpPr>
          <p:spPr bwMode="auto">
            <a:xfrm>
              <a:off x="6588125" y="3254375"/>
              <a:ext cx="1728788" cy="1512888"/>
            </a:xfrm>
            <a:prstGeom prst="hexagon">
              <a:avLst>
                <a:gd name="adj" fmla="val 24997"/>
                <a:gd name="vf" fmla="val 115470"/>
              </a:avLst>
            </a:prstGeom>
            <a:grpFill/>
            <a:ln w="9525" algn="ctr">
              <a:solidFill>
                <a:schemeClr val="tx1"/>
              </a:solidFill>
              <a:round/>
              <a:headEnd/>
              <a:tailEnd/>
            </a:ln>
            <a:effectLst/>
            <a:scene3d>
              <a:camera prst="orthographicFront"/>
              <a:lightRig rig="threePt" dir="t"/>
            </a:scene3d>
            <a:sp3d>
              <a:bevelT w="63500"/>
              <a:bevelB w="63500"/>
            </a:sp3d>
          </p:spPr>
          <p:txBody>
            <a:bodyPr anchor="ctr"/>
            <a:lstStyle>
              <a:lvl1pPr eaLnBrk="0" hangingPunct="0">
                <a:spcBef>
                  <a:spcPct val="20000"/>
                </a:spcBef>
                <a:defRPr sz="3200">
                  <a:solidFill>
                    <a:schemeClr val="tx1"/>
                  </a:solidFill>
                  <a:latin typeface="Lucida Sans" pitchFamily="34" charset="0"/>
                  <a:ea typeface="ヒラギノ角ゴ Pro W3"/>
                  <a:cs typeface="ヒラギノ角ゴ Pro W3"/>
                </a:defRPr>
              </a:lvl1pPr>
              <a:lvl2pPr marL="742950" indent="-285750" eaLnBrk="0" hangingPunct="0">
                <a:spcBef>
                  <a:spcPct val="20000"/>
                </a:spcBef>
                <a:buChar char="–"/>
                <a:defRPr sz="2800">
                  <a:solidFill>
                    <a:schemeClr val="tx1"/>
                  </a:solidFill>
                  <a:latin typeface="Lucida Sans" pitchFamily="34" charset="0"/>
                  <a:ea typeface="ヒラギノ角ゴ Pro W3"/>
                  <a:cs typeface="ヒラギノ角ゴ Pro W3"/>
                </a:defRPr>
              </a:lvl2pPr>
              <a:lvl3pPr marL="1143000" indent="-228600" eaLnBrk="0" hangingPunct="0">
                <a:spcBef>
                  <a:spcPct val="20000"/>
                </a:spcBef>
                <a:buChar char="•"/>
                <a:defRPr sz="2400">
                  <a:solidFill>
                    <a:schemeClr val="tx1"/>
                  </a:solidFill>
                  <a:latin typeface="Lucida Sans"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Lucida Sans"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Lucida Sans"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9pPr>
            </a:lstStyle>
            <a:p>
              <a:pPr algn="ctr">
                <a:spcBef>
                  <a:spcPct val="0"/>
                </a:spcBef>
                <a:defRPr/>
              </a:pPr>
              <a:r>
                <a:rPr lang="en-GB" altLang="en-US" sz="2000" b="1" dirty="0">
                  <a:solidFill>
                    <a:schemeClr val="bg1"/>
                  </a:solidFill>
                  <a:latin typeface="Lucida Grande" pitchFamily="84" charset="0"/>
                </a:rPr>
                <a:t>Develop staff</a:t>
              </a:r>
            </a:p>
          </p:txBody>
        </p:sp>
        <p:sp>
          <p:nvSpPr>
            <p:cNvPr id="14" name="Hexagon 13"/>
            <p:cNvSpPr>
              <a:spLocks noChangeArrowheads="1"/>
            </p:cNvSpPr>
            <p:nvPr/>
          </p:nvSpPr>
          <p:spPr bwMode="auto">
            <a:xfrm>
              <a:off x="5170488" y="4043363"/>
              <a:ext cx="1727200" cy="1512887"/>
            </a:xfrm>
            <a:prstGeom prst="hexagon">
              <a:avLst>
                <a:gd name="adj" fmla="val 24974"/>
                <a:gd name="vf" fmla="val 115470"/>
              </a:avLst>
            </a:prstGeom>
            <a:grpFill/>
            <a:ln w="9525" algn="ctr">
              <a:solidFill>
                <a:schemeClr val="tx1"/>
              </a:solidFill>
              <a:round/>
              <a:headEnd/>
              <a:tailEnd/>
            </a:ln>
            <a:effectLst/>
            <a:scene3d>
              <a:camera prst="orthographicFront"/>
              <a:lightRig rig="threePt" dir="t"/>
            </a:scene3d>
            <a:sp3d>
              <a:bevelT w="63500"/>
              <a:bevelB w="63500"/>
            </a:sp3d>
          </p:spPr>
          <p:txBody>
            <a:bodyPr anchor="ctr"/>
            <a:lstStyle>
              <a:lvl1pPr eaLnBrk="0" hangingPunct="0">
                <a:spcBef>
                  <a:spcPct val="20000"/>
                </a:spcBef>
                <a:defRPr sz="3200">
                  <a:solidFill>
                    <a:schemeClr val="tx1"/>
                  </a:solidFill>
                  <a:latin typeface="Lucida Sans" pitchFamily="34" charset="0"/>
                  <a:ea typeface="ヒラギノ角ゴ Pro W3"/>
                  <a:cs typeface="ヒラギノ角ゴ Pro W3"/>
                </a:defRPr>
              </a:lvl1pPr>
              <a:lvl2pPr marL="742950" indent="-285750" eaLnBrk="0" hangingPunct="0">
                <a:spcBef>
                  <a:spcPct val="20000"/>
                </a:spcBef>
                <a:buChar char="–"/>
                <a:defRPr sz="2800">
                  <a:solidFill>
                    <a:schemeClr val="tx1"/>
                  </a:solidFill>
                  <a:latin typeface="Lucida Sans" pitchFamily="34" charset="0"/>
                  <a:ea typeface="ヒラギノ角ゴ Pro W3"/>
                  <a:cs typeface="ヒラギノ角ゴ Pro W3"/>
                </a:defRPr>
              </a:lvl2pPr>
              <a:lvl3pPr marL="1143000" indent="-228600" eaLnBrk="0" hangingPunct="0">
                <a:spcBef>
                  <a:spcPct val="20000"/>
                </a:spcBef>
                <a:buChar char="•"/>
                <a:defRPr sz="2400">
                  <a:solidFill>
                    <a:schemeClr val="tx1"/>
                  </a:solidFill>
                  <a:latin typeface="Lucida Sans"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Lucida Sans"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Lucida Sans"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9pPr>
            </a:lstStyle>
            <a:p>
              <a:pPr algn="ctr">
                <a:spcBef>
                  <a:spcPct val="0"/>
                </a:spcBef>
                <a:defRPr/>
              </a:pPr>
              <a:r>
                <a:rPr lang="en-GB" altLang="en-US" sz="2400" dirty="0">
                  <a:solidFill>
                    <a:schemeClr val="bg1"/>
                  </a:solidFill>
                  <a:latin typeface="Lucida Grande" pitchFamily="84" charset="0"/>
                </a:rPr>
                <a:t>Train &amp;</a:t>
              </a:r>
            </a:p>
            <a:p>
              <a:pPr algn="ctr">
                <a:spcBef>
                  <a:spcPct val="0"/>
                </a:spcBef>
                <a:defRPr/>
              </a:pPr>
              <a:r>
                <a:rPr lang="en-GB" altLang="en-US" sz="2400" dirty="0">
                  <a:solidFill>
                    <a:schemeClr val="bg1"/>
                  </a:solidFill>
                  <a:latin typeface="Lucida Grande" pitchFamily="84" charset="0"/>
                </a:rPr>
                <a:t>support users</a:t>
              </a:r>
            </a:p>
          </p:txBody>
        </p:sp>
        <p:sp>
          <p:nvSpPr>
            <p:cNvPr id="15" name="Hexagon 14"/>
            <p:cNvSpPr>
              <a:spLocks noChangeArrowheads="1"/>
            </p:cNvSpPr>
            <p:nvPr/>
          </p:nvSpPr>
          <p:spPr bwMode="auto">
            <a:xfrm>
              <a:off x="6588125" y="1684338"/>
              <a:ext cx="1728788" cy="1512887"/>
            </a:xfrm>
            <a:prstGeom prst="hexagon">
              <a:avLst>
                <a:gd name="adj" fmla="val 24997"/>
                <a:gd name="vf" fmla="val 115470"/>
              </a:avLst>
            </a:prstGeom>
            <a:grpFill/>
            <a:ln w="9525" algn="ctr">
              <a:solidFill>
                <a:schemeClr val="tx1"/>
              </a:solidFill>
              <a:round/>
              <a:headEnd/>
              <a:tailEnd/>
            </a:ln>
            <a:effectLst/>
            <a:scene3d>
              <a:camera prst="orthographicFront"/>
              <a:lightRig rig="threePt" dir="t"/>
            </a:scene3d>
            <a:sp3d>
              <a:bevelT w="63500"/>
              <a:bevelB w="63500"/>
            </a:sp3d>
          </p:spPr>
          <p:txBody>
            <a:bodyPr anchor="ctr"/>
            <a:lstStyle>
              <a:lvl1pPr eaLnBrk="0" hangingPunct="0">
                <a:spcBef>
                  <a:spcPct val="20000"/>
                </a:spcBef>
                <a:defRPr sz="3200">
                  <a:solidFill>
                    <a:schemeClr val="tx1"/>
                  </a:solidFill>
                  <a:latin typeface="Lucida Sans" pitchFamily="34" charset="0"/>
                  <a:ea typeface="ヒラギノ角ゴ Pro W3"/>
                  <a:cs typeface="ヒラギノ角ゴ Pro W3"/>
                </a:defRPr>
              </a:lvl1pPr>
              <a:lvl2pPr marL="742950" indent="-285750" eaLnBrk="0" hangingPunct="0">
                <a:spcBef>
                  <a:spcPct val="20000"/>
                </a:spcBef>
                <a:buChar char="–"/>
                <a:defRPr sz="2800">
                  <a:solidFill>
                    <a:schemeClr val="tx1"/>
                  </a:solidFill>
                  <a:latin typeface="Lucida Sans" pitchFamily="34" charset="0"/>
                  <a:ea typeface="ヒラギノ角ゴ Pro W3"/>
                  <a:cs typeface="ヒラギノ角ゴ Pro W3"/>
                </a:defRPr>
              </a:lvl2pPr>
              <a:lvl3pPr marL="1143000" indent="-228600" eaLnBrk="0" hangingPunct="0">
                <a:spcBef>
                  <a:spcPct val="20000"/>
                </a:spcBef>
                <a:buChar char="•"/>
                <a:defRPr sz="2400">
                  <a:solidFill>
                    <a:schemeClr val="tx1"/>
                  </a:solidFill>
                  <a:latin typeface="Lucida Sans" pitchFamily="34" charset="0"/>
                  <a:ea typeface="ヒラギノ角ゴ Pro W3"/>
                  <a:cs typeface="ヒラギノ角ゴ Pro W3"/>
                </a:defRPr>
              </a:lvl3pPr>
              <a:lvl4pPr marL="1600200" indent="-228600" eaLnBrk="0" hangingPunct="0">
                <a:spcBef>
                  <a:spcPct val="20000"/>
                </a:spcBef>
                <a:buChar char="–"/>
                <a:defRPr sz="2000">
                  <a:solidFill>
                    <a:schemeClr val="tx1"/>
                  </a:solidFill>
                  <a:latin typeface="Lucida Sans" pitchFamily="34" charset="0"/>
                  <a:ea typeface="ヒラギノ角ゴ Pro W3"/>
                  <a:cs typeface="ヒラギノ角ゴ Pro W3"/>
                </a:defRPr>
              </a:lvl4pPr>
              <a:lvl5pPr marL="2057400" indent="-228600" eaLnBrk="0" hangingPunct="0">
                <a:spcBef>
                  <a:spcPct val="20000"/>
                </a:spcBef>
                <a:buChar char="»"/>
                <a:defRPr sz="2000">
                  <a:solidFill>
                    <a:schemeClr val="tx1"/>
                  </a:solidFill>
                  <a:latin typeface="Lucida Sans" pitchFamily="34" charset="0"/>
                  <a:ea typeface="ヒラギノ角ゴ Pro W3"/>
                  <a:cs typeface="ヒラギノ角ゴ Pro W3"/>
                </a:defRPr>
              </a:lvl5pPr>
              <a:lvl6pPr marL="25146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6pPr>
              <a:lvl7pPr marL="29718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7pPr>
              <a:lvl8pPr marL="34290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8pPr>
              <a:lvl9pPr marL="3886200" indent="-228600" eaLnBrk="0" fontAlgn="base" hangingPunct="0">
                <a:spcBef>
                  <a:spcPct val="20000"/>
                </a:spcBef>
                <a:spcAft>
                  <a:spcPct val="0"/>
                </a:spcAft>
                <a:buChar char="»"/>
                <a:defRPr sz="2000">
                  <a:solidFill>
                    <a:schemeClr val="tx1"/>
                  </a:solidFill>
                  <a:latin typeface="Lucida Sans" pitchFamily="34" charset="0"/>
                  <a:ea typeface="ヒラギノ角ゴ Pro W3"/>
                  <a:cs typeface="ヒラギノ角ゴ Pro W3"/>
                </a:defRPr>
              </a:lvl9pPr>
            </a:lstStyle>
            <a:p>
              <a:pPr algn="ctr">
                <a:spcBef>
                  <a:spcPct val="0"/>
                </a:spcBef>
                <a:defRPr/>
              </a:pPr>
              <a:r>
                <a:rPr lang="en-GB" altLang="en-US" sz="1400" b="1" dirty="0">
                  <a:solidFill>
                    <a:schemeClr val="bg1"/>
                  </a:solidFill>
                  <a:latin typeface="Lucida Grande" pitchFamily="84" charset="0"/>
                </a:rPr>
                <a:t>Build community</a:t>
              </a:r>
            </a:p>
          </p:txBody>
        </p:sp>
      </p:grpSp>
    </p:spTree>
    <p:extLst>
      <p:ext uri="{BB962C8B-B14F-4D97-AF65-F5344CB8AC3E}">
        <p14:creationId xmlns:p14="http://schemas.microsoft.com/office/powerpoint/2010/main" val="11884207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968779789"/>
              </p:ext>
            </p:extLst>
          </p:nvPr>
        </p:nvGraphicFramePr>
        <p:xfrm>
          <a:off x="1814766" y="66409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2485553" y="2356277"/>
            <a:ext cx="2168046" cy="2031325"/>
          </a:xfrm>
          <a:prstGeom prst="rect">
            <a:avLst/>
          </a:prstGeom>
          <a:noFill/>
        </p:spPr>
        <p:txBody>
          <a:bodyPr wrap="square" rtlCol="0">
            <a:spAutoFit/>
          </a:bodyPr>
          <a:lstStyle/>
          <a:p>
            <a:pPr algn="ctr"/>
            <a:r>
              <a:rPr lang="en-GB" dirty="0" smtClean="0"/>
              <a:t>Building a </a:t>
            </a:r>
          </a:p>
          <a:p>
            <a:pPr algn="ctr"/>
            <a:r>
              <a:rPr lang="en-GB" dirty="0" smtClean="0"/>
              <a:t>globally unrivalled environment for the development of software to power research and innovation</a:t>
            </a:r>
            <a:endParaRPr lang="en-GB" dirty="0"/>
          </a:p>
        </p:txBody>
      </p:sp>
      <p:sp>
        <p:nvSpPr>
          <p:cNvPr id="9" name="TextBox 8"/>
          <p:cNvSpPr txBox="1"/>
          <p:nvPr/>
        </p:nvSpPr>
        <p:spPr>
          <a:xfrm>
            <a:off x="6503556" y="1116477"/>
            <a:ext cx="3570208" cy="646331"/>
          </a:xfrm>
          <a:prstGeom prst="rect">
            <a:avLst/>
          </a:prstGeom>
          <a:noFill/>
        </p:spPr>
        <p:txBody>
          <a:bodyPr wrap="none" rtlCol="0">
            <a:spAutoFit/>
          </a:bodyPr>
          <a:lstStyle/>
          <a:p>
            <a:r>
              <a:rPr lang="en-GB" dirty="0" smtClean="0"/>
              <a:t>A policy environment that</a:t>
            </a:r>
          </a:p>
          <a:p>
            <a:r>
              <a:rPr lang="en-GB" dirty="0" smtClean="0"/>
              <a:t>recognises</a:t>
            </a:r>
            <a:r>
              <a:rPr lang="en-GB" dirty="0"/>
              <a:t> </a:t>
            </a:r>
            <a:r>
              <a:rPr lang="en-GB" dirty="0" smtClean="0"/>
              <a:t>and rewards software</a:t>
            </a:r>
            <a:endParaRPr lang="en-GB" dirty="0"/>
          </a:p>
        </p:txBody>
      </p:sp>
      <p:sp>
        <p:nvSpPr>
          <p:cNvPr id="10" name="TextBox 9"/>
          <p:cNvSpPr txBox="1"/>
          <p:nvPr/>
        </p:nvSpPr>
        <p:spPr>
          <a:xfrm>
            <a:off x="7053642" y="3017687"/>
            <a:ext cx="2954655" cy="646331"/>
          </a:xfrm>
          <a:prstGeom prst="rect">
            <a:avLst/>
          </a:prstGeom>
          <a:noFill/>
        </p:spPr>
        <p:txBody>
          <a:bodyPr wrap="none" rtlCol="0">
            <a:spAutoFit/>
          </a:bodyPr>
          <a:lstStyle/>
          <a:p>
            <a:r>
              <a:rPr lang="en-GB" dirty="0" smtClean="0"/>
              <a:t>A funding environment to</a:t>
            </a:r>
          </a:p>
          <a:p>
            <a:r>
              <a:rPr lang="en-GB" dirty="0"/>
              <a:t>e</a:t>
            </a:r>
            <a:r>
              <a:rPr lang="en-GB" dirty="0" smtClean="0"/>
              <a:t>xtract value from software</a:t>
            </a:r>
          </a:p>
        </p:txBody>
      </p:sp>
      <p:sp>
        <p:nvSpPr>
          <p:cNvPr id="11" name="TextBox 10"/>
          <p:cNvSpPr txBox="1"/>
          <p:nvPr/>
        </p:nvSpPr>
        <p:spPr>
          <a:xfrm>
            <a:off x="6503556" y="4935736"/>
            <a:ext cx="3300904" cy="646331"/>
          </a:xfrm>
          <a:prstGeom prst="rect">
            <a:avLst/>
          </a:prstGeom>
          <a:noFill/>
        </p:spPr>
        <p:txBody>
          <a:bodyPr wrap="none" rtlCol="0">
            <a:spAutoFit/>
          </a:bodyPr>
          <a:lstStyle/>
          <a:p>
            <a:r>
              <a:rPr lang="en-GB" dirty="0" smtClean="0"/>
              <a:t>An environment to build</a:t>
            </a:r>
          </a:p>
          <a:p>
            <a:r>
              <a:rPr lang="en-GB" dirty="0"/>
              <a:t>w</a:t>
            </a:r>
            <a:r>
              <a:rPr lang="en-GB" dirty="0" smtClean="0"/>
              <a:t>orld-leading skills in software</a:t>
            </a:r>
          </a:p>
        </p:txBody>
      </p:sp>
      <p:sp>
        <p:nvSpPr>
          <p:cNvPr id="12" name="TextBox 11">
            <a:extLst>
              <a:ext uri="{FF2B5EF4-FFF2-40B4-BE49-F238E27FC236}">
                <a16:creationId xmlns:a16="http://schemas.microsoft.com/office/drawing/2014/main" id="{67B54F19-1212-9345-95FF-9D2815FD6E96}"/>
              </a:ext>
            </a:extLst>
          </p:cNvPr>
          <p:cNvSpPr txBox="1"/>
          <p:nvPr/>
        </p:nvSpPr>
        <p:spPr>
          <a:xfrm>
            <a:off x="403341" y="345182"/>
            <a:ext cx="10983718" cy="769441"/>
          </a:xfrm>
          <a:prstGeom prst="rect">
            <a:avLst/>
          </a:prstGeom>
          <a:noFill/>
        </p:spPr>
        <p:txBody>
          <a:bodyPr wrap="square" rtlCol="0" anchor="t">
            <a:spAutoFit/>
          </a:bodyPr>
          <a:lstStyle/>
          <a:p>
            <a:r>
              <a:rPr lang="en-US" sz="4400" b="1" spc="-150" dirty="0" smtClean="0">
                <a:solidFill>
                  <a:srgbClr val="2E2D62"/>
                </a:solidFill>
                <a:latin typeface="Arial" panose="020B0604020202020204" pitchFamily="34" charset="0"/>
                <a:cs typeface="Arial" panose="020B0604020202020204" pitchFamily="34" charset="0"/>
              </a:rPr>
              <a:t>Vision for the UK</a:t>
            </a:r>
            <a:endParaRPr lang="en-US" sz="4400" b="1" spc="-150" dirty="0">
              <a:solidFill>
                <a:srgbClr val="2E2D62"/>
              </a:solidFill>
              <a:latin typeface="Arial" panose="020B0604020202020204" pitchFamily="34" charset="0"/>
              <a:cs typeface="Arial" panose="020B0604020202020204" pitchFamily="34" charset="0"/>
            </a:endParaRPr>
          </a:p>
        </p:txBody>
      </p:sp>
      <p:sp>
        <p:nvSpPr>
          <p:cNvPr id="13" name="Rectangle 12"/>
          <p:cNvSpPr/>
          <p:nvPr/>
        </p:nvSpPr>
        <p:spPr>
          <a:xfrm>
            <a:off x="8473113" y="6297687"/>
            <a:ext cx="3636508" cy="523220"/>
          </a:xfrm>
          <a:prstGeom prst="rect">
            <a:avLst/>
          </a:prstGeom>
        </p:spPr>
        <p:txBody>
          <a:bodyPr wrap="none">
            <a:spAutoFit/>
          </a:bodyPr>
          <a:lstStyle/>
          <a:p>
            <a:r>
              <a:rPr lang="en-GB" sz="2800" b="1" dirty="0"/>
              <a:t>Total budget: £615M</a:t>
            </a:r>
            <a:endParaRPr lang="en-GB" sz="2800" dirty="0"/>
          </a:p>
        </p:txBody>
      </p:sp>
    </p:spTree>
    <p:extLst>
      <p:ext uri="{BB962C8B-B14F-4D97-AF65-F5344CB8AC3E}">
        <p14:creationId xmlns:p14="http://schemas.microsoft.com/office/powerpoint/2010/main" val="19924856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960967" y="5156200"/>
            <a:ext cx="11279717" cy="1729317"/>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endParaRPr lang="en-US" altLang="en-US" sz="3200"/>
          </a:p>
        </p:txBody>
      </p:sp>
      <p:pic>
        <p:nvPicPr>
          <p:cNvPr id="27651" name="Google Shape;88;p13"/>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1" y="4108451"/>
            <a:ext cx="1790700" cy="238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16417" y="146051"/>
            <a:ext cx="12192001" cy="1143000"/>
          </a:xfrm>
        </p:spPr>
        <p:txBody>
          <a:bodyPr/>
          <a:lstStyle/>
          <a:p>
            <a:pPr>
              <a:defRPr/>
            </a:pPr>
            <a:r>
              <a:rPr lang="en-GB" dirty="0" smtClean="0"/>
              <a:t>2018 Chemistry Nobel Prize</a:t>
            </a:r>
            <a:endParaRPr lang="en-GB" dirty="0"/>
          </a:p>
        </p:txBody>
      </p:sp>
      <p:sp>
        <p:nvSpPr>
          <p:cNvPr id="89" name="Google Shape;89;p13"/>
          <p:cNvSpPr txBox="1">
            <a:spLocks noGrp="1"/>
          </p:cNvSpPr>
          <p:nvPr>
            <p:ph sz="half" idx="1"/>
          </p:nvPr>
        </p:nvSpPr>
        <p:spPr>
          <a:xfrm>
            <a:off x="-14817" y="643468"/>
            <a:ext cx="7543801" cy="1742017"/>
          </a:xfrm>
        </p:spPr>
        <p:txBody>
          <a:bodyPr spcFirstLastPara="1" vert="horz" lIns="91425" tIns="45700" rIns="91425" bIns="45700" rtlCol="0" anchor="ctr">
            <a:noAutofit/>
          </a:bodyPr>
          <a:lstStyle/>
          <a:p>
            <a:pPr indent="0">
              <a:spcBef>
                <a:spcPts val="400"/>
              </a:spcBef>
              <a:buNone/>
              <a:defRPr/>
            </a:pPr>
            <a:endParaRPr sz="2000" dirty="0"/>
          </a:p>
          <a:p>
            <a:pPr indent="0">
              <a:spcBef>
                <a:spcPts val="400"/>
              </a:spcBef>
              <a:buNone/>
              <a:defRPr/>
            </a:pPr>
            <a:r>
              <a:rPr lang="en-US" sz="2000" dirty="0"/>
              <a:t>“Directed Evolution of Enzymes and Binding Proteins” </a:t>
            </a:r>
            <a:endParaRPr sz="2000" dirty="0"/>
          </a:p>
          <a:p>
            <a:pPr marL="0" indent="0">
              <a:spcBef>
                <a:spcPts val="400"/>
              </a:spcBef>
              <a:buNone/>
              <a:defRPr/>
            </a:pPr>
            <a:r>
              <a:rPr lang="en-US" sz="2000" dirty="0"/>
              <a:t> </a:t>
            </a:r>
            <a:endParaRPr sz="2000" dirty="0"/>
          </a:p>
        </p:txBody>
      </p:sp>
      <p:pic>
        <p:nvPicPr>
          <p:cNvPr id="27653" name="Google Shape;90;p13"/>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4218" y="2150534"/>
            <a:ext cx="3257549" cy="4284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Google Shape;91;p13"/>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6184" y="2046817"/>
            <a:ext cx="1674283" cy="1648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Google Shape;93;p13"/>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94400" y="3407834"/>
            <a:ext cx="1957917" cy="2561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Google Shape;94;p13"/>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5018" y="2696633"/>
            <a:ext cx="1957916"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7" name="Google Shape;95;p13"/>
          <p:cNvPicPr preferRelativeResize="0">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31618" y="2237318"/>
            <a:ext cx="1790700" cy="2383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8" name="Google Shape;96;p13"/>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12667" y="1496485"/>
            <a:ext cx="1788584" cy="2398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9" name="Google Shape;97;p13" descr="https://lh3.googleusercontent.com/VJCHOryb3LgKuqqZJHobIztVwqWJXp8ohsg9j6T6vzO4hHqCCfYl05SKueRLDHjrwZQ5NGoS3t_evPhpTN9aAoLUgLW4JqtNjL8U4xYrZrkn2pgR_ZeYjj9XZ8y4DDzeP2pLZVuMkR4"/>
          <p:cNvPicPr preferRelativeResize="0">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83284" y="152400"/>
            <a:ext cx="1894416"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0" name="Google Shape;98;p13"/>
          <p:cNvPicPr preferRelativeResize="0">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424584" y="3805767"/>
            <a:ext cx="1606549" cy="116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1" name="Google Shape;99;p13"/>
          <p:cNvPicPr preferRelativeResize="0">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6417" y="3966634"/>
            <a:ext cx="2173816" cy="2800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Google Shape;89;p13"/>
          <p:cNvSpPr txBox="1">
            <a:spLocks/>
          </p:cNvSpPr>
          <p:nvPr/>
        </p:nvSpPr>
        <p:spPr bwMode="auto">
          <a:xfrm>
            <a:off x="1007534" y="5446184"/>
            <a:ext cx="6290733" cy="1742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spcFirstLastPara="1" lIns="91425" tIns="45700" rIns="91425" bIns="45700" anchor="ctr"/>
          <a:lst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chemeClr val="accent1">
                    <a:lumMod val="50000"/>
                  </a:schemeClr>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18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18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1800">
                <a:solidFill>
                  <a:schemeClr val="tx1"/>
                </a:solidFill>
                <a:latin typeface="+mn-lt"/>
                <a:ea typeface="+mn-ea"/>
              </a:defRPr>
            </a:lvl6pPr>
            <a:lvl7pPr marL="2971800" indent="-228600" algn="l" rtl="0" eaLnBrk="1" fontAlgn="base" hangingPunct="1">
              <a:spcBef>
                <a:spcPct val="20000"/>
              </a:spcBef>
              <a:spcAft>
                <a:spcPct val="0"/>
              </a:spcAft>
              <a:buChar char="»"/>
              <a:defRPr sz="1800">
                <a:solidFill>
                  <a:schemeClr val="tx1"/>
                </a:solidFill>
                <a:latin typeface="+mn-lt"/>
                <a:ea typeface="+mn-ea"/>
              </a:defRPr>
            </a:lvl7pPr>
            <a:lvl8pPr marL="3429000" indent="-228600" algn="l" rtl="0" eaLnBrk="1" fontAlgn="base" hangingPunct="1">
              <a:spcBef>
                <a:spcPct val="20000"/>
              </a:spcBef>
              <a:spcAft>
                <a:spcPct val="0"/>
              </a:spcAft>
              <a:buChar char="»"/>
              <a:defRPr sz="1800">
                <a:solidFill>
                  <a:schemeClr val="tx1"/>
                </a:solidFill>
                <a:latin typeface="+mn-lt"/>
                <a:ea typeface="+mn-ea"/>
              </a:defRPr>
            </a:lvl8pPr>
            <a:lvl9pPr marL="3886200" indent="-228600" algn="l" rtl="0" eaLnBrk="1" fontAlgn="base" hangingPunct="1">
              <a:spcBef>
                <a:spcPct val="20000"/>
              </a:spcBef>
              <a:spcAft>
                <a:spcPct val="0"/>
              </a:spcAft>
              <a:buChar char="»"/>
              <a:defRPr sz="1800">
                <a:solidFill>
                  <a:schemeClr val="tx1"/>
                </a:solidFill>
                <a:latin typeface="+mn-lt"/>
                <a:ea typeface="+mn-ea"/>
              </a:defRPr>
            </a:lvl9pPr>
          </a:lstStyle>
          <a:p>
            <a:pPr indent="0">
              <a:spcBef>
                <a:spcPts val="400"/>
              </a:spcBef>
              <a:spcAft>
                <a:spcPts val="0"/>
              </a:spcAft>
              <a:buNone/>
              <a:defRPr/>
            </a:pPr>
            <a:endParaRPr lang="en-GB" sz="2000" kern="0" dirty="0"/>
          </a:p>
          <a:p>
            <a:pPr indent="0">
              <a:spcBef>
                <a:spcPts val="400"/>
              </a:spcBef>
              <a:spcAft>
                <a:spcPts val="0"/>
              </a:spcAft>
              <a:buNone/>
              <a:defRPr/>
            </a:pPr>
            <a:endParaRPr lang="en-GB" sz="2000" kern="0" dirty="0"/>
          </a:p>
          <a:p>
            <a:pPr marL="0" indent="0">
              <a:spcBef>
                <a:spcPts val="400"/>
              </a:spcBef>
              <a:spcAft>
                <a:spcPts val="0"/>
              </a:spcAft>
              <a:buNone/>
              <a:defRPr/>
            </a:pPr>
            <a:r>
              <a:rPr lang="en-GB" sz="2000" kern="0" dirty="0"/>
              <a:t>         </a:t>
            </a:r>
            <a:r>
              <a:rPr lang="en-GB" sz="2000" b="1" i="1" kern="0" dirty="0"/>
              <a:t>Frances H Arnold</a:t>
            </a:r>
            <a:r>
              <a:rPr lang="en-GB" sz="2000" kern="0" dirty="0"/>
              <a:t>, CALTECH, California, USA</a:t>
            </a:r>
          </a:p>
        </p:txBody>
      </p:sp>
      <p:pic>
        <p:nvPicPr>
          <p:cNvPr id="27664" name="Picture 3"/>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9690101" y="5217584"/>
            <a:ext cx="2368551" cy="590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5" name="Picture 4"/>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9186334" y="6021918"/>
            <a:ext cx="2891367"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88684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169" name="Group 6"/>
          <p:cNvGrpSpPr>
            <a:grpSpLocks/>
          </p:cNvGrpSpPr>
          <p:nvPr/>
        </p:nvGrpSpPr>
        <p:grpSpPr bwMode="auto">
          <a:xfrm>
            <a:off x="0" y="3045884"/>
            <a:ext cx="5232400" cy="2910416"/>
            <a:chOff x="377184" y="1537448"/>
            <a:chExt cx="7447395" cy="3926186"/>
          </a:xfrm>
        </p:grpSpPr>
        <p:pic>
          <p:nvPicPr>
            <p:cNvPr id="7176" name="Picture 7"/>
            <p:cNvPicPr>
              <a:picLocks noChangeAspect="1" noChangeArrowheads="1"/>
            </p:cNvPicPr>
            <p:nvPr/>
          </p:nvPicPr>
          <p:blipFill>
            <a:blip r:embed="rId3">
              <a:extLst>
                <a:ext uri="{28A0092B-C50C-407E-A947-70E740481C1C}">
                  <a14:useLocalDpi xmlns:a14="http://schemas.microsoft.com/office/drawing/2010/main" val="0"/>
                </a:ext>
              </a:extLst>
            </a:blip>
            <a:srcRect l="7591" t="10783" r="16058"/>
            <a:stretch>
              <a:fillRect/>
            </a:stretch>
          </p:blipFill>
          <p:spPr bwMode="auto">
            <a:xfrm>
              <a:off x="377184" y="1614635"/>
              <a:ext cx="4122808" cy="3848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7" name="Group 8"/>
            <p:cNvGrpSpPr>
              <a:grpSpLocks/>
            </p:cNvGrpSpPr>
            <p:nvPr/>
          </p:nvGrpSpPr>
          <p:grpSpPr bwMode="auto">
            <a:xfrm>
              <a:off x="4405622" y="1537448"/>
              <a:ext cx="3418957" cy="3914086"/>
              <a:chOff x="5504184" y="1946489"/>
              <a:chExt cx="3418957" cy="3914086"/>
            </a:xfrm>
          </p:grpSpPr>
          <p:pic>
            <p:nvPicPr>
              <p:cNvPr id="7178" name="Picture 9"/>
              <p:cNvPicPr>
                <a:picLocks noChangeAspect="1" noChangeArrowheads="1"/>
              </p:cNvPicPr>
              <p:nvPr/>
            </p:nvPicPr>
            <p:blipFill>
              <a:blip r:embed="rId4">
                <a:extLst>
                  <a:ext uri="{28A0092B-C50C-407E-A947-70E740481C1C}">
                    <a14:useLocalDpi xmlns:a14="http://schemas.microsoft.com/office/drawing/2010/main" val="0"/>
                  </a:ext>
                </a:extLst>
              </a:blip>
              <a:srcRect l="21066" t="10785" r="16591"/>
              <a:stretch>
                <a:fillRect/>
              </a:stretch>
            </p:blipFill>
            <p:spPr bwMode="auto">
              <a:xfrm>
                <a:off x="5556689" y="2011576"/>
                <a:ext cx="3366452" cy="3848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9" name="Rectangle 10"/>
              <p:cNvSpPr>
                <a:spLocks noChangeArrowheads="1"/>
              </p:cNvSpPr>
              <p:nvPr/>
            </p:nvSpPr>
            <p:spPr bwMode="auto">
              <a:xfrm>
                <a:off x="5504184" y="1946489"/>
                <a:ext cx="161041" cy="3426727"/>
              </a:xfrm>
              <a:prstGeom prst="rect">
                <a:avLst/>
              </a:prstGeom>
              <a:solidFill>
                <a:schemeClr val="bg1"/>
              </a:solidFill>
              <a:ln w="9525" algn="ctr">
                <a:solidFill>
                  <a:schemeClr val="bg1"/>
                </a:solidFill>
                <a:round/>
                <a:headEnd/>
                <a:tailEnd/>
              </a:ln>
            </p:spPr>
            <p:txBody>
              <a:bodyPr/>
              <a:lstStyle>
                <a:lvl1pPr>
                  <a:defRPr sz="2400">
                    <a:solidFill>
                      <a:schemeClr val="tx1"/>
                    </a:solidFill>
                    <a:latin typeface="Lucida Grande" panose="020B0600040502020204" pitchFamily="84" charset="0"/>
                    <a:ea typeface="ヒラギノ角ゴ Pro W3" panose="020B0300000000000000"/>
                    <a:cs typeface="ヒラギノ角ゴ Pro W3" panose="020B0300000000000000"/>
                  </a:defRPr>
                </a:lvl1pPr>
                <a:lvl2pPr marL="742950" indent="-285750">
                  <a:defRPr sz="2400">
                    <a:solidFill>
                      <a:schemeClr val="tx1"/>
                    </a:solidFill>
                    <a:latin typeface="Lucida Grande" panose="020B0600040502020204" pitchFamily="84" charset="0"/>
                    <a:ea typeface="ヒラギノ角ゴ Pro W3" panose="020B0300000000000000"/>
                    <a:cs typeface="ヒラギノ角ゴ Pro W3" panose="020B0300000000000000"/>
                  </a:defRPr>
                </a:lvl2pPr>
                <a:lvl3pPr marL="1143000" indent="-228600">
                  <a:defRPr sz="2400">
                    <a:solidFill>
                      <a:schemeClr val="tx1"/>
                    </a:solidFill>
                    <a:latin typeface="Lucida Grande" panose="020B0600040502020204" pitchFamily="84" charset="0"/>
                    <a:ea typeface="ヒラギノ角ゴ Pro W3" panose="020B0300000000000000"/>
                    <a:cs typeface="ヒラギノ角ゴ Pro W3" panose="020B0300000000000000"/>
                  </a:defRPr>
                </a:lvl3pPr>
                <a:lvl4pPr marL="1600200" indent="-228600">
                  <a:defRPr sz="2400">
                    <a:solidFill>
                      <a:schemeClr val="tx1"/>
                    </a:solidFill>
                    <a:latin typeface="Lucida Grande" panose="020B0600040502020204" pitchFamily="84" charset="0"/>
                    <a:ea typeface="ヒラギノ角ゴ Pro W3" panose="020B0300000000000000"/>
                    <a:cs typeface="ヒラギノ角ゴ Pro W3" panose="020B0300000000000000"/>
                  </a:defRPr>
                </a:lvl4pPr>
                <a:lvl5pPr marL="2057400" indent="-228600">
                  <a:defRPr sz="2400">
                    <a:solidFill>
                      <a:schemeClr val="tx1"/>
                    </a:solidFill>
                    <a:latin typeface="Lucida Grande" panose="020B0600040502020204" pitchFamily="84" charset="0"/>
                    <a:ea typeface="ヒラギノ角ゴ Pro W3" panose="020B0300000000000000"/>
                    <a:cs typeface="ヒラギノ角ゴ Pro W3" panose="020B0300000000000000"/>
                  </a:defRPr>
                </a:lvl5pPr>
                <a:lvl6pPr marL="25146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6pPr>
                <a:lvl7pPr marL="29718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7pPr>
                <a:lvl8pPr marL="34290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8pPr>
                <a:lvl9pPr marL="38862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9pPr>
              </a:lstStyle>
              <a:p>
                <a:endParaRPr lang="en-US" altLang="en-US" sz="3200"/>
              </a:p>
            </p:txBody>
          </p:sp>
        </p:grpSp>
      </p:grpSp>
      <p:sp>
        <p:nvSpPr>
          <p:cNvPr id="7170" name="Title 11"/>
          <p:cNvSpPr>
            <a:spLocks noGrp="1" noChangeArrowheads="1"/>
          </p:cNvSpPr>
          <p:nvPr>
            <p:ph type="title"/>
          </p:nvPr>
        </p:nvSpPr>
        <p:spPr>
          <a:xfrm>
            <a:off x="5422901" y="332317"/>
            <a:ext cx="6769100" cy="1143000"/>
          </a:xfrm>
        </p:spPr>
        <p:txBody>
          <a:bodyPr/>
          <a:lstStyle/>
          <a:p>
            <a:r>
              <a:rPr lang="en-US" altLang="en-US" smtClean="0">
                <a:solidFill>
                  <a:srgbClr val="3C8C93"/>
                </a:solidFill>
              </a:rPr>
              <a:t>PACE Project</a:t>
            </a:r>
          </a:p>
        </p:txBody>
      </p:sp>
      <p:sp>
        <p:nvSpPr>
          <p:cNvPr id="7171" name="Content Placeholder 12"/>
          <p:cNvSpPr>
            <a:spLocks noGrp="1" noChangeArrowheads="1"/>
          </p:cNvSpPr>
          <p:nvPr>
            <p:ph idx="1"/>
          </p:nvPr>
        </p:nvSpPr>
        <p:spPr>
          <a:xfrm>
            <a:off x="5422901" y="1557868"/>
            <a:ext cx="6769100" cy="3799417"/>
          </a:xfrm>
        </p:spPr>
        <p:txBody>
          <a:bodyPr/>
          <a:lstStyle/>
          <a:p>
            <a:r>
              <a:rPr lang="en-US" altLang="en-US" sz="2667"/>
              <a:t>SCD staff have developed a tool to directly compare simulated vibrational data with experiments conducted at ISIS.</a:t>
            </a:r>
          </a:p>
          <a:p>
            <a:r>
              <a:rPr lang="en-US" altLang="en-US" sz="2667"/>
              <a:t>Benchmarking and validation against other tools has led to improvements that benefit ISIS, ORNL and PSI/ESRF.</a:t>
            </a:r>
          </a:p>
          <a:p>
            <a:r>
              <a:rPr lang="en-US" altLang="en-US" sz="2667"/>
              <a:t>To quote one instrument scientist as ISIS – </a:t>
            </a:r>
            <a:r>
              <a:rPr lang="en-US" altLang="en-US" sz="2667" i="1"/>
              <a:t>“It has revolutionized my workflow.” -DV</a:t>
            </a:r>
          </a:p>
        </p:txBody>
      </p:sp>
      <p:grpSp>
        <p:nvGrpSpPr>
          <p:cNvPr id="7172" name="Group 3"/>
          <p:cNvGrpSpPr>
            <a:grpSpLocks/>
          </p:cNvGrpSpPr>
          <p:nvPr/>
        </p:nvGrpSpPr>
        <p:grpSpPr bwMode="auto">
          <a:xfrm>
            <a:off x="-12699" y="400051"/>
            <a:ext cx="5312833" cy="2853267"/>
            <a:chOff x="-1" y="1844824"/>
            <a:chExt cx="5081210" cy="2642478"/>
          </a:xfrm>
        </p:grpSpPr>
        <p:pic>
          <p:nvPicPr>
            <p:cNvPr id="7174" name="Picture 5"/>
            <p:cNvPicPr>
              <a:picLocks noChangeAspect="1" noChangeArrowheads="1"/>
            </p:cNvPicPr>
            <p:nvPr/>
          </p:nvPicPr>
          <p:blipFill>
            <a:blip r:embed="rId5">
              <a:extLst>
                <a:ext uri="{28A0092B-C50C-407E-A947-70E740481C1C}">
                  <a14:useLocalDpi xmlns:a14="http://schemas.microsoft.com/office/drawing/2010/main" val="0"/>
                </a:ext>
              </a:extLst>
            </a:blip>
            <a:srcRect l="20261" t="11612" r="16663" b="-4048"/>
            <a:stretch>
              <a:fillRect/>
            </a:stretch>
          </p:blipFill>
          <p:spPr bwMode="auto">
            <a:xfrm>
              <a:off x="2824249" y="1844824"/>
              <a:ext cx="2256960" cy="264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4"/>
            <p:cNvPicPr>
              <a:picLocks noChangeAspect="1" noChangeArrowheads="1"/>
            </p:cNvPicPr>
            <p:nvPr/>
          </p:nvPicPr>
          <p:blipFill>
            <a:blip r:embed="rId6">
              <a:extLst>
                <a:ext uri="{28A0092B-C50C-407E-A947-70E740481C1C}">
                  <a14:useLocalDpi xmlns:a14="http://schemas.microsoft.com/office/drawing/2010/main" val="0"/>
                </a:ext>
              </a:extLst>
            </a:blip>
            <a:srcRect l="5334" t="11684" r="15932" b="-4192"/>
            <a:stretch>
              <a:fillRect/>
            </a:stretch>
          </p:blipFill>
          <p:spPr bwMode="auto">
            <a:xfrm>
              <a:off x="-1" y="1844824"/>
              <a:ext cx="2814991" cy="264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73" name="Rectangle 1"/>
          <p:cNvSpPr>
            <a:spLocks noChangeArrowheads="1"/>
          </p:cNvSpPr>
          <p:nvPr/>
        </p:nvSpPr>
        <p:spPr bwMode="auto">
          <a:xfrm flipH="1">
            <a:off x="2825751" y="171451"/>
            <a:ext cx="184149" cy="25400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Lucida Grande" panose="020B0600040502020204" pitchFamily="84" charset="0"/>
                <a:ea typeface="ヒラギノ角ゴ Pro W3" panose="020B0300000000000000"/>
                <a:cs typeface="ヒラギノ角ゴ Pro W3" panose="020B0300000000000000"/>
              </a:defRPr>
            </a:lvl1pPr>
            <a:lvl2pPr marL="742950" indent="-285750">
              <a:defRPr sz="2400">
                <a:solidFill>
                  <a:schemeClr val="tx1"/>
                </a:solidFill>
                <a:latin typeface="Lucida Grande" panose="020B0600040502020204" pitchFamily="84" charset="0"/>
                <a:ea typeface="ヒラギノ角ゴ Pro W3" panose="020B0300000000000000"/>
                <a:cs typeface="ヒラギノ角ゴ Pro W3" panose="020B0300000000000000"/>
              </a:defRPr>
            </a:lvl2pPr>
            <a:lvl3pPr marL="1143000" indent="-228600">
              <a:defRPr sz="2400">
                <a:solidFill>
                  <a:schemeClr val="tx1"/>
                </a:solidFill>
                <a:latin typeface="Lucida Grande" panose="020B0600040502020204" pitchFamily="84" charset="0"/>
                <a:ea typeface="ヒラギノ角ゴ Pro W3" panose="020B0300000000000000"/>
                <a:cs typeface="ヒラギノ角ゴ Pro W3" panose="020B0300000000000000"/>
              </a:defRPr>
            </a:lvl3pPr>
            <a:lvl4pPr marL="1600200" indent="-228600">
              <a:defRPr sz="2400">
                <a:solidFill>
                  <a:schemeClr val="tx1"/>
                </a:solidFill>
                <a:latin typeface="Lucida Grande" panose="020B0600040502020204" pitchFamily="84" charset="0"/>
                <a:ea typeface="ヒラギノ角ゴ Pro W3" panose="020B0300000000000000"/>
                <a:cs typeface="ヒラギノ角ゴ Pro W3" panose="020B0300000000000000"/>
              </a:defRPr>
            </a:lvl4pPr>
            <a:lvl5pPr marL="2057400" indent="-228600">
              <a:defRPr sz="2400">
                <a:solidFill>
                  <a:schemeClr val="tx1"/>
                </a:solidFill>
                <a:latin typeface="Lucida Grande" panose="020B0600040502020204" pitchFamily="84" charset="0"/>
                <a:ea typeface="ヒラギノ角ゴ Pro W3" panose="020B0300000000000000"/>
                <a:cs typeface="ヒラギノ角ゴ Pro W3" panose="020B0300000000000000"/>
              </a:defRPr>
            </a:lvl5pPr>
            <a:lvl6pPr marL="25146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6pPr>
            <a:lvl7pPr marL="29718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7pPr>
            <a:lvl8pPr marL="34290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8pPr>
            <a:lvl9pPr marL="3886200" indent="-228600" eaLnBrk="0" fontAlgn="base" hangingPunct="0">
              <a:spcBef>
                <a:spcPct val="0"/>
              </a:spcBef>
              <a:spcAft>
                <a:spcPct val="0"/>
              </a:spcAft>
              <a:defRPr sz="2400">
                <a:solidFill>
                  <a:schemeClr val="tx1"/>
                </a:solidFill>
                <a:latin typeface="Lucida Grande" panose="020B0600040502020204" pitchFamily="84" charset="0"/>
                <a:ea typeface="ヒラギノ角ゴ Pro W3" panose="020B0300000000000000"/>
                <a:cs typeface="ヒラギノ角ゴ Pro W3" panose="020B0300000000000000"/>
              </a:defRPr>
            </a:lvl9pPr>
          </a:lstStyle>
          <a:p>
            <a:endParaRPr lang="en-US" altLang="en-US" sz="3200"/>
          </a:p>
        </p:txBody>
      </p:sp>
      <p:pic>
        <p:nvPicPr>
          <p:cNvPr id="2" name="Picture 1"/>
          <p:cNvPicPr>
            <a:picLocks noChangeAspect="1"/>
          </p:cNvPicPr>
          <p:nvPr/>
        </p:nvPicPr>
        <p:blipFill rotWithShape="1">
          <a:blip r:embed="rId7">
            <a:extLst>
              <a:ext uri="{28A0092B-C50C-407E-A947-70E740481C1C}">
                <a14:useLocalDpi xmlns:a14="http://schemas.microsoft.com/office/drawing/2010/main" val="0"/>
              </a:ext>
            </a:extLst>
          </a:blip>
          <a:srcRect t="10118" r="29325"/>
          <a:stretch/>
        </p:blipFill>
        <p:spPr>
          <a:xfrm>
            <a:off x="8006431" y="6202017"/>
            <a:ext cx="2579020" cy="655983"/>
          </a:xfrm>
          <a:prstGeom prst="rect">
            <a:avLst/>
          </a:prstGeom>
        </p:spPr>
      </p:pic>
      <p:pic>
        <p:nvPicPr>
          <p:cNvPr id="14" name="Google Shape;98;p13"/>
          <p:cNvPicPr preferRelativeResize="0">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585451" y="5693833"/>
            <a:ext cx="1606549" cy="116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70720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457" y="60330"/>
            <a:ext cx="11326761" cy="1325563"/>
          </a:xfrm>
        </p:spPr>
        <p:txBody>
          <a:bodyPr/>
          <a:lstStyle/>
          <a:p>
            <a:pPr>
              <a:defRPr/>
            </a:pPr>
            <a:r>
              <a:rPr lang="en-GB" dirty="0" smtClean="0"/>
              <a:t>Software for Industry with Hartree Centre</a:t>
            </a:r>
            <a:endParaRPr lang="en-GB" dirty="0"/>
          </a:p>
        </p:txBody>
      </p:sp>
      <p:pic>
        <p:nvPicPr>
          <p:cNvPr id="35843" name="Picture 3"/>
          <p:cNvPicPr>
            <a:picLocks noChangeAspect="1"/>
          </p:cNvPicPr>
          <p:nvPr/>
        </p:nvPicPr>
        <p:blipFill>
          <a:blip r:embed="rId3">
            <a:extLst>
              <a:ext uri="{28A0092B-C50C-407E-A947-70E740481C1C}">
                <a14:useLocalDpi xmlns:a14="http://schemas.microsoft.com/office/drawing/2010/main" val="0"/>
              </a:ext>
            </a:extLst>
          </a:blip>
          <a:srcRect l="39268" t="33936" r="26920" b="29221"/>
          <a:stretch>
            <a:fillRect/>
          </a:stretch>
        </p:blipFill>
        <p:spPr bwMode="auto">
          <a:xfrm>
            <a:off x="-27517" y="1411817"/>
            <a:ext cx="6737351" cy="412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5"/>
          <p:cNvPicPr>
            <a:picLocks noChangeAspect="1"/>
          </p:cNvPicPr>
          <p:nvPr/>
        </p:nvPicPr>
        <p:blipFill>
          <a:blip r:embed="rId4">
            <a:extLst>
              <a:ext uri="{28A0092B-C50C-407E-A947-70E740481C1C}">
                <a14:useLocalDpi xmlns:a14="http://schemas.microsoft.com/office/drawing/2010/main" val="0"/>
              </a:ext>
            </a:extLst>
          </a:blip>
          <a:srcRect t="15964" r="75111" b="72691"/>
          <a:stretch>
            <a:fillRect/>
          </a:stretch>
        </p:blipFill>
        <p:spPr bwMode="auto">
          <a:xfrm>
            <a:off x="6576485" y="1981201"/>
            <a:ext cx="4999567"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Rectangle 6"/>
          <p:cNvSpPr>
            <a:spLocks noChangeArrowheads="1"/>
          </p:cNvSpPr>
          <p:nvPr/>
        </p:nvSpPr>
        <p:spPr bwMode="auto">
          <a:xfrm>
            <a:off x="7247468" y="4445001"/>
            <a:ext cx="41008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Lucida Grande" pitchFamily="84" charset="0"/>
                <a:ea typeface="ヒラギノ角ゴ Pro W3"/>
                <a:cs typeface="ヒラギノ角ゴ Pro W3"/>
              </a:defRPr>
            </a:lvl1pPr>
            <a:lvl2pPr marL="742950" indent="-285750">
              <a:defRPr sz="2400">
                <a:solidFill>
                  <a:schemeClr val="tx1"/>
                </a:solidFill>
                <a:latin typeface="Lucida Grande" pitchFamily="84" charset="0"/>
                <a:ea typeface="ヒラギノ角ゴ Pro W3"/>
                <a:cs typeface="ヒラギノ角ゴ Pro W3"/>
              </a:defRPr>
            </a:lvl2pPr>
            <a:lvl3pPr marL="1143000" indent="-228600">
              <a:defRPr sz="2400">
                <a:solidFill>
                  <a:schemeClr val="tx1"/>
                </a:solidFill>
                <a:latin typeface="Lucida Grande" pitchFamily="84" charset="0"/>
                <a:ea typeface="ヒラギノ角ゴ Pro W3"/>
                <a:cs typeface="ヒラギノ角ゴ Pro W3"/>
              </a:defRPr>
            </a:lvl3pPr>
            <a:lvl4pPr marL="1600200" indent="-228600">
              <a:defRPr sz="2400">
                <a:solidFill>
                  <a:schemeClr val="tx1"/>
                </a:solidFill>
                <a:latin typeface="Lucida Grande" pitchFamily="84" charset="0"/>
                <a:ea typeface="ヒラギノ角ゴ Pro W3"/>
                <a:cs typeface="ヒラギノ角ゴ Pro W3"/>
              </a:defRPr>
            </a:lvl4pPr>
            <a:lvl5pPr marL="2057400" indent="-22860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r>
              <a:rPr lang="en-GB" altLang="en-US" sz="3200"/>
              <a:t>https://formeric.co.uk/</a:t>
            </a:r>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39787" y="5555085"/>
            <a:ext cx="1752213" cy="1300390"/>
          </a:xfrm>
          <a:prstGeom prst="rect">
            <a:avLst/>
          </a:prstGeom>
        </p:spPr>
      </p:pic>
    </p:spTree>
    <p:extLst>
      <p:ext uri="{BB962C8B-B14F-4D97-AF65-F5344CB8AC3E}">
        <p14:creationId xmlns:p14="http://schemas.microsoft.com/office/powerpoint/2010/main" val="3904595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Challenges/Opportunities</a:t>
            </a:r>
            <a:endParaRPr lang="en-GB" dirty="0"/>
          </a:p>
        </p:txBody>
      </p:sp>
      <p:sp>
        <p:nvSpPr>
          <p:cNvPr id="3" name="Text Placeholder 2"/>
          <p:cNvSpPr>
            <a:spLocks noGrp="1"/>
          </p:cNvSpPr>
          <p:nvPr>
            <p:ph type="body" idx="1"/>
          </p:nvPr>
        </p:nvSpPr>
        <p:spPr>
          <a:xfrm>
            <a:off x="839788" y="1561895"/>
            <a:ext cx="5157787" cy="823912"/>
          </a:xfrm>
        </p:spPr>
        <p:txBody>
          <a:bodyPr/>
          <a:lstStyle/>
          <a:p>
            <a:r>
              <a:rPr lang="en-GB" dirty="0" smtClean="0"/>
              <a:t>Technological</a:t>
            </a:r>
            <a:endParaRPr lang="en-GB" dirty="0"/>
          </a:p>
        </p:txBody>
      </p:sp>
      <p:sp>
        <p:nvSpPr>
          <p:cNvPr id="4" name="Content Placeholder 3"/>
          <p:cNvSpPr>
            <a:spLocks noGrp="1"/>
          </p:cNvSpPr>
          <p:nvPr>
            <p:ph sz="half" idx="2"/>
          </p:nvPr>
        </p:nvSpPr>
        <p:spPr/>
        <p:txBody>
          <a:bodyPr/>
          <a:lstStyle/>
          <a:p>
            <a:r>
              <a:rPr lang="en-GB" dirty="0" err="1" smtClean="0"/>
              <a:t>Exascale</a:t>
            </a:r>
            <a:endParaRPr lang="en-GB" dirty="0" smtClean="0"/>
          </a:p>
          <a:p>
            <a:r>
              <a:rPr lang="en-GB" dirty="0" smtClean="0"/>
              <a:t>Data deluge</a:t>
            </a:r>
          </a:p>
          <a:p>
            <a:r>
              <a:rPr lang="en-GB" dirty="0" smtClean="0"/>
              <a:t>AI</a:t>
            </a:r>
          </a:p>
          <a:p>
            <a:r>
              <a:rPr lang="en-GB" dirty="0" smtClean="0"/>
              <a:t>Quantum computing</a:t>
            </a:r>
          </a:p>
          <a:p>
            <a:r>
              <a:rPr lang="en-GB" dirty="0" smtClean="0"/>
              <a:t>Etc.</a:t>
            </a:r>
          </a:p>
          <a:p>
            <a:endParaRPr lang="en-GB" dirty="0"/>
          </a:p>
        </p:txBody>
      </p:sp>
      <p:sp>
        <p:nvSpPr>
          <p:cNvPr id="5" name="Text Placeholder 4"/>
          <p:cNvSpPr>
            <a:spLocks noGrp="1"/>
          </p:cNvSpPr>
          <p:nvPr>
            <p:ph type="body" sz="quarter" idx="3"/>
          </p:nvPr>
        </p:nvSpPr>
        <p:spPr>
          <a:xfrm>
            <a:off x="6172200" y="1522139"/>
            <a:ext cx="5183188" cy="823912"/>
          </a:xfrm>
        </p:spPr>
        <p:txBody>
          <a:bodyPr/>
          <a:lstStyle/>
          <a:p>
            <a:r>
              <a:rPr lang="en-GB" dirty="0" smtClean="0"/>
              <a:t>Social</a:t>
            </a:r>
            <a:endParaRPr lang="en-GB" dirty="0"/>
          </a:p>
        </p:txBody>
      </p:sp>
      <p:sp>
        <p:nvSpPr>
          <p:cNvPr id="6" name="Content Placeholder 5"/>
          <p:cNvSpPr>
            <a:spLocks noGrp="1"/>
          </p:cNvSpPr>
          <p:nvPr>
            <p:ph sz="quarter" idx="4"/>
          </p:nvPr>
        </p:nvSpPr>
        <p:spPr/>
        <p:txBody>
          <a:bodyPr/>
          <a:lstStyle/>
          <a:p>
            <a:r>
              <a:rPr lang="en-GB" dirty="0" smtClean="0"/>
              <a:t>Open research</a:t>
            </a:r>
          </a:p>
          <a:p>
            <a:r>
              <a:rPr lang="en-GB" dirty="0" smtClean="0"/>
              <a:t>Strategic approach</a:t>
            </a:r>
          </a:p>
          <a:p>
            <a:r>
              <a:rPr lang="en-GB" dirty="0" smtClean="0"/>
              <a:t>Community cohesion</a:t>
            </a:r>
          </a:p>
          <a:p>
            <a:r>
              <a:rPr lang="en-GB" dirty="0" smtClean="0"/>
              <a:t>User expectations</a:t>
            </a:r>
          </a:p>
          <a:p>
            <a:r>
              <a:rPr lang="en-GB" dirty="0" smtClean="0"/>
              <a:t>People</a:t>
            </a:r>
            <a:r>
              <a:rPr lang="en-GB" dirty="0" smtClean="0"/>
              <a:t> </a:t>
            </a:r>
            <a:r>
              <a:rPr lang="en-GB" dirty="0" smtClean="0"/>
              <a:t>pipeline</a:t>
            </a:r>
          </a:p>
          <a:p>
            <a:r>
              <a:rPr lang="en-GB" dirty="0" smtClean="0"/>
              <a:t>Diversity and inclusion</a:t>
            </a:r>
          </a:p>
          <a:p>
            <a:r>
              <a:rPr lang="en-GB" dirty="0" smtClean="0"/>
              <a:t>Etc.</a:t>
            </a: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9787" y="5555085"/>
            <a:ext cx="1752213" cy="1300390"/>
          </a:xfrm>
          <a:prstGeom prst="rect">
            <a:avLst/>
          </a:prstGeom>
        </p:spPr>
      </p:pic>
    </p:spTree>
    <p:extLst>
      <p:ext uri="{BB962C8B-B14F-4D97-AF65-F5344CB8AC3E}">
        <p14:creationId xmlns:p14="http://schemas.microsoft.com/office/powerpoint/2010/main" val="1164755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0D8578B-06B8-D44F-871B-381E169CC5B6}"/>
              </a:ext>
            </a:extLst>
          </p:cNvPr>
          <p:cNvPicPr>
            <a:picLocks noChangeAspect="1"/>
          </p:cNvPicPr>
          <p:nvPr/>
        </p:nvPicPr>
        <p:blipFill>
          <a:blip r:embed="rId4"/>
          <a:stretch>
            <a:fillRect/>
          </a:stretch>
        </p:blipFill>
        <p:spPr>
          <a:xfrm>
            <a:off x="0" y="0"/>
            <a:ext cx="12192000" cy="6858000"/>
          </a:xfrm>
          <a:prstGeom prst="rect">
            <a:avLst/>
          </a:prstGeom>
        </p:spPr>
      </p:pic>
      <p:pic>
        <p:nvPicPr>
          <p:cNvPr id="6" name="Picture 5">
            <a:extLst>
              <a:ext uri="{FF2B5EF4-FFF2-40B4-BE49-F238E27FC236}">
                <a16:creationId xmlns:a16="http://schemas.microsoft.com/office/drawing/2014/main" id="{753F8DB5-D875-CF4D-A96F-70F080421F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pic>
        <p:nvPicPr>
          <p:cNvPr id="3" name="Picture 2">
            <a:extLst>
              <a:ext uri="{FF2B5EF4-FFF2-40B4-BE49-F238E27FC236}">
                <a16:creationId xmlns:a16="http://schemas.microsoft.com/office/drawing/2014/main" id="{F36DB885-21B5-F244-A9B6-E73EA79D1109}"/>
              </a:ext>
            </a:extLst>
          </p:cNvPr>
          <p:cNvPicPr>
            <a:picLocks noChangeAspect="1"/>
          </p:cNvPicPr>
          <p:nvPr/>
        </p:nvPicPr>
        <p:blipFill>
          <a:blip r:embed="rId6"/>
          <a:stretch>
            <a:fillRect/>
          </a:stretch>
        </p:blipFill>
        <p:spPr>
          <a:xfrm>
            <a:off x="1379538" y="2851150"/>
            <a:ext cx="6934200" cy="1155700"/>
          </a:xfrm>
          <a:prstGeom prst="rect">
            <a:avLst/>
          </a:prstGeom>
        </p:spPr>
      </p:pic>
    </p:spTree>
    <p:extLst>
      <p:ext uri="{BB962C8B-B14F-4D97-AF65-F5344CB8AC3E}">
        <p14:creationId xmlns:p14="http://schemas.microsoft.com/office/powerpoint/2010/main" val="13944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435282-852B-AE4C-B8DF-0BEFA1CC50E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750740"/>
            <a:ext cx="12192000" cy="5107259"/>
          </a:xfrm>
          <a:prstGeom prst="rect">
            <a:avLst/>
          </a:prstGeom>
        </p:spPr>
      </p:pic>
      <p:pic>
        <p:nvPicPr>
          <p:cNvPr id="4" name="Picture 3">
            <a:extLst>
              <a:ext uri="{FF2B5EF4-FFF2-40B4-BE49-F238E27FC236}">
                <a16:creationId xmlns:a16="http://schemas.microsoft.com/office/drawing/2014/main" id="{0AA93F1F-55CE-8C41-933D-BDAD86FDEF59}"/>
              </a:ext>
            </a:extLst>
          </p:cNvPr>
          <p:cNvPicPr>
            <a:picLocks noChangeAspect="1"/>
          </p:cNvPicPr>
          <p:nvPr/>
        </p:nvPicPr>
        <p:blipFill>
          <a:blip r:embed="rId5"/>
          <a:stretch>
            <a:fillRect/>
          </a:stretch>
        </p:blipFill>
        <p:spPr>
          <a:xfrm>
            <a:off x="515938" y="5868509"/>
            <a:ext cx="440215" cy="440215"/>
          </a:xfrm>
          <a:prstGeom prst="rect">
            <a:avLst/>
          </a:prstGeom>
        </p:spPr>
      </p:pic>
      <p:sp>
        <p:nvSpPr>
          <p:cNvPr id="14" name="Rectangle 13">
            <a:extLst>
              <a:ext uri="{FF2B5EF4-FFF2-40B4-BE49-F238E27FC236}">
                <a16:creationId xmlns:a16="http://schemas.microsoft.com/office/drawing/2014/main" id="{70C8BCE3-7BF5-244B-ABC5-1CC57CE8ADDB}"/>
              </a:ext>
            </a:extLst>
          </p:cNvPr>
          <p:cNvSpPr/>
          <p:nvPr/>
        </p:nvSpPr>
        <p:spPr>
          <a:xfrm>
            <a:off x="5535081" y="5904254"/>
            <a:ext cx="1878082"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a:t>
            </a:r>
            <a:r>
              <a:rPr lang="en-GB" sz="1600" dirty="0" err="1">
                <a:solidFill>
                  <a:srgbClr val="FFFFFF"/>
                </a:solidFill>
                <a:latin typeface="Arial" panose="020B0604020202020204" pitchFamily="34" charset="0"/>
                <a:cs typeface="Arial" panose="020B0604020202020204" pitchFamily="34" charset="0"/>
              </a:rPr>
              <a:t>STFC_Matters</a:t>
            </a:r>
            <a:endParaRPr lang="en-GB" sz="1600" dirty="0">
              <a:solidFill>
                <a:srgbClr val="FFFFFF"/>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BAC3E187-FC47-6646-A5A3-38BEA5BF97F3}"/>
              </a:ext>
            </a:extLst>
          </p:cNvPr>
          <p:cNvSpPr/>
          <p:nvPr/>
        </p:nvSpPr>
        <p:spPr>
          <a:xfrm>
            <a:off x="7805525" y="5904254"/>
            <a:ext cx="4214197"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Science and Technology Facilities Council</a:t>
            </a:r>
          </a:p>
        </p:txBody>
      </p:sp>
      <p:pic>
        <p:nvPicPr>
          <p:cNvPr id="18" name="Picture 17">
            <a:extLst>
              <a:ext uri="{FF2B5EF4-FFF2-40B4-BE49-F238E27FC236}">
                <a16:creationId xmlns:a16="http://schemas.microsoft.com/office/drawing/2014/main" id="{7F25C28B-6C92-F94C-81EC-CBF349C8486A}"/>
              </a:ext>
            </a:extLst>
          </p:cNvPr>
          <p:cNvPicPr>
            <a:picLocks noChangeAspect="1"/>
          </p:cNvPicPr>
          <p:nvPr/>
        </p:nvPicPr>
        <p:blipFill>
          <a:blip r:embed="rId6"/>
          <a:stretch>
            <a:fillRect/>
          </a:stretch>
        </p:blipFill>
        <p:spPr>
          <a:xfrm>
            <a:off x="5077049" y="5868508"/>
            <a:ext cx="444002" cy="437275"/>
          </a:xfrm>
          <a:prstGeom prst="rect">
            <a:avLst/>
          </a:prstGeom>
        </p:spPr>
      </p:pic>
      <p:pic>
        <p:nvPicPr>
          <p:cNvPr id="20" name="Picture 19">
            <a:extLst>
              <a:ext uri="{FF2B5EF4-FFF2-40B4-BE49-F238E27FC236}">
                <a16:creationId xmlns:a16="http://schemas.microsoft.com/office/drawing/2014/main" id="{83CE200E-AB24-384F-BB4C-13ACD0DABDB8}"/>
              </a:ext>
            </a:extLst>
          </p:cNvPr>
          <p:cNvPicPr>
            <a:picLocks noChangeAspect="1"/>
          </p:cNvPicPr>
          <p:nvPr/>
        </p:nvPicPr>
        <p:blipFill>
          <a:blip r:embed="rId7"/>
          <a:stretch>
            <a:fillRect/>
          </a:stretch>
        </p:blipFill>
        <p:spPr>
          <a:xfrm>
            <a:off x="7347494" y="5865567"/>
            <a:ext cx="440215" cy="440215"/>
          </a:xfrm>
          <a:prstGeom prst="rect">
            <a:avLst/>
          </a:prstGeom>
        </p:spPr>
      </p:pic>
      <p:pic>
        <p:nvPicPr>
          <p:cNvPr id="11" name="Picture 10">
            <a:extLst>
              <a:ext uri="{FF2B5EF4-FFF2-40B4-BE49-F238E27FC236}">
                <a16:creationId xmlns:a16="http://schemas.microsoft.com/office/drawing/2014/main" id="{14E2772B-B47D-8D46-97A4-931FF8D2720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12" name="Rectangle 11">
            <a:extLst>
              <a:ext uri="{FF2B5EF4-FFF2-40B4-BE49-F238E27FC236}">
                <a16:creationId xmlns:a16="http://schemas.microsoft.com/office/drawing/2014/main" id="{F03ACBB2-A294-5B41-91E3-A21CD7F0322A}"/>
              </a:ext>
            </a:extLst>
          </p:cNvPr>
          <p:cNvSpPr/>
          <p:nvPr/>
        </p:nvSpPr>
        <p:spPr>
          <a:xfrm>
            <a:off x="1014848" y="5904254"/>
            <a:ext cx="4214197"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Science and Technology Facilities Council</a:t>
            </a:r>
          </a:p>
        </p:txBody>
      </p:sp>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9"/>
          <a:stretch>
            <a:fillRect/>
          </a:stretch>
        </p:blipFill>
        <p:spPr>
          <a:xfrm>
            <a:off x="1379538" y="2813050"/>
            <a:ext cx="7442200" cy="1231900"/>
          </a:xfrm>
          <a:prstGeom prst="rect">
            <a:avLst/>
          </a:prstGeom>
        </p:spPr>
      </p:pic>
    </p:spTree>
    <p:extLst>
      <p:ext uri="{BB962C8B-B14F-4D97-AF65-F5344CB8AC3E}">
        <p14:creationId xmlns:p14="http://schemas.microsoft.com/office/powerpoint/2010/main" val="282730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8994" y="158894"/>
            <a:ext cx="10515600" cy="1325563"/>
          </a:xfrm>
        </p:spPr>
        <p:txBody>
          <a:bodyPr/>
          <a:lstStyle/>
          <a:p>
            <a:r>
              <a:rPr lang="en-GB" dirty="0" smtClean="0"/>
              <a:t>The Rationale for Software</a:t>
            </a:r>
            <a:endParaRPr lang="en-GB" dirty="0"/>
          </a:p>
        </p:txBody>
      </p:sp>
      <p:sp>
        <p:nvSpPr>
          <p:cNvPr id="3" name="Content Placeholder 2"/>
          <p:cNvSpPr>
            <a:spLocks noGrp="1"/>
          </p:cNvSpPr>
          <p:nvPr>
            <p:ph idx="1"/>
          </p:nvPr>
        </p:nvSpPr>
        <p:spPr>
          <a:xfrm>
            <a:off x="2684362" y="1845599"/>
            <a:ext cx="10186686" cy="1920244"/>
          </a:xfrm>
        </p:spPr>
        <p:txBody>
          <a:bodyPr/>
          <a:lstStyle/>
          <a:p>
            <a:r>
              <a:rPr lang="en-GB" dirty="0"/>
              <a:t>H</a:t>
            </a:r>
            <a:r>
              <a:rPr lang="en-GB" dirty="0" smtClean="0"/>
              <a:t>ard to envisage any research that will not need software over current decade</a:t>
            </a:r>
          </a:p>
          <a:p>
            <a:r>
              <a:rPr lang="en-GB" dirty="0" smtClean="0"/>
              <a:t>Research reproducibility relies on high-quality software</a:t>
            </a:r>
          </a:p>
          <a:p>
            <a:r>
              <a:rPr lang="en-GB" dirty="0" smtClean="0"/>
              <a:t>Software encapsulates knowledge</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630" y="1610543"/>
            <a:ext cx="1847226" cy="2135326"/>
          </a:xfrm>
          <a:prstGeom prst="rect">
            <a:avLst/>
          </a:prstGeom>
        </p:spPr>
      </p:pic>
      <p:sp>
        <p:nvSpPr>
          <p:cNvPr id="5" name="Content Placeholder 2"/>
          <p:cNvSpPr txBox="1">
            <a:spLocks/>
          </p:cNvSpPr>
          <p:nvPr/>
        </p:nvSpPr>
        <p:spPr>
          <a:xfrm>
            <a:off x="730169" y="3891929"/>
            <a:ext cx="10832939" cy="272879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Also:</a:t>
            </a:r>
          </a:p>
          <a:p>
            <a:r>
              <a:rPr lang="en-GB" dirty="0"/>
              <a:t>Software </a:t>
            </a:r>
            <a:r>
              <a:rPr lang="en-GB" dirty="0" smtClean="0"/>
              <a:t>drives value extraction from investments such as hardware</a:t>
            </a:r>
            <a:r>
              <a:rPr lang="en-GB" dirty="0"/>
              <a:t>, instrumentation, </a:t>
            </a:r>
            <a:r>
              <a:rPr lang="en-GB" dirty="0" smtClean="0"/>
              <a:t>researchers’ time, …</a:t>
            </a:r>
            <a:endParaRPr lang="en-GB" dirty="0"/>
          </a:p>
          <a:p>
            <a:r>
              <a:rPr lang="en-GB" dirty="0" smtClean="0"/>
              <a:t>Embodiment of methods and algorithms, including AI, is software</a:t>
            </a:r>
          </a:p>
          <a:p>
            <a:r>
              <a:rPr lang="en-GB" dirty="0" smtClean="0"/>
              <a:t>Data pipeline relies on software (from instrument control to publication)</a:t>
            </a:r>
          </a:p>
          <a:p>
            <a:r>
              <a:rPr lang="en-GB" dirty="0" smtClean="0"/>
              <a:t>Even this presentation was done by software! (very “meta” of me…)</a:t>
            </a:r>
          </a:p>
          <a:p>
            <a:endParaRPr lang="en-GB" dirty="0"/>
          </a:p>
        </p:txBody>
      </p:sp>
    </p:spTree>
    <p:extLst>
      <p:ext uri="{BB962C8B-B14F-4D97-AF65-F5344CB8AC3E}">
        <p14:creationId xmlns:p14="http://schemas.microsoft.com/office/powerpoint/2010/main" val="759389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018" y="145206"/>
            <a:ext cx="10515600" cy="1325563"/>
          </a:xfrm>
        </p:spPr>
        <p:txBody>
          <a:bodyPr/>
          <a:lstStyle/>
          <a:p>
            <a:r>
              <a:rPr lang="en-GB" dirty="0" smtClean="0"/>
              <a:t>Software Lifecycle</a:t>
            </a:r>
            <a:endParaRPr lang="en-GB" dirty="0"/>
          </a:p>
        </p:txBody>
      </p:sp>
      <p:pic>
        <p:nvPicPr>
          <p:cNvPr id="4" name="Picture 3"/>
          <p:cNvPicPr>
            <a:picLocks noChangeAspect="1"/>
          </p:cNvPicPr>
          <p:nvPr/>
        </p:nvPicPr>
        <p:blipFill>
          <a:blip r:embed="rId2"/>
          <a:stretch>
            <a:fillRect/>
          </a:stretch>
        </p:blipFill>
        <p:spPr>
          <a:xfrm>
            <a:off x="1973096" y="1372384"/>
            <a:ext cx="8379075" cy="4196899"/>
          </a:xfrm>
          <a:prstGeom prst="rect">
            <a:avLst/>
          </a:prstGeom>
        </p:spPr>
      </p:pic>
    </p:spTree>
    <p:extLst>
      <p:ext uri="{BB962C8B-B14F-4D97-AF65-F5344CB8AC3E}">
        <p14:creationId xmlns:p14="http://schemas.microsoft.com/office/powerpoint/2010/main" val="39600525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94" y="158894"/>
            <a:ext cx="10515600" cy="1325563"/>
          </a:xfrm>
        </p:spPr>
        <p:txBody>
          <a:bodyPr/>
          <a:lstStyle/>
          <a:p>
            <a:r>
              <a:rPr lang="en-GB" dirty="0" smtClean="0"/>
              <a:t>Challenges</a:t>
            </a:r>
            <a:endParaRPr lang="en-GB" dirty="0"/>
          </a:p>
        </p:txBody>
      </p:sp>
      <p:sp>
        <p:nvSpPr>
          <p:cNvPr id="3" name="Content Placeholder 2"/>
          <p:cNvSpPr>
            <a:spLocks noGrp="1"/>
          </p:cNvSpPr>
          <p:nvPr>
            <p:ph idx="1"/>
          </p:nvPr>
        </p:nvSpPr>
        <p:spPr>
          <a:xfrm>
            <a:off x="5082731" y="1302152"/>
            <a:ext cx="7203795" cy="4670385"/>
          </a:xfrm>
        </p:spPr>
        <p:txBody>
          <a:bodyPr>
            <a:normAutofit fontScale="77500" lnSpcReduction="20000"/>
          </a:bodyPr>
          <a:lstStyle/>
          <a:p>
            <a:r>
              <a:rPr lang="en-GB" dirty="0" smtClean="0"/>
              <a:t>Software is highly diverse</a:t>
            </a:r>
          </a:p>
          <a:p>
            <a:r>
              <a:rPr lang="en-GB" dirty="0" smtClean="0"/>
              <a:t>Current research evaluation practices do not recognise software adequately </a:t>
            </a:r>
          </a:p>
          <a:p>
            <a:r>
              <a:rPr lang="en-GB" dirty="0" smtClean="0"/>
              <a:t>Software needs to be funded according to its infrastructure nature</a:t>
            </a:r>
          </a:p>
          <a:p>
            <a:r>
              <a:rPr lang="en-GB" dirty="0" smtClean="0"/>
              <a:t>Software is intangible and its essential role often goes unnoticed</a:t>
            </a:r>
          </a:p>
          <a:p>
            <a:r>
              <a:rPr lang="en-GB" dirty="0" smtClean="0"/>
              <a:t>Software needs an army of specialised and dedicated people, driven by research but focused on the software as an infrastructure, for development, maintenance, porting, user training and support, etc.</a:t>
            </a:r>
          </a:p>
          <a:p>
            <a:r>
              <a:rPr lang="en-GB" dirty="0" smtClean="0"/>
              <a:t>The rapid pace of research and technology requires a constant updating of skill and expertise as well as the nourishment of close relationships among software engineers, methods and algorithm developers, researchers, hardware and data experts, etc.</a:t>
            </a:r>
          </a:p>
          <a:p>
            <a:endParaRPr lang="en-GB" dirty="0" smtClean="0"/>
          </a:p>
          <a:p>
            <a:endParaRPr lang="en-GB" dirty="0"/>
          </a:p>
        </p:txBody>
      </p:sp>
      <p:pic>
        <p:nvPicPr>
          <p:cNvPr id="6" name="Picture 5"/>
          <p:cNvPicPr>
            <a:picLocks noChangeAspect="1"/>
          </p:cNvPicPr>
          <p:nvPr/>
        </p:nvPicPr>
        <p:blipFill>
          <a:blip r:embed="rId2"/>
          <a:stretch>
            <a:fillRect/>
          </a:stretch>
        </p:blipFill>
        <p:spPr>
          <a:xfrm>
            <a:off x="509285" y="1182547"/>
            <a:ext cx="4510811" cy="4575858"/>
          </a:xfrm>
          <a:prstGeom prst="rect">
            <a:avLst/>
          </a:prstGeom>
        </p:spPr>
      </p:pic>
    </p:spTree>
    <p:extLst>
      <p:ext uri="{BB962C8B-B14F-4D97-AF65-F5344CB8AC3E}">
        <p14:creationId xmlns:p14="http://schemas.microsoft.com/office/powerpoint/2010/main" val="2814857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a:t>
            </a:r>
            <a:endParaRPr lang="en-GB" dirty="0"/>
          </a:p>
        </p:txBody>
      </p:sp>
      <p:sp>
        <p:nvSpPr>
          <p:cNvPr id="3" name="Content Placeholder 2"/>
          <p:cNvSpPr>
            <a:spLocks noGrp="1"/>
          </p:cNvSpPr>
          <p:nvPr>
            <p:ph idx="1"/>
          </p:nvPr>
        </p:nvSpPr>
        <p:spPr>
          <a:xfrm>
            <a:off x="381962" y="1495746"/>
            <a:ext cx="11227443" cy="4351338"/>
          </a:xfrm>
        </p:spPr>
        <p:txBody>
          <a:bodyPr>
            <a:normAutofit/>
          </a:bodyPr>
          <a:lstStyle/>
          <a:p>
            <a:r>
              <a:rPr lang="en-GB" b="1" dirty="0" smtClean="0"/>
              <a:t>Change funding practices to reflect the importance of software</a:t>
            </a:r>
            <a:r>
              <a:rPr lang="en-GB" dirty="0" smtClean="0"/>
              <a:t>:</a:t>
            </a:r>
          </a:p>
          <a:p>
            <a:pPr lvl="1"/>
            <a:r>
              <a:rPr lang="en-GB" dirty="0" smtClean="0"/>
              <a:t>Fund software appropriately throughout its lifecycle</a:t>
            </a:r>
          </a:p>
          <a:p>
            <a:pPr lvl="1"/>
            <a:r>
              <a:rPr lang="en-GB" dirty="0" smtClean="0"/>
              <a:t>Provide long-term cross-UKRI support for software maintenance and development which spans CSRs</a:t>
            </a:r>
          </a:p>
          <a:p>
            <a:pPr lvl="1"/>
            <a:r>
              <a:rPr lang="en-GB" dirty="0" smtClean="0"/>
              <a:t>Provide researchers with greater access to expert RSEs through a nationally coordinated and funded service</a:t>
            </a:r>
          </a:p>
          <a:p>
            <a:pPr marL="457200" lvl="1" indent="0">
              <a:buNone/>
            </a:pPr>
            <a:endParaRPr lang="en-GB" dirty="0" smtClean="0"/>
          </a:p>
          <a:p>
            <a:r>
              <a:rPr lang="en-GB" b="1" dirty="0" smtClean="0"/>
              <a:t>Improve understanding of </a:t>
            </a:r>
            <a:r>
              <a:rPr lang="en-GB" b="1" dirty="0" err="1" smtClean="0"/>
              <a:t>RoI</a:t>
            </a:r>
            <a:r>
              <a:rPr lang="en-GB" b="1" dirty="0" smtClean="0"/>
              <a:t> in software</a:t>
            </a:r>
            <a:r>
              <a:rPr lang="en-GB" dirty="0" smtClean="0"/>
              <a:t>:</a:t>
            </a:r>
          </a:p>
          <a:p>
            <a:pPr lvl="1"/>
            <a:r>
              <a:rPr lang="en-GB" dirty="0" smtClean="0"/>
              <a:t>Increase evidence base used to direct future UKRI software funding strategy</a:t>
            </a:r>
          </a:p>
          <a:p>
            <a:pPr lvl="1"/>
            <a:r>
              <a:rPr lang="en-GB" dirty="0" smtClean="0"/>
              <a:t>Support the recognition of software as a research output</a:t>
            </a:r>
            <a:endParaRPr lang="en-GB" dirty="0"/>
          </a:p>
        </p:txBody>
      </p:sp>
    </p:spTree>
    <p:extLst>
      <p:ext uri="{BB962C8B-B14F-4D97-AF65-F5344CB8AC3E}">
        <p14:creationId xmlns:p14="http://schemas.microsoft.com/office/powerpoint/2010/main" val="1403937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a:t>
            </a:r>
            <a:endParaRPr lang="en-GB" dirty="0"/>
          </a:p>
        </p:txBody>
      </p:sp>
      <p:sp>
        <p:nvSpPr>
          <p:cNvPr id="3" name="Content Placeholder 2"/>
          <p:cNvSpPr>
            <a:spLocks noGrp="1"/>
          </p:cNvSpPr>
          <p:nvPr>
            <p:ph idx="1"/>
          </p:nvPr>
        </p:nvSpPr>
        <p:spPr>
          <a:xfrm>
            <a:off x="572464" y="1374212"/>
            <a:ext cx="10584084" cy="4351338"/>
          </a:xfrm>
        </p:spPr>
        <p:txBody>
          <a:bodyPr>
            <a:normAutofit fontScale="92500" lnSpcReduction="10000"/>
          </a:bodyPr>
          <a:lstStyle/>
          <a:p>
            <a:r>
              <a:rPr lang="en-GB" b="1" dirty="0" smtClean="0"/>
              <a:t>Fully exploit investment in R&amp;I by increasing access to software experts</a:t>
            </a:r>
            <a:r>
              <a:rPr lang="en-GB" dirty="0" smtClean="0"/>
              <a:t>:</a:t>
            </a:r>
          </a:p>
          <a:p>
            <a:pPr lvl="1"/>
            <a:r>
              <a:rPr lang="en-GB" dirty="0" smtClean="0"/>
              <a:t>Promote networking and sharing of expertise and resources in research</a:t>
            </a:r>
          </a:p>
          <a:p>
            <a:pPr lvl="1"/>
            <a:r>
              <a:rPr lang="en-GB" dirty="0" smtClean="0"/>
              <a:t>Support existing software communities</a:t>
            </a:r>
          </a:p>
          <a:p>
            <a:pPr lvl="1"/>
            <a:r>
              <a:rPr lang="en-GB" dirty="0" smtClean="0"/>
              <a:t>Attract and retain skilled software specialists</a:t>
            </a:r>
          </a:p>
          <a:p>
            <a:pPr lvl="1"/>
            <a:r>
              <a:rPr lang="en-GB" dirty="0" smtClean="0"/>
              <a:t>Provide broadly required services centrally</a:t>
            </a:r>
          </a:p>
          <a:p>
            <a:pPr lvl="1"/>
            <a:r>
              <a:rPr lang="en-GB" dirty="0" smtClean="0"/>
              <a:t>Investigate the usefulness of an audit/quality kite mark for software</a:t>
            </a:r>
          </a:p>
          <a:p>
            <a:pPr marL="457200" lvl="1" indent="0">
              <a:buNone/>
            </a:pPr>
            <a:endParaRPr lang="en-GB" dirty="0" smtClean="0"/>
          </a:p>
          <a:p>
            <a:r>
              <a:rPr lang="en-GB" b="1" dirty="0" smtClean="0"/>
              <a:t>Expand training to meet evolving requirement of research</a:t>
            </a:r>
            <a:r>
              <a:rPr lang="en-GB" dirty="0" smtClean="0"/>
              <a:t>:</a:t>
            </a:r>
          </a:p>
          <a:p>
            <a:pPr lvl="1"/>
            <a:r>
              <a:rPr lang="en-GB" dirty="0" smtClean="0"/>
              <a:t>Maintain UK leadership in research software</a:t>
            </a:r>
          </a:p>
          <a:p>
            <a:pPr lvl="1"/>
            <a:r>
              <a:rPr lang="en-GB" dirty="0" smtClean="0"/>
              <a:t>Improve training at all career stages</a:t>
            </a:r>
          </a:p>
          <a:p>
            <a:pPr lvl="1"/>
            <a:r>
              <a:rPr lang="en-GB" dirty="0" smtClean="0"/>
              <a:t>Support an analysis of software training</a:t>
            </a:r>
          </a:p>
        </p:txBody>
      </p:sp>
    </p:spTree>
    <p:extLst>
      <p:ext uri="{BB962C8B-B14F-4D97-AF65-F5344CB8AC3E}">
        <p14:creationId xmlns:p14="http://schemas.microsoft.com/office/powerpoint/2010/main" val="3549640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8282" t="7366" r="7895" b="7230"/>
          <a:stretch/>
        </p:blipFill>
        <p:spPr>
          <a:xfrm>
            <a:off x="1716794" y="1032418"/>
            <a:ext cx="8381158" cy="4763974"/>
          </a:xfrm>
          <a:prstGeom prst="rect">
            <a:avLst/>
          </a:prstGeom>
        </p:spPr>
      </p:pic>
      <p:sp>
        <p:nvSpPr>
          <p:cNvPr id="3" name="TextBox 2">
            <a:extLst>
              <a:ext uri="{FF2B5EF4-FFF2-40B4-BE49-F238E27FC236}">
                <a16:creationId xmlns:a16="http://schemas.microsoft.com/office/drawing/2014/main" id="{67B54F19-1212-9345-95FF-9D2815FD6E96}"/>
              </a:ext>
            </a:extLst>
          </p:cNvPr>
          <p:cNvSpPr txBox="1"/>
          <p:nvPr/>
        </p:nvSpPr>
        <p:spPr>
          <a:xfrm>
            <a:off x="312406" y="218883"/>
            <a:ext cx="11453260" cy="769441"/>
          </a:xfrm>
          <a:prstGeom prst="rect">
            <a:avLst/>
          </a:prstGeom>
          <a:noFill/>
        </p:spPr>
        <p:txBody>
          <a:bodyPr wrap="square" rtlCol="0" anchor="t">
            <a:spAutoFit/>
          </a:bodyPr>
          <a:lstStyle/>
          <a:p>
            <a:r>
              <a:rPr lang="en-US" sz="4400" b="1" spc="-150" dirty="0" smtClean="0">
                <a:solidFill>
                  <a:srgbClr val="2E2D62"/>
                </a:solidFill>
                <a:latin typeface="Arial" panose="020B0604020202020204" pitchFamily="34" charset="0"/>
                <a:cs typeface="Arial" panose="020B0604020202020204" pitchFamily="34" charset="0"/>
              </a:rPr>
              <a:t>Goal-driven Interventions Logic: an example</a:t>
            </a:r>
            <a:endParaRPr lang="en-US" sz="4400" b="1" spc="-150" dirty="0">
              <a:solidFill>
                <a:srgbClr val="2E2D6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5302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GB" dirty="0" smtClean="0"/>
              <a:t>Goals</a:t>
            </a:r>
            <a:endParaRPr lang="en-GB" dirty="0"/>
          </a:p>
        </p:txBody>
      </p:sp>
      <p:sp>
        <p:nvSpPr>
          <p:cNvPr id="4" name="Content Placeholder 3"/>
          <p:cNvSpPr>
            <a:spLocks noGrp="1"/>
          </p:cNvSpPr>
          <p:nvPr>
            <p:ph sz="half" idx="2"/>
          </p:nvPr>
        </p:nvSpPr>
        <p:spPr/>
        <p:txBody>
          <a:bodyPr/>
          <a:lstStyle/>
          <a:p>
            <a:r>
              <a:rPr lang="en-GB" dirty="0" smtClean="0"/>
              <a:t>Recognise that software is an essential, valuable and impactful part of research</a:t>
            </a:r>
          </a:p>
          <a:p>
            <a:r>
              <a:rPr lang="en-GB" dirty="0" smtClean="0"/>
              <a:t>Improve the effectiveness of funding invested into software use and development</a:t>
            </a:r>
            <a:endParaRPr lang="en-GB" dirty="0"/>
          </a:p>
        </p:txBody>
      </p:sp>
      <p:sp>
        <p:nvSpPr>
          <p:cNvPr id="5" name="Text Placeholder 4"/>
          <p:cNvSpPr>
            <a:spLocks noGrp="1"/>
          </p:cNvSpPr>
          <p:nvPr>
            <p:ph type="body" sz="quarter" idx="3"/>
          </p:nvPr>
        </p:nvSpPr>
        <p:spPr/>
        <p:txBody>
          <a:bodyPr/>
          <a:lstStyle/>
          <a:p>
            <a:r>
              <a:rPr lang="en-GB" dirty="0" smtClean="0"/>
              <a:t>Investments</a:t>
            </a:r>
            <a:endParaRPr lang="en-GB" dirty="0"/>
          </a:p>
        </p:txBody>
      </p:sp>
      <p:sp>
        <p:nvSpPr>
          <p:cNvPr id="6" name="Content Placeholder 5"/>
          <p:cNvSpPr>
            <a:spLocks noGrp="1"/>
          </p:cNvSpPr>
          <p:nvPr>
            <p:ph sz="quarter" idx="4"/>
          </p:nvPr>
        </p:nvSpPr>
        <p:spPr/>
        <p:txBody>
          <a:bodyPr/>
          <a:lstStyle/>
          <a:p>
            <a:r>
              <a:rPr lang="en-GB" dirty="0" smtClean="0"/>
              <a:t>Recommendations rely on changes to UKRI policy and, as such, will be costed by UKRI</a:t>
            </a:r>
            <a:endParaRPr lang="en-GB" dirty="0"/>
          </a:p>
        </p:txBody>
      </p:sp>
      <p:sp>
        <p:nvSpPr>
          <p:cNvPr id="8" name="Rectangle 7"/>
          <p:cNvSpPr/>
          <p:nvPr/>
        </p:nvSpPr>
        <p:spPr>
          <a:xfrm rot="16200000">
            <a:off x="5208372" y="-5104671"/>
            <a:ext cx="1772560" cy="1205965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GB" sz="11500" dirty="0" smtClean="0"/>
              <a:t>Policy</a:t>
            </a:r>
            <a:endParaRPr lang="en-GB" sz="11500" dirty="0"/>
          </a:p>
        </p:txBody>
      </p:sp>
    </p:spTree>
    <p:extLst>
      <p:ext uri="{BB962C8B-B14F-4D97-AF65-F5344CB8AC3E}">
        <p14:creationId xmlns:p14="http://schemas.microsoft.com/office/powerpoint/2010/main" val="2394059027"/>
      </p:ext>
    </p:extLst>
  </p:cSld>
  <p:clrMapOvr>
    <a:masterClrMapping/>
  </p:clrMapOvr>
</p:sld>
</file>

<file path=ppt/theme/theme1.xml><?xml version="1.0" encoding="utf-8"?>
<a:theme xmlns:a="http://schemas.openxmlformats.org/drawingml/2006/main" name="Office Theme">
  <a:themeElements>
    <a:clrScheme name="Custom 1">
      <a:dk1>
        <a:srgbClr val="201D3E"/>
      </a:dk1>
      <a:lt1>
        <a:srgbClr val="FFFFFF"/>
      </a:lt1>
      <a:dk2>
        <a:srgbClr val="FFFFFF"/>
      </a:dk2>
      <a:lt2>
        <a:srgbClr val="FFFFFF"/>
      </a:lt2>
      <a:accent1>
        <a:srgbClr val="69BF49"/>
      </a:accent1>
      <a:accent2>
        <a:srgbClr val="07B089"/>
      </a:accent2>
      <a:accent3>
        <a:srgbClr val="36D2AF"/>
      </a:accent3>
      <a:accent4>
        <a:srgbClr val="10BED6"/>
      </a:accent4>
      <a:accent5>
        <a:srgbClr val="247BE1"/>
      </a:accent5>
      <a:accent6>
        <a:srgbClr val="BF28BC"/>
      </a:accent6>
      <a:hlink>
        <a:srgbClr val="FF595B"/>
      </a:hlink>
      <a:folHlink>
        <a:srgbClr val="F0243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MASTER 2 WHI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5656</TotalTime>
  <Words>1698</Words>
  <Application>Microsoft Office PowerPoint</Application>
  <PresentationFormat>Widescreen</PresentationFormat>
  <Paragraphs>228</Paragraphs>
  <Slides>25</Slides>
  <Notes>11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25</vt:i4>
      </vt:variant>
    </vt:vector>
  </HeadingPairs>
  <TitlesOfParts>
    <vt:vector size="35" baseType="lpstr">
      <vt:lpstr>Arial</vt:lpstr>
      <vt:lpstr>Arial Regular</vt:lpstr>
      <vt:lpstr>Calibri</vt:lpstr>
      <vt:lpstr>Lucida Grande</vt:lpstr>
      <vt:lpstr>Times New Roman</vt:lpstr>
      <vt:lpstr>Wingdings</vt:lpstr>
      <vt:lpstr>ヒラギノ角ゴ Pro W3</vt:lpstr>
      <vt:lpstr>Office Theme</vt:lpstr>
      <vt:lpstr>MASTER 2 WHITE</vt:lpstr>
      <vt:lpstr>Font and logo master</vt:lpstr>
      <vt:lpstr>PowerPoint Presentation</vt:lpstr>
      <vt:lpstr>PowerPoint Presentation</vt:lpstr>
      <vt:lpstr>The Rationale for Software</vt:lpstr>
      <vt:lpstr>Software Lifecycle</vt:lpstr>
      <vt:lpstr>Challenges</vt:lpstr>
      <vt:lpstr>Recommendations</vt:lpstr>
      <vt:lpstr>Recommendations</vt:lpstr>
      <vt:lpstr>PowerPoint Presentation</vt:lpstr>
      <vt:lpstr>PowerPoint Presentation</vt:lpstr>
      <vt:lpstr>PowerPoint Presentation</vt:lpstr>
      <vt:lpstr>PowerPoint Presentation</vt:lpstr>
      <vt:lpstr>PowerPoint Presentation</vt:lpstr>
      <vt:lpstr>Split Remits in STFC Software Activities?</vt:lpstr>
      <vt:lpstr>PowerPoint Presentation</vt:lpstr>
      <vt:lpstr>1973: Collaborative Computational Projects </vt:lpstr>
      <vt:lpstr>1973: Collaborative Computational Projects </vt:lpstr>
      <vt:lpstr>Research Areas Currently Supported</vt:lpstr>
      <vt:lpstr>CoSeC Infrastructure Ethos</vt:lpstr>
      <vt:lpstr>What CoSeC People Do</vt:lpstr>
      <vt:lpstr>2018 Chemistry Nobel Prize</vt:lpstr>
      <vt:lpstr>PACE Project</vt:lpstr>
      <vt:lpstr>Software for Industry with Hartree Centre</vt:lpstr>
      <vt:lpstr>Challenges/Opportunities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Montanari, Barbara (STFC,RAL,SC)</cp:lastModifiedBy>
  <cp:revision>227</cp:revision>
  <cp:lastPrinted>2019-10-02T08:27:37Z</cp:lastPrinted>
  <dcterms:created xsi:type="dcterms:W3CDTF">2019-09-17T08:04:08Z</dcterms:created>
  <dcterms:modified xsi:type="dcterms:W3CDTF">2020-01-17T13:03:03Z</dcterms:modified>
</cp:coreProperties>
</file>