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68" r:id="rId5"/>
    <p:sldMasterId id="2147483681" r:id="rId6"/>
  </p:sldMasterIdLst>
  <p:notesMasterIdLst>
    <p:notesMasterId r:id="rId22"/>
  </p:notesMasterIdLst>
  <p:sldIdLst>
    <p:sldId id="262" r:id="rId7"/>
    <p:sldId id="335" r:id="rId8"/>
    <p:sldId id="350" r:id="rId9"/>
    <p:sldId id="340" r:id="rId10"/>
    <p:sldId id="348" r:id="rId11"/>
    <p:sldId id="336" r:id="rId12"/>
    <p:sldId id="346" r:id="rId13"/>
    <p:sldId id="337" r:id="rId14"/>
    <p:sldId id="347" r:id="rId15"/>
    <p:sldId id="349" r:id="rId16"/>
    <p:sldId id="338" r:id="rId17"/>
    <p:sldId id="339" r:id="rId18"/>
    <p:sldId id="341" r:id="rId19"/>
    <p:sldId id="342" r:id="rId20"/>
    <p:sldId id="35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FFFFFF"/>
    <a:srgbClr val="010101"/>
    <a:srgbClr val="2E2D62"/>
    <a:srgbClr val="003088"/>
    <a:srgbClr val="0C3251"/>
    <a:srgbClr val="626262"/>
    <a:srgbClr val="F08900"/>
    <a:srgbClr val="FF6900"/>
    <a:srgbClr val="1E5D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523"/>
  </p:normalViewPr>
  <p:slideViewPr>
    <p:cSldViewPr snapToGrid="0" snapToObjects="1">
      <p:cViewPr varScale="1">
        <p:scale>
          <a:sx n="69" d="100"/>
          <a:sy n="69" d="100"/>
        </p:scale>
        <p:origin x="444" y="44"/>
      </p:cViewPr>
      <p:guideLst>
        <p:guide orient="horz" pos="323"/>
        <p:guide pos="325"/>
        <p:guide orient="horz" pos="3974"/>
        <p:guide pos="7355"/>
        <p:guide pos="3840"/>
        <p:guide orient="horz" pos="867"/>
        <p:guide orient="horz" pos="3634"/>
        <p:guide pos="869"/>
      </p:guideLst>
    </p:cSldViewPr>
  </p:slideViewPr>
  <p:notesTextViewPr>
    <p:cViewPr>
      <p:scale>
        <a:sx n="3" d="2"/>
        <a:sy n="3" d="2"/>
      </p:scale>
      <p:origin x="0" y="0"/>
    </p:cViewPr>
  </p:notesTextViewPr>
  <p:sorterViewPr>
    <p:cViewPr>
      <p:scale>
        <a:sx n="100" d="100"/>
        <a:sy n="100" d="100"/>
      </p:scale>
      <p:origin x="0" y="-131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FE9A4A-3203-D544-A0F2-9B4A7A1B021E}" type="datetimeFigureOut">
              <a:rPr lang="en-US" smtClean="0"/>
              <a:t>1/17/2020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3BA1D-A00F-DB41-84DA-BE26C4853B35}" type="slidenum">
              <a:rPr lang="en-US" smtClean="0"/>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2</a:t>
            </a:fld>
            <a:endParaRPr lang="en-US" altLang="en-US" sz="1200"/>
          </a:p>
        </p:txBody>
      </p:sp>
    </p:spTree>
    <p:extLst>
      <p:ext uri="{BB962C8B-B14F-4D97-AF65-F5344CB8AC3E}">
        <p14:creationId xmlns:p14="http://schemas.microsoft.com/office/powerpoint/2010/main" val="1470890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15</a:t>
            </a:fld>
            <a:endParaRPr lang="en-US" altLang="en-US" sz="1200"/>
          </a:p>
        </p:txBody>
      </p:sp>
    </p:spTree>
    <p:extLst>
      <p:ext uri="{BB962C8B-B14F-4D97-AF65-F5344CB8AC3E}">
        <p14:creationId xmlns:p14="http://schemas.microsoft.com/office/powerpoint/2010/main" val="2425786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3</a:t>
            </a:fld>
            <a:endParaRPr lang="en-US" altLang="en-US" sz="1200"/>
          </a:p>
        </p:txBody>
      </p:sp>
    </p:spTree>
    <p:extLst>
      <p:ext uri="{BB962C8B-B14F-4D97-AF65-F5344CB8AC3E}">
        <p14:creationId xmlns:p14="http://schemas.microsoft.com/office/powerpoint/2010/main" val="2730857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4</a:t>
            </a:fld>
            <a:endParaRPr lang="en-US" altLang="en-US" sz="1200"/>
          </a:p>
        </p:txBody>
      </p:sp>
    </p:spTree>
    <p:extLst>
      <p:ext uri="{BB962C8B-B14F-4D97-AF65-F5344CB8AC3E}">
        <p14:creationId xmlns:p14="http://schemas.microsoft.com/office/powerpoint/2010/main" val="2304948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6</a:t>
            </a:fld>
            <a:endParaRPr lang="en-US" altLang="en-US" sz="1200"/>
          </a:p>
        </p:txBody>
      </p:sp>
    </p:spTree>
    <p:extLst>
      <p:ext uri="{BB962C8B-B14F-4D97-AF65-F5344CB8AC3E}">
        <p14:creationId xmlns:p14="http://schemas.microsoft.com/office/powerpoint/2010/main" val="817032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8</a:t>
            </a:fld>
            <a:endParaRPr lang="en-US" altLang="en-US" sz="1200"/>
          </a:p>
        </p:txBody>
      </p:sp>
    </p:spTree>
    <p:extLst>
      <p:ext uri="{BB962C8B-B14F-4D97-AF65-F5344CB8AC3E}">
        <p14:creationId xmlns:p14="http://schemas.microsoft.com/office/powerpoint/2010/main" val="4268816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11</a:t>
            </a:fld>
            <a:endParaRPr lang="en-US" altLang="en-US" sz="1200"/>
          </a:p>
        </p:txBody>
      </p:sp>
    </p:spTree>
    <p:extLst>
      <p:ext uri="{BB962C8B-B14F-4D97-AF65-F5344CB8AC3E}">
        <p14:creationId xmlns:p14="http://schemas.microsoft.com/office/powerpoint/2010/main" val="1345772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12</a:t>
            </a:fld>
            <a:endParaRPr lang="en-US" altLang="en-US" sz="1200"/>
          </a:p>
        </p:txBody>
      </p:sp>
    </p:spTree>
    <p:extLst>
      <p:ext uri="{BB962C8B-B14F-4D97-AF65-F5344CB8AC3E}">
        <p14:creationId xmlns:p14="http://schemas.microsoft.com/office/powerpoint/2010/main" val="2363399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13</a:t>
            </a:fld>
            <a:endParaRPr lang="en-US" altLang="en-US" sz="1200"/>
          </a:p>
        </p:txBody>
      </p:sp>
    </p:spTree>
    <p:extLst>
      <p:ext uri="{BB962C8B-B14F-4D97-AF65-F5344CB8AC3E}">
        <p14:creationId xmlns:p14="http://schemas.microsoft.com/office/powerpoint/2010/main" val="2079155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0334EFC-31A4-49AB-9603-2854D7221627}"/>
              </a:ext>
            </a:extLst>
          </p:cNvPr>
          <p:cNvSpPr>
            <a:spLocks noGrp="1" noRot="1" noChangeAspect="1" noTextEdit="1"/>
          </p:cNvSpPr>
          <p:nvPr>
            <p:ph type="sldImg"/>
          </p:nvPr>
        </p:nvSpPr>
        <p:spPr>
          <a:xfrm>
            <a:off x="90488" y="744538"/>
            <a:ext cx="6616700" cy="3722687"/>
          </a:xfrm>
          <a:ln/>
        </p:spPr>
      </p:sp>
      <p:sp>
        <p:nvSpPr>
          <p:cNvPr id="28675" name="Notes Placeholder 2">
            <a:extLst>
              <a:ext uri="{FF2B5EF4-FFF2-40B4-BE49-F238E27FC236}">
                <a16:creationId xmlns:a16="http://schemas.microsoft.com/office/drawing/2014/main" id="{D8DC4409-39E8-48B3-962D-5355F7EEE0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Lucida Grande"/>
              <a:ea typeface="ヒラギノ角ゴ Pro W3"/>
            </a:endParaRPr>
          </a:p>
        </p:txBody>
      </p:sp>
      <p:sp>
        <p:nvSpPr>
          <p:cNvPr id="28676" name="Slide Number Placeholder 3">
            <a:extLst>
              <a:ext uri="{FF2B5EF4-FFF2-40B4-BE49-F238E27FC236}">
                <a16:creationId xmlns:a16="http://schemas.microsoft.com/office/drawing/2014/main" id="{1D2E8465-BF1D-49F7-8319-42F282596B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a:ea typeface="ヒラギノ角ゴ Pro W3"/>
                <a:cs typeface="ヒラギノ角ゴ Pro W3"/>
              </a:defRPr>
            </a:lvl1pPr>
            <a:lvl2pPr marL="742950" indent="-285750">
              <a:defRPr sz="2400">
                <a:solidFill>
                  <a:schemeClr val="tx1"/>
                </a:solidFill>
                <a:latin typeface="Lucida Grande"/>
                <a:ea typeface="ヒラギノ角ゴ Pro W3"/>
                <a:cs typeface="ヒラギノ角ゴ Pro W3"/>
              </a:defRPr>
            </a:lvl2pPr>
            <a:lvl3pPr marL="1143000" indent="-228600">
              <a:defRPr sz="2400">
                <a:solidFill>
                  <a:schemeClr val="tx1"/>
                </a:solidFill>
                <a:latin typeface="Lucida Grande"/>
                <a:ea typeface="ヒラギノ角ゴ Pro W3"/>
                <a:cs typeface="ヒラギノ角ゴ Pro W3"/>
              </a:defRPr>
            </a:lvl3pPr>
            <a:lvl4pPr marL="1600200" indent="-228600">
              <a:defRPr sz="2400">
                <a:solidFill>
                  <a:schemeClr val="tx1"/>
                </a:solidFill>
                <a:latin typeface="Lucida Grande"/>
                <a:ea typeface="ヒラギノ角ゴ Pro W3"/>
                <a:cs typeface="ヒラギノ角ゴ Pro W3"/>
              </a:defRPr>
            </a:lvl4pPr>
            <a:lvl5pPr marL="2057400" indent="-228600">
              <a:defRPr sz="2400">
                <a:solidFill>
                  <a:schemeClr val="tx1"/>
                </a:solidFill>
                <a:latin typeface="Lucida Grande"/>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a:ea typeface="ヒラギノ角ゴ Pro W3"/>
                <a:cs typeface="ヒラギノ角ゴ Pro W3"/>
              </a:defRPr>
            </a:lvl9pPr>
          </a:lstStyle>
          <a:p>
            <a:fld id="{0D1E9666-A52D-41DA-87BE-F90AF394A85B}" type="slidenum">
              <a:rPr lang="en-US" altLang="en-US" sz="1200" smtClean="0"/>
              <a:pPr/>
              <a:t>14</a:t>
            </a:fld>
            <a:endParaRPr lang="en-US" altLang="en-US" sz="1200"/>
          </a:p>
        </p:txBody>
      </p:sp>
    </p:spTree>
    <p:extLst>
      <p:ext uri="{BB962C8B-B14F-4D97-AF65-F5344CB8AC3E}">
        <p14:creationId xmlns:p14="http://schemas.microsoft.com/office/powerpoint/2010/main" val="1897140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082782"/>
      </p:ext>
    </p:extLst>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baseline="0"/>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57819505"/>
      </p:ext>
    </p:extLst>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baseline="0"/>
            </a:lvl1pPr>
          </a:lstStyle>
          <a:p>
            <a:r>
              <a:rPr lang="en-US" dirty="0"/>
              <a:t>Click to edit Master title style</a:t>
            </a:r>
            <a:endParaRPr lang="en-GB" dirty="0"/>
          </a:p>
        </p:txBody>
      </p:sp>
    </p:spTree>
    <p:extLst>
      <p:ext uri="{BB962C8B-B14F-4D97-AF65-F5344CB8AC3E}">
        <p14:creationId xmlns:p14="http://schemas.microsoft.com/office/powerpoint/2010/main" val="2153426214"/>
      </p:ext>
    </p:extLst>
  </p:cSld>
  <p:clrMapOvr>
    <a:masterClrMapping/>
  </p:clrMapOvr>
  <p:transition spd="slow">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09991"/>
      </p:ext>
    </p:extLst>
  </p:cSld>
  <p:clrMapOvr>
    <a:masterClrMapping/>
  </p:clrMapOvr>
  <p:transition spd="slow">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baseline="0"/>
            </a:lvl1pPr>
          </a:lstStyle>
          <a:p>
            <a:r>
              <a:rPr lang="en-US" dirty="0"/>
              <a:t>Click to edit Master title style</a:t>
            </a:r>
            <a:endParaRPr lang="en-GB"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42527208"/>
      </p:ext>
    </p:extLst>
  </p:cSld>
  <p:clrMapOvr>
    <a:masterClrMapping/>
  </p:clrMapOvr>
  <p:transition spd="slow">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72583116"/>
      </p:ext>
    </p:extLst>
  </p:cSld>
  <p:clrMapOvr>
    <a:masterClrMapping/>
  </p:clrMapOvr>
  <p:transition spd="slow">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baseline="0"/>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54345208"/>
      </p:ext>
    </p:extLst>
  </p:cSld>
  <p:clrMapOvr>
    <a:masterClrMapping/>
  </p:clrMapOvr>
  <p:transition spd="slow">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baseline="0"/>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07737978"/>
      </p:ext>
    </p:extLst>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86030"/>
      </p:ext>
    </p:extLst>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2213841"/>
      </p:ext>
    </p:extLst>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914400" y="1557338"/>
            <a:ext cx="10363200" cy="3800488"/>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2000">
                <a:solidFill>
                  <a:schemeClr val="accent1">
                    <a:lumMod val="50000"/>
                  </a:schemeClr>
                </a:solidFill>
                <a:latin typeface="Calibri" panose="020F0502020204030204" pitchFamily="34" charset="0"/>
                <a:cs typeface="Arial"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1369002122"/>
      </p:ext>
    </p:extLst>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005915"/>
      </p:ext>
    </p:extLst>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116118948"/>
      </p:ext>
    </p:extLst>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05965562"/>
      </p:ext>
    </p:extLst>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21398681"/>
      </p:ext>
    </p:extLst>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03394650"/>
      </p:ext>
    </p:extLst>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4.jpe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2787FE-8CBB-6248-9619-3941DE55C1B6}"/>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00703" y="5912650"/>
            <a:ext cx="3087443" cy="789272"/>
          </a:xfrm>
          <a:prstGeom prst="rect">
            <a:avLst/>
          </a:prstGeom>
        </p:spPr>
      </p:pic>
      <p:pic>
        <p:nvPicPr>
          <p:cNvPr id="7" name="Picture 6"/>
          <p:cNvPicPr>
            <a:picLocks noChangeAspect="1"/>
          </p:cNvPicPr>
          <p:nvPr userDrawn="1"/>
        </p:nvPicPr>
        <p:blipFill rotWithShape="1">
          <a:blip r:embed="rId7" cstate="print">
            <a:extLst>
              <a:ext uri="{28A0092B-C50C-407E-A947-70E740481C1C}">
                <a14:useLocalDpi xmlns:a14="http://schemas.microsoft.com/office/drawing/2010/main"/>
              </a:ext>
            </a:extLst>
          </a:blip>
          <a:srcRect l="17790" t="23210" r="18590" b="36727"/>
          <a:stretch/>
        </p:blipFill>
        <p:spPr>
          <a:xfrm>
            <a:off x="3426688" y="5998252"/>
            <a:ext cx="1406846" cy="712906"/>
          </a:xfrm>
          <a:prstGeom prst="rect">
            <a:avLst/>
          </a:prstGeom>
        </p:spPr>
      </p:pic>
    </p:spTree>
    <p:extLst>
      <p:ext uri="{BB962C8B-B14F-4D97-AF65-F5344CB8AC3E}">
        <p14:creationId xmlns:p14="http://schemas.microsoft.com/office/powerpoint/2010/main" val="554890378"/>
      </p:ext>
    </p:extLst>
  </p:cSld>
  <p:clrMap bg1="lt1" tx1="dk1" bg2="lt2" tx2="dk2" accent1="accent1" accent2="accent2" accent3="accent3" accent4="accent4" accent5="accent5" accent6="accent6" hlink="hlink" folHlink="folHlink"/>
  <p:sldLayoutIdLst>
    <p:sldLayoutId id="2147483662" r:id="rId1"/>
    <p:sldLayoutId id="2147483667" r:id="rId2"/>
    <p:sldLayoutId id="2147483661" r:id="rId3"/>
    <p:sldLayoutId id="2147483680" r:id="rId4"/>
  </p:sldLayoutIdLst>
  <p:transition spd="slow">
    <p:split orient="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7AF2DF-B182-3D42-AFB4-BDFF5FB9E9F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5943" y="5802308"/>
            <a:ext cx="2108080" cy="539750"/>
          </a:xfrm>
          <a:prstGeom prst="rect">
            <a:avLst/>
          </a:prstGeom>
        </p:spPr>
      </p:pic>
    </p:spTree>
    <p:extLst>
      <p:ext uri="{BB962C8B-B14F-4D97-AF65-F5344CB8AC3E}">
        <p14:creationId xmlns:p14="http://schemas.microsoft.com/office/powerpoint/2010/main" val="251128307"/>
      </p:ext>
    </p:extLst>
  </p:cSld>
  <p:clrMap bg1="lt1" tx1="dk1" bg2="lt2" tx2="dk2" accent1="accent1" accent2="accent2" accent3="accent3" accent4="accent4" accent5="accent5" accent6="accent6" hlink="hlink" folHlink="folHlink"/>
  <p:sldLayoutIdLst>
    <p:sldLayoutId id="2147483679" r:id="rId1"/>
  </p:sldLayoutIdLst>
  <p:transition spd="slow">
    <p:split orient="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3584576"/>
            <a:ext cx="11684000" cy="327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85793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spd="slow">
    <p:split orient="vert"/>
  </p:transition>
  <p:hf sldNum="0" hdr="0" ftr="0"/>
  <p:txStyles>
    <p:titleStyle>
      <a:lvl1pPr algn="l" rtl="0" fontAlgn="base">
        <a:spcBef>
          <a:spcPct val="0"/>
        </a:spcBef>
        <a:spcAft>
          <a:spcPct val="0"/>
        </a:spcAft>
        <a:defRPr sz="2400" b="1" baseline="30000">
          <a:solidFill>
            <a:srgbClr val="000000"/>
          </a:solidFill>
          <a:latin typeface="+mj-lt"/>
          <a:ea typeface="+mj-ea"/>
          <a:cs typeface="+mj-cs"/>
        </a:defRPr>
      </a:lvl1pPr>
      <a:lvl2pPr algn="l" rtl="0" fontAlgn="base">
        <a:spcBef>
          <a:spcPct val="0"/>
        </a:spcBef>
        <a:spcAft>
          <a:spcPct val="0"/>
        </a:spcAft>
        <a:defRPr sz="2400" b="1" baseline="30000">
          <a:solidFill>
            <a:srgbClr val="000000"/>
          </a:solidFill>
          <a:latin typeface="Arial-BoldMT" charset="0"/>
        </a:defRPr>
      </a:lvl2pPr>
      <a:lvl3pPr algn="l" rtl="0" fontAlgn="base">
        <a:spcBef>
          <a:spcPct val="0"/>
        </a:spcBef>
        <a:spcAft>
          <a:spcPct val="0"/>
        </a:spcAft>
        <a:defRPr sz="2400" b="1" baseline="30000">
          <a:solidFill>
            <a:srgbClr val="000000"/>
          </a:solidFill>
          <a:latin typeface="Arial-BoldMT" charset="0"/>
        </a:defRPr>
      </a:lvl3pPr>
      <a:lvl4pPr algn="l" rtl="0" fontAlgn="base">
        <a:spcBef>
          <a:spcPct val="0"/>
        </a:spcBef>
        <a:spcAft>
          <a:spcPct val="0"/>
        </a:spcAft>
        <a:defRPr sz="2400" b="1" baseline="30000">
          <a:solidFill>
            <a:srgbClr val="000000"/>
          </a:solidFill>
          <a:latin typeface="Arial-BoldMT" charset="0"/>
        </a:defRPr>
      </a:lvl4pPr>
      <a:lvl5pPr algn="l" rtl="0" fontAlgn="base">
        <a:spcBef>
          <a:spcPct val="0"/>
        </a:spcBef>
        <a:spcAft>
          <a:spcPct val="0"/>
        </a:spcAft>
        <a:defRPr sz="2400" b="1" baseline="30000">
          <a:solidFill>
            <a:srgbClr val="000000"/>
          </a:solidFill>
          <a:latin typeface="Arial-BoldMT" charset="0"/>
        </a:defRPr>
      </a:lvl5pPr>
      <a:lvl6pPr marL="457200" algn="l" rtl="0" fontAlgn="base">
        <a:spcBef>
          <a:spcPct val="0"/>
        </a:spcBef>
        <a:spcAft>
          <a:spcPct val="0"/>
        </a:spcAft>
        <a:defRPr sz="2400" b="1" baseline="30000">
          <a:solidFill>
            <a:srgbClr val="000000"/>
          </a:solidFill>
          <a:latin typeface="Arial-BoldMT" charset="0"/>
        </a:defRPr>
      </a:lvl6pPr>
      <a:lvl7pPr marL="914400" algn="l" rtl="0" fontAlgn="base">
        <a:spcBef>
          <a:spcPct val="0"/>
        </a:spcBef>
        <a:spcAft>
          <a:spcPct val="0"/>
        </a:spcAft>
        <a:defRPr sz="2400" b="1" baseline="30000">
          <a:solidFill>
            <a:srgbClr val="000000"/>
          </a:solidFill>
          <a:latin typeface="Arial-BoldMT" charset="0"/>
        </a:defRPr>
      </a:lvl7pPr>
      <a:lvl8pPr marL="1371600" algn="l" rtl="0" fontAlgn="base">
        <a:spcBef>
          <a:spcPct val="0"/>
        </a:spcBef>
        <a:spcAft>
          <a:spcPct val="0"/>
        </a:spcAft>
        <a:defRPr sz="2400" b="1" baseline="30000">
          <a:solidFill>
            <a:srgbClr val="000000"/>
          </a:solidFill>
          <a:latin typeface="Arial-BoldMT" charset="0"/>
        </a:defRPr>
      </a:lvl8pPr>
      <a:lvl9pPr marL="1828800" algn="l" rtl="0" fontAlgn="base">
        <a:spcBef>
          <a:spcPct val="0"/>
        </a:spcBef>
        <a:spcAft>
          <a:spcPct val="0"/>
        </a:spcAft>
        <a:defRPr sz="2400" b="1" baseline="30000">
          <a:solidFill>
            <a:srgbClr val="000000"/>
          </a:solidFill>
          <a:latin typeface="Arial-BoldMT"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2.jp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jpg"/><Relationship Id="rId12"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jpg"/><Relationship Id="rId11" Type="http://schemas.openxmlformats.org/officeDocument/2006/relationships/image" Target="../media/image15.jpg"/><Relationship Id="rId5" Type="http://schemas.openxmlformats.org/officeDocument/2006/relationships/image" Target="../media/image9.png"/><Relationship Id="rId10" Type="http://schemas.openxmlformats.org/officeDocument/2006/relationships/image" Target="../media/image14.jpg"/><Relationship Id="rId4" Type="http://schemas.openxmlformats.org/officeDocument/2006/relationships/image" Target="../media/image8.png"/><Relationship Id="rId9" Type="http://schemas.openxmlformats.org/officeDocument/2006/relationships/image" Target="../media/image13.jp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0.jp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XT"/>
          <p:cNvSpPr txBox="1">
            <a:spLocks noChangeArrowheads="1"/>
          </p:cNvSpPr>
          <p:nvPr/>
        </p:nvSpPr>
        <p:spPr bwMode="auto">
          <a:xfrm>
            <a:off x="8297334" y="1046164"/>
            <a:ext cx="1976967"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18" tIns="45718" rIns="45718" bIns="45718">
            <a:spAutoFit/>
          </a:bodyPr>
          <a:lstStyle>
            <a:lvl1pPr algn="ctr">
              <a:spcBef>
                <a:spcPct val="20000"/>
              </a:spcBef>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defRPr sz="3600">
                <a:solidFill>
                  <a:schemeClr val="tx1"/>
                </a:solidFill>
                <a:latin typeface="Arial" panose="020B0604020202020204" pitchFamily="34" charset="0"/>
                <a:ea typeface="ヒラギノ角ゴ Pro W3"/>
                <a:cs typeface="Arial" panose="020B0604020202020204" pitchFamily="34" charset="0"/>
              </a:defRPr>
            </a:lvl2pPr>
            <a:lvl3pPr marL="1143000" indent="-228600">
              <a:spcBef>
                <a:spcPct val="20000"/>
              </a:spcBef>
              <a:defRPr sz="3600">
                <a:solidFill>
                  <a:schemeClr val="tx1"/>
                </a:solidFill>
                <a:latin typeface="Arial" panose="020B0604020202020204" pitchFamily="34" charset="0"/>
                <a:ea typeface="ヒラギノ角ゴ Pro W3"/>
                <a:cs typeface="Arial" panose="020B0604020202020204" pitchFamily="34" charset="0"/>
              </a:defRPr>
            </a:lvl3pPr>
            <a:lvl4pPr marL="1600200" indent="-228600">
              <a:spcBef>
                <a:spcPct val="20000"/>
              </a:spcBef>
              <a:defRPr sz="3600">
                <a:solidFill>
                  <a:schemeClr val="tx1"/>
                </a:solidFill>
                <a:latin typeface="Arial" panose="020B0604020202020204" pitchFamily="34" charset="0"/>
                <a:ea typeface="ヒラギノ角ゴ Pro W3"/>
                <a:cs typeface="Arial" panose="020B0604020202020204" pitchFamily="34" charset="0"/>
              </a:defRPr>
            </a:lvl4pPr>
            <a:lvl5pPr marL="2057400" indent="-228600">
              <a:spcBef>
                <a:spcPct val="20000"/>
              </a:spcBef>
              <a:defRPr sz="3600">
                <a:solidFill>
                  <a:schemeClr val="tx1"/>
                </a:solidFill>
                <a:latin typeface="Arial" panose="020B0604020202020204" pitchFamily="34" charset="0"/>
                <a:ea typeface="ヒラギノ角ゴ Pro W3"/>
                <a:cs typeface="Arial" panose="020B0604020202020204" pitchFamily="34" charset="0"/>
              </a:defRPr>
            </a:lvl5pPr>
            <a:lvl6pPr marL="2514600" indent="-228600" eaLnBrk="0" fontAlgn="base" hangingPunct="0">
              <a:spcBef>
                <a:spcPct val="20000"/>
              </a:spcBef>
              <a:spcAft>
                <a:spcPct val="0"/>
              </a:spcAft>
              <a:defRPr sz="3600">
                <a:solidFill>
                  <a:schemeClr val="tx1"/>
                </a:solidFill>
                <a:latin typeface="Arial" panose="020B0604020202020204" pitchFamily="34" charset="0"/>
                <a:ea typeface="ヒラギノ角ゴ Pro W3"/>
                <a:cs typeface="Arial" panose="020B0604020202020204" pitchFamily="34" charset="0"/>
              </a:defRPr>
            </a:lvl6pPr>
            <a:lvl7pPr marL="2971800" indent="-228600" eaLnBrk="0" fontAlgn="base" hangingPunct="0">
              <a:spcBef>
                <a:spcPct val="20000"/>
              </a:spcBef>
              <a:spcAft>
                <a:spcPct val="0"/>
              </a:spcAft>
              <a:defRPr sz="3600">
                <a:solidFill>
                  <a:schemeClr val="tx1"/>
                </a:solidFill>
                <a:latin typeface="Arial" panose="020B0604020202020204" pitchFamily="34" charset="0"/>
                <a:ea typeface="ヒラギノ角ゴ Pro W3"/>
                <a:cs typeface="Arial" panose="020B0604020202020204" pitchFamily="34" charset="0"/>
              </a:defRPr>
            </a:lvl7pPr>
            <a:lvl8pPr marL="3429000" indent="-228600" eaLnBrk="0" fontAlgn="base" hangingPunct="0">
              <a:spcBef>
                <a:spcPct val="20000"/>
              </a:spcBef>
              <a:spcAft>
                <a:spcPct val="0"/>
              </a:spcAft>
              <a:defRPr sz="3600">
                <a:solidFill>
                  <a:schemeClr val="tx1"/>
                </a:solidFill>
                <a:latin typeface="Arial" panose="020B0604020202020204" pitchFamily="34" charset="0"/>
                <a:ea typeface="ヒラギノ角ゴ Pro W3"/>
                <a:cs typeface="Arial" panose="020B0604020202020204" pitchFamily="34" charset="0"/>
              </a:defRPr>
            </a:lvl8pPr>
            <a:lvl9pPr marL="3886200" indent="-228600" eaLnBrk="0" fontAlgn="base" hangingPunct="0">
              <a:spcBef>
                <a:spcPct val="20000"/>
              </a:spcBef>
              <a:spcAft>
                <a:spcPct val="0"/>
              </a:spcAft>
              <a:defRPr sz="3600">
                <a:solidFill>
                  <a:schemeClr val="tx1"/>
                </a:solidFill>
                <a:latin typeface="Arial" panose="020B0604020202020204" pitchFamily="34" charset="0"/>
                <a:ea typeface="ヒラギノ角ゴ Pro W3"/>
                <a:cs typeface="Arial" panose="020B0604020202020204" pitchFamily="34" charset="0"/>
              </a:defRPr>
            </a:lvl9pPr>
          </a:lstStyle>
          <a:p>
            <a:pPr algn="l">
              <a:spcBef>
                <a:spcPct val="0"/>
              </a:spcBef>
            </a:pPr>
            <a:endParaRPr lang="en-US" altLang="en-US" dirty="0">
              <a:latin typeface="Lucida Grande" pitchFamily="84" charset="0"/>
              <a:cs typeface="ヒラギノ角ゴ Pro W3"/>
            </a:endParaRPr>
          </a:p>
        </p:txBody>
      </p:sp>
      <p:sp>
        <p:nvSpPr>
          <p:cNvPr id="10" name="Text Box 8"/>
          <p:cNvSpPr txBox="1">
            <a:spLocks noChangeArrowheads="1"/>
          </p:cNvSpPr>
          <p:nvPr/>
        </p:nvSpPr>
        <p:spPr bwMode="auto">
          <a:xfrm>
            <a:off x="2697473" y="425225"/>
            <a:ext cx="679705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2400" dirty="0">
                <a:solidFill>
                  <a:srgbClr val="7F7F7F"/>
                </a:solidFill>
                <a:latin typeface="Arial" panose="020B0604020202020204" pitchFamily="34" charset="0"/>
                <a:cs typeface="Arial" panose="020B0604020202020204" pitchFamily="34" charset="0"/>
              </a:rPr>
              <a:t>Highly diverse computing (including the long tail</a:t>
            </a:r>
            <a:r>
              <a:rPr lang="en-GB" sz="2400" dirty="0" smtClean="0">
                <a:solidFill>
                  <a:srgbClr val="7F7F7F"/>
                </a:solidFill>
                <a:latin typeface="Arial" panose="020B0604020202020204" pitchFamily="34" charset="0"/>
                <a:cs typeface="Arial" panose="020B0604020202020204" pitchFamily="34" charset="0"/>
              </a:rPr>
              <a:t>)</a:t>
            </a:r>
          </a:p>
          <a:p>
            <a:pPr algn="ctr"/>
            <a:endParaRPr lang="en-GB" sz="2400" dirty="0">
              <a:solidFill>
                <a:srgbClr val="7F7F7F"/>
              </a:solidFill>
              <a:latin typeface="Arial" panose="020B0604020202020204" pitchFamily="34" charset="0"/>
              <a:cs typeface="Arial" panose="020B0604020202020204" pitchFamily="34" charset="0"/>
            </a:endParaRPr>
          </a:p>
          <a:p>
            <a:pPr algn="ctr"/>
            <a:r>
              <a:rPr lang="en-GB" sz="2400" dirty="0">
                <a:solidFill>
                  <a:srgbClr val="7F7F7F"/>
                </a:solidFill>
                <a:latin typeface="Arial" panose="020B0604020202020204" pitchFamily="34" charset="0"/>
                <a:cs typeface="Arial" panose="020B0604020202020204" pitchFamily="34" charset="0"/>
              </a:rPr>
              <a:t>o</a:t>
            </a:r>
            <a:r>
              <a:rPr lang="en-GB" sz="2400" dirty="0" smtClean="0">
                <a:solidFill>
                  <a:srgbClr val="7F7F7F"/>
                </a:solidFill>
                <a:latin typeface="Arial" panose="020B0604020202020204" pitchFamily="34" charset="0"/>
                <a:cs typeface="Arial" panose="020B0604020202020204" pitchFamily="34" charset="0"/>
              </a:rPr>
              <a:t>r</a:t>
            </a:r>
          </a:p>
          <a:p>
            <a:pPr algn="ctr"/>
            <a:endParaRPr lang="en-GB" sz="2400" dirty="0">
              <a:solidFill>
                <a:srgbClr val="7F7F7F"/>
              </a:solidFill>
              <a:latin typeface="Arial" panose="020B0604020202020204" pitchFamily="34" charset="0"/>
              <a:cs typeface="Arial" panose="020B0604020202020204" pitchFamily="34" charset="0"/>
            </a:endParaRPr>
          </a:p>
          <a:p>
            <a:pPr algn="ctr"/>
            <a:r>
              <a:rPr lang="en-GB" sz="2400" dirty="0" smtClean="0">
                <a:solidFill>
                  <a:srgbClr val="7F7F7F"/>
                </a:solidFill>
                <a:latin typeface="Arial" panose="020B0604020202020204" pitchFamily="34" charset="0"/>
                <a:cs typeface="Arial" panose="020B0604020202020204" pitchFamily="34" charset="0"/>
              </a:rPr>
              <a:t>Computing for STFC Facilities</a:t>
            </a:r>
          </a:p>
        </p:txBody>
      </p:sp>
      <p:pic>
        <p:nvPicPr>
          <p:cNvPr id="4" name="Picture 3"/>
          <p:cNvPicPr>
            <a:picLocks noChangeAspect="1"/>
          </p:cNvPicPr>
          <p:nvPr/>
        </p:nvPicPr>
        <p:blipFill>
          <a:blip r:embed="rId2"/>
          <a:stretch>
            <a:fillRect/>
          </a:stretch>
        </p:blipFill>
        <p:spPr>
          <a:xfrm>
            <a:off x="439789" y="3055388"/>
            <a:ext cx="11309221" cy="2204942"/>
          </a:xfrm>
          <a:prstGeom prst="rect">
            <a:avLst/>
          </a:prstGeom>
        </p:spPr>
      </p:pic>
      <p:sp>
        <p:nvSpPr>
          <p:cNvPr id="5" name="Rectangle 4"/>
          <p:cNvSpPr/>
          <p:nvPr/>
        </p:nvSpPr>
        <p:spPr>
          <a:xfrm>
            <a:off x="4969166" y="5837382"/>
            <a:ext cx="3805382" cy="93287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68077955"/>
      </p:ext>
    </p:extLst>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cs typeface="Aharoni" panose="02010803020104030203" pitchFamily="2" charset="-79"/>
              </a:rPr>
              <a:t>Diamond Future Cloud</a:t>
            </a:r>
          </a:p>
        </p:txBody>
      </p:sp>
      <p:sp>
        <p:nvSpPr>
          <p:cNvPr id="3" name="Content Placeholder 2"/>
          <p:cNvSpPr>
            <a:spLocks noGrp="1"/>
          </p:cNvSpPr>
          <p:nvPr>
            <p:ph idx="1"/>
          </p:nvPr>
        </p:nvSpPr>
        <p:spPr>
          <a:xfrm>
            <a:off x="609600" y="1161791"/>
            <a:ext cx="10972800" cy="4525963"/>
          </a:xfrm>
        </p:spPr>
        <p:txBody>
          <a:bodyPr>
            <a:normAutofit fontScale="62500" lnSpcReduction="20000"/>
          </a:bodyPr>
          <a:lstStyle/>
          <a:p>
            <a:pPr marL="0" indent="0">
              <a:buNone/>
            </a:pPr>
            <a:endParaRPr lang="en-GB" dirty="0">
              <a:latin typeface="+mj-lt"/>
            </a:endParaRPr>
          </a:p>
          <a:p>
            <a:r>
              <a:rPr lang="en-GB" b="1" dirty="0">
                <a:latin typeface="+mj-lt"/>
              </a:rPr>
              <a:t>Offline / Post Processing </a:t>
            </a:r>
            <a:r>
              <a:rPr lang="en-GB" dirty="0">
                <a:latin typeface="+mj-lt"/>
              </a:rPr>
              <a:t>– enabling users to process data sets beyond the std. 40 day period ‘</a:t>
            </a:r>
            <a:r>
              <a:rPr lang="en-GB" b="1" dirty="0">
                <a:latin typeface="+mj-lt"/>
              </a:rPr>
              <a:t>easily’</a:t>
            </a:r>
          </a:p>
          <a:p>
            <a:pPr lvl="1"/>
            <a:r>
              <a:rPr lang="en-GB" dirty="0">
                <a:latin typeface="+mj-lt"/>
              </a:rPr>
              <a:t>Need to transfer data from DLS to service (driven by DLS, DLS requirement to move offsite certain types of data processing)</a:t>
            </a:r>
          </a:p>
          <a:p>
            <a:pPr lvl="1"/>
            <a:r>
              <a:rPr lang="en-GB" dirty="0">
                <a:latin typeface="+mj-lt"/>
              </a:rPr>
              <a:t>Make ‘Diamond Software stack’  easily available e.g. via Docker/singularity</a:t>
            </a:r>
          </a:p>
          <a:p>
            <a:pPr marL="457200" lvl="1" indent="0">
              <a:buNone/>
            </a:pPr>
            <a:endParaRPr lang="en-GB" dirty="0">
              <a:latin typeface="+mj-lt"/>
            </a:endParaRPr>
          </a:p>
          <a:p>
            <a:r>
              <a:rPr lang="en-GB" b="1" dirty="0">
                <a:latin typeface="+mj-lt"/>
              </a:rPr>
              <a:t>Burst computing </a:t>
            </a:r>
            <a:r>
              <a:rPr lang="en-GB" dirty="0">
                <a:latin typeface="+mj-lt"/>
              </a:rPr>
              <a:t>– ‘top-up’ backend infrastructure for Diamond</a:t>
            </a:r>
          </a:p>
          <a:p>
            <a:pPr lvl="1"/>
            <a:r>
              <a:rPr lang="en-GB" dirty="0">
                <a:latin typeface="+mj-lt"/>
              </a:rPr>
              <a:t>Transparent to end users</a:t>
            </a:r>
          </a:p>
          <a:p>
            <a:pPr lvl="1"/>
            <a:r>
              <a:rPr lang="en-GB" dirty="0">
                <a:latin typeface="+mj-lt"/>
              </a:rPr>
              <a:t>Only works for defined, relatively small (depends on target site) datasets.</a:t>
            </a:r>
          </a:p>
          <a:p>
            <a:pPr lvl="1"/>
            <a:r>
              <a:rPr lang="en-GB" dirty="0">
                <a:latin typeface="+mj-lt"/>
              </a:rPr>
              <a:t>Time – dependant analysis</a:t>
            </a:r>
          </a:p>
          <a:p>
            <a:endParaRPr lang="en-GB" b="1" dirty="0">
              <a:latin typeface="+mj-lt"/>
            </a:endParaRPr>
          </a:p>
          <a:p>
            <a:r>
              <a:rPr lang="en-GB" b="1" dirty="0">
                <a:latin typeface="+mj-lt"/>
              </a:rPr>
              <a:t>Hosting</a:t>
            </a:r>
            <a:r>
              <a:rPr lang="en-GB" dirty="0">
                <a:latin typeface="+mj-lt"/>
              </a:rPr>
              <a:t> analysis services based around </a:t>
            </a:r>
            <a:r>
              <a:rPr lang="en-GB" b="1" dirty="0" err="1">
                <a:latin typeface="+mj-lt"/>
              </a:rPr>
              <a:t>Jupyter</a:t>
            </a:r>
            <a:r>
              <a:rPr lang="en-GB" b="1" dirty="0">
                <a:latin typeface="+mj-lt"/>
              </a:rPr>
              <a:t> Hub </a:t>
            </a:r>
            <a:r>
              <a:rPr lang="en-GB" dirty="0">
                <a:latin typeface="+mj-lt"/>
              </a:rPr>
              <a:t>notebooks – user driven/user customisable</a:t>
            </a:r>
          </a:p>
          <a:p>
            <a:pPr lvl="1"/>
            <a:r>
              <a:rPr lang="en-GB" dirty="0">
                <a:latin typeface="+mj-lt"/>
              </a:rPr>
              <a:t>Need to transfer data from DLS to service (on-demand user driven service?)</a:t>
            </a:r>
          </a:p>
          <a:p>
            <a:pPr lvl="1"/>
            <a:r>
              <a:rPr lang="en-GB" dirty="0">
                <a:latin typeface="+mj-lt"/>
              </a:rPr>
              <a:t>Scalable infrastructure need</a:t>
            </a:r>
          </a:p>
          <a:p>
            <a:pPr lvl="1"/>
            <a:endParaRPr lang="en-GB" dirty="0">
              <a:latin typeface="+mj-lt"/>
            </a:endParaRPr>
          </a:p>
        </p:txBody>
      </p:sp>
    </p:spTree>
    <p:extLst>
      <p:ext uri="{BB962C8B-B14F-4D97-AF65-F5344CB8AC3E}">
        <p14:creationId xmlns:p14="http://schemas.microsoft.com/office/powerpoint/2010/main" val="381430510"/>
      </p:ext>
    </p:extLst>
  </p:cSld>
  <p:clrMapOvr>
    <a:masterClrMapping/>
  </p:clrMapOvr>
  <p:transition spd="slow">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Software development</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273529" y="2235162"/>
            <a:ext cx="5413407" cy="247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Full experiment lifecycle: Preparation, Experiment, Reduction</a:t>
            </a:r>
            <a:r>
              <a:rPr lang="en-GB" altLang="en-US" sz="2000" dirty="0">
                <a:solidFill>
                  <a:srgbClr val="7F7F7F"/>
                </a:solidFill>
              </a:rPr>
              <a:t>, </a:t>
            </a:r>
            <a:r>
              <a:rPr lang="en-GB" altLang="en-US" sz="2000" dirty="0" smtClean="0">
                <a:solidFill>
                  <a:srgbClr val="7F7F7F"/>
                </a:solidFill>
              </a:rPr>
              <a:t>Analysis</a:t>
            </a:r>
            <a:r>
              <a:rPr lang="en-GB" altLang="en-US" sz="2000" dirty="0">
                <a:solidFill>
                  <a:srgbClr val="7F7F7F"/>
                </a:solidFill>
              </a:rPr>
              <a:t>, </a:t>
            </a:r>
            <a:r>
              <a:rPr lang="en-GB" altLang="en-US" sz="2000" dirty="0" smtClean="0">
                <a:solidFill>
                  <a:srgbClr val="7F7F7F"/>
                </a:solidFill>
              </a:rPr>
              <a:t>Visualisation</a:t>
            </a:r>
            <a:r>
              <a:rPr lang="en-GB" altLang="en-US" sz="2000" dirty="0">
                <a:solidFill>
                  <a:srgbClr val="7F7F7F"/>
                </a:solidFill>
              </a:rPr>
              <a:t>, </a:t>
            </a:r>
            <a:r>
              <a:rPr lang="en-GB" altLang="en-US" sz="2000" dirty="0" smtClean="0">
                <a:solidFill>
                  <a:srgbClr val="7F7F7F"/>
                </a:solidFill>
              </a:rPr>
              <a:t>Modelling</a:t>
            </a:r>
            <a:endParaRPr lang="en-GB" altLang="en-US" sz="2000" dirty="0">
              <a:solidFill>
                <a:srgbClr val="7F7F7F"/>
              </a:solidFill>
            </a:endParaRPr>
          </a:p>
          <a:p>
            <a:pPr>
              <a:spcBef>
                <a:spcPts val="600"/>
              </a:spcBef>
            </a:pPr>
            <a:r>
              <a:rPr lang="en-GB" altLang="en-US" sz="2000" dirty="0">
                <a:solidFill>
                  <a:srgbClr val="7F7F7F"/>
                </a:solidFill>
              </a:rPr>
              <a:t>T</a:t>
            </a:r>
            <a:r>
              <a:rPr lang="en-GB" altLang="en-US" sz="2000" dirty="0" smtClean="0">
                <a:solidFill>
                  <a:srgbClr val="7F7F7F"/>
                </a:solidFill>
              </a:rPr>
              <a:t>ransition from ‘lone amateur’ to ‘professional team’’ e.g. </a:t>
            </a:r>
            <a:r>
              <a:rPr lang="en-GB" altLang="en-US" sz="2000" dirty="0" err="1" smtClean="0">
                <a:solidFill>
                  <a:srgbClr val="7F7F7F"/>
                </a:solidFill>
              </a:rPr>
              <a:t>Mantid</a:t>
            </a:r>
            <a:endParaRPr lang="en-GB" altLang="en-US" sz="2000" dirty="0" smtClean="0">
              <a:solidFill>
                <a:srgbClr val="7F7F7F"/>
              </a:solidFill>
            </a:endParaRPr>
          </a:p>
          <a:p>
            <a:pPr>
              <a:spcBef>
                <a:spcPts val="600"/>
              </a:spcBef>
            </a:pPr>
            <a:r>
              <a:rPr lang="en-GB" altLang="en-US" sz="2000" dirty="0" smtClean="0">
                <a:solidFill>
                  <a:srgbClr val="7F7F7F"/>
                </a:solidFill>
              </a:rPr>
              <a:t>Collaborative Computational Projects</a:t>
            </a:r>
          </a:p>
          <a:p>
            <a:pPr marL="0" indent="0">
              <a:spcBef>
                <a:spcPts val="600"/>
              </a:spcBef>
              <a:buNone/>
            </a:pPr>
            <a:endParaRPr lang="en-GB" altLang="en-US" sz="2000" dirty="0">
              <a:solidFill>
                <a:srgbClr val="7F7F7F"/>
              </a:solidFill>
            </a:endParaRPr>
          </a:p>
        </p:txBody>
      </p:sp>
      <p:pic>
        <p:nvPicPr>
          <p:cNvPr id="4" name="Picture 6" descr="http://myfitgeek.com/blog/wp-content/uploads/2009/04/computer_geek.jpg"/>
          <p:cNvPicPr>
            <a:picLocks noChangeAspect="1" noChangeArrowheads="1"/>
          </p:cNvPicPr>
          <p:nvPr/>
        </p:nvPicPr>
        <p:blipFill>
          <a:blip r:embed="rId3" cstate="email"/>
          <a:srcRect/>
          <a:stretch>
            <a:fillRect/>
          </a:stretch>
        </p:blipFill>
        <p:spPr bwMode="auto">
          <a:xfrm>
            <a:off x="185651" y="149550"/>
            <a:ext cx="1214446" cy="1423834"/>
          </a:xfrm>
          <a:prstGeom prst="rect">
            <a:avLst/>
          </a:prstGeom>
          <a:noFill/>
        </p:spPr>
      </p:pic>
      <p:pic>
        <p:nvPicPr>
          <p:cNvPr id="2" name="Picture 1"/>
          <p:cNvPicPr>
            <a:picLocks noChangeAspect="1"/>
          </p:cNvPicPr>
          <p:nvPr/>
        </p:nvPicPr>
        <p:blipFill>
          <a:blip r:embed="rId4"/>
          <a:stretch>
            <a:fillRect/>
          </a:stretch>
        </p:blipFill>
        <p:spPr>
          <a:xfrm>
            <a:off x="9244208" y="1311156"/>
            <a:ext cx="2626367" cy="2975374"/>
          </a:xfrm>
          <a:prstGeom prst="rect">
            <a:avLst/>
          </a:prstGeom>
        </p:spPr>
      </p:pic>
      <p:pic>
        <p:nvPicPr>
          <p:cNvPr id="3" name="Picture 2"/>
          <p:cNvPicPr>
            <a:picLocks noChangeAspect="1"/>
          </p:cNvPicPr>
          <p:nvPr/>
        </p:nvPicPr>
        <p:blipFill>
          <a:blip r:embed="rId5"/>
          <a:stretch>
            <a:fillRect/>
          </a:stretch>
        </p:blipFill>
        <p:spPr>
          <a:xfrm>
            <a:off x="5994210" y="1311156"/>
            <a:ext cx="2942724" cy="2974556"/>
          </a:xfrm>
          <a:prstGeom prst="rect">
            <a:avLst/>
          </a:prstGeom>
        </p:spPr>
      </p:pic>
      <p:pic>
        <p:nvPicPr>
          <p:cNvPr id="7" name="Picture 6"/>
          <p:cNvPicPr>
            <a:picLocks noChangeAspect="1"/>
          </p:cNvPicPr>
          <p:nvPr/>
        </p:nvPicPr>
        <p:blipFill>
          <a:blip r:embed="rId6"/>
          <a:stretch>
            <a:fillRect/>
          </a:stretch>
        </p:blipFill>
        <p:spPr>
          <a:xfrm>
            <a:off x="5974567" y="4524372"/>
            <a:ext cx="3269641" cy="1915667"/>
          </a:xfrm>
          <a:prstGeom prst="rect">
            <a:avLst/>
          </a:prstGeom>
        </p:spPr>
      </p:pic>
    </p:spTree>
    <p:extLst>
      <p:ext uri="{BB962C8B-B14F-4D97-AF65-F5344CB8AC3E}">
        <p14:creationId xmlns:p14="http://schemas.microsoft.com/office/powerpoint/2010/main" val="1166147162"/>
      </p:ext>
    </p:extLst>
  </p:cSld>
  <p:clrMapOvr>
    <a:masterClrMapping/>
  </p:clrMapOvr>
  <p:transition spd="slow">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Machine Learning</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655824" y="2174375"/>
            <a:ext cx="507611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‘Early days’ for facilities</a:t>
            </a:r>
          </a:p>
          <a:p>
            <a:pPr>
              <a:spcBef>
                <a:spcPts val="600"/>
              </a:spcBef>
            </a:pPr>
            <a:r>
              <a:rPr lang="en-GB" altLang="en-US" sz="2000" dirty="0" smtClean="0">
                <a:solidFill>
                  <a:srgbClr val="7F7F7F"/>
                </a:solidFill>
              </a:rPr>
              <a:t>Imaging was an early adopter</a:t>
            </a:r>
          </a:p>
          <a:p>
            <a:pPr>
              <a:spcBef>
                <a:spcPts val="600"/>
              </a:spcBef>
            </a:pPr>
            <a:r>
              <a:rPr lang="en-GB" altLang="en-US" sz="2000" dirty="0" smtClean="0">
                <a:solidFill>
                  <a:srgbClr val="7F7F7F"/>
                </a:solidFill>
              </a:rPr>
              <a:t>Exploring many other possibilities</a:t>
            </a:r>
          </a:p>
          <a:p>
            <a:pPr>
              <a:spcBef>
                <a:spcPts val="600"/>
              </a:spcBef>
            </a:pPr>
            <a:r>
              <a:rPr lang="en-GB" altLang="en-US" sz="2000" dirty="0">
                <a:solidFill>
                  <a:srgbClr val="7F7F7F"/>
                </a:solidFill>
              </a:rPr>
              <a:t>Data </a:t>
            </a:r>
            <a:r>
              <a:rPr lang="en-GB" altLang="en-US" sz="2000" dirty="0" smtClean="0">
                <a:solidFill>
                  <a:srgbClr val="7F7F7F"/>
                </a:solidFill>
              </a:rPr>
              <a:t>quality/relevance screening</a:t>
            </a:r>
            <a:endParaRPr lang="en-GB" altLang="en-US" sz="2000" dirty="0">
              <a:solidFill>
                <a:srgbClr val="7F7F7F"/>
              </a:solidFill>
            </a:endParaRPr>
          </a:p>
          <a:p>
            <a:pPr>
              <a:spcBef>
                <a:spcPts val="600"/>
              </a:spcBef>
            </a:pPr>
            <a:r>
              <a:rPr lang="en-GB" altLang="en-US" sz="2000" dirty="0" smtClean="0">
                <a:solidFill>
                  <a:srgbClr val="7F7F7F"/>
                </a:solidFill>
              </a:rPr>
              <a:t>‘Downstream’ databases?</a:t>
            </a:r>
          </a:p>
        </p:txBody>
      </p:sp>
      <p:pic>
        <p:nvPicPr>
          <p:cNvPr id="3" name="Picture 2"/>
          <p:cNvPicPr>
            <a:picLocks noChangeAspect="1"/>
          </p:cNvPicPr>
          <p:nvPr/>
        </p:nvPicPr>
        <p:blipFill>
          <a:blip r:embed="rId3"/>
          <a:stretch>
            <a:fillRect/>
          </a:stretch>
        </p:blipFill>
        <p:spPr>
          <a:xfrm>
            <a:off x="6904955" y="1164565"/>
            <a:ext cx="4344303" cy="2467983"/>
          </a:xfrm>
          <a:prstGeom prst="rect">
            <a:avLst/>
          </a:prstGeom>
        </p:spPr>
      </p:pic>
      <p:pic>
        <p:nvPicPr>
          <p:cNvPr id="5" name="Google Shape;31;p7"/>
          <p:cNvPicPr preferRelativeResize="0">
            <a:picLocks noChangeAspect="1"/>
          </p:cNvPicPr>
          <p:nvPr/>
        </p:nvPicPr>
        <p:blipFill rotWithShape="1">
          <a:blip r:embed="rId4">
            <a:alphaModFix/>
          </a:blip>
          <a:srcRect/>
          <a:stretch/>
        </p:blipFill>
        <p:spPr>
          <a:xfrm>
            <a:off x="8302884" y="3720952"/>
            <a:ext cx="1548445" cy="422303"/>
          </a:xfrm>
          <a:prstGeom prst="rect">
            <a:avLst/>
          </a:prstGeom>
          <a:noFill/>
          <a:ln>
            <a:noFill/>
          </a:ln>
        </p:spPr>
      </p:pic>
      <p:pic>
        <p:nvPicPr>
          <p:cNvPr id="6" name="Google Shape;134;p16"/>
          <p:cNvPicPr preferRelativeResize="0">
            <a:picLocks noChangeAspect="1"/>
          </p:cNvPicPr>
          <p:nvPr/>
        </p:nvPicPr>
        <p:blipFill>
          <a:blip r:embed="rId5">
            <a:alphaModFix/>
          </a:blip>
          <a:stretch>
            <a:fillRect/>
          </a:stretch>
        </p:blipFill>
        <p:spPr>
          <a:xfrm>
            <a:off x="7418790" y="4322717"/>
            <a:ext cx="3316633" cy="2200948"/>
          </a:xfrm>
          <a:prstGeom prst="rect">
            <a:avLst/>
          </a:prstGeom>
          <a:noFill/>
          <a:ln>
            <a:noFill/>
          </a:ln>
        </p:spPr>
      </p:pic>
    </p:spTree>
    <p:extLst>
      <p:ext uri="{BB962C8B-B14F-4D97-AF65-F5344CB8AC3E}">
        <p14:creationId xmlns:p14="http://schemas.microsoft.com/office/powerpoint/2010/main" val="2691382198"/>
      </p:ext>
    </p:extLst>
  </p:cSld>
  <p:clrMapOvr>
    <a:masterClrMapping/>
  </p:clrMapOvr>
  <p:transition spd="slow">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65369" y="4378713"/>
            <a:ext cx="3549810" cy="1716472"/>
          </a:xfrm>
          <a:prstGeom prst="rect">
            <a:avLst/>
          </a:prstGeom>
        </p:spPr>
      </p:pic>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User expectations</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752660" y="1611057"/>
            <a:ext cx="866340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More … and more … and more …</a:t>
            </a:r>
          </a:p>
          <a:p>
            <a:pPr>
              <a:spcBef>
                <a:spcPts val="600"/>
              </a:spcBef>
            </a:pPr>
            <a:endParaRPr lang="en-GB" altLang="en-US" sz="2000" dirty="0" smtClean="0">
              <a:solidFill>
                <a:srgbClr val="7F7F7F"/>
              </a:solidFill>
            </a:endParaRPr>
          </a:p>
          <a:p>
            <a:pPr>
              <a:spcBef>
                <a:spcPts val="600"/>
              </a:spcBef>
            </a:pPr>
            <a:endParaRPr lang="en-GB" altLang="en-US" sz="2000" dirty="0">
              <a:solidFill>
                <a:srgbClr val="7F7F7F"/>
              </a:solidFill>
            </a:endParaRPr>
          </a:p>
          <a:p>
            <a:pPr>
              <a:spcBef>
                <a:spcPts val="600"/>
              </a:spcBef>
            </a:pPr>
            <a:endParaRPr lang="en-GB" altLang="en-US" sz="2000" dirty="0" smtClean="0">
              <a:solidFill>
                <a:srgbClr val="7F7F7F"/>
              </a:solidFill>
            </a:endParaRPr>
          </a:p>
          <a:p>
            <a:pPr>
              <a:spcBef>
                <a:spcPts val="600"/>
              </a:spcBef>
            </a:pPr>
            <a:endParaRPr lang="en-GB" altLang="en-US" sz="2000" dirty="0">
              <a:solidFill>
                <a:srgbClr val="7F7F7F"/>
              </a:solidFill>
            </a:endParaRPr>
          </a:p>
        </p:txBody>
      </p:sp>
      <p:pic>
        <p:nvPicPr>
          <p:cNvPr id="2" name="Picture 1"/>
          <p:cNvPicPr>
            <a:picLocks noChangeAspect="1"/>
          </p:cNvPicPr>
          <p:nvPr/>
        </p:nvPicPr>
        <p:blipFill rotWithShape="1">
          <a:blip r:embed="rId4"/>
          <a:srcRect b="36507"/>
          <a:stretch/>
        </p:blipFill>
        <p:spPr>
          <a:xfrm>
            <a:off x="8554845" y="3043767"/>
            <a:ext cx="3031435" cy="1726237"/>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949473" y="3696803"/>
            <a:ext cx="3524227" cy="1769884"/>
          </a:xfrm>
          <a:prstGeom prst="rect">
            <a:avLst/>
          </a:prstGeom>
          <a:ln>
            <a:noFill/>
          </a:ln>
          <a:effectLst/>
        </p:spPr>
      </p:pic>
      <p:pic>
        <p:nvPicPr>
          <p:cNvPr id="6" name="Picture 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764285" y="1496879"/>
            <a:ext cx="2651780" cy="1767854"/>
          </a:xfrm>
          <a:prstGeom prst="rect">
            <a:avLst/>
          </a:prstGeom>
          <a:ln>
            <a:noFill/>
          </a:ln>
          <a:effectLst/>
        </p:spPr>
      </p:pic>
      <p:pic>
        <p:nvPicPr>
          <p:cNvPr id="7" name="Picture 6"/>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016073" y="2729824"/>
            <a:ext cx="3224201" cy="1747253"/>
          </a:xfrm>
          <a:prstGeom prst="rect">
            <a:avLst/>
          </a:prstGeom>
        </p:spPr>
      </p:pic>
      <p:pic>
        <p:nvPicPr>
          <p:cNvPr id="8" name="Picture 2"/>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8615429" y="573838"/>
            <a:ext cx="3351040" cy="11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4954473"/>
      </p:ext>
    </p:extLst>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Skills</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911323" y="2074271"/>
            <a:ext cx="866340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Recruitment, training and retention …</a:t>
            </a:r>
          </a:p>
          <a:p>
            <a:pPr>
              <a:spcBef>
                <a:spcPts val="600"/>
              </a:spcBef>
            </a:pPr>
            <a:endParaRPr lang="en-GB" altLang="en-US" sz="2000" dirty="0" smtClean="0">
              <a:solidFill>
                <a:srgbClr val="7F7F7F"/>
              </a:solidFill>
            </a:endParaRPr>
          </a:p>
          <a:p>
            <a:pPr>
              <a:spcBef>
                <a:spcPts val="600"/>
              </a:spcBef>
            </a:pPr>
            <a:endParaRPr lang="en-GB" altLang="en-US" sz="2000" dirty="0">
              <a:solidFill>
                <a:srgbClr val="7F7F7F"/>
              </a:solidFill>
            </a:endParaRPr>
          </a:p>
          <a:p>
            <a:pPr>
              <a:spcBef>
                <a:spcPts val="600"/>
              </a:spcBef>
            </a:pPr>
            <a:endParaRPr lang="en-GB" altLang="en-US" sz="2000" dirty="0" smtClean="0">
              <a:solidFill>
                <a:srgbClr val="7F7F7F"/>
              </a:solidFill>
            </a:endParaRPr>
          </a:p>
          <a:p>
            <a:pPr>
              <a:spcBef>
                <a:spcPts val="600"/>
              </a:spcBef>
            </a:pPr>
            <a:endParaRPr lang="en-GB" altLang="en-US" sz="2000" dirty="0">
              <a:solidFill>
                <a:srgbClr val="7F7F7F"/>
              </a:solidFill>
            </a:endParaRPr>
          </a:p>
        </p:txBody>
      </p:sp>
    </p:spTree>
    <p:extLst>
      <p:ext uri="{BB962C8B-B14F-4D97-AF65-F5344CB8AC3E}">
        <p14:creationId xmlns:p14="http://schemas.microsoft.com/office/powerpoint/2010/main" val="2917500052"/>
      </p:ext>
    </p:extLst>
  </p:cSld>
  <p:clrMapOvr>
    <a:masterClrMapping/>
  </p:clrMapOvr>
  <p:transition spd="slow">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03067" y="382197"/>
            <a:ext cx="6985866" cy="5304083"/>
          </a:xfrm>
          <a:prstGeom prst="rect">
            <a:avLst/>
          </a:prstGeom>
        </p:spPr>
      </p:pic>
    </p:spTree>
    <p:extLst>
      <p:ext uri="{BB962C8B-B14F-4D97-AF65-F5344CB8AC3E}">
        <p14:creationId xmlns:p14="http://schemas.microsoft.com/office/powerpoint/2010/main" val="513121575"/>
      </p:ext>
    </p:extLst>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What are the STFC Facilities?</a:t>
            </a:r>
            <a:endParaRPr lang="en-GB" altLang="en-US" sz="2800" dirty="0">
              <a:solidFill>
                <a:srgbClr val="7F7F7F"/>
              </a:solidFill>
            </a:endParaRPr>
          </a:p>
        </p:txBody>
      </p:sp>
      <p:pic>
        <p:nvPicPr>
          <p:cNvPr id="6" name="Picture 5"/>
          <p:cNvPicPr>
            <a:picLocks noChangeAspect="1"/>
          </p:cNvPicPr>
          <p:nvPr/>
        </p:nvPicPr>
        <p:blipFill>
          <a:blip r:embed="rId3"/>
          <a:stretch>
            <a:fillRect/>
          </a:stretch>
        </p:blipFill>
        <p:spPr>
          <a:xfrm>
            <a:off x="3081015" y="1230438"/>
            <a:ext cx="6029969" cy="4491961"/>
          </a:xfrm>
          <a:prstGeom prst="rect">
            <a:avLst/>
          </a:prstGeom>
        </p:spPr>
      </p:pic>
      <p:sp>
        <p:nvSpPr>
          <p:cNvPr id="4" name="TextBox 3"/>
          <p:cNvSpPr txBox="1"/>
          <p:nvPr/>
        </p:nvSpPr>
        <p:spPr>
          <a:xfrm>
            <a:off x="3131013" y="1371600"/>
            <a:ext cx="551626" cy="307777"/>
          </a:xfrm>
          <a:prstGeom prst="rect">
            <a:avLst/>
          </a:prstGeom>
          <a:noFill/>
        </p:spPr>
        <p:txBody>
          <a:bodyPr wrap="none" rtlCol="0">
            <a:spAutoFit/>
          </a:bodyPr>
          <a:lstStyle/>
          <a:p>
            <a:r>
              <a:rPr lang="en-GB" sz="1400" dirty="0" smtClean="0">
                <a:solidFill>
                  <a:srgbClr val="FFFF00"/>
                </a:solidFill>
                <a:cs typeface="Arial" panose="020B0604020202020204" pitchFamily="34" charset="0"/>
              </a:rPr>
              <a:t>EPAC</a:t>
            </a:r>
            <a:endParaRPr lang="en-GB" sz="1400" dirty="0">
              <a:solidFill>
                <a:srgbClr val="FFFF00"/>
              </a:solidFill>
              <a:cs typeface="Arial" panose="020B0604020202020204" pitchFamily="34" charset="0"/>
            </a:endParaRPr>
          </a:p>
        </p:txBody>
      </p:sp>
      <p:cxnSp>
        <p:nvCxnSpPr>
          <p:cNvPr id="7" name="Straight Arrow Connector 6"/>
          <p:cNvCxnSpPr/>
          <p:nvPr/>
        </p:nvCxnSpPr>
        <p:spPr>
          <a:xfrm flipH="1">
            <a:off x="3233651" y="1679377"/>
            <a:ext cx="173175" cy="1246703"/>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892756"/>
      </p:ext>
    </p:extLst>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What are the STFC Facilities?</a:t>
            </a:r>
            <a:endParaRPr lang="en-GB" altLang="en-US" sz="2800" dirty="0">
              <a:solidFill>
                <a:srgbClr val="7F7F7F"/>
              </a:solidFill>
            </a:endParaRPr>
          </a:p>
        </p:txBody>
      </p:sp>
      <p:pic>
        <p:nvPicPr>
          <p:cNvPr id="8" name="Picture 7" descr="Beamline plan 4-2012.png"/>
          <p:cNvPicPr>
            <a:picLocks noChangeAspect="1"/>
          </p:cNvPicPr>
          <p:nvPr/>
        </p:nvPicPr>
        <p:blipFill>
          <a:blip r:embed="rId3" cstate="print"/>
          <a:stretch>
            <a:fillRect/>
          </a:stretch>
        </p:blipFill>
        <p:spPr>
          <a:xfrm>
            <a:off x="6704093" y="2709454"/>
            <a:ext cx="5357752" cy="2880987"/>
          </a:xfrm>
          <a:prstGeom prst="rect">
            <a:avLst/>
          </a:prstGeom>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322" y="20748"/>
            <a:ext cx="3169342" cy="3960440"/>
          </a:xfrm>
          <a:prstGeom prst="rect">
            <a:avLst/>
          </a:prstGeom>
        </p:spPr>
      </p:pic>
      <p:pic>
        <p:nvPicPr>
          <p:cNvPr id="2" name="Picture 1"/>
          <p:cNvPicPr>
            <a:picLocks noChangeAspect="1"/>
          </p:cNvPicPr>
          <p:nvPr/>
        </p:nvPicPr>
        <p:blipFill>
          <a:blip r:embed="rId5"/>
          <a:stretch>
            <a:fillRect/>
          </a:stretch>
        </p:blipFill>
        <p:spPr>
          <a:xfrm>
            <a:off x="3627330" y="1340284"/>
            <a:ext cx="1250515" cy="1250515"/>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2416" y="1340284"/>
            <a:ext cx="1250515" cy="1250515"/>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7330" y="2730673"/>
            <a:ext cx="1250515" cy="1250515"/>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22416" y="2730673"/>
            <a:ext cx="1250515" cy="1250515"/>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17502" y="1331226"/>
            <a:ext cx="1259573" cy="1259573"/>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75024" y="5590441"/>
            <a:ext cx="1216187" cy="913468"/>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95999" y="5593096"/>
            <a:ext cx="1216187" cy="910813"/>
          </a:xfrm>
          <a:prstGeom prst="rect">
            <a:avLst/>
          </a:prstGeom>
        </p:spPr>
      </p:pic>
      <p:pic>
        <p:nvPicPr>
          <p:cNvPr id="15" name="Picture 1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27330" y="4121062"/>
            <a:ext cx="2107053" cy="1132877"/>
          </a:xfrm>
          <a:prstGeom prst="rect">
            <a:avLst/>
          </a:prstGeom>
        </p:spPr>
      </p:pic>
      <p:pic>
        <p:nvPicPr>
          <p:cNvPr id="4" name="Picture 3"/>
          <p:cNvPicPr>
            <a:picLocks noChangeAspect="1"/>
          </p:cNvPicPr>
          <p:nvPr/>
        </p:nvPicPr>
        <p:blipFill>
          <a:blip r:embed="rId13"/>
          <a:stretch>
            <a:fillRect/>
          </a:stretch>
        </p:blipFill>
        <p:spPr>
          <a:xfrm>
            <a:off x="10630421" y="1689704"/>
            <a:ext cx="1216187" cy="809955"/>
          </a:xfrm>
          <a:prstGeom prst="rect">
            <a:avLst/>
          </a:prstGeom>
        </p:spPr>
      </p:pic>
    </p:spTree>
    <p:extLst>
      <p:ext uri="{BB962C8B-B14F-4D97-AF65-F5344CB8AC3E}">
        <p14:creationId xmlns:p14="http://schemas.microsoft.com/office/powerpoint/2010/main" val="1045500139"/>
      </p:ext>
    </p:extLst>
  </p:cSld>
  <p:clrMapOvr>
    <a:masterClrMapping/>
  </p:clrMapOvr>
  <p:transition spd="slow">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Who are the users?</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479061" y="1608759"/>
            <a:ext cx="6345688"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Diverse …</a:t>
            </a:r>
          </a:p>
          <a:p>
            <a:pPr>
              <a:spcBef>
                <a:spcPts val="600"/>
              </a:spcBef>
            </a:pPr>
            <a:r>
              <a:rPr lang="en-GB" altLang="en-US" sz="2000" dirty="0" smtClean="0">
                <a:solidFill>
                  <a:srgbClr val="7F7F7F"/>
                </a:solidFill>
              </a:rPr>
              <a:t>Thousands of users – national and international, on-site and remote</a:t>
            </a:r>
          </a:p>
          <a:p>
            <a:pPr>
              <a:spcBef>
                <a:spcPts val="600"/>
              </a:spcBef>
            </a:pPr>
            <a:r>
              <a:rPr lang="en-GB" altLang="en-US" sz="2000" dirty="0" smtClean="0">
                <a:solidFill>
                  <a:srgbClr val="7F7F7F"/>
                </a:solidFill>
              </a:rPr>
              <a:t>Biologists to engineers</a:t>
            </a:r>
          </a:p>
          <a:p>
            <a:pPr>
              <a:spcBef>
                <a:spcPts val="600"/>
              </a:spcBef>
            </a:pPr>
            <a:r>
              <a:rPr lang="en-GB" altLang="en-US" sz="2000" dirty="0" smtClean="0">
                <a:solidFill>
                  <a:srgbClr val="7F7F7F"/>
                </a:solidFill>
              </a:rPr>
              <a:t>Experts to non-experts</a:t>
            </a:r>
          </a:p>
          <a:p>
            <a:pPr>
              <a:spcBef>
                <a:spcPts val="600"/>
              </a:spcBef>
            </a:pPr>
            <a:r>
              <a:rPr lang="en-GB" altLang="en-US" sz="2000" dirty="0" smtClean="0">
                <a:solidFill>
                  <a:srgbClr val="7F7F7F"/>
                </a:solidFill>
              </a:rPr>
              <a:t>24/7 operation, multiple simultaneous user groups, individual experiments from minutes to weeks</a:t>
            </a:r>
          </a:p>
          <a:p>
            <a:pPr>
              <a:spcBef>
                <a:spcPts val="600"/>
              </a:spcBef>
            </a:pPr>
            <a:r>
              <a:rPr lang="en-GB" altLang="en-US" sz="2000" dirty="0" smtClean="0">
                <a:solidFill>
                  <a:srgbClr val="7F7F7F"/>
                </a:solidFill>
              </a:rPr>
              <a:t>Continuous development, small and large (</a:t>
            </a:r>
            <a:r>
              <a:rPr lang="en-GB" altLang="en-US" sz="2000" dirty="0" err="1" smtClean="0">
                <a:solidFill>
                  <a:srgbClr val="7F7F7F"/>
                </a:solidFill>
              </a:rPr>
              <a:t>eBIC</a:t>
            </a:r>
            <a:r>
              <a:rPr lang="en-GB" altLang="en-US" sz="2000" dirty="0" smtClean="0">
                <a:solidFill>
                  <a:srgbClr val="7F7F7F"/>
                </a:solidFill>
              </a:rPr>
              <a:t>/</a:t>
            </a:r>
            <a:r>
              <a:rPr lang="en-GB" altLang="en-US" sz="2000" dirty="0" err="1" smtClean="0">
                <a:solidFill>
                  <a:srgbClr val="7F7F7F"/>
                </a:solidFill>
              </a:rPr>
              <a:t>ePSIC</a:t>
            </a:r>
            <a:r>
              <a:rPr lang="en-GB" altLang="en-US" sz="2000" dirty="0" smtClean="0">
                <a:solidFill>
                  <a:srgbClr val="7F7F7F"/>
                </a:solidFill>
              </a:rPr>
              <a:t>, EPAC, Diamond Lattice upgrade …)</a:t>
            </a:r>
          </a:p>
          <a:p>
            <a:pPr>
              <a:spcBef>
                <a:spcPts val="600"/>
              </a:spcBef>
            </a:pPr>
            <a:endParaRPr lang="en-GB" altLang="en-US" sz="2000" dirty="0">
              <a:solidFill>
                <a:srgbClr val="7F7F7F"/>
              </a:solidFill>
            </a:endParaRPr>
          </a:p>
          <a:p>
            <a:pPr>
              <a:spcBef>
                <a:spcPts val="600"/>
              </a:spcBef>
            </a:pPr>
            <a:endParaRPr lang="en-GB" altLang="en-US" sz="2000" dirty="0" smtClean="0">
              <a:solidFill>
                <a:srgbClr val="7F7F7F"/>
              </a:solidFill>
            </a:endParaRPr>
          </a:p>
          <a:p>
            <a:pPr>
              <a:spcBef>
                <a:spcPts val="600"/>
              </a:spcBef>
            </a:pPr>
            <a:endParaRPr lang="en-GB" altLang="en-US" sz="2000" dirty="0">
              <a:solidFill>
                <a:srgbClr val="7F7F7F"/>
              </a:solidFill>
            </a:endParaRPr>
          </a:p>
        </p:txBody>
      </p:sp>
      <p:pic>
        <p:nvPicPr>
          <p:cNvPr id="2" name="Picture 1"/>
          <p:cNvPicPr>
            <a:picLocks noChangeAspect="1"/>
          </p:cNvPicPr>
          <p:nvPr/>
        </p:nvPicPr>
        <p:blipFill>
          <a:blip r:embed="rId3"/>
          <a:stretch>
            <a:fillRect/>
          </a:stretch>
        </p:blipFill>
        <p:spPr>
          <a:xfrm>
            <a:off x="7412648" y="1804549"/>
            <a:ext cx="2899907" cy="2176213"/>
          </a:xfrm>
          <a:prstGeom prst="rect">
            <a:avLst/>
          </a:prstGeom>
        </p:spPr>
      </p:pic>
      <p:pic>
        <p:nvPicPr>
          <p:cNvPr id="5" name="Picture 4"/>
          <p:cNvPicPr>
            <a:picLocks noChangeAspect="1"/>
          </p:cNvPicPr>
          <p:nvPr/>
        </p:nvPicPr>
        <p:blipFill>
          <a:blip r:embed="rId4"/>
          <a:stretch>
            <a:fillRect/>
          </a:stretch>
        </p:blipFill>
        <p:spPr>
          <a:xfrm>
            <a:off x="9055333" y="397976"/>
            <a:ext cx="2514443" cy="1676295"/>
          </a:xfrm>
          <a:prstGeom prst="rect">
            <a:avLst/>
          </a:prstGeom>
          <a:ln>
            <a:noFill/>
          </a:ln>
          <a:effectLst/>
        </p:spPr>
      </p:pic>
      <p:pic>
        <p:nvPicPr>
          <p:cNvPr id="6" name="Picture 3" descr="Q:\2017\ISIS users 4 Oct 17\17-10-066 ISIS uers.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8939537" y="3566160"/>
            <a:ext cx="3056024" cy="163341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6"/>
          <a:stretch>
            <a:fillRect/>
          </a:stretch>
        </p:blipFill>
        <p:spPr>
          <a:xfrm>
            <a:off x="7582389" y="3835882"/>
            <a:ext cx="1640228" cy="2364244"/>
          </a:xfrm>
          <a:prstGeom prst="rect">
            <a:avLst/>
          </a:prstGeom>
        </p:spPr>
      </p:pic>
    </p:spTree>
    <p:extLst>
      <p:ext uri="{BB962C8B-B14F-4D97-AF65-F5344CB8AC3E}">
        <p14:creationId xmlns:p14="http://schemas.microsoft.com/office/powerpoint/2010/main" val="3588937327"/>
      </p:ext>
    </p:extLst>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cs typeface="Aharoni" panose="02010803020104030203"/>
              </a:rPr>
              <a:t>Typical User Data Flow</a:t>
            </a:r>
          </a:p>
        </p:txBody>
      </p:sp>
      <p:pic>
        <p:nvPicPr>
          <p:cNvPr id="8" name="Content Placeholder 7" descr="Detector Data Flow.png"/>
          <p:cNvPicPr>
            <a:picLocks noGrp="1" noChangeAspect="1"/>
          </p:cNvPicPr>
          <p:nvPr>
            <p:ph idx="1"/>
          </p:nvPr>
        </p:nvPicPr>
        <p:blipFill>
          <a:blip r:embed="rId2" cstate="print"/>
          <a:stretch>
            <a:fillRect/>
          </a:stretch>
        </p:blipFill>
        <p:spPr>
          <a:xfrm>
            <a:off x="2211860" y="1060450"/>
            <a:ext cx="7768281" cy="4876800"/>
          </a:xfrm>
        </p:spPr>
      </p:pic>
      <p:sp>
        <p:nvSpPr>
          <p:cNvPr id="3" name="Right Arrow 2"/>
          <p:cNvSpPr/>
          <p:nvPr/>
        </p:nvSpPr>
        <p:spPr>
          <a:xfrm rot="18225659">
            <a:off x="6265957" y="3315585"/>
            <a:ext cx="2540406" cy="20736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imes"/>
              <a:ea typeface="+mn-ea"/>
              <a:cs typeface="+mn-cs"/>
            </a:endParaRPr>
          </a:p>
        </p:txBody>
      </p:sp>
      <p:sp>
        <p:nvSpPr>
          <p:cNvPr id="4" name="Footer Placeholder 3"/>
          <p:cNvSpPr>
            <a:spLocks noGrp="1"/>
          </p:cNvSpPr>
          <p:nvPr>
            <p:ph type="ftr"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Times"/>
              <a:ea typeface="+mn-ea"/>
              <a:cs typeface="+mn-cs"/>
            </a:endParaRPr>
          </a:p>
        </p:txBody>
      </p:sp>
    </p:spTree>
    <p:extLst>
      <p:ext uri="{BB962C8B-B14F-4D97-AF65-F5344CB8AC3E}">
        <p14:creationId xmlns:p14="http://schemas.microsoft.com/office/powerpoint/2010/main" val="1815068560"/>
      </p:ext>
    </p:extLst>
  </p:cSld>
  <p:clrMapOvr>
    <a:masterClrMapping/>
  </p:clrMapOvr>
  <p:transition spd="slow">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Data</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447861" y="1172399"/>
            <a:ext cx="408656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Volumes</a:t>
            </a:r>
          </a:p>
          <a:p>
            <a:pPr>
              <a:spcBef>
                <a:spcPts val="600"/>
              </a:spcBef>
            </a:pPr>
            <a:r>
              <a:rPr lang="en-GB" altLang="en-US" sz="2000" dirty="0">
                <a:solidFill>
                  <a:srgbClr val="7F7F7F"/>
                </a:solidFill>
              </a:rPr>
              <a:t>Fast/slow access</a:t>
            </a:r>
          </a:p>
          <a:p>
            <a:pPr>
              <a:spcBef>
                <a:spcPts val="600"/>
              </a:spcBef>
            </a:pPr>
            <a:r>
              <a:rPr lang="en-GB" altLang="en-US" sz="2000" dirty="0" smtClean="0">
                <a:solidFill>
                  <a:srgbClr val="7F7F7F"/>
                </a:solidFill>
              </a:rPr>
              <a:t>Metadata</a:t>
            </a:r>
          </a:p>
          <a:p>
            <a:pPr>
              <a:spcBef>
                <a:spcPts val="600"/>
              </a:spcBef>
            </a:pPr>
            <a:r>
              <a:rPr lang="en-GB" altLang="en-US" sz="2000" dirty="0" smtClean="0">
                <a:solidFill>
                  <a:srgbClr val="7F7F7F"/>
                </a:solidFill>
              </a:rPr>
              <a:t>Preservation, curation</a:t>
            </a:r>
          </a:p>
          <a:p>
            <a:pPr>
              <a:spcBef>
                <a:spcPts val="600"/>
              </a:spcBef>
            </a:pPr>
            <a:r>
              <a:rPr lang="en-GB" altLang="en-US" sz="2000" dirty="0" smtClean="0">
                <a:solidFill>
                  <a:srgbClr val="7F7F7F"/>
                </a:solidFill>
              </a:rPr>
              <a:t>Policy</a:t>
            </a:r>
          </a:p>
        </p:txBody>
      </p:sp>
      <p:pic>
        <p:nvPicPr>
          <p:cNvPr id="2" name="Picture 1"/>
          <p:cNvPicPr>
            <a:picLocks noChangeAspect="1"/>
          </p:cNvPicPr>
          <p:nvPr/>
        </p:nvPicPr>
        <p:blipFill rotWithShape="1">
          <a:blip r:embed="rId3"/>
          <a:srcRect r="33542"/>
          <a:stretch/>
        </p:blipFill>
        <p:spPr>
          <a:xfrm>
            <a:off x="5154634" y="1255180"/>
            <a:ext cx="6451600" cy="1638181"/>
          </a:xfrm>
          <a:prstGeom prst="rect">
            <a:avLst/>
          </a:prstGeom>
        </p:spPr>
      </p:pic>
      <p:pic>
        <p:nvPicPr>
          <p:cNvPr id="6" name="Picture 5"/>
          <p:cNvPicPr>
            <a:picLocks noChangeAspect="1"/>
          </p:cNvPicPr>
          <p:nvPr/>
        </p:nvPicPr>
        <p:blipFill>
          <a:blip r:embed="rId4"/>
          <a:stretch>
            <a:fillRect/>
          </a:stretch>
        </p:blipFill>
        <p:spPr>
          <a:xfrm>
            <a:off x="600607" y="3717768"/>
            <a:ext cx="3194780" cy="1664422"/>
          </a:xfrm>
          <a:prstGeom prst="rect">
            <a:avLst/>
          </a:prstGeom>
        </p:spPr>
      </p:pic>
      <p:pic>
        <p:nvPicPr>
          <p:cNvPr id="4" name="Picture 3"/>
          <p:cNvPicPr>
            <a:picLocks noChangeAspect="1"/>
          </p:cNvPicPr>
          <p:nvPr/>
        </p:nvPicPr>
        <p:blipFill>
          <a:blip r:embed="rId5"/>
          <a:stretch>
            <a:fillRect/>
          </a:stretch>
        </p:blipFill>
        <p:spPr>
          <a:xfrm>
            <a:off x="8455731" y="3182544"/>
            <a:ext cx="3150503" cy="2199646"/>
          </a:xfrm>
          <a:prstGeom prst="rect">
            <a:avLst/>
          </a:prstGeom>
        </p:spPr>
      </p:pic>
      <p:pic>
        <p:nvPicPr>
          <p:cNvPr id="3" name="Picture 2"/>
          <p:cNvPicPr>
            <a:picLocks noChangeAspect="1"/>
          </p:cNvPicPr>
          <p:nvPr/>
        </p:nvPicPr>
        <p:blipFill>
          <a:blip r:embed="rId6"/>
          <a:stretch>
            <a:fillRect/>
          </a:stretch>
        </p:blipFill>
        <p:spPr>
          <a:xfrm>
            <a:off x="4655809" y="3681283"/>
            <a:ext cx="2939499" cy="1700907"/>
          </a:xfrm>
          <a:prstGeom prst="rect">
            <a:avLst/>
          </a:prstGeom>
        </p:spPr>
      </p:pic>
    </p:spTree>
    <p:extLst>
      <p:ext uri="{BB962C8B-B14F-4D97-AF65-F5344CB8AC3E}">
        <p14:creationId xmlns:p14="http://schemas.microsoft.com/office/powerpoint/2010/main" val="839645925"/>
      </p:ext>
    </p:extLst>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Diverse demands for computing: Examples</a:t>
            </a:r>
            <a:endParaRPr lang="en-GB" sz="3200" dirty="0"/>
          </a:p>
        </p:txBody>
      </p:sp>
      <p:sp>
        <p:nvSpPr>
          <p:cNvPr id="3" name="Content Placeholder 2"/>
          <p:cNvSpPr>
            <a:spLocks noGrp="1"/>
          </p:cNvSpPr>
          <p:nvPr>
            <p:ph idx="1"/>
          </p:nvPr>
        </p:nvSpPr>
        <p:spPr>
          <a:xfrm>
            <a:off x="609600" y="1600201"/>
            <a:ext cx="10972800" cy="4960087"/>
          </a:xfrm>
        </p:spPr>
        <p:txBody>
          <a:bodyPr>
            <a:normAutofit fontScale="92500" lnSpcReduction="20000"/>
          </a:bodyPr>
          <a:lstStyle/>
          <a:p>
            <a:pPr marL="0" indent="0">
              <a:buNone/>
            </a:pPr>
            <a:r>
              <a:rPr lang="en-GB" sz="2000" b="1" dirty="0">
                <a:latin typeface="+mj-lt"/>
              </a:rPr>
              <a:t>Macromolecular Crystallography </a:t>
            </a:r>
            <a:endParaRPr lang="en-GB" sz="2000" b="1" dirty="0" smtClean="0">
              <a:latin typeface="+mj-lt"/>
            </a:endParaRPr>
          </a:p>
          <a:p>
            <a:r>
              <a:rPr lang="en-GB" sz="2000" dirty="0" smtClean="0">
                <a:latin typeface="+mj-lt"/>
              </a:rPr>
              <a:t>High throughput beamlines requiring near real-time feedback on data collected</a:t>
            </a:r>
          </a:p>
          <a:p>
            <a:r>
              <a:rPr lang="en-GB" sz="2000" dirty="0">
                <a:latin typeface="+mj-lt"/>
              </a:rPr>
              <a:t>T</a:t>
            </a:r>
            <a:r>
              <a:rPr lang="en-GB" sz="2000" dirty="0" smtClean="0">
                <a:latin typeface="+mj-lt"/>
              </a:rPr>
              <a:t>ypical collecting 300 to 900 data sets per day, </a:t>
            </a:r>
          </a:p>
          <a:p>
            <a:r>
              <a:rPr lang="en-GB" sz="2000" dirty="0" smtClean="0">
                <a:latin typeface="+mj-lt"/>
              </a:rPr>
              <a:t>Data range: 5TB to 35TB per day RAW data, 2.5TB to 17TB per day processed data</a:t>
            </a:r>
          </a:p>
          <a:p>
            <a:endParaRPr lang="en-GB" sz="2000" dirty="0" smtClean="0">
              <a:latin typeface="+mj-lt"/>
            </a:endParaRPr>
          </a:p>
          <a:p>
            <a:pPr marL="0" indent="0">
              <a:buNone/>
            </a:pPr>
            <a:r>
              <a:rPr lang="en-GB" sz="2000" b="1" dirty="0" smtClean="0">
                <a:latin typeface="+mj-lt"/>
              </a:rPr>
              <a:t>Imaging Beamline</a:t>
            </a:r>
          </a:p>
          <a:p>
            <a:r>
              <a:rPr lang="en-GB" sz="2000" dirty="0" smtClean="0">
                <a:latin typeface="+mj-lt"/>
              </a:rPr>
              <a:t>10 to 200 datasets per day</a:t>
            </a:r>
          </a:p>
          <a:p>
            <a:r>
              <a:rPr lang="en-GB" sz="2000" dirty="0" smtClean="0">
                <a:latin typeface="+mj-lt"/>
              </a:rPr>
              <a:t>Data range: 0.5TB to 20TB per day (technique dependant and detector dependant)</a:t>
            </a:r>
          </a:p>
          <a:p>
            <a:endParaRPr lang="en-GB" sz="2000" dirty="0">
              <a:latin typeface="+mj-lt"/>
            </a:endParaRPr>
          </a:p>
          <a:p>
            <a:pPr marL="0" indent="0">
              <a:buNone/>
            </a:pPr>
            <a:r>
              <a:rPr lang="en-GB" sz="2000" b="1" dirty="0" smtClean="0">
                <a:latin typeface="+mj-lt"/>
              </a:rPr>
              <a:t>Electron Microscopy (</a:t>
            </a:r>
            <a:r>
              <a:rPr lang="en-GB" sz="2000" b="1" dirty="0" err="1" smtClean="0">
                <a:latin typeface="+mj-lt"/>
              </a:rPr>
              <a:t>eBIC</a:t>
            </a:r>
            <a:r>
              <a:rPr lang="en-GB" sz="2000" b="1" dirty="0" smtClean="0">
                <a:latin typeface="+mj-lt"/>
              </a:rPr>
              <a:t> – Life Sciences)</a:t>
            </a:r>
          </a:p>
          <a:p>
            <a:r>
              <a:rPr lang="en-GB" sz="2000" dirty="0" smtClean="0">
                <a:latin typeface="+mj-lt"/>
              </a:rPr>
              <a:t>1 dataset collected per 48 hours</a:t>
            </a:r>
          </a:p>
          <a:p>
            <a:r>
              <a:rPr lang="en-GB" sz="2000" dirty="0" smtClean="0">
                <a:latin typeface="+mj-lt"/>
              </a:rPr>
              <a:t>Ranges: 4TB to 17TB per day</a:t>
            </a:r>
          </a:p>
          <a:p>
            <a:endParaRPr lang="en-GB" sz="2000" dirty="0" smtClean="0">
              <a:latin typeface="+mj-lt"/>
            </a:endParaRPr>
          </a:p>
          <a:p>
            <a:pPr marL="0" indent="0">
              <a:buNone/>
            </a:pPr>
            <a:r>
              <a:rPr lang="en-GB" sz="2000" b="1" dirty="0">
                <a:latin typeface="+mj-lt"/>
              </a:rPr>
              <a:t>Electron Microscopy (</a:t>
            </a:r>
            <a:r>
              <a:rPr lang="en-GB" sz="2000" b="1" dirty="0" err="1" smtClean="0">
                <a:latin typeface="+mj-lt"/>
              </a:rPr>
              <a:t>ePSIC</a:t>
            </a:r>
            <a:r>
              <a:rPr lang="en-GB" sz="2000" b="1" dirty="0" smtClean="0">
                <a:latin typeface="+mj-lt"/>
              </a:rPr>
              <a:t> </a:t>
            </a:r>
            <a:r>
              <a:rPr lang="en-GB" sz="2000" b="1" dirty="0">
                <a:latin typeface="+mj-lt"/>
              </a:rPr>
              <a:t>– </a:t>
            </a:r>
            <a:r>
              <a:rPr lang="en-GB" sz="2000" b="1" dirty="0" smtClean="0">
                <a:latin typeface="+mj-lt"/>
              </a:rPr>
              <a:t>Physical </a:t>
            </a:r>
            <a:r>
              <a:rPr lang="en-GB" sz="2000" b="1" dirty="0">
                <a:latin typeface="+mj-lt"/>
              </a:rPr>
              <a:t>Sciences)</a:t>
            </a:r>
          </a:p>
          <a:p>
            <a:r>
              <a:rPr lang="en-GB" sz="2000" dirty="0" smtClean="0">
                <a:latin typeface="+mj-lt"/>
              </a:rPr>
              <a:t>20 to 300 datasets per day</a:t>
            </a:r>
            <a:endParaRPr lang="en-GB" sz="1600" dirty="0">
              <a:latin typeface="+mj-lt"/>
            </a:endParaRPr>
          </a:p>
          <a:p>
            <a:r>
              <a:rPr lang="en-GB" sz="2000" dirty="0" smtClean="0">
                <a:latin typeface="+mj-lt"/>
              </a:rPr>
              <a:t>Data range few GB’s to 100’s GB per day</a:t>
            </a:r>
            <a:endParaRPr lang="en-GB" sz="2800" dirty="0" smtClean="0">
              <a:latin typeface="+mj-lt"/>
            </a:endParaRPr>
          </a:p>
        </p:txBody>
      </p:sp>
    </p:spTree>
    <p:extLst>
      <p:ext uri="{BB962C8B-B14F-4D97-AF65-F5344CB8AC3E}">
        <p14:creationId xmlns:p14="http://schemas.microsoft.com/office/powerpoint/2010/main" val="1176766782"/>
      </p:ext>
    </p:extLst>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2237E48C-122A-48B2-9834-102D700D2B71}"/>
              </a:ext>
            </a:extLst>
          </p:cNvPr>
          <p:cNvSpPr txBox="1">
            <a:spLocks noChangeArrowheads="1"/>
          </p:cNvSpPr>
          <p:nvPr/>
        </p:nvSpPr>
        <p:spPr bwMode="auto">
          <a:xfrm>
            <a:off x="3406826" y="549276"/>
            <a:ext cx="5378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lgn="ctr">
              <a:spcBef>
                <a:spcPct val="0"/>
              </a:spcBef>
              <a:buFontTx/>
              <a:buNone/>
            </a:pPr>
            <a:r>
              <a:rPr lang="en-GB" altLang="en-US" sz="2800" dirty="0" smtClean="0">
                <a:solidFill>
                  <a:srgbClr val="7F7F7F"/>
                </a:solidFill>
              </a:rPr>
              <a:t>Computing infrastructure</a:t>
            </a:r>
            <a:endParaRPr lang="en-GB" altLang="en-US" sz="2800" dirty="0">
              <a:solidFill>
                <a:srgbClr val="7F7F7F"/>
              </a:solidFill>
            </a:endParaRPr>
          </a:p>
        </p:txBody>
      </p:sp>
      <p:sp>
        <p:nvSpPr>
          <p:cNvPr id="27651" name="TextBox 3">
            <a:extLst>
              <a:ext uri="{FF2B5EF4-FFF2-40B4-BE49-F238E27FC236}">
                <a16:creationId xmlns:a16="http://schemas.microsoft.com/office/drawing/2014/main" id="{B40E0098-D770-4801-BA9F-E5D251E9F9F7}"/>
              </a:ext>
            </a:extLst>
          </p:cNvPr>
          <p:cNvSpPr txBox="1">
            <a:spLocks noChangeArrowheads="1"/>
          </p:cNvSpPr>
          <p:nvPr/>
        </p:nvSpPr>
        <p:spPr bwMode="auto">
          <a:xfrm>
            <a:off x="504039" y="1190594"/>
            <a:ext cx="8663405"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ヒラギノ角ゴ Pro W3"/>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ヒラギノ角ゴ Pro W3"/>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ヒラギノ角ゴ Pro W3"/>
                <a:cs typeface="Calibri" panose="020F0502020204030204" pitchFamily="34" charset="0"/>
              </a:defRPr>
            </a:lvl9pPr>
          </a:lstStyle>
          <a:p>
            <a:pPr>
              <a:spcBef>
                <a:spcPts val="600"/>
              </a:spcBef>
            </a:pPr>
            <a:r>
              <a:rPr lang="en-GB" altLang="en-US" sz="2000" dirty="0" smtClean="0">
                <a:solidFill>
                  <a:srgbClr val="7F7F7F"/>
                </a:solidFill>
              </a:rPr>
              <a:t>Hardware – at facility or elsewhere (e.g. SCD Scarf) </a:t>
            </a:r>
          </a:p>
          <a:p>
            <a:pPr>
              <a:spcBef>
                <a:spcPts val="600"/>
              </a:spcBef>
            </a:pPr>
            <a:r>
              <a:rPr lang="en-GB" altLang="en-US" sz="2000" dirty="0">
                <a:solidFill>
                  <a:srgbClr val="7F7F7F"/>
                </a:solidFill>
              </a:rPr>
              <a:t>Fast/slow access</a:t>
            </a:r>
          </a:p>
          <a:p>
            <a:pPr>
              <a:spcBef>
                <a:spcPts val="600"/>
              </a:spcBef>
            </a:pPr>
            <a:r>
              <a:rPr lang="en-GB" altLang="en-US" sz="2000" dirty="0" smtClean="0">
                <a:solidFill>
                  <a:srgbClr val="7F7F7F"/>
                </a:solidFill>
              </a:rPr>
              <a:t>Cloud (e.g. </a:t>
            </a:r>
            <a:r>
              <a:rPr lang="en-GB" altLang="en-US" sz="2000" dirty="0" err="1" smtClean="0">
                <a:solidFill>
                  <a:srgbClr val="7F7F7F"/>
                </a:solidFill>
              </a:rPr>
              <a:t>iDAaaS</a:t>
            </a:r>
            <a:r>
              <a:rPr lang="en-GB" altLang="en-US" sz="2000" dirty="0" smtClean="0">
                <a:solidFill>
                  <a:srgbClr val="7F7F7F"/>
                </a:solidFill>
              </a:rPr>
              <a:t>)</a:t>
            </a:r>
          </a:p>
          <a:p>
            <a:pPr>
              <a:spcBef>
                <a:spcPts val="600"/>
              </a:spcBef>
            </a:pPr>
            <a:r>
              <a:rPr lang="en-GB" altLang="en-US" sz="2000" dirty="0" smtClean="0">
                <a:solidFill>
                  <a:srgbClr val="7F7F7F"/>
                </a:solidFill>
              </a:rPr>
              <a:t>Support for modelling/theory?</a:t>
            </a:r>
          </a:p>
          <a:p>
            <a:pPr>
              <a:spcBef>
                <a:spcPts val="600"/>
              </a:spcBef>
            </a:pPr>
            <a:r>
              <a:rPr lang="en-GB" altLang="en-US" sz="2000" dirty="0">
                <a:solidFill>
                  <a:srgbClr val="7F7F7F"/>
                </a:solidFill>
              </a:rPr>
              <a:t>Networking (including </a:t>
            </a:r>
            <a:r>
              <a:rPr lang="en-GB" altLang="en-US" sz="2000" dirty="0" err="1">
                <a:solidFill>
                  <a:srgbClr val="7F7F7F"/>
                </a:solidFill>
              </a:rPr>
              <a:t>WiFi</a:t>
            </a:r>
            <a:r>
              <a:rPr lang="en-GB" altLang="en-US" sz="2000" dirty="0">
                <a:solidFill>
                  <a:srgbClr val="7F7F7F"/>
                </a:solidFill>
              </a:rPr>
              <a:t>, </a:t>
            </a:r>
            <a:r>
              <a:rPr lang="en-GB" altLang="en-US" sz="2000" dirty="0" err="1">
                <a:solidFill>
                  <a:srgbClr val="7F7F7F"/>
                </a:solidFill>
              </a:rPr>
              <a:t>Eduroam</a:t>
            </a:r>
            <a:r>
              <a:rPr lang="en-GB" altLang="en-US" sz="2000" dirty="0">
                <a:solidFill>
                  <a:srgbClr val="7F7F7F"/>
                </a:solidFill>
              </a:rPr>
              <a:t>)</a:t>
            </a:r>
          </a:p>
          <a:p>
            <a:pPr>
              <a:spcBef>
                <a:spcPts val="600"/>
              </a:spcBef>
            </a:pPr>
            <a:endParaRPr lang="en-GB" altLang="en-US" sz="2000" dirty="0">
              <a:solidFill>
                <a:srgbClr val="7F7F7F"/>
              </a:solidFill>
            </a:endParaRPr>
          </a:p>
          <a:p>
            <a:pPr>
              <a:spcBef>
                <a:spcPts val="600"/>
              </a:spcBef>
            </a:pPr>
            <a:endParaRPr lang="en-GB" altLang="en-US" sz="2000" dirty="0" smtClean="0">
              <a:solidFill>
                <a:srgbClr val="7F7F7F"/>
              </a:solidFill>
            </a:endParaRPr>
          </a:p>
          <a:p>
            <a:pPr>
              <a:spcBef>
                <a:spcPts val="600"/>
              </a:spcBef>
            </a:pPr>
            <a:endParaRPr lang="en-GB" altLang="en-US" sz="2000" dirty="0">
              <a:solidFill>
                <a:srgbClr val="7F7F7F"/>
              </a:solidFill>
            </a:endParaRPr>
          </a:p>
        </p:txBody>
      </p:sp>
      <p:pic>
        <p:nvPicPr>
          <p:cNvPr id="2" name="Picture 1"/>
          <p:cNvPicPr>
            <a:picLocks noChangeAspect="1"/>
          </p:cNvPicPr>
          <p:nvPr/>
        </p:nvPicPr>
        <p:blipFill>
          <a:blip r:embed="rId3"/>
          <a:stretch>
            <a:fillRect/>
          </a:stretch>
        </p:blipFill>
        <p:spPr>
          <a:xfrm>
            <a:off x="342098" y="3463865"/>
            <a:ext cx="3897458" cy="1865757"/>
          </a:xfrm>
          <a:prstGeom prst="rect">
            <a:avLst/>
          </a:prstGeom>
        </p:spPr>
      </p:pic>
      <p:pic>
        <p:nvPicPr>
          <p:cNvPr id="3" name="Picture 2"/>
          <p:cNvPicPr>
            <a:picLocks noChangeAspect="1"/>
          </p:cNvPicPr>
          <p:nvPr/>
        </p:nvPicPr>
        <p:blipFill rotWithShape="1">
          <a:blip r:embed="rId4"/>
          <a:srcRect t="6858"/>
          <a:stretch/>
        </p:blipFill>
        <p:spPr>
          <a:xfrm>
            <a:off x="4738128" y="3463865"/>
            <a:ext cx="3474809" cy="1865757"/>
          </a:xfrm>
          <a:prstGeom prst="rect">
            <a:avLst/>
          </a:prstGeom>
        </p:spPr>
      </p:pic>
      <p:pic>
        <p:nvPicPr>
          <p:cNvPr id="5" name="Picture 4"/>
          <p:cNvPicPr>
            <a:picLocks noChangeAspect="1"/>
          </p:cNvPicPr>
          <p:nvPr/>
        </p:nvPicPr>
        <p:blipFill>
          <a:blip r:embed="rId5"/>
          <a:stretch>
            <a:fillRect/>
          </a:stretch>
        </p:blipFill>
        <p:spPr>
          <a:xfrm>
            <a:off x="8723380" y="3190753"/>
            <a:ext cx="3177191" cy="2306891"/>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70143" y="810886"/>
            <a:ext cx="3130428" cy="2118257"/>
          </a:xfrm>
          <a:prstGeom prst="rect">
            <a:avLst/>
          </a:prstGeom>
        </p:spPr>
      </p:pic>
    </p:spTree>
    <p:extLst>
      <p:ext uri="{BB962C8B-B14F-4D97-AF65-F5344CB8AC3E}">
        <p14:creationId xmlns:p14="http://schemas.microsoft.com/office/powerpoint/2010/main" val="1786034465"/>
      </p:ext>
    </p:extLst>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Diverse demands for computing: Infrastructure</a:t>
            </a:r>
            <a:endParaRPr lang="en-GB" sz="3200" dirty="0"/>
          </a:p>
        </p:txBody>
      </p:sp>
      <p:sp>
        <p:nvSpPr>
          <p:cNvPr id="3" name="Content Placeholder 2"/>
          <p:cNvSpPr>
            <a:spLocks noGrp="1"/>
          </p:cNvSpPr>
          <p:nvPr>
            <p:ph idx="1"/>
          </p:nvPr>
        </p:nvSpPr>
        <p:spPr>
          <a:xfrm>
            <a:off x="609600" y="1086635"/>
            <a:ext cx="10972800" cy="5105399"/>
          </a:xfrm>
        </p:spPr>
        <p:txBody>
          <a:bodyPr>
            <a:normAutofit fontScale="70000" lnSpcReduction="20000"/>
          </a:bodyPr>
          <a:lstStyle/>
          <a:p>
            <a:pPr marL="0" indent="0">
              <a:buNone/>
            </a:pPr>
            <a:r>
              <a:rPr lang="en-GB" sz="2800" dirty="0" smtClean="0">
                <a:latin typeface="+mj-lt"/>
              </a:rPr>
              <a:t>Increasing data rates and data volume require ever increasing computational infrastructure to be deployed to support the demand</a:t>
            </a:r>
          </a:p>
          <a:p>
            <a:pPr marL="0" indent="0">
              <a:buNone/>
            </a:pPr>
            <a:endParaRPr lang="en-GB" sz="2800" dirty="0">
              <a:latin typeface="+mj-lt"/>
            </a:endParaRPr>
          </a:p>
          <a:p>
            <a:r>
              <a:rPr lang="en-GB" sz="2800" dirty="0" smtClean="0">
                <a:latin typeface="+mj-lt"/>
              </a:rPr>
              <a:t>Diamond currently operates and consumes:</a:t>
            </a:r>
            <a:endParaRPr lang="en-GB" sz="2800" dirty="0">
              <a:latin typeface="+mj-lt"/>
            </a:endParaRPr>
          </a:p>
          <a:p>
            <a:r>
              <a:rPr lang="en-GB" sz="2800" dirty="0" smtClean="0">
                <a:latin typeface="+mj-lt"/>
              </a:rPr>
              <a:t>Two onsite data centres</a:t>
            </a:r>
          </a:p>
          <a:p>
            <a:r>
              <a:rPr lang="en-GB" sz="2800" dirty="0" smtClean="0">
                <a:latin typeface="+mj-lt"/>
              </a:rPr>
              <a:t>~6000 X86 cores</a:t>
            </a:r>
          </a:p>
          <a:p>
            <a:r>
              <a:rPr lang="en-GB" sz="2800" dirty="0" smtClean="0">
                <a:latin typeface="+mj-lt"/>
              </a:rPr>
              <a:t>~200GPUs</a:t>
            </a:r>
          </a:p>
          <a:p>
            <a:r>
              <a:rPr lang="en-GB" sz="2800" dirty="0" smtClean="0">
                <a:latin typeface="+mj-lt"/>
              </a:rPr>
              <a:t>~16PB of high performance storage (GPFS) for data acquisition</a:t>
            </a:r>
          </a:p>
          <a:p>
            <a:r>
              <a:rPr lang="en-GB" sz="2800" dirty="0" smtClean="0">
                <a:latin typeface="+mj-lt"/>
              </a:rPr>
              <a:t>Utilises offsite IRIS infrastructure for a few pioneering projects and exploring other ‘cloud’ services particularly for post-visit analysis</a:t>
            </a:r>
          </a:p>
          <a:p>
            <a:r>
              <a:rPr lang="en-GB" sz="2800" dirty="0" smtClean="0">
                <a:latin typeface="+mj-lt"/>
              </a:rPr>
              <a:t>Retains experimental data on-disk for 30 days</a:t>
            </a:r>
          </a:p>
          <a:p>
            <a:pPr lvl="1"/>
            <a:r>
              <a:rPr lang="en-GB" sz="2400" dirty="0" smtClean="0">
                <a:latin typeface="+mj-lt"/>
              </a:rPr>
              <a:t>High data rate experiments are impacted most by this retention period in managing their workflow for data analysis. After 30 days data has to be restored from archive for further processing.</a:t>
            </a:r>
          </a:p>
          <a:p>
            <a:pPr lvl="1"/>
            <a:r>
              <a:rPr lang="en-GB" sz="2400" dirty="0" smtClean="0">
                <a:latin typeface="+mj-lt"/>
              </a:rPr>
              <a:t>Some low data rate beamlines in the ‘long tail’ can be afforded the luxury of keeping data online ‘indefinitely’.</a:t>
            </a:r>
          </a:p>
          <a:p>
            <a:pPr lvl="1"/>
            <a:r>
              <a:rPr lang="en-GB" sz="2400" dirty="0" smtClean="0">
                <a:latin typeface="+mj-lt"/>
              </a:rPr>
              <a:t>Overall data management has not kept up with the growth in data volumes. Poor data management is an increasing risk to data and timely analysis of data than just lacking computational resource to process data.</a:t>
            </a:r>
          </a:p>
          <a:p>
            <a:endParaRPr lang="en-GB" sz="2800" dirty="0" smtClean="0">
              <a:latin typeface="+mj-lt"/>
            </a:endParaRPr>
          </a:p>
        </p:txBody>
      </p:sp>
    </p:spTree>
    <p:extLst>
      <p:ext uri="{BB962C8B-B14F-4D97-AF65-F5344CB8AC3E}">
        <p14:creationId xmlns:p14="http://schemas.microsoft.com/office/powerpoint/2010/main" val="65457082"/>
      </p:ext>
    </p:extLst>
  </p:cSld>
  <p:clrMapOvr>
    <a:masterClrMapping/>
  </p:clrMapOvr>
  <p:transition spd="slow">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UKRI">
      <a:dk1>
        <a:srgbClr val="201D3E"/>
      </a:dk1>
      <a:lt1>
        <a:srgbClr val="FF6800"/>
      </a:lt1>
      <a:dk2>
        <a:srgbClr val="F19D1B"/>
      </a:dk2>
      <a:lt2>
        <a:srgbClr val="F9BB0E"/>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BoldMT"/>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568D37498C9244AAB026A47A996F03" ma:contentTypeVersion="10" ma:contentTypeDescription="Create a new document." ma:contentTypeScope="" ma:versionID="5651a3fe6fc248cfedd48c41d556e2a6">
  <xsd:schema xmlns:xsd="http://www.w3.org/2001/XMLSchema" xmlns:xs="http://www.w3.org/2001/XMLSchema" xmlns:p="http://schemas.microsoft.com/office/2006/metadata/properties" xmlns:ns3="eb5bfd95-df77-4763-a8bb-d1749333d4e0" xmlns:ns4="f6685455-0c2c-4e82-96e3-12dccbbeeb5b" targetNamespace="http://schemas.microsoft.com/office/2006/metadata/properties" ma:root="true" ma:fieldsID="73dd54a8d49c85d6843e39207c8c2dac" ns3:_="" ns4:_="">
    <xsd:import namespace="eb5bfd95-df77-4763-a8bb-d1749333d4e0"/>
    <xsd:import namespace="f6685455-0c2c-4e82-96e3-12dccbbeeb5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5bfd95-df77-4763-a8bb-d1749333d4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685455-0c2c-4e82-96e3-12dccbbeeb5b"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864B28-A4AD-47D2-80DD-10DE96C465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b5bfd95-df77-4763-a8bb-d1749333d4e0"/>
    <ds:schemaRef ds:uri="f6685455-0c2c-4e82-96e3-12dccbbeeb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A93FF62-5BF2-422B-BB80-F476DD54D047}">
  <ds:schemaRefs>
    <ds:schemaRef ds:uri="http://schemas.microsoft.com/sharepoint/v3/contenttype/forms"/>
  </ds:schemaRefs>
</ds:datastoreItem>
</file>

<file path=customXml/itemProps3.xml><?xml version="1.0" encoding="utf-8"?>
<ds:datastoreItem xmlns:ds="http://schemas.openxmlformats.org/officeDocument/2006/customXml" ds:itemID="{F5FBE442-7A68-4E5F-BD43-7521449FE39F}">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eb5bfd95-df77-4763-a8bb-d1749333d4e0"/>
    <ds:schemaRef ds:uri="f6685455-0c2c-4e82-96e3-12dccbbeeb5b"/>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7627</TotalTime>
  <Words>619</Words>
  <Application>Microsoft Office PowerPoint</Application>
  <PresentationFormat>Widescreen</PresentationFormat>
  <Paragraphs>102</Paragraphs>
  <Slides>15</Slides>
  <Notes>10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Aharoni</vt:lpstr>
      <vt:lpstr>Arial</vt:lpstr>
      <vt:lpstr>Arial-BoldMT</vt:lpstr>
      <vt:lpstr>Calibri</vt:lpstr>
      <vt:lpstr>Lucida Grande</vt:lpstr>
      <vt:lpstr>Times</vt:lpstr>
      <vt:lpstr>ヒラギノ角ゴ Pro W3</vt:lpstr>
      <vt:lpstr>Office Theme</vt:lpstr>
      <vt:lpstr>MASTER 2 WHITE</vt:lpstr>
      <vt:lpstr>Blank Presentation</vt:lpstr>
      <vt:lpstr>PowerPoint Presentation</vt:lpstr>
      <vt:lpstr>PowerPoint Presentation</vt:lpstr>
      <vt:lpstr>PowerPoint Presentation</vt:lpstr>
      <vt:lpstr>PowerPoint Presentation</vt:lpstr>
      <vt:lpstr>Typical User Data Flow</vt:lpstr>
      <vt:lpstr>PowerPoint Presentation</vt:lpstr>
      <vt:lpstr>Diverse demands for computing: Examples</vt:lpstr>
      <vt:lpstr>PowerPoint Presentation</vt:lpstr>
      <vt:lpstr>Diverse demands for computing: Infrastructure</vt:lpstr>
      <vt:lpstr>Diamond Future Cloud</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McGreevy, Robert (STFC,RAL,ISIS)</cp:lastModifiedBy>
  <cp:revision>413</cp:revision>
  <cp:lastPrinted>2019-10-02T08:27:37Z</cp:lastPrinted>
  <dcterms:created xsi:type="dcterms:W3CDTF">2019-09-17T08:04:08Z</dcterms:created>
  <dcterms:modified xsi:type="dcterms:W3CDTF">2020-01-17T07:50:56Z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0x010100C5568D37498C9244AAB026A47A996F03</vt:lpwstr>
  </property>
</Properties>
</file>