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00" r:id="rId5"/>
    <p:sldMasterId id="2147483715" r:id="rId6"/>
  </p:sldMasterIdLst>
  <p:notesMasterIdLst>
    <p:notesMasterId r:id="rId46"/>
  </p:notesMasterIdLst>
  <p:sldIdLst>
    <p:sldId id="257" r:id="rId7"/>
    <p:sldId id="330" r:id="rId8"/>
    <p:sldId id="331" r:id="rId9"/>
    <p:sldId id="325" r:id="rId10"/>
    <p:sldId id="285" r:id="rId11"/>
    <p:sldId id="294" r:id="rId12"/>
    <p:sldId id="293" r:id="rId13"/>
    <p:sldId id="326" r:id="rId14"/>
    <p:sldId id="317" r:id="rId15"/>
    <p:sldId id="329" r:id="rId16"/>
    <p:sldId id="302" r:id="rId17"/>
    <p:sldId id="328" r:id="rId18"/>
    <p:sldId id="332" r:id="rId19"/>
    <p:sldId id="333" r:id="rId20"/>
    <p:sldId id="334" r:id="rId21"/>
    <p:sldId id="351" r:id="rId22"/>
    <p:sldId id="306" r:id="rId23"/>
    <p:sldId id="307" r:id="rId24"/>
    <p:sldId id="308" r:id="rId25"/>
    <p:sldId id="313" r:id="rId26"/>
    <p:sldId id="344" r:id="rId27"/>
    <p:sldId id="339" r:id="rId28"/>
    <p:sldId id="342" r:id="rId29"/>
    <p:sldId id="316" r:id="rId30"/>
    <p:sldId id="341" r:id="rId31"/>
    <p:sldId id="352" r:id="rId32"/>
    <p:sldId id="327" r:id="rId33"/>
    <p:sldId id="353" r:id="rId34"/>
    <p:sldId id="347" r:id="rId35"/>
    <p:sldId id="354" r:id="rId36"/>
    <p:sldId id="349" r:id="rId37"/>
    <p:sldId id="318" r:id="rId38"/>
    <p:sldId id="289" r:id="rId39"/>
    <p:sldId id="343" r:id="rId40"/>
    <p:sldId id="290" r:id="rId41"/>
    <p:sldId id="292" r:id="rId42"/>
    <p:sldId id="324" r:id="rId43"/>
    <p:sldId id="337" r:id="rId44"/>
    <p:sldId id="283"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3088"/>
    <a:srgbClr val="F08900"/>
    <a:srgbClr val="FF6900"/>
    <a:srgbClr val="1E5DF8"/>
    <a:srgbClr val="626262"/>
    <a:srgbClr val="00BED5"/>
    <a:srgbClr val="C13D33"/>
    <a:srgbClr val="E94D36"/>
    <a:srgbClr val="BE2B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25"/>
    <p:restoredTop sz="94422"/>
  </p:normalViewPr>
  <p:slideViewPr>
    <p:cSldViewPr snapToGrid="0" snapToObjects="1">
      <p:cViewPr>
        <p:scale>
          <a:sx n="100" d="100"/>
          <a:sy n="100" d="100"/>
        </p:scale>
        <p:origin x="-472" y="-80"/>
      </p:cViewPr>
      <p:guideLst>
        <p:guide orient="horz" pos="323"/>
        <p:guide orient="horz" pos="3974"/>
        <p:guide orient="horz" pos="867"/>
        <p:guide orient="horz" pos="3634"/>
        <p:guide pos="325"/>
        <p:guide pos="7355"/>
        <p:guide pos="3840"/>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notesMaster" Target="notesMasters/notes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4.xml"/><Relationship Id="rId21" Type="http://schemas.openxmlformats.org/officeDocument/2006/relationships/slide" Target="slides/slide15.xml"/><Relationship Id="rId22" Type="http://schemas.openxmlformats.org/officeDocument/2006/relationships/slide" Target="slides/slide16.xml"/><Relationship Id="rId23" Type="http://schemas.openxmlformats.org/officeDocument/2006/relationships/slide" Target="slides/slide17.xml"/><Relationship Id="rId24" Type="http://schemas.openxmlformats.org/officeDocument/2006/relationships/slide" Target="slides/slide18.xml"/><Relationship Id="rId25" Type="http://schemas.openxmlformats.org/officeDocument/2006/relationships/slide" Target="slides/slide19.xml"/><Relationship Id="rId26" Type="http://schemas.openxmlformats.org/officeDocument/2006/relationships/slide" Target="slides/slide20.xml"/><Relationship Id="rId27" Type="http://schemas.openxmlformats.org/officeDocument/2006/relationships/slide" Target="slides/slide21.xml"/><Relationship Id="rId28" Type="http://schemas.openxmlformats.org/officeDocument/2006/relationships/slide" Target="slides/slide22.xml"/><Relationship Id="rId29" Type="http://schemas.openxmlformats.org/officeDocument/2006/relationships/slide" Target="slides/slide23.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Master" Target="slideMasters/slideMaster2.xml"/><Relationship Id="rId30" Type="http://schemas.openxmlformats.org/officeDocument/2006/relationships/slide" Target="slides/slide24.xml"/><Relationship Id="rId31" Type="http://schemas.openxmlformats.org/officeDocument/2006/relationships/slide" Target="slides/slide25.xml"/><Relationship Id="rId32" Type="http://schemas.openxmlformats.org/officeDocument/2006/relationships/slide" Target="slides/slide26.xml"/><Relationship Id="rId9" Type="http://schemas.openxmlformats.org/officeDocument/2006/relationships/slide" Target="slides/slide3.xml"/><Relationship Id="rId6" Type="http://schemas.openxmlformats.org/officeDocument/2006/relationships/slideMaster" Target="slideMasters/slideMaster3.xml"/><Relationship Id="rId7" Type="http://schemas.openxmlformats.org/officeDocument/2006/relationships/slide" Target="slides/slide1.xml"/><Relationship Id="rId8" Type="http://schemas.openxmlformats.org/officeDocument/2006/relationships/slide" Target="slides/slide2.xml"/><Relationship Id="rId33" Type="http://schemas.openxmlformats.org/officeDocument/2006/relationships/slide" Target="slides/slide27.xml"/><Relationship Id="rId34" Type="http://schemas.openxmlformats.org/officeDocument/2006/relationships/slide" Target="slides/slide28.xml"/><Relationship Id="rId35" Type="http://schemas.openxmlformats.org/officeDocument/2006/relationships/slide" Target="slides/slide29.xml"/><Relationship Id="rId36" Type="http://schemas.openxmlformats.org/officeDocument/2006/relationships/slide" Target="slides/slide30.xml"/><Relationship Id="rId10" Type="http://schemas.openxmlformats.org/officeDocument/2006/relationships/slide" Target="slides/slide4.xml"/><Relationship Id="rId11" Type="http://schemas.openxmlformats.org/officeDocument/2006/relationships/slide" Target="slides/slide5.xml"/><Relationship Id="rId12" Type="http://schemas.openxmlformats.org/officeDocument/2006/relationships/slide" Target="slides/slide6.xml"/><Relationship Id="rId13" Type="http://schemas.openxmlformats.org/officeDocument/2006/relationships/slide" Target="slides/slide7.xml"/><Relationship Id="rId14" Type="http://schemas.openxmlformats.org/officeDocument/2006/relationships/slide" Target="slides/slide8.xml"/><Relationship Id="rId15" Type="http://schemas.openxmlformats.org/officeDocument/2006/relationships/slide" Target="slides/slide9.xml"/><Relationship Id="rId16" Type="http://schemas.openxmlformats.org/officeDocument/2006/relationships/slide" Target="slides/slide10.xml"/><Relationship Id="rId17" Type="http://schemas.openxmlformats.org/officeDocument/2006/relationships/slide" Target="slides/slide11.xml"/><Relationship Id="rId18" Type="http://schemas.openxmlformats.org/officeDocument/2006/relationships/slide" Target="slides/slide12.xml"/><Relationship Id="rId19" Type="http://schemas.openxmlformats.org/officeDocument/2006/relationships/slide" Target="slides/slide13.xml"/><Relationship Id="rId37" Type="http://schemas.openxmlformats.org/officeDocument/2006/relationships/slide" Target="slides/slide31.xml"/><Relationship Id="rId38" Type="http://schemas.openxmlformats.org/officeDocument/2006/relationships/slide" Target="slides/slide32.xml"/><Relationship Id="rId39" Type="http://schemas.openxmlformats.org/officeDocument/2006/relationships/slide" Target="slides/slide33.xml"/><Relationship Id="rId40" Type="http://schemas.openxmlformats.org/officeDocument/2006/relationships/slide" Target="slides/slide34.xml"/><Relationship Id="rId41" Type="http://schemas.openxmlformats.org/officeDocument/2006/relationships/slide" Target="slides/slide35.xml"/><Relationship Id="rId42" Type="http://schemas.openxmlformats.org/officeDocument/2006/relationships/slide" Target="slides/slide36.xml"/><Relationship Id="rId43" Type="http://schemas.openxmlformats.org/officeDocument/2006/relationships/slide" Target="slides/slide37.xml"/><Relationship Id="rId44" Type="http://schemas.openxmlformats.org/officeDocument/2006/relationships/slide" Target="slides/slide38.xml"/><Relationship Id="rId45" Type="http://schemas.openxmlformats.org/officeDocument/2006/relationships/slide" Target="slides/slide39.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 Id="rId2"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dirty="0" smtClean="0"/>
              <a:t>Electricity Price </a:t>
            </a:r>
            <a:r>
              <a:rPr lang="en-GB" dirty="0"/>
              <a:t>per kWh (p)</a:t>
            </a:r>
          </a:p>
        </c:rich>
      </c:tx>
      <c:layout>
        <c:manualLayout>
          <c:xMode val="edge"/>
          <c:yMode val="edge"/>
          <c:x val="0.256150064691106"/>
          <c:y val="0.046232894277918"/>
        </c:manualLayout>
      </c:layout>
      <c:overlay val="0"/>
    </c:title>
    <c:autoTitleDeleted val="0"/>
    <c:plotArea>
      <c:layout/>
      <c:lineChart>
        <c:grouping val="standard"/>
        <c:varyColors val="0"/>
        <c:ser>
          <c:idx val="0"/>
          <c:order val="0"/>
          <c:tx>
            <c:v>Industrial</c:v>
          </c:tx>
          <c:marker>
            <c:symbol val="none"/>
          </c:marker>
          <c:cat>
            <c:numRef>
              <c:f>Sheet1!$B$1:$AJ$1</c:f>
              <c:numCache>
                <c:formatCode>General</c:formatCode>
                <c:ptCount val="35"/>
                <c:pt idx="0">
                  <c:v>2001.0</c:v>
                </c:pt>
                <c:pt idx="1">
                  <c:v>2002.0</c:v>
                </c:pt>
                <c:pt idx="2">
                  <c:v>2003.0</c:v>
                </c:pt>
                <c:pt idx="3">
                  <c:v>2004.0</c:v>
                </c:pt>
                <c:pt idx="4">
                  <c:v>2005.0</c:v>
                </c:pt>
                <c:pt idx="5">
                  <c:v>2006.0</c:v>
                </c:pt>
                <c:pt idx="6">
                  <c:v>2007.0</c:v>
                </c:pt>
                <c:pt idx="7">
                  <c:v>2008.0</c:v>
                </c:pt>
                <c:pt idx="8">
                  <c:v>2009.0</c:v>
                </c:pt>
                <c:pt idx="9">
                  <c:v>2010.0</c:v>
                </c:pt>
                <c:pt idx="10">
                  <c:v>2011.0</c:v>
                </c:pt>
                <c:pt idx="11">
                  <c:v>2012.0</c:v>
                </c:pt>
                <c:pt idx="12">
                  <c:v>2013.0</c:v>
                </c:pt>
                <c:pt idx="13">
                  <c:v>2014.0</c:v>
                </c:pt>
                <c:pt idx="14">
                  <c:v>2015.0</c:v>
                </c:pt>
                <c:pt idx="15">
                  <c:v>2016.0</c:v>
                </c:pt>
                <c:pt idx="16">
                  <c:v>2017.0</c:v>
                </c:pt>
                <c:pt idx="17">
                  <c:v>2018.0</c:v>
                </c:pt>
                <c:pt idx="18">
                  <c:v>2019.0</c:v>
                </c:pt>
                <c:pt idx="19">
                  <c:v>2020.0</c:v>
                </c:pt>
                <c:pt idx="20">
                  <c:v>2021.0</c:v>
                </c:pt>
                <c:pt idx="21">
                  <c:v>2022.0</c:v>
                </c:pt>
                <c:pt idx="22">
                  <c:v>2023.0</c:v>
                </c:pt>
                <c:pt idx="23">
                  <c:v>2024.0</c:v>
                </c:pt>
                <c:pt idx="24">
                  <c:v>2025.0</c:v>
                </c:pt>
                <c:pt idx="25">
                  <c:v>2026.0</c:v>
                </c:pt>
                <c:pt idx="26">
                  <c:v>2027.0</c:v>
                </c:pt>
                <c:pt idx="27">
                  <c:v>2028.0</c:v>
                </c:pt>
                <c:pt idx="28">
                  <c:v>2029.0</c:v>
                </c:pt>
                <c:pt idx="29">
                  <c:v>2030.0</c:v>
                </c:pt>
                <c:pt idx="30">
                  <c:v>2031.0</c:v>
                </c:pt>
                <c:pt idx="31">
                  <c:v>2032.0</c:v>
                </c:pt>
                <c:pt idx="32">
                  <c:v>2033.0</c:v>
                </c:pt>
                <c:pt idx="33">
                  <c:v>2034.0</c:v>
                </c:pt>
                <c:pt idx="34">
                  <c:v>2035.0</c:v>
                </c:pt>
              </c:numCache>
            </c:numRef>
          </c:cat>
          <c:val>
            <c:numRef>
              <c:f>Sheet1!$B$2:$AJ$2</c:f>
              <c:numCache>
                <c:formatCode>0.0</c:formatCode>
                <c:ptCount val="35"/>
                <c:pt idx="0">
                  <c:v>2.450852228514808</c:v>
                </c:pt>
                <c:pt idx="1">
                  <c:v>2.08752575983089</c:v>
                </c:pt>
                <c:pt idx="2">
                  <c:v>2.452608047778583</c:v>
                </c:pt>
                <c:pt idx="3">
                  <c:v>4.299415556213101</c:v>
                </c:pt>
                <c:pt idx="4">
                  <c:v>5.400796215417492</c:v>
                </c:pt>
                <c:pt idx="5">
                  <c:v>6.75089617253355</c:v>
                </c:pt>
                <c:pt idx="6">
                  <c:v>7.468028011603811</c:v>
                </c:pt>
                <c:pt idx="7">
                  <c:v>8.937024706741311</c:v>
                </c:pt>
                <c:pt idx="8">
                  <c:v>9.5797495244554</c:v>
                </c:pt>
                <c:pt idx="9">
                  <c:v>7.754348832382568</c:v>
                </c:pt>
                <c:pt idx="10">
                  <c:v>8.058468593574435</c:v>
                </c:pt>
                <c:pt idx="11">
                  <c:v>8.800385860144555</c:v>
                </c:pt>
                <c:pt idx="12">
                  <c:v>9.667417960352628</c:v>
                </c:pt>
                <c:pt idx="13">
                  <c:v>9.78728092409721</c:v>
                </c:pt>
                <c:pt idx="14">
                  <c:v>9.90934189731068</c:v>
                </c:pt>
                <c:pt idx="15">
                  <c:v>9.640969723433336</c:v>
                </c:pt>
                <c:pt idx="16">
                  <c:v>10.03367133688928</c:v>
                </c:pt>
                <c:pt idx="17">
                  <c:v>11.8246999506714</c:v>
                </c:pt>
                <c:pt idx="18">
                  <c:v>12.36213352721846</c:v>
                </c:pt>
                <c:pt idx="19">
                  <c:v>12.4240893154975</c:v>
                </c:pt>
                <c:pt idx="20">
                  <c:v>12.50965388657377</c:v>
                </c:pt>
                <c:pt idx="21">
                  <c:v>12.489509030241</c:v>
                </c:pt>
                <c:pt idx="22">
                  <c:v>12.51230010473926</c:v>
                </c:pt>
                <c:pt idx="23">
                  <c:v>12.83163198479971</c:v>
                </c:pt>
                <c:pt idx="24">
                  <c:v>13.17349851485194</c:v>
                </c:pt>
                <c:pt idx="25">
                  <c:v>13.23443079126185</c:v>
                </c:pt>
                <c:pt idx="26">
                  <c:v>12.99724891368412</c:v>
                </c:pt>
                <c:pt idx="27">
                  <c:v>12.7410998324174</c:v>
                </c:pt>
                <c:pt idx="28">
                  <c:v>13.08128811220967</c:v>
                </c:pt>
                <c:pt idx="29">
                  <c:v>12.97661297741473</c:v>
                </c:pt>
                <c:pt idx="30">
                  <c:v>13.32334431782181</c:v>
                </c:pt>
                <c:pt idx="31">
                  <c:v>13.48511017912847</c:v>
                </c:pt>
                <c:pt idx="32">
                  <c:v>13.73248170641346</c:v>
                </c:pt>
                <c:pt idx="33">
                  <c:v>13.84981066355292</c:v>
                </c:pt>
                <c:pt idx="34">
                  <c:v>14.06794184401238</c:v>
                </c:pt>
              </c:numCache>
            </c:numRef>
          </c:val>
          <c:smooth val="0"/>
        </c:ser>
        <c:ser>
          <c:idx val="1"/>
          <c:order val="1"/>
          <c:tx>
            <c:v>residential</c:v>
          </c:tx>
          <c:marker>
            <c:symbol val="none"/>
          </c:marker>
          <c:cat>
            <c:numRef>
              <c:f>Sheet1!$B$1:$AJ$1</c:f>
              <c:numCache>
                <c:formatCode>General</c:formatCode>
                <c:ptCount val="35"/>
                <c:pt idx="0">
                  <c:v>2001.0</c:v>
                </c:pt>
                <c:pt idx="1">
                  <c:v>2002.0</c:v>
                </c:pt>
                <c:pt idx="2">
                  <c:v>2003.0</c:v>
                </c:pt>
                <c:pt idx="3">
                  <c:v>2004.0</c:v>
                </c:pt>
                <c:pt idx="4">
                  <c:v>2005.0</c:v>
                </c:pt>
                <c:pt idx="5">
                  <c:v>2006.0</c:v>
                </c:pt>
                <c:pt idx="6">
                  <c:v>2007.0</c:v>
                </c:pt>
                <c:pt idx="7">
                  <c:v>2008.0</c:v>
                </c:pt>
                <c:pt idx="8">
                  <c:v>2009.0</c:v>
                </c:pt>
                <c:pt idx="9">
                  <c:v>2010.0</c:v>
                </c:pt>
                <c:pt idx="10">
                  <c:v>2011.0</c:v>
                </c:pt>
                <c:pt idx="11">
                  <c:v>2012.0</c:v>
                </c:pt>
                <c:pt idx="12">
                  <c:v>2013.0</c:v>
                </c:pt>
                <c:pt idx="13">
                  <c:v>2014.0</c:v>
                </c:pt>
                <c:pt idx="14">
                  <c:v>2015.0</c:v>
                </c:pt>
                <c:pt idx="15">
                  <c:v>2016.0</c:v>
                </c:pt>
                <c:pt idx="16">
                  <c:v>2017.0</c:v>
                </c:pt>
                <c:pt idx="17">
                  <c:v>2018.0</c:v>
                </c:pt>
                <c:pt idx="18">
                  <c:v>2019.0</c:v>
                </c:pt>
                <c:pt idx="19">
                  <c:v>2020.0</c:v>
                </c:pt>
                <c:pt idx="20">
                  <c:v>2021.0</c:v>
                </c:pt>
                <c:pt idx="21">
                  <c:v>2022.0</c:v>
                </c:pt>
                <c:pt idx="22">
                  <c:v>2023.0</c:v>
                </c:pt>
                <c:pt idx="23">
                  <c:v>2024.0</c:v>
                </c:pt>
                <c:pt idx="24">
                  <c:v>2025.0</c:v>
                </c:pt>
                <c:pt idx="25">
                  <c:v>2026.0</c:v>
                </c:pt>
                <c:pt idx="26">
                  <c:v>2027.0</c:v>
                </c:pt>
                <c:pt idx="27">
                  <c:v>2028.0</c:v>
                </c:pt>
                <c:pt idx="28">
                  <c:v>2029.0</c:v>
                </c:pt>
                <c:pt idx="29">
                  <c:v>2030.0</c:v>
                </c:pt>
                <c:pt idx="30">
                  <c:v>2031.0</c:v>
                </c:pt>
                <c:pt idx="31">
                  <c:v>2032.0</c:v>
                </c:pt>
                <c:pt idx="32">
                  <c:v>2033.0</c:v>
                </c:pt>
                <c:pt idx="33">
                  <c:v>2034.0</c:v>
                </c:pt>
                <c:pt idx="34">
                  <c:v>2035.0</c:v>
                </c:pt>
              </c:numCache>
            </c:numRef>
          </c:cat>
          <c:val>
            <c:numRef>
              <c:f>Sheet1!$B$3:$AJ$3</c:f>
              <c:numCache>
                <c:formatCode>0.0</c:formatCode>
                <c:ptCount val="35"/>
                <c:pt idx="0">
                  <c:v>10.07080744760764</c:v>
                </c:pt>
                <c:pt idx="1">
                  <c:v>10.0967988164359</c:v>
                </c:pt>
                <c:pt idx="2">
                  <c:v>9.8969060843696</c:v>
                </c:pt>
                <c:pt idx="3">
                  <c:v>9.900107930401423</c:v>
                </c:pt>
                <c:pt idx="4">
                  <c:v>10.66212362701483</c:v>
                </c:pt>
                <c:pt idx="5">
                  <c:v>12.17973804595438</c:v>
                </c:pt>
                <c:pt idx="6">
                  <c:v>13.1875906781653</c:v>
                </c:pt>
                <c:pt idx="7">
                  <c:v>14.72079824038912</c:v>
                </c:pt>
                <c:pt idx="8">
                  <c:v>14.8335328080628</c:v>
                </c:pt>
                <c:pt idx="9">
                  <c:v>14.18258456276778</c:v>
                </c:pt>
                <c:pt idx="10">
                  <c:v>15.0664263892274</c:v>
                </c:pt>
                <c:pt idx="11">
                  <c:v>15.65888090329257</c:v>
                </c:pt>
                <c:pt idx="12">
                  <c:v>16.39280827548713</c:v>
                </c:pt>
                <c:pt idx="13">
                  <c:v>16.51426251703862</c:v>
                </c:pt>
                <c:pt idx="14">
                  <c:v>16.20544121159481</c:v>
                </c:pt>
                <c:pt idx="15">
                  <c:v>15.94068353440568</c:v>
                </c:pt>
                <c:pt idx="16">
                  <c:v>16.53475901466213</c:v>
                </c:pt>
                <c:pt idx="17">
                  <c:v>18.56146738575003</c:v>
                </c:pt>
                <c:pt idx="18">
                  <c:v>20.08930588689466</c:v>
                </c:pt>
                <c:pt idx="19">
                  <c:v>20.28838852891014</c:v>
                </c:pt>
                <c:pt idx="20">
                  <c:v>20.16024670700958</c:v>
                </c:pt>
                <c:pt idx="21">
                  <c:v>19.6267180693752</c:v>
                </c:pt>
                <c:pt idx="22">
                  <c:v>19.71648007846286</c:v>
                </c:pt>
                <c:pt idx="23">
                  <c:v>19.78752849912027</c:v>
                </c:pt>
                <c:pt idx="24">
                  <c:v>20.12027669691485</c:v>
                </c:pt>
                <c:pt idx="25">
                  <c:v>20.11394751327764</c:v>
                </c:pt>
                <c:pt idx="26">
                  <c:v>19.76192362465143</c:v>
                </c:pt>
                <c:pt idx="27">
                  <c:v>19.72539853863168</c:v>
                </c:pt>
                <c:pt idx="28">
                  <c:v>19.84484552074199</c:v>
                </c:pt>
                <c:pt idx="29">
                  <c:v>19.98760895456716</c:v>
                </c:pt>
                <c:pt idx="30">
                  <c:v>20.46379684917683</c:v>
                </c:pt>
                <c:pt idx="31">
                  <c:v>20.82127012228936</c:v>
                </c:pt>
                <c:pt idx="32">
                  <c:v>20.91041254624492</c:v>
                </c:pt>
                <c:pt idx="33">
                  <c:v>21.16365297182953</c:v>
                </c:pt>
                <c:pt idx="34">
                  <c:v>21.35334838822262</c:v>
                </c:pt>
              </c:numCache>
            </c:numRef>
          </c:val>
          <c:smooth val="0"/>
        </c:ser>
        <c:dLbls>
          <c:showLegendKey val="0"/>
          <c:showVal val="0"/>
          <c:showCatName val="0"/>
          <c:showSerName val="0"/>
          <c:showPercent val="0"/>
          <c:showBubbleSize val="0"/>
        </c:dLbls>
        <c:marker val="1"/>
        <c:smooth val="0"/>
        <c:axId val="2127403816"/>
        <c:axId val="2127856008"/>
      </c:lineChart>
      <c:catAx>
        <c:axId val="2127403816"/>
        <c:scaling>
          <c:orientation val="minMax"/>
        </c:scaling>
        <c:delete val="0"/>
        <c:axPos val="b"/>
        <c:numFmt formatCode="General" sourceLinked="1"/>
        <c:majorTickMark val="none"/>
        <c:minorTickMark val="none"/>
        <c:tickLblPos val="nextTo"/>
        <c:crossAx val="2127856008"/>
        <c:crosses val="autoZero"/>
        <c:auto val="1"/>
        <c:lblAlgn val="ctr"/>
        <c:lblOffset val="100"/>
        <c:noMultiLvlLbl val="0"/>
      </c:catAx>
      <c:valAx>
        <c:axId val="2127856008"/>
        <c:scaling>
          <c:orientation val="minMax"/>
        </c:scaling>
        <c:delete val="0"/>
        <c:axPos val="l"/>
        <c:majorGridlines/>
        <c:title>
          <c:tx>
            <c:rich>
              <a:bodyPr/>
              <a:lstStyle/>
              <a:p>
                <a:pPr>
                  <a:defRPr/>
                </a:pPr>
                <a:r>
                  <a:rPr lang="en-US"/>
                  <a:t>p/kWH</a:t>
                </a:r>
              </a:p>
            </c:rich>
          </c:tx>
          <c:layout/>
          <c:overlay val="0"/>
        </c:title>
        <c:numFmt formatCode="0.0" sourceLinked="1"/>
        <c:majorTickMark val="none"/>
        <c:minorTickMark val="none"/>
        <c:tickLblPos val="nextTo"/>
        <c:crossAx val="2127403816"/>
        <c:crosses val="autoZero"/>
        <c:crossBetween val="between"/>
      </c:valAx>
    </c:plotArea>
    <c:legend>
      <c:legendPos val="r"/>
      <c:layout/>
      <c:overlay val="0"/>
    </c:legend>
    <c:plotVisOnly val="1"/>
    <c:dispBlanksAs val="gap"/>
    <c:showDLblsOverMax val="0"/>
  </c:chart>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0.47674</cdr:x>
      <cdr:y>0.21705</cdr:y>
    </cdr:from>
    <cdr:to>
      <cdr:x>0.47674</cdr:x>
      <cdr:y>0.82558</cdr:y>
    </cdr:to>
    <cdr:cxnSp macro="">
      <cdr:nvCxnSpPr>
        <cdr:cNvPr id="3" name="Straight Connector 2"/>
        <cdr:cNvCxnSpPr/>
      </cdr:nvCxnSpPr>
      <cdr:spPr>
        <a:xfrm xmlns:a="http://schemas.openxmlformats.org/drawingml/2006/main">
          <a:off x="2074069" y="533400"/>
          <a:ext cx="0" cy="1495425"/>
        </a:xfrm>
        <a:prstGeom xmlns:a="http://schemas.openxmlformats.org/drawingml/2006/main" prst="line">
          <a:avLst/>
        </a:prstGeom>
        <a:ln xmlns:a="http://schemas.openxmlformats.org/drawingml/2006/main" w="3810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17/01/20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3836229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9</a:t>
            </a:fld>
            <a:endParaRPr lang="en-US" dirty="0"/>
          </a:p>
        </p:txBody>
      </p:sp>
    </p:spTree>
    <p:extLst>
      <p:ext uri="{BB962C8B-B14F-4D97-AF65-F5344CB8AC3E}">
        <p14:creationId xmlns:p14="http://schemas.microsoft.com/office/powerpoint/2010/main" val="1446507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10</a:t>
            </a:fld>
            <a:endParaRPr lang="en-US" dirty="0"/>
          </a:p>
        </p:txBody>
      </p:sp>
    </p:spTree>
    <p:extLst>
      <p:ext uri="{BB962C8B-B14F-4D97-AF65-F5344CB8AC3E}">
        <p14:creationId xmlns:p14="http://schemas.microsoft.com/office/powerpoint/2010/main" val="3102445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836229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3836229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0F3BA1D-A00F-DB41-84DA-BE26C4853B35}" type="slidenum">
              <a:rPr lang="en-US" smtClean="0"/>
              <a:pPr/>
              <a:t>21</a:t>
            </a:fld>
            <a:endParaRPr lang="en-US" dirty="0"/>
          </a:p>
        </p:txBody>
      </p:sp>
    </p:spTree>
    <p:extLst>
      <p:ext uri="{BB962C8B-B14F-4D97-AF65-F5344CB8AC3E}">
        <p14:creationId xmlns:p14="http://schemas.microsoft.com/office/powerpoint/2010/main" val="2398965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3836229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39</a:t>
            </a:fld>
            <a:endParaRPr lang="en-US"/>
          </a:p>
        </p:txBody>
      </p:sp>
    </p:spTree>
    <p:extLst>
      <p:ext uri="{BB962C8B-B14F-4D97-AF65-F5344CB8AC3E}">
        <p14:creationId xmlns:p14="http://schemas.microsoft.com/office/powerpoint/2010/main" val="5285412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xmlns=""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31381E6B-7D41-F84E-B286-61EBCE0535F6}"/>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01E7061D-97DA-5D45-A717-D8A7EEF03D1B}"/>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E1CCCC5E-1493-D445-AD8B-A3A5697A2531}"/>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xmlns=""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31381E6B-7D41-F84E-B286-61EBCE0535F6}"/>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3AD9F65C-3FCD-8B46-A28D-257FA8F28C4F}"/>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xmlns=""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A42683CA-90A4-5E49-AA2C-3DCED63A8EBC}"/>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xmlns=""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xmlns="" id="{ACD866C6-99FF-2F4A-936E-613FC9DB3BB2}"/>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6" name="Footer Placeholder 5">
            <a:extLst>
              <a:ext uri="{FF2B5EF4-FFF2-40B4-BE49-F238E27FC236}">
                <a16:creationId xmlns:a16="http://schemas.microsoft.com/office/drawing/2014/main" xmlns=""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xmlns=""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xmlns="" id="{8C573B90-35AD-3E43-B0CA-8BA2F2BBBC62}"/>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8" name="Footer Placeholder 7">
            <a:extLst>
              <a:ext uri="{FF2B5EF4-FFF2-40B4-BE49-F238E27FC236}">
                <a16:creationId xmlns:a16="http://schemas.microsoft.com/office/drawing/2014/main" xmlns=""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xmlns="" id="{A080422E-D871-AC4C-A0FF-BA911179FDAA}"/>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4" name="Footer Placeholder 3">
            <a:extLst>
              <a:ext uri="{FF2B5EF4-FFF2-40B4-BE49-F238E27FC236}">
                <a16:creationId xmlns:a16="http://schemas.microsoft.com/office/drawing/2014/main" xmlns=""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3A31B14-AAAA-D746-8A4F-C3E1BB0AC402}"/>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3" name="Footer Placeholder 2">
            <a:extLst>
              <a:ext uri="{FF2B5EF4-FFF2-40B4-BE49-F238E27FC236}">
                <a16:creationId xmlns:a16="http://schemas.microsoft.com/office/drawing/2014/main" xmlns=""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3AD9F65C-3FCD-8B46-A28D-257FA8F28C4F}"/>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xmlns=""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7745CC00-44DF-1E48-95F7-E532F4C69D56}"/>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6" name="Footer Placeholder 5">
            <a:extLst>
              <a:ext uri="{FF2B5EF4-FFF2-40B4-BE49-F238E27FC236}">
                <a16:creationId xmlns:a16="http://schemas.microsoft.com/office/drawing/2014/main" xmlns=""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xmlns=""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E180305A-EC70-204D-A203-97127CF60F29}"/>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6" name="Footer Placeholder 5">
            <a:extLst>
              <a:ext uri="{FF2B5EF4-FFF2-40B4-BE49-F238E27FC236}">
                <a16:creationId xmlns:a16="http://schemas.microsoft.com/office/drawing/2014/main" xmlns=""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01E7061D-97DA-5D45-A717-D8A7EEF03D1B}"/>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E1CCCC5E-1493-D445-AD8B-A3A5697A2531}"/>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xmlns=""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xmlns="" id="{31381E6B-7D41-F84E-B286-61EBCE0535F6}"/>
              </a:ext>
            </a:extLst>
          </p:cNvPr>
          <p:cNvSpPr>
            <a:spLocks noGrp="1"/>
          </p:cNvSpPr>
          <p:nvPr>
            <p:ph type="dt" sz="half" idx="10"/>
          </p:nvPr>
        </p:nvSpPr>
        <p:spPr/>
        <p:txBody>
          <a:body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5" name="Footer Placeholder 4">
            <a:extLst>
              <a:ext uri="{FF2B5EF4-FFF2-40B4-BE49-F238E27FC236}">
                <a16:creationId xmlns:a16="http://schemas.microsoft.com/office/drawing/2014/main" xmlns="" id="{73CE29A8-E8C2-784C-9495-F0D437E9556C}"/>
              </a:ext>
            </a:extLst>
          </p:cNvPr>
          <p:cNvSpPr>
            <a:spLocks noGrp="1"/>
          </p:cNvSpPr>
          <p:nvPr>
            <p:ph type="ftr" sz="quarter" idx="11"/>
          </p:nvPr>
        </p:nvSpPr>
        <p:spPr/>
        <p:txBody>
          <a:bodyPr/>
          <a:lstStyle/>
          <a:p>
            <a:endParaRPr lang="en-US">
              <a:solidFill>
                <a:srgbClr val="2E2C61">
                  <a:tint val="75000"/>
                </a:srgbClr>
              </a:solidFill>
            </a:endParaRPr>
          </a:p>
        </p:txBody>
      </p:sp>
      <p:sp>
        <p:nvSpPr>
          <p:cNvPr id="6" name="Slide Number Placeholder 5">
            <a:extLst>
              <a:ext uri="{FF2B5EF4-FFF2-40B4-BE49-F238E27FC236}">
                <a16:creationId xmlns:a16="http://schemas.microsoft.com/office/drawing/2014/main" xmlns="" id="{814039A4-CB11-B346-94E7-20D66FCAC610}"/>
              </a:ext>
            </a:extLst>
          </p:cNvPr>
          <p:cNvSpPr>
            <a:spLocks noGrp="1"/>
          </p:cNvSpPr>
          <p:nvPr>
            <p:ph type="sldNum" sz="quarter" idx="12"/>
          </p:nvPr>
        </p:nvSpPr>
        <p:spPr/>
        <p:txBody>
          <a:body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spTree>
    <p:extLst>
      <p:ext uri="{BB962C8B-B14F-4D97-AF65-F5344CB8AC3E}">
        <p14:creationId xmlns:p14="http://schemas.microsoft.com/office/powerpoint/2010/main" val="16782226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3AD9F65C-3FCD-8B46-A28D-257FA8F28C4F}"/>
              </a:ext>
            </a:extLst>
          </p:cNvPr>
          <p:cNvSpPr>
            <a:spLocks noGrp="1"/>
          </p:cNvSpPr>
          <p:nvPr>
            <p:ph type="dt" sz="half" idx="10"/>
          </p:nvPr>
        </p:nvSpPr>
        <p:spPr/>
        <p:txBody>
          <a:body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5" name="Footer Placeholder 4">
            <a:extLst>
              <a:ext uri="{FF2B5EF4-FFF2-40B4-BE49-F238E27FC236}">
                <a16:creationId xmlns:a16="http://schemas.microsoft.com/office/drawing/2014/main" xmlns="" id="{1A88163C-7F3C-9B44-A028-C4886506FCF4}"/>
              </a:ext>
            </a:extLst>
          </p:cNvPr>
          <p:cNvSpPr>
            <a:spLocks noGrp="1"/>
          </p:cNvSpPr>
          <p:nvPr>
            <p:ph type="ftr" sz="quarter" idx="11"/>
          </p:nvPr>
        </p:nvSpPr>
        <p:spPr/>
        <p:txBody>
          <a:bodyPr/>
          <a:lstStyle/>
          <a:p>
            <a:endParaRPr lang="en-US">
              <a:solidFill>
                <a:srgbClr val="2E2C61">
                  <a:tint val="75000"/>
                </a:srgbClr>
              </a:solidFill>
            </a:endParaRPr>
          </a:p>
        </p:txBody>
      </p:sp>
      <p:sp>
        <p:nvSpPr>
          <p:cNvPr id="6" name="Slide Number Placeholder 5">
            <a:extLst>
              <a:ext uri="{FF2B5EF4-FFF2-40B4-BE49-F238E27FC236}">
                <a16:creationId xmlns:a16="http://schemas.microsoft.com/office/drawing/2014/main" xmlns="" id="{7947796D-644C-B740-8C2E-356ECAB6D301}"/>
              </a:ext>
            </a:extLst>
          </p:cNvPr>
          <p:cNvSpPr>
            <a:spLocks noGrp="1"/>
          </p:cNvSpPr>
          <p:nvPr>
            <p:ph type="sldNum" sz="quarter" idx="12"/>
          </p:nvPr>
        </p:nvSpPr>
        <p:spPr/>
        <p:txBody>
          <a:body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spTree>
    <p:extLst>
      <p:ext uri="{BB962C8B-B14F-4D97-AF65-F5344CB8AC3E}">
        <p14:creationId xmlns:p14="http://schemas.microsoft.com/office/powerpoint/2010/main" val="11569993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xmlns=""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A42683CA-90A4-5E49-AA2C-3DCED63A8EBC}"/>
              </a:ext>
            </a:extLst>
          </p:cNvPr>
          <p:cNvSpPr>
            <a:spLocks noGrp="1"/>
          </p:cNvSpPr>
          <p:nvPr>
            <p:ph type="dt" sz="half" idx="10"/>
          </p:nvPr>
        </p:nvSpPr>
        <p:spPr/>
        <p:txBody>
          <a:body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5" name="Footer Placeholder 4">
            <a:extLst>
              <a:ext uri="{FF2B5EF4-FFF2-40B4-BE49-F238E27FC236}">
                <a16:creationId xmlns:a16="http://schemas.microsoft.com/office/drawing/2014/main" xmlns="" id="{97E1DED1-CD68-AC4C-ABC6-F8EEE292B7DB}"/>
              </a:ext>
            </a:extLst>
          </p:cNvPr>
          <p:cNvSpPr>
            <a:spLocks noGrp="1"/>
          </p:cNvSpPr>
          <p:nvPr>
            <p:ph type="ftr" sz="quarter" idx="11"/>
          </p:nvPr>
        </p:nvSpPr>
        <p:spPr/>
        <p:txBody>
          <a:bodyPr/>
          <a:lstStyle/>
          <a:p>
            <a:endParaRPr lang="en-US">
              <a:solidFill>
                <a:srgbClr val="2E2C61">
                  <a:tint val="75000"/>
                </a:srgbClr>
              </a:solidFill>
            </a:endParaRPr>
          </a:p>
        </p:txBody>
      </p:sp>
      <p:sp>
        <p:nvSpPr>
          <p:cNvPr id="6" name="Slide Number Placeholder 5">
            <a:extLst>
              <a:ext uri="{FF2B5EF4-FFF2-40B4-BE49-F238E27FC236}">
                <a16:creationId xmlns:a16="http://schemas.microsoft.com/office/drawing/2014/main" xmlns="" id="{14A83341-F52D-D14B-A417-6C66E51D03C1}"/>
              </a:ext>
            </a:extLst>
          </p:cNvPr>
          <p:cNvSpPr>
            <a:spLocks noGrp="1"/>
          </p:cNvSpPr>
          <p:nvPr>
            <p:ph type="sldNum" sz="quarter" idx="12"/>
          </p:nvPr>
        </p:nvSpPr>
        <p:spPr/>
        <p:txBody>
          <a:body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spTree>
    <p:extLst>
      <p:ext uri="{BB962C8B-B14F-4D97-AF65-F5344CB8AC3E}">
        <p14:creationId xmlns:p14="http://schemas.microsoft.com/office/powerpoint/2010/main" val="40830909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xmlns=""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xmlns="" id="{A42683CA-90A4-5E49-AA2C-3DCED63A8EBC}"/>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xmlns=""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xmlns="" id="{ACD866C6-99FF-2F4A-936E-613FC9DB3BB2}"/>
              </a:ext>
            </a:extLst>
          </p:cNvPr>
          <p:cNvSpPr>
            <a:spLocks noGrp="1"/>
          </p:cNvSpPr>
          <p:nvPr>
            <p:ph type="dt" sz="half" idx="10"/>
          </p:nvPr>
        </p:nvSpPr>
        <p:spPr/>
        <p:txBody>
          <a:body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6" name="Footer Placeholder 5">
            <a:extLst>
              <a:ext uri="{FF2B5EF4-FFF2-40B4-BE49-F238E27FC236}">
                <a16:creationId xmlns:a16="http://schemas.microsoft.com/office/drawing/2014/main" xmlns="" id="{45D0DB7C-BDCE-D146-9584-809FFC25DDA3}"/>
              </a:ext>
            </a:extLst>
          </p:cNvPr>
          <p:cNvSpPr>
            <a:spLocks noGrp="1"/>
          </p:cNvSpPr>
          <p:nvPr>
            <p:ph type="ftr" sz="quarter" idx="11"/>
          </p:nvPr>
        </p:nvSpPr>
        <p:spPr/>
        <p:txBody>
          <a:bodyPr/>
          <a:lstStyle/>
          <a:p>
            <a:endParaRPr lang="en-US">
              <a:solidFill>
                <a:srgbClr val="2E2C61">
                  <a:tint val="75000"/>
                </a:srgbClr>
              </a:solidFill>
            </a:endParaRPr>
          </a:p>
        </p:txBody>
      </p:sp>
      <p:sp>
        <p:nvSpPr>
          <p:cNvPr id="7" name="Slide Number Placeholder 6">
            <a:extLst>
              <a:ext uri="{FF2B5EF4-FFF2-40B4-BE49-F238E27FC236}">
                <a16:creationId xmlns:a16="http://schemas.microsoft.com/office/drawing/2014/main" xmlns="" id="{66FD1283-F062-2E4B-8DD8-A11DB5311AFE}"/>
              </a:ext>
            </a:extLst>
          </p:cNvPr>
          <p:cNvSpPr>
            <a:spLocks noGrp="1"/>
          </p:cNvSpPr>
          <p:nvPr>
            <p:ph type="sldNum" sz="quarter" idx="12"/>
          </p:nvPr>
        </p:nvSpPr>
        <p:spPr/>
        <p:txBody>
          <a:body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spTree>
    <p:extLst>
      <p:ext uri="{BB962C8B-B14F-4D97-AF65-F5344CB8AC3E}">
        <p14:creationId xmlns:p14="http://schemas.microsoft.com/office/powerpoint/2010/main" val="351394777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xmlns=""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xmlns="" id="{8C573B90-35AD-3E43-B0CA-8BA2F2BBBC62}"/>
              </a:ext>
            </a:extLst>
          </p:cNvPr>
          <p:cNvSpPr>
            <a:spLocks noGrp="1"/>
          </p:cNvSpPr>
          <p:nvPr>
            <p:ph type="dt" sz="half" idx="10"/>
          </p:nvPr>
        </p:nvSpPr>
        <p:spPr/>
        <p:txBody>
          <a:body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8" name="Footer Placeholder 7">
            <a:extLst>
              <a:ext uri="{FF2B5EF4-FFF2-40B4-BE49-F238E27FC236}">
                <a16:creationId xmlns:a16="http://schemas.microsoft.com/office/drawing/2014/main" xmlns="" id="{126E709E-0F2B-524A-BB14-376202A26980}"/>
              </a:ext>
            </a:extLst>
          </p:cNvPr>
          <p:cNvSpPr>
            <a:spLocks noGrp="1"/>
          </p:cNvSpPr>
          <p:nvPr>
            <p:ph type="ftr" sz="quarter" idx="11"/>
          </p:nvPr>
        </p:nvSpPr>
        <p:spPr/>
        <p:txBody>
          <a:bodyPr/>
          <a:lstStyle/>
          <a:p>
            <a:endParaRPr lang="en-US">
              <a:solidFill>
                <a:srgbClr val="2E2C61">
                  <a:tint val="75000"/>
                </a:srgbClr>
              </a:solidFill>
            </a:endParaRPr>
          </a:p>
        </p:txBody>
      </p:sp>
      <p:sp>
        <p:nvSpPr>
          <p:cNvPr id="9" name="Slide Number Placeholder 8">
            <a:extLst>
              <a:ext uri="{FF2B5EF4-FFF2-40B4-BE49-F238E27FC236}">
                <a16:creationId xmlns:a16="http://schemas.microsoft.com/office/drawing/2014/main" xmlns="" id="{4B8CED43-5180-C24B-8196-24914383E7BA}"/>
              </a:ext>
            </a:extLst>
          </p:cNvPr>
          <p:cNvSpPr>
            <a:spLocks noGrp="1"/>
          </p:cNvSpPr>
          <p:nvPr>
            <p:ph type="sldNum" sz="quarter" idx="12"/>
          </p:nvPr>
        </p:nvSpPr>
        <p:spPr/>
        <p:txBody>
          <a:body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spTree>
    <p:extLst>
      <p:ext uri="{BB962C8B-B14F-4D97-AF65-F5344CB8AC3E}">
        <p14:creationId xmlns:p14="http://schemas.microsoft.com/office/powerpoint/2010/main" val="33485039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xmlns="" id="{A080422E-D871-AC4C-A0FF-BA911179FDAA}"/>
              </a:ext>
            </a:extLst>
          </p:cNvPr>
          <p:cNvSpPr>
            <a:spLocks noGrp="1"/>
          </p:cNvSpPr>
          <p:nvPr>
            <p:ph type="dt" sz="half" idx="10"/>
          </p:nvPr>
        </p:nvSpPr>
        <p:spPr/>
        <p:txBody>
          <a:body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4" name="Footer Placeholder 3">
            <a:extLst>
              <a:ext uri="{FF2B5EF4-FFF2-40B4-BE49-F238E27FC236}">
                <a16:creationId xmlns:a16="http://schemas.microsoft.com/office/drawing/2014/main" xmlns="" id="{3FA61A44-CE7E-2E47-A2C7-EFD19C4D40C7}"/>
              </a:ext>
            </a:extLst>
          </p:cNvPr>
          <p:cNvSpPr>
            <a:spLocks noGrp="1"/>
          </p:cNvSpPr>
          <p:nvPr>
            <p:ph type="ftr" sz="quarter" idx="11"/>
          </p:nvPr>
        </p:nvSpPr>
        <p:spPr/>
        <p:txBody>
          <a:bodyPr/>
          <a:lstStyle/>
          <a:p>
            <a:endParaRPr lang="en-US">
              <a:solidFill>
                <a:srgbClr val="2E2C61">
                  <a:tint val="75000"/>
                </a:srgbClr>
              </a:solidFill>
            </a:endParaRPr>
          </a:p>
        </p:txBody>
      </p:sp>
      <p:sp>
        <p:nvSpPr>
          <p:cNvPr id="5" name="Slide Number Placeholder 4">
            <a:extLst>
              <a:ext uri="{FF2B5EF4-FFF2-40B4-BE49-F238E27FC236}">
                <a16:creationId xmlns:a16="http://schemas.microsoft.com/office/drawing/2014/main" xmlns="" id="{93A8DBD8-7206-5A45-8701-1C5BFDD6468E}"/>
              </a:ext>
            </a:extLst>
          </p:cNvPr>
          <p:cNvSpPr>
            <a:spLocks noGrp="1"/>
          </p:cNvSpPr>
          <p:nvPr>
            <p:ph type="sldNum" sz="quarter" idx="12"/>
          </p:nvPr>
        </p:nvSpPr>
        <p:spPr/>
        <p:txBody>
          <a:body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spTree>
    <p:extLst>
      <p:ext uri="{BB962C8B-B14F-4D97-AF65-F5344CB8AC3E}">
        <p14:creationId xmlns:p14="http://schemas.microsoft.com/office/powerpoint/2010/main" val="26457151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3A31B14-AAAA-D746-8A4F-C3E1BB0AC402}"/>
              </a:ext>
            </a:extLst>
          </p:cNvPr>
          <p:cNvSpPr>
            <a:spLocks noGrp="1"/>
          </p:cNvSpPr>
          <p:nvPr>
            <p:ph type="dt" sz="half" idx="10"/>
          </p:nvPr>
        </p:nvSpPr>
        <p:spPr/>
        <p:txBody>
          <a:body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3" name="Footer Placeholder 2">
            <a:extLst>
              <a:ext uri="{FF2B5EF4-FFF2-40B4-BE49-F238E27FC236}">
                <a16:creationId xmlns:a16="http://schemas.microsoft.com/office/drawing/2014/main" xmlns="" id="{0E54D6A3-2EE2-B640-B0F3-7408BA955A65}"/>
              </a:ext>
            </a:extLst>
          </p:cNvPr>
          <p:cNvSpPr>
            <a:spLocks noGrp="1"/>
          </p:cNvSpPr>
          <p:nvPr>
            <p:ph type="ftr" sz="quarter" idx="11"/>
          </p:nvPr>
        </p:nvSpPr>
        <p:spPr/>
        <p:txBody>
          <a:bodyPr/>
          <a:lstStyle/>
          <a:p>
            <a:endParaRPr lang="en-US">
              <a:solidFill>
                <a:srgbClr val="2E2C61">
                  <a:tint val="75000"/>
                </a:srgbClr>
              </a:solidFill>
            </a:endParaRPr>
          </a:p>
        </p:txBody>
      </p:sp>
      <p:sp>
        <p:nvSpPr>
          <p:cNvPr id="4" name="Slide Number Placeholder 3">
            <a:extLst>
              <a:ext uri="{FF2B5EF4-FFF2-40B4-BE49-F238E27FC236}">
                <a16:creationId xmlns:a16="http://schemas.microsoft.com/office/drawing/2014/main" xmlns="" id="{293CF3B5-8136-464C-B9CE-C289E9FE88E2}"/>
              </a:ext>
            </a:extLst>
          </p:cNvPr>
          <p:cNvSpPr>
            <a:spLocks noGrp="1"/>
          </p:cNvSpPr>
          <p:nvPr>
            <p:ph type="sldNum" sz="quarter" idx="12"/>
          </p:nvPr>
        </p:nvSpPr>
        <p:spPr/>
        <p:txBody>
          <a:body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spTree>
    <p:extLst>
      <p:ext uri="{BB962C8B-B14F-4D97-AF65-F5344CB8AC3E}">
        <p14:creationId xmlns:p14="http://schemas.microsoft.com/office/powerpoint/2010/main" val="31322219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xmlns=""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7745CC00-44DF-1E48-95F7-E532F4C69D56}"/>
              </a:ext>
            </a:extLst>
          </p:cNvPr>
          <p:cNvSpPr>
            <a:spLocks noGrp="1"/>
          </p:cNvSpPr>
          <p:nvPr>
            <p:ph type="dt" sz="half" idx="10"/>
          </p:nvPr>
        </p:nvSpPr>
        <p:spPr/>
        <p:txBody>
          <a:body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6" name="Footer Placeholder 5">
            <a:extLst>
              <a:ext uri="{FF2B5EF4-FFF2-40B4-BE49-F238E27FC236}">
                <a16:creationId xmlns:a16="http://schemas.microsoft.com/office/drawing/2014/main" xmlns="" id="{B984893D-3FFC-6749-AD92-18B78F33ADB0}"/>
              </a:ext>
            </a:extLst>
          </p:cNvPr>
          <p:cNvSpPr>
            <a:spLocks noGrp="1"/>
          </p:cNvSpPr>
          <p:nvPr>
            <p:ph type="ftr" sz="quarter" idx="11"/>
          </p:nvPr>
        </p:nvSpPr>
        <p:spPr/>
        <p:txBody>
          <a:bodyPr/>
          <a:lstStyle/>
          <a:p>
            <a:endParaRPr lang="en-US">
              <a:solidFill>
                <a:srgbClr val="2E2C61">
                  <a:tint val="75000"/>
                </a:srgbClr>
              </a:solidFill>
            </a:endParaRPr>
          </a:p>
        </p:txBody>
      </p:sp>
      <p:sp>
        <p:nvSpPr>
          <p:cNvPr id="7" name="Slide Number Placeholder 6">
            <a:extLst>
              <a:ext uri="{FF2B5EF4-FFF2-40B4-BE49-F238E27FC236}">
                <a16:creationId xmlns:a16="http://schemas.microsoft.com/office/drawing/2014/main" xmlns="" id="{5003AAAD-3463-B142-AEB9-CFB5F3DCA4FF}"/>
              </a:ext>
            </a:extLst>
          </p:cNvPr>
          <p:cNvSpPr>
            <a:spLocks noGrp="1"/>
          </p:cNvSpPr>
          <p:nvPr>
            <p:ph type="sldNum" sz="quarter" idx="12"/>
          </p:nvPr>
        </p:nvSpPr>
        <p:spPr/>
        <p:txBody>
          <a:body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spTree>
    <p:extLst>
      <p:ext uri="{BB962C8B-B14F-4D97-AF65-F5344CB8AC3E}">
        <p14:creationId xmlns:p14="http://schemas.microsoft.com/office/powerpoint/2010/main" val="165260454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xmlns=""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E180305A-EC70-204D-A203-97127CF60F29}"/>
              </a:ext>
            </a:extLst>
          </p:cNvPr>
          <p:cNvSpPr>
            <a:spLocks noGrp="1"/>
          </p:cNvSpPr>
          <p:nvPr>
            <p:ph type="dt" sz="half" idx="10"/>
          </p:nvPr>
        </p:nvSpPr>
        <p:spPr/>
        <p:txBody>
          <a:body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6" name="Footer Placeholder 5">
            <a:extLst>
              <a:ext uri="{FF2B5EF4-FFF2-40B4-BE49-F238E27FC236}">
                <a16:creationId xmlns:a16="http://schemas.microsoft.com/office/drawing/2014/main" xmlns="" id="{0FCDF6F2-688B-AC47-8BE3-B3918FD0BBB8}"/>
              </a:ext>
            </a:extLst>
          </p:cNvPr>
          <p:cNvSpPr>
            <a:spLocks noGrp="1"/>
          </p:cNvSpPr>
          <p:nvPr>
            <p:ph type="ftr" sz="quarter" idx="11"/>
          </p:nvPr>
        </p:nvSpPr>
        <p:spPr/>
        <p:txBody>
          <a:bodyPr/>
          <a:lstStyle/>
          <a:p>
            <a:endParaRPr lang="en-US">
              <a:solidFill>
                <a:srgbClr val="2E2C61">
                  <a:tint val="75000"/>
                </a:srgbClr>
              </a:solidFill>
            </a:endParaRPr>
          </a:p>
        </p:txBody>
      </p:sp>
      <p:sp>
        <p:nvSpPr>
          <p:cNvPr id="7" name="Slide Number Placeholder 6">
            <a:extLst>
              <a:ext uri="{FF2B5EF4-FFF2-40B4-BE49-F238E27FC236}">
                <a16:creationId xmlns:a16="http://schemas.microsoft.com/office/drawing/2014/main" xmlns="" id="{55DCE4F3-8FAC-C647-B187-2C76584703EE}"/>
              </a:ext>
            </a:extLst>
          </p:cNvPr>
          <p:cNvSpPr>
            <a:spLocks noGrp="1"/>
          </p:cNvSpPr>
          <p:nvPr>
            <p:ph type="sldNum" sz="quarter" idx="12"/>
          </p:nvPr>
        </p:nvSpPr>
        <p:spPr/>
        <p:txBody>
          <a:body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spTree>
    <p:extLst>
      <p:ext uri="{BB962C8B-B14F-4D97-AF65-F5344CB8AC3E}">
        <p14:creationId xmlns:p14="http://schemas.microsoft.com/office/powerpoint/2010/main" val="183993751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01E7061D-97DA-5D45-A717-D8A7EEF03D1B}"/>
              </a:ext>
            </a:extLst>
          </p:cNvPr>
          <p:cNvSpPr>
            <a:spLocks noGrp="1"/>
          </p:cNvSpPr>
          <p:nvPr>
            <p:ph type="dt" sz="half" idx="10"/>
          </p:nvPr>
        </p:nvSpPr>
        <p:spPr/>
        <p:txBody>
          <a:body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5" name="Footer Placeholder 4">
            <a:extLst>
              <a:ext uri="{FF2B5EF4-FFF2-40B4-BE49-F238E27FC236}">
                <a16:creationId xmlns:a16="http://schemas.microsoft.com/office/drawing/2014/main" xmlns="" id="{F08C7700-26C6-804B-9BEF-4E4886CEB399}"/>
              </a:ext>
            </a:extLst>
          </p:cNvPr>
          <p:cNvSpPr>
            <a:spLocks noGrp="1"/>
          </p:cNvSpPr>
          <p:nvPr>
            <p:ph type="ftr" sz="quarter" idx="11"/>
          </p:nvPr>
        </p:nvSpPr>
        <p:spPr/>
        <p:txBody>
          <a:bodyPr/>
          <a:lstStyle/>
          <a:p>
            <a:endParaRPr lang="en-US">
              <a:solidFill>
                <a:srgbClr val="2E2C61">
                  <a:tint val="75000"/>
                </a:srgbClr>
              </a:solidFill>
            </a:endParaRPr>
          </a:p>
        </p:txBody>
      </p:sp>
      <p:sp>
        <p:nvSpPr>
          <p:cNvPr id="6" name="Slide Number Placeholder 5">
            <a:extLst>
              <a:ext uri="{FF2B5EF4-FFF2-40B4-BE49-F238E27FC236}">
                <a16:creationId xmlns:a16="http://schemas.microsoft.com/office/drawing/2014/main" xmlns="" id="{498D442D-6AED-C347-A737-1092964EAE82}"/>
              </a:ext>
            </a:extLst>
          </p:cNvPr>
          <p:cNvSpPr>
            <a:spLocks noGrp="1"/>
          </p:cNvSpPr>
          <p:nvPr>
            <p:ph type="sldNum" sz="quarter" idx="12"/>
          </p:nvPr>
        </p:nvSpPr>
        <p:spPr/>
        <p:txBody>
          <a:body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spTree>
    <p:extLst>
      <p:ext uri="{BB962C8B-B14F-4D97-AF65-F5344CB8AC3E}">
        <p14:creationId xmlns:p14="http://schemas.microsoft.com/office/powerpoint/2010/main" val="275422534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xmlns=""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xmlns="" id="{E1CCCC5E-1493-D445-AD8B-A3A5697A2531}"/>
              </a:ext>
            </a:extLst>
          </p:cNvPr>
          <p:cNvSpPr>
            <a:spLocks noGrp="1"/>
          </p:cNvSpPr>
          <p:nvPr>
            <p:ph type="dt" sz="half" idx="10"/>
          </p:nvPr>
        </p:nvSpPr>
        <p:spPr/>
        <p:txBody>
          <a:body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5" name="Footer Placeholder 4">
            <a:extLst>
              <a:ext uri="{FF2B5EF4-FFF2-40B4-BE49-F238E27FC236}">
                <a16:creationId xmlns:a16="http://schemas.microsoft.com/office/drawing/2014/main" xmlns="" id="{0036B37B-4148-1847-B7D0-E506A8B43BD2}"/>
              </a:ext>
            </a:extLst>
          </p:cNvPr>
          <p:cNvSpPr>
            <a:spLocks noGrp="1"/>
          </p:cNvSpPr>
          <p:nvPr>
            <p:ph type="ftr" sz="quarter" idx="11"/>
          </p:nvPr>
        </p:nvSpPr>
        <p:spPr/>
        <p:txBody>
          <a:bodyPr/>
          <a:lstStyle/>
          <a:p>
            <a:endParaRPr lang="en-US">
              <a:solidFill>
                <a:srgbClr val="2E2C61">
                  <a:tint val="75000"/>
                </a:srgbClr>
              </a:solidFill>
            </a:endParaRPr>
          </a:p>
        </p:txBody>
      </p:sp>
      <p:sp>
        <p:nvSpPr>
          <p:cNvPr id="6" name="Slide Number Placeholder 5">
            <a:extLst>
              <a:ext uri="{FF2B5EF4-FFF2-40B4-BE49-F238E27FC236}">
                <a16:creationId xmlns:a16="http://schemas.microsoft.com/office/drawing/2014/main" xmlns="" id="{3B948933-1B9F-6140-A9E4-6AC0E5BF3C61}"/>
              </a:ext>
            </a:extLst>
          </p:cNvPr>
          <p:cNvSpPr>
            <a:spLocks noGrp="1"/>
          </p:cNvSpPr>
          <p:nvPr>
            <p:ph type="sldNum" sz="quarter" idx="12"/>
          </p:nvPr>
        </p:nvSpPr>
        <p:spPr/>
        <p:txBody>
          <a:body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spTree>
    <p:extLst>
      <p:ext uri="{BB962C8B-B14F-4D97-AF65-F5344CB8AC3E}">
        <p14:creationId xmlns:p14="http://schemas.microsoft.com/office/powerpoint/2010/main" val="82114060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7496544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96109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xmlns=""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xmlns="" id="{ACD866C6-99FF-2F4A-936E-613FC9DB3BB2}"/>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6" name="Footer Placeholder 5">
            <a:extLst>
              <a:ext uri="{FF2B5EF4-FFF2-40B4-BE49-F238E27FC236}">
                <a16:creationId xmlns:a16="http://schemas.microsoft.com/office/drawing/2014/main" xmlns=""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6504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xmlns=""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xmlns=""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xmlns=""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xmlns=""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xmlns="" id="{8C573B90-35AD-3E43-B0CA-8BA2F2BBBC62}"/>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8" name="Footer Placeholder 7">
            <a:extLst>
              <a:ext uri="{FF2B5EF4-FFF2-40B4-BE49-F238E27FC236}">
                <a16:creationId xmlns:a16="http://schemas.microsoft.com/office/drawing/2014/main" xmlns=""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xmlns="" id="{A080422E-D871-AC4C-A0FF-BA911179FDAA}"/>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4" name="Footer Placeholder 3">
            <a:extLst>
              <a:ext uri="{FF2B5EF4-FFF2-40B4-BE49-F238E27FC236}">
                <a16:creationId xmlns:a16="http://schemas.microsoft.com/office/drawing/2014/main" xmlns=""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3A31B14-AAAA-D746-8A4F-C3E1BB0AC402}"/>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3" name="Footer Placeholder 2">
            <a:extLst>
              <a:ext uri="{FF2B5EF4-FFF2-40B4-BE49-F238E27FC236}">
                <a16:creationId xmlns:a16="http://schemas.microsoft.com/office/drawing/2014/main" xmlns=""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xmlns=""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xmlns=""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7745CC00-44DF-1E48-95F7-E532F4C69D56}"/>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6" name="Footer Placeholder 5">
            <a:extLst>
              <a:ext uri="{FF2B5EF4-FFF2-40B4-BE49-F238E27FC236}">
                <a16:creationId xmlns:a16="http://schemas.microsoft.com/office/drawing/2014/main" xmlns=""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xmlns=""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xmlns="" id="{E180305A-EC70-204D-A203-97127CF60F29}"/>
              </a:ext>
            </a:extLst>
          </p:cNvPr>
          <p:cNvSpPr>
            <a:spLocks noGrp="1"/>
          </p:cNvSpPr>
          <p:nvPr>
            <p:ph type="dt" sz="half" idx="10"/>
          </p:nvPr>
        </p:nvSpPr>
        <p:spPr/>
        <p:txBody>
          <a:bodyPr/>
          <a:lstStyle/>
          <a:p>
            <a:fld id="{14BD68BC-1AD8-B640-8B1E-602BF3073AFD}" type="datetimeFigureOut">
              <a:rPr lang="en-US" smtClean="0"/>
              <a:t>17/01/20</a:t>
            </a:fld>
            <a:endParaRPr lang="en-US"/>
          </a:p>
        </p:txBody>
      </p:sp>
      <p:sp>
        <p:nvSpPr>
          <p:cNvPr id="6" name="Footer Placeholder 5">
            <a:extLst>
              <a:ext uri="{FF2B5EF4-FFF2-40B4-BE49-F238E27FC236}">
                <a16:creationId xmlns:a16="http://schemas.microsoft.com/office/drawing/2014/main" xmlns=""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slideLayout" Target="../slideLayouts/slideLayout25.xml"/><Relationship Id="rId14" Type="http://schemas.openxmlformats.org/officeDocument/2006/relationships/slideLayout" Target="../slideLayouts/slideLayout26.xml"/><Relationship Id="rId15"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7.xml"/><Relationship Id="rId12" Type="http://schemas.openxmlformats.org/officeDocument/2006/relationships/slideLayout" Target="../slideLayouts/slideLayout38.xml"/><Relationship Id="rId13" Type="http://schemas.openxmlformats.org/officeDocument/2006/relationships/slideLayout" Target="../slideLayouts/slideLayout39.xml"/><Relationship Id="rId14" Type="http://schemas.openxmlformats.org/officeDocument/2006/relationships/slideLayout" Target="../slideLayouts/slideLayout40.xml"/><Relationship Id="rId15" Type="http://schemas.openxmlformats.org/officeDocument/2006/relationships/theme" Target="../theme/theme3.xml"/><Relationship Id="rId16" Type="http://schemas.openxmlformats.org/officeDocument/2006/relationships/image" Target="../media/image1.png"/><Relationship Id="rId1" Type="http://schemas.openxmlformats.org/officeDocument/2006/relationships/slideLayout" Target="../slideLayouts/slideLayout27.xml"/><Relationship Id="rId2" Type="http://schemas.openxmlformats.org/officeDocument/2006/relationships/slideLayout" Target="../slideLayouts/slideLayout28.xml"/><Relationship Id="rId3" Type="http://schemas.openxmlformats.org/officeDocument/2006/relationships/slideLayout" Target="../slideLayouts/slideLayout29.xml"/><Relationship Id="rId4" Type="http://schemas.openxmlformats.org/officeDocument/2006/relationships/slideLayout" Target="../slideLayouts/slideLayout30.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 Id="rId9" Type="http://schemas.openxmlformats.org/officeDocument/2006/relationships/slideLayout" Target="../slideLayouts/slideLayout35.xml"/><Relationship Id="rId10"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xmlns=""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xmlns=""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xmlns=""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xmlns=""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xmlns=""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17/01/20</a:t>
            </a:fld>
            <a:endParaRPr lang="en-US"/>
          </a:p>
        </p:txBody>
      </p:sp>
      <p:sp>
        <p:nvSpPr>
          <p:cNvPr id="5" name="Footer Placeholder 4">
            <a:extLst>
              <a:ext uri="{FF2B5EF4-FFF2-40B4-BE49-F238E27FC236}">
                <a16:creationId xmlns:a16="http://schemas.microsoft.com/office/drawing/2014/main" xmlns=""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xmlns=""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xmlns=""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solidFill>
                  <a:srgbClr val="2E2C61">
                    <a:tint val="75000"/>
                  </a:srgbClr>
                </a:solidFill>
              </a:rPr>
              <a:pPr/>
              <a:t>17/01/20</a:t>
            </a:fld>
            <a:endParaRPr lang="en-US">
              <a:solidFill>
                <a:srgbClr val="2E2C61">
                  <a:tint val="75000"/>
                </a:srgbClr>
              </a:solidFill>
            </a:endParaRPr>
          </a:p>
        </p:txBody>
      </p:sp>
      <p:sp>
        <p:nvSpPr>
          <p:cNvPr id="5" name="Footer Placeholder 4">
            <a:extLst>
              <a:ext uri="{FF2B5EF4-FFF2-40B4-BE49-F238E27FC236}">
                <a16:creationId xmlns:a16="http://schemas.microsoft.com/office/drawing/2014/main" xmlns=""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srgbClr val="2E2C61">
                  <a:tint val="75000"/>
                </a:srgbClr>
              </a:solidFill>
            </a:endParaRPr>
          </a:p>
        </p:txBody>
      </p:sp>
      <p:sp>
        <p:nvSpPr>
          <p:cNvPr id="6" name="Slide Number Placeholder 5">
            <a:extLst>
              <a:ext uri="{FF2B5EF4-FFF2-40B4-BE49-F238E27FC236}">
                <a16:creationId xmlns:a16="http://schemas.microsoft.com/office/drawing/2014/main" xmlns=""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solidFill>
                  <a:srgbClr val="2E2C61">
                    <a:tint val="75000"/>
                  </a:srgbClr>
                </a:solidFill>
              </a:rPr>
              <a:pPr/>
              <a:t>‹#›</a:t>
            </a:fld>
            <a:endParaRPr lang="en-US">
              <a:solidFill>
                <a:srgbClr val="2E2C61">
                  <a:tint val="75000"/>
                </a:srgbClr>
              </a:solidFill>
            </a:endParaRPr>
          </a:p>
        </p:txBody>
      </p:sp>
      <p:pic>
        <p:nvPicPr>
          <p:cNvPr id="7" name="Picture 6">
            <a:extLst>
              <a:ext uri="{FF2B5EF4-FFF2-40B4-BE49-F238E27FC236}">
                <a16:creationId xmlns:a16="http://schemas.microsoft.com/office/drawing/2014/main" xmlns="" id="{87733AA2-E8FC-2540-AA49-4AA124C76F24}"/>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2099576001"/>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 id="2147483728" r:id="rId13"/>
    <p:sldLayoutId id="2147483729"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2.png"/><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png"/><Relationship Id="rId1" Type="http://schemas.openxmlformats.org/officeDocument/2006/relationships/slideLayout" Target="../slideLayouts/slideLayout40.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32.xml"/><Relationship Id="rId2"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png"/><Relationship Id="rId1" Type="http://schemas.openxmlformats.org/officeDocument/2006/relationships/slideLayout" Target="../slideLayouts/slideLayout40.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gif"/><Relationship Id="rId5" Type="http://schemas.openxmlformats.org/officeDocument/2006/relationships/image" Target="../media/image21.png"/><Relationship Id="rId6" Type="http://schemas.openxmlformats.org/officeDocument/2006/relationships/image" Target="../media/image22.png"/><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 Id="rId3"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chart" Target="../charts/chart1.xml"/><Relationship Id="rId5" Type="http://schemas.openxmlformats.org/officeDocument/2006/relationships/image" Target="../media/image27.pn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 Id="rId3" Type="http://schemas.openxmlformats.org/officeDocument/2006/relationships/image" Target="../media/image3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png"/><Relationship Id="rId1" Type="http://schemas.openxmlformats.org/officeDocument/2006/relationships/slideLayout" Target="../slideLayouts/slideLayout40.xml"/><Relationship Id="rId2" Type="http://schemas.openxmlformats.org/officeDocument/2006/relationships/notesSlide" Target="../notesSlides/notesSlide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4" Type="http://schemas.openxmlformats.org/officeDocument/2006/relationships/image" Target="../media/image34.png"/><Relationship Id="rId1" Type="http://schemas.openxmlformats.org/officeDocument/2006/relationships/slideLayout" Target="../slideLayouts/slideLayout7.xml"/><Relationship Id="rId2"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6.xml"/><Relationship Id="rId2" Type="http://schemas.openxmlformats.org/officeDocument/2006/relationships/image" Target="../media/image3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8.png"/><Relationship Id="rId3" Type="http://schemas.openxmlformats.org/officeDocument/2006/relationships/image" Target="../media/image3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2.png"/><Relationship Id="rId1" Type="http://schemas.openxmlformats.org/officeDocument/2006/relationships/slideLayout" Target="../slideLayouts/slideLayout40.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jpe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78DB0FE0-A4AF-D848-8925-91A37993D74D}"/>
              </a:ext>
            </a:extLst>
          </p:cNvPr>
          <p:cNvSpPr txBox="1"/>
          <p:nvPr/>
        </p:nvSpPr>
        <p:spPr>
          <a:xfrm>
            <a:off x="1255196" y="2160730"/>
            <a:ext cx="10059248" cy="1569660"/>
          </a:xfrm>
          <a:prstGeom prst="rect">
            <a:avLst/>
          </a:prstGeom>
          <a:noFill/>
        </p:spPr>
        <p:txBody>
          <a:bodyPr wrap="square" rtlCol="0" anchor="t">
            <a:spAutoFit/>
          </a:bodyPr>
          <a:lstStyle/>
          <a:p>
            <a:r>
              <a:rPr lang="en-US" sz="4800" b="1" spc="-150" dirty="0" smtClean="0">
                <a:solidFill>
                  <a:srgbClr val="002060"/>
                </a:solidFill>
                <a:latin typeface="Arial" panose="020B0604020202020204" pitchFamily="34" charset="0"/>
                <a:cs typeface="Arial" panose="020B0604020202020204" pitchFamily="34" charset="0"/>
              </a:rPr>
              <a:t>Future of High Throughput Computing (HTC)</a:t>
            </a:r>
            <a:endParaRPr lang="en-US" sz="4800" b="1" spc="-150" dirty="0">
              <a:solidFill>
                <a:srgbClr val="002060"/>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xmlns="" id="{0BEB0AE4-391E-6F41-84C6-D4EEDF519A31}"/>
              </a:ext>
            </a:extLst>
          </p:cNvPr>
          <p:cNvSpPr/>
          <p:nvPr/>
        </p:nvSpPr>
        <p:spPr>
          <a:xfrm>
            <a:off x="1255197" y="3951163"/>
            <a:ext cx="9031803" cy="2677656"/>
          </a:xfrm>
          <a:prstGeom prst="rect">
            <a:avLst/>
          </a:prstGeom>
        </p:spPr>
        <p:txBody>
          <a:bodyPr wrap="square">
            <a:spAutoFit/>
          </a:bodyPr>
          <a:lstStyle/>
          <a:p>
            <a:r>
              <a:rPr lang="en-GB" sz="2400" dirty="0" smtClean="0">
                <a:solidFill>
                  <a:srgbClr val="626262"/>
                </a:solidFill>
                <a:latin typeface="Arial" panose="020B0604020202020204" pitchFamily="34" charset="0"/>
                <a:cs typeface="Arial" panose="020B0604020202020204" pitchFamily="34" charset="0"/>
              </a:rPr>
              <a:t>Andrew </a:t>
            </a:r>
            <a:r>
              <a:rPr lang="en-GB" sz="2400" dirty="0" err="1" smtClean="0">
                <a:solidFill>
                  <a:srgbClr val="626262"/>
                </a:solidFill>
                <a:latin typeface="Arial" panose="020B0604020202020204" pitchFamily="34" charset="0"/>
                <a:cs typeface="Arial" panose="020B0604020202020204" pitchFamily="34" charset="0"/>
              </a:rPr>
              <a:t>Sansum</a:t>
            </a:r>
            <a:endParaRPr lang="en-GB" sz="2400" dirty="0" smtClean="0">
              <a:solidFill>
                <a:srgbClr val="626262"/>
              </a:solidFill>
              <a:latin typeface="Arial" panose="020B0604020202020204" pitchFamily="34" charset="0"/>
              <a:cs typeface="Arial" panose="020B0604020202020204" pitchFamily="34" charset="0"/>
            </a:endParaRPr>
          </a:p>
          <a:p>
            <a:r>
              <a:rPr lang="en-GB" sz="2400" dirty="0" smtClean="0">
                <a:solidFill>
                  <a:srgbClr val="626262"/>
                </a:solidFill>
                <a:latin typeface="Arial" panose="020B0604020202020204" pitchFamily="34" charset="0"/>
                <a:cs typeface="Arial" panose="020B0604020202020204" pitchFamily="34" charset="0"/>
              </a:rPr>
              <a:t>Scientific Computing Department STFC</a:t>
            </a:r>
          </a:p>
          <a:p>
            <a:r>
              <a:rPr lang="en-GB" sz="2400" dirty="0" smtClean="0">
                <a:solidFill>
                  <a:srgbClr val="626262"/>
                </a:solidFill>
                <a:latin typeface="Arial" panose="020B0604020202020204" pitchFamily="34" charset="0"/>
                <a:cs typeface="Arial" panose="020B0604020202020204" pitchFamily="34" charset="0"/>
              </a:rPr>
              <a:t>Head Systems Division</a:t>
            </a:r>
          </a:p>
          <a:p>
            <a:r>
              <a:rPr lang="en-GB" sz="2400" dirty="0" smtClean="0">
                <a:solidFill>
                  <a:srgbClr val="626262"/>
                </a:solidFill>
                <a:latin typeface="Arial" panose="020B0604020202020204" pitchFamily="34" charset="0"/>
                <a:cs typeface="Arial" panose="020B0604020202020204" pitchFamily="34" charset="0"/>
              </a:rPr>
              <a:t>IRIS Technical Director </a:t>
            </a:r>
            <a:r>
              <a:rPr lang="mr-IN" sz="2400" dirty="0" smtClean="0">
                <a:solidFill>
                  <a:srgbClr val="626262"/>
                </a:solidFill>
                <a:latin typeface="Arial" panose="020B0604020202020204" pitchFamily="34" charset="0"/>
                <a:cs typeface="Arial" panose="020B0604020202020204" pitchFamily="34" charset="0"/>
              </a:rPr>
              <a:t>–</a:t>
            </a:r>
            <a:r>
              <a:rPr lang="en-GB" sz="2400" dirty="0" smtClean="0">
                <a:solidFill>
                  <a:srgbClr val="626262"/>
                </a:solidFill>
                <a:latin typeface="Arial" panose="020B0604020202020204" pitchFamily="34" charset="0"/>
                <a:cs typeface="Arial" panose="020B0604020202020204" pitchFamily="34" charset="0"/>
              </a:rPr>
              <a:t> Joining up STFC’s National </a:t>
            </a:r>
            <a:r>
              <a:rPr lang="en-GB" sz="2400" dirty="0" err="1" smtClean="0">
                <a:solidFill>
                  <a:srgbClr val="626262"/>
                </a:solidFill>
                <a:latin typeface="Arial" panose="020B0604020202020204" pitchFamily="34" charset="0"/>
                <a:cs typeface="Arial" panose="020B0604020202020204" pitchFamily="34" charset="0"/>
              </a:rPr>
              <a:t>eInfrastructure</a:t>
            </a:r>
            <a:endParaRPr lang="en-GB" sz="2400" dirty="0" smtClean="0">
              <a:solidFill>
                <a:srgbClr val="626262"/>
              </a:solidFill>
              <a:latin typeface="Arial" panose="020B0604020202020204" pitchFamily="34" charset="0"/>
              <a:cs typeface="Arial" panose="020B0604020202020204" pitchFamily="34" charset="0"/>
            </a:endParaRPr>
          </a:p>
          <a:p>
            <a:r>
              <a:rPr lang="en-GB" sz="2400" dirty="0" err="1">
                <a:solidFill>
                  <a:srgbClr val="626262"/>
                </a:solidFill>
                <a:latin typeface="Arial" panose="020B0604020202020204" pitchFamily="34" charset="0"/>
                <a:cs typeface="Arial" panose="020B0604020202020204" pitchFamily="34" charset="0"/>
              </a:rPr>
              <a:t>a</a:t>
            </a:r>
            <a:r>
              <a:rPr lang="en-GB" sz="2400" dirty="0" err="1" smtClean="0">
                <a:solidFill>
                  <a:srgbClr val="626262"/>
                </a:solidFill>
                <a:latin typeface="Arial" panose="020B0604020202020204" pitchFamily="34" charset="0"/>
                <a:cs typeface="Arial" panose="020B0604020202020204" pitchFamily="34" charset="0"/>
              </a:rPr>
              <a:t>ndrew.sansum@stfc.ac.uk</a:t>
            </a:r>
            <a:r>
              <a:rPr lang="en-GB" sz="2400" dirty="0" smtClean="0">
                <a:solidFill>
                  <a:srgbClr val="626262"/>
                </a:solidFill>
                <a:latin typeface="Arial" panose="020B0604020202020204" pitchFamily="34" charset="0"/>
                <a:cs typeface="Arial" panose="020B0604020202020204" pitchFamily="34" charset="0"/>
              </a:rPr>
              <a:t> </a:t>
            </a:r>
            <a:endParaRPr lang="en-GB" sz="2400" dirty="0" smtClean="0">
              <a:solidFill>
                <a:srgbClr val="626262"/>
              </a:solidFill>
              <a:latin typeface="Arial" panose="020B0604020202020204" pitchFamily="34" charset="0"/>
              <a:cs typeface="Arial" panose="020B0604020202020204" pitchFamily="34" charset="0"/>
            </a:endParaRPr>
          </a:p>
          <a:p>
            <a:r>
              <a:rPr lang="en-GB" sz="2400" dirty="0" smtClean="0">
                <a:solidFill>
                  <a:srgbClr val="626262"/>
                </a:solidFill>
                <a:latin typeface="Arial" panose="020B0604020202020204" pitchFamily="34" charset="0"/>
                <a:cs typeface="Arial" panose="020B0604020202020204" pitchFamily="34" charset="0"/>
              </a:rPr>
              <a:t>17/1/20</a:t>
            </a:r>
            <a:endParaRPr lang="en-GB" sz="2400" dirty="0">
              <a:solidFill>
                <a:srgbClr val="626262"/>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xmlns="" id="{E201A9D8-A541-934F-8FC4-9439FCBF67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322438253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Beowulf Clusters (1994-1998)</a:t>
            </a:r>
            <a:endParaRPr lang="en-GB" dirty="0"/>
          </a:p>
        </p:txBody>
      </p:sp>
      <p:sp>
        <p:nvSpPr>
          <p:cNvPr id="3" name="Content Placeholder 2"/>
          <p:cNvSpPr>
            <a:spLocks noGrp="1"/>
          </p:cNvSpPr>
          <p:nvPr>
            <p:ph idx="1"/>
          </p:nvPr>
        </p:nvSpPr>
        <p:spPr>
          <a:xfrm>
            <a:off x="838200" y="1544271"/>
            <a:ext cx="10515600" cy="4351338"/>
          </a:xfrm>
        </p:spPr>
        <p:txBody>
          <a:bodyPr>
            <a:normAutofit/>
          </a:bodyPr>
          <a:lstStyle/>
          <a:p>
            <a:pPr marL="0" indent="0">
              <a:buNone/>
            </a:pPr>
            <a:r>
              <a:rPr lang="en-GB" dirty="0"/>
              <a:t>The </a:t>
            </a:r>
            <a:r>
              <a:rPr lang="en-GB" i="1" dirty="0"/>
              <a:t>first Beowulf</a:t>
            </a:r>
            <a:r>
              <a:rPr lang="en-GB" dirty="0"/>
              <a:t> cluster was </a:t>
            </a:r>
            <a:r>
              <a:rPr lang="en-GB" i="1" dirty="0"/>
              <a:t>built</a:t>
            </a:r>
            <a:r>
              <a:rPr lang="en-GB" dirty="0"/>
              <a:t> by Donald Becker and </a:t>
            </a:r>
            <a:r>
              <a:rPr lang="en-GB" i="1" dirty="0"/>
              <a:t>Thomas Sterling</a:t>
            </a:r>
            <a:r>
              <a:rPr lang="en-GB" dirty="0"/>
              <a:t> at NASA's </a:t>
            </a:r>
            <a:r>
              <a:rPr lang="en-GB" dirty="0" err="1"/>
              <a:t>Center</a:t>
            </a:r>
            <a:r>
              <a:rPr lang="en-GB" dirty="0"/>
              <a:t> for Excellence in Space Data and Information Sciences in </a:t>
            </a:r>
            <a:r>
              <a:rPr lang="en-GB" i="1" dirty="0"/>
              <a:t>1994</a:t>
            </a:r>
            <a:r>
              <a:rPr lang="en-GB" dirty="0"/>
              <a:t>. ... was to </a:t>
            </a:r>
            <a:r>
              <a:rPr lang="en-GB" i="1" dirty="0"/>
              <a:t>build</a:t>
            </a:r>
            <a:r>
              <a:rPr lang="en-GB" dirty="0"/>
              <a:t> Commodity Off-The-Shelf (COTS) based </a:t>
            </a:r>
            <a:r>
              <a:rPr lang="en-GB" dirty="0" smtClean="0"/>
              <a:t>systems.</a:t>
            </a:r>
          </a:p>
          <a:p>
            <a:pPr marL="0" indent="0">
              <a:buNone/>
            </a:pPr>
            <a:r>
              <a:rPr lang="en-GB" sz="2400" b="1" dirty="0"/>
              <a:t>Beowulf: A Parallel Workstation For Scientific Computation (1995) </a:t>
            </a:r>
          </a:p>
          <a:p>
            <a:pPr marL="0" indent="0">
              <a:buNone/>
            </a:pPr>
            <a:r>
              <a:rPr lang="en-GB" sz="1500" dirty="0" smtClean="0"/>
              <a:t>Proceedings </a:t>
            </a:r>
            <a:r>
              <a:rPr lang="en-GB" sz="1500" dirty="0"/>
              <a:t>of the 24th International Conference on Parallel </a:t>
            </a:r>
            <a:r>
              <a:rPr lang="en-GB" sz="1500" dirty="0" smtClean="0"/>
              <a:t>Processing. Stirling et al.</a:t>
            </a:r>
          </a:p>
          <a:p>
            <a:pPr marL="0" indent="0">
              <a:buNone/>
            </a:pPr>
            <a:endParaRPr lang="en-GB" dirty="0"/>
          </a:p>
          <a:p>
            <a:pPr marL="0" indent="0">
              <a:buNone/>
            </a:pPr>
            <a:r>
              <a:rPr lang="en-GB" dirty="0" smtClean="0"/>
              <a:t>The </a:t>
            </a:r>
            <a:r>
              <a:rPr lang="en-GB" dirty="0"/>
              <a:t>B</a:t>
            </a:r>
            <a:r>
              <a:rPr lang="en-GB" dirty="0" smtClean="0"/>
              <a:t>eowulf evolved for parallel applications but in turn the HTC community set about converting their RISC based clusters to </a:t>
            </a:r>
            <a:r>
              <a:rPr lang="en-GB" b="1" dirty="0" smtClean="0">
                <a:solidFill>
                  <a:schemeClr val="tx1">
                    <a:lumMod val="50000"/>
                  </a:schemeClr>
                </a:solidFill>
              </a:rPr>
              <a:t>Commodity</a:t>
            </a:r>
            <a:r>
              <a:rPr lang="en-GB" dirty="0" smtClean="0"/>
              <a:t> off the Shelf Linux Clusters</a:t>
            </a:r>
          </a:p>
          <a:p>
            <a:pPr marL="0" indent="0">
              <a:buNone/>
            </a:pPr>
            <a:endParaRPr lang="en-GB" dirty="0"/>
          </a:p>
          <a:p>
            <a:pPr marL="0" indent="0">
              <a:buNone/>
            </a:pPr>
            <a:endParaRPr lang="en-GB" dirty="0"/>
          </a:p>
        </p:txBody>
      </p:sp>
    </p:spTree>
    <p:extLst>
      <p:ext uri="{BB962C8B-B14F-4D97-AF65-F5344CB8AC3E}">
        <p14:creationId xmlns:p14="http://schemas.microsoft.com/office/powerpoint/2010/main" val="46756491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High Throughput Computing - 1999</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0815" y="1690688"/>
            <a:ext cx="6132760" cy="4502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974690" y="1768510"/>
            <a:ext cx="3587262" cy="2585323"/>
          </a:xfrm>
          <a:prstGeom prst="rect">
            <a:avLst/>
          </a:prstGeom>
          <a:noFill/>
        </p:spPr>
        <p:txBody>
          <a:bodyPr wrap="square" rtlCol="0">
            <a:spAutoFit/>
          </a:bodyPr>
          <a:lstStyle/>
          <a:p>
            <a:r>
              <a:rPr lang="en-GB" dirty="0" smtClean="0"/>
              <a:t>Early effort to exploit Linux at RAL for HTC workloads. May 1999</a:t>
            </a:r>
          </a:p>
          <a:p>
            <a:endParaRPr lang="en-GB" dirty="0"/>
          </a:p>
          <a:p>
            <a:r>
              <a:rPr lang="en-GB" dirty="0" smtClean="0"/>
              <a:t>The </a:t>
            </a:r>
            <a:r>
              <a:rPr lang="en-GB" b="1" dirty="0" smtClean="0"/>
              <a:t>Central Simulation Facility (CSF). Dual Pentium 450 Cluster for particle physics</a:t>
            </a:r>
            <a:endParaRPr lang="en-GB" b="1" dirty="0"/>
          </a:p>
          <a:p>
            <a:endParaRPr lang="en-GB" b="1" dirty="0" smtClean="0"/>
          </a:p>
          <a:p>
            <a:r>
              <a:rPr lang="en-GB" b="1" dirty="0" smtClean="0"/>
              <a:t>Present day</a:t>
            </a:r>
          </a:p>
          <a:p>
            <a:endParaRPr lang="en-GB" b="1"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4690" y="4312188"/>
            <a:ext cx="2378668" cy="1413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737291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8159E85F-170D-B94D-BA35-E3F2E3C164E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24146" y="4127252"/>
            <a:ext cx="8567854" cy="2730748"/>
          </a:xfrm>
          <a:prstGeom prst="rect">
            <a:avLst/>
          </a:prstGeom>
        </p:spPr>
      </p:pic>
      <p:sp>
        <p:nvSpPr>
          <p:cNvPr id="8" name="TextBox 7">
            <a:extLst>
              <a:ext uri="{FF2B5EF4-FFF2-40B4-BE49-F238E27FC236}">
                <a16:creationId xmlns:a16="http://schemas.microsoft.com/office/drawing/2014/main" xmlns="" id="{A1A39C34-E01A-FD49-8603-2E8AE6BB5606}"/>
              </a:ext>
            </a:extLst>
          </p:cNvPr>
          <p:cNvSpPr txBox="1"/>
          <p:nvPr/>
        </p:nvSpPr>
        <p:spPr>
          <a:xfrm>
            <a:off x="1266345" y="2160730"/>
            <a:ext cx="8316591" cy="830997"/>
          </a:xfrm>
          <a:prstGeom prst="rect">
            <a:avLst/>
          </a:prstGeom>
          <a:noFill/>
        </p:spPr>
        <p:txBody>
          <a:bodyPr wrap="square" rtlCol="0" anchor="t">
            <a:spAutoFit/>
          </a:bodyPr>
          <a:lstStyle/>
          <a:p>
            <a:r>
              <a:rPr lang="en-US" sz="4800" b="1" spc="-160" dirty="0" smtClean="0">
                <a:solidFill>
                  <a:srgbClr val="2E2D62"/>
                </a:solidFill>
                <a:latin typeface="Arial" panose="020B0604020202020204" pitchFamily="34" charset="0"/>
                <a:cs typeface="Arial" panose="020B0604020202020204" pitchFamily="34" charset="0"/>
              </a:rPr>
              <a:t>HTC 2025</a:t>
            </a:r>
            <a:endParaRPr lang="en-US" sz="4800" b="1" spc="-150" dirty="0">
              <a:solidFill>
                <a:srgbClr val="002060"/>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xmlns="" id="{1CBAF2C3-EC07-3149-9606-B755707208BA}"/>
              </a:ext>
            </a:extLst>
          </p:cNvPr>
          <p:cNvSpPr/>
          <p:nvPr/>
        </p:nvSpPr>
        <p:spPr>
          <a:xfrm>
            <a:off x="1277496" y="3296255"/>
            <a:ext cx="5745669" cy="461665"/>
          </a:xfrm>
          <a:prstGeom prst="rect">
            <a:avLst/>
          </a:prstGeom>
        </p:spPr>
        <p:txBody>
          <a:bodyPr wrap="square">
            <a:spAutoFit/>
          </a:bodyPr>
          <a:lstStyle/>
          <a:p>
            <a:r>
              <a:rPr lang="en-GB" sz="2400" dirty="0" smtClean="0">
                <a:solidFill>
                  <a:srgbClr val="626262"/>
                </a:solidFill>
                <a:latin typeface="Arial" panose="020B0604020202020204" pitchFamily="34" charset="0"/>
                <a:cs typeface="Arial" panose="020B0604020202020204" pitchFamily="34" charset="0"/>
              </a:rPr>
              <a:t>And Forward</a:t>
            </a:r>
            <a:endParaRPr lang="en-GB" sz="2400" dirty="0">
              <a:solidFill>
                <a:srgbClr val="626262"/>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xmlns="" id="{CE9DA41C-8BD1-2C47-A5C2-2F23DC884D7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157269870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Predicting the Future Not Easy</a:t>
            </a:r>
            <a:endParaRPr lang="en-GB"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3287" y="1573640"/>
            <a:ext cx="2706983" cy="4461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822462" y="1425198"/>
            <a:ext cx="6096000" cy="4524315"/>
          </a:xfrm>
          <a:prstGeom prst="rect">
            <a:avLst/>
          </a:prstGeom>
        </p:spPr>
        <p:txBody>
          <a:bodyPr>
            <a:spAutoFit/>
          </a:bodyPr>
          <a:lstStyle/>
          <a:p>
            <a:r>
              <a:rPr lang="en-GB" dirty="0"/>
              <a:t>2025 Not so far </a:t>
            </a:r>
            <a:r>
              <a:rPr lang="en-GB" dirty="0" smtClean="0"/>
              <a:t>off. CPU </a:t>
            </a:r>
            <a:r>
              <a:rPr lang="en-GB" dirty="0"/>
              <a:t>Procurements made in FY20 will deliver in Q1 2021 and if assume </a:t>
            </a:r>
            <a:r>
              <a:rPr lang="en-GB" dirty="0" smtClean="0"/>
              <a:t>6 </a:t>
            </a:r>
            <a:r>
              <a:rPr lang="en-GB" dirty="0"/>
              <a:t>year life will phase out in Q1 </a:t>
            </a:r>
            <a:r>
              <a:rPr lang="en-GB" dirty="0" smtClean="0"/>
              <a:t>2027. “Analyst firms have about a 10% accuracy rate predicting market trends 24 months into the future (0.4 probability) “</a:t>
            </a:r>
          </a:p>
          <a:p>
            <a:r>
              <a:rPr lang="en-GB" dirty="0" smtClean="0"/>
              <a:t>Found on the internet – absolutely no justification</a:t>
            </a:r>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r>
              <a:rPr lang="en-GB" dirty="0" smtClean="0"/>
              <a:t>Easier – to talk about the past than the future. What pieces have we already got in play – probably will still be there in 2026!</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4856" y="2967990"/>
            <a:ext cx="2186184" cy="19007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9174145" y="6095553"/>
            <a:ext cx="652743" cy="369332"/>
          </a:xfrm>
          <a:prstGeom prst="rect">
            <a:avLst/>
          </a:prstGeom>
          <a:noFill/>
        </p:spPr>
        <p:txBody>
          <a:bodyPr wrap="none" rtlCol="0">
            <a:spAutoFit/>
          </a:bodyPr>
          <a:lstStyle/>
          <a:p>
            <a:r>
              <a:rPr lang="en-GB" dirty="0" smtClean="0"/>
              <a:t>1999</a:t>
            </a:r>
            <a:endParaRPr lang="en-GB" dirty="0"/>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9274" y="2624494"/>
            <a:ext cx="2238375" cy="149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6450520" y="4151583"/>
            <a:ext cx="652743" cy="369332"/>
          </a:xfrm>
          <a:prstGeom prst="rect">
            <a:avLst/>
          </a:prstGeom>
          <a:noFill/>
        </p:spPr>
        <p:txBody>
          <a:bodyPr wrap="none" rtlCol="0">
            <a:spAutoFit/>
          </a:bodyPr>
          <a:lstStyle/>
          <a:p>
            <a:r>
              <a:rPr lang="en-GB" dirty="0" smtClean="0"/>
              <a:t>2007</a:t>
            </a:r>
            <a:endParaRPr lang="en-GB" dirty="0"/>
          </a:p>
        </p:txBody>
      </p:sp>
    </p:spTree>
    <p:extLst>
      <p:ext uri="{BB962C8B-B14F-4D97-AF65-F5344CB8AC3E}">
        <p14:creationId xmlns:p14="http://schemas.microsoft.com/office/powerpoint/2010/main" val="2300891604"/>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Existing Themes – What do we have</a:t>
            </a:r>
            <a:endParaRPr lang="en-GB" dirty="0"/>
          </a:p>
        </p:txBody>
      </p:sp>
      <p:sp>
        <p:nvSpPr>
          <p:cNvPr id="3" name="Content Placeholder 2"/>
          <p:cNvSpPr>
            <a:spLocks noGrp="1"/>
          </p:cNvSpPr>
          <p:nvPr>
            <p:ph idx="1"/>
          </p:nvPr>
        </p:nvSpPr>
        <p:spPr>
          <a:xfrm>
            <a:off x="838200" y="1507253"/>
            <a:ext cx="10515600" cy="4669710"/>
          </a:xfrm>
        </p:spPr>
        <p:txBody>
          <a:bodyPr>
            <a:normAutofit/>
          </a:bodyPr>
          <a:lstStyle/>
          <a:p>
            <a:r>
              <a:rPr lang="en-GB" dirty="0" smtClean="0"/>
              <a:t>Moore’s law is slowing – but demand continues to rise</a:t>
            </a:r>
          </a:p>
          <a:p>
            <a:r>
              <a:rPr lang="en-GB" dirty="0" smtClean="0"/>
              <a:t>True commodity hardware is far behind us – we fell into the gap</a:t>
            </a:r>
          </a:p>
          <a:p>
            <a:r>
              <a:rPr lang="en-GB" dirty="0" smtClean="0"/>
              <a:t>Sweating the hardware capabilities – no magic solution</a:t>
            </a:r>
          </a:p>
          <a:p>
            <a:r>
              <a:rPr lang="en-GB" dirty="0" smtClean="0"/>
              <a:t>Handling/exploiting many core</a:t>
            </a:r>
          </a:p>
          <a:p>
            <a:r>
              <a:rPr lang="en-GB" dirty="0" smtClean="0"/>
              <a:t>Some communities are only now discovering batch – this is OK!</a:t>
            </a:r>
          </a:p>
          <a:p>
            <a:r>
              <a:rPr lang="en-GB" dirty="0" smtClean="0"/>
              <a:t>The convergence of virtual research environments (VRE) and prompt response </a:t>
            </a:r>
            <a:endParaRPr lang="en-GB" dirty="0"/>
          </a:p>
          <a:p>
            <a:endParaRPr lang="en-GB" dirty="0" smtClean="0"/>
          </a:p>
          <a:p>
            <a:endParaRPr lang="en-GB" dirty="0"/>
          </a:p>
        </p:txBody>
      </p:sp>
    </p:spTree>
    <p:extLst>
      <p:ext uri="{BB962C8B-B14F-4D97-AF65-F5344CB8AC3E}">
        <p14:creationId xmlns:p14="http://schemas.microsoft.com/office/powerpoint/2010/main" val="215674777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Existing Themes – (II)</a:t>
            </a:r>
            <a:endParaRPr lang="en-GB" dirty="0"/>
          </a:p>
        </p:txBody>
      </p:sp>
      <p:sp>
        <p:nvSpPr>
          <p:cNvPr id="3" name="Content Placeholder 2"/>
          <p:cNvSpPr>
            <a:spLocks noGrp="1"/>
          </p:cNvSpPr>
          <p:nvPr>
            <p:ph idx="1"/>
          </p:nvPr>
        </p:nvSpPr>
        <p:spPr>
          <a:xfrm>
            <a:off x="838200" y="1342153"/>
            <a:ext cx="10515600" cy="4669710"/>
          </a:xfrm>
        </p:spPr>
        <p:txBody>
          <a:bodyPr>
            <a:normAutofit/>
          </a:bodyPr>
          <a:lstStyle/>
          <a:p>
            <a:pPr marL="0" indent="0">
              <a:buNone/>
            </a:pPr>
            <a:endParaRPr lang="en-GB" dirty="0" smtClean="0"/>
          </a:p>
          <a:p>
            <a:r>
              <a:rPr lang="en-GB" dirty="0" smtClean="0"/>
              <a:t>Once you grow beyond capacity of a single site - more </a:t>
            </a:r>
            <a:r>
              <a:rPr lang="en-GB" dirty="0"/>
              <a:t>communities need access to large HTC </a:t>
            </a:r>
            <a:r>
              <a:rPr lang="en-GB" dirty="0" err="1" smtClean="0"/>
              <a:t>eInfrastructures</a:t>
            </a:r>
            <a:endParaRPr lang="en-GB" dirty="0" smtClean="0"/>
          </a:p>
          <a:p>
            <a:r>
              <a:rPr lang="en-GB" dirty="0" smtClean="0"/>
              <a:t>Federation service such as AAAI become vital</a:t>
            </a:r>
            <a:endParaRPr lang="en-GB" dirty="0" smtClean="0"/>
          </a:p>
          <a:p>
            <a:r>
              <a:rPr lang="en-GB" dirty="0" smtClean="0"/>
              <a:t>Workflow and data management systems are increasingly necessary</a:t>
            </a:r>
          </a:p>
          <a:p>
            <a:r>
              <a:rPr lang="en-GB" dirty="0" smtClean="0"/>
              <a:t>Many workflows are International </a:t>
            </a:r>
            <a:endParaRPr lang="en-GB" dirty="0" smtClean="0"/>
          </a:p>
          <a:p>
            <a:r>
              <a:rPr lang="en-GB" dirty="0" smtClean="0"/>
              <a:t>Data placement models will evolve</a:t>
            </a:r>
          </a:p>
          <a:p>
            <a:r>
              <a:rPr lang="en-GB" dirty="0" smtClean="0"/>
              <a:t>The commercial cloud remains an economic challenge to exploit</a:t>
            </a:r>
          </a:p>
          <a:p>
            <a:endParaRPr lang="en-GB" dirty="0"/>
          </a:p>
          <a:p>
            <a:endParaRPr lang="en-GB" dirty="0" smtClean="0"/>
          </a:p>
          <a:p>
            <a:endParaRPr lang="en-GB" dirty="0"/>
          </a:p>
        </p:txBody>
      </p:sp>
    </p:spTree>
    <p:extLst>
      <p:ext uri="{BB962C8B-B14F-4D97-AF65-F5344CB8AC3E}">
        <p14:creationId xmlns:p14="http://schemas.microsoft.com/office/powerpoint/2010/main" val="33240901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8159E85F-170D-B94D-BA35-E3F2E3C164E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24146" y="4127252"/>
            <a:ext cx="8567854" cy="2730748"/>
          </a:xfrm>
          <a:prstGeom prst="rect">
            <a:avLst/>
          </a:prstGeom>
        </p:spPr>
      </p:pic>
      <p:sp>
        <p:nvSpPr>
          <p:cNvPr id="8" name="TextBox 7">
            <a:extLst>
              <a:ext uri="{FF2B5EF4-FFF2-40B4-BE49-F238E27FC236}">
                <a16:creationId xmlns:a16="http://schemas.microsoft.com/office/drawing/2014/main" xmlns="" id="{A1A39C34-E01A-FD49-8603-2E8AE6BB5606}"/>
              </a:ext>
            </a:extLst>
          </p:cNvPr>
          <p:cNvSpPr txBox="1"/>
          <p:nvPr/>
        </p:nvSpPr>
        <p:spPr>
          <a:xfrm>
            <a:off x="1266345" y="2160730"/>
            <a:ext cx="8316591" cy="830997"/>
          </a:xfrm>
          <a:prstGeom prst="rect">
            <a:avLst/>
          </a:prstGeom>
          <a:noFill/>
        </p:spPr>
        <p:txBody>
          <a:bodyPr wrap="square" rtlCol="0" anchor="t">
            <a:spAutoFit/>
          </a:bodyPr>
          <a:lstStyle/>
          <a:p>
            <a:r>
              <a:rPr lang="en-US" sz="4800" b="1" spc="-160" dirty="0" smtClean="0">
                <a:solidFill>
                  <a:srgbClr val="2E2D62"/>
                </a:solidFill>
                <a:latin typeface="Arial" panose="020B0604020202020204" pitchFamily="34" charset="0"/>
                <a:cs typeface="Arial" panose="020B0604020202020204" pitchFamily="34" charset="0"/>
              </a:rPr>
              <a:t>Lets Start with Hardware</a:t>
            </a:r>
            <a:endParaRPr lang="en-US" sz="4800" b="1" spc="-150" dirty="0">
              <a:solidFill>
                <a:srgbClr val="002060"/>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xmlns="" id="{CE9DA41C-8BD1-2C47-A5C2-2F23DC884D7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107927291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Moore’s Law</a:t>
            </a:r>
            <a:endParaRPr lang="en-GB"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0145" y="1394470"/>
            <a:ext cx="7993655" cy="5208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5119571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027" y="155805"/>
            <a:ext cx="10515600" cy="1325563"/>
          </a:xfrm>
        </p:spPr>
        <p:txBody>
          <a:bodyPr/>
          <a:lstStyle/>
          <a:p>
            <a:r>
              <a:rPr lang="en-GB" dirty="0" smtClean="0"/>
              <a:t>Health of Moore's law</a:t>
            </a:r>
            <a:endParaRPr lang="en-GB" dirty="0"/>
          </a:p>
        </p:txBody>
      </p:sp>
      <p:sp>
        <p:nvSpPr>
          <p:cNvPr id="3" name="Rectangle 2"/>
          <p:cNvSpPr/>
          <p:nvPr/>
        </p:nvSpPr>
        <p:spPr>
          <a:xfrm>
            <a:off x="777401" y="1078262"/>
            <a:ext cx="10614852" cy="830997"/>
          </a:xfrm>
          <a:prstGeom prst="rect">
            <a:avLst/>
          </a:prstGeom>
        </p:spPr>
        <p:txBody>
          <a:bodyPr wrap="square">
            <a:spAutoFit/>
          </a:bodyPr>
          <a:lstStyle/>
          <a:p>
            <a:r>
              <a:rPr lang="en-GB" sz="2400" dirty="0" smtClean="0"/>
              <a:t>“Debate Over Health Of Moore’s Law Continues  … At </a:t>
            </a:r>
            <a:r>
              <a:rPr lang="en-GB" sz="2400" dirty="0" err="1" smtClean="0"/>
              <a:t>Semicon</a:t>
            </a:r>
            <a:r>
              <a:rPr lang="en-GB" sz="2400" dirty="0" smtClean="0"/>
              <a:t> West 2019, CEOs from across the industry continue to debate whether Moore’s Law is alive or dead.”</a:t>
            </a:r>
            <a:endParaRPr lang="en-GB" sz="2400"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151128"/>
            <a:ext cx="4191000" cy="2069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919645" y="2142286"/>
            <a:ext cx="5472608" cy="3262432"/>
          </a:xfrm>
          <a:prstGeom prst="rect">
            <a:avLst/>
          </a:prstGeom>
          <a:noFill/>
        </p:spPr>
        <p:txBody>
          <a:bodyPr wrap="square" rtlCol="0">
            <a:spAutoFit/>
          </a:bodyPr>
          <a:lstStyle/>
          <a:p>
            <a:r>
              <a:rPr lang="en-GB" sz="1400" dirty="0" smtClean="0"/>
              <a:t> </a:t>
            </a:r>
          </a:p>
          <a:p>
            <a:r>
              <a:rPr lang="en-GB" sz="1600" dirty="0" smtClean="0"/>
              <a:t>“</a:t>
            </a:r>
            <a:r>
              <a:rPr lang="en-GB" sz="1600" b="1" dirty="0" smtClean="0"/>
              <a:t>it’s completely al</a:t>
            </a:r>
            <a:r>
              <a:rPr lang="en-GB" sz="1600" dirty="0" smtClean="0"/>
              <a:t>ive is because right now we’re facing another decade or two of amazing opportunities that themselves economically will drive the push for technology without a stop. </a:t>
            </a:r>
          </a:p>
          <a:p>
            <a:endParaRPr lang="en-GB" sz="1400" dirty="0"/>
          </a:p>
          <a:p>
            <a:r>
              <a:rPr lang="en-GB" sz="1600" dirty="0" smtClean="0"/>
              <a:t>Maybe it’s </a:t>
            </a:r>
            <a:r>
              <a:rPr lang="en-GB" sz="1600" b="1" dirty="0" smtClean="0"/>
              <a:t>not exactly the same curve </a:t>
            </a:r>
            <a:r>
              <a:rPr lang="en-GB" sz="1600" dirty="0" smtClean="0"/>
              <a:t>that Moore actually drew, it doesn’t matter. The impact is what matters of the exponential.”</a:t>
            </a:r>
          </a:p>
          <a:p>
            <a:r>
              <a:rPr lang="en-GB" sz="1600" dirty="0" err="1" smtClean="0"/>
              <a:t>Aart</a:t>
            </a:r>
            <a:r>
              <a:rPr lang="en-GB" sz="1600" dirty="0" smtClean="0"/>
              <a:t> de </a:t>
            </a:r>
            <a:r>
              <a:rPr lang="en-GB" sz="1600" dirty="0" err="1" smtClean="0"/>
              <a:t>Geus</a:t>
            </a:r>
            <a:r>
              <a:rPr lang="en-GB" sz="1600" dirty="0" smtClean="0"/>
              <a:t> </a:t>
            </a:r>
            <a:r>
              <a:rPr lang="en-GB" sz="1600" dirty="0" err="1" smtClean="0"/>
              <a:t>Semicon</a:t>
            </a:r>
            <a:r>
              <a:rPr lang="en-GB" sz="1600" dirty="0" smtClean="0"/>
              <a:t> 2019</a:t>
            </a:r>
          </a:p>
          <a:p>
            <a:endParaRPr lang="en-GB" dirty="0"/>
          </a:p>
          <a:p>
            <a:r>
              <a:rPr lang="en-GB" sz="1600" i="1" dirty="0"/>
              <a:t>it doesn’t </a:t>
            </a:r>
            <a:r>
              <a:rPr lang="en-GB" sz="1600" b="1" dirty="0" smtClean="0"/>
              <a:t>[anymore] </a:t>
            </a:r>
            <a:r>
              <a:rPr lang="en-GB" sz="1600" i="1" dirty="0" smtClean="0"/>
              <a:t>deliver </a:t>
            </a:r>
            <a:r>
              <a:rPr lang="en-GB" sz="1600" i="1" dirty="0"/>
              <a:t>simultaneous improvements in power, performance, area and cost</a:t>
            </a:r>
            <a:r>
              <a:rPr lang="en-GB" sz="1600" i="1" dirty="0" smtClean="0"/>
              <a:t>.</a:t>
            </a:r>
          </a:p>
          <a:p>
            <a:r>
              <a:rPr lang="en-GB" sz="1600" i="1" dirty="0"/>
              <a:t>Gary Dickerson, CEO of Applied Materials </a:t>
            </a:r>
          </a:p>
        </p:txBody>
      </p:sp>
      <p:sp>
        <p:nvSpPr>
          <p:cNvPr id="6" name="Rectangle 5"/>
          <p:cNvSpPr/>
          <p:nvPr/>
        </p:nvSpPr>
        <p:spPr>
          <a:xfrm>
            <a:off x="788574" y="4482699"/>
            <a:ext cx="5044127" cy="1077218"/>
          </a:xfrm>
          <a:prstGeom prst="rect">
            <a:avLst/>
          </a:prstGeom>
        </p:spPr>
        <p:txBody>
          <a:bodyPr wrap="square">
            <a:spAutoFit/>
          </a:bodyPr>
          <a:lstStyle/>
          <a:p>
            <a:pPr lvl="0"/>
            <a:r>
              <a:rPr lang="en-GB" sz="1600" dirty="0" smtClean="0">
                <a:solidFill>
                  <a:prstClr val="black"/>
                </a:solidFill>
              </a:rPr>
              <a:t>“The </a:t>
            </a:r>
            <a:r>
              <a:rPr lang="en-GB" sz="1600" dirty="0">
                <a:solidFill>
                  <a:prstClr val="black"/>
                </a:solidFill>
              </a:rPr>
              <a:t>way to think about it is Moore’s Law is the </a:t>
            </a:r>
            <a:r>
              <a:rPr lang="en-GB" sz="1600" dirty="0" smtClean="0">
                <a:solidFill>
                  <a:prstClr val="black"/>
                </a:solidFill>
              </a:rPr>
              <a:t>behaviour </a:t>
            </a:r>
            <a:r>
              <a:rPr lang="en-GB" sz="1600" dirty="0">
                <a:solidFill>
                  <a:prstClr val="black"/>
                </a:solidFill>
              </a:rPr>
              <a:t>of an exponential that has techonomic feedback on the exponential that drove a revolution of what mankind can do. “ </a:t>
            </a: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21131" y="5858120"/>
            <a:ext cx="11271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95625" y="5858118"/>
            <a:ext cx="11271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3759" y="5821527"/>
            <a:ext cx="1127125" cy="835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6" name="Picture 10" descr="C:\Users\ras73\AppData\Local\Microsoft\Windows\Temporary Internet Files\Content.IE5\I8BV4TQ9\tombstone[1].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2167" y="2867749"/>
            <a:ext cx="1237478" cy="1237478"/>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C:\Users\ras73\AppData\Local\Microsoft\Windows\Temporary Internet Files\Content.IE5\H83RG1UJ\rip[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70792" y="5758677"/>
            <a:ext cx="823651" cy="897875"/>
          </a:xfrm>
          <a:prstGeom prst="rect">
            <a:avLst/>
          </a:prstGeom>
          <a:noFill/>
          <a:extLst>
            <a:ext uri="{909E8E84-426E-40dd-AFC4-6F175D3DCCD1}">
              <a14:hiddenFill xmlns:a14="http://schemas.microsoft.com/office/drawing/2010/main">
                <a:solidFill>
                  <a:srgbClr val="FFFFFF"/>
                </a:solidFill>
              </a14:hiddenFill>
            </a:ext>
          </a:extLst>
        </p:spPr>
      </p:pic>
      <p:pic>
        <p:nvPicPr>
          <p:cNvPr id="4109" name="Picture 1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40308" y="5750958"/>
            <a:ext cx="828675"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10"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455130" y="5750959"/>
            <a:ext cx="828675" cy="896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456117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Memory</a:t>
            </a:r>
            <a:r>
              <a:rPr lang="en-GB" dirty="0"/>
              <a:t> </a:t>
            </a:r>
            <a:r>
              <a:rPr lang="en-GB" dirty="0" smtClean="0"/>
              <a:t>(</a:t>
            </a:r>
            <a:r>
              <a:rPr lang="en-GB" dirty="0" err="1" smtClean="0"/>
              <a:t>Semicon</a:t>
            </a:r>
            <a:r>
              <a:rPr lang="en-GB" dirty="0" smtClean="0"/>
              <a:t> </a:t>
            </a:r>
            <a:r>
              <a:rPr lang="en-GB" dirty="0"/>
              <a:t>West </a:t>
            </a:r>
            <a:r>
              <a:rPr lang="en-GB" dirty="0" smtClean="0"/>
              <a:t>2019)</a:t>
            </a:r>
            <a:endParaRPr lang="en-GB" dirty="0"/>
          </a:p>
        </p:txBody>
      </p:sp>
      <p:sp>
        <p:nvSpPr>
          <p:cNvPr id="3" name="Rectangle 2"/>
          <p:cNvSpPr/>
          <p:nvPr/>
        </p:nvSpPr>
        <p:spPr>
          <a:xfrm>
            <a:off x="464901" y="1580520"/>
            <a:ext cx="5153702" cy="3970318"/>
          </a:xfrm>
          <a:prstGeom prst="rect">
            <a:avLst/>
          </a:prstGeom>
        </p:spPr>
        <p:txBody>
          <a:bodyPr wrap="square">
            <a:spAutoFit/>
          </a:bodyPr>
          <a:lstStyle/>
          <a:p>
            <a:r>
              <a:rPr lang="en-GB" dirty="0"/>
              <a:t>F</a:t>
            </a:r>
            <a:r>
              <a:rPr lang="en-GB" dirty="0" smtClean="0"/>
              <a:t>or almost a decade, Moore’s Law has slowed down significantly …. . “A lot of innovations have been driven in memory and technology, for example, going from 2D NAND to 3D NAND …. But there is no question that Moore’s Law is significantly challenged in memory and storage. Looking at 10 years ago versus today in NAND as well as in DRAM, the year/year bit growth that you could get from one technology transition to the next technology transition, that bit growth, that cost decline capability has more than halved now, and certainly there are challenges.”</a:t>
            </a:r>
          </a:p>
          <a:p>
            <a:endParaRPr lang="en-GB" dirty="0"/>
          </a:p>
          <a:p>
            <a:r>
              <a:rPr lang="en-GB" dirty="0"/>
              <a:t>Sanjay </a:t>
            </a:r>
            <a:r>
              <a:rPr lang="en-GB" dirty="0" err="1"/>
              <a:t>Mehrotra</a:t>
            </a:r>
            <a:r>
              <a:rPr lang="en-GB" dirty="0"/>
              <a:t>, CEO of Micron Technology</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1985" y="1463046"/>
            <a:ext cx="4997551" cy="470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977892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 is High Throughput (HTC)</a:t>
            </a:r>
            <a:endParaRPr lang="en-GB" dirty="0"/>
          </a:p>
        </p:txBody>
      </p:sp>
      <p:sp>
        <p:nvSpPr>
          <p:cNvPr id="3" name="Content Placeholder 2"/>
          <p:cNvSpPr>
            <a:spLocks noGrp="1"/>
          </p:cNvSpPr>
          <p:nvPr>
            <p:ph idx="1"/>
          </p:nvPr>
        </p:nvSpPr>
        <p:spPr>
          <a:xfrm>
            <a:off x="838200" y="1480805"/>
            <a:ext cx="10515600" cy="4351338"/>
          </a:xfrm>
        </p:spPr>
        <p:txBody>
          <a:bodyPr>
            <a:normAutofit/>
          </a:bodyPr>
          <a:lstStyle/>
          <a:p>
            <a:r>
              <a:rPr lang="en-GB" dirty="0" smtClean="0"/>
              <a:t>loosely-coupled tasks</a:t>
            </a:r>
          </a:p>
          <a:p>
            <a:r>
              <a:rPr lang="en-GB" dirty="0"/>
              <a:t>minimal parallel communication requirements</a:t>
            </a:r>
          </a:p>
          <a:p>
            <a:r>
              <a:rPr lang="en-GB" dirty="0"/>
              <a:t>Focus is on maximum throughput not maximum </a:t>
            </a:r>
            <a:r>
              <a:rPr lang="en-GB" dirty="0" smtClean="0"/>
              <a:t>speed</a:t>
            </a:r>
          </a:p>
          <a:p>
            <a:r>
              <a:rPr lang="en-GB" dirty="0" smtClean="0"/>
              <a:t>Turnaround may be measured in weeks or months</a:t>
            </a:r>
          </a:p>
          <a:p>
            <a:r>
              <a:rPr lang="en-GB" dirty="0" smtClean="0"/>
              <a:t>A workflow may require many thousands of jobs</a:t>
            </a:r>
            <a:endParaRPr lang="en-GB" dirty="0"/>
          </a:p>
          <a:p>
            <a:r>
              <a:rPr lang="en-GB" dirty="0" smtClean="0"/>
              <a:t>Often data processing of long lived data (not work files)</a:t>
            </a:r>
          </a:p>
          <a:p>
            <a:r>
              <a:rPr lang="en-GB" dirty="0"/>
              <a:t>D</a:t>
            </a:r>
            <a:r>
              <a:rPr lang="en-GB" dirty="0" smtClean="0"/>
              <a:t>ata set volumes may be measured in petabytes</a:t>
            </a:r>
          </a:p>
          <a:p>
            <a:r>
              <a:rPr lang="en-GB" dirty="0" smtClean="0"/>
              <a:t>Data may even be stored on tape</a:t>
            </a:r>
            <a:endParaRPr lang="en-GB" dirty="0"/>
          </a:p>
        </p:txBody>
      </p:sp>
    </p:spTree>
    <p:extLst>
      <p:ext uri="{BB962C8B-B14F-4D97-AF65-F5344CB8AC3E}">
        <p14:creationId xmlns:p14="http://schemas.microsoft.com/office/powerpoint/2010/main" val="307955846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0"/>
            <a:ext cx="10515600" cy="1325563"/>
          </a:xfrm>
        </p:spPr>
        <p:txBody>
          <a:bodyPr/>
          <a:lstStyle/>
          <a:p>
            <a:r>
              <a:rPr lang="en-GB" dirty="0" smtClean="0"/>
              <a:t>Price per unit Performance</a:t>
            </a:r>
            <a:endParaRPr lang="en-GB" dirty="0"/>
          </a:p>
        </p:txBody>
      </p:sp>
      <p:grpSp>
        <p:nvGrpSpPr>
          <p:cNvPr id="2" name="Group 1"/>
          <p:cNvGrpSpPr/>
          <p:nvPr/>
        </p:nvGrpSpPr>
        <p:grpSpPr>
          <a:xfrm>
            <a:off x="6809686" y="1119049"/>
            <a:ext cx="5058967" cy="4507312"/>
            <a:chOff x="2090057" y="1678809"/>
            <a:chExt cx="7174294" cy="4245321"/>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0057" y="1678809"/>
              <a:ext cx="7174294" cy="4245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2190541" y="2141235"/>
              <a:ext cx="647796" cy="31683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dirty="0" smtClean="0">
                  <a:solidFill>
                    <a:schemeClr val="tx1"/>
                  </a:solidFill>
                </a:rPr>
                <a:t>Ln (Price/performance)</a:t>
              </a:r>
              <a:endParaRPr lang="en-GB" dirty="0">
                <a:solidFill>
                  <a:schemeClr val="tx1"/>
                </a:solidFill>
              </a:endParaRPr>
            </a:p>
          </p:txBody>
        </p:sp>
        <p:sp>
          <p:nvSpPr>
            <p:cNvPr id="6" name="TextBox 5"/>
            <p:cNvSpPr txBox="1"/>
            <p:nvPr/>
          </p:nvSpPr>
          <p:spPr>
            <a:xfrm>
              <a:off x="3842561" y="2538099"/>
              <a:ext cx="1709788" cy="646331"/>
            </a:xfrm>
            <a:prstGeom prst="rect">
              <a:avLst/>
            </a:prstGeom>
            <a:noFill/>
          </p:spPr>
          <p:txBody>
            <a:bodyPr wrap="square" rtlCol="0">
              <a:spAutoFit/>
            </a:bodyPr>
            <a:lstStyle/>
            <a:p>
              <a:r>
                <a:rPr lang="en-GB" dirty="0" smtClean="0"/>
                <a:t>24 month constant</a:t>
              </a:r>
              <a:endParaRPr lang="en-GB" dirty="0"/>
            </a:p>
          </p:txBody>
        </p:sp>
        <p:sp>
          <p:nvSpPr>
            <p:cNvPr id="8" name="TextBox 7"/>
            <p:cNvSpPr txBox="1"/>
            <p:nvPr/>
          </p:nvSpPr>
          <p:spPr>
            <a:xfrm>
              <a:off x="5672815" y="3478303"/>
              <a:ext cx="1709788" cy="646331"/>
            </a:xfrm>
            <a:prstGeom prst="rect">
              <a:avLst/>
            </a:prstGeom>
            <a:noFill/>
          </p:spPr>
          <p:txBody>
            <a:bodyPr wrap="square" rtlCol="0">
              <a:spAutoFit/>
            </a:bodyPr>
            <a:lstStyle/>
            <a:p>
              <a:r>
                <a:rPr lang="en-GB" dirty="0" smtClean="0"/>
                <a:t>138 month constant</a:t>
              </a:r>
              <a:endParaRPr lang="en-GB" dirty="0"/>
            </a:p>
          </p:txBody>
        </p:sp>
      </p:grpSp>
      <p:sp>
        <p:nvSpPr>
          <p:cNvPr id="3" name="Rectangle 2"/>
          <p:cNvSpPr/>
          <p:nvPr/>
        </p:nvSpPr>
        <p:spPr>
          <a:xfrm>
            <a:off x="592245" y="1080323"/>
            <a:ext cx="5582696" cy="2308324"/>
          </a:xfrm>
          <a:prstGeom prst="rect">
            <a:avLst/>
          </a:prstGeom>
        </p:spPr>
        <p:txBody>
          <a:bodyPr wrap="square">
            <a:spAutoFit/>
          </a:bodyPr>
          <a:lstStyle/>
          <a:p>
            <a:pPr marL="285750" indent="-285750">
              <a:buFont typeface="Arial" panose="020B0604020202020204" pitchFamily="34" charset="0"/>
              <a:buChar char="•"/>
            </a:pPr>
            <a:r>
              <a:rPr lang="en-GB" sz="2400" dirty="0" smtClean="0"/>
              <a:t>For HTC its “bang per buck” that matters</a:t>
            </a:r>
          </a:p>
          <a:p>
            <a:pPr marL="285750" indent="-285750">
              <a:buFont typeface="Arial" panose="020B0604020202020204" pitchFamily="34" charset="0"/>
              <a:buChar char="•"/>
            </a:pPr>
            <a:r>
              <a:rPr lang="en-GB" sz="2000" dirty="0" smtClean="0"/>
              <a:t>HTC sites rarely buy the newest and fastest </a:t>
            </a:r>
            <a:r>
              <a:rPr lang="mr-IN" sz="2000" dirty="0" smtClean="0"/>
              <a:t>–</a:t>
            </a:r>
            <a:r>
              <a:rPr lang="en-GB" sz="2000" dirty="0" smtClean="0"/>
              <a:t> looking for best value (biggest volume)</a:t>
            </a:r>
          </a:p>
          <a:p>
            <a:pPr marL="285750" indent="-285750">
              <a:buFont typeface="Arial" panose="020B0604020202020204" pitchFamily="34" charset="0"/>
              <a:buChar char="•"/>
            </a:pPr>
            <a:r>
              <a:rPr lang="en-GB" sz="2000" dirty="0" smtClean="0"/>
              <a:t>Flat cash – weak Moore’s Law– </a:t>
            </a:r>
            <a:r>
              <a:rPr lang="en-GB" sz="2000" b="1" dirty="0" smtClean="0"/>
              <a:t>steady state majority of investment goes into phase-out replacement</a:t>
            </a:r>
          </a:p>
          <a:p>
            <a:endParaRPr lang="en-GB" sz="20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0414" y="3162971"/>
            <a:ext cx="3813199" cy="2419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415228" y="6054758"/>
            <a:ext cx="2420343" cy="369332"/>
          </a:xfrm>
          <a:prstGeom prst="rect">
            <a:avLst/>
          </a:prstGeom>
          <a:noFill/>
        </p:spPr>
        <p:txBody>
          <a:bodyPr wrap="none" rtlCol="0">
            <a:spAutoFit/>
          </a:bodyPr>
          <a:lstStyle/>
          <a:p>
            <a:r>
              <a:rPr lang="en-GB" dirty="0" smtClean="0"/>
              <a:t>Doubling time (months)</a:t>
            </a:r>
            <a:endParaRPr lang="en-GB" dirty="0"/>
          </a:p>
        </p:txBody>
      </p:sp>
      <p:sp>
        <p:nvSpPr>
          <p:cNvPr id="9" name="TextBox 8"/>
          <p:cNvSpPr txBox="1"/>
          <p:nvPr/>
        </p:nvSpPr>
        <p:spPr>
          <a:xfrm>
            <a:off x="3415228" y="4729380"/>
            <a:ext cx="2528372" cy="584776"/>
          </a:xfrm>
          <a:prstGeom prst="rect">
            <a:avLst/>
          </a:prstGeom>
          <a:noFill/>
        </p:spPr>
        <p:txBody>
          <a:bodyPr wrap="square" rtlCol="0">
            <a:spAutoFit/>
          </a:bodyPr>
          <a:lstStyle/>
          <a:p>
            <a:r>
              <a:rPr lang="en-GB" sz="1600" dirty="0" smtClean="0"/>
              <a:t>Classic </a:t>
            </a:r>
            <a:r>
              <a:rPr lang="en-GB" sz="1600" dirty="0"/>
              <a:t>M</a:t>
            </a:r>
            <a:r>
              <a:rPr lang="en-GB" sz="1600" dirty="0" smtClean="0"/>
              <a:t>oore’s law (24 month) = 20% on </a:t>
            </a:r>
            <a:r>
              <a:rPr lang="en-GB" sz="1600" dirty="0" err="1" smtClean="0"/>
              <a:t>phaseout</a:t>
            </a:r>
            <a:endParaRPr lang="en-GB" sz="1600" dirty="0"/>
          </a:p>
        </p:txBody>
      </p:sp>
      <p:sp>
        <p:nvSpPr>
          <p:cNvPr id="12" name="TextBox 11"/>
          <p:cNvSpPr txBox="1"/>
          <p:nvPr/>
        </p:nvSpPr>
        <p:spPr>
          <a:xfrm>
            <a:off x="3013415" y="3549772"/>
            <a:ext cx="3161526" cy="338554"/>
          </a:xfrm>
          <a:prstGeom prst="rect">
            <a:avLst/>
          </a:prstGeom>
          <a:noFill/>
        </p:spPr>
        <p:txBody>
          <a:bodyPr wrap="square" rtlCol="0">
            <a:spAutoFit/>
          </a:bodyPr>
          <a:lstStyle/>
          <a:p>
            <a:r>
              <a:rPr lang="en-GB" sz="1600" dirty="0" smtClean="0"/>
              <a:t>@138 month = </a:t>
            </a:r>
            <a:r>
              <a:rPr lang="en-GB" sz="1600" dirty="0"/>
              <a:t>7</a:t>
            </a:r>
            <a:r>
              <a:rPr lang="en-GB" sz="1600" dirty="0" smtClean="0"/>
              <a:t>0% on </a:t>
            </a:r>
            <a:r>
              <a:rPr lang="en-GB" sz="1600" dirty="0" err="1" smtClean="0"/>
              <a:t>phaseout</a:t>
            </a:r>
            <a:endParaRPr lang="en-GB" sz="1600" dirty="0"/>
          </a:p>
        </p:txBody>
      </p:sp>
      <p:sp>
        <p:nvSpPr>
          <p:cNvPr id="10" name="TextBox 9"/>
          <p:cNvSpPr txBox="1"/>
          <p:nvPr/>
        </p:nvSpPr>
        <p:spPr>
          <a:xfrm>
            <a:off x="6982831" y="5823925"/>
            <a:ext cx="4706487" cy="461665"/>
          </a:xfrm>
          <a:prstGeom prst="rect">
            <a:avLst/>
          </a:prstGeom>
          <a:noFill/>
        </p:spPr>
        <p:txBody>
          <a:bodyPr wrap="none" rtlCol="0">
            <a:spAutoFit/>
          </a:bodyPr>
          <a:lstStyle/>
          <a:p>
            <a:r>
              <a:rPr lang="en-US" sz="2400" dirty="0" smtClean="0"/>
              <a:t>RAL Tier-1 Procurements 2001-2018</a:t>
            </a:r>
            <a:endParaRPr lang="en-US" sz="2400" dirty="0"/>
          </a:p>
        </p:txBody>
      </p:sp>
    </p:spTree>
    <p:extLst>
      <p:ext uri="{BB962C8B-B14F-4D97-AF65-F5344CB8AC3E}">
        <p14:creationId xmlns:p14="http://schemas.microsoft.com/office/powerpoint/2010/main" val="120456079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1"/>
            <a:ext cx="10515600" cy="1169170"/>
          </a:xfrm>
        </p:spPr>
        <p:txBody>
          <a:bodyPr/>
          <a:lstStyle/>
          <a:p>
            <a:r>
              <a:rPr lang="en-GB" dirty="0" smtClean="0"/>
              <a:t>Electricity Consumption</a:t>
            </a:r>
            <a:endParaRPr lang="en-GB"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3225" y="1169170"/>
            <a:ext cx="4686300" cy="32932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Chart 5"/>
          <p:cNvGraphicFramePr>
            <a:graphicFrameLocks/>
          </p:cNvGraphicFramePr>
          <p:nvPr>
            <p:extLst>
              <p:ext uri="{D42A27DB-BD31-4B8C-83A1-F6EECF244321}">
                <p14:modId xmlns:p14="http://schemas.microsoft.com/office/powerpoint/2010/main" val="24359566"/>
              </p:ext>
            </p:extLst>
          </p:nvPr>
        </p:nvGraphicFramePr>
        <p:xfrm>
          <a:off x="6921103" y="4143375"/>
          <a:ext cx="4350544" cy="2457450"/>
        </p:xfrm>
        <a:graphic>
          <a:graphicData uri="http://schemas.openxmlformats.org/drawingml/2006/chart">
            <c:chart xmlns:c="http://schemas.openxmlformats.org/drawingml/2006/chart" xmlns:r="http://schemas.openxmlformats.org/officeDocument/2006/relationships" r:id="rId4"/>
          </a:graphicData>
        </a:graphic>
      </p:graphicFrame>
      <p:sp>
        <p:nvSpPr>
          <p:cNvPr id="5" name="TextBox 4"/>
          <p:cNvSpPr txBox="1"/>
          <p:nvPr/>
        </p:nvSpPr>
        <p:spPr>
          <a:xfrm>
            <a:off x="10382249" y="4614863"/>
            <a:ext cx="1476375" cy="738664"/>
          </a:xfrm>
          <a:prstGeom prst="rect">
            <a:avLst/>
          </a:prstGeom>
          <a:noFill/>
        </p:spPr>
        <p:txBody>
          <a:bodyPr wrap="square" rtlCol="0">
            <a:spAutoFit/>
          </a:bodyPr>
          <a:lstStyle/>
          <a:p>
            <a:r>
              <a:rPr lang="en-GB" sz="1400" dirty="0" smtClean="0"/>
              <a:t>UK </a:t>
            </a:r>
            <a:r>
              <a:rPr lang="en-GB" sz="1400" dirty="0" err="1" smtClean="0"/>
              <a:t>Gov</a:t>
            </a:r>
            <a:r>
              <a:rPr lang="en-GB" sz="1400" dirty="0" smtClean="0"/>
              <a:t> Forecast</a:t>
            </a:r>
          </a:p>
          <a:p>
            <a:r>
              <a:rPr lang="en-GB" sz="1400" dirty="0" smtClean="0"/>
              <a:t>2018. Existing policy</a:t>
            </a:r>
            <a:endParaRPr lang="en-GB" sz="1400" dirty="0"/>
          </a:p>
        </p:txBody>
      </p:sp>
      <p:sp>
        <p:nvSpPr>
          <p:cNvPr id="7" name="TextBox 6"/>
          <p:cNvSpPr txBox="1"/>
          <p:nvPr/>
        </p:nvSpPr>
        <p:spPr>
          <a:xfrm>
            <a:off x="596900" y="939212"/>
            <a:ext cx="6057900" cy="2246769"/>
          </a:xfrm>
          <a:prstGeom prst="rect">
            <a:avLst/>
          </a:prstGeom>
          <a:noFill/>
        </p:spPr>
        <p:txBody>
          <a:bodyPr wrap="square" rtlCol="0">
            <a:spAutoFit/>
          </a:bodyPr>
          <a:lstStyle/>
          <a:p>
            <a:pPr marL="285750" indent="-285750">
              <a:buFont typeface="Arial" panose="020B0604020202020204" pitchFamily="34" charset="0"/>
              <a:buChar char="•"/>
            </a:pPr>
            <a:r>
              <a:rPr lang="en-GB" sz="2000" dirty="0" smtClean="0"/>
              <a:t>Power consumption of CPU limiting performance</a:t>
            </a:r>
          </a:p>
          <a:p>
            <a:pPr marL="285750" indent="-285750">
              <a:buFont typeface="Arial" panose="020B0604020202020204" pitchFamily="34" charset="0"/>
              <a:buChar char="•"/>
            </a:pPr>
            <a:r>
              <a:rPr lang="en-GB" sz="2000" dirty="0" smtClean="0"/>
              <a:t>Prices forecast to be relatively flat after recent rises</a:t>
            </a:r>
          </a:p>
          <a:p>
            <a:pPr marL="285750" indent="-285750">
              <a:buFont typeface="Arial" panose="020B0604020202020204" pitchFamily="34" charset="0"/>
              <a:buChar char="•"/>
            </a:pPr>
            <a:r>
              <a:rPr lang="en-GB" sz="2000" dirty="0" smtClean="0"/>
              <a:t>Will be increased pressure to reduce CO2 footprint</a:t>
            </a:r>
          </a:p>
          <a:p>
            <a:pPr marL="285750" indent="-285750">
              <a:buFont typeface="Arial" panose="020B0604020202020204" pitchFamily="34" charset="0"/>
              <a:buChar char="•"/>
            </a:pPr>
            <a:r>
              <a:rPr lang="en-GB" sz="2000" dirty="0" smtClean="0"/>
              <a:t>Can apply energy efficiency constraint for procurement </a:t>
            </a:r>
            <a:r>
              <a:rPr lang="mr-IN" sz="2000" dirty="0" smtClean="0"/>
              <a:t>–</a:t>
            </a:r>
            <a:r>
              <a:rPr lang="en-GB" sz="2000" dirty="0" smtClean="0"/>
              <a:t> may raise hardware costs</a:t>
            </a:r>
          </a:p>
          <a:p>
            <a:pPr marL="285750" indent="-285750">
              <a:buFont typeface="Arial" panose="020B0604020202020204" pitchFamily="34" charset="0"/>
              <a:buChar char="•"/>
            </a:pPr>
            <a:r>
              <a:rPr lang="en-GB" sz="2000" dirty="0" smtClean="0"/>
              <a:t>Or by earlier replacement – but at the cost of cluster growth rate</a:t>
            </a:r>
            <a:endParaRPr lang="en-GB" sz="2000" dirty="0"/>
          </a:p>
        </p:txBody>
      </p:sp>
      <p:pic>
        <p:nvPicPr>
          <p:cNvPr id="921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49918" y="3185981"/>
            <a:ext cx="4584700" cy="275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488957" y="3851315"/>
            <a:ext cx="2013436" cy="276999"/>
          </a:xfrm>
          <a:prstGeom prst="rect">
            <a:avLst/>
          </a:prstGeom>
          <a:noFill/>
        </p:spPr>
        <p:txBody>
          <a:bodyPr wrap="none" rtlCol="0">
            <a:spAutoFit/>
          </a:bodyPr>
          <a:lstStyle/>
          <a:p>
            <a:r>
              <a:rPr lang="en-GB" sz="1200" dirty="0" smtClean="0"/>
              <a:t>73% of spend -&gt; replacement</a:t>
            </a:r>
            <a:endParaRPr lang="en-GB" sz="1200" dirty="0"/>
          </a:p>
        </p:txBody>
      </p:sp>
      <p:sp>
        <p:nvSpPr>
          <p:cNvPr id="11" name="TextBox 10"/>
          <p:cNvSpPr txBox="1"/>
          <p:nvPr/>
        </p:nvSpPr>
        <p:spPr>
          <a:xfrm>
            <a:off x="3336682" y="4845695"/>
            <a:ext cx="2013436" cy="276999"/>
          </a:xfrm>
          <a:prstGeom prst="rect">
            <a:avLst/>
          </a:prstGeom>
          <a:noFill/>
        </p:spPr>
        <p:txBody>
          <a:bodyPr wrap="none" rtlCol="0">
            <a:spAutoFit/>
          </a:bodyPr>
          <a:lstStyle/>
          <a:p>
            <a:r>
              <a:rPr lang="en-GB" sz="1200" dirty="0"/>
              <a:t>8</a:t>
            </a:r>
            <a:r>
              <a:rPr lang="en-GB" sz="1200" dirty="0" smtClean="0"/>
              <a:t>3% of spend -&gt; replacement</a:t>
            </a:r>
            <a:endParaRPr lang="en-GB" sz="1200" dirty="0"/>
          </a:p>
        </p:txBody>
      </p:sp>
      <p:sp>
        <p:nvSpPr>
          <p:cNvPr id="9" name="TextBox 8"/>
          <p:cNvSpPr txBox="1"/>
          <p:nvPr/>
        </p:nvSpPr>
        <p:spPr>
          <a:xfrm>
            <a:off x="5350118" y="4057650"/>
            <a:ext cx="984500" cy="307777"/>
          </a:xfrm>
          <a:prstGeom prst="rect">
            <a:avLst/>
          </a:prstGeom>
          <a:noFill/>
        </p:spPr>
        <p:txBody>
          <a:bodyPr wrap="none" rtlCol="0">
            <a:spAutoFit/>
          </a:bodyPr>
          <a:lstStyle/>
          <a:p>
            <a:r>
              <a:rPr lang="en-GB" sz="1400" dirty="0" smtClean="0"/>
              <a:t>138 month</a:t>
            </a:r>
            <a:endParaRPr lang="en-GB" sz="1400" dirty="0"/>
          </a:p>
        </p:txBody>
      </p:sp>
      <p:sp>
        <p:nvSpPr>
          <p:cNvPr id="2" name="TextBox 1"/>
          <p:cNvSpPr txBox="1"/>
          <p:nvPr/>
        </p:nvSpPr>
        <p:spPr>
          <a:xfrm>
            <a:off x="8995840" y="5655747"/>
            <a:ext cx="592680" cy="369332"/>
          </a:xfrm>
          <a:prstGeom prst="rect">
            <a:avLst/>
          </a:prstGeom>
          <a:noFill/>
        </p:spPr>
        <p:txBody>
          <a:bodyPr wrap="none" rtlCol="0">
            <a:spAutoFit/>
          </a:bodyPr>
          <a:lstStyle/>
          <a:p>
            <a:r>
              <a:rPr lang="en-US" dirty="0" smtClean="0"/>
              <a:t>now</a:t>
            </a:r>
            <a:endParaRPr lang="en-US" dirty="0"/>
          </a:p>
        </p:txBody>
      </p:sp>
    </p:spTree>
    <p:extLst>
      <p:ext uri="{BB962C8B-B14F-4D97-AF65-F5344CB8AC3E}">
        <p14:creationId xmlns:p14="http://schemas.microsoft.com/office/powerpoint/2010/main" val="133468470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STFC Compute Requirements</a:t>
            </a:r>
            <a:endParaRPr lang="en-GB"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65386" y="1516536"/>
            <a:ext cx="7021514" cy="42206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1862304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ARM – not going to help … much</a:t>
            </a:r>
            <a:endParaRPr lang="en-GB" dirty="0"/>
          </a:p>
        </p:txBody>
      </p:sp>
      <p:sp>
        <p:nvSpPr>
          <p:cNvPr id="3" name="Content Placeholder 2"/>
          <p:cNvSpPr>
            <a:spLocks noGrp="1"/>
          </p:cNvSpPr>
          <p:nvPr>
            <p:ph idx="1"/>
          </p:nvPr>
        </p:nvSpPr>
        <p:spPr>
          <a:xfrm>
            <a:off x="381000" y="1568450"/>
            <a:ext cx="7515225" cy="4351338"/>
          </a:xfrm>
        </p:spPr>
        <p:txBody>
          <a:bodyPr/>
          <a:lstStyle/>
          <a:p>
            <a:r>
              <a:rPr lang="en-GB" dirty="0" smtClean="0"/>
              <a:t>Limited benchmarking in science </a:t>
            </a:r>
            <a:r>
              <a:rPr lang="en-GB" dirty="0"/>
              <a:t>community – but see: </a:t>
            </a:r>
            <a:br>
              <a:rPr lang="en-GB" dirty="0"/>
            </a:br>
            <a:r>
              <a:rPr lang="en-GB" dirty="0" smtClean="0"/>
              <a:t>“</a:t>
            </a:r>
            <a:r>
              <a:rPr lang="en-GB" sz="1800" dirty="0" smtClean="0"/>
              <a:t>Evaluating </a:t>
            </a:r>
            <a:r>
              <a:rPr lang="en-GB" sz="1800" dirty="0"/>
              <a:t>the Arm Ecosystem for High Performance </a:t>
            </a:r>
            <a:r>
              <a:rPr lang="en-GB" sz="1800" dirty="0" smtClean="0"/>
              <a:t>Computing – Jackson et al. EPCC - 2019” based on ThunderX2 – ARMV8</a:t>
            </a:r>
            <a:br>
              <a:rPr lang="en-GB" sz="1800" dirty="0" smtClean="0"/>
            </a:br>
            <a:r>
              <a:rPr lang="en-GB" sz="1800" dirty="0"/>
              <a:t/>
            </a:r>
            <a:br>
              <a:rPr lang="en-GB" sz="1800" dirty="0"/>
            </a:br>
            <a:r>
              <a:rPr lang="en-GB" sz="1800" i="1" dirty="0" smtClean="0"/>
              <a:t>“</a:t>
            </a:r>
            <a:r>
              <a:rPr lang="en-GB" sz="1800" i="1" dirty="0" smtClean="0">
                <a:solidFill>
                  <a:schemeClr val="tx1">
                    <a:lumMod val="50000"/>
                  </a:schemeClr>
                </a:solidFill>
              </a:rPr>
              <a:t>we </a:t>
            </a:r>
            <a:r>
              <a:rPr lang="en-GB" sz="1800" i="1" dirty="0">
                <a:solidFill>
                  <a:schemeClr val="tx1">
                    <a:lumMod val="50000"/>
                  </a:schemeClr>
                </a:solidFill>
              </a:rPr>
              <a:t>have also </a:t>
            </a:r>
            <a:r>
              <a:rPr lang="en-GB" sz="1800" i="1" dirty="0" smtClean="0">
                <a:solidFill>
                  <a:schemeClr val="tx1">
                    <a:lumMod val="50000"/>
                  </a:schemeClr>
                </a:solidFill>
              </a:rPr>
              <a:t>demonstrated that </a:t>
            </a:r>
            <a:r>
              <a:rPr lang="en-GB" sz="1800" i="1" dirty="0">
                <a:solidFill>
                  <a:schemeClr val="tx1">
                    <a:lumMod val="50000"/>
                  </a:schemeClr>
                </a:solidFill>
              </a:rPr>
              <a:t>applications can achieve similar, or better, performance </a:t>
            </a:r>
            <a:r>
              <a:rPr lang="en-GB" sz="1800" i="1" dirty="0" smtClean="0"/>
              <a:t>on such </a:t>
            </a:r>
            <a:r>
              <a:rPr lang="en-GB" sz="1800" i="1" dirty="0"/>
              <a:t>a system when compared with a range of existing HPC </a:t>
            </a:r>
            <a:r>
              <a:rPr lang="en-GB" sz="1800" i="1" dirty="0" smtClean="0"/>
              <a:t>system architectures…..a viable alternative”</a:t>
            </a:r>
          </a:p>
          <a:p>
            <a:r>
              <a:rPr lang="en-GB" sz="1800" dirty="0" smtClean="0"/>
              <a:t>For x86 servers CPU represents 30-50% of total server cost, but ARM server class CPUs at comparable price. Isn’t going to save us.</a:t>
            </a:r>
          </a:p>
          <a:p>
            <a:r>
              <a:rPr lang="en-GB" sz="1800" dirty="0" smtClean="0"/>
              <a:t>Benefits may rather accrue from increasing competition in the market rather than miracle CPU</a:t>
            </a:r>
            <a:r>
              <a:rPr lang="en-GB" sz="1800" dirty="0" smtClean="0"/>
              <a:t>.</a:t>
            </a:r>
          </a:p>
          <a:p>
            <a:r>
              <a:rPr lang="en-GB" sz="2000" b="1" dirty="0" smtClean="0"/>
              <a:t>May Help Power Consumption</a:t>
            </a:r>
            <a:endParaRPr lang="en-GB" sz="2000" b="1" dirty="0" smtClean="0"/>
          </a:p>
          <a:p>
            <a:endParaRPr lang="en-GB" sz="1800" dirty="0" smtClean="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6942" y="1425575"/>
            <a:ext cx="3534508" cy="28717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8747703" y="2181225"/>
            <a:ext cx="463588" cy="261610"/>
          </a:xfrm>
          <a:prstGeom prst="rect">
            <a:avLst/>
          </a:prstGeom>
          <a:noFill/>
        </p:spPr>
        <p:txBody>
          <a:bodyPr wrap="none" rtlCol="0">
            <a:spAutoFit/>
          </a:bodyPr>
          <a:lstStyle/>
          <a:p>
            <a:r>
              <a:rPr lang="en-GB" sz="1100" dirty="0" smtClean="0"/>
              <a:t>ARM</a:t>
            </a:r>
            <a:endParaRPr lang="en-GB" sz="1100" dirty="0"/>
          </a:p>
        </p:txBody>
      </p:sp>
      <p:sp>
        <p:nvSpPr>
          <p:cNvPr id="6" name="TextBox 5"/>
          <p:cNvSpPr txBox="1"/>
          <p:nvPr/>
        </p:nvSpPr>
        <p:spPr>
          <a:xfrm>
            <a:off x="10690803" y="2333625"/>
            <a:ext cx="611065" cy="261610"/>
          </a:xfrm>
          <a:prstGeom prst="rect">
            <a:avLst/>
          </a:prstGeom>
          <a:noFill/>
        </p:spPr>
        <p:txBody>
          <a:bodyPr wrap="none" rtlCol="0">
            <a:spAutoFit/>
          </a:bodyPr>
          <a:lstStyle/>
          <a:p>
            <a:r>
              <a:rPr lang="en-GB" sz="1100" dirty="0" err="1" smtClean="0"/>
              <a:t>Skylake</a:t>
            </a:r>
            <a:endParaRPr lang="en-GB" sz="1100" dirty="0"/>
          </a:p>
        </p:txBody>
      </p:sp>
      <p:sp>
        <p:nvSpPr>
          <p:cNvPr id="7" name="TextBox 6"/>
          <p:cNvSpPr txBox="1"/>
          <p:nvPr/>
        </p:nvSpPr>
        <p:spPr>
          <a:xfrm>
            <a:off x="9366828" y="2309485"/>
            <a:ext cx="761747" cy="261610"/>
          </a:xfrm>
          <a:prstGeom prst="rect">
            <a:avLst/>
          </a:prstGeom>
          <a:noFill/>
        </p:spPr>
        <p:txBody>
          <a:bodyPr wrap="none" rtlCol="0">
            <a:spAutoFit/>
          </a:bodyPr>
          <a:lstStyle/>
          <a:p>
            <a:r>
              <a:rPr lang="en-GB" sz="1100" dirty="0" smtClean="0"/>
              <a:t>Broadwell</a:t>
            </a:r>
            <a:endParaRPr lang="en-GB" sz="1100" dirty="0"/>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66942" y="4144963"/>
            <a:ext cx="3475770" cy="2272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8401150" y="6232337"/>
            <a:ext cx="3200300" cy="307777"/>
          </a:xfrm>
          <a:prstGeom prst="rect">
            <a:avLst/>
          </a:prstGeom>
          <a:noFill/>
        </p:spPr>
        <p:txBody>
          <a:bodyPr wrap="none" rtlCol="0">
            <a:spAutoFit/>
          </a:bodyPr>
          <a:lstStyle/>
          <a:p>
            <a:r>
              <a:rPr lang="en-GB" sz="1400" dirty="0" smtClean="0"/>
              <a:t>X86 server v non x86 server market share</a:t>
            </a:r>
            <a:endParaRPr lang="en-GB" sz="1400" dirty="0"/>
          </a:p>
        </p:txBody>
      </p:sp>
    </p:spTree>
    <p:extLst>
      <p:ext uri="{BB962C8B-B14F-4D97-AF65-F5344CB8AC3E}">
        <p14:creationId xmlns:p14="http://schemas.microsoft.com/office/powerpoint/2010/main" val="38710839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HTC but Exploiting Many Core</a:t>
            </a:r>
            <a:endParaRPr lang="en-GB"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59500" y="1511301"/>
            <a:ext cx="5564572" cy="4445942"/>
          </a:xfrm>
          <a:prstGeom prst="rect">
            <a:avLst/>
          </a:prstGeom>
          <a:ln w="19050" cmpd="sng">
            <a:solidFill>
              <a:schemeClr val="tx1"/>
            </a:solidFill>
          </a:ln>
        </p:spPr>
      </p:pic>
      <p:sp>
        <p:nvSpPr>
          <p:cNvPr id="4" name="TextBox 3"/>
          <p:cNvSpPr txBox="1"/>
          <p:nvPr/>
        </p:nvSpPr>
        <p:spPr>
          <a:xfrm>
            <a:off x="7950200" y="2006600"/>
            <a:ext cx="3403600" cy="923330"/>
          </a:xfrm>
          <a:prstGeom prst="rect">
            <a:avLst/>
          </a:prstGeom>
          <a:noFill/>
        </p:spPr>
        <p:txBody>
          <a:bodyPr wrap="square" rtlCol="0">
            <a:spAutoFit/>
          </a:bodyPr>
          <a:lstStyle/>
          <a:p>
            <a:r>
              <a:rPr lang="en-US" dirty="0" smtClean="0"/>
              <a:t>ATLAS at RAL </a:t>
            </a:r>
            <a:r>
              <a:rPr lang="mr-IN" dirty="0" smtClean="0"/>
              <a:t>–</a:t>
            </a:r>
            <a:r>
              <a:rPr lang="en-US" dirty="0" smtClean="0"/>
              <a:t> last 50 days</a:t>
            </a:r>
          </a:p>
          <a:p>
            <a:r>
              <a:rPr lang="en-US" dirty="0" smtClean="0"/>
              <a:t>Most jobs multi-core </a:t>
            </a:r>
          </a:p>
          <a:p>
            <a:r>
              <a:rPr lang="en-US" dirty="0" smtClean="0"/>
              <a:t>usually &gt; 8 core</a:t>
            </a:r>
            <a:endParaRPr lang="en-US" dirty="0"/>
          </a:p>
        </p:txBody>
      </p:sp>
      <p:sp>
        <p:nvSpPr>
          <p:cNvPr id="5" name="TextBox 4"/>
          <p:cNvSpPr txBox="1"/>
          <p:nvPr/>
        </p:nvSpPr>
        <p:spPr>
          <a:xfrm>
            <a:off x="8153400" y="3430032"/>
            <a:ext cx="1208309" cy="369332"/>
          </a:xfrm>
          <a:prstGeom prst="rect">
            <a:avLst/>
          </a:prstGeom>
          <a:noFill/>
        </p:spPr>
        <p:txBody>
          <a:bodyPr wrap="none" rtlCol="0">
            <a:spAutoFit/>
          </a:bodyPr>
          <a:lstStyle/>
          <a:p>
            <a:r>
              <a:rPr lang="en-US" dirty="0" smtClean="0"/>
              <a:t>Single core</a:t>
            </a:r>
            <a:endParaRPr lang="en-US" dirty="0"/>
          </a:p>
        </p:txBody>
      </p:sp>
      <p:cxnSp>
        <p:nvCxnSpPr>
          <p:cNvPr id="7" name="Straight Arrow Connector 6"/>
          <p:cNvCxnSpPr/>
          <p:nvPr/>
        </p:nvCxnSpPr>
        <p:spPr>
          <a:xfrm flipH="1">
            <a:off x="7099300" y="3614698"/>
            <a:ext cx="939800" cy="18534"/>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8153400" y="3951764"/>
            <a:ext cx="1153418" cy="369332"/>
          </a:xfrm>
          <a:prstGeom prst="rect">
            <a:avLst/>
          </a:prstGeom>
          <a:noFill/>
        </p:spPr>
        <p:txBody>
          <a:bodyPr wrap="none" rtlCol="0">
            <a:spAutoFit/>
          </a:bodyPr>
          <a:lstStyle/>
          <a:p>
            <a:r>
              <a:rPr lang="en-US" dirty="0" smtClean="0"/>
              <a:t>Multi core</a:t>
            </a:r>
            <a:endParaRPr lang="en-US" dirty="0"/>
          </a:p>
        </p:txBody>
      </p:sp>
      <p:cxnSp>
        <p:nvCxnSpPr>
          <p:cNvPr id="11" name="Straight Arrow Connector 10"/>
          <p:cNvCxnSpPr/>
          <p:nvPr/>
        </p:nvCxnSpPr>
        <p:spPr>
          <a:xfrm>
            <a:off x="8267700" y="4321096"/>
            <a:ext cx="0" cy="568404"/>
          </a:xfrm>
          <a:prstGeom prst="straightConnector1">
            <a:avLst/>
          </a:prstGeom>
          <a:ln w="38100">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266700" y="1500189"/>
            <a:ext cx="5638800" cy="3785652"/>
          </a:xfrm>
          <a:prstGeom prst="rect">
            <a:avLst/>
          </a:prstGeom>
          <a:noFill/>
        </p:spPr>
        <p:txBody>
          <a:bodyPr wrap="square" rtlCol="0">
            <a:spAutoFit/>
          </a:bodyPr>
          <a:lstStyle/>
          <a:p>
            <a:pPr marL="285750" indent="-285750">
              <a:buFont typeface="Arial"/>
              <a:buChar char="•"/>
            </a:pPr>
            <a:r>
              <a:rPr lang="en-US" sz="2400" dirty="0" smtClean="0"/>
              <a:t>As system core count increases so too does complexity of cluster workload manager packing jobs with different memory requirements.</a:t>
            </a:r>
          </a:p>
          <a:p>
            <a:pPr marL="285750" indent="-285750">
              <a:buFont typeface="Arial"/>
              <a:buChar char="•"/>
            </a:pPr>
            <a:r>
              <a:rPr lang="en-US" sz="2400" dirty="0" smtClean="0"/>
              <a:t>User pilot jobs can instead schedule separate threads to </a:t>
            </a:r>
            <a:r>
              <a:rPr lang="en-US" sz="2400" dirty="0" err="1" smtClean="0"/>
              <a:t>optimise</a:t>
            </a:r>
            <a:r>
              <a:rPr lang="en-US" sz="2400" dirty="0" smtClean="0"/>
              <a:t> memory footprint.</a:t>
            </a:r>
          </a:p>
          <a:p>
            <a:pPr marL="285750" indent="-285750">
              <a:buFont typeface="Arial"/>
              <a:buChar char="•"/>
            </a:pPr>
            <a:r>
              <a:rPr lang="en-US" sz="2400" dirty="0" smtClean="0"/>
              <a:t>If done badly can lead to cluster inefficiency</a:t>
            </a:r>
          </a:p>
          <a:p>
            <a:pPr marL="285750" indent="-285750">
              <a:buFont typeface="Arial"/>
              <a:buChar char="•"/>
            </a:pPr>
            <a:r>
              <a:rPr lang="en-US" sz="2400" dirty="0" smtClean="0"/>
              <a:t>Done well simplifies cluster scheduling</a:t>
            </a:r>
            <a:endParaRPr lang="en-US" sz="2400" dirty="0"/>
          </a:p>
        </p:txBody>
      </p:sp>
    </p:spTree>
    <p:extLst>
      <p:ext uri="{BB962C8B-B14F-4D97-AF65-F5344CB8AC3E}">
        <p14:creationId xmlns:p14="http://schemas.microsoft.com/office/powerpoint/2010/main" val="493673302"/>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000" dirty="0" smtClean="0"/>
              <a:t>Sweating Hardware: Code and Algorithms</a:t>
            </a:r>
            <a:endParaRPr lang="en-GB" sz="4000" dirty="0"/>
          </a:p>
        </p:txBody>
      </p:sp>
      <p:sp>
        <p:nvSpPr>
          <p:cNvPr id="3" name="Content Placeholder 2"/>
          <p:cNvSpPr>
            <a:spLocks noGrp="1"/>
          </p:cNvSpPr>
          <p:nvPr>
            <p:ph idx="1"/>
          </p:nvPr>
        </p:nvSpPr>
        <p:spPr>
          <a:xfrm>
            <a:off x="838200" y="1533525"/>
            <a:ext cx="10515600" cy="4351338"/>
          </a:xfrm>
        </p:spPr>
        <p:txBody>
          <a:bodyPr>
            <a:normAutofit/>
          </a:bodyPr>
          <a:lstStyle/>
          <a:p>
            <a:pPr marL="0" indent="0">
              <a:buNone/>
            </a:pPr>
            <a:r>
              <a:rPr lang="en-GB" b="1" dirty="0" smtClean="0"/>
              <a:t>Most Gains to be Made </a:t>
            </a:r>
            <a:r>
              <a:rPr lang="en-GB" b="1" dirty="0" smtClean="0"/>
              <a:t>H</a:t>
            </a:r>
            <a:r>
              <a:rPr lang="en-GB" b="1" dirty="0" smtClean="0"/>
              <a:t>ere </a:t>
            </a:r>
            <a:r>
              <a:rPr lang="mr-IN" b="1" dirty="0" smtClean="0"/>
              <a:t>–</a:t>
            </a:r>
            <a:r>
              <a:rPr lang="en-GB" b="1" dirty="0" smtClean="0"/>
              <a:t> Do it Smarter</a:t>
            </a:r>
          </a:p>
          <a:p>
            <a:pPr marL="0" indent="0">
              <a:buNone/>
            </a:pPr>
            <a:endParaRPr lang="en-GB" dirty="0"/>
          </a:p>
          <a:p>
            <a:r>
              <a:rPr lang="en-GB" dirty="0" smtClean="0"/>
              <a:t>Architecture specific compilation </a:t>
            </a:r>
            <a:endParaRPr lang="en-GB" dirty="0" smtClean="0"/>
          </a:p>
          <a:p>
            <a:r>
              <a:rPr lang="en-GB" dirty="0" smtClean="0"/>
              <a:t>Adapt </a:t>
            </a:r>
            <a:r>
              <a:rPr lang="en-GB" dirty="0" smtClean="0"/>
              <a:t>to many hardware types - heterogeneous hardware </a:t>
            </a:r>
            <a:r>
              <a:rPr lang="mr-IN" dirty="0" smtClean="0"/>
              <a:t>–</a:t>
            </a:r>
            <a:r>
              <a:rPr lang="en-GB" dirty="0" smtClean="0"/>
              <a:t> validation </a:t>
            </a:r>
            <a:r>
              <a:rPr lang="en-GB" dirty="0" smtClean="0"/>
              <a:t>nightmare</a:t>
            </a:r>
          </a:p>
          <a:p>
            <a:r>
              <a:rPr lang="en-GB" dirty="0"/>
              <a:t>Code re-engineering to exploit vector and other hardware </a:t>
            </a:r>
            <a:r>
              <a:rPr lang="en-GB" dirty="0" smtClean="0"/>
              <a:t>units</a:t>
            </a:r>
            <a:endParaRPr lang="en-GB" dirty="0" smtClean="0"/>
          </a:p>
          <a:p>
            <a:r>
              <a:rPr lang="en-GB" dirty="0" smtClean="0"/>
              <a:t>Algorithmic improvement</a:t>
            </a:r>
          </a:p>
          <a:p>
            <a:r>
              <a:rPr lang="en-GB" dirty="0"/>
              <a:t>P</a:t>
            </a:r>
            <a:r>
              <a:rPr lang="en-GB" dirty="0" smtClean="0"/>
              <a:t>aradigm shift </a:t>
            </a:r>
            <a:r>
              <a:rPr lang="mr-IN" dirty="0" smtClean="0"/>
              <a:t>–</a:t>
            </a:r>
            <a:r>
              <a:rPr lang="en-GB" dirty="0" smtClean="0"/>
              <a:t> </a:t>
            </a:r>
            <a:r>
              <a:rPr lang="en-GB" dirty="0" err="1" smtClean="0"/>
              <a:t>eg</a:t>
            </a:r>
            <a:r>
              <a:rPr lang="en-GB" dirty="0" smtClean="0"/>
              <a:t> ML rather than brute force</a:t>
            </a:r>
          </a:p>
          <a:p>
            <a:endParaRPr lang="en-GB" dirty="0"/>
          </a:p>
        </p:txBody>
      </p:sp>
    </p:spTree>
    <p:extLst>
      <p:ext uri="{BB962C8B-B14F-4D97-AF65-F5344CB8AC3E}">
        <p14:creationId xmlns:p14="http://schemas.microsoft.com/office/powerpoint/2010/main" val="411292867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8159E85F-170D-B94D-BA35-E3F2E3C164E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24146" y="4127252"/>
            <a:ext cx="8567854" cy="2730748"/>
          </a:xfrm>
          <a:prstGeom prst="rect">
            <a:avLst/>
          </a:prstGeom>
        </p:spPr>
      </p:pic>
      <p:sp>
        <p:nvSpPr>
          <p:cNvPr id="8" name="TextBox 7">
            <a:extLst>
              <a:ext uri="{FF2B5EF4-FFF2-40B4-BE49-F238E27FC236}">
                <a16:creationId xmlns:a16="http://schemas.microsoft.com/office/drawing/2014/main" xmlns="" id="{A1A39C34-E01A-FD49-8603-2E8AE6BB5606}"/>
              </a:ext>
            </a:extLst>
          </p:cNvPr>
          <p:cNvSpPr txBox="1"/>
          <p:nvPr/>
        </p:nvSpPr>
        <p:spPr>
          <a:xfrm>
            <a:off x="1266345" y="2160730"/>
            <a:ext cx="8316591" cy="830997"/>
          </a:xfrm>
          <a:prstGeom prst="rect">
            <a:avLst/>
          </a:prstGeom>
          <a:noFill/>
        </p:spPr>
        <p:txBody>
          <a:bodyPr wrap="square" rtlCol="0" anchor="t">
            <a:spAutoFit/>
          </a:bodyPr>
          <a:lstStyle/>
          <a:p>
            <a:r>
              <a:rPr lang="en-US" sz="4800" b="1" spc="-160" dirty="0" err="1" smtClean="0">
                <a:solidFill>
                  <a:srgbClr val="2E2D62"/>
                </a:solidFill>
                <a:latin typeface="Arial" panose="020B0604020202020204" pitchFamily="34" charset="0"/>
                <a:cs typeface="Arial" panose="020B0604020202020204" pitchFamily="34" charset="0"/>
              </a:rPr>
              <a:t>eInfrastructure</a:t>
            </a:r>
            <a:endParaRPr lang="en-US" sz="4800" b="1" spc="-150" dirty="0">
              <a:solidFill>
                <a:srgbClr val="002060"/>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xmlns="" id="{CE9DA41C-8BD1-2C47-A5C2-2F23DC884D7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330299730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200" y="0"/>
            <a:ext cx="10515600" cy="1325563"/>
          </a:xfrm>
        </p:spPr>
        <p:txBody>
          <a:bodyPr/>
          <a:lstStyle/>
          <a:p>
            <a:r>
              <a:rPr lang="en-GB" dirty="0"/>
              <a:t>M</a:t>
            </a:r>
            <a:r>
              <a:rPr lang="en-GB" dirty="0" smtClean="0"/>
              <a:t>odern (Mature) Descriptions</a:t>
            </a:r>
            <a:endParaRPr lang="en-GB" dirty="0"/>
          </a:p>
        </p:txBody>
      </p:sp>
      <p:sp>
        <p:nvSpPr>
          <p:cNvPr id="5" name="Rectangle 4"/>
          <p:cNvSpPr/>
          <p:nvPr/>
        </p:nvSpPr>
        <p:spPr>
          <a:xfrm>
            <a:off x="838200" y="1540085"/>
            <a:ext cx="10515600" cy="4647426"/>
          </a:xfrm>
          <a:prstGeom prst="rect">
            <a:avLst/>
          </a:prstGeom>
        </p:spPr>
        <p:txBody>
          <a:bodyPr wrap="square">
            <a:spAutoFit/>
          </a:bodyPr>
          <a:lstStyle/>
          <a:p>
            <a:r>
              <a:rPr lang="en-GB" sz="2400" i="1" dirty="0"/>
              <a:t>“High-throughput computing (HTC) is a powerful paradigm that allows vast amounts of independent work to be performed simultaneously across many loosely coupled computers. HTC aims at integrating multiple computing systems to enable large numbers of computing tasks to be schedule and completed as quickly as possible.”</a:t>
            </a:r>
          </a:p>
          <a:p>
            <a:r>
              <a:rPr lang="en-GB" sz="2000" dirty="0"/>
              <a:t>International Journal of Trend in Research and Development, Volume 5(4), ISSN: </a:t>
            </a:r>
            <a:r>
              <a:rPr lang="en-GB" sz="2000" dirty="0" smtClean="0"/>
              <a:t>2394-9333 2018</a:t>
            </a:r>
          </a:p>
          <a:p>
            <a:endParaRPr lang="en-GB" sz="2400" dirty="0"/>
          </a:p>
          <a:p>
            <a:pPr marL="285750" indent="-285750">
              <a:buFont typeface="Arial"/>
              <a:buChar char="•"/>
            </a:pPr>
            <a:r>
              <a:rPr lang="en-GB" sz="2400" dirty="0" smtClean="0"/>
              <a:t>Single Cluster</a:t>
            </a:r>
          </a:p>
          <a:p>
            <a:pPr marL="285750" indent="-285750">
              <a:buFont typeface="Arial"/>
              <a:buChar char="•"/>
            </a:pPr>
            <a:r>
              <a:rPr lang="en-GB" sz="2400" dirty="0" smtClean="0"/>
              <a:t>Homogeneous Multi-Cluster or federated cloud</a:t>
            </a:r>
          </a:p>
          <a:p>
            <a:pPr marL="285750" indent="-285750">
              <a:buFont typeface="Arial"/>
              <a:buChar char="•"/>
            </a:pPr>
            <a:r>
              <a:rPr lang="en-GB" sz="2400" dirty="0" smtClean="0"/>
              <a:t>Federated </a:t>
            </a:r>
            <a:r>
              <a:rPr lang="en-GB" sz="2400" dirty="0" err="1" smtClean="0"/>
              <a:t>eInfrastructure</a:t>
            </a:r>
            <a:r>
              <a:rPr lang="en-GB" sz="2400" dirty="0" smtClean="0"/>
              <a:t> </a:t>
            </a:r>
            <a:r>
              <a:rPr lang="mr-IN" sz="2400" dirty="0" smtClean="0"/>
              <a:t>–</a:t>
            </a:r>
            <a:r>
              <a:rPr lang="en-GB" sz="2400" dirty="0" smtClean="0"/>
              <a:t> </a:t>
            </a:r>
            <a:r>
              <a:rPr lang="en-GB" sz="2400" dirty="0" err="1" smtClean="0"/>
              <a:t>eg</a:t>
            </a:r>
            <a:r>
              <a:rPr lang="en-GB" sz="2400" dirty="0" smtClean="0"/>
              <a:t> Grid</a:t>
            </a:r>
          </a:p>
          <a:p>
            <a:pPr marL="285750" indent="-285750">
              <a:buFont typeface="Arial"/>
              <a:buChar char="•"/>
            </a:pPr>
            <a:r>
              <a:rPr lang="en-GB" sz="2400" dirty="0" smtClean="0"/>
              <a:t>Opportunistic use </a:t>
            </a:r>
            <a:r>
              <a:rPr lang="mr-IN" sz="2400" dirty="0" smtClean="0"/>
              <a:t>–</a:t>
            </a:r>
            <a:r>
              <a:rPr lang="en-GB" sz="2400" dirty="0" smtClean="0"/>
              <a:t> </a:t>
            </a:r>
            <a:r>
              <a:rPr lang="en-GB" sz="2400" dirty="0" err="1" smtClean="0"/>
              <a:t>eg</a:t>
            </a:r>
            <a:r>
              <a:rPr lang="en-GB" sz="2400" dirty="0" smtClean="0"/>
              <a:t> Commercial cloud or spare cycles </a:t>
            </a:r>
            <a:r>
              <a:rPr lang="mr-IN" sz="2400" dirty="0" smtClean="0"/>
              <a:t>–</a:t>
            </a:r>
            <a:r>
              <a:rPr lang="en-GB" sz="2400" dirty="0" smtClean="0"/>
              <a:t> </a:t>
            </a:r>
            <a:r>
              <a:rPr lang="en-GB" sz="2400" dirty="0" err="1" smtClean="0"/>
              <a:t>eg</a:t>
            </a:r>
            <a:r>
              <a:rPr lang="en-GB" sz="2400" dirty="0" smtClean="0"/>
              <a:t> on HTC</a:t>
            </a:r>
            <a:endParaRPr lang="en-GB" sz="2400" dirty="0"/>
          </a:p>
          <a:p>
            <a:endParaRPr lang="en-GB" dirty="0"/>
          </a:p>
          <a:p>
            <a:endParaRPr lang="en-GB" dirty="0" smtClean="0"/>
          </a:p>
        </p:txBody>
      </p:sp>
    </p:spTree>
    <p:extLst>
      <p:ext uri="{BB962C8B-B14F-4D97-AF65-F5344CB8AC3E}">
        <p14:creationId xmlns:p14="http://schemas.microsoft.com/office/powerpoint/2010/main" val="532478380"/>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Traditional Batch Compute Lives!</a:t>
            </a:r>
            <a:endParaRPr lang="en-US" dirty="0"/>
          </a:p>
        </p:txBody>
      </p:sp>
      <p:sp>
        <p:nvSpPr>
          <p:cNvPr id="3" name="Content Placeholder 2"/>
          <p:cNvSpPr>
            <a:spLocks noGrp="1"/>
          </p:cNvSpPr>
          <p:nvPr>
            <p:ph idx="1"/>
          </p:nvPr>
        </p:nvSpPr>
        <p:spPr/>
        <p:txBody>
          <a:bodyPr/>
          <a:lstStyle/>
          <a:p>
            <a:r>
              <a:rPr lang="en-US" dirty="0" smtClean="0"/>
              <a:t>While some community requirements have grown beyond single clusters, some are only now growing into them.</a:t>
            </a:r>
          </a:p>
          <a:p>
            <a:r>
              <a:rPr lang="en-US" dirty="0" smtClean="0"/>
              <a:t>In the dash to join up our </a:t>
            </a:r>
            <a:r>
              <a:rPr lang="en-US" dirty="0" err="1" smtClean="0"/>
              <a:t>eInfrastructure</a:t>
            </a:r>
            <a:r>
              <a:rPr lang="en-US" dirty="0" smtClean="0"/>
              <a:t> we continue to need classical batch services.</a:t>
            </a:r>
          </a:p>
          <a:p>
            <a:r>
              <a:rPr lang="en-US" dirty="0" smtClean="0"/>
              <a:t>Login and submit some jobs. </a:t>
            </a:r>
          </a:p>
          <a:p>
            <a:r>
              <a:rPr lang="en-US" dirty="0" smtClean="0"/>
              <a:t>Usually department level “interactive” services </a:t>
            </a:r>
          </a:p>
          <a:p>
            <a:r>
              <a:rPr lang="en-US" dirty="0" smtClean="0"/>
              <a:t>But environment typically “one size fits all”</a:t>
            </a:r>
            <a:endParaRPr lang="en-US" dirty="0"/>
          </a:p>
        </p:txBody>
      </p:sp>
    </p:spTree>
    <p:extLst>
      <p:ext uri="{BB962C8B-B14F-4D97-AF65-F5344CB8AC3E}">
        <p14:creationId xmlns:p14="http://schemas.microsoft.com/office/powerpoint/2010/main" val="129483360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66408" y="192455"/>
            <a:ext cx="10837623" cy="584776"/>
          </a:xfrm>
          <a:prstGeom prst="rect">
            <a:avLst/>
          </a:prstGeom>
        </p:spPr>
        <p:txBody>
          <a:bodyPr wrap="none">
            <a:spAutoFit/>
          </a:bodyPr>
          <a:lstStyle/>
          <a:p>
            <a:r>
              <a:rPr lang="en-GB" altLang="en-US" sz="3200" b="1" dirty="0" smtClean="0"/>
              <a:t>Virtual Research Environments for </a:t>
            </a:r>
            <a:r>
              <a:rPr lang="en-GB" altLang="en-US" sz="3200" b="1" dirty="0" smtClean="0"/>
              <a:t>Science: </a:t>
            </a:r>
            <a:r>
              <a:rPr lang="en-GB" altLang="en-US" sz="3200" b="1" dirty="0" smtClean="0"/>
              <a:t>The </a:t>
            </a:r>
            <a:r>
              <a:rPr lang="en-GB" altLang="en-US" sz="3200" b="1" dirty="0" err="1" smtClean="0"/>
              <a:t>IDAaaS</a:t>
            </a:r>
            <a:r>
              <a:rPr lang="en-GB" altLang="en-US" sz="3200" b="1" dirty="0" smtClean="0"/>
              <a:t> system</a:t>
            </a:r>
            <a:endParaRPr lang="en-GB" altLang="en-US" sz="3200" b="1" dirty="0"/>
          </a:p>
        </p:txBody>
      </p:sp>
      <p:sp>
        <p:nvSpPr>
          <p:cNvPr id="4" name="Rectangle 3"/>
          <p:cNvSpPr/>
          <p:nvPr/>
        </p:nvSpPr>
        <p:spPr>
          <a:xfrm>
            <a:off x="366408" y="682073"/>
            <a:ext cx="4177684" cy="369332"/>
          </a:xfrm>
          <a:prstGeom prst="rect">
            <a:avLst/>
          </a:prstGeom>
        </p:spPr>
        <p:txBody>
          <a:bodyPr wrap="none">
            <a:spAutoFit/>
          </a:bodyPr>
          <a:lstStyle/>
          <a:p>
            <a:r>
              <a:rPr lang="en-GB" altLang="en-US" b="1" u="sng" dirty="0" smtClean="0">
                <a:latin typeface="+mn-lt"/>
              </a:rPr>
              <a:t>What it </a:t>
            </a:r>
            <a:r>
              <a:rPr lang="en-GB" altLang="en-US" b="1" u="sng" dirty="0" smtClean="0">
                <a:latin typeface="+mn-lt"/>
              </a:rPr>
              <a:t>is: ISIS Data </a:t>
            </a:r>
            <a:r>
              <a:rPr lang="en-GB" altLang="en-US" b="1" u="sng" dirty="0" err="1" smtClean="0">
                <a:latin typeface="+mn-lt"/>
              </a:rPr>
              <a:t>Aanalysis</a:t>
            </a:r>
            <a:r>
              <a:rPr lang="en-GB" altLang="en-US" b="1" u="sng" dirty="0" smtClean="0">
                <a:latin typeface="+mn-lt"/>
              </a:rPr>
              <a:t> as a Service</a:t>
            </a:r>
            <a:endParaRPr lang="en-GB" altLang="en-US" b="1" u="sng" dirty="0">
              <a:latin typeface="+mn-lt"/>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0399" y="2913076"/>
            <a:ext cx="6181921" cy="28419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34099" y="3235405"/>
            <a:ext cx="5598197" cy="2979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38699" y="1051405"/>
            <a:ext cx="6504005" cy="26303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60399" y="1089505"/>
            <a:ext cx="3987801" cy="2031325"/>
          </a:xfrm>
          <a:prstGeom prst="rect">
            <a:avLst/>
          </a:prstGeom>
          <a:noFill/>
        </p:spPr>
        <p:txBody>
          <a:bodyPr wrap="square" rtlCol="0">
            <a:spAutoFit/>
          </a:bodyPr>
          <a:lstStyle/>
          <a:p>
            <a:pPr marL="285750" indent="-285750">
              <a:buFont typeface="Arial"/>
              <a:buChar char="•"/>
            </a:pPr>
            <a:r>
              <a:rPr lang="en-US" dirty="0" smtClean="0"/>
              <a:t>VMs Tailored to community</a:t>
            </a:r>
          </a:p>
          <a:p>
            <a:pPr marL="285750" indent="-285750">
              <a:buFont typeface="Arial"/>
              <a:buChar char="•"/>
            </a:pPr>
            <a:r>
              <a:rPr lang="en-US" dirty="0" smtClean="0"/>
              <a:t>Dynamic Creation</a:t>
            </a:r>
          </a:p>
          <a:p>
            <a:pPr marL="285750" indent="-285750">
              <a:buFont typeface="Arial"/>
              <a:buChar char="•"/>
            </a:pPr>
            <a:r>
              <a:rPr lang="en-US" dirty="0" smtClean="0"/>
              <a:t>Expands with demand</a:t>
            </a:r>
          </a:p>
          <a:p>
            <a:pPr marL="285750" indent="-285750">
              <a:buFont typeface="Arial"/>
              <a:buChar char="•"/>
            </a:pPr>
            <a:r>
              <a:rPr lang="en-US" dirty="0" err="1" smtClean="0"/>
              <a:t>OpenStack</a:t>
            </a:r>
            <a:r>
              <a:rPr lang="en-US" dirty="0" smtClean="0"/>
              <a:t> Platform</a:t>
            </a:r>
          </a:p>
          <a:p>
            <a:pPr marL="285750" indent="-285750">
              <a:buFont typeface="Arial"/>
              <a:buChar char="•"/>
            </a:pPr>
            <a:r>
              <a:rPr lang="en-US" dirty="0" smtClean="0"/>
              <a:t>Can exploited multi-site</a:t>
            </a:r>
          </a:p>
          <a:p>
            <a:pPr marL="285750" indent="-285750">
              <a:buFont typeface="Arial"/>
              <a:buChar char="•"/>
            </a:pPr>
            <a:r>
              <a:rPr lang="en-US" dirty="0" smtClean="0"/>
              <a:t>Burst capacity</a:t>
            </a:r>
          </a:p>
          <a:p>
            <a:pPr marL="285750" indent="-285750">
              <a:buFont typeface="Arial"/>
              <a:buChar char="•"/>
            </a:pPr>
            <a:endParaRPr lang="en-US" dirty="0"/>
          </a:p>
        </p:txBody>
      </p:sp>
    </p:spTree>
    <p:extLst>
      <p:ext uri="{BB962C8B-B14F-4D97-AF65-F5344CB8AC3E}">
        <p14:creationId xmlns:p14="http://schemas.microsoft.com/office/powerpoint/2010/main" val="366556717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6525"/>
            <a:ext cx="10515600" cy="1325563"/>
          </a:xfrm>
        </p:spPr>
        <p:txBody>
          <a:bodyPr/>
          <a:lstStyle/>
          <a:p>
            <a:r>
              <a:rPr lang="en-GB" dirty="0" smtClean="0"/>
              <a:t>Typical HTC use Cases</a:t>
            </a:r>
            <a:endParaRPr lang="en-GB" dirty="0"/>
          </a:p>
        </p:txBody>
      </p:sp>
      <p:sp>
        <p:nvSpPr>
          <p:cNvPr id="3" name="Content Placeholder 2"/>
          <p:cNvSpPr>
            <a:spLocks noGrp="1"/>
          </p:cNvSpPr>
          <p:nvPr>
            <p:ph idx="1"/>
          </p:nvPr>
        </p:nvSpPr>
        <p:spPr>
          <a:xfrm>
            <a:off x="838200" y="1651000"/>
            <a:ext cx="10515600" cy="4525963"/>
          </a:xfrm>
        </p:spPr>
        <p:txBody>
          <a:bodyPr>
            <a:normAutofit/>
          </a:bodyPr>
          <a:lstStyle/>
          <a:p>
            <a:r>
              <a:rPr lang="en-GB" dirty="0" smtClean="0"/>
              <a:t>Different particle physics events</a:t>
            </a:r>
          </a:p>
          <a:p>
            <a:r>
              <a:rPr lang="en-GB" dirty="0"/>
              <a:t>different random numbers in a simulations based on Monte Carlo methods </a:t>
            </a:r>
            <a:endParaRPr lang="en-GB" dirty="0" smtClean="0"/>
          </a:p>
          <a:p>
            <a:r>
              <a:rPr lang="en-GB" dirty="0"/>
              <a:t>different model parameters in ensemble simulations or explorations of parameter spaces </a:t>
            </a:r>
          </a:p>
          <a:p>
            <a:r>
              <a:rPr lang="en-GB" dirty="0" smtClean="0"/>
              <a:t>different </a:t>
            </a:r>
            <a:r>
              <a:rPr lang="en-GB" dirty="0"/>
              <a:t>patient data in large scale biomedical trials </a:t>
            </a:r>
          </a:p>
          <a:p>
            <a:r>
              <a:rPr lang="en-GB" dirty="0"/>
              <a:t>different parts of a genome or protein sequence in bioinformatics applications </a:t>
            </a:r>
          </a:p>
          <a:p>
            <a:endParaRPr lang="en-GB" dirty="0"/>
          </a:p>
        </p:txBody>
      </p:sp>
    </p:spTree>
    <p:extLst>
      <p:ext uri="{BB962C8B-B14F-4D97-AF65-F5344CB8AC3E}">
        <p14:creationId xmlns:p14="http://schemas.microsoft.com/office/powerpoint/2010/main" val="443856575"/>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4500" y="365125"/>
            <a:ext cx="10909300" cy="1325563"/>
          </a:xfrm>
        </p:spPr>
        <p:txBody>
          <a:bodyPr>
            <a:normAutofit/>
          </a:bodyPr>
          <a:lstStyle/>
          <a:p>
            <a:r>
              <a:rPr lang="en-US" sz="3600" dirty="0" smtClean="0"/>
              <a:t>Federating STFC Distributed Computing</a:t>
            </a:r>
            <a:endParaRPr lang="en-US" sz="3600" dirty="0"/>
          </a:p>
        </p:txBody>
      </p:sp>
      <p:pic>
        <p:nvPicPr>
          <p:cNvPr id="5" name="Picture 4" descr="Screen Shot 2020-01-17 at 07.31.1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89513" y="1491283"/>
            <a:ext cx="6577381" cy="3049933"/>
          </a:xfrm>
          <a:prstGeom prst="rect">
            <a:avLst/>
          </a:prstGeom>
        </p:spPr>
      </p:pic>
      <p:pic>
        <p:nvPicPr>
          <p:cNvPr id="3" name="Picture 2" descr="Screen Shot 2020-01-17 at 08.16.1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839200" y="3676188"/>
            <a:ext cx="2849723" cy="2959562"/>
          </a:xfrm>
          <a:prstGeom prst="rect">
            <a:avLst/>
          </a:prstGeom>
        </p:spPr>
      </p:pic>
      <p:pic>
        <p:nvPicPr>
          <p:cNvPr id="10" name="image3.png"/>
          <p:cNvPicPr/>
          <p:nvPr/>
        </p:nvPicPr>
        <p:blipFill>
          <a:blip r:embed="rId4"/>
          <a:srcRect/>
          <a:stretch>
            <a:fillRect/>
          </a:stretch>
        </p:blipFill>
        <p:spPr>
          <a:xfrm>
            <a:off x="4989513" y="4394200"/>
            <a:ext cx="3976687" cy="2353310"/>
          </a:xfrm>
          <a:prstGeom prst="rect">
            <a:avLst/>
          </a:prstGeom>
          <a:ln/>
        </p:spPr>
      </p:pic>
      <p:sp>
        <p:nvSpPr>
          <p:cNvPr id="12" name="TextBox 11"/>
          <p:cNvSpPr txBox="1"/>
          <p:nvPr/>
        </p:nvSpPr>
        <p:spPr>
          <a:xfrm>
            <a:off x="673100" y="1690688"/>
            <a:ext cx="3543300" cy="3785652"/>
          </a:xfrm>
          <a:prstGeom prst="rect">
            <a:avLst/>
          </a:prstGeom>
          <a:noFill/>
        </p:spPr>
        <p:txBody>
          <a:bodyPr wrap="square" rtlCol="0">
            <a:spAutoFit/>
          </a:bodyPr>
          <a:lstStyle/>
          <a:p>
            <a:pPr marL="285750" indent="-285750">
              <a:buFont typeface="Arial"/>
              <a:buChar char="•"/>
            </a:pPr>
            <a:r>
              <a:rPr lang="en-US" sz="2000" dirty="0" smtClean="0"/>
              <a:t>STFC has diverse compute infrastructure deployed around UK</a:t>
            </a:r>
          </a:p>
          <a:p>
            <a:pPr marL="742950" lvl="1" indent="-285750">
              <a:buFont typeface="Arial"/>
              <a:buChar char="•"/>
            </a:pPr>
            <a:r>
              <a:rPr lang="en-US" sz="2000" dirty="0" smtClean="0"/>
              <a:t>Single platform</a:t>
            </a:r>
          </a:p>
          <a:p>
            <a:pPr marL="742950" lvl="1" indent="-285750">
              <a:buFont typeface="Arial"/>
              <a:buChar char="•"/>
            </a:pPr>
            <a:r>
              <a:rPr lang="en-US" sz="2000" dirty="0" smtClean="0"/>
              <a:t>Multi-site </a:t>
            </a:r>
          </a:p>
          <a:p>
            <a:pPr marL="742950" lvl="1" indent="-285750">
              <a:buFont typeface="Arial"/>
              <a:buChar char="•"/>
            </a:pPr>
            <a:r>
              <a:rPr lang="en-US" sz="2000" dirty="0" smtClean="0"/>
              <a:t>Many user communities </a:t>
            </a:r>
          </a:p>
          <a:p>
            <a:pPr marL="285750" indent="-285750">
              <a:buFont typeface="Arial"/>
              <a:buChar char="•"/>
            </a:pPr>
            <a:r>
              <a:rPr lang="en-US" sz="2000" dirty="0" smtClean="0"/>
              <a:t>IRIS </a:t>
            </a:r>
            <a:r>
              <a:rPr lang="mr-IN" sz="2000" dirty="0" smtClean="0"/>
              <a:t>–</a:t>
            </a:r>
            <a:r>
              <a:rPr lang="en-US" sz="2000" dirty="0" smtClean="0"/>
              <a:t> Capital only project deploying hardware. </a:t>
            </a:r>
            <a:r>
              <a:rPr lang="en-US" sz="2000" dirty="0" err="1" smtClean="0"/>
              <a:t>Coordinting</a:t>
            </a:r>
            <a:r>
              <a:rPr lang="en-US" sz="2000" dirty="0" smtClean="0"/>
              <a:t> STFC Compute Community, Resource Sharing</a:t>
            </a:r>
          </a:p>
          <a:p>
            <a:pPr marL="285750" indent="-285750">
              <a:buFont typeface="Arial"/>
              <a:buChar char="•"/>
            </a:pPr>
            <a:endParaRPr lang="en-US" sz="2000" dirty="0" smtClean="0"/>
          </a:p>
        </p:txBody>
      </p:sp>
    </p:spTree>
    <p:extLst>
      <p:ext uri="{BB962C8B-B14F-4D97-AF65-F5344CB8AC3E}">
        <p14:creationId xmlns:p14="http://schemas.microsoft.com/office/powerpoint/2010/main" val="992135737"/>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3700" y="9525"/>
            <a:ext cx="11252200" cy="1325563"/>
          </a:xfrm>
        </p:spPr>
        <p:txBody>
          <a:bodyPr>
            <a:normAutofit/>
          </a:bodyPr>
          <a:lstStyle/>
          <a:p>
            <a:r>
              <a:rPr lang="en-US" sz="4000" dirty="0" smtClean="0"/>
              <a:t>Federated </a:t>
            </a:r>
            <a:r>
              <a:rPr lang="mr-IN" sz="4000" dirty="0" smtClean="0"/>
              <a:t>–</a:t>
            </a:r>
            <a:r>
              <a:rPr lang="en-US" sz="4000" dirty="0" smtClean="0"/>
              <a:t> multi-site </a:t>
            </a:r>
            <a:r>
              <a:rPr lang="en-US" sz="4000" dirty="0" err="1" smtClean="0"/>
              <a:t>Slurm</a:t>
            </a:r>
            <a:r>
              <a:rPr lang="en-US" sz="4000" dirty="0" smtClean="0"/>
              <a:t> on </a:t>
            </a:r>
            <a:r>
              <a:rPr lang="en-US" sz="4000" dirty="0" err="1" smtClean="0"/>
              <a:t>OpenStack</a:t>
            </a:r>
            <a:endParaRPr lang="en-US" sz="4000" dirty="0"/>
          </a:p>
        </p:txBody>
      </p:sp>
      <p:pic>
        <p:nvPicPr>
          <p:cNvPr id="4" name="Picture 3" descr="Screen Shot 2020-01-17 at 07.14.3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0567" y="2984500"/>
            <a:ext cx="6647025" cy="3746790"/>
          </a:xfrm>
          <a:prstGeom prst="rect">
            <a:avLst/>
          </a:prstGeom>
        </p:spPr>
      </p:pic>
      <p:pic>
        <p:nvPicPr>
          <p:cNvPr id="3" name="Picture 2" descr="Screen Shot 2020-01-17 at 07.12.5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500" y="965781"/>
            <a:ext cx="6676640" cy="3784309"/>
          </a:xfrm>
          <a:prstGeom prst="rect">
            <a:avLst/>
          </a:prstGeom>
        </p:spPr>
      </p:pic>
      <p:sp>
        <p:nvSpPr>
          <p:cNvPr id="5" name="TextBox 4"/>
          <p:cNvSpPr txBox="1"/>
          <p:nvPr/>
        </p:nvSpPr>
        <p:spPr>
          <a:xfrm>
            <a:off x="7175500" y="1335088"/>
            <a:ext cx="4572000" cy="646331"/>
          </a:xfrm>
          <a:prstGeom prst="rect">
            <a:avLst/>
          </a:prstGeom>
          <a:noFill/>
        </p:spPr>
        <p:txBody>
          <a:bodyPr wrap="square" rtlCol="0">
            <a:spAutoFit/>
          </a:bodyPr>
          <a:lstStyle/>
          <a:p>
            <a:pPr marL="285750" indent="-285750">
              <a:buFont typeface="Arial"/>
              <a:buChar char="•"/>
            </a:pPr>
            <a:r>
              <a:rPr lang="en-US" dirty="0" smtClean="0"/>
              <a:t>Euclid Federating Multiple SLURM instances on STFC’s IRIS Infrastructure</a:t>
            </a:r>
            <a:endParaRPr lang="en-US" dirty="0"/>
          </a:p>
        </p:txBody>
      </p:sp>
    </p:spTree>
    <p:extLst>
      <p:ext uri="{BB962C8B-B14F-4D97-AF65-F5344CB8AC3E}">
        <p14:creationId xmlns:p14="http://schemas.microsoft.com/office/powerpoint/2010/main" val="107735400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Resource Scheduling in </a:t>
            </a:r>
            <a:r>
              <a:rPr lang="en-GB" dirty="0" err="1" smtClean="0"/>
              <a:t>O</a:t>
            </a:r>
            <a:r>
              <a:rPr lang="en-GB" dirty="0" err="1" smtClean="0"/>
              <a:t>penStack</a:t>
            </a:r>
            <a:endParaRPr lang="en-GB" dirty="0"/>
          </a:p>
        </p:txBody>
      </p:sp>
      <p:sp>
        <p:nvSpPr>
          <p:cNvPr id="3" name="Content Placeholder 2"/>
          <p:cNvSpPr>
            <a:spLocks noGrp="1"/>
          </p:cNvSpPr>
          <p:nvPr>
            <p:ph idx="1"/>
          </p:nvPr>
        </p:nvSpPr>
        <p:spPr/>
        <p:txBody>
          <a:bodyPr/>
          <a:lstStyle/>
          <a:p>
            <a:r>
              <a:rPr lang="en-GB" dirty="0" smtClean="0"/>
              <a:t>Typical batch compute platform has relatively sophisticated resource scheduling</a:t>
            </a:r>
          </a:p>
          <a:p>
            <a:r>
              <a:rPr lang="en-GB" dirty="0" smtClean="0"/>
              <a:t>Resource usage monitoring (and maybe management)</a:t>
            </a:r>
          </a:p>
          <a:p>
            <a:r>
              <a:rPr lang="en-GB" dirty="0" smtClean="0"/>
              <a:t>Job efficiency monitoring</a:t>
            </a:r>
          </a:p>
          <a:p>
            <a:r>
              <a:rPr lang="en-GB" dirty="0" smtClean="0"/>
              <a:t>Dynamic scheduling of capacity against target</a:t>
            </a:r>
          </a:p>
          <a:p>
            <a:r>
              <a:rPr lang="en-GB" dirty="0" smtClean="0"/>
              <a:t>Limited capability in </a:t>
            </a:r>
            <a:r>
              <a:rPr lang="en-GB" dirty="0" err="1" smtClean="0"/>
              <a:t>OpenStack</a:t>
            </a:r>
            <a:r>
              <a:rPr lang="en-GB" dirty="0" smtClean="0"/>
              <a:t> at present </a:t>
            </a:r>
            <a:r>
              <a:rPr lang="mr-IN" dirty="0" smtClean="0"/>
              <a:t>–</a:t>
            </a:r>
            <a:r>
              <a:rPr lang="en-GB" dirty="0" smtClean="0"/>
              <a:t> partitions between </a:t>
            </a:r>
            <a:r>
              <a:rPr lang="en-GB" dirty="0" err="1" smtClean="0"/>
              <a:t>tenencies</a:t>
            </a:r>
            <a:r>
              <a:rPr lang="en-GB" dirty="0" smtClean="0"/>
              <a:t> more rigid</a:t>
            </a:r>
            <a:endParaRPr lang="en-GB" dirty="0"/>
          </a:p>
        </p:txBody>
      </p:sp>
    </p:spTree>
    <p:extLst>
      <p:ext uri="{BB962C8B-B14F-4D97-AF65-F5344CB8AC3E}">
        <p14:creationId xmlns:p14="http://schemas.microsoft.com/office/powerpoint/2010/main" val="6504859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49299" y="20778"/>
            <a:ext cx="11099800" cy="1325563"/>
          </a:xfrm>
        </p:spPr>
        <p:txBody>
          <a:bodyPr>
            <a:normAutofit/>
          </a:bodyPr>
          <a:lstStyle/>
          <a:p>
            <a:r>
              <a:rPr lang="en-GB" dirty="0" smtClean="0"/>
              <a:t>What about the Grid?</a:t>
            </a:r>
            <a:br>
              <a:rPr lang="en-GB" dirty="0" smtClean="0"/>
            </a:br>
            <a:endParaRPr lang="en-GB" sz="2700" b="0" i="1"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99199" y="1615347"/>
            <a:ext cx="4818437" cy="41181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241300" y="1066941"/>
            <a:ext cx="5918200" cy="4770536"/>
          </a:xfrm>
          <a:prstGeom prst="rect">
            <a:avLst/>
          </a:prstGeom>
          <a:noFill/>
        </p:spPr>
        <p:txBody>
          <a:bodyPr wrap="square" rtlCol="0">
            <a:spAutoFit/>
          </a:bodyPr>
          <a:lstStyle/>
          <a:p>
            <a:pPr marL="285750" indent="-285750">
              <a:buFont typeface="Arial"/>
              <a:buChar char="•"/>
            </a:pPr>
            <a:r>
              <a:rPr lang="en-GB" sz="2400" i="1" dirty="0"/>
              <a:t>C</a:t>
            </a:r>
            <a:r>
              <a:rPr lang="en-GB" sz="2400" i="1" dirty="0" smtClean="0"/>
              <a:t>oordinated </a:t>
            </a:r>
            <a:r>
              <a:rPr lang="en-GB" sz="2400" i="1" dirty="0"/>
              <a:t>resource sharing and problem solving in dynamic, multi-institutional virtual organizations</a:t>
            </a:r>
            <a:r>
              <a:rPr lang="en-GB" sz="2400" dirty="0" smtClean="0"/>
              <a:t>.</a:t>
            </a:r>
            <a:br>
              <a:rPr lang="en-GB" sz="2400" dirty="0" smtClean="0"/>
            </a:br>
            <a:r>
              <a:rPr lang="en-GB" sz="2000" i="1" dirty="0"/>
              <a:t>The Anatomy of the Grid  - Foster, </a:t>
            </a:r>
            <a:r>
              <a:rPr lang="en-GB" sz="2000" i="1" dirty="0" err="1"/>
              <a:t>Kesselman</a:t>
            </a:r>
            <a:r>
              <a:rPr lang="en-GB" sz="2000" i="1" dirty="0"/>
              <a:t> and </a:t>
            </a:r>
            <a:r>
              <a:rPr lang="en-GB" sz="2000" i="1" dirty="0" err="1"/>
              <a:t>Tuecke</a:t>
            </a:r>
            <a:r>
              <a:rPr lang="en-GB" sz="2000" i="1" dirty="0"/>
              <a:t> </a:t>
            </a:r>
            <a:r>
              <a:rPr lang="en-GB" sz="2000" i="1" dirty="0" smtClean="0"/>
              <a:t>2001</a:t>
            </a:r>
            <a:endParaRPr lang="en-GB" sz="2400" dirty="0" smtClean="0"/>
          </a:p>
          <a:p>
            <a:pPr marL="285750" indent="-285750">
              <a:buFont typeface="Arial"/>
              <a:buChar char="•"/>
            </a:pPr>
            <a:r>
              <a:rPr lang="en-GB" sz="2400" b="1" dirty="0" smtClean="0"/>
              <a:t>Sounds exactly like what we need!</a:t>
            </a:r>
          </a:p>
          <a:p>
            <a:pPr marL="285750" indent="-285750">
              <a:buFont typeface="Arial"/>
              <a:buChar char="•"/>
            </a:pPr>
            <a:r>
              <a:rPr lang="en-GB" sz="2400" dirty="0" smtClean="0"/>
              <a:t>Works well for a few large LHC communities. </a:t>
            </a:r>
            <a:endParaRPr lang="en-GB" sz="2400" dirty="0"/>
          </a:p>
          <a:p>
            <a:pPr marL="285750" indent="-285750">
              <a:buFont typeface="Arial"/>
              <a:buChar char="•"/>
            </a:pPr>
            <a:r>
              <a:rPr lang="en-GB" sz="2400" dirty="0" smtClean="0"/>
              <a:t>Will still be going strong in 2025 and will probably have a few more large user communities using it.</a:t>
            </a:r>
          </a:p>
          <a:p>
            <a:pPr marL="285750" indent="-285750">
              <a:buFont typeface="Arial"/>
              <a:buChar char="•"/>
            </a:pPr>
            <a:r>
              <a:rPr lang="en-GB" sz="2400" dirty="0" smtClean="0"/>
              <a:t>Challenging for small communities who do not need largest possible scale</a:t>
            </a:r>
          </a:p>
        </p:txBody>
      </p:sp>
      <p:sp>
        <p:nvSpPr>
          <p:cNvPr id="3" name="TextBox 2"/>
          <p:cNvSpPr txBox="1"/>
          <p:nvPr/>
        </p:nvSpPr>
        <p:spPr>
          <a:xfrm>
            <a:off x="6743700" y="1136690"/>
            <a:ext cx="3621504" cy="369332"/>
          </a:xfrm>
          <a:prstGeom prst="rect">
            <a:avLst/>
          </a:prstGeom>
          <a:noFill/>
        </p:spPr>
        <p:txBody>
          <a:bodyPr wrap="none" rtlCol="0">
            <a:spAutoFit/>
          </a:bodyPr>
          <a:lstStyle/>
          <a:p>
            <a:r>
              <a:rPr lang="en-US" dirty="0" smtClean="0"/>
              <a:t>LHC Computing Grid </a:t>
            </a:r>
            <a:r>
              <a:rPr lang="mr-IN" dirty="0" smtClean="0"/>
              <a:t>–</a:t>
            </a:r>
            <a:r>
              <a:rPr lang="en-US" dirty="0" smtClean="0"/>
              <a:t> 900,000 cores</a:t>
            </a:r>
            <a:endParaRPr lang="en-US" dirty="0"/>
          </a:p>
        </p:txBody>
      </p:sp>
    </p:spTree>
    <p:extLst>
      <p:ext uri="{BB962C8B-B14F-4D97-AF65-F5344CB8AC3E}">
        <p14:creationId xmlns:p14="http://schemas.microsoft.com/office/powerpoint/2010/main" val="375513247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8425"/>
            <a:ext cx="10515600" cy="1325563"/>
          </a:xfrm>
        </p:spPr>
        <p:txBody>
          <a:bodyPr/>
          <a:lstStyle/>
          <a:p>
            <a:r>
              <a:rPr lang="en-GB" dirty="0" smtClean="0"/>
              <a:t>Commercial Cloud</a:t>
            </a:r>
            <a:endParaRPr lang="en-GB" dirty="0"/>
          </a:p>
        </p:txBody>
      </p:sp>
      <p:sp>
        <p:nvSpPr>
          <p:cNvPr id="3" name="Content Placeholder 2"/>
          <p:cNvSpPr>
            <a:spLocks noGrp="1"/>
          </p:cNvSpPr>
          <p:nvPr>
            <p:ph idx="1"/>
          </p:nvPr>
        </p:nvSpPr>
        <p:spPr>
          <a:xfrm>
            <a:off x="838200" y="1181100"/>
            <a:ext cx="10515600" cy="4627563"/>
          </a:xfrm>
        </p:spPr>
        <p:txBody>
          <a:bodyPr>
            <a:normAutofit/>
          </a:bodyPr>
          <a:lstStyle/>
          <a:p>
            <a:r>
              <a:rPr lang="en-GB" dirty="0" smtClean="0"/>
              <a:t>Already routinely exploited by </a:t>
            </a:r>
            <a:r>
              <a:rPr lang="en-GB" dirty="0"/>
              <a:t>some </a:t>
            </a:r>
            <a:r>
              <a:rPr lang="en-GB" dirty="0" smtClean="0"/>
              <a:t>STFC communities</a:t>
            </a:r>
          </a:p>
          <a:p>
            <a:r>
              <a:rPr lang="en-GB" dirty="0" smtClean="0"/>
              <a:t>Best fit for:</a:t>
            </a:r>
          </a:p>
          <a:p>
            <a:pPr marL="457200" lvl="1" indent="0">
              <a:buNone/>
            </a:pPr>
            <a:r>
              <a:rPr lang="mr-IN" dirty="0" smtClean="0"/>
              <a:t>–</a:t>
            </a:r>
            <a:r>
              <a:rPr lang="en-GB" dirty="0" smtClean="0"/>
              <a:t> short term (</a:t>
            </a:r>
            <a:r>
              <a:rPr lang="en-GB" dirty="0" err="1" smtClean="0"/>
              <a:t>eg</a:t>
            </a:r>
            <a:r>
              <a:rPr lang="en-GB" dirty="0" smtClean="0"/>
              <a:t> burst) </a:t>
            </a:r>
          </a:p>
          <a:p>
            <a:pPr marL="457200" lvl="1" indent="0">
              <a:buNone/>
            </a:pPr>
            <a:r>
              <a:rPr lang="en-GB" dirty="0" smtClean="0"/>
              <a:t>-  rapid deployment of diverse services</a:t>
            </a:r>
          </a:p>
          <a:p>
            <a:pPr marL="457200" lvl="1" indent="0">
              <a:buNone/>
            </a:pPr>
            <a:r>
              <a:rPr lang="mr-IN" dirty="0" smtClean="0"/>
              <a:t>–</a:t>
            </a:r>
            <a:r>
              <a:rPr lang="en-GB" dirty="0" smtClean="0"/>
              <a:t> low data volume </a:t>
            </a:r>
          </a:p>
          <a:p>
            <a:r>
              <a:rPr lang="en-GB" dirty="0" smtClean="0"/>
              <a:t>Not yet compelling price / convenience</a:t>
            </a:r>
          </a:p>
          <a:p>
            <a:r>
              <a:rPr lang="en-GB" dirty="0" smtClean="0"/>
              <a:t>Still requires expertise in deploying service framework</a:t>
            </a:r>
          </a:p>
          <a:p>
            <a:r>
              <a:rPr lang="en-GB" dirty="0" smtClean="0"/>
              <a:t>Challenges of vendor lock in of data</a:t>
            </a:r>
          </a:p>
          <a:p>
            <a:r>
              <a:rPr lang="en-GB" dirty="0" smtClean="0"/>
              <a:t>Main obstacles are not technical but financial / legal  detailed in UKRI Roadmap Document for cloud</a:t>
            </a:r>
          </a:p>
          <a:p>
            <a:endParaRPr lang="en-GB" dirty="0" smtClean="0"/>
          </a:p>
          <a:p>
            <a:endParaRPr lang="en-GB" dirty="0"/>
          </a:p>
          <a:p>
            <a:endParaRPr lang="en-GB" dirty="0"/>
          </a:p>
        </p:txBody>
      </p:sp>
    </p:spTree>
    <p:extLst>
      <p:ext uri="{BB962C8B-B14F-4D97-AF65-F5344CB8AC3E}">
        <p14:creationId xmlns:p14="http://schemas.microsoft.com/office/powerpoint/2010/main" val="407829091"/>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WLCG – Data lakes </a:t>
            </a:r>
            <a:endParaRPr lang="en-GB"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1200" y="1924050"/>
            <a:ext cx="8229600" cy="3009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981200" y="5157193"/>
            <a:ext cx="9779429" cy="1200329"/>
          </a:xfrm>
          <a:prstGeom prst="rect">
            <a:avLst/>
          </a:prstGeom>
        </p:spPr>
        <p:txBody>
          <a:bodyPr wrap="square">
            <a:spAutoFit/>
          </a:bodyPr>
          <a:lstStyle/>
          <a:p>
            <a:r>
              <a:rPr lang="en-GB" dirty="0" smtClean="0"/>
              <a:t>Architecture and prototype of a WLCG data lake for HL-LHC  (CHEP 2018) </a:t>
            </a:r>
          </a:p>
          <a:p>
            <a:r>
              <a:rPr lang="en-GB" dirty="0" smtClean="0"/>
              <a:t>an Bird1, Simone Campana1, MariaGirone1, Xavier Espinal1, Gavin McCance1 and </a:t>
            </a:r>
            <a:r>
              <a:rPr lang="en-GB" dirty="0" err="1" smtClean="0"/>
              <a:t>Jaroslava</a:t>
            </a:r>
            <a:r>
              <a:rPr lang="en-GB" dirty="0" smtClean="0"/>
              <a:t> Schovancová1 </a:t>
            </a:r>
          </a:p>
          <a:p>
            <a:r>
              <a:rPr lang="en-GB" dirty="0" smtClean="0"/>
              <a:t>https://doi.org/10.1051/epjconf/201921404024</a:t>
            </a:r>
            <a:endParaRPr lang="en-GB" dirty="0"/>
          </a:p>
        </p:txBody>
      </p:sp>
    </p:spTree>
    <p:extLst>
      <p:ext uri="{BB962C8B-B14F-4D97-AF65-F5344CB8AC3E}">
        <p14:creationId xmlns:p14="http://schemas.microsoft.com/office/powerpoint/2010/main" val="104426845"/>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locality v Distributed</a:t>
            </a:r>
            <a:endParaRPr lang="en-GB" dirty="0"/>
          </a:p>
        </p:txBody>
      </p:sp>
      <p:sp>
        <p:nvSpPr>
          <p:cNvPr id="3" name="Content Placeholder 2"/>
          <p:cNvSpPr>
            <a:spLocks noGrp="1"/>
          </p:cNvSpPr>
          <p:nvPr>
            <p:ph idx="1"/>
          </p:nvPr>
        </p:nvSpPr>
        <p:spPr/>
        <p:txBody>
          <a:bodyPr/>
          <a:lstStyle/>
          <a:p>
            <a:r>
              <a:rPr lang="en-GB" dirty="0" smtClean="0"/>
              <a:t>Tension between moving the data to the compute and accessing the data remotely</a:t>
            </a:r>
          </a:p>
          <a:p>
            <a:r>
              <a:rPr lang="en-GB" dirty="0" smtClean="0"/>
              <a:t>Data storage consolidation for HL-LHC</a:t>
            </a:r>
          </a:p>
          <a:p>
            <a:r>
              <a:rPr lang="en-GB" dirty="0" err="1" smtClean="0"/>
              <a:t>QoS</a:t>
            </a:r>
            <a:r>
              <a:rPr lang="en-GB" dirty="0" smtClean="0"/>
              <a:t> – the right data on the right storage</a:t>
            </a:r>
            <a:endParaRPr lang="en-GB" dirty="0"/>
          </a:p>
        </p:txBody>
      </p:sp>
    </p:spTree>
    <p:extLst>
      <p:ext uri="{BB962C8B-B14F-4D97-AF65-F5344CB8AC3E}">
        <p14:creationId xmlns:p14="http://schemas.microsoft.com/office/powerpoint/2010/main" val="4257929654"/>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9347"/>
            <a:ext cx="10515600" cy="1325563"/>
          </a:xfrm>
        </p:spPr>
        <p:txBody>
          <a:bodyPr/>
          <a:lstStyle/>
          <a:p>
            <a:r>
              <a:rPr lang="en-GB" dirty="0" smtClean="0"/>
              <a:t>Predictions </a:t>
            </a:r>
            <a:r>
              <a:rPr lang="en-GB" dirty="0" smtClean="0">
                <a:sym typeface="Wingdings" panose="05000000000000000000" pitchFamily="2" charset="2"/>
              </a:rPr>
              <a:t> </a:t>
            </a:r>
            <a:r>
              <a:rPr lang="en-GB" dirty="0" smtClean="0"/>
              <a:t>2025+</a:t>
            </a:r>
            <a:endParaRPr lang="en-GB" dirty="0"/>
          </a:p>
        </p:txBody>
      </p:sp>
      <p:sp>
        <p:nvSpPr>
          <p:cNvPr id="3" name="Content Placeholder 2"/>
          <p:cNvSpPr>
            <a:spLocks noGrp="1"/>
          </p:cNvSpPr>
          <p:nvPr>
            <p:ph idx="1"/>
          </p:nvPr>
        </p:nvSpPr>
        <p:spPr>
          <a:xfrm>
            <a:off x="685800" y="1309810"/>
            <a:ext cx="10515600" cy="4351338"/>
          </a:xfrm>
        </p:spPr>
        <p:txBody>
          <a:bodyPr>
            <a:normAutofit fontScale="92500"/>
          </a:bodyPr>
          <a:lstStyle/>
          <a:p>
            <a:r>
              <a:rPr lang="en-GB" dirty="0" smtClean="0"/>
              <a:t>CPU performance gains will continue but (on average slowing)</a:t>
            </a:r>
          </a:p>
          <a:p>
            <a:r>
              <a:rPr lang="en-GB" dirty="0" smtClean="0"/>
              <a:t>More communities will exploit federated </a:t>
            </a:r>
            <a:r>
              <a:rPr lang="en-GB" dirty="0" err="1" smtClean="0"/>
              <a:t>eInfrastructure</a:t>
            </a:r>
            <a:endParaRPr lang="en-GB" dirty="0" smtClean="0"/>
          </a:p>
          <a:p>
            <a:r>
              <a:rPr lang="en-GB" dirty="0" smtClean="0"/>
              <a:t>VREs will be increasingly exploited</a:t>
            </a:r>
          </a:p>
          <a:p>
            <a:r>
              <a:rPr lang="en-GB" dirty="0"/>
              <a:t>Data will become increasingly </a:t>
            </a:r>
            <a:r>
              <a:rPr lang="en-GB" dirty="0" smtClean="0"/>
              <a:t>federated</a:t>
            </a:r>
          </a:p>
          <a:p>
            <a:r>
              <a:rPr lang="en-GB" dirty="0" smtClean="0"/>
              <a:t>Workflow management systems will be increasingly necessary</a:t>
            </a:r>
          </a:p>
          <a:p>
            <a:r>
              <a:rPr lang="en-GB" dirty="0" smtClean="0"/>
              <a:t>Heterogeneous hardware capabilities will be increasingly exploited</a:t>
            </a:r>
          </a:p>
          <a:p>
            <a:r>
              <a:rPr lang="en-GB" dirty="0" smtClean="0"/>
              <a:t>Federated </a:t>
            </a:r>
            <a:r>
              <a:rPr lang="en-GB" dirty="0" err="1" smtClean="0"/>
              <a:t>eInfrastructure</a:t>
            </a:r>
            <a:r>
              <a:rPr lang="en-GB" dirty="0" smtClean="0"/>
              <a:t> will be increasingly vital</a:t>
            </a:r>
          </a:p>
          <a:p>
            <a:r>
              <a:rPr lang="en-GB" dirty="0" smtClean="0"/>
              <a:t>New user communities will be exploiting the grid paradigm</a:t>
            </a:r>
          </a:p>
          <a:p>
            <a:r>
              <a:rPr lang="en-GB" dirty="0" smtClean="0"/>
              <a:t>Convergence of interactive and pleasingly parallel</a:t>
            </a:r>
          </a:p>
        </p:txBody>
      </p:sp>
    </p:spTree>
    <p:extLst>
      <p:ext uri="{BB962C8B-B14F-4D97-AF65-F5344CB8AC3E}">
        <p14:creationId xmlns:p14="http://schemas.microsoft.com/office/powerpoint/2010/main" val="417775171"/>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Final Observations</a:t>
            </a:r>
            <a:endParaRPr lang="en-GB" dirty="0"/>
          </a:p>
        </p:txBody>
      </p:sp>
      <p:sp>
        <p:nvSpPr>
          <p:cNvPr id="3" name="Content Placeholder 2"/>
          <p:cNvSpPr>
            <a:spLocks noGrp="1"/>
          </p:cNvSpPr>
          <p:nvPr>
            <p:ph idx="1"/>
          </p:nvPr>
        </p:nvSpPr>
        <p:spPr>
          <a:xfrm>
            <a:off x="707572" y="1494030"/>
            <a:ext cx="10515600" cy="4351338"/>
          </a:xfrm>
        </p:spPr>
        <p:txBody>
          <a:bodyPr>
            <a:normAutofit lnSpcReduction="10000"/>
          </a:bodyPr>
          <a:lstStyle/>
          <a:p>
            <a:endParaRPr lang="en-GB" b="1" dirty="0" smtClean="0"/>
          </a:p>
          <a:p>
            <a:r>
              <a:rPr lang="en-GB" dirty="0" smtClean="0"/>
              <a:t>Many science communities are currently constrained by the IT infrastructure available</a:t>
            </a:r>
          </a:p>
          <a:p>
            <a:r>
              <a:rPr lang="en-GB" dirty="0" smtClean="0"/>
              <a:t>For the very very largest </a:t>
            </a:r>
            <a:r>
              <a:rPr lang="mr-IN" dirty="0" smtClean="0"/>
              <a:t>–</a:t>
            </a:r>
            <a:r>
              <a:rPr lang="en-GB" dirty="0" smtClean="0"/>
              <a:t> there will be new technical challenges to deliver sufficient compute</a:t>
            </a:r>
            <a:r>
              <a:rPr lang="en-GB" dirty="0"/>
              <a:t> </a:t>
            </a:r>
            <a:r>
              <a:rPr lang="en-GB" dirty="0" smtClean="0"/>
              <a:t>and storage.</a:t>
            </a:r>
          </a:p>
          <a:p>
            <a:r>
              <a:rPr lang="en-GB" dirty="0" smtClean="0"/>
              <a:t>For some </a:t>
            </a:r>
            <a:r>
              <a:rPr lang="mr-IN" dirty="0" smtClean="0"/>
              <a:t>–</a:t>
            </a:r>
            <a:r>
              <a:rPr lang="en-GB" dirty="0" smtClean="0"/>
              <a:t> brute forcing the compute isn’t going to deliver the needed performance gain </a:t>
            </a:r>
            <a:r>
              <a:rPr lang="mr-IN" dirty="0" smtClean="0"/>
              <a:t>–</a:t>
            </a:r>
            <a:r>
              <a:rPr lang="en-GB" dirty="0" smtClean="0"/>
              <a:t> they need to get smarter</a:t>
            </a:r>
          </a:p>
          <a:p>
            <a:r>
              <a:rPr lang="en-GB" dirty="0" smtClean="0"/>
              <a:t>For most communities however </a:t>
            </a:r>
            <a:r>
              <a:rPr lang="mr-IN" dirty="0" smtClean="0"/>
              <a:t>–</a:t>
            </a:r>
            <a:r>
              <a:rPr lang="en-GB" dirty="0" smtClean="0"/>
              <a:t> the solutions are technically understood </a:t>
            </a:r>
            <a:r>
              <a:rPr lang="mr-IN" dirty="0" smtClean="0"/>
              <a:t>–</a:t>
            </a:r>
            <a:r>
              <a:rPr lang="en-GB" dirty="0" smtClean="0"/>
              <a:t> they just need funded effort to implement known solutions</a:t>
            </a:r>
          </a:p>
        </p:txBody>
      </p:sp>
    </p:spTree>
    <p:extLst>
      <p:ext uri="{BB962C8B-B14F-4D97-AF65-F5344CB8AC3E}">
        <p14:creationId xmlns:p14="http://schemas.microsoft.com/office/powerpoint/2010/main" val="268401557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xmlns="" id="{78DB0FE0-A4AF-D848-8925-91A37993D74D}"/>
              </a:ext>
            </a:extLst>
          </p:cNvPr>
          <p:cNvSpPr txBox="1"/>
          <p:nvPr/>
        </p:nvSpPr>
        <p:spPr>
          <a:xfrm>
            <a:off x="1255197" y="2160729"/>
            <a:ext cx="4564836" cy="830997"/>
          </a:xfrm>
          <a:prstGeom prst="rect">
            <a:avLst/>
          </a:prstGeom>
          <a:noFill/>
        </p:spPr>
        <p:txBody>
          <a:bodyPr wrap="square" rtlCol="0" anchor="t">
            <a:spAutoFit/>
          </a:bodyPr>
          <a:lstStyle/>
          <a:p>
            <a:r>
              <a:rPr lang="en-US" sz="4800" b="1" spc="-150" dirty="0" smtClean="0">
                <a:solidFill>
                  <a:srgbClr val="002060"/>
                </a:solidFill>
                <a:latin typeface="Arial" panose="020B0604020202020204" pitchFamily="34" charset="0"/>
                <a:cs typeface="Arial" panose="020B0604020202020204" pitchFamily="34" charset="0"/>
              </a:rPr>
              <a:t>Questions</a:t>
            </a:r>
            <a:endParaRPr lang="en-US" sz="4800" b="1" spc="-150" dirty="0">
              <a:solidFill>
                <a:srgbClr val="002060"/>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xmlns="" id="{E201A9D8-A541-934F-8FC4-9439FCBF67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7" name="Rectangle 6">
            <a:extLst>
              <a:ext uri="{FF2B5EF4-FFF2-40B4-BE49-F238E27FC236}">
                <a16:creationId xmlns:a16="http://schemas.microsoft.com/office/drawing/2014/main" xmlns="" id="{9969D5D6-9CBF-2F47-ABA6-C44F092862B7}"/>
              </a:ext>
            </a:extLst>
          </p:cNvPr>
          <p:cNvSpPr/>
          <p:nvPr/>
        </p:nvSpPr>
        <p:spPr>
          <a:xfrm>
            <a:off x="973969" y="5904254"/>
            <a:ext cx="3556467" cy="646331"/>
          </a:xfrm>
          <a:prstGeom prst="rect">
            <a:avLst/>
          </a:prstGeom>
        </p:spPr>
        <p:txBody>
          <a:bodyPr wrap="square">
            <a:spAutoFit/>
          </a:bodyPr>
          <a:lstStyle/>
          <a:p>
            <a:r>
              <a:rPr lang="en-GB" b="1" dirty="0">
                <a:latin typeface="Arial" panose="020B0604020202020204" pitchFamily="34" charset="0"/>
                <a:cs typeface="Arial" panose="020B0604020202020204" pitchFamily="34" charset="0"/>
              </a:rPr>
              <a:t>Facebook: </a:t>
            </a:r>
            <a:r>
              <a:rPr lang="en-GB" dirty="0">
                <a:latin typeface="Arial" panose="020B0604020202020204" pitchFamily="34" charset="0"/>
                <a:cs typeface="Arial" panose="020B0604020202020204" pitchFamily="34" charset="0"/>
              </a:rPr>
              <a:t>Science and Technology Facilities Council</a:t>
            </a:r>
            <a:endParaRPr lang="en-GB" sz="1600" dirty="0">
              <a:latin typeface="Arial" panose="020B0604020202020204" pitchFamily="34" charset="0"/>
              <a:cs typeface="Arial" panose="020B0604020202020204" pitchFamily="34" charset="0"/>
            </a:endParaRPr>
          </a:p>
        </p:txBody>
      </p:sp>
      <p:sp>
        <p:nvSpPr>
          <p:cNvPr id="8" name="Rectangle 7">
            <a:extLst>
              <a:ext uri="{FF2B5EF4-FFF2-40B4-BE49-F238E27FC236}">
                <a16:creationId xmlns:a16="http://schemas.microsoft.com/office/drawing/2014/main" xmlns="" id="{2FD539E4-64DB-C141-80BC-DC0282462C17}"/>
              </a:ext>
            </a:extLst>
          </p:cNvPr>
          <p:cNvSpPr/>
          <p:nvPr/>
        </p:nvSpPr>
        <p:spPr>
          <a:xfrm>
            <a:off x="4286723" y="5904254"/>
            <a:ext cx="2734685" cy="369332"/>
          </a:xfrm>
          <a:prstGeom prst="rect">
            <a:avLst/>
          </a:prstGeom>
        </p:spPr>
        <p:txBody>
          <a:bodyPr wrap="square">
            <a:spAutoFit/>
          </a:bodyPr>
          <a:lstStyle/>
          <a:p>
            <a:r>
              <a:rPr lang="en-GB" sz="1600" b="1" dirty="0">
                <a:latin typeface="Arial" panose="020B0604020202020204" pitchFamily="34" charset="0"/>
                <a:cs typeface="Arial" panose="020B0604020202020204" pitchFamily="34" charset="0"/>
              </a:rPr>
              <a:t>Twitter:@</a:t>
            </a:r>
            <a:r>
              <a:rPr lang="en-GB" dirty="0" err="1">
                <a:latin typeface="Arial" panose="020B0604020202020204" pitchFamily="34" charset="0"/>
                <a:cs typeface="Arial" panose="020B0604020202020204" pitchFamily="34" charset="0"/>
              </a:rPr>
              <a:t>STFC_matters</a:t>
            </a:r>
            <a:endParaRPr lang="en-GB" sz="1600" dirty="0">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xmlns="" id="{CAEB0994-2D52-2647-9C24-1B83B0A77782}"/>
              </a:ext>
            </a:extLst>
          </p:cNvPr>
          <p:cNvSpPr/>
          <p:nvPr/>
        </p:nvSpPr>
        <p:spPr>
          <a:xfrm>
            <a:off x="7265120" y="5904254"/>
            <a:ext cx="3319373" cy="646331"/>
          </a:xfrm>
          <a:prstGeom prst="rect">
            <a:avLst/>
          </a:prstGeom>
        </p:spPr>
        <p:txBody>
          <a:bodyPr wrap="square">
            <a:spAutoFit/>
          </a:bodyPr>
          <a:lstStyle/>
          <a:p>
            <a:r>
              <a:rPr lang="en-GB" b="1" dirty="0">
                <a:latin typeface="Arial" panose="020B0604020202020204" pitchFamily="34" charset="0"/>
                <a:cs typeface="Arial" panose="020B0604020202020204" pitchFamily="34" charset="0"/>
              </a:rPr>
              <a:t>YouTube: </a:t>
            </a:r>
            <a:r>
              <a:rPr lang="en-GB" dirty="0">
                <a:latin typeface="Arial" panose="020B0604020202020204" pitchFamily="34" charset="0"/>
                <a:cs typeface="Arial" panose="020B0604020202020204" pitchFamily="34" charset="0"/>
              </a:rPr>
              <a:t>Science and Technology Facilities Council</a:t>
            </a:r>
            <a:endParaRPr lang="en-GB"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1772928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8159E85F-170D-B94D-BA35-E3F2E3C164E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624146" y="4127252"/>
            <a:ext cx="8567854" cy="2730748"/>
          </a:xfrm>
          <a:prstGeom prst="rect">
            <a:avLst/>
          </a:prstGeom>
        </p:spPr>
      </p:pic>
      <p:sp>
        <p:nvSpPr>
          <p:cNvPr id="8" name="TextBox 7">
            <a:extLst>
              <a:ext uri="{FF2B5EF4-FFF2-40B4-BE49-F238E27FC236}">
                <a16:creationId xmlns:a16="http://schemas.microsoft.com/office/drawing/2014/main" xmlns="" id="{A1A39C34-E01A-FD49-8603-2E8AE6BB5606}"/>
              </a:ext>
            </a:extLst>
          </p:cNvPr>
          <p:cNvSpPr txBox="1"/>
          <p:nvPr/>
        </p:nvSpPr>
        <p:spPr>
          <a:xfrm>
            <a:off x="1266345" y="2160730"/>
            <a:ext cx="8316591" cy="830997"/>
          </a:xfrm>
          <a:prstGeom prst="rect">
            <a:avLst/>
          </a:prstGeom>
          <a:noFill/>
        </p:spPr>
        <p:txBody>
          <a:bodyPr wrap="square" rtlCol="0" anchor="t">
            <a:spAutoFit/>
          </a:bodyPr>
          <a:lstStyle/>
          <a:p>
            <a:r>
              <a:rPr lang="en-US" sz="4800" b="1" spc="-160" dirty="0" smtClean="0">
                <a:solidFill>
                  <a:srgbClr val="2E2D62"/>
                </a:solidFill>
                <a:latin typeface="Arial" panose="020B0604020202020204" pitchFamily="34" charset="0"/>
                <a:cs typeface="Arial" panose="020B0604020202020204" pitchFamily="34" charset="0"/>
              </a:rPr>
              <a:t>Historical Context</a:t>
            </a:r>
            <a:endParaRPr lang="en-US" sz="4800" b="1" spc="-150" dirty="0">
              <a:solidFill>
                <a:srgbClr val="002060"/>
              </a:solidFill>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xmlns="" id="{1CBAF2C3-EC07-3149-9606-B755707208BA}"/>
              </a:ext>
            </a:extLst>
          </p:cNvPr>
          <p:cNvSpPr/>
          <p:nvPr/>
        </p:nvSpPr>
        <p:spPr>
          <a:xfrm>
            <a:off x="1277496" y="3296255"/>
            <a:ext cx="5745669" cy="461665"/>
          </a:xfrm>
          <a:prstGeom prst="rect">
            <a:avLst/>
          </a:prstGeom>
        </p:spPr>
        <p:txBody>
          <a:bodyPr wrap="square">
            <a:spAutoFit/>
          </a:bodyPr>
          <a:lstStyle/>
          <a:p>
            <a:r>
              <a:rPr lang="en-GB" sz="2400" dirty="0" smtClean="0">
                <a:solidFill>
                  <a:srgbClr val="626262"/>
                </a:solidFill>
                <a:latin typeface="Arial" panose="020B0604020202020204" pitchFamily="34" charset="0"/>
                <a:cs typeface="Arial" panose="020B0604020202020204" pitchFamily="34" charset="0"/>
              </a:rPr>
              <a:t>Lets have a look at the past</a:t>
            </a:r>
            <a:endParaRPr lang="en-GB" sz="2400" dirty="0">
              <a:solidFill>
                <a:srgbClr val="626262"/>
              </a:solidFill>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xmlns="" id="{CE9DA41C-8BD1-2C47-A5C2-2F23DC884D7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89642251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9310" y="1261908"/>
            <a:ext cx="7903851" cy="5073049"/>
          </a:xfrm>
          <a:prstGeom prst="rect">
            <a:avLst/>
          </a:prstGeom>
          <a:noFill/>
          <a:ln>
            <a:noFill/>
          </a:ln>
          <a:effectLst>
            <a:outerShdw blurRad="50800" dist="50800" dir="5400000" algn="ctr" rotWithShape="0">
              <a:srgbClr val="000000">
                <a:alpha val="23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834510" y="244544"/>
            <a:ext cx="10515600" cy="1325563"/>
          </a:xfrm>
        </p:spPr>
        <p:txBody>
          <a:bodyPr/>
          <a:lstStyle/>
          <a:p>
            <a:r>
              <a:rPr lang="en-GB" dirty="0" smtClean="0"/>
              <a:t>First Encounters with HTC</a:t>
            </a:r>
            <a:endParaRPr lang="en-GB"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38535" y="1320475"/>
            <a:ext cx="4645224" cy="21281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99572" y="2218229"/>
            <a:ext cx="1659549" cy="2069063"/>
          </a:xfrm>
          <a:prstGeom prst="rect">
            <a:avLst/>
          </a:prstGeom>
        </p:spPr>
      </p:pic>
      <p:pic>
        <p:nvPicPr>
          <p:cNvPr id="1229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90624" y="4797153"/>
            <a:ext cx="2490523" cy="14634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29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71236" y="4352896"/>
            <a:ext cx="3244619" cy="1878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4363439" y="6381328"/>
            <a:ext cx="1728871" cy="369332"/>
          </a:xfrm>
          <a:prstGeom prst="rect">
            <a:avLst/>
          </a:prstGeom>
          <a:noFill/>
        </p:spPr>
        <p:txBody>
          <a:bodyPr wrap="none" rtlCol="0">
            <a:spAutoFit/>
          </a:bodyPr>
          <a:lstStyle/>
          <a:p>
            <a:r>
              <a:rPr lang="en-GB" dirty="0" smtClean="0"/>
              <a:t>1981 - GEC 4085</a:t>
            </a:r>
            <a:endParaRPr lang="en-GB" dirty="0"/>
          </a:p>
        </p:txBody>
      </p:sp>
      <p:sp>
        <p:nvSpPr>
          <p:cNvPr id="7" name="Rectangle 6"/>
          <p:cNvSpPr/>
          <p:nvPr/>
        </p:nvSpPr>
        <p:spPr>
          <a:xfrm>
            <a:off x="8592278" y="6304187"/>
            <a:ext cx="1431802" cy="369332"/>
          </a:xfrm>
          <a:prstGeom prst="rect">
            <a:avLst/>
          </a:prstGeom>
        </p:spPr>
        <p:txBody>
          <a:bodyPr wrap="none">
            <a:spAutoFit/>
          </a:bodyPr>
          <a:lstStyle/>
          <a:p>
            <a:r>
              <a:rPr lang="en-GB" b="1" dirty="0" smtClean="0"/>
              <a:t>IBM 360/195</a:t>
            </a:r>
            <a:endParaRPr lang="en-GB" b="1" dirty="0"/>
          </a:p>
        </p:txBody>
      </p:sp>
      <p:sp>
        <p:nvSpPr>
          <p:cNvPr id="13" name="Rectangle 12"/>
          <p:cNvSpPr/>
          <p:nvPr/>
        </p:nvSpPr>
        <p:spPr>
          <a:xfrm>
            <a:off x="7429825" y="3568682"/>
            <a:ext cx="986167" cy="369332"/>
          </a:xfrm>
          <a:prstGeom prst="rect">
            <a:avLst/>
          </a:prstGeom>
        </p:spPr>
        <p:txBody>
          <a:bodyPr wrap="none">
            <a:spAutoFit/>
          </a:bodyPr>
          <a:lstStyle/>
          <a:p>
            <a:r>
              <a:rPr lang="en-GB" b="1" dirty="0" smtClean="0">
                <a:solidFill>
                  <a:srgbClr val="FFFFFF"/>
                </a:solidFill>
              </a:rPr>
              <a:t>MVT JCL</a:t>
            </a:r>
            <a:endParaRPr lang="en-GB" b="1" dirty="0">
              <a:solidFill>
                <a:srgbClr val="FFFFFF"/>
              </a:solidFill>
            </a:endParaRPr>
          </a:p>
        </p:txBody>
      </p:sp>
      <p:pic>
        <p:nvPicPr>
          <p:cNvPr id="102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4663" y="2704297"/>
            <a:ext cx="2466975" cy="1847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717620" y="4659833"/>
            <a:ext cx="2241063" cy="369332"/>
          </a:xfrm>
          <a:prstGeom prst="rect">
            <a:avLst/>
          </a:prstGeom>
          <a:noFill/>
        </p:spPr>
        <p:txBody>
          <a:bodyPr wrap="none" rtlCol="0">
            <a:spAutoFit/>
          </a:bodyPr>
          <a:lstStyle/>
          <a:p>
            <a:r>
              <a:rPr lang="en-GB" dirty="0" smtClean="0"/>
              <a:t>1978 – Punched cards</a:t>
            </a:r>
            <a:endParaRPr lang="en-GB" dirty="0"/>
          </a:p>
        </p:txBody>
      </p:sp>
      <p:sp>
        <p:nvSpPr>
          <p:cNvPr id="3" name="Right Arrow 2"/>
          <p:cNvSpPr/>
          <p:nvPr/>
        </p:nvSpPr>
        <p:spPr>
          <a:xfrm rot="5400000">
            <a:off x="4750430" y="4300792"/>
            <a:ext cx="452176" cy="5027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717620" y="1848897"/>
            <a:ext cx="2098973" cy="369332"/>
          </a:xfrm>
          <a:prstGeom prst="rect">
            <a:avLst/>
          </a:prstGeom>
          <a:noFill/>
        </p:spPr>
        <p:txBody>
          <a:bodyPr wrap="none" rtlCol="0">
            <a:spAutoFit/>
          </a:bodyPr>
          <a:lstStyle/>
          <a:p>
            <a:r>
              <a:rPr lang="en-GB" dirty="0" smtClean="0"/>
              <a:t>Undergraduate Days</a:t>
            </a:r>
            <a:endParaRPr lang="en-GB" dirty="0"/>
          </a:p>
        </p:txBody>
      </p:sp>
      <p:sp>
        <p:nvSpPr>
          <p:cNvPr id="14" name="TextBox 13"/>
          <p:cNvSpPr txBox="1"/>
          <p:nvPr/>
        </p:nvSpPr>
        <p:spPr>
          <a:xfrm>
            <a:off x="4471859" y="1699506"/>
            <a:ext cx="1001493" cy="369332"/>
          </a:xfrm>
          <a:prstGeom prst="rect">
            <a:avLst/>
          </a:prstGeom>
          <a:noFill/>
        </p:spPr>
        <p:txBody>
          <a:bodyPr wrap="none" rtlCol="0">
            <a:spAutoFit/>
          </a:bodyPr>
          <a:lstStyle/>
          <a:p>
            <a:r>
              <a:rPr lang="en-GB" dirty="0">
                <a:solidFill>
                  <a:srgbClr val="FFFFFF"/>
                </a:solidFill>
              </a:rPr>
              <a:t>P</a:t>
            </a:r>
            <a:r>
              <a:rPr lang="en-GB" dirty="0" smtClean="0">
                <a:solidFill>
                  <a:srgbClr val="FFFFFF"/>
                </a:solidFill>
              </a:rPr>
              <a:t>ostgrad</a:t>
            </a:r>
            <a:endParaRPr lang="en-GB" dirty="0">
              <a:solidFill>
                <a:srgbClr val="FFFFFF"/>
              </a:solidFill>
            </a:endParaRPr>
          </a:p>
        </p:txBody>
      </p:sp>
      <p:sp>
        <p:nvSpPr>
          <p:cNvPr id="8" name="TextBox 7"/>
          <p:cNvSpPr txBox="1"/>
          <p:nvPr/>
        </p:nvSpPr>
        <p:spPr>
          <a:xfrm>
            <a:off x="5235885" y="4352896"/>
            <a:ext cx="2023118" cy="369332"/>
          </a:xfrm>
          <a:prstGeom prst="rect">
            <a:avLst/>
          </a:prstGeom>
          <a:noFill/>
        </p:spPr>
        <p:txBody>
          <a:bodyPr wrap="none" rtlCol="0">
            <a:spAutoFit/>
          </a:bodyPr>
          <a:lstStyle/>
          <a:p>
            <a:r>
              <a:rPr lang="en-GB" dirty="0" smtClean="0">
                <a:solidFill>
                  <a:srgbClr val="FFFFFF"/>
                </a:solidFill>
              </a:rPr>
              <a:t>Interactive job prep</a:t>
            </a:r>
            <a:endParaRPr lang="en-GB" dirty="0">
              <a:solidFill>
                <a:srgbClr val="FFFFFF"/>
              </a:solidFill>
            </a:endParaRPr>
          </a:p>
        </p:txBody>
      </p:sp>
      <p:sp>
        <p:nvSpPr>
          <p:cNvPr id="16" name="Right Arrow 15"/>
          <p:cNvSpPr/>
          <p:nvPr/>
        </p:nvSpPr>
        <p:spPr>
          <a:xfrm rot="16900941">
            <a:off x="5926895" y="3336504"/>
            <a:ext cx="1390901" cy="3256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ight Arrow 16"/>
          <p:cNvSpPr/>
          <p:nvPr/>
        </p:nvSpPr>
        <p:spPr>
          <a:xfrm rot="5400000">
            <a:off x="8786029" y="3595231"/>
            <a:ext cx="733505" cy="5027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9578444" y="3503888"/>
            <a:ext cx="2032801" cy="646331"/>
          </a:xfrm>
          <a:prstGeom prst="rect">
            <a:avLst/>
          </a:prstGeom>
          <a:noFill/>
        </p:spPr>
        <p:txBody>
          <a:bodyPr wrap="none" rtlCol="0">
            <a:spAutoFit/>
          </a:bodyPr>
          <a:lstStyle/>
          <a:p>
            <a:r>
              <a:rPr lang="en-GB" dirty="0" smtClean="0">
                <a:solidFill>
                  <a:srgbClr val="FFFFFF"/>
                </a:solidFill>
              </a:rPr>
              <a:t>Remote Submission</a:t>
            </a:r>
          </a:p>
          <a:p>
            <a:r>
              <a:rPr lang="en-GB" dirty="0" smtClean="0">
                <a:solidFill>
                  <a:srgbClr val="FFFFFF"/>
                </a:solidFill>
              </a:rPr>
              <a:t>HASP/Mast</a:t>
            </a:r>
            <a:endParaRPr lang="en-GB" dirty="0">
              <a:solidFill>
                <a:srgbClr val="FFFFFF"/>
              </a:solidFill>
            </a:endParaRPr>
          </a:p>
        </p:txBody>
      </p:sp>
      <p:sp>
        <p:nvSpPr>
          <p:cNvPr id="20" name="Right Arrow 19"/>
          <p:cNvSpPr/>
          <p:nvPr/>
        </p:nvSpPr>
        <p:spPr>
          <a:xfrm rot="10800000">
            <a:off x="6696320" y="5040868"/>
            <a:ext cx="733505" cy="5027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p:cNvSpPr/>
          <p:nvPr/>
        </p:nvSpPr>
        <p:spPr>
          <a:xfrm>
            <a:off x="6608721" y="5614249"/>
            <a:ext cx="1300563" cy="646331"/>
          </a:xfrm>
          <a:prstGeom prst="rect">
            <a:avLst/>
          </a:prstGeom>
        </p:spPr>
        <p:txBody>
          <a:bodyPr wrap="square">
            <a:spAutoFit/>
          </a:bodyPr>
          <a:lstStyle/>
          <a:p>
            <a:r>
              <a:rPr lang="en-GB" b="1" dirty="0" err="1" smtClean="0">
                <a:solidFill>
                  <a:srgbClr val="FFFFFF"/>
                </a:solidFill>
              </a:rPr>
              <a:t>Lineprinter</a:t>
            </a:r>
            <a:r>
              <a:rPr lang="en-GB" b="1" dirty="0" smtClean="0">
                <a:solidFill>
                  <a:srgbClr val="FFFFFF"/>
                </a:solidFill>
              </a:rPr>
              <a:t> Output</a:t>
            </a:r>
            <a:endParaRPr lang="en-GB" b="1" dirty="0">
              <a:solidFill>
                <a:srgbClr val="FFFFFF"/>
              </a:solidFill>
            </a:endParaRPr>
          </a:p>
        </p:txBody>
      </p:sp>
    </p:spTree>
    <p:extLst>
      <p:ext uri="{BB962C8B-B14F-4D97-AF65-F5344CB8AC3E}">
        <p14:creationId xmlns:p14="http://schemas.microsoft.com/office/powerpoint/2010/main" val="149021076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sz="2800" dirty="0"/>
              <a:t>Definitional Criteria for a Distributed Processing System</a:t>
            </a:r>
            <a:endParaRPr lang="en-US" sz="2400" dirty="0"/>
          </a:p>
        </p:txBody>
      </p:sp>
      <p:sp>
        <p:nvSpPr>
          <p:cNvPr id="37892" name="Text Box 4"/>
          <p:cNvSpPr txBox="1">
            <a:spLocks noChangeArrowheads="1"/>
          </p:cNvSpPr>
          <p:nvPr/>
        </p:nvSpPr>
        <p:spPr bwMode="auto">
          <a:xfrm>
            <a:off x="1222403" y="1635457"/>
            <a:ext cx="10058400" cy="701675"/>
          </a:xfrm>
          <a:prstGeom prst="rect">
            <a:avLst/>
          </a:prstGeom>
          <a:noFill/>
          <a:ln w="9525">
            <a:noFill/>
            <a:miter lim="800000"/>
            <a:headEnd/>
            <a:tailEnd/>
          </a:ln>
        </p:spPr>
        <p:txBody>
          <a:bodyPr>
            <a:spAutoFit/>
          </a:bodyPr>
          <a:lstStyle/>
          <a:p>
            <a:pPr fontAlgn="base">
              <a:spcBef>
                <a:spcPct val="0"/>
              </a:spcBef>
              <a:spcAft>
                <a:spcPct val="0"/>
              </a:spcAft>
              <a:defRPr/>
            </a:pPr>
            <a:r>
              <a:rPr lang="en-US" sz="2000" b="1" dirty="0" smtClean="0">
                <a:solidFill>
                  <a:srgbClr val="000000"/>
                </a:solidFill>
                <a:latin typeface="Comic Sans MS" pitchFamily="66" charset="0"/>
              </a:rPr>
              <a:t>Philip </a:t>
            </a:r>
            <a:r>
              <a:rPr lang="en-US" sz="2000" b="1" dirty="0" err="1" smtClean="0">
                <a:solidFill>
                  <a:srgbClr val="000000"/>
                </a:solidFill>
                <a:latin typeface="Comic Sans MS" pitchFamily="66" charset="0"/>
              </a:rPr>
              <a:t>Enslow</a:t>
            </a:r>
            <a:r>
              <a:rPr lang="en-US" sz="2000" b="1" dirty="0">
                <a:solidFill>
                  <a:srgbClr val="000000"/>
                </a:solidFill>
                <a:latin typeface="Comic Sans MS" pitchFamily="66" charset="0"/>
              </a:rPr>
              <a:t>, </a:t>
            </a:r>
            <a:r>
              <a:rPr lang="en-US" sz="2000" b="1" i="1" dirty="0">
                <a:solidFill>
                  <a:srgbClr val="000000"/>
                </a:solidFill>
                <a:latin typeface="Comic Sans MS" pitchFamily="66" charset="0"/>
              </a:rPr>
              <a:t>“What is a Distributed Data Processing System?”</a:t>
            </a:r>
            <a:r>
              <a:rPr lang="en-US" sz="2000" b="1" dirty="0">
                <a:solidFill>
                  <a:srgbClr val="000000"/>
                </a:solidFill>
                <a:latin typeface="Comic Sans MS" pitchFamily="66" charset="0"/>
              </a:rPr>
              <a:t> Computer, January 1978</a:t>
            </a:r>
          </a:p>
        </p:txBody>
      </p:sp>
      <p:sp>
        <p:nvSpPr>
          <p:cNvPr id="6" name="Rectangle 3"/>
          <p:cNvSpPr>
            <a:spLocks noGrp="1" noChangeArrowheads="1"/>
          </p:cNvSpPr>
          <p:nvPr>
            <p:ph idx="1"/>
          </p:nvPr>
        </p:nvSpPr>
        <p:spPr>
          <a:xfrm>
            <a:off x="719403" y="2681350"/>
            <a:ext cx="4969928" cy="2945727"/>
          </a:xfrm>
        </p:spPr>
        <p:txBody>
          <a:bodyPr>
            <a:normAutofit/>
          </a:bodyPr>
          <a:lstStyle/>
          <a:p>
            <a:pPr marL="57150" indent="0" algn="ctr">
              <a:buNone/>
            </a:pPr>
            <a:r>
              <a:rPr lang="en-US" sz="3400" b="1" dirty="0">
                <a:solidFill>
                  <a:schemeClr val="tx1"/>
                </a:solidFill>
                <a:latin typeface="+mn-lt"/>
                <a:cs typeface="+mn-cs"/>
              </a:rPr>
              <a:t>Proposed Definition</a:t>
            </a:r>
            <a:r>
              <a:rPr lang="en-US" sz="3600" b="1" dirty="0" smtClean="0"/>
              <a:t/>
            </a:r>
            <a:br>
              <a:rPr lang="en-US" sz="3600" b="1" dirty="0" smtClean="0"/>
            </a:br>
            <a:endParaRPr lang="en-US" sz="2200" dirty="0">
              <a:solidFill>
                <a:schemeClr val="tx1"/>
              </a:solidFill>
              <a:latin typeface="+mn-lt"/>
              <a:cs typeface="+mn-cs"/>
            </a:endParaRPr>
          </a:p>
          <a:p>
            <a:pPr lvl="1" eaLnBrk="1" hangingPunct="1"/>
            <a:r>
              <a:rPr lang="en-US" sz="2200" dirty="0">
                <a:solidFill>
                  <a:schemeClr val="tx1"/>
                </a:solidFill>
                <a:latin typeface="+mn-lt"/>
                <a:cs typeface="+mn-cs"/>
              </a:rPr>
              <a:t>Multiplicity of resources</a:t>
            </a:r>
          </a:p>
          <a:p>
            <a:pPr lvl="1" eaLnBrk="1" hangingPunct="1"/>
            <a:r>
              <a:rPr lang="en-US" sz="2200" dirty="0">
                <a:solidFill>
                  <a:schemeClr val="tx1"/>
                </a:solidFill>
                <a:latin typeface="+mn-lt"/>
                <a:cs typeface="+mn-cs"/>
              </a:rPr>
              <a:t>Component interconnection</a:t>
            </a:r>
          </a:p>
          <a:p>
            <a:pPr lvl="1" eaLnBrk="1" hangingPunct="1"/>
            <a:r>
              <a:rPr lang="en-US" sz="2200" dirty="0">
                <a:solidFill>
                  <a:schemeClr val="tx1"/>
                </a:solidFill>
                <a:latin typeface="+mn-lt"/>
                <a:cs typeface="+mn-cs"/>
              </a:rPr>
              <a:t>Unity of control </a:t>
            </a:r>
          </a:p>
          <a:p>
            <a:pPr lvl="1" eaLnBrk="1" hangingPunct="1"/>
            <a:r>
              <a:rPr lang="en-US" sz="2200" dirty="0">
                <a:solidFill>
                  <a:schemeClr val="tx1"/>
                </a:solidFill>
                <a:latin typeface="+mn-lt"/>
                <a:cs typeface="+mn-cs"/>
              </a:rPr>
              <a:t>System transparency</a:t>
            </a:r>
          </a:p>
          <a:p>
            <a:pPr lvl="1" eaLnBrk="1" hangingPunct="1"/>
            <a:r>
              <a:rPr lang="en-US" sz="2200" dirty="0">
                <a:solidFill>
                  <a:schemeClr val="tx1"/>
                </a:solidFill>
                <a:latin typeface="+mn-lt"/>
                <a:cs typeface="+mn-cs"/>
              </a:rPr>
              <a:t>Component autonomy</a:t>
            </a:r>
          </a:p>
        </p:txBody>
      </p:sp>
      <p:sp>
        <p:nvSpPr>
          <p:cNvPr id="7" name="Rectangle 3"/>
          <p:cNvSpPr txBox="1">
            <a:spLocks noChangeArrowheads="1"/>
          </p:cNvSpPr>
          <p:nvPr/>
        </p:nvSpPr>
        <p:spPr>
          <a:xfrm>
            <a:off x="6111375" y="2715740"/>
            <a:ext cx="4969928" cy="3574528"/>
          </a:xfrm>
          <a:prstGeom prst="rect">
            <a:avLst/>
          </a:prstGeom>
        </p:spPr>
        <p:txBody>
          <a:bodyPr vert="horz" lIns="91440" tIns="45720" rIns="91440" bIns="45720" rtlCol="0">
            <a:normAutofit fontScale="3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150" indent="0" algn="ctr">
              <a:buFont typeface="Arial"/>
              <a:buNone/>
            </a:pPr>
            <a:r>
              <a:rPr lang="en-US" sz="9800" b="1" dirty="0"/>
              <a:t>Perceived Benefits</a:t>
            </a:r>
            <a:r>
              <a:rPr lang="en-US" sz="8500" b="1" dirty="0"/>
              <a:t/>
            </a:r>
            <a:br>
              <a:rPr lang="en-US" sz="8500" b="1" dirty="0"/>
            </a:br>
            <a:endParaRPr lang="en-US" sz="8500" b="1" dirty="0"/>
          </a:p>
          <a:p>
            <a:pPr lvl="1">
              <a:buFont typeface="Wingdings" panose="05000000000000000000" pitchFamily="2" charset="2"/>
              <a:buChar char="§"/>
            </a:pPr>
            <a:r>
              <a:rPr lang="en-US" sz="6200" dirty="0"/>
              <a:t>High Availability and Reliability</a:t>
            </a:r>
          </a:p>
          <a:p>
            <a:pPr lvl="1">
              <a:buFont typeface="Wingdings" panose="05000000000000000000" pitchFamily="2" charset="2"/>
              <a:buChar char="§"/>
            </a:pPr>
            <a:r>
              <a:rPr lang="en-US" sz="6200" dirty="0"/>
              <a:t>High System Performance</a:t>
            </a:r>
          </a:p>
          <a:p>
            <a:pPr lvl="1">
              <a:buFont typeface="Wingdings" panose="05000000000000000000" pitchFamily="2" charset="2"/>
              <a:buChar char="§"/>
            </a:pPr>
            <a:r>
              <a:rPr lang="en-US" sz="6200" dirty="0"/>
              <a:t>Ease of Modular and Incremental Growth</a:t>
            </a:r>
          </a:p>
          <a:p>
            <a:pPr lvl="1">
              <a:buFont typeface="Wingdings" panose="05000000000000000000" pitchFamily="2" charset="2"/>
              <a:buChar char="§"/>
            </a:pPr>
            <a:r>
              <a:rPr lang="en-US" sz="6200" dirty="0"/>
              <a:t>Automatic Load and Resource Sharing</a:t>
            </a:r>
          </a:p>
          <a:p>
            <a:pPr lvl="1">
              <a:buFont typeface="Wingdings" panose="05000000000000000000" pitchFamily="2" charset="2"/>
              <a:buChar char="§"/>
            </a:pPr>
            <a:r>
              <a:rPr lang="en-US" sz="6200" dirty="0"/>
              <a:t>Good Response to Temporary Overloads</a:t>
            </a:r>
          </a:p>
          <a:p>
            <a:pPr lvl="1">
              <a:buFont typeface="Wingdings" panose="05000000000000000000" pitchFamily="2" charset="2"/>
              <a:buChar char="§"/>
            </a:pPr>
            <a:r>
              <a:rPr lang="en-US" sz="6200" dirty="0"/>
              <a:t>Easy Expansion in Capacity and/or </a:t>
            </a:r>
            <a:r>
              <a:rPr lang="en-US" sz="6200" dirty="0" smtClean="0"/>
              <a:t>Function</a:t>
            </a:r>
            <a:endParaRPr lang="en-US" sz="6200" dirty="0"/>
          </a:p>
        </p:txBody>
      </p:sp>
    </p:spTree>
    <p:extLst>
      <p:ext uri="{BB962C8B-B14F-4D97-AF65-F5344CB8AC3E}">
        <p14:creationId xmlns:p14="http://schemas.microsoft.com/office/powerpoint/2010/main" val="117073972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Lets try and get clear what we mean</a:t>
            </a:r>
            <a:endParaRPr lang="en-GB"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3422" y="1977972"/>
            <a:ext cx="8635025" cy="3107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679508" y="5219909"/>
            <a:ext cx="9313035" cy="369332"/>
          </a:xfrm>
          <a:prstGeom prst="rect">
            <a:avLst/>
          </a:prstGeom>
          <a:noFill/>
        </p:spPr>
        <p:txBody>
          <a:bodyPr wrap="square" rtlCol="0">
            <a:spAutoFit/>
          </a:bodyPr>
          <a:lstStyle/>
          <a:p>
            <a:r>
              <a:rPr lang="en-GB" dirty="0" smtClean="0"/>
              <a:t>P.H. </a:t>
            </a:r>
            <a:r>
              <a:rPr lang="en-GB" dirty="0" err="1" smtClean="0"/>
              <a:t>Enslow</a:t>
            </a:r>
            <a:r>
              <a:rPr lang="en-GB" dirty="0" smtClean="0"/>
              <a:t>, “What is a Distributed Data Processing System?” Computer, January 1978</a:t>
            </a:r>
            <a:endParaRPr lang="en-GB" dirty="0"/>
          </a:p>
        </p:txBody>
      </p:sp>
    </p:spTree>
    <p:extLst>
      <p:ext uri="{BB962C8B-B14F-4D97-AF65-F5344CB8AC3E}">
        <p14:creationId xmlns:p14="http://schemas.microsoft.com/office/powerpoint/2010/main" val="65694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93819"/>
            <a:ext cx="10515600" cy="1325563"/>
          </a:xfrm>
        </p:spPr>
        <p:txBody>
          <a:bodyPr/>
          <a:lstStyle/>
          <a:p>
            <a:r>
              <a:rPr lang="en-GB" dirty="0" smtClean="0"/>
              <a:t>Intel – 1991</a:t>
            </a:r>
            <a:endParaRPr lang="en-GB" dirty="0"/>
          </a:p>
        </p:txBody>
      </p:sp>
      <p:sp>
        <p:nvSpPr>
          <p:cNvPr id="3" name="Content Placeholder 2"/>
          <p:cNvSpPr>
            <a:spLocks noGrp="1"/>
          </p:cNvSpPr>
          <p:nvPr>
            <p:ph idx="1"/>
          </p:nvPr>
        </p:nvSpPr>
        <p:spPr>
          <a:xfrm>
            <a:off x="707572" y="1419382"/>
            <a:ext cx="10515600" cy="4133049"/>
          </a:xfrm>
        </p:spPr>
        <p:txBody>
          <a:bodyPr>
            <a:normAutofit fontScale="92500" lnSpcReduction="10000"/>
          </a:bodyPr>
          <a:lstStyle/>
          <a:p>
            <a:pPr marL="0" indent="0">
              <a:buNone/>
            </a:pPr>
            <a:r>
              <a:rPr lang="en-GB" b="1" dirty="0" smtClean="0">
                <a:solidFill>
                  <a:schemeClr val="tx1">
                    <a:lumMod val="50000"/>
                  </a:schemeClr>
                </a:solidFill>
              </a:rPr>
              <a:t>The i860™ XP Second Generation of the i860™ Supercomputing Microprocessor Family</a:t>
            </a:r>
          </a:p>
          <a:p>
            <a:pPr marL="0" indent="0">
              <a:buNone/>
            </a:pPr>
            <a:r>
              <a:rPr lang="en-GB" sz="2000" i="1" dirty="0" smtClean="0">
                <a:solidFill>
                  <a:schemeClr val="tx1">
                    <a:lumMod val="50000"/>
                  </a:schemeClr>
                </a:solidFill>
              </a:rPr>
              <a:t>Target Markets</a:t>
            </a:r>
            <a:r>
              <a:rPr lang="en-GB" sz="2000" i="1" dirty="0">
                <a:solidFill>
                  <a:schemeClr val="tx1">
                    <a:lumMod val="50000"/>
                  </a:schemeClr>
                </a:solidFill>
              </a:rPr>
              <a:t>:</a:t>
            </a:r>
            <a:endParaRPr lang="en-GB" sz="2000" i="1" dirty="0" smtClean="0">
              <a:solidFill>
                <a:schemeClr val="tx1">
                  <a:lumMod val="50000"/>
                </a:schemeClr>
              </a:solidFill>
            </a:endParaRPr>
          </a:p>
          <a:p>
            <a:r>
              <a:rPr lang="en-GB" sz="2000" i="1" dirty="0" smtClean="0">
                <a:solidFill>
                  <a:schemeClr val="tx1">
                    <a:lumMod val="50000"/>
                  </a:schemeClr>
                </a:solidFill>
              </a:rPr>
              <a:t>Massively Parallel Supercomputer and </a:t>
            </a:r>
            <a:r>
              <a:rPr lang="en-GB" sz="2000" i="1" dirty="0" err="1" smtClean="0">
                <a:solidFill>
                  <a:schemeClr val="tx1">
                    <a:lumMod val="50000"/>
                  </a:schemeClr>
                </a:solidFill>
              </a:rPr>
              <a:t>Muli</a:t>
            </a:r>
            <a:r>
              <a:rPr lang="en-GB" sz="2000" i="1" dirty="0" smtClean="0">
                <a:solidFill>
                  <a:schemeClr val="tx1">
                    <a:lumMod val="50000"/>
                  </a:schemeClr>
                </a:solidFill>
              </a:rPr>
              <a:t>-Processing Systems</a:t>
            </a:r>
          </a:p>
          <a:p>
            <a:r>
              <a:rPr lang="en-GB" sz="2000" i="1" dirty="0" smtClean="0">
                <a:solidFill>
                  <a:schemeClr val="tx1">
                    <a:lumMod val="50000"/>
                  </a:schemeClr>
                </a:solidFill>
              </a:rPr>
              <a:t>Super Workstation &amp; servers </a:t>
            </a:r>
          </a:p>
          <a:p>
            <a:r>
              <a:rPr lang="en-GB" sz="2000" i="1" dirty="0" smtClean="0">
                <a:solidFill>
                  <a:schemeClr val="tx1">
                    <a:lumMod val="50000"/>
                  </a:schemeClr>
                </a:solidFill>
              </a:rPr>
              <a:t>High End Workstation Graphics/Accelerator Sub-systems</a:t>
            </a:r>
          </a:p>
          <a:p>
            <a:pPr marL="0" indent="0">
              <a:buNone/>
            </a:pPr>
            <a:r>
              <a:rPr lang="en-GB" sz="2000" b="1" dirty="0" smtClean="0">
                <a:solidFill>
                  <a:schemeClr val="tx1">
                    <a:lumMod val="50000"/>
                  </a:schemeClr>
                </a:solidFill>
              </a:rPr>
              <a:t>High Throughput Computing Performance </a:t>
            </a:r>
          </a:p>
          <a:p>
            <a:r>
              <a:rPr lang="en-GB" sz="2000" i="1" dirty="0">
                <a:solidFill>
                  <a:schemeClr val="tx1">
                    <a:lumMod val="50000"/>
                  </a:schemeClr>
                </a:solidFill>
              </a:rPr>
              <a:t>"Number Crunching“ Floating-Point Capability </a:t>
            </a:r>
          </a:p>
          <a:p>
            <a:r>
              <a:rPr lang="en-GB" sz="2000" i="1" dirty="0" err="1">
                <a:solidFill>
                  <a:schemeClr val="tx1">
                    <a:lumMod val="50000"/>
                  </a:schemeClr>
                </a:solidFill>
              </a:rPr>
              <a:t>RealTime</a:t>
            </a:r>
            <a:r>
              <a:rPr lang="en-GB" sz="2000" i="1" dirty="0">
                <a:solidFill>
                  <a:schemeClr val="tx1">
                    <a:lumMod val="50000"/>
                  </a:schemeClr>
                </a:solidFill>
              </a:rPr>
              <a:t> 3D Graphics </a:t>
            </a:r>
            <a:r>
              <a:rPr lang="en-GB" sz="2000" i="1" dirty="0" smtClean="0">
                <a:solidFill>
                  <a:schemeClr val="tx1">
                    <a:lumMod val="50000"/>
                  </a:schemeClr>
                </a:solidFill>
              </a:rPr>
              <a:t>Visualization</a:t>
            </a:r>
          </a:p>
          <a:p>
            <a:endParaRPr lang="en-GB" sz="2000" dirty="0">
              <a:solidFill>
                <a:schemeClr val="tx1">
                  <a:lumMod val="50000"/>
                </a:schemeClr>
              </a:solidFill>
            </a:endParaRPr>
          </a:p>
          <a:p>
            <a:pPr marL="0" indent="0">
              <a:buNone/>
            </a:pPr>
            <a:r>
              <a:rPr lang="en-GB" sz="2000" dirty="0" smtClean="0">
                <a:solidFill>
                  <a:schemeClr val="tx1">
                    <a:lumMod val="50000"/>
                  </a:schemeClr>
                </a:solidFill>
              </a:rPr>
              <a:t>Particle Physics experimenting with x86 in 1990 to provide “High Computational Throughput”</a:t>
            </a:r>
            <a:endParaRPr lang="en-GB" sz="2000" dirty="0">
              <a:solidFill>
                <a:schemeClr val="tx1">
                  <a:lumMod val="50000"/>
                </a:schemeClr>
              </a:solidFill>
            </a:endParaRPr>
          </a:p>
        </p:txBody>
      </p:sp>
    </p:spTree>
    <p:extLst>
      <p:ext uri="{BB962C8B-B14F-4D97-AF65-F5344CB8AC3E}">
        <p14:creationId xmlns:p14="http://schemas.microsoft.com/office/powerpoint/2010/main" val="274484011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GB" sz="3600" dirty="0" smtClean="0"/>
              <a:t>Resource Scheduling - Condor</a:t>
            </a:r>
            <a:endParaRPr lang="en-GB" sz="3600" dirty="0"/>
          </a:p>
        </p:txBody>
      </p:sp>
      <p:sp>
        <p:nvSpPr>
          <p:cNvPr id="2" name="Rectangle 1"/>
          <p:cNvSpPr/>
          <p:nvPr/>
        </p:nvSpPr>
        <p:spPr>
          <a:xfrm>
            <a:off x="978038" y="1580387"/>
            <a:ext cx="9110505" cy="2677656"/>
          </a:xfrm>
          <a:prstGeom prst="rect">
            <a:avLst/>
          </a:prstGeom>
        </p:spPr>
        <p:txBody>
          <a:bodyPr wrap="square">
            <a:spAutoFit/>
          </a:bodyPr>
          <a:lstStyle/>
          <a:p>
            <a:r>
              <a:rPr lang="en-GB" sz="2400" b="1" dirty="0"/>
              <a:t>Mechanisms for High Throughput </a:t>
            </a:r>
            <a:r>
              <a:rPr lang="en-GB" sz="2400" b="1" dirty="0" smtClean="0"/>
              <a:t>Computing (1997)</a:t>
            </a:r>
          </a:p>
          <a:p>
            <a:r>
              <a:rPr lang="en-GB" sz="2400" i="1" dirty="0" smtClean="0"/>
              <a:t>“Floating </a:t>
            </a:r>
            <a:r>
              <a:rPr lang="en-GB" sz="2400" i="1" dirty="0"/>
              <a:t>point operations per second (FLOPS) has been the yardstick used by most High Performance Computing (HPC) efforts to rank their systems. Little attention has been devoted by the computing community to environments that can deliver large amounts of processing capacity over very long periods of time. We refer to such environments as </a:t>
            </a:r>
            <a:r>
              <a:rPr lang="en-GB" sz="2400" b="1" dirty="0"/>
              <a:t>High Throughput Computing (HTC)</a:t>
            </a:r>
            <a:r>
              <a:rPr lang="en-GB" sz="2400" i="1" dirty="0"/>
              <a:t> </a:t>
            </a:r>
            <a:r>
              <a:rPr lang="en-GB" sz="2400" i="1" dirty="0" smtClean="0"/>
              <a:t>environments”</a:t>
            </a:r>
            <a:endParaRPr lang="en-GB" sz="2400" i="1" dirty="0"/>
          </a:p>
        </p:txBody>
      </p:sp>
      <p:sp>
        <p:nvSpPr>
          <p:cNvPr id="5" name="Rectangle 4"/>
          <p:cNvSpPr/>
          <p:nvPr/>
        </p:nvSpPr>
        <p:spPr>
          <a:xfrm>
            <a:off x="1058426" y="4258043"/>
            <a:ext cx="8758813" cy="1477328"/>
          </a:xfrm>
          <a:prstGeom prst="rect">
            <a:avLst/>
          </a:prstGeom>
        </p:spPr>
        <p:txBody>
          <a:bodyPr wrap="square">
            <a:spAutoFit/>
          </a:bodyPr>
          <a:lstStyle/>
          <a:p>
            <a:r>
              <a:rPr lang="en-GB" dirty="0"/>
              <a:t>M</a:t>
            </a:r>
            <a:r>
              <a:rPr lang="en-GB" dirty="0" smtClean="0"/>
              <a:t>. </a:t>
            </a:r>
            <a:r>
              <a:rPr lang="en-GB" dirty="0" err="1" smtClean="0"/>
              <a:t>Livny</a:t>
            </a:r>
            <a:r>
              <a:rPr lang="en-GB" dirty="0" smtClean="0"/>
              <a:t>, J. </a:t>
            </a:r>
            <a:r>
              <a:rPr lang="en-GB" dirty="0" err="1" smtClean="0"/>
              <a:t>Basney</a:t>
            </a:r>
            <a:r>
              <a:rPr lang="en-GB" dirty="0" smtClean="0"/>
              <a:t>, R. Raman, and T. Tannenbaum, Department of Computer Sciences, University of </a:t>
            </a:r>
            <a:r>
              <a:rPr lang="en-GB" dirty="0"/>
              <a:t>Wisconsin. May 9 </a:t>
            </a:r>
            <a:r>
              <a:rPr lang="en-GB" dirty="0" smtClean="0"/>
              <a:t>1997</a:t>
            </a:r>
          </a:p>
          <a:p>
            <a:endParaRPr lang="en-GB" dirty="0"/>
          </a:p>
          <a:p>
            <a:r>
              <a:rPr lang="en-GB" dirty="0" smtClean="0"/>
              <a:t>CONDOR Team “working for more than a decade to provide High Throughput </a:t>
            </a:r>
            <a:r>
              <a:rPr lang="en-GB" dirty="0"/>
              <a:t>C</a:t>
            </a:r>
            <a:r>
              <a:rPr lang="en-GB" dirty="0" smtClean="0"/>
              <a:t>omputing tools”</a:t>
            </a:r>
            <a:endParaRPr lang="en-GB" dirty="0"/>
          </a:p>
        </p:txBody>
      </p:sp>
    </p:spTree>
    <p:extLst>
      <p:ext uri="{BB962C8B-B14F-4D97-AF65-F5344CB8AC3E}">
        <p14:creationId xmlns:p14="http://schemas.microsoft.com/office/powerpoint/2010/main" val="282857644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1_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731947B08D5984288BC8B16A979FF50" ma:contentTypeVersion="4" ma:contentTypeDescription="Create a new document." ma:contentTypeScope="" ma:versionID="d503cd8271a72c702ca1961133ba1754">
  <xsd:schema xmlns:xsd="http://www.w3.org/2001/XMLSchema" xmlns:xs="http://www.w3.org/2001/XMLSchema" xmlns:p="http://schemas.microsoft.com/office/2006/metadata/properties" xmlns:ns1="http://schemas.microsoft.com/sharepoint/v3" targetNamespace="http://schemas.microsoft.com/office/2006/metadata/properties" ma:root="true" ma:fieldsID="a4759411a1d50091fc5acb248322c8eb"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12343E82-7DC5-4DF1-896D-E8C717438D03}">
  <ds:schemaRefs>
    <ds:schemaRef ds:uri="http://schemas.microsoft.com/sharepoint/v3/contenttype/forms"/>
  </ds:schemaRefs>
</ds:datastoreItem>
</file>

<file path=customXml/itemProps2.xml><?xml version="1.0" encoding="utf-8"?>
<ds:datastoreItem xmlns:ds="http://schemas.openxmlformats.org/officeDocument/2006/customXml" ds:itemID="{187399C5-6643-4EBB-BF3C-1743A0F349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D5FE28F-E808-4D13-89A4-C40B1B8D9C60}">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schemas.microsoft.com/sharepoint/v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Template>
  <TotalTime>5800</TotalTime>
  <Words>2170</Words>
  <Application>Microsoft Macintosh PowerPoint</Application>
  <PresentationFormat>Custom</PresentationFormat>
  <Paragraphs>279</Paragraphs>
  <Slides>39</Slides>
  <Notes>9</Notes>
  <HiddenSlides>4</HiddenSlides>
  <MMClips>0</MMClips>
  <ScaleCrop>false</ScaleCrop>
  <HeadingPairs>
    <vt:vector size="4" baseType="variant">
      <vt:variant>
        <vt:lpstr>Theme</vt:lpstr>
      </vt:variant>
      <vt:variant>
        <vt:i4>3</vt:i4>
      </vt:variant>
      <vt:variant>
        <vt:lpstr>Slide Titles</vt:lpstr>
      </vt:variant>
      <vt:variant>
        <vt:i4>39</vt:i4>
      </vt:variant>
    </vt:vector>
  </HeadingPairs>
  <TitlesOfParts>
    <vt:vector size="42" baseType="lpstr">
      <vt:lpstr>Font and logo master</vt:lpstr>
      <vt:lpstr>Font WITHOUT logo master</vt:lpstr>
      <vt:lpstr>1_Font and logo master</vt:lpstr>
      <vt:lpstr>PowerPoint Presentation</vt:lpstr>
      <vt:lpstr>What is High Throughput (HTC)</vt:lpstr>
      <vt:lpstr>Typical HTC use Cases</vt:lpstr>
      <vt:lpstr>PowerPoint Presentation</vt:lpstr>
      <vt:lpstr>First Encounters with HTC</vt:lpstr>
      <vt:lpstr>Definitional Criteria for a Distributed Processing System</vt:lpstr>
      <vt:lpstr>Lets try and get clear what we mean</vt:lpstr>
      <vt:lpstr>Intel – 1991</vt:lpstr>
      <vt:lpstr>Resource Scheduling - Condor</vt:lpstr>
      <vt:lpstr>Beowulf Clusters (1994-1998)</vt:lpstr>
      <vt:lpstr>High Throughput Computing - 1999</vt:lpstr>
      <vt:lpstr>PowerPoint Presentation</vt:lpstr>
      <vt:lpstr>Predicting the Future Not Easy</vt:lpstr>
      <vt:lpstr>Existing Themes – What do we have</vt:lpstr>
      <vt:lpstr>Existing Themes – (II)</vt:lpstr>
      <vt:lpstr>PowerPoint Presentation</vt:lpstr>
      <vt:lpstr>Moore’s Law</vt:lpstr>
      <vt:lpstr>Health of Moore's law</vt:lpstr>
      <vt:lpstr>Memory (Semicon West 2019)</vt:lpstr>
      <vt:lpstr>Price per unit Performance</vt:lpstr>
      <vt:lpstr>Electricity Consumption</vt:lpstr>
      <vt:lpstr>STFC Compute Requirements</vt:lpstr>
      <vt:lpstr>ARM – not going to help … much</vt:lpstr>
      <vt:lpstr>HTC but Exploiting Many Core</vt:lpstr>
      <vt:lpstr>Sweating Hardware: Code and Algorithms</vt:lpstr>
      <vt:lpstr>PowerPoint Presentation</vt:lpstr>
      <vt:lpstr>Modern (Mature) Descriptions</vt:lpstr>
      <vt:lpstr>Traditional Batch Compute Lives!</vt:lpstr>
      <vt:lpstr>PowerPoint Presentation</vt:lpstr>
      <vt:lpstr>Federating STFC Distributed Computing</vt:lpstr>
      <vt:lpstr>Federated – multi-site Slurm on OpenStack</vt:lpstr>
      <vt:lpstr>Resource Scheduling in OpenStack</vt:lpstr>
      <vt:lpstr>What about the Grid? </vt:lpstr>
      <vt:lpstr>Commercial Cloud</vt:lpstr>
      <vt:lpstr>WLCG – Data lakes </vt:lpstr>
      <vt:lpstr>Data locality v Distributed</vt:lpstr>
      <vt:lpstr>Predictions  2025+</vt:lpstr>
      <vt:lpstr>Final Observations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PowerPoint Presentation</dc:title>
  <dc:creator>Philip Millard</dc:creator>
  <cp:lastModifiedBy>Andrew Sansum</cp:lastModifiedBy>
  <cp:revision>264</cp:revision>
  <cp:lastPrinted>2019-10-02T08:27:37Z</cp:lastPrinted>
  <dcterms:created xsi:type="dcterms:W3CDTF">2019-09-17T08:04:08Z</dcterms:created>
  <dcterms:modified xsi:type="dcterms:W3CDTF">2020-01-17T10:55:24Z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0x010100F731947B08D5984288BC8B16A979FF50</vt:lpwstr>
  </property>
</Properties>
</file>