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9" r:id="rId2"/>
    <p:sldMasterId id="2147483729" r:id="rId3"/>
    <p:sldMasterId id="2147483741" r:id="rId4"/>
    <p:sldMasterId id="2147483757" r:id="rId5"/>
    <p:sldMasterId id="2147483781" r:id="rId6"/>
  </p:sldMasterIdLst>
  <p:notesMasterIdLst>
    <p:notesMasterId r:id="rId41"/>
  </p:notesMasterIdLst>
  <p:sldIdLst>
    <p:sldId id="266" r:id="rId7"/>
    <p:sldId id="257" r:id="rId8"/>
    <p:sldId id="262" r:id="rId9"/>
    <p:sldId id="268" r:id="rId10"/>
    <p:sldId id="264" r:id="rId11"/>
    <p:sldId id="265" r:id="rId12"/>
    <p:sldId id="270" r:id="rId13"/>
    <p:sldId id="280" r:id="rId14"/>
    <p:sldId id="279" r:id="rId15"/>
    <p:sldId id="272" r:id="rId16"/>
    <p:sldId id="281" r:id="rId17"/>
    <p:sldId id="273" r:id="rId18"/>
    <p:sldId id="624" r:id="rId19"/>
    <p:sldId id="276" r:id="rId20"/>
    <p:sldId id="274" r:id="rId21"/>
    <p:sldId id="275" r:id="rId22"/>
    <p:sldId id="277" r:id="rId23"/>
    <p:sldId id="269" r:id="rId24"/>
    <p:sldId id="517" r:id="rId25"/>
    <p:sldId id="599" r:id="rId26"/>
    <p:sldId id="623" r:id="rId27"/>
    <p:sldId id="603" r:id="rId28"/>
    <p:sldId id="282" r:id="rId29"/>
    <p:sldId id="283" r:id="rId30"/>
    <p:sldId id="284" r:id="rId31"/>
    <p:sldId id="285" r:id="rId32"/>
    <p:sldId id="625" r:id="rId33"/>
    <p:sldId id="626" r:id="rId34"/>
    <p:sldId id="628" r:id="rId35"/>
    <p:sldId id="627" r:id="rId36"/>
    <p:sldId id="629" r:id="rId37"/>
    <p:sldId id="630" r:id="rId38"/>
    <p:sldId id="631" r:id="rId39"/>
    <p:sldId id="27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660"/>
  </p:normalViewPr>
  <p:slideViewPr>
    <p:cSldViewPr snapToGrid="0">
      <p:cViewPr varScale="1">
        <p:scale>
          <a:sx n="67" d="100"/>
          <a:sy n="67" d="100"/>
        </p:scale>
        <p:origin x="1092" y="4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03346C-8A74-45D7-BA83-AE6BF955F7BC}" type="datetimeFigureOut">
              <a:rPr lang="en-GB" smtClean="0"/>
              <a:t>16/01/2020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F49958-4311-468C-8547-FC6623F20985}" type="slidenum">
              <a:rPr lang="en-GB" smtClean="0"/>
              <a:t>‹#›</a:t>
            </a:fld>
            <a:endParaRPr lang="en-GB" dirty="0"/>
          </a:p>
        </p:txBody>
      </p:sp>
    </p:spTree>
    <p:extLst>
      <p:ext uri="{BB962C8B-B14F-4D97-AF65-F5344CB8AC3E}">
        <p14:creationId xmlns:p14="http://schemas.microsoft.com/office/powerpoint/2010/main" val="3237176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869FE1B-AFD1-4D3B-8765-EAAAF82179BD}" type="slidenum">
              <a:rPr lang="en-US">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2627826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DELETE/REPLACE PHOTO CREDIT IF CHANGING THE IMAGE.</a:t>
            </a:r>
          </a:p>
        </p:txBody>
      </p:sp>
      <p:sp>
        <p:nvSpPr>
          <p:cNvPr id="4" name="Slide Number Placeholder 3"/>
          <p:cNvSpPr>
            <a:spLocks noGrp="1"/>
          </p:cNvSpPr>
          <p:nvPr>
            <p:ph type="sldNum" sz="quarter" idx="5"/>
          </p:nvPr>
        </p:nvSpPr>
        <p:spPr/>
        <p:txBody>
          <a:bodyPr/>
          <a:lstStyle/>
          <a:p>
            <a:fld id="{C0F3BA1D-A00F-DB41-84DA-BE26C4853B35}" type="slidenum">
              <a:rPr lang="en-US" smtClean="0"/>
              <a:pPr/>
              <a:t>24</a:t>
            </a:fld>
            <a:endParaRPr lang="en-US" dirty="0"/>
          </a:p>
        </p:txBody>
      </p:sp>
    </p:spTree>
    <p:extLst>
      <p:ext uri="{BB962C8B-B14F-4D97-AF65-F5344CB8AC3E}">
        <p14:creationId xmlns:p14="http://schemas.microsoft.com/office/powerpoint/2010/main" val="455011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DELETE/REPLACE PHOTO CREDIT IF CHANGING THE IMAGE.</a:t>
            </a:r>
          </a:p>
        </p:txBody>
      </p:sp>
      <p:sp>
        <p:nvSpPr>
          <p:cNvPr id="4" name="Slide Number Placeholder 3"/>
          <p:cNvSpPr>
            <a:spLocks noGrp="1"/>
          </p:cNvSpPr>
          <p:nvPr>
            <p:ph type="sldNum" sz="quarter" idx="5"/>
          </p:nvPr>
        </p:nvSpPr>
        <p:spPr/>
        <p:txBody>
          <a:bodyPr/>
          <a:lstStyle/>
          <a:p>
            <a:fld id="{C0F3BA1D-A00F-DB41-84DA-BE26C4853B35}" type="slidenum">
              <a:rPr lang="en-US" smtClean="0"/>
              <a:pPr/>
              <a:t>25</a:t>
            </a:fld>
            <a:endParaRPr lang="en-US" dirty="0"/>
          </a:p>
        </p:txBody>
      </p:sp>
    </p:spTree>
    <p:extLst>
      <p:ext uri="{BB962C8B-B14F-4D97-AF65-F5344CB8AC3E}">
        <p14:creationId xmlns:p14="http://schemas.microsoft.com/office/powerpoint/2010/main" val="2880681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DELETE/REPLACE PHOTO CREDIT IF CHANGING THE IMAGE.</a:t>
            </a:r>
          </a:p>
        </p:txBody>
      </p:sp>
      <p:sp>
        <p:nvSpPr>
          <p:cNvPr id="4" name="Slide Number Placeholder 3"/>
          <p:cNvSpPr>
            <a:spLocks noGrp="1"/>
          </p:cNvSpPr>
          <p:nvPr>
            <p:ph type="sldNum" sz="quarter" idx="5"/>
          </p:nvPr>
        </p:nvSpPr>
        <p:spPr/>
        <p:txBody>
          <a:bodyPr/>
          <a:lstStyle/>
          <a:p>
            <a:fld id="{C0F3BA1D-A00F-DB41-84DA-BE26C4853B35}" type="slidenum">
              <a:rPr lang="en-US" smtClean="0"/>
              <a:pPr/>
              <a:t>26</a:t>
            </a:fld>
            <a:endParaRPr lang="en-US" dirty="0"/>
          </a:p>
        </p:txBody>
      </p:sp>
    </p:spTree>
    <p:extLst>
      <p:ext uri="{BB962C8B-B14F-4D97-AF65-F5344CB8AC3E}">
        <p14:creationId xmlns:p14="http://schemas.microsoft.com/office/powerpoint/2010/main" val="1682519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0FB2E46-50A7-442D-84A8-26E3F9D2B5A0}" type="slidenum">
              <a:rPr lang="en-GB">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3161646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endParaRPr lang="en-GB" dirty="0"/>
          </a:p>
        </p:txBody>
      </p:sp>
      <p:sp>
        <p:nvSpPr>
          <p:cNvPr id="4" name="Slide Number Placeholder 3"/>
          <p:cNvSpPr>
            <a:spLocks noGrp="1"/>
          </p:cNvSpPr>
          <p:nvPr>
            <p:ph type="sldNum" sz="quarter" idx="10"/>
          </p:nvPr>
        </p:nvSpPr>
        <p:spPr/>
        <p:txBody>
          <a:bodyPr/>
          <a:lstStyle/>
          <a:p>
            <a:fld id="{C92C52B2-C8E1-4E54-9252-97991CD96BC1}" type="slidenum">
              <a:rPr lang="en-GB">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3808176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869FE1B-AFD1-4D3B-8765-EAAAF82179BD}" type="slidenum">
              <a:rPr lang="en-US">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328142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869FE1B-AFD1-4D3B-8765-EAAAF82179BD}" type="slidenum">
              <a:rPr lang="en-US">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2158631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869FE1B-AFD1-4D3B-8765-EAAAF82179BD}" type="slidenum">
              <a:rPr lang="en-US">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2854031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a:xfrm>
            <a:off x="917575" y="744538"/>
            <a:ext cx="4962525" cy="3722687"/>
          </a:xfrm>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x-none">
              <a:latin typeface="Lucida Grande" charset="0"/>
              <a:ea typeface="ヒラギノ角ゴ Pro W3" charset="-128"/>
            </a:endParaRPr>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128"/>
              </a:defRPr>
            </a:lvl1pPr>
            <a:lvl2pPr marL="742950" indent="-285750">
              <a:defRPr sz="2400">
                <a:solidFill>
                  <a:schemeClr val="tx1"/>
                </a:solidFill>
                <a:latin typeface="Lucida Grande" charset="0"/>
                <a:ea typeface="ヒラギノ角ゴ Pro W3" charset="-128"/>
              </a:defRPr>
            </a:lvl2pPr>
            <a:lvl3pPr marL="1143000" indent="-228600">
              <a:defRPr sz="2400">
                <a:solidFill>
                  <a:schemeClr val="tx1"/>
                </a:solidFill>
                <a:latin typeface="Lucida Grande" charset="0"/>
                <a:ea typeface="ヒラギノ角ゴ Pro W3" charset="-128"/>
              </a:defRPr>
            </a:lvl3pPr>
            <a:lvl4pPr marL="1600200" indent="-228600">
              <a:defRPr sz="2400">
                <a:solidFill>
                  <a:schemeClr val="tx1"/>
                </a:solidFill>
                <a:latin typeface="Lucida Grande" charset="0"/>
                <a:ea typeface="ヒラギノ角ゴ Pro W3" charset="-128"/>
              </a:defRPr>
            </a:lvl4pPr>
            <a:lvl5pPr marL="2057400" indent="-22860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fld id="{E7C4BC8A-5F95-E14A-A90B-737CFBB33B3A}" type="slidenum">
              <a:rPr lang="en-US" altLang="en-US" sz="1200"/>
              <a:pPr/>
              <a:t>19</a:t>
            </a:fld>
            <a:endParaRPr lang="en-US" altLang="en-US" sz="1200"/>
          </a:p>
        </p:txBody>
      </p:sp>
    </p:spTree>
    <p:extLst>
      <p:ext uri="{BB962C8B-B14F-4D97-AF65-F5344CB8AC3E}">
        <p14:creationId xmlns:p14="http://schemas.microsoft.com/office/powerpoint/2010/main" val="2283826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07AB23D-6D5B-1648-9513-77C7D049BB06}" type="slidenum">
              <a:rPr lang="en-US" altLang="en-US" smtClean="0"/>
              <a:pPr/>
              <a:t>22</a:t>
            </a:fld>
            <a:endParaRPr lang="en-US" altLang="en-US"/>
          </a:p>
        </p:txBody>
      </p:sp>
    </p:spTree>
    <p:extLst>
      <p:ext uri="{BB962C8B-B14F-4D97-AF65-F5344CB8AC3E}">
        <p14:creationId xmlns:p14="http://schemas.microsoft.com/office/powerpoint/2010/main" val="4136550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DELETE/REPLACE PHOTO CREDIT IF CHANGING THE IMAGE.</a:t>
            </a:r>
          </a:p>
        </p:txBody>
      </p:sp>
      <p:sp>
        <p:nvSpPr>
          <p:cNvPr id="4" name="Slide Number Placeholder 3"/>
          <p:cNvSpPr>
            <a:spLocks noGrp="1"/>
          </p:cNvSpPr>
          <p:nvPr>
            <p:ph type="sldNum" sz="quarter" idx="5"/>
          </p:nvPr>
        </p:nvSpPr>
        <p:spPr/>
        <p:txBody>
          <a:bodyPr/>
          <a:lstStyle/>
          <a:p>
            <a:fld id="{C0F3BA1D-A00F-DB41-84DA-BE26C4853B35}" type="slidenum">
              <a:rPr lang="en-US" smtClean="0"/>
              <a:pPr/>
              <a:t>23</a:t>
            </a:fld>
            <a:endParaRPr lang="en-US" dirty="0"/>
          </a:p>
        </p:txBody>
      </p:sp>
    </p:spTree>
    <p:extLst>
      <p:ext uri="{BB962C8B-B14F-4D97-AF65-F5344CB8AC3E}">
        <p14:creationId xmlns:p14="http://schemas.microsoft.com/office/powerpoint/2010/main" val="2029219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6.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27972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640888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5"/>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752932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6913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424039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92591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61439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958593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229000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407668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4375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8A7967"/>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3272122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678438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920383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077777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153332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19051" y="4810130"/>
            <a:ext cx="10060517" cy="2060575"/>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5" name="Rectangle 4"/>
          <p:cNvSpPr/>
          <p:nvPr userDrawn="1"/>
        </p:nvSpPr>
        <p:spPr>
          <a:xfrm>
            <a:off x="10289120" y="4797425"/>
            <a:ext cx="742949" cy="206533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6" name="Rectangle 5"/>
          <p:cNvSpPr/>
          <p:nvPr userDrawn="1"/>
        </p:nvSpPr>
        <p:spPr>
          <a:xfrm>
            <a:off x="11197168" y="4797425"/>
            <a:ext cx="372533" cy="2065338"/>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sp>
        <p:nvSpPr>
          <p:cNvPr id="7" name="Rectangle 6"/>
          <p:cNvSpPr/>
          <p:nvPr userDrawn="1"/>
        </p:nvSpPr>
        <p:spPr>
          <a:xfrm>
            <a:off x="11779254" y="4797425"/>
            <a:ext cx="156633" cy="2065338"/>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pic>
        <p:nvPicPr>
          <p:cNvPr id="8" name="Picture 17"/>
          <p:cNvPicPr>
            <a:picLocks noChangeAspect="1"/>
          </p:cNvPicPr>
          <p:nvPr userDrawn="1"/>
        </p:nvPicPr>
        <p:blipFill>
          <a:blip r:embed="rId2" cstate="print">
            <a:extLst>
              <a:ext uri="{28A0092B-C50C-407E-A947-70E740481C1C}">
                <a14:useLocalDpi xmlns:a14="http://schemas.microsoft.com/office/drawing/2010/main" val="0"/>
              </a:ext>
            </a:extLst>
          </a:blip>
          <a:srcRect t="3098"/>
          <a:stretch>
            <a:fillRect/>
          </a:stretch>
        </p:blipFill>
        <p:spPr bwMode="auto">
          <a:xfrm>
            <a:off x="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p:cNvPicPr>
            <a:picLocks noChangeAspect="1"/>
          </p:cNvPicPr>
          <p:nvPr userDrawn="1"/>
        </p:nvPicPr>
        <p:blipFill>
          <a:blip r:embed="rId3" cstate="print">
            <a:extLst>
              <a:ext uri="{28A0092B-C50C-407E-A947-70E740481C1C}">
                <a14:useLocalDpi xmlns:a14="http://schemas.microsoft.com/office/drawing/2010/main" val="0"/>
              </a:ext>
            </a:extLst>
          </a:blip>
          <a:srcRect t="3098"/>
          <a:stretch>
            <a:fillRect/>
          </a:stretch>
        </p:blipFill>
        <p:spPr bwMode="auto">
          <a:xfrm>
            <a:off x="250190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9"/>
          <p:cNvPicPr>
            <a:picLocks noChangeAspect="1"/>
          </p:cNvPicPr>
          <p:nvPr userDrawn="1"/>
        </p:nvPicPr>
        <p:blipFill>
          <a:blip r:embed="rId4" cstate="print">
            <a:extLst>
              <a:ext uri="{28A0092B-C50C-407E-A947-70E740481C1C}">
                <a14:useLocalDpi xmlns:a14="http://schemas.microsoft.com/office/drawing/2010/main" val="0"/>
              </a:ext>
            </a:extLst>
          </a:blip>
          <a:srcRect t="3098"/>
          <a:stretch>
            <a:fillRect/>
          </a:stretch>
        </p:blipFill>
        <p:spPr bwMode="auto">
          <a:xfrm>
            <a:off x="50101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8"/>
          <p:cNvPicPr>
            <a:picLocks noChangeAspect="1"/>
          </p:cNvPicPr>
          <p:nvPr userDrawn="1"/>
        </p:nvPicPr>
        <p:blipFill>
          <a:blip r:embed="rId5" cstate="print">
            <a:extLst>
              <a:ext uri="{28A0092B-C50C-407E-A947-70E740481C1C}">
                <a14:useLocalDpi xmlns:a14="http://schemas.microsoft.com/office/drawing/2010/main" val="0"/>
              </a:ext>
            </a:extLst>
          </a:blip>
          <a:srcRect t="3098"/>
          <a:stretch>
            <a:fillRect/>
          </a:stretch>
        </p:blipFill>
        <p:spPr bwMode="auto">
          <a:xfrm>
            <a:off x="75247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8668" y="228600"/>
            <a:ext cx="286173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1"/>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085920" y="242893"/>
            <a:ext cx="1936749"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28193" y="4907882"/>
            <a:ext cx="8917408" cy="520127"/>
          </a:xfrm>
          <a:prstGeom prst="rect">
            <a:avLst/>
          </a:prstGeom>
        </p:spPr>
        <p:txBody>
          <a:bodyPr/>
          <a:lstStyle>
            <a:lvl1pPr algn="l">
              <a:defRPr>
                <a:solidFill>
                  <a:schemeClr val="tx1"/>
                </a:solidFill>
                <a:latin typeface="Arial"/>
              </a:defRPr>
            </a:lvl1pPr>
          </a:lstStyle>
          <a:p>
            <a:r>
              <a:rPr lang="en-US"/>
              <a:t>Click to edit Master title style</a:t>
            </a:r>
            <a:endParaRPr lang="en-US" dirty="0"/>
          </a:p>
        </p:txBody>
      </p:sp>
      <p:sp>
        <p:nvSpPr>
          <p:cNvPr id="3" name="Subtitle 2"/>
          <p:cNvSpPr>
            <a:spLocks noGrp="1"/>
          </p:cNvSpPr>
          <p:nvPr>
            <p:ph type="subTitle" idx="1"/>
          </p:nvPr>
        </p:nvSpPr>
        <p:spPr>
          <a:xfrm>
            <a:off x="350772" y="5425784"/>
            <a:ext cx="8894829" cy="326443"/>
          </a:xfrm>
          <a:prstGeom prst="rect">
            <a:avLst/>
          </a:prstGeom>
        </p:spPr>
        <p:txBody>
          <a:bodyPr lIns="0" tIns="0" rIns="0" bIns="0"/>
          <a:lstStyle>
            <a:lvl1pPr marL="0" indent="0" algn="l">
              <a:buNone/>
              <a:defRPr sz="1350">
                <a:solidFill>
                  <a:schemeClr val="tx1"/>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14" name="Date Placeholder 3"/>
          <p:cNvSpPr>
            <a:spLocks noGrp="1"/>
          </p:cNvSpPr>
          <p:nvPr>
            <p:ph type="dt" sz="half" idx="10"/>
          </p:nvPr>
        </p:nvSpPr>
        <p:spPr/>
        <p:txBody>
          <a:bodyPr/>
          <a:lstStyle>
            <a:lvl1pPr>
              <a:defRPr sz="825" smtClean="0">
                <a:solidFill>
                  <a:schemeClr val="tx1"/>
                </a:solidFill>
                <a:latin typeface="Arial"/>
              </a:defRPr>
            </a:lvl1pPr>
          </a:lstStyle>
          <a:p>
            <a:pPr>
              <a:defRPr/>
            </a:pPr>
            <a:endParaRPr lang="en-US" dirty="0">
              <a:solidFill>
                <a:prstClr val="black"/>
              </a:solidFill>
            </a:endParaRPr>
          </a:p>
        </p:txBody>
      </p:sp>
      <p:sp>
        <p:nvSpPr>
          <p:cNvPr id="15" name="Footer Placeholder 4"/>
          <p:cNvSpPr>
            <a:spLocks noGrp="1"/>
          </p:cNvSpPr>
          <p:nvPr>
            <p:ph type="ftr" sz="quarter" idx="11"/>
          </p:nvPr>
        </p:nvSpPr>
        <p:spPr/>
        <p:txBody>
          <a:bodyPr/>
          <a:lstStyle>
            <a:lvl1pPr>
              <a:defRPr sz="825" dirty="0">
                <a:solidFill>
                  <a:schemeClr val="tx1"/>
                </a:solidFill>
                <a:latin typeface="Arial"/>
              </a:defRPr>
            </a:lvl1pPr>
          </a:lstStyle>
          <a:p>
            <a:pPr>
              <a:defRPr/>
            </a:pPr>
            <a:r>
              <a:rPr lang="en-US">
                <a:solidFill>
                  <a:prstClr val="black"/>
                </a:solidFill>
              </a:rPr>
              <a:t>Town Meeting on Computing</a:t>
            </a:r>
            <a:endParaRPr lang="en-US" dirty="0">
              <a:solidFill>
                <a:prstClr val="black"/>
              </a:solidFill>
            </a:endParaRPr>
          </a:p>
        </p:txBody>
      </p:sp>
      <p:sp>
        <p:nvSpPr>
          <p:cNvPr id="16" name="Slide Number Placeholder 5"/>
          <p:cNvSpPr>
            <a:spLocks noGrp="1"/>
          </p:cNvSpPr>
          <p:nvPr>
            <p:ph type="sldNum" sz="quarter" idx="12"/>
          </p:nvPr>
        </p:nvSpPr>
        <p:spPr/>
        <p:txBody>
          <a:bodyPr/>
          <a:lstStyle>
            <a:lvl1pPr>
              <a:defRPr sz="825" baseline="0" smtClean="0">
                <a:solidFill>
                  <a:schemeClr val="tx1"/>
                </a:solidFill>
                <a:latin typeface="Arial"/>
              </a:defRPr>
            </a:lvl1pPr>
          </a:lstStyle>
          <a:p>
            <a:pPr>
              <a:defRPr/>
            </a:pPr>
            <a:fld id="{B70077B6-2AC2-42D8-95F1-C414592305CB}"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488029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16" name="Text Placeholder 15"/>
          <p:cNvSpPr>
            <a:spLocks noGrp="1"/>
          </p:cNvSpPr>
          <p:nvPr>
            <p:ph type="body" sz="quarter" idx="10"/>
          </p:nvPr>
        </p:nvSpPr>
        <p:spPr>
          <a:xfrm>
            <a:off x="482601" y="1566868"/>
            <a:ext cx="11099800" cy="4613275"/>
          </a:xfrm>
          <a:prstGeom prst="rect">
            <a:avLst/>
          </a:prstGeo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1"/>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2"/>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3"/>
          </p:nvPr>
        </p:nvSpPr>
        <p:spPr/>
        <p:txBody>
          <a:bodyPr/>
          <a:lstStyle>
            <a:lvl1pPr>
              <a:defRPr/>
            </a:lvl1pPr>
          </a:lstStyle>
          <a:p>
            <a:pPr>
              <a:defRPr/>
            </a:pPr>
            <a:fld id="{876D64EA-B331-4E57-802F-F747BDA361E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32818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83393" y="1535935"/>
            <a:ext cx="5384800" cy="4525963"/>
          </a:xfrm>
          <a:prstGeom prst="rect">
            <a:avLst/>
          </a:prstGeom>
        </p:spPr>
        <p:txBody>
          <a:bodyPr lIns="0" t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71393" y="1535935"/>
            <a:ext cx="5384800" cy="4525963"/>
          </a:xfrm>
          <a:prstGeom prst="rect">
            <a:avLst/>
          </a:prstGeom>
        </p:spPr>
        <p:txBody>
          <a:bodyPr tIns="0" r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3"/>
          <p:cNvSpPr>
            <a:spLocks noGrp="1"/>
          </p:cNvSpPr>
          <p:nvPr>
            <p:ph type="dt" sz="half" idx="10"/>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C59F0E4-7DB5-4878-B24B-02836F235BD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798192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934448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8A7967"/>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9791833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6"/>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178001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6"/>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7480108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200926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8611459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863191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225471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4516114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8"/>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731072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0548969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5"/>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9438267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729178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823030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4482073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506522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23252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1746573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869802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2970256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7484490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2918371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4674979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791994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19051" y="4810130"/>
            <a:ext cx="10060517" cy="2060575"/>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5" name="Rectangle 4"/>
          <p:cNvSpPr/>
          <p:nvPr userDrawn="1"/>
        </p:nvSpPr>
        <p:spPr>
          <a:xfrm>
            <a:off x="10289120" y="4797425"/>
            <a:ext cx="742949" cy="206533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6" name="Rectangle 5"/>
          <p:cNvSpPr/>
          <p:nvPr userDrawn="1"/>
        </p:nvSpPr>
        <p:spPr>
          <a:xfrm>
            <a:off x="11197168" y="4797425"/>
            <a:ext cx="372533" cy="2065338"/>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sp>
        <p:nvSpPr>
          <p:cNvPr id="7" name="Rectangle 6"/>
          <p:cNvSpPr/>
          <p:nvPr userDrawn="1"/>
        </p:nvSpPr>
        <p:spPr>
          <a:xfrm>
            <a:off x="11779254" y="4797425"/>
            <a:ext cx="156633" cy="2065338"/>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pic>
        <p:nvPicPr>
          <p:cNvPr id="8" name="Picture 17"/>
          <p:cNvPicPr>
            <a:picLocks noChangeAspect="1"/>
          </p:cNvPicPr>
          <p:nvPr userDrawn="1"/>
        </p:nvPicPr>
        <p:blipFill>
          <a:blip r:embed="rId2" cstate="print">
            <a:extLst>
              <a:ext uri="{28A0092B-C50C-407E-A947-70E740481C1C}">
                <a14:useLocalDpi xmlns:a14="http://schemas.microsoft.com/office/drawing/2010/main" val="0"/>
              </a:ext>
            </a:extLst>
          </a:blip>
          <a:srcRect t="3098"/>
          <a:stretch>
            <a:fillRect/>
          </a:stretch>
        </p:blipFill>
        <p:spPr bwMode="auto">
          <a:xfrm>
            <a:off x="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p:cNvPicPr>
            <a:picLocks noChangeAspect="1"/>
          </p:cNvPicPr>
          <p:nvPr userDrawn="1"/>
        </p:nvPicPr>
        <p:blipFill>
          <a:blip r:embed="rId3" cstate="print">
            <a:extLst>
              <a:ext uri="{28A0092B-C50C-407E-A947-70E740481C1C}">
                <a14:useLocalDpi xmlns:a14="http://schemas.microsoft.com/office/drawing/2010/main" val="0"/>
              </a:ext>
            </a:extLst>
          </a:blip>
          <a:srcRect t="3098"/>
          <a:stretch>
            <a:fillRect/>
          </a:stretch>
        </p:blipFill>
        <p:spPr bwMode="auto">
          <a:xfrm>
            <a:off x="250190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9"/>
          <p:cNvPicPr>
            <a:picLocks noChangeAspect="1"/>
          </p:cNvPicPr>
          <p:nvPr userDrawn="1"/>
        </p:nvPicPr>
        <p:blipFill>
          <a:blip r:embed="rId4" cstate="print">
            <a:extLst>
              <a:ext uri="{28A0092B-C50C-407E-A947-70E740481C1C}">
                <a14:useLocalDpi xmlns:a14="http://schemas.microsoft.com/office/drawing/2010/main" val="0"/>
              </a:ext>
            </a:extLst>
          </a:blip>
          <a:srcRect t="3098"/>
          <a:stretch>
            <a:fillRect/>
          </a:stretch>
        </p:blipFill>
        <p:spPr bwMode="auto">
          <a:xfrm>
            <a:off x="50101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8"/>
          <p:cNvPicPr>
            <a:picLocks noChangeAspect="1"/>
          </p:cNvPicPr>
          <p:nvPr userDrawn="1"/>
        </p:nvPicPr>
        <p:blipFill>
          <a:blip r:embed="rId5" cstate="print">
            <a:extLst>
              <a:ext uri="{28A0092B-C50C-407E-A947-70E740481C1C}">
                <a14:useLocalDpi xmlns:a14="http://schemas.microsoft.com/office/drawing/2010/main" val="0"/>
              </a:ext>
            </a:extLst>
          </a:blip>
          <a:srcRect t="3098"/>
          <a:stretch>
            <a:fillRect/>
          </a:stretch>
        </p:blipFill>
        <p:spPr bwMode="auto">
          <a:xfrm>
            <a:off x="75247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8668" y="228600"/>
            <a:ext cx="286173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1"/>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085920" y="242893"/>
            <a:ext cx="1936749"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28193" y="4907882"/>
            <a:ext cx="8917408" cy="520127"/>
          </a:xfrm>
          <a:prstGeom prst="rect">
            <a:avLst/>
          </a:prstGeom>
        </p:spPr>
        <p:txBody>
          <a:bodyPr/>
          <a:lstStyle>
            <a:lvl1pPr algn="l">
              <a:defRPr>
                <a:solidFill>
                  <a:schemeClr val="tx1"/>
                </a:solidFill>
                <a:latin typeface="Arial"/>
              </a:defRPr>
            </a:lvl1pPr>
          </a:lstStyle>
          <a:p>
            <a:r>
              <a:rPr lang="en-US"/>
              <a:t>Click to edit Master title style</a:t>
            </a:r>
            <a:endParaRPr lang="en-US" dirty="0"/>
          </a:p>
        </p:txBody>
      </p:sp>
      <p:sp>
        <p:nvSpPr>
          <p:cNvPr id="3" name="Subtitle 2"/>
          <p:cNvSpPr>
            <a:spLocks noGrp="1"/>
          </p:cNvSpPr>
          <p:nvPr>
            <p:ph type="subTitle" idx="1"/>
          </p:nvPr>
        </p:nvSpPr>
        <p:spPr>
          <a:xfrm>
            <a:off x="350772" y="5425784"/>
            <a:ext cx="8894829" cy="326443"/>
          </a:xfrm>
          <a:prstGeom prst="rect">
            <a:avLst/>
          </a:prstGeom>
        </p:spPr>
        <p:txBody>
          <a:bodyPr lIns="0" tIns="0" rIns="0" bIns="0"/>
          <a:lstStyle>
            <a:lvl1pPr marL="0" indent="0" algn="l">
              <a:buNone/>
              <a:defRPr sz="1350">
                <a:solidFill>
                  <a:schemeClr val="tx1"/>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14" name="Date Placeholder 3"/>
          <p:cNvSpPr>
            <a:spLocks noGrp="1"/>
          </p:cNvSpPr>
          <p:nvPr>
            <p:ph type="dt" sz="half" idx="10"/>
          </p:nvPr>
        </p:nvSpPr>
        <p:spPr/>
        <p:txBody>
          <a:bodyPr/>
          <a:lstStyle>
            <a:lvl1pPr>
              <a:defRPr sz="825" smtClean="0">
                <a:solidFill>
                  <a:schemeClr val="tx1"/>
                </a:solidFill>
                <a:latin typeface="Arial"/>
              </a:defRPr>
            </a:lvl1pPr>
          </a:lstStyle>
          <a:p>
            <a:pPr>
              <a:defRPr/>
            </a:pPr>
            <a:endParaRPr lang="en-US" dirty="0">
              <a:solidFill>
                <a:prstClr val="black"/>
              </a:solidFill>
            </a:endParaRPr>
          </a:p>
        </p:txBody>
      </p:sp>
      <p:sp>
        <p:nvSpPr>
          <p:cNvPr id="15" name="Footer Placeholder 4"/>
          <p:cNvSpPr>
            <a:spLocks noGrp="1"/>
          </p:cNvSpPr>
          <p:nvPr>
            <p:ph type="ftr" sz="quarter" idx="11"/>
          </p:nvPr>
        </p:nvSpPr>
        <p:spPr/>
        <p:txBody>
          <a:bodyPr/>
          <a:lstStyle>
            <a:lvl1pPr>
              <a:defRPr sz="825" dirty="0">
                <a:solidFill>
                  <a:schemeClr val="tx1"/>
                </a:solidFill>
                <a:latin typeface="Arial"/>
              </a:defRPr>
            </a:lvl1pPr>
          </a:lstStyle>
          <a:p>
            <a:pPr>
              <a:defRPr/>
            </a:pPr>
            <a:r>
              <a:rPr lang="en-US">
                <a:solidFill>
                  <a:prstClr val="black"/>
                </a:solidFill>
              </a:rPr>
              <a:t>Town Meeting on Computing</a:t>
            </a:r>
            <a:endParaRPr lang="en-US" dirty="0">
              <a:solidFill>
                <a:prstClr val="black"/>
              </a:solidFill>
            </a:endParaRPr>
          </a:p>
        </p:txBody>
      </p:sp>
      <p:sp>
        <p:nvSpPr>
          <p:cNvPr id="16" name="Slide Number Placeholder 5"/>
          <p:cNvSpPr>
            <a:spLocks noGrp="1"/>
          </p:cNvSpPr>
          <p:nvPr>
            <p:ph type="sldNum" sz="quarter" idx="12"/>
          </p:nvPr>
        </p:nvSpPr>
        <p:spPr/>
        <p:txBody>
          <a:bodyPr/>
          <a:lstStyle>
            <a:lvl1pPr>
              <a:defRPr sz="825" baseline="0" smtClean="0">
                <a:solidFill>
                  <a:schemeClr val="tx1"/>
                </a:solidFill>
                <a:latin typeface="Arial"/>
              </a:defRPr>
            </a:lvl1pPr>
          </a:lstStyle>
          <a:p>
            <a:pPr>
              <a:defRPr/>
            </a:pPr>
            <a:fld id="{B70077B6-2AC2-42D8-95F1-C414592305CB}"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634499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8252578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16" name="Text Placeholder 15"/>
          <p:cNvSpPr>
            <a:spLocks noGrp="1"/>
          </p:cNvSpPr>
          <p:nvPr>
            <p:ph type="body" sz="quarter" idx="10"/>
          </p:nvPr>
        </p:nvSpPr>
        <p:spPr>
          <a:xfrm>
            <a:off x="482601" y="1566868"/>
            <a:ext cx="11099800" cy="4613275"/>
          </a:xfrm>
          <a:prstGeom prst="rect">
            <a:avLst/>
          </a:prstGeo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1"/>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2"/>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3"/>
          </p:nvPr>
        </p:nvSpPr>
        <p:spPr/>
        <p:txBody>
          <a:bodyPr/>
          <a:lstStyle>
            <a:lvl1pPr>
              <a:defRPr/>
            </a:lvl1pPr>
          </a:lstStyle>
          <a:p>
            <a:pPr>
              <a:defRPr/>
            </a:pPr>
            <a:fld id="{876D64EA-B331-4E57-802F-F747BDA361E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29238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83393" y="1535935"/>
            <a:ext cx="5384800" cy="4525963"/>
          </a:xfrm>
          <a:prstGeom prst="rect">
            <a:avLst/>
          </a:prstGeom>
        </p:spPr>
        <p:txBody>
          <a:bodyPr lIns="0" t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71393" y="1535935"/>
            <a:ext cx="5384800" cy="4525963"/>
          </a:xfrm>
          <a:prstGeom prst="rect">
            <a:avLst/>
          </a:prstGeom>
        </p:spPr>
        <p:txBody>
          <a:bodyPr tIns="0" r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3"/>
          <p:cNvSpPr>
            <a:spLocks noGrp="1"/>
          </p:cNvSpPr>
          <p:nvPr>
            <p:ph type="dt" sz="half" idx="10"/>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C59F0E4-7DB5-4878-B24B-02836F235BD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7604841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itle 3"/>
          <p:cNvSpPr>
            <a:spLocks noGrp="1"/>
          </p:cNvSpPr>
          <p:nvPr>
            <p:ph type="title"/>
          </p:nvPr>
        </p:nvSpPr>
        <p:spPr>
          <a:xfrm>
            <a:off x="483395" y="127465"/>
            <a:ext cx="8807363" cy="1001599"/>
          </a:xfrm>
          <a:prstGeom prst="rect">
            <a:avLst/>
          </a:prstGeom>
        </p:spPr>
        <p:txBody>
          <a:bodyPr/>
          <a:lstStyle/>
          <a:p>
            <a:r>
              <a:rPr lang="en-GB"/>
              <a:t>Click to edit Master title style</a:t>
            </a:r>
            <a:endParaRPr lang="en-US"/>
          </a:p>
        </p:txBody>
      </p:sp>
      <p:sp>
        <p:nvSpPr>
          <p:cNvPr id="16" name="Text Placeholder 15"/>
          <p:cNvSpPr>
            <a:spLocks noGrp="1"/>
          </p:cNvSpPr>
          <p:nvPr>
            <p:ph type="body" sz="quarter" idx="10"/>
          </p:nvPr>
        </p:nvSpPr>
        <p:spPr>
          <a:xfrm>
            <a:off x="482601" y="1566864"/>
            <a:ext cx="11099800" cy="4613275"/>
          </a:xfrm>
          <a:prstGeom prst="rect">
            <a:avLst/>
          </a:prstGeo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0" name="Date Placeholder 3"/>
          <p:cNvSpPr>
            <a:spLocks noGrp="1"/>
          </p:cNvSpPr>
          <p:nvPr>
            <p:ph type="dt" sz="half" idx="2"/>
          </p:nvPr>
        </p:nvSpPr>
        <p:spPr>
          <a:xfrm>
            <a:off x="1530721" y="6482078"/>
            <a:ext cx="1440865" cy="375923"/>
          </a:xfrm>
          <a:prstGeom prst="rect">
            <a:avLst/>
          </a:prstGeom>
        </p:spPr>
        <p:txBody>
          <a:bodyPr lIns="0" tIns="0" rIns="0" bIns="0" anchor="ctr" anchorCtr="0"/>
          <a:lstStyle>
            <a:lvl1pPr>
              <a:defRPr sz="1100">
                <a:solidFill>
                  <a:schemeClr val="tx1"/>
                </a:solidFill>
                <a:latin typeface="Arial"/>
              </a:defRPr>
            </a:lvl1pPr>
          </a:lstStyle>
          <a:p>
            <a:pPr defTabSz="914400" fontAlgn="auto">
              <a:spcBef>
                <a:spcPts val="0"/>
              </a:spcBef>
              <a:spcAft>
                <a:spcPts val="0"/>
              </a:spcAft>
            </a:pPr>
            <a:endParaRPr lang="en-US" dirty="0">
              <a:solidFill>
                <a:prstClr val="black"/>
              </a:solidFill>
            </a:endParaRPr>
          </a:p>
        </p:txBody>
      </p:sp>
      <p:sp>
        <p:nvSpPr>
          <p:cNvPr id="21" name="Footer Placeholder 4"/>
          <p:cNvSpPr>
            <a:spLocks noGrp="1"/>
          </p:cNvSpPr>
          <p:nvPr>
            <p:ph type="ftr" sz="quarter" idx="3"/>
          </p:nvPr>
        </p:nvSpPr>
        <p:spPr>
          <a:xfrm>
            <a:off x="3236640" y="6482077"/>
            <a:ext cx="4868784" cy="375924"/>
          </a:xfrm>
          <a:prstGeom prst="rect">
            <a:avLst/>
          </a:prstGeom>
        </p:spPr>
        <p:txBody>
          <a:bodyPr lIns="0" tIns="0" rIns="0" bIns="0" anchor="ctr" anchorCtr="0"/>
          <a:lstStyle>
            <a:lvl1pPr>
              <a:defRPr sz="1100">
                <a:solidFill>
                  <a:schemeClr val="tx1"/>
                </a:solidFill>
                <a:latin typeface="Arial"/>
              </a:defRPr>
            </a:lvl1pPr>
          </a:lstStyle>
          <a:p>
            <a:pPr defTabSz="914400" fontAlgn="auto">
              <a:spcBef>
                <a:spcPts val="0"/>
              </a:spcBef>
              <a:spcAft>
                <a:spcPts val="0"/>
              </a:spcAft>
            </a:pPr>
            <a:r>
              <a:rPr lang="en-US">
                <a:solidFill>
                  <a:prstClr val="black"/>
                </a:solidFill>
              </a:rPr>
              <a:t>Town Meeting on Computing</a:t>
            </a:r>
            <a:endParaRPr lang="en-US" dirty="0">
              <a:solidFill>
                <a:prstClr val="black"/>
              </a:solidFill>
            </a:endParaRPr>
          </a:p>
        </p:txBody>
      </p:sp>
      <p:sp>
        <p:nvSpPr>
          <p:cNvPr id="22" name="Slide Number Placeholder 5"/>
          <p:cNvSpPr>
            <a:spLocks noGrp="1"/>
          </p:cNvSpPr>
          <p:nvPr>
            <p:ph type="sldNum" sz="quarter" idx="4"/>
          </p:nvPr>
        </p:nvSpPr>
        <p:spPr>
          <a:xfrm>
            <a:off x="483395" y="6482078"/>
            <a:ext cx="912949"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pPr defTabSz="914400" fontAlgn="auto">
              <a:spcBef>
                <a:spcPts val="0"/>
              </a:spcBef>
              <a:spcAft>
                <a:spcPts val="0"/>
              </a:spcAft>
            </a:pPr>
            <a:fld id="{D762954D-C8D2-544F-83E7-6B4E4AF726EB}" type="slidenum">
              <a:rPr lang="en-US" smtClean="0">
                <a:solidFill>
                  <a:prstClr val="black"/>
                </a:solidFill>
              </a:rPr>
              <a:pPr defTabSz="914400"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282975254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544866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8A7967"/>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079728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6"/>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7520122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4"/>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2333745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2260747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239070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488863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5022934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177378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8"/>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365612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2355548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5"/>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2262267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922435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901157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23614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81545750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654426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27145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5657355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337249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7454926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889361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4808081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94109569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19051" y="4810130"/>
            <a:ext cx="10060517" cy="2060575"/>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5" name="Rectangle 4"/>
          <p:cNvSpPr/>
          <p:nvPr userDrawn="1"/>
        </p:nvSpPr>
        <p:spPr>
          <a:xfrm>
            <a:off x="10289120" y="4797425"/>
            <a:ext cx="742949" cy="206533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endParaRPr lang="en-US" sz="1350" dirty="0">
              <a:solidFill>
                <a:prstClr val="white"/>
              </a:solidFill>
            </a:endParaRPr>
          </a:p>
        </p:txBody>
      </p:sp>
      <p:sp>
        <p:nvSpPr>
          <p:cNvPr id="6" name="Rectangle 5"/>
          <p:cNvSpPr/>
          <p:nvPr userDrawn="1"/>
        </p:nvSpPr>
        <p:spPr>
          <a:xfrm>
            <a:off x="11197168" y="4797425"/>
            <a:ext cx="372533" cy="2065338"/>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sp>
        <p:nvSpPr>
          <p:cNvPr id="7" name="Rectangle 6"/>
          <p:cNvSpPr/>
          <p:nvPr userDrawn="1"/>
        </p:nvSpPr>
        <p:spPr>
          <a:xfrm>
            <a:off x="11779254" y="4797425"/>
            <a:ext cx="156633" cy="2065338"/>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342892">
              <a:defRPr/>
            </a:pPr>
            <a:r>
              <a:rPr lang="en-US" sz="1350" dirty="0">
                <a:solidFill>
                  <a:prstClr val="white"/>
                </a:solidFill>
              </a:rPr>
              <a:t> </a:t>
            </a:r>
          </a:p>
        </p:txBody>
      </p:sp>
      <p:pic>
        <p:nvPicPr>
          <p:cNvPr id="8" name="Picture 17"/>
          <p:cNvPicPr>
            <a:picLocks noChangeAspect="1"/>
          </p:cNvPicPr>
          <p:nvPr userDrawn="1"/>
        </p:nvPicPr>
        <p:blipFill>
          <a:blip r:embed="rId2" cstate="print">
            <a:extLst>
              <a:ext uri="{28A0092B-C50C-407E-A947-70E740481C1C}">
                <a14:useLocalDpi xmlns:a14="http://schemas.microsoft.com/office/drawing/2010/main" val="0"/>
              </a:ext>
            </a:extLst>
          </a:blip>
          <a:srcRect t="3098"/>
          <a:stretch>
            <a:fillRect/>
          </a:stretch>
        </p:blipFill>
        <p:spPr bwMode="auto">
          <a:xfrm>
            <a:off x="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p:cNvPicPr>
            <a:picLocks noChangeAspect="1"/>
          </p:cNvPicPr>
          <p:nvPr userDrawn="1"/>
        </p:nvPicPr>
        <p:blipFill>
          <a:blip r:embed="rId3" cstate="print">
            <a:extLst>
              <a:ext uri="{28A0092B-C50C-407E-A947-70E740481C1C}">
                <a14:useLocalDpi xmlns:a14="http://schemas.microsoft.com/office/drawing/2010/main" val="0"/>
              </a:ext>
            </a:extLst>
          </a:blip>
          <a:srcRect t="3098"/>
          <a:stretch>
            <a:fillRect/>
          </a:stretch>
        </p:blipFill>
        <p:spPr bwMode="auto">
          <a:xfrm>
            <a:off x="2501900" y="1211263"/>
            <a:ext cx="2516717"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9"/>
          <p:cNvPicPr>
            <a:picLocks noChangeAspect="1"/>
          </p:cNvPicPr>
          <p:nvPr userDrawn="1"/>
        </p:nvPicPr>
        <p:blipFill>
          <a:blip r:embed="rId4" cstate="print">
            <a:extLst>
              <a:ext uri="{28A0092B-C50C-407E-A947-70E740481C1C}">
                <a14:useLocalDpi xmlns:a14="http://schemas.microsoft.com/office/drawing/2010/main" val="0"/>
              </a:ext>
            </a:extLst>
          </a:blip>
          <a:srcRect t="3098"/>
          <a:stretch>
            <a:fillRect/>
          </a:stretch>
        </p:blipFill>
        <p:spPr bwMode="auto">
          <a:xfrm>
            <a:off x="50101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8"/>
          <p:cNvPicPr>
            <a:picLocks noChangeAspect="1"/>
          </p:cNvPicPr>
          <p:nvPr userDrawn="1"/>
        </p:nvPicPr>
        <p:blipFill>
          <a:blip r:embed="rId5" cstate="print">
            <a:extLst>
              <a:ext uri="{28A0092B-C50C-407E-A947-70E740481C1C}">
                <a14:useLocalDpi xmlns:a14="http://schemas.microsoft.com/office/drawing/2010/main" val="0"/>
              </a:ext>
            </a:extLst>
          </a:blip>
          <a:srcRect t="3098"/>
          <a:stretch>
            <a:fillRect/>
          </a:stretch>
        </p:blipFill>
        <p:spPr bwMode="auto">
          <a:xfrm>
            <a:off x="7524751" y="1211263"/>
            <a:ext cx="2516716"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8668" y="228600"/>
            <a:ext cx="286173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1"/>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0085920" y="242893"/>
            <a:ext cx="1936749"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28193" y="4907882"/>
            <a:ext cx="8917408" cy="520127"/>
          </a:xfrm>
          <a:prstGeom prst="rect">
            <a:avLst/>
          </a:prstGeom>
        </p:spPr>
        <p:txBody>
          <a:bodyPr/>
          <a:lstStyle>
            <a:lvl1pPr algn="l">
              <a:defRPr>
                <a:solidFill>
                  <a:schemeClr val="tx1"/>
                </a:solidFill>
                <a:latin typeface="Arial"/>
              </a:defRPr>
            </a:lvl1pPr>
          </a:lstStyle>
          <a:p>
            <a:r>
              <a:rPr lang="en-US"/>
              <a:t>Click to edit Master title style</a:t>
            </a:r>
            <a:endParaRPr lang="en-US" dirty="0"/>
          </a:p>
        </p:txBody>
      </p:sp>
      <p:sp>
        <p:nvSpPr>
          <p:cNvPr id="3" name="Subtitle 2"/>
          <p:cNvSpPr>
            <a:spLocks noGrp="1"/>
          </p:cNvSpPr>
          <p:nvPr>
            <p:ph type="subTitle" idx="1"/>
          </p:nvPr>
        </p:nvSpPr>
        <p:spPr>
          <a:xfrm>
            <a:off x="350772" y="5425784"/>
            <a:ext cx="8894829" cy="326443"/>
          </a:xfrm>
          <a:prstGeom prst="rect">
            <a:avLst/>
          </a:prstGeom>
        </p:spPr>
        <p:txBody>
          <a:bodyPr lIns="0" tIns="0" rIns="0" bIns="0"/>
          <a:lstStyle>
            <a:lvl1pPr marL="0" indent="0" algn="l">
              <a:buNone/>
              <a:defRPr sz="1350">
                <a:solidFill>
                  <a:schemeClr val="tx1"/>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14" name="Date Placeholder 3"/>
          <p:cNvSpPr>
            <a:spLocks noGrp="1"/>
          </p:cNvSpPr>
          <p:nvPr>
            <p:ph type="dt" sz="half" idx="10"/>
          </p:nvPr>
        </p:nvSpPr>
        <p:spPr/>
        <p:txBody>
          <a:bodyPr/>
          <a:lstStyle>
            <a:lvl1pPr>
              <a:defRPr sz="825" smtClean="0">
                <a:solidFill>
                  <a:schemeClr val="tx1"/>
                </a:solidFill>
                <a:latin typeface="Arial"/>
              </a:defRPr>
            </a:lvl1pPr>
          </a:lstStyle>
          <a:p>
            <a:pPr>
              <a:defRPr/>
            </a:pPr>
            <a:endParaRPr lang="en-US" dirty="0">
              <a:solidFill>
                <a:prstClr val="black"/>
              </a:solidFill>
            </a:endParaRPr>
          </a:p>
        </p:txBody>
      </p:sp>
      <p:sp>
        <p:nvSpPr>
          <p:cNvPr id="15" name="Footer Placeholder 4"/>
          <p:cNvSpPr>
            <a:spLocks noGrp="1"/>
          </p:cNvSpPr>
          <p:nvPr>
            <p:ph type="ftr" sz="quarter" idx="11"/>
          </p:nvPr>
        </p:nvSpPr>
        <p:spPr/>
        <p:txBody>
          <a:bodyPr/>
          <a:lstStyle>
            <a:lvl1pPr>
              <a:defRPr sz="825" dirty="0">
                <a:solidFill>
                  <a:schemeClr val="tx1"/>
                </a:solidFill>
                <a:latin typeface="Arial"/>
              </a:defRPr>
            </a:lvl1pPr>
          </a:lstStyle>
          <a:p>
            <a:pPr>
              <a:defRPr/>
            </a:pPr>
            <a:r>
              <a:rPr lang="en-US">
                <a:solidFill>
                  <a:prstClr val="black"/>
                </a:solidFill>
              </a:rPr>
              <a:t>Town Meeting on Computing</a:t>
            </a:r>
            <a:endParaRPr lang="en-US" dirty="0">
              <a:solidFill>
                <a:prstClr val="black"/>
              </a:solidFill>
            </a:endParaRPr>
          </a:p>
        </p:txBody>
      </p:sp>
      <p:sp>
        <p:nvSpPr>
          <p:cNvPr id="16" name="Slide Number Placeholder 5"/>
          <p:cNvSpPr>
            <a:spLocks noGrp="1"/>
          </p:cNvSpPr>
          <p:nvPr>
            <p:ph type="sldNum" sz="quarter" idx="12"/>
          </p:nvPr>
        </p:nvSpPr>
        <p:spPr/>
        <p:txBody>
          <a:bodyPr/>
          <a:lstStyle>
            <a:lvl1pPr>
              <a:defRPr sz="825" baseline="0" smtClean="0">
                <a:solidFill>
                  <a:schemeClr val="tx1"/>
                </a:solidFill>
                <a:latin typeface="Arial"/>
              </a:defRPr>
            </a:lvl1pPr>
          </a:lstStyle>
          <a:p>
            <a:pPr>
              <a:defRPr/>
            </a:pPr>
            <a:fld id="{B70077B6-2AC2-42D8-95F1-C414592305CB}"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8062230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16" name="Text Placeholder 15"/>
          <p:cNvSpPr>
            <a:spLocks noGrp="1"/>
          </p:cNvSpPr>
          <p:nvPr>
            <p:ph type="body" sz="quarter" idx="10"/>
          </p:nvPr>
        </p:nvSpPr>
        <p:spPr>
          <a:xfrm>
            <a:off x="482601" y="1566868"/>
            <a:ext cx="11099800" cy="4613275"/>
          </a:xfrm>
          <a:prstGeom prst="rect">
            <a:avLst/>
          </a:prstGeo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1"/>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2"/>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3"/>
          </p:nvPr>
        </p:nvSpPr>
        <p:spPr/>
        <p:txBody>
          <a:bodyPr/>
          <a:lstStyle>
            <a:lvl1pPr>
              <a:defRPr/>
            </a:lvl1pPr>
          </a:lstStyle>
          <a:p>
            <a:pPr>
              <a:defRPr/>
            </a:pPr>
            <a:fld id="{876D64EA-B331-4E57-802F-F747BDA361E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27944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83393" y="1535935"/>
            <a:ext cx="5384800" cy="4525963"/>
          </a:xfrm>
          <a:prstGeom prst="rect">
            <a:avLst/>
          </a:prstGeom>
        </p:spPr>
        <p:txBody>
          <a:bodyPr lIns="0" t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71393" y="1535935"/>
            <a:ext cx="5384800" cy="4525963"/>
          </a:xfrm>
          <a:prstGeom prst="rect">
            <a:avLst/>
          </a:prstGeom>
        </p:spPr>
        <p:txBody>
          <a:bodyPr tIns="0" r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3"/>
          <p:cNvSpPr>
            <a:spLocks noGrp="1"/>
          </p:cNvSpPr>
          <p:nvPr>
            <p:ph type="dt" sz="half" idx="10"/>
          </p:nvPr>
        </p:nvSpPr>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Town Meeting on Computing</a:t>
            </a: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C59F0E4-7DB5-4878-B24B-02836F235BD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652455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itle 3"/>
          <p:cNvSpPr>
            <a:spLocks noGrp="1"/>
          </p:cNvSpPr>
          <p:nvPr>
            <p:ph type="title"/>
          </p:nvPr>
        </p:nvSpPr>
        <p:spPr>
          <a:xfrm>
            <a:off x="483395" y="127465"/>
            <a:ext cx="8807363" cy="1001599"/>
          </a:xfrm>
          <a:prstGeom prst="rect">
            <a:avLst/>
          </a:prstGeom>
        </p:spPr>
        <p:txBody>
          <a:bodyPr/>
          <a:lstStyle/>
          <a:p>
            <a:r>
              <a:rPr lang="en-GB"/>
              <a:t>Click to edit Master title style</a:t>
            </a:r>
            <a:endParaRPr lang="en-US"/>
          </a:p>
        </p:txBody>
      </p:sp>
      <p:sp>
        <p:nvSpPr>
          <p:cNvPr id="16" name="Text Placeholder 15"/>
          <p:cNvSpPr>
            <a:spLocks noGrp="1"/>
          </p:cNvSpPr>
          <p:nvPr>
            <p:ph type="body" sz="quarter" idx="10"/>
          </p:nvPr>
        </p:nvSpPr>
        <p:spPr>
          <a:xfrm>
            <a:off x="482601" y="1566864"/>
            <a:ext cx="11099800" cy="4613275"/>
          </a:xfrm>
          <a:prstGeom prst="rect">
            <a:avLst/>
          </a:prstGeo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0" name="Date Placeholder 3"/>
          <p:cNvSpPr>
            <a:spLocks noGrp="1"/>
          </p:cNvSpPr>
          <p:nvPr>
            <p:ph type="dt" sz="half" idx="2"/>
          </p:nvPr>
        </p:nvSpPr>
        <p:spPr>
          <a:xfrm>
            <a:off x="1530721" y="6482078"/>
            <a:ext cx="1440865" cy="375923"/>
          </a:xfrm>
          <a:prstGeom prst="rect">
            <a:avLst/>
          </a:prstGeom>
        </p:spPr>
        <p:txBody>
          <a:bodyPr lIns="0" tIns="0" rIns="0" bIns="0" anchor="ctr" anchorCtr="0"/>
          <a:lstStyle>
            <a:lvl1pPr>
              <a:defRPr sz="1100">
                <a:solidFill>
                  <a:schemeClr val="tx1"/>
                </a:solidFill>
                <a:latin typeface="Arial"/>
              </a:defRPr>
            </a:lvl1pPr>
          </a:lstStyle>
          <a:p>
            <a:endParaRPr lang="en-US" dirty="0">
              <a:solidFill>
                <a:prstClr val="black"/>
              </a:solidFill>
            </a:endParaRPr>
          </a:p>
        </p:txBody>
      </p:sp>
      <p:sp>
        <p:nvSpPr>
          <p:cNvPr id="21" name="Footer Placeholder 4"/>
          <p:cNvSpPr>
            <a:spLocks noGrp="1"/>
          </p:cNvSpPr>
          <p:nvPr>
            <p:ph type="ftr" sz="quarter" idx="3"/>
          </p:nvPr>
        </p:nvSpPr>
        <p:spPr>
          <a:xfrm>
            <a:off x="3236640" y="6482077"/>
            <a:ext cx="4868784" cy="375924"/>
          </a:xfrm>
          <a:prstGeom prst="rect">
            <a:avLst/>
          </a:prstGeom>
        </p:spPr>
        <p:txBody>
          <a:bodyPr lIns="0" tIns="0" rIns="0" bIns="0" anchor="ctr" anchorCtr="0"/>
          <a:lstStyle>
            <a:lvl1pPr>
              <a:defRPr sz="1100">
                <a:solidFill>
                  <a:schemeClr val="tx1"/>
                </a:solidFill>
                <a:latin typeface="Arial"/>
              </a:defRPr>
            </a:lvl1pPr>
          </a:lstStyle>
          <a:p>
            <a:r>
              <a:rPr lang="en-US">
                <a:solidFill>
                  <a:prstClr val="black"/>
                </a:solidFill>
              </a:rPr>
              <a:t>Town Meeting on Computing</a:t>
            </a:r>
            <a:endParaRPr lang="en-US" dirty="0">
              <a:solidFill>
                <a:prstClr val="black"/>
              </a:solidFill>
            </a:endParaRPr>
          </a:p>
        </p:txBody>
      </p:sp>
      <p:sp>
        <p:nvSpPr>
          <p:cNvPr id="22" name="Slide Number Placeholder 5"/>
          <p:cNvSpPr>
            <a:spLocks noGrp="1"/>
          </p:cNvSpPr>
          <p:nvPr>
            <p:ph type="sldNum" sz="quarter" idx="4"/>
          </p:nvPr>
        </p:nvSpPr>
        <p:spPr>
          <a:xfrm>
            <a:off x="483395" y="6482078"/>
            <a:ext cx="912949"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1684839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86932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8"/>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F294685-C979-47E1-90B7-0063B2DF8FE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098875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theme" Target="../theme/theme4.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theme" Target="../theme/theme6.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4"/>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8" name="TextBox 7"/>
          <p:cNvSpPr txBox="1"/>
          <p:nvPr userDrawn="1"/>
        </p:nvSpPr>
        <p:spPr>
          <a:xfrm>
            <a:off x="720451" y="6479447"/>
            <a:ext cx="3047205" cy="264872"/>
          </a:xfrm>
          <a:prstGeom prst="rect">
            <a:avLst/>
          </a:prstGeom>
          <a:noFill/>
        </p:spPr>
        <p:txBody>
          <a:bodyPr lIns="0" tIns="51145" rIns="102290" bIns="51145">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1000" dirty="0">
                <a:solidFill>
                  <a:srgbClr val="8A7967"/>
                </a:solidFill>
                <a:latin typeface="Arial" charset="0"/>
                <a:cs typeface="Arial" charset="0"/>
              </a:rPr>
              <a:t>UK Research and Innovation </a:t>
            </a:r>
          </a:p>
        </p:txBody>
      </p:sp>
      <p:sp>
        <p:nvSpPr>
          <p:cNvPr id="9" name="Line 11"/>
          <p:cNvSpPr>
            <a:spLocks noChangeShapeType="1"/>
          </p:cNvSpPr>
          <p:nvPr userDrawn="1"/>
        </p:nvSpPr>
        <p:spPr bwMode="auto">
          <a:xfrm>
            <a:off x="625027" y="1316603"/>
            <a:ext cx="10846523" cy="0"/>
          </a:xfrm>
          <a:prstGeom prst="line">
            <a:avLst/>
          </a:prstGeom>
          <a:noFill/>
          <a:ln w="19050">
            <a:solidFill>
              <a:schemeClr val="bg1">
                <a:lumMod val="75000"/>
              </a:schemeClr>
            </a:solidFill>
            <a:round/>
            <a:headEnd/>
            <a:tailEnd/>
          </a:ln>
        </p:spPr>
        <p:txBody>
          <a:bodyPr wrap="none" lIns="102290" tIns="51145" rIns="102290" bIns="51145" anchor="ctr"/>
          <a:lstStyle/>
          <a:p>
            <a:pPr fontAlgn="base">
              <a:spcBef>
                <a:spcPct val="0"/>
              </a:spcBef>
              <a:spcAft>
                <a:spcPct val="0"/>
              </a:spcAft>
              <a:defRPr/>
            </a:pPr>
            <a:endParaRPr lang="en-US" sz="2700"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1113378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97"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7" name="TextBox 6"/>
          <p:cNvSpPr txBox="1"/>
          <p:nvPr userDrawn="1"/>
        </p:nvSpPr>
        <p:spPr>
          <a:xfrm>
            <a:off x="720452" y="6479451"/>
            <a:ext cx="3047205" cy="192883"/>
          </a:xfrm>
          <a:prstGeom prst="rect">
            <a:avLst/>
          </a:prstGeom>
          <a:noFill/>
        </p:spPr>
        <p:txBody>
          <a:bodyPr lIns="0" tIns="38359" rIns="76718" bIns="38359">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750" dirty="0">
                <a:solidFill>
                  <a:srgbClr val="8A7967"/>
                </a:solidFill>
                <a:latin typeface="Arial" charset="0"/>
                <a:cs typeface="Arial" charset="0"/>
              </a:rPr>
              <a:t>UK Research and Innovation </a:t>
            </a:r>
          </a:p>
        </p:txBody>
      </p:sp>
      <p:sp>
        <p:nvSpPr>
          <p:cNvPr id="8" name="Line 11"/>
          <p:cNvSpPr>
            <a:spLocks noChangeShapeType="1"/>
          </p:cNvSpPr>
          <p:nvPr userDrawn="1"/>
        </p:nvSpPr>
        <p:spPr bwMode="auto">
          <a:xfrm>
            <a:off x="625029" y="1316603"/>
            <a:ext cx="10846523" cy="0"/>
          </a:xfrm>
          <a:prstGeom prst="line">
            <a:avLst/>
          </a:prstGeom>
          <a:noFill/>
          <a:ln w="19050">
            <a:solidFill>
              <a:schemeClr val="bg1">
                <a:lumMod val="75000"/>
              </a:schemeClr>
            </a:solidFill>
            <a:round/>
            <a:headEnd/>
            <a:tailEnd/>
          </a:ln>
        </p:spPr>
        <p:txBody>
          <a:bodyPr wrap="none" lIns="76718" tIns="38359" rIns="76718" bIns="38359" anchor="ctr"/>
          <a:lstStyle/>
          <a:p>
            <a:pPr fontAlgn="base">
              <a:spcBef>
                <a:spcPct val="0"/>
              </a:spcBef>
              <a:spcAft>
                <a:spcPct val="0"/>
              </a:spcAft>
              <a:defRPr/>
            </a:pPr>
            <a:endParaRPr lang="en-US" sz="2025"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150016079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4"/>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8" name="TextBox 7"/>
          <p:cNvSpPr txBox="1"/>
          <p:nvPr userDrawn="1"/>
        </p:nvSpPr>
        <p:spPr>
          <a:xfrm>
            <a:off x="720451" y="6479447"/>
            <a:ext cx="3047205" cy="264872"/>
          </a:xfrm>
          <a:prstGeom prst="rect">
            <a:avLst/>
          </a:prstGeom>
          <a:noFill/>
        </p:spPr>
        <p:txBody>
          <a:bodyPr lIns="0" tIns="51145" rIns="102290" bIns="51145">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1000" dirty="0">
                <a:solidFill>
                  <a:srgbClr val="8A7967"/>
                </a:solidFill>
                <a:latin typeface="Arial" charset="0"/>
                <a:cs typeface="Arial" charset="0"/>
              </a:rPr>
              <a:t>UK Research and Innovation </a:t>
            </a:r>
          </a:p>
        </p:txBody>
      </p:sp>
      <p:sp>
        <p:nvSpPr>
          <p:cNvPr id="9" name="Line 11"/>
          <p:cNvSpPr>
            <a:spLocks noChangeShapeType="1"/>
          </p:cNvSpPr>
          <p:nvPr userDrawn="1"/>
        </p:nvSpPr>
        <p:spPr bwMode="auto">
          <a:xfrm>
            <a:off x="625027" y="1316603"/>
            <a:ext cx="10846523" cy="0"/>
          </a:xfrm>
          <a:prstGeom prst="line">
            <a:avLst/>
          </a:prstGeom>
          <a:noFill/>
          <a:ln w="19050">
            <a:solidFill>
              <a:schemeClr val="bg1">
                <a:lumMod val="75000"/>
              </a:schemeClr>
            </a:solidFill>
            <a:round/>
            <a:headEnd/>
            <a:tailEnd/>
          </a:ln>
        </p:spPr>
        <p:txBody>
          <a:bodyPr wrap="none" lIns="102290" tIns="51145" rIns="102290" bIns="51145" anchor="ctr"/>
          <a:lstStyle/>
          <a:p>
            <a:pPr fontAlgn="base">
              <a:spcBef>
                <a:spcPct val="0"/>
              </a:spcBef>
              <a:spcAft>
                <a:spcPct val="0"/>
              </a:spcAft>
              <a:defRPr/>
            </a:pPr>
            <a:endParaRPr lang="en-US" sz="2700"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214191101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7" name="TextBox 6"/>
          <p:cNvSpPr txBox="1"/>
          <p:nvPr userDrawn="1"/>
        </p:nvSpPr>
        <p:spPr>
          <a:xfrm>
            <a:off x="720452" y="6479451"/>
            <a:ext cx="3047205" cy="192883"/>
          </a:xfrm>
          <a:prstGeom prst="rect">
            <a:avLst/>
          </a:prstGeom>
          <a:noFill/>
        </p:spPr>
        <p:txBody>
          <a:bodyPr lIns="0" tIns="38359" rIns="76718" bIns="38359">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750" dirty="0">
                <a:solidFill>
                  <a:srgbClr val="8A7967"/>
                </a:solidFill>
                <a:latin typeface="Arial" charset="0"/>
                <a:cs typeface="Arial" charset="0"/>
              </a:rPr>
              <a:t>UK Research and Innovation </a:t>
            </a:r>
          </a:p>
        </p:txBody>
      </p:sp>
      <p:sp>
        <p:nvSpPr>
          <p:cNvPr id="8" name="Line 11"/>
          <p:cNvSpPr>
            <a:spLocks noChangeShapeType="1"/>
          </p:cNvSpPr>
          <p:nvPr userDrawn="1"/>
        </p:nvSpPr>
        <p:spPr bwMode="auto">
          <a:xfrm>
            <a:off x="625029" y="1316603"/>
            <a:ext cx="10846523" cy="0"/>
          </a:xfrm>
          <a:prstGeom prst="line">
            <a:avLst/>
          </a:prstGeom>
          <a:noFill/>
          <a:ln w="19050">
            <a:solidFill>
              <a:schemeClr val="bg1">
                <a:lumMod val="75000"/>
              </a:schemeClr>
            </a:solidFill>
            <a:round/>
            <a:headEnd/>
            <a:tailEnd/>
          </a:ln>
        </p:spPr>
        <p:txBody>
          <a:bodyPr wrap="none" lIns="76718" tIns="38359" rIns="76718" bIns="38359" anchor="ctr"/>
          <a:lstStyle/>
          <a:p>
            <a:pPr fontAlgn="base">
              <a:spcBef>
                <a:spcPct val="0"/>
              </a:spcBef>
              <a:spcAft>
                <a:spcPct val="0"/>
              </a:spcAft>
              <a:defRPr/>
            </a:pPr>
            <a:endParaRPr lang="en-US" sz="2025"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52505072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4"/>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8" name="TextBox 7"/>
          <p:cNvSpPr txBox="1"/>
          <p:nvPr userDrawn="1"/>
        </p:nvSpPr>
        <p:spPr>
          <a:xfrm>
            <a:off x="720451" y="6479447"/>
            <a:ext cx="3047205" cy="264872"/>
          </a:xfrm>
          <a:prstGeom prst="rect">
            <a:avLst/>
          </a:prstGeom>
          <a:noFill/>
        </p:spPr>
        <p:txBody>
          <a:bodyPr lIns="0" tIns="51145" rIns="102290" bIns="51145">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1000" dirty="0">
                <a:solidFill>
                  <a:srgbClr val="8A7967"/>
                </a:solidFill>
                <a:latin typeface="Arial" charset="0"/>
                <a:cs typeface="Arial" charset="0"/>
              </a:rPr>
              <a:t>UK Research and Innovation </a:t>
            </a:r>
          </a:p>
        </p:txBody>
      </p:sp>
      <p:sp>
        <p:nvSpPr>
          <p:cNvPr id="9" name="Line 11"/>
          <p:cNvSpPr>
            <a:spLocks noChangeShapeType="1"/>
          </p:cNvSpPr>
          <p:nvPr userDrawn="1"/>
        </p:nvSpPr>
        <p:spPr bwMode="auto">
          <a:xfrm>
            <a:off x="625027" y="1316603"/>
            <a:ext cx="10846523" cy="0"/>
          </a:xfrm>
          <a:prstGeom prst="line">
            <a:avLst/>
          </a:prstGeom>
          <a:noFill/>
          <a:ln w="19050">
            <a:solidFill>
              <a:schemeClr val="bg1">
                <a:lumMod val="75000"/>
              </a:schemeClr>
            </a:solidFill>
            <a:round/>
            <a:headEnd/>
            <a:tailEnd/>
          </a:ln>
        </p:spPr>
        <p:txBody>
          <a:bodyPr wrap="none" lIns="102290" tIns="51145" rIns="102290" bIns="51145" anchor="ctr"/>
          <a:lstStyle/>
          <a:p>
            <a:pPr fontAlgn="base">
              <a:spcBef>
                <a:spcPct val="0"/>
              </a:spcBef>
              <a:spcAft>
                <a:spcPct val="0"/>
              </a:spcAft>
              <a:defRPr/>
            </a:pPr>
            <a:endParaRPr lang="en-US" sz="2700"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3627151638"/>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cs typeface="Arial" charset="0"/>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cs typeface="Arial" charset="0"/>
              </a:rPr>
              <a:t>Town Meeting on Computing</a:t>
            </a:r>
            <a:endParaRPr lang="en-GB" dirty="0">
              <a:solidFill>
                <a:prstClr val="black">
                  <a:tint val="75000"/>
                </a:prstClr>
              </a:solidFill>
              <a:cs typeface="Arial" charset="0"/>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94685-C979-47E1-90B7-0063B2DF8FE0}" type="slidenum">
              <a:rPr lang="en-GB" smtClean="0">
                <a:solidFill>
                  <a:prstClr val="black">
                    <a:tint val="75000"/>
                  </a:prstClr>
                </a:solidFill>
                <a:cs typeface="Arial" charset="0"/>
              </a:rPr>
              <a:pPr/>
              <a:t>‹#›</a:t>
            </a:fld>
            <a:endParaRPr lang="en-GB" dirty="0">
              <a:solidFill>
                <a:prstClr val="black">
                  <a:tint val="75000"/>
                </a:prstClr>
              </a:solidFill>
              <a:cs typeface="Arial" charset="0"/>
            </a:endParaRPr>
          </a:p>
        </p:txBody>
      </p:sp>
      <p:sp>
        <p:nvSpPr>
          <p:cNvPr id="7" name="TextBox 6"/>
          <p:cNvSpPr txBox="1"/>
          <p:nvPr userDrawn="1"/>
        </p:nvSpPr>
        <p:spPr>
          <a:xfrm>
            <a:off x="720452" y="6479451"/>
            <a:ext cx="3047205" cy="192883"/>
          </a:xfrm>
          <a:prstGeom prst="rect">
            <a:avLst/>
          </a:prstGeom>
          <a:noFill/>
        </p:spPr>
        <p:txBody>
          <a:bodyPr lIns="0" tIns="38359" rIns="76718" bIns="38359">
            <a:spAutoFit/>
          </a:bodyPr>
          <a:lstStyle>
            <a:lvl1pPr algn="ctr" eaLnBrk="0" hangingPunct="0">
              <a:defRPr sz="2400">
                <a:solidFill>
                  <a:schemeClr val="tx1"/>
                </a:solidFill>
                <a:latin typeface="Times" pitchFamily="4" charset="0"/>
                <a:ea typeface="ＭＳ Ｐゴシック" pitchFamily="4" charset="-128"/>
              </a:defRPr>
            </a:lvl1pPr>
            <a:lvl2pPr marL="37931725" indent="-37474525" algn="ctr" eaLnBrk="0" hangingPunct="0">
              <a:defRPr sz="2400">
                <a:solidFill>
                  <a:schemeClr val="tx1"/>
                </a:solidFill>
                <a:latin typeface="Times" pitchFamily="4" charset="0"/>
                <a:ea typeface="ＭＳ Ｐゴシック" pitchFamily="4" charset="-128"/>
              </a:defRPr>
            </a:lvl2pPr>
            <a:lvl3pPr eaLnBrk="0" hangingPunct="0">
              <a:defRPr sz="2400">
                <a:solidFill>
                  <a:schemeClr val="tx1"/>
                </a:solidFill>
                <a:latin typeface="Times" pitchFamily="4" charset="0"/>
                <a:ea typeface="ＭＳ Ｐゴシック" pitchFamily="4" charset="-128"/>
              </a:defRPr>
            </a:lvl3pPr>
            <a:lvl4pPr eaLnBrk="0" hangingPunct="0">
              <a:defRPr sz="2400">
                <a:solidFill>
                  <a:schemeClr val="tx1"/>
                </a:solidFill>
                <a:latin typeface="Times" pitchFamily="4" charset="0"/>
                <a:ea typeface="ＭＳ Ｐゴシック" pitchFamily="4" charset="-128"/>
              </a:defRPr>
            </a:lvl4pPr>
            <a:lvl5pPr eaLnBrk="0" hangingPunct="0">
              <a:defRPr sz="2400">
                <a:solidFill>
                  <a:schemeClr val="tx1"/>
                </a:solidFill>
                <a:latin typeface="Times" pitchFamily="4" charset="0"/>
                <a:ea typeface="ＭＳ Ｐゴシック" pitchFamily="4" charset="-128"/>
              </a:defRPr>
            </a:lvl5pPr>
            <a:lvl6pPr marL="457200" eaLnBrk="0" fontAlgn="base" hangingPunct="0">
              <a:spcBef>
                <a:spcPct val="0"/>
              </a:spcBef>
              <a:spcAft>
                <a:spcPct val="0"/>
              </a:spcAft>
              <a:defRPr sz="2400">
                <a:solidFill>
                  <a:schemeClr val="tx1"/>
                </a:solidFill>
                <a:latin typeface="Times" pitchFamily="4" charset="0"/>
                <a:ea typeface="ＭＳ Ｐゴシック" pitchFamily="4" charset="-128"/>
              </a:defRPr>
            </a:lvl6pPr>
            <a:lvl7pPr marL="914400" eaLnBrk="0" fontAlgn="base" hangingPunct="0">
              <a:spcBef>
                <a:spcPct val="0"/>
              </a:spcBef>
              <a:spcAft>
                <a:spcPct val="0"/>
              </a:spcAft>
              <a:defRPr sz="2400">
                <a:solidFill>
                  <a:schemeClr val="tx1"/>
                </a:solidFill>
                <a:latin typeface="Times" pitchFamily="4" charset="0"/>
                <a:ea typeface="ＭＳ Ｐゴシック" pitchFamily="4" charset="-128"/>
              </a:defRPr>
            </a:lvl7pPr>
            <a:lvl8pPr marL="1371600" eaLnBrk="0" fontAlgn="base" hangingPunct="0">
              <a:spcBef>
                <a:spcPct val="0"/>
              </a:spcBef>
              <a:spcAft>
                <a:spcPct val="0"/>
              </a:spcAft>
              <a:defRPr sz="2400">
                <a:solidFill>
                  <a:schemeClr val="tx1"/>
                </a:solidFill>
                <a:latin typeface="Times" pitchFamily="4" charset="0"/>
                <a:ea typeface="ＭＳ Ｐゴシック" pitchFamily="4" charset="-128"/>
              </a:defRPr>
            </a:lvl8pPr>
            <a:lvl9pPr marL="1828800" eaLnBrk="0" fontAlgn="base" hangingPunct="0">
              <a:spcBef>
                <a:spcPct val="0"/>
              </a:spcBef>
              <a:spcAft>
                <a:spcPct val="0"/>
              </a:spcAft>
              <a:defRPr sz="2400">
                <a:solidFill>
                  <a:schemeClr val="tx1"/>
                </a:solidFill>
                <a:latin typeface="Times" pitchFamily="4" charset="0"/>
                <a:ea typeface="ＭＳ Ｐゴシック" pitchFamily="4" charset="-128"/>
              </a:defRPr>
            </a:lvl9pPr>
          </a:lstStyle>
          <a:p>
            <a:pPr algn="l" fontAlgn="base">
              <a:spcBef>
                <a:spcPct val="0"/>
              </a:spcBef>
              <a:spcAft>
                <a:spcPct val="0"/>
              </a:spcAft>
              <a:defRPr/>
            </a:pPr>
            <a:r>
              <a:rPr lang="en-US" sz="750" dirty="0">
                <a:solidFill>
                  <a:srgbClr val="8A7967"/>
                </a:solidFill>
                <a:latin typeface="Arial" charset="0"/>
                <a:cs typeface="Arial" charset="0"/>
              </a:rPr>
              <a:t>UK Research and Innovation </a:t>
            </a:r>
          </a:p>
        </p:txBody>
      </p:sp>
      <p:sp>
        <p:nvSpPr>
          <p:cNvPr id="8" name="Line 11"/>
          <p:cNvSpPr>
            <a:spLocks noChangeShapeType="1"/>
          </p:cNvSpPr>
          <p:nvPr userDrawn="1"/>
        </p:nvSpPr>
        <p:spPr bwMode="auto">
          <a:xfrm>
            <a:off x="625029" y="1316603"/>
            <a:ext cx="10846523" cy="0"/>
          </a:xfrm>
          <a:prstGeom prst="line">
            <a:avLst/>
          </a:prstGeom>
          <a:noFill/>
          <a:ln w="19050">
            <a:solidFill>
              <a:schemeClr val="bg1">
                <a:lumMod val="75000"/>
              </a:schemeClr>
            </a:solidFill>
            <a:round/>
            <a:headEnd/>
            <a:tailEnd/>
          </a:ln>
        </p:spPr>
        <p:txBody>
          <a:bodyPr wrap="none" lIns="76718" tIns="38359" rIns="76718" bIns="38359" anchor="ctr"/>
          <a:lstStyle/>
          <a:p>
            <a:pPr fontAlgn="base">
              <a:spcBef>
                <a:spcPct val="0"/>
              </a:spcBef>
              <a:spcAft>
                <a:spcPct val="0"/>
              </a:spcAft>
              <a:defRPr/>
            </a:pPr>
            <a:endParaRPr lang="en-US" sz="2025" dirty="0">
              <a:solidFill>
                <a:prstClr val="black"/>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119863917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ukri.org/research/infrastructur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7043737" y="2146867"/>
            <a:ext cx="3046626" cy="1953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6410" tIns="68205" rIns="136410" bIns="68205">
            <a:spAutoFit/>
          </a:bodyPr>
          <a:lstStyle>
            <a:lvl1pPr>
              <a:defRPr sz="3600">
                <a:solidFill>
                  <a:schemeClr val="tx1"/>
                </a:solidFill>
                <a:latin typeface="Times" panose="02020603050405020304" pitchFamily="18" charset="0"/>
                <a:ea typeface="MS PGothic" panose="020B0600070205080204" pitchFamily="34" charset="-128"/>
              </a:defRPr>
            </a:lvl1pPr>
            <a:lvl2pPr marL="742950" indent="-285750">
              <a:defRPr sz="3600">
                <a:solidFill>
                  <a:schemeClr val="tx1"/>
                </a:solidFill>
                <a:latin typeface="Times" panose="02020603050405020304" pitchFamily="18" charset="0"/>
                <a:ea typeface="MS PGothic" panose="020B0600070205080204" pitchFamily="34" charset="-128"/>
              </a:defRPr>
            </a:lvl2pPr>
            <a:lvl3pPr marL="1143000" indent="-228600">
              <a:defRPr sz="3600">
                <a:solidFill>
                  <a:schemeClr val="tx1"/>
                </a:solidFill>
                <a:latin typeface="Times" panose="02020603050405020304" pitchFamily="18" charset="0"/>
                <a:ea typeface="MS PGothic" panose="020B0600070205080204" pitchFamily="34" charset="-128"/>
              </a:defRPr>
            </a:lvl3pPr>
            <a:lvl4pPr marL="1600200" indent="-228600">
              <a:defRPr sz="3600">
                <a:solidFill>
                  <a:schemeClr val="tx1"/>
                </a:solidFill>
                <a:latin typeface="Times" panose="02020603050405020304" pitchFamily="18" charset="0"/>
                <a:ea typeface="MS PGothic" panose="020B0600070205080204" pitchFamily="34" charset="-128"/>
              </a:defRPr>
            </a:lvl4pPr>
            <a:lvl5pPr marL="2057400" indent="-228600">
              <a:defRPr sz="36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Times" panose="02020603050405020304" pitchFamily="18" charset="0"/>
                <a:ea typeface="MS PGothic" panose="020B0600070205080204" pitchFamily="34" charset="-128"/>
              </a:defRPr>
            </a:lvl9pPr>
          </a:lstStyle>
          <a:p>
            <a:pPr fontAlgn="base">
              <a:spcBef>
                <a:spcPts val="600"/>
              </a:spcBef>
              <a:spcAft>
                <a:spcPct val="0"/>
              </a:spcAft>
              <a:defRPr/>
            </a:pPr>
            <a:r>
              <a:rPr lang="en-US" dirty="0">
                <a:solidFill>
                  <a:prstClr val="white">
                    <a:lumMod val="65000"/>
                  </a:prstClr>
                </a:solidFill>
                <a:latin typeface="Calibri" panose="020F0502020204030204" pitchFamily="34" charset="0"/>
                <a:cs typeface="Arial" charset="0"/>
              </a:rPr>
              <a:t>Massively </a:t>
            </a:r>
          </a:p>
          <a:p>
            <a:pPr fontAlgn="base">
              <a:spcBef>
                <a:spcPts val="600"/>
              </a:spcBef>
              <a:spcAft>
                <a:spcPct val="0"/>
              </a:spcAft>
              <a:defRPr/>
            </a:pPr>
            <a:r>
              <a:rPr lang="en-US" dirty="0">
                <a:solidFill>
                  <a:prstClr val="white">
                    <a:lumMod val="65000"/>
                  </a:prstClr>
                </a:solidFill>
                <a:latin typeface="Calibri" panose="020F0502020204030204" pitchFamily="34" charset="0"/>
                <a:cs typeface="Arial" charset="0"/>
              </a:rPr>
              <a:t>Parallel </a:t>
            </a:r>
          </a:p>
          <a:p>
            <a:pPr fontAlgn="base">
              <a:spcBef>
                <a:spcPts val="600"/>
              </a:spcBef>
              <a:spcAft>
                <a:spcPct val="0"/>
              </a:spcAft>
              <a:defRPr/>
            </a:pPr>
            <a:r>
              <a:rPr lang="en-US" dirty="0">
                <a:solidFill>
                  <a:prstClr val="white">
                    <a:lumMod val="65000"/>
                  </a:prstClr>
                </a:solidFill>
                <a:latin typeface="Calibri" panose="020F0502020204030204" pitchFamily="34" charset="0"/>
                <a:cs typeface="Arial" charset="0"/>
              </a:rPr>
              <a:t>Computing</a:t>
            </a:r>
          </a:p>
        </p:txBody>
      </p:sp>
      <p:sp>
        <p:nvSpPr>
          <p:cNvPr id="2" name="TextBox 1"/>
          <p:cNvSpPr txBox="1"/>
          <p:nvPr/>
        </p:nvSpPr>
        <p:spPr>
          <a:xfrm>
            <a:off x="6727037" y="4480430"/>
            <a:ext cx="4423000" cy="1631216"/>
          </a:xfrm>
          <a:prstGeom prst="rect">
            <a:avLst/>
          </a:prstGeom>
          <a:noFill/>
        </p:spPr>
        <p:txBody>
          <a:bodyPr wrap="square" rtlCol="0">
            <a:spAutoFit/>
          </a:bodyPr>
          <a:lstStyle/>
          <a:p>
            <a:r>
              <a:rPr lang="en-GB" sz="2000" dirty="0">
                <a:solidFill>
                  <a:prstClr val="white">
                    <a:lumMod val="50000"/>
                  </a:prstClr>
                </a:solidFill>
                <a:cs typeface="Arial" charset="0"/>
              </a:rPr>
              <a:t>Jeremy Yates (</a:t>
            </a:r>
            <a:r>
              <a:rPr lang="en-GB" sz="2000" dirty="0" err="1">
                <a:solidFill>
                  <a:prstClr val="white">
                    <a:lumMod val="50000"/>
                  </a:prstClr>
                </a:solidFill>
                <a:cs typeface="Arial" charset="0"/>
              </a:rPr>
              <a:t>DiRAC</a:t>
            </a:r>
            <a:r>
              <a:rPr lang="en-GB" sz="2000" dirty="0">
                <a:solidFill>
                  <a:prstClr val="white">
                    <a:lumMod val="50000"/>
                  </a:prstClr>
                </a:solidFill>
                <a:cs typeface="Arial" charset="0"/>
              </a:rPr>
              <a:t>, </a:t>
            </a:r>
            <a:r>
              <a:rPr lang="en-GB" sz="2000" dirty="0" err="1">
                <a:solidFill>
                  <a:prstClr val="white">
                    <a:lumMod val="50000"/>
                  </a:prstClr>
                </a:solidFill>
                <a:cs typeface="Arial" charset="0"/>
              </a:rPr>
              <a:t>ExCALIBUR</a:t>
            </a:r>
            <a:r>
              <a:rPr lang="en-GB" sz="2000" dirty="0">
                <a:solidFill>
                  <a:prstClr val="white">
                    <a:lumMod val="50000"/>
                  </a:prstClr>
                </a:solidFill>
                <a:cs typeface="Arial" charset="0"/>
              </a:rPr>
              <a:t>)</a:t>
            </a:r>
          </a:p>
          <a:p>
            <a:r>
              <a:rPr lang="en-GB" sz="2000" dirty="0">
                <a:solidFill>
                  <a:prstClr val="white">
                    <a:lumMod val="50000"/>
                  </a:prstClr>
                </a:solidFill>
                <a:cs typeface="Arial" charset="0"/>
              </a:rPr>
              <a:t>Mark Wilkinson (</a:t>
            </a:r>
            <a:r>
              <a:rPr lang="en-GB" sz="2000" dirty="0" err="1">
                <a:solidFill>
                  <a:prstClr val="white">
                    <a:lumMod val="50000"/>
                  </a:prstClr>
                </a:solidFill>
                <a:cs typeface="Arial" charset="0"/>
              </a:rPr>
              <a:t>DiRAC</a:t>
            </a:r>
            <a:r>
              <a:rPr lang="en-GB" sz="2000" dirty="0">
                <a:solidFill>
                  <a:prstClr val="white">
                    <a:lumMod val="50000"/>
                  </a:prstClr>
                </a:solidFill>
                <a:cs typeface="Arial" charset="0"/>
              </a:rPr>
              <a:t>, IRIS)</a:t>
            </a:r>
          </a:p>
          <a:p>
            <a:r>
              <a:rPr lang="en-GB" sz="2000" dirty="0">
                <a:solidFill>
                  <a:prstClr val="white">
                    <a:lumMod val="50000"/>
                  </a:prstClr>
                </a:solidFill>
                <a:cs typeface="Arial" charset="0"/>
              </a:rPr>
              <a:t>Tom Griffin (</a:t>
            </a:r>
            <a:r>
              <a:rPr lang="en-GB" sz="2000" dirty="0" err="1">
                <a:solidFill>
                  <a:prstClr val="white">
                    <a:lumMod val="50000"/>
                  </a:prstClr>
                </a:solidFill>
                <a:cs typeface="Arial" charset="0"/>
              </a:rPr>
              <a:t>DiRAC</a:t>
            </a:r>
            <a:r>
              <a:rPr lang="en-GB" sz="2000" dirty="0">
                <a:solidFill>
                  <a:prstClr val="white">
                    <a:lumMod val="50000"/>
                  </a:prstClr>
                </a:solidFill>
                <a:cs typeface="Arial" charset="0"/>
              </a:rPr>
              <a:t>, Scientific Computing Division)</a:t>
            </a:r>
          </a:p>
          <a:p>
            <a:r>
              <a:rPr lang="en-GB" sz="2000" dirty="0">
                <a:solidFill>
                  <a:prstClr val="white">
                    <a:lumMod val="50000"/>
                  </a:prstClr>
                </a:solidFill>
                <a:cs typeface="Arial" charset="0"/>
              </a:rPr>
              <a:t>Alison Kennedy (</a:t>
            </a:r>
            <a:r>
              <a:rPr lang="en-GB" sz="2000" dirty="0" err="1">
                <a:solidFill>
                  <a:prstClr val="white">
                    <a:lumMod val="50000"/>
                  </a:prstClr>
                </a:solidFill>
                <a:cs typeface="Arial" charset="0"/>
              </a:rPr>
              <a:t>Hartree</a:t>
            </a:r>
            <a:r>
              <a:rPr lang="en-GB" sz="2000" dirty="0">
                <a:solidFill>
                  <a:prstClr val="white">
                    <a:lumMod val="50000"/>
                  </a:prstClr>
                </a:solidFill>
                <a:cs typeface="Arial" charset="0"/>
              </a:rPr>
              <a:t> Centre) </a:t>
            </a:r>
          </a:p>
        </p:txBody>
      </p:sp>
      <p:pic>
        <p:nvPicPr>
          <p:cNvPr id="3" name="Picture 2">
            <a:extLst>
              <a:ext uri="{FF2B5EF4-FFF2-40B4-BE49-F238E27FC236}">
                <a16:creationId xmlns:a16="http://schemas.microsoft.com/office/drawing/2014/main" id="{CB4750A1-761B-49BC-A80F-0A85670D16CC}"/>
              </a:ext>
            </a:extLst>
          </p:cNvPr>
          <p:cNvPicPr>
            <a:picLocks noChangeAspect="1"/>
          </p:cNvPicPr>
          <p:nvPr/>
        </p:nvPicPr>
        <p:blipFill>
          <a:blip r:embed="rId2"/>
          <a:stretch>
            <a:fillRect/>
          </a:stretch>
        </p:blipFill>
        <p:spPr>
          <a:xfrm>
            <a:off x="777779" y="1525293"/>
            <a:ext cx="5777791" cy="3732507"/>
          </a:xfrm>
          <a:prstGeom prst="rect">
            <a:avLst/>
          </a:prstGeom>
        </p:spPr>
      </p:pic>
      <p:sp>
        <p:nvSpPr>
          <p:cNvPr id="4" name="Footer Placeholder 3">
            <a:extLst>
              <a:ext uri="{FF2B5EF4-FFF2-40B4-BE49-F238E27FC236}">
                <a16:creationId xmlns:a16="http://schemas.microsoft.com/office/drawing/2014/main" id="{7BE29029-F368-47E6-8C61-9760B79AC20B}"/>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1742616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8"/>
            <a:ext cx="10515600" cy="758278"/>
          </a:xfrm>
        </p:spPr>
        <p:txBody>
          <a:bodyPr>
            <a:normAutofit fontScale="90000"/>
          </a:bodyPr>
          <a:lstStyle/>
          <a:p>
            <a:r>
              <a:rPr lang="en-GB" dirty="0"/>
              <a:t>The Challenges We Face in System Design</a:t>
            </a:r>
          </a:p>
        </p:txBody>
      </p:sp>
      <p:pic>
        <p:nvPicPr>
          <p:cNvPr id="7" name="image12.png"/>
          <p:cNvPicPr/>
          <p:nvPr/>
        </p:nvPicPr>
        <p:blipFill>
          <a:blip r:embed="rId2"/>
          <a:srcRect/>
          <a:stretch>
            <a:fillRect/>
          </a:stretch>
        </p:blipFill>
        <p:spPr>
          <a:xfrm>
            <a:off x="1280886" y="1489619"/>
            <a:ext cx="9316720" cy="4679950"/>
          </a:xfrm>
          <a:prstGeom prst="rect">
            <a:avLst/>
          </a:prstGeom>
          <a:ln/>
        </p:spPr>
      </p:pic>
      <p:sp>
        <p:nvSpPr>
          <p:cNvPr id="3" name="Footer Placeholder 2">
            <a:extLst>
              <a:ext uri="{FF2B5EF4-FFF2-40B4-BE49-F238E27FC236}">
                <a16:creationId xmlns:a16="http://schemas.microsoft.com/office/drawing/2014/main" id="{BE73FF92-7CBA-42AB-9414-9F6B77C3A12C}"/>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930150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4BB81-C2C0-4EEA-B7F8-27BF3D3CB81E}"/>
              </a:ext>
            </a:extLst>
          </p:cNvPr>
          <p:cNvSpPr>
            <a:spLocks noGrp="1"/>
          </p:cNvSpPr>
          <p:nvPr>
            <p:ph type="title"/>
          </p:nvPr>
        </p:nvSpPr>
        <p:spPr/>
        <p:txBody>
          <a:bodyPr/>
          <a:lstStyle/>
          <a:p>
            <a:r>
              <a:rPr lang="en-GB" dirty="0"/>
              <a:t>Volume and Velocity and Latency</a:t>
            </a:r>
          </a:p>
        </p:txBody>
      </p:sp>
      <p:sp>
        <p:nvSpPr>
          <p:cNvPr id="3" name="Content Placeholder 2">
            <a:extLst>
              <a:ext uri="{FF2B5EF4-FFF2-40B4-BE49-F238E27FC236}">
                <a16:creationId xmlns:a16="http://schemas.microsoft.com/office/drawing/2014/main" id="{69682C27-903C-450E-BF17-AAFD6206AB2B}"/>
              </a:ext>
            </a:extLst>
          </p:cNvPr>
          <p:cNvSpPr>
            <a:spLocks noGrp="1"/>
          </p:cNvSpPr>
          <p:nvPr>
            <p:ph idx="1"/>
          </p:nvPr>
        </p:nvSpPr>
        <p:spPr/>
        <p:txBody>
          <a:bodyPr/>
          <a:lstStyle/>
          <a:p>
            <a:endParaRPr lang="en-GB" dirty="0"/>
          </a:p>
        </p:txBody>
      </p:sp>
      <p:sp>
        <p:nvSpPr>
          <p:cNvPr id="4" name="Footer Placeholder 3">
            <a:extLst>
              <a:ext uri="{FF2B5EF4-FFF2-40B4-BE49-F238E27FC236}">
                <a16:creationId xmlns:a16="http://schemas.microsoft.com/office/drawing/2014/main" id="{8DC5DE71-2C15-4EE5-8224-1ECE9FB08A83}"/>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cxnSp>
        <p:nvCxnSpPr>
          <p:cNvPr id="6" name="Straight Connector 5">
            <a:extLst>
              <a:ext uri="{FF2B5EF4-FFF2-40B4-BE49-F238E27FC236}">
                <a16:creationId xmlns:a16="http://schemas.microsoft.com/office/drawing/2014/main" id="{5959DE50-DF89-4F2E-A027-ACB93ACDB209}"/>
              </a:ext>
            </a:extLst>
          </p:cNvPr>
          <p:cNvCxnSpPr/>
          <p:nvPr/>
        </p:nvCxnSpPr>
        <p:spPr>
          <a:xfrm>
            <a:off x="2043095" y="5715001"/>
            <a:ext cx="5095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7389ED0-0882-4B97-985D-8F082B61456C}"/>
              </a:ext>
            </a:extLst>
          </p:cNvPr>
          <p:cNvCxnSpPr>
            <a:cxnSpLocks/>
          </p:cNvCxnSpPr>
          <p:nvPr/>
        </p:nvCxnSpPr>
        <p:spPr>
          <a:xfrm flipV="1">
            <a:off x="2028807" y="2171700"/>
            <a:ext cx="14288" cy="3543301"/>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65AA3E-7ED8-47FA-8C3D-4558DB11233D}"/>
              </a:ext>
            </a:extLst>
          </p:cNvPr>
          <p:cNvSpPr txBox="1"/>
          <p:nvPr/>
        </p:nvSpPr>
        <p:spPr>
          <a:xfrm>
            <a:off x="914400" y="3843338"/>
            <a:ext cx="1214437" cy="646331"/>
          </a:xfrm>
          <a:prstGeom prst="rect">
            <a:avLst/>
          </a:prstGeom>
          <a:noFill/>
        </p:spPr>
        <p:txBody>
          <a:bodyPr wrap="square" rtlCol="0">
            <a:spAutoFit/>
          </a:bodyPr>
          <a:lstStyle/>
          <a:p>
            <a:r>
              <a:rPr lang="en-GB" dirty="0"/>
              <a:t>Volume </a:t>
            </a:r>
          </a:p>
          <a:p>
            <a:r>
              <a:rPr lang="en-GB" dirty="0"/>
              <a:t>Bytes</a:t>
            </a:r>
          </a:p>
        </p:txBody>
      </p:sp>
      <p:sp>
        <p:nvSpPr>
          <p:cNvPr id="11" name="TextBox 10">
            <a:extLst>
              <a:ext uri="{FF2B5EF4-FFF2-40B4-BE49-F238E27FC236}">
                <a16:creationId xmlns:a16="http://schemas.microsoft.com/office/drawing/2014/main" id="{96FE6BA0-B0CC-4F6E-A96B-C93E2A667872}"/>
              </a:ext>
            </a:extLst>
          </p:cNvPr>
          <p:cNvSpPr txBox="1"/>
          <p:nvPr/>
        </p:nvSpPr>
        <p:spPr>
          <a:xfrm>
            <a:off x="3233702" y="5786441"/>
            <a:ext cx="3324262" cy="369332"/>
          </a:xfrm>
          <a:prstGeom prst="rect">
            <a:avLst/>
          </a:prstGeom>
          <a:noFill/>
        </p:spPr>
        <p:txBody>
          <a:bodyPr wrap="square" rtlCol="0">
            <a:spAutoFit/>
          </a:bodyPr>
          <a:lstStyle/>
          <a:p>
            <a:r>
              <a:rPr lang="en-GB" dirty="0"/>
              <a:t>Velocity / Bytes per sec</a:t>
            </a:r>
          </a:p>
        </p:txBody>
      </p:sp>
      <p:sp>
        <p:nvSpPr>
          <p:cNvPr id="12" name="TextBox 11">
            <a:extLst>
              <a:ext uri="{FF2B5EF4-FFF2-40B4-BE49-F238E27FC236}">
                <a16:creationId xmlns:a16="http://schemas.microsoft.com/office/drawing/2014/main" id="{8217048F-6900-4857-9030-5FF6C816E60C}"/>
              </a:ext>
            </a:extLst>
          </p:cNvPr>
          <p:cNvSpPr txBox="1"/>
          <p:nvPr/>
        </p:nvSpPr>
        <p:spPr>
          <a:xfrm>
            <a:off x="7872417" y="1957383"/>
            <a:ext cx="3486132" cy="1477328"/>
          </a:xfrm>
          <a:prstGeom prst="rect">
            <a:avLst/>
          </a:prstGeom>
          <a:noFill/>
          <a:ln>
            <a:solidFill>
              <a:schemeClr val="accent1"/>
            </a:solidFill>
          </a:ln>
        </p:spPr>
        <p:txBody>
          <a:bodyPr wrap="square" rtlCol="0">
            <a:spAutoFit/>
          </a:bodyPr>
          <a:lstStyle/>
          <a:p>
            <a:r>
              <a:rPr lang="en-GB" dirty="0"/>
              <a:t>Common Model of understanding Problem need</a:t>
            </a:r>
          </a:p>
          <a:p>
            <a:endParaRPr lang="en-GB" dirty="0"/>
          </a:p>
          <a:p>
            <a:r>
              <a:rPr lang="en-GB" dirty="0"/>
              <a:t>A third axis is needed – </a:t>
            </a:r>
            <a:r>
              <a:rPr lang="en-GB" dirty="0" err="1"/>
              <a:t>latancy</a:t>
            </a:r>
            <a:r>
              <a:rPr lang="en-GB" dirty="0"/>
              <a:t> (delay)</a:t>
            </a:r>
          </a:p>
        </p:txBody>
      </p:sp>
      <p:cxnSp>
        <p:nvCxnSpPr>
          <p:cNvPr id="15" name="Straight Connector 14">
            <a:extLst>
              <a:ext uri="{FF2B5EF4-FFF2-40B4-BE49-F238E27FC236}">
                <a16:creationId xmlns:a16="http://schemas.microsoft.com/office/drawing/2014/main" id="{9DE32585-12F4-4521-A72B-28B74A093024}"/>
              </a:ext>
            </a:extLst>
          </p:cNvPr>
          <p:cNvCxnSpPr>
            <a:cxnSpLocks/>
          </p:cNvCxnSpPr>
          <p:nvPr/>
        </p:nvCxnSpPr>
        <p:spPr>
          <a:xfrm flipV="1">
            <a:off x="2043095" y="2014538"/>
            <a:ext cx="4514869" cy="3700464"/>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A68AFBF-551D-4BFB-B2C2-688FE5C069ED}"/>
              </a:ext>
            </a:extLst>
          </p:cNvPr>
          <p:cNvSpPr txBox="1"/>
          <p:nvPr/>
        </p:nvSpPr>
        <p:spPr>
          <a:xfrm rot="19268928">
            <a:off x="2486025" y="4149103"/>
            <a:ext cx="1871644" cy="369332"/>
          </a:xfrm>
          <a:prstGeom prst="rect">
            <a:avLst/>
          </a:prstGeom>
          <a:noFill/>
        </p:spPr>
        <p:txBody>
          <a:bodyPr wrap="square" rtlCol="0">
            <a:spAutoFit/>
          </a:bodyPr>
          <a:lstStyle/>
          <a:p>
            <a:r>
              <a:rPr lang="en-GB" dirty="0"/>
              <a:t>Latency - secs</a:t>
            </a:r>
          </a:p>
        </p:txBody>
      </p:sp>
      <p:sp>
        <p:nvSpPr>
          <p:cNvPr id="19" name="TextBox 18">
            <a:extLst>
              <a:ext uri="{FF2B5EF4-FFF2-40B4-BE49-F238E27FC236}">
                <a16:creationId xmlns:a16="http://schemas.microsoft.com/office/drawing/2014/main" id="{A7E2E764-9008-45AF-A4E3-FE25A7E0A497}"/>
              </a:ext>
            </a:extLst>
          </p:cNvPr>
          <p:cNvSpPr txBox="1"/>
          <p:nvPr/>
        </p:nvSpPr>
        <p:spPr>
          <a:xfrm>
            <a:off x="2328864" y="2419353"/>
            <a:ext cx="1371600" cy="369332"/>
          </a:xfrm>
          <a:prstGeom prst="rect">
            <a:avLst/>
          </a:prstGeom>
          <a:noFill/>
        </p:spPr>
        <p:txBody>
          <a:bodyPr wrap="square" rtlCol="0">
            <a:spAutoFit/>
          </a:bodyPr>
          <a:lstStyle/>
          <a:p>
            <a:r>
              <a:rPr lang="en-GB" dirty="0" err="1"/>
              <a:t>GridPP</a:t>
            </a:r>
            <a:endParaRPr lang="en-GB" dirty="0"/>
          </a:p>
        </p:txBody>
      </p:sp>
      <p:sp>
        <p:nvSpPr>
          <p:cNvPr id="21" name="TextBox 20">
            <a:extLst>
              <a:ext uri="{FF2B5EF4-FFF2-40B4-BE49-F238E27FC236}">
                <a16:creationId xmlns:a16="http://schemas.microsoft.com/office/drawing/2014/main" id="{B00827A0-485A-42AB-9D16-A5A2DE087E15}"/>
              </a:ext>
            </a:extLst>
          </p:cNvPr>
          <p:cNvSpPr txBox="1"/>
          <p:nvPr/>
        </p:nvSpPr>
        <p:spPr>
          <a:xfrm>
            <a:off x="6449132" y="3982245"/>
            <a:ext cx="1114406" cy="369332"/>
          </a:xfrm>
          <a:prstGeom prst="rect">
            <a:avLst/>
          </a:prstGeom>
          <a:noFill/>
        </p:spPr>
        <p:txBody>
          <a:bodyPr wrap="square" rtlCol="0">
            <a:spAutoFit/>
          </a:bodyPr>
          <a:lstStyle/>
          <a:p>
            <a:r>
              <a:rPr lang="en-GB" dirty="0"/>
              <a:t>DIRAC</a:t>
            </a:r>
          </a:p>
        </p:txBody>
      </p:sp>
      <p:sp>
        <p:nvSpPr>
          <p:cNvPr id="22" name="TextBox 21">
            <a:extLst>
              <a:ext uri="{FF2B5EF4-FFF2-40B4-BE49-F238E27FC236}">
                <a16:creationId xmlns:a16="http://schemas.microsoft.com/office/drawing/2014/main" id="{37573AB1-3F16-4022-8E77-1A65A8645CF6}"/>
              </a:ext>
            </a:extLst>
          </p:cNvPr>
          <p:cNvSpPr txBox="1"/>
          <p:nvPr/>
        </p:nvSpPr>
        <p:spPr>
          <a:xfrm>
            <a:off x="5624556" y="4727250"/>
            <a:ext cx="1181082" cy="646331"/>
          </a:xfrm>
          <a:prstGeom prst="rect">
            <a:avLst/>
          </a:prstGeom>
          <a:noFill/>
        </p:spPr>
        <p:txBody>
          <a:bodyPr wrap="square" rtlCol="0">
            <a:spAutoFit/>
          </a:bodyPr>
          <a:lstStyle/>
          <a:p>
            <a:r>
              <a:rPr lang="en-GB" dirty="0" err="1"/>
              <a:t>Hartree</a:t>
            </a:r>
            <a:r>
              <a:rPr lang="en-GB" dirty="0"/>
              <a:t> Centre</a:t>
            </a:r>
          </a:p>
        </p:txBody>
      </p:sp>
      <p:sp>
        <p:nvSpPr>
          <p:cNvPr id="23" name="TextBox 22">
            <a:extLst>
              <a:ext uri="{FF2B5EF4-FFF2-40B4-BE49-F238E27FC236}">
                <a16:creationId xmlns:a16="http://schemas.microsoft.com/office/drawing/2014/main" id="{F0EBE6BD-D5AE-45EA-96BA-1CB3DD5943F3}"/>
              </a:ext>
            </a:extLst>
          </p:cNvPr>
          <p:cNvSpPr txBox="1"/>
          <p:nvPr/>
        </p:nvSpPr>
        <p:spPr>
          <a:xfrm>
            <a:off x="6557964" y="4612332"/>
            <a:ext cx="862722" cy="369332"/>
          </a:xfrm>
          <a:prstGeom prst="rect">
            <a:avLst/>
          </a:prstGeom>
          <a:noFill/>
        </p:spPr>
        <p:txBody>
          <a:bodyPr wrap="square" rtlCol="0">
            <a:spAutoFit/>
          </a:bodyPr>
          <a:lstStyle/>
          <a:p>
            <a:r>
              <a:rPr lang="en-GB" dirty="0"/>
              <a:t>SCD</a:t>
            </a:r>
          </a:p>
        </p:txBody>
      </p:sp>
      <p:sp>
        <p:nvSpPr>
          <p:cNvPr id="25" name="TextBox 24">
            <a:extLst>
              <a:ext uri="{FF2B5EF4-FFF2-40B4-BE49-F238E27FC236}">
                <a16:creationId xmlns:a16="http://schemas.microsoft.com/office/drawing/2014/main" id="{71178BED-603C-4951-A74B-82D69C6CF0CD}"/>
              </a:ext>
            </a:extLst>
          </p:cNvPr>
          <p:cNvSpPr txBox="1"/>
          <p:nvPr/>
        </p:nvSpPr>
        <p:spPr>
          <a:xfrm>
            <a:off x="6310290" y="2341067"/>
            <a:ext cx="1110396" cy="369332"/>
          </a:xfrm>
          <a:prstGeom prst="rect">
            <a:avLst/>
          </a:prstGeom>
          <a:noFill/>
        </p:spPr>
        <p:txBody>
          <a:bodyPr wrap="square" rtlCol="0">
            <a:spAutoFit/>
          </a:bodyPr>
          <a:lstStyle/>
          <a:p>
            <a:r>
              <a:rPr lang="en-GB" dirty="0" err="1"/>
              <a:t>Exascale</a:t>
            </a:r>
            <a:endParaRPr lang="en-GB" dirty="0"/>
          </a:p>
        </p:txBody>
      </p:sp>
    </p:spTree>
    <p:extLst>
      <p:ext uri="{BB962C8B-B14F-4D97-AF65-F5344CB8AC3E}">
        <p14:creationId xmlns:p14="http://schemas.microsoft.com/office/powerpoint/2010/main" val="1109057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Software</a:t>
            </a:r>
          </a:p>
        </p:txBody>
      </p:sp>
      <p:sp>
        <p:nvSpPr>
          <p:cNvPr id="3" name="Content Placeholder 2"/>
          <p:cNvSpPr>
            <a:spLocks noGrp="1"/>
          </p:cNvSpPr>
          <p:nvPr>
            <p:ph idx="1"/>
          </p:nvPr>
        </p:nvSpPr>
        <p:spPr>
          <a:xfrm>
            <a:off x="838200" y="1532710"/>
            <a:ext cx="10515600" cy="4644254"/>
          </a:xfrm>
        </p:spPr>
        <p:txBody>
          <a:bodyPr>
            <a:normAutofit fontScale="92500" lnSpcReduction="10000"/>
          </a:bodyPr>
          <a:lstStyle/>
          <a:p>
            <a:pPr lvl="0"/>
            <a:r>
              <a:rPr lang="en-GB" b="1" dirty="0"/>
              <a:t>Software: STFC</a:t>
            </a:r>
            <a:r>
              <a:rPr lang="en-GB" dirty="0"/>
              <a:t> needs a software infrastructure strategy that reflects both the central role played by software in the delivery of research and innovation and the diversity of the research code base</a:t>
            </a:r>
          </a:p>
          <a:p>
            <a:pPr lvl="0"/>
            <a:r>
              <a:rPr lang="en-GB" dirty="0"/>
              <a:t>It is essential that codes become more agile, able to harness the power of evolving hardware architectures. </a:t>
            </a:r>
          </a:p>
          <a:p>
            <a:pPr lvl="1"/>
            <a:r>
              <a:rPr lang="en-GB" dirty="0"/>
              <a:t>Accelerators</a:t>
            </a:r>
          </a:p>
          <a:p>
            <a:pPr lvl="0"/>
            <a:r>
              <a:rPr lang="en-GB" dirty="0"/>
              <a:t>This agility is needed because the pace, and nature, of hardware evolution means that it is no longer possible to programme code for long term, un-modified usage. In many areas, software development work is already overdue to support the next generation of science calculations. </a:t>
            </a:r>
          </a:p>
          <a:p>
            <a:pPr lvl="0"/>
            <a:r>
              <a:rPr lang="en-GB" dirty="0"/>
              <a:t>Not just about applications Supporting accelerators</a:t>
            </a:r>
          </a:p>
          <a:p>
            <a:pPr lvl="1"/>
            <a:r>
              <a:rPr lang="en-GB" dirty="0"/>
              <a:t>E.g. Networking programming to create new cheap SSD arrays</a:t>
            </a:r>
          </a:p>
          <a:p>
            <a:endParaRPr lang="en-GB" dirty="0"/>
          </a:p>
        </p:txBody>
      </p:sp>
      <p:sp>
        <p:nvSpPr>
          <p:cNvPr id="5" name="Footer Placeholder 4">
            <a:extLst>
              <a:ext uri="{FF2B5EF4-FFF2-40B4-BE49-F238E27FC236}">
                <a16:creationId xmlns:a16="http://schemas.microsoft.com/office/drawing/2014/main" id="{A318427C-DC72-474D-9896-70E7819D574D}"/>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2113824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6937-303A-4A1E-A7A8-CEC26C166CD4}"/>
              </a:ext>
            </a:extLst>
          </p:cNvPr>
          <p:cNvSpPr>
            <a:spLocks noGrp="1"/>
          </p:cNvSpPr>
          <p:nvPr>
            <p:ph type="title"/>
          </p:nvPr>
        </p:nvSpPr>
        <p:spPr/>
        <p:txBody>
          <a:bodyPr/>
          <a:lstStyle/>
          <a:p>
            <a:r>
              <a:rPr lang="en-GB" dirty="0"/>
              <a:t>Accessibility</a:t>
            </a:r>
          </a:p>
        </p:txBody>
      </p:sp>
      <p:sp>
        <p:nvSpPr>
          <p:cNvPr id="3" name="Content Placeholder 2">
            <a:extLst>
              <a:ext uri="{FF2B5EF4-FFF2-40B4-BE49-F238E27FC236}">
                <a16:creationId xmlns:a16="http://schemas.microsoft.com/office/drawing/2014/main" id="{E41778E7-E9DB-4F55-892B-E61F172041EE}"/>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53DCA3F3-9746-4B7A-A84A-37F92EFDA6BA}"/>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339572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5855"/>
            <a:ext cx="10515600" cy="1325563"/>
          </a:xfrm>
        </p:spPr>
        <p:txBody>
          <a:bodyPr>
            <a:normAutofit/>
          </a:bodyPr>
          <a:lstStyle/>
          <a:p>
            <a:r>
              <a:rPr lang="en-GB" sz="2800" dirty="0"/>
              <a:t>How does my application work – Creating a Virtuous Software Ecosystem &amp; Community</a:t>
            </a:r>
          </a:p>
        </p:txBody>
      </p:sp>
      <p:sp>
        <p:nvSpPr>
          <p:cNvPr id="3" name="Content Placeholder 2"/>
          <p:cNvSpPr>
            <a:spLocks noGrp="1"/>
          </p:cNvSpPr>
          <p:nvPr>
            <p:ph idx="1"/>
          </p:nvPr>
        </p:nvSpPr>
        <p:spPr>
          <a:xfrm>
            <a:off x="838200" y="1455689"/>
            <a:ext cx="10515600" cy="5094513"/>
          </a:xfrm>
        </p:spPr>
        <p:txBody>
          <a:bodyPr>
            <a:normAutofit fontScale="85000" lnSpcReduction="20000"/>
          </a:bodyPr>
          <a:lstStyle/>
          <a:p>
            <a:r>
              <a:rPr lang="en-GB" dirty="0"/>
              <a:t>The LQCD community have been able to design in a quantitative manner systems based upon the operational requirements of key applications.</a:t>
            </a:r>
          </a:p>
          <a:p>
            <a:r>
              <a:rPr lang="en-GB" dirty="0"/>
              <a:t>We need a small-</a:t>
            </a:r>
            <a:r>
              <a:rPr lang="en-GB" dirty="0" err="1"/>
              <a:t>ish</a:t>
            </a:r>
            <a:r>
              <a:rPr lang="en-GB" dirty="0"/>
              <a:t> cadre of people who understand how key applications and libraries actually operate quantitatively on hardware</a:t>
            </a:r>
          </a:p>
          <a:p>
            <a:pPr lvl="1"/>
            <a:r>
              <a:rPr lang="en-GB" dirty="0"/>
              <a:t>Just like for telescopes and accelerators</a:t>
            </a:r>
          </a:p>
          <a:p>
            <a:pPr lvl="1"/>
            <a:r>
              <a:rPr lang="en-GB" dirty="0"/>
              <a:t>Why should we be different.</a:t>
            </a:r>
          </a:p>
          <a:p>
            <a:r>
              <a:rPr lang="en-GB" dirty="0"/>
              <a:t>They will be supported by people who write the software that makes the components actually work </a:t>
            </a:r>
          </a:p>
          <a:p>
            <a:r>
              <a:rPr lang="en-GB" dirty="0"/>
              <a:t>Data Motion is key to qualitatively understanding of how systems and apps work together</a:t>
            </a:r>
          </a:p>
          <a:p>
            <a:r>
              <a:rPr lang="en-GB" dirty="0"/>
              <a:t>Most people only need this level of understanding</a:t>
            </a:r>
          </a:p>
          <a:p>
            <a:pPr lvl="1"/>
            <a:r>
              <a:rPr lang="en-GB" dirty="0"/>
              <a:t>Need to know the hardware characteristics and</a:t>
            </a:r>
          </a:p>
          <a:p>
            <a:pPr lvl="1"/>
            <a:r>
              <a:rPr lang="en-GB" dirty="0"/>
              <a:t>how they work together.</a:t>
            </a:r>
          </a:p>
          <a:p>
            <a:pPr lvl="1"/>
            <a:r>
              <a:rPr lang="en-GB" dirty="0"/>
              <a:t>What has the compiler done to my code and how it is used by the components</a:t>
            </a:r>
          </a:p>
          <a:p>
            <a:pPr lvl="1"/>
            <a:r>
              <a:rPr lang="en-GB" dirty="0"/>
              <a:t>We should know how our experimental platforms work </a:t>
            </a:r>
          </a:p>
          <a:p>
            <a:pPr lvl="1"/>
            <a:r>
              <a:rPr lang="en-GB" dirty="0"/>
              <a:t>Personally I’d like to see computational based research degrees describe the equipment and application performance in the same way that we do for experiments..</a:t>
            </a:r>
          </a:p>
        </p:txBody>
      </p:sp>
      <p:sp>
        <p:nvSpPr>
          <p:cNvPr id="5" name="Footer Placeholder 4">
            <a:extLst>
              <a:ext uri="{FF2B5EF4-FFF2-40B4-BE49-F238E27FC236}">
                <a16:creationId xmlns:a16="http://schemas.microsoft.com/office/drawing/2014/main" id="{DA261A83-8A0F-41CA-BCFC-7469AE569EC5}"/>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2979309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Cloud for massive parallel computing</a:t>
            </a:r>
          </a:p>
        </p:txBody>
      </p:sp>
      <p:sp>
        <p:nvSpPr>
          <p:cNvPr id="3" name="Content Placeholder 2"/>
          <p:cNvSpPr>
            <a:spLocks noGrp="1"/>
          </p:cNvSpPr>
          <p:nvPr>
            <p:ph idx="1"/>
          </p:nvPr>
        </p:nvSpPr>
        <p:spPr>
          <a:xfrm>
            <a:off x="838200" y="1558834"/>
            <a:ext cx="10515600" cy="4618129"/>
          </a:xfrm>
        </p:spPr>
        <p:txBody>
          <a:bodyPr>
            <a:normAutofit fontScale="92500" lnSpcReduction="20000"/>
          </a:bodyPr>
          <a:lstStyle/>
          <a:p>
            <a:r>
              <a:rPr lang="en-GB" dirty="0"/>
              <a:t>Cloud middleware development is needed to support resource-sharing and ensure optimal matching of science with supercomputing resources. </a:t>
            </a:r>
          </a:p>
          <a:p>
            <a:pPr lvl="1"/>
            <a:r>
              <a:rPr lang="en-GB" dirty="0"/>
              <a:t>Portable workflow</a:t>
            </a:r>
          </a:p>
          <a:p>
            <a:pPr lvl="1"/>
            <a:r>
              <a:rPr lang="en-GB" dirty="0"/>
              <a:t>Joining resources together</a:t>
            </a:r>
          </a:p>
          <a:p>
            <a:pPr lvl="1"/>
            <a:r>
              <a:rPr lang="en-GB" dirty="0"/>
              <a:t>Not being limited by the batch queue</a:t>
            </a:r>
          </a:p>
          <a:p>
            <a:r>
              <a:rPr lang="en-GB" dirty="0"/>
              <a:t>Continued support for existing development work e.g. the OpenStack and containerisation work by IRIS/</a:t>
            </a:r>
            <a:r>
              <a:rPr lang="en-GB" dirty="0" err="1"/>
              <a:t>DiRAC</a:t>
            </a:r>
            <a:r>
              <a:rPr lang="en-GB" dirty="0"/>
              <a:t>/Cambridge/ is necessary to facilitate greater workflow movement between services and help communities from being locked into incompatible systems. </a:t>
            </a:r>
          </a:p>
          <a:p>
            <a:r>
              <a:rPr lang="en-GB" dirty="0"/>
              <a:t>We need to maintain a watching brief on the development of commercial and community cloud offerings to assess their relevance for supercomputing resource provision. </a:t>
            </a:r>
          </a:p>
          <a:p>
            <a:r>
              <a:rPr lang="en-GB" dirty="0"/>
              <a:t>However need to address low latency requirement</a:t>
            </a:r>
          </a:p>
        </p:txBody>
      </p:sp>
      <p:sp>
        <p:nvSpPr>
          <p:cNvPr id="5" name="Footer Placeholder 4">
            <a:extLst>
              <a:ext uri="{FF2B5EF4-FFF2-40B4-BE49-F238E27FC236}">
                <a16:creationId xmlns:a16="http://schemas.microsoft.com/office/drawing/2014/main" id="{41A73332-CA4F-4EDD-9434-5F76D370F80D}"/>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1344776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9825" y="466455"/>
            <a:ext cx="7846642" cy="6072460"/>
          </a:xfrm>
        </p:spPr>
      </p:pic>
      <p:sp>
        <p:nvSpPr>
          <p:cNvPr id="9" name="TextBox 8"/>
          <p:cNvSpPr txBox="1"/>
          <p:nvPr/>
        </p:nvSpPr>
        <p:spPr>
          <a:xfrm>
            <a:off x="1680754" y="557349"/>
            <a:ext cx="5634446" cy="369332"/>
          </a:xfrm>
          <a:prstGeom prst="rect">
            <a:avLst/>
          </a:prstGeom>
          <a:noFill/>
        </p:spPr>
        <p:txBody>
          <a:bodyPr wrap="square" rtlCol="0">
            <a:spAutoFit/>
          </a:bodyPr>
          <a:lstStyle/>
          <a:p>
            <a:r>
              <a:rPr lang="en-GB" dirty="0"/>
              <a:t>Simulations done by Andrew </a:t>
            </a:r>
            <a:r>
              <a:rPr lang="en-GB" dirty="0" err="1"/>
              <a:t>Lahiff</a:t>
            </a:r>
            <a:r>
              <a:rPr lang="en-GB" dirty="0"/>
              <a:t> CCFE</a:t>
            </a:r>
          </a:p>
        </p:txBody>
      </p:sp>
      <p:sp>
        <p:nvSpPr>
          <p:cNvPr id="2" name="Footer Placeholder 1">
            <a:extLst>
              <a:ext uri="{FF2B5EF4-FFF2-40B4-BE49-F238E27FC236}">
                <a16:creationId xmlns:a16="http://schemas.microsoft.com/office/drawing/2014/main" id="{C76A4FF4-0F17-443D-AF36-ED2103F28A8B}"/>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1629259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880199"/>
          </a:xfrm>
        </p:spPr>
        <p:txBody>
          <a:bodyPr>
            <a:normAutofit fontScale="90000"/>
          </a:bodyPr>
          <a:lstStyle/>
          <a:p>
            <a:r>
              <a:rPr lang="en-GB" dirty="0"/>
              <a:t>Need for Physical and Virtual Architecture Communities</a:t>
            </a:r>
          </a:p>
        </p:txBody>
      </p:sp>
      <p:sp>
        <p:nvSpPr>
          <p:cNvPr id="3" name="Content Placeholder 2"/>
          <p:cNvSpPr>
            <a:spLocks noGrp="1"/>
          </p:cNvSpPr>
          <p:nvPr>
            <p:ph idx="1"/>
          </p:nvPr>
        </p:nvSpPr>
        <p:spPr/>
        <p:txBody>
          <a:bodyPr>
            <a:normAutofit/>
          </a:bodyPr>
          <a:lstStyle/>
          <a:p>
            <a:r>
              <a:rPr lang="en-GB" dirty="0"/>
              <a:t>Know who is good at what</a:t>
            </a:r>
          </a:p>
          <a:p>
            <a:r>
              <a:rPr lang="en-GB" dirty="0"/>
              <a:t>Support key projects and people</a:t>
            </a:r>
          </a:p>
          <a:p>
            <a:r>
              <a:rPr lang="en-GB" dirty="0"/>
              <a:t>Co-Design projects are a good way of understanding how things work together and create communities around a particular activity/technology</a:t>
            </a:r>
          </a:p>
          <a:p>
            <a:r>
              <a:rPr lang="en-GB" dirty="0"/>
              <a:t>We’ve been quietly doing this in </a:t>
            </a:r>
            <a:r>
              <a:rPr lang="en-GB" dirty="0" err="1"/>
              <a:t>DiRAC</a:t>
            </a:r>
            <a:r>
              <a:rPr lang="en-GB" dirty="0"/>
              <a:t> for 9 years</a:t>
            </a:r>
          </a:p>
          <a:p>
            <a:pPr lvl="1"/>
            <a:r>
              <a:rPr lang="en-GB" dirty="0"/>
              <a:t>Need to add accelerators and cloud technology</a:t>
            </a:r>
          </a:p>
          <a:p>
            <a:pPr lvl="1"/>
            <a:r>
              <a:rPr lang="en-GB" dirty="0"/>
              <a:t>Both in progress</a:t>
            </a:r>
          </a:p>
          <a:p>
            <a:r>
              <a:rPr lang="en-GB" dirty="0"/>
              <a:t>We need to now address the application understanding</a:t>
            </a:r>
          </a:p>
        </p:txBody>
      </p:sp>
      <p:sp>
        <p:nvSpPr>
          <p:cNvPr id="5" name="Footer Placeholder 4">
            <a:extLst>
              <a:ext uri="{FF2B5EF4-FFF2-40B4-BE49-F238E27FC236}">
                <a16:creationId xmlns:a16="http://schemas.microsoft.com/office/drawing/2014/main" id="{9CDA7ADB-0FF9-4DC8-96DE-8C968712692D}"/>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288218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230774"/>
            <a:ext cx="10719460" cy="5632311"/>
          </a:xfrm>
          <a:prstGeom prst="rect">
            <a:avLst/>
          </a:prstGeom>
        </p:spPr>
        <p:txBody>
          <a:bodyPr wrap="square">
            <a:spAutoFit/>
          </a:bodyPr>
          <a:lstStyle/>
          <a:p>
            <a:pPr marL="342900" indent="-342900">
              <a:buFontTx/>
              <a:buChar char="-"/>
            </a:pPr>
            <a:r>
              <a:rPr lang="en-GB" sz="2400" dirty="0">
                <a:solidFill>
                  <a:srgbClr val="626262"/>
                </a:solidFill>
                <a:latin typeface="Arial" panose="020B0604020202020204" pitchFamily="34" charset="0"/>
                <a:cs typeface="Arial" panose="020B0604020202020204" pitchFamily="34" charset="0"/>
              </a:rPr>
              <a:t>Growing demands for modelling and simulation from the Facilities, Programmes (</a:t>
            </a:r>
            <a:r>
              <a:rPr lang="en-GB" sz="2400" dirty="0" err="1">
                <a:solidFill>
                  <a:srgbClr val="626262"/>
                </a:solidFill>
                <a:latin typeface="Arial" panose="020B0604020202020204" pitchFamily="34" charset="0"/>
                <a:cs typeface="Arial" panose="020B0604020202020204" pitchFamily="34" charset="0"/>
              </a:rPr>
              <a:t>DiRAC</a:t>
            </a:r>
            <a:r>
              <a:rPr lang="en-GB" sz="2400" dirty="0">
                <a:solidFill>
                  <a:srgbClr val="626262"/>
                </a:solidFill>
                <a:latin typeface="Arial" panose="020B0604020202020204" pitchFamily="34" charset="0"/>
                <a:cs typeface="Arial" panose="020B0604020202020204" pitchFamily="34" charset="0"/>
              </a:rPr>
              <a:t>) and the </a:t>
            </a:r>
            <a:r>
              <a:rPr lang="en-GB" sz="2400" dirty="0" err="1">
                <a:solidFill>
                  <a:srgbClr val="626262"/>
                </a:solidFill>
                <a:latin typeface="Arial" panose="020B0604020202020204" pitchFamily="34" charset="0"/>
                <a:cs typeface="Arial" panose="020B0604020202020204" pitchFamily="34" charset="0"/>
              </a:rPr>
              <a:t>Hartree</a:t>
            </a:r>
            <a:r>
              <a:rPr lang="en-GB" sz="2400" dirty="0">
                <a:solidFill>
                  <a:srgbClr val="626262"/>
                </a:solidFill>
                <a:latin typeface="Arial" panose="020B0604020202020204" pitchFamily="34" charset="0"/>
                <a:cs typeface="Arial" panose="020B0604020202020204" pitchFamily="34" charset="0"/>
              </a:rPr>
              <a:t> Centre</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Faster data rates: bigger data – more processing (tomography </a:t>
            </a:r>
            <a:r>
              <a:rPr lang="en-GB" sz="2400" dirty="0" err="1">
                <a:solidFill>
                  <a:srgbClr val="626262"/>
                </a:solidFill>
                <a:latin typeface="Arial" panose="020B0604020202020204" pitchFamily="34" charset="0"/>
                <a:cs typeface="Arial" panose="020B0604020202020204" pitchFamily="34" charset="0"/>
              </a:rPr>
              <a:t>etc</a:t>
            </a:r>
            <a:r>
              <a:rPr lang="en-GB" sz="2400" dirty="0">
                <a:solidFill>
                  <a:srgbClr val="626262"/>
                </a:solidFill>
                <a:latin typeface="Arial" panose="020B0604020202020204" pitchFamily="34" charset="0"/>
                <a:cs typeface="Arial" panose="020B0604020202020204" pitchFamily="34" charset="0"/>
              </a:rPr>
              <a:t>)</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Challenge of evolving codes to </a:t>
            </a:r>
            <a:r>
              <a:rPr lang="en-GB" sz="2400" dirty="0" err="1">
                <a:solidFill>
                  <a:srgbClr val="626262"/>
                </a:solidFill>
                <a:latin typeface="Arial" panose="020B0604020202020204" pitchFamily="34" charset="0"/>
                <a:cs typeface="Arial" panose="020B0604020202020204" pitchFamily="34" charset="0"/>
              </a:rPr>
              <a:t>exascale</a:t>
            </a:r>
            <a:r>
              <a:rPr lang="en-GB" sz="2400" dirty="0">
                <a:solidFill>
                  <a:srgbClr val="626262"/>
                </a:solidFill>
                <a:latin typeface="Arial" panose="020B0604020202020204" pitchFamily="34" charset="0"/>
                <a:cs typeface="Arial" panose="020B0604020202020204" pitchFamily="34" charset="0"/>
              </a:rPr>
              <a:t> architectures</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Increased use of ML and AI, as an alternative to ‘traditional’ processing, in combination, and as a driver of Supercomputing in itself</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Greater use of AI in simulations and data modelling</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Use of new storage, networking, memory,  </a:t>
            </a:r>
            <a:r>
              <a:rPr lang="en-GB" sz="2400" dirty="0" err="1">
                <a:solidFill>
                  <a:srgbClr val="626262"/>
                </a:solidFill>
                <a:latin typeface="Arial" panose="020B0604020202020204" pitchFamily="34" charset="0"/>
                <a:cs typeface="Arial" panose="020B0604020202020204" pitchFamily="34" charset="0"/>
              </a:rPr>
              <a:t>Processor+Accelerator</a:t>
            </a:r>
            <a:r>
              <a:rPr lang="en-GB" sz="2400" dirty="0">
                <a:solidFill>
                  <a:srgbClr val="626262"/>
                </a:solidFill>
                <a:latin typeface="Arial" panose="020B0604020202020204" pitchFamily="34" charset="0"/>
                <a:cs typeface="Arial" panose="020B0604020202020204" pitchFamily="34" charset="0"/>
              </a:rPr>
              <a:t>, middleware and software technologies</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Use of Cloud/Grid technologies to design new workflows and make it easier to combine different resources for our numerical experiments </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New ways to for researchers access our systems e.g. </a:t>
            </a:r>
            <a:r>
              <a:rPr lang="en-GB" sz="2400" dirty="0" err="1">
                <a:solidFill>
                  <a:srgbClr val="626262"/>
                </a:solidFill>
                <a:latin typeface="Arial" panose="020B0604020202020204" pitchFamily="34" charset="0"/>
                <a:cs typeface="Arial" panose="020B0604020202020204" pitchFamily="34" charset="0"/>
              </a:rPr>
              <a:t>Jupyter</a:t>
            </a:r>
            <a:r>
              <a:rPr lang="en-GB" sz="2400" dirty="0">
                <a:solidFill>
                  <a:srgbClr val="626262"/>
                </a:solidFill>
                <a:latin typeface="Arial" panose="020B0604020202020204" pitchFamily="34" charset="0"/>
                <a:cs typeface="Arial" panose="020B0604020202020204" pitchFamily="34" charset="0"/>
              </a:rPr>
              <a:t> notebooks</a:t>
            </a:r>
          </a:p>
          <a:p>
            <a:pPr marL="800100" lvl="1" indent="-342900">
              <a:buFontTx/>
              <a:buChar char="-"/>
            </a:pPr>
            <a:r>
              <a:rPr lang="en-GB" sz="2400" dirty="0">
                <a:solidFill>
                  <a:srgbClr val="626262"/>
                </a:solidFill>
                <a:latin typeface="Arial" panose="020B0604020202020204" pitchFamily="34" charset="0"/>
                <a:cs typeface="Arial" panose="020B0604020202020204" pitchFamily="34" charset="0"/>
              </a:rPr>
              <a:t>Greatly expand the use of systems   </a:t>
            </a:r>
          </a:p>
          <a:p>
            <a:pPr marL="342900" indent="-342900">
              <a:buFontTx/>
              <a:buChar char="-"/>
            </a:pPr>
            <a:r>
              <a:rPr lang="en-GB" sz="2400" dirty="0">
                <a:solidFill>
                  <a:srgbClr val="626262"/>
                </a:solidFill>
                <a:latin typeface="Arial" panose="020B0604020202020204" pitchFamily="34" charset="0"/>
                <a:cs typeface="Arial" panose="020B0604020202020204" pitchFamily="34" charset="0"/>
              </a:rPr>
              <a:t>Artificial Intelligence and Augmented Intelligence for Automated Investigations for Scientific Discovery – AI3SD</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0" y="345182"/>
            <a:ext cx="10732433"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Forward Look - All</a:t>
            </a:r>
          </a:p>
        </p:txBody>
      </p:sp>
    </p:spTree>
    <p:extLst>
      <p:ext uri="{BB962C8B-B14F-4D97-AF65-F5344CB8AC3E}">
        <p14:creationId xmlns:p14="http://schemas.microsoft.com/office/powerpoint/2010/main" val="282679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qp77596\Desktop\Sharepoint Image Library\Hartree Data Centre\Bull Sequana Scafell Pike 3 (1280x853).jpg"/>
          <p:cNvPicPr>
            <a:picLocks noChangeAspect="1" noChangeArrowheads="1"/>
          </p:cNvPicPr>
          <p:nvPr/>
        </p:nvPicPr>
        <p:blipFill rotWithShape="1">
          <a:blip r:embed="rId3">
            <a:extLst>
              <a:ext uri="{28A0092B-C50C-407E-A947-70E740481C1C}">
                <a14:useLocalDpi xmlns:a14="http://schemas.microsoft.com/office/drawing/2010/main" val="0"/>
              </a:ext>
            </a:extLst>
          </a:blip>
          <a:srcRect l="13097" t="17598" r="12509" b="-1"/>
          <a:stretch/>
        </p:blipFill>
        <p:spPr bwMode="auto">
          <a:xfrm>
            <a:off x="1464606" y="6634"/>
            <a:ext cx="9168680" cy="6904917"/>
          </a:xfrm>
          <a:prstGeom prst="rect">
            <a:avLst/>
          </a:prstGeom>
          <a:noFill/>
          <a:extLst>
            <a:ext uri="{909E8E84-426E-40DD-AFC4-6F175D3DCCD1}">
              <a14:hiddenFill xmlns:a14="http://schemas.microsoft.com/office/drawing/2010/main">
                <a:solidFill>
                  <a:srgbClr val="FFFFFF"/>
                </a:solidFill>
              </a14:hiddenFill>
            </a:ext>
          </a:extLst>
        </p:spPr>
      </p:pic>
      <p:sp>
        <p:nvSpPr>
          <p:cNvPr id="73736" name="TextBox 19"/>
          <p:cNvSpPr txBox="1">
            <a:spLocks noChangeArrowheads="1"/>
          </p:cNvSpPr>
          <p:nvPr/>
        </p:nvSpPr>
        <p:spPr bwMode="auto">
          <a:xfrm>
            <a:off x="1819040" y="3284985"/>
            <a:ext cx="857567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400">
                <a:solidFill>
                  <a:srgbClr val="000000"/>
                </a:solidFill>
                <a:latin typeface="Calibri" charset="0"/>
                <a:ea typeface="ヒラギノ角ゴ Pro W3" charset="-128"/>
                <a:cs typeface="Calibri" charset="0"/>
              </a:defRPr>
            </a:lvl1pPr>
            <a:lvl2pPr marL="742950" indent="-285750">
              <a:spcBef>
                <a:spcPct val="20000"/>
              </a:spcBef>
              <a:buChar char="–"/>
              <a:defRPr sz="2200">
                <a:solidFill>
                  <a:srgbClr val="000000"/>
                </a:solidFill>
                <a:latin typeface="Calibri" charset="0"/>
                <a:ea typeface="ヒラギノ角ゴ Pro W3" charset="-128"/>
                <a:cs typeface="Calibri" charset="0"/>
              </a:defRPr>
            </a:lvl2pPr>
            <a:lvl3pPr marL="1143000" indent="-228600">
              <a:spcBef>
                <a:spcPct val="20000"/>
              </a:spcBef>
              <a:buChar char="•"/>
              <a:defRPr sz="2200">
                <a:solidFill>
                  <a:srgbClr val="000000"/>
                </a:solidFill>
                <a:latin typeface="Calibri" charset="0"/>
                <a:ea typeface="MS PGothic" charset="-128"/>
                <a:cs typeface="Calibri" charset="0"/>
              </a:defRPr>
            </a:lvl3pPr>
            <a:lvl4pPr marL="1600200" indent="-228600">
              <a:spcBef>
                <a:spcPct val="20000"/>
              </a:spcBef>
              <a:buChar char="–"/>
              <a:defRPr sz="2000">
                <a:solidFill>
                  <a:schemeClr val="tx1"/>
                </a:solidFill>
                <a:latin typeface="Calibri" charset="0"/>
                <a:ea typeface="Calibri" charset="0"/>
                <a:cs typeface="Calibri" charset="0"/>
              </a:defRPr>
            </a:lvl4pPr>
            <a:lvl5pPr marL="2057400" indent="-228600">
              <a:spcBef>
                <a:spcPct val="20000"/>
              </a:spcBef>
              <a:buChar char="»"/>
              <a:defRPr sz="2000">
                <a:solidFill>
                  <a:schemeClr val="tx1"/>
                </a:solidFill>
                <a:latin typeface="Calibri" charset="0"/>
                <a:ea typeface="Calibri" charset="0"/>
                <a:cs typeface="Calibri" charset="0"/>
              </a:defRPr>
            </a:lvl5pPr>
            <a:lvl6pPr marL="2514600" indent="-228600" eaLnBrk="0" fontAlgn="base" hangingPunct="0">
              <a:spcBef>
                <a:spcPct val="20000"/>
              </a:spcBef>
              <a:spcAft>
                <a:spcPct val="0"/>
              </a:spcAft>
              <a:buChar char="»"/>
              <a:defRPr sz="2000">
                <a:solidFill>
                  <a:schemeClr val="tx1"/>
                </a:solidFill>
                <a:latin typeface="Calibri" charset="0"/>
                <a:ea typeface="Calibri" charset="0"/>
                <a:cs typeface="Calibri" charset="0"/>
              </a:defRPr>
            </a:lvl6pPr>
            <a:lvl7pPr marL="2971800" indent="-228600" eaLnBrk="0" fontAlgn="base" hangingPunct="0">
              <a:spcBef>
                <a:spcPct val="20000"/>
              </a:spcBef>
              <a:spcAft>
                <a:spcPct val="0"/>
              </a:spcAft>
              <a:buChar char="»"/>
              <a:defRPr sz="2000">
                <a:solidFill>
                  <a:schemeClr val="tx1"/>
                </a:solidFill>
                <a:latin typeface="Calibri" charset="0"/>
                <a:ea typeface="Calibri" charset="0"/>
                <a:cs typeface="Calibri" charset="0"/>
              </a:defRPr>
            </a:lvl7pPr>
            <a:lvl8pPr marL="3429000" indent="-228600" eaLnBrk="0" fontAlgn="base" hangingPunct="0">
              <a:spcBef>
                <a:spcPct val="20000"/>
              </a:spcBef>
              <a:spcAft>
                <a:spcPct val="0"/>
              </a:spcAft>
              <a:buChar char="»"/>
              <a:defRPr sz="2000">
                <a:solidFill>
                  <a:schemeClr val="tx1"/>
                </a:solidFill>
                <a:latin typeface="Calibri" charset="0"/>
                <a:ea typeface="Calibri" charset="0"/>
                <a:cs typeface="Calibri" charset="0"/>
              </a:defRPr>
            </a:lvl8pPr>
            <a:lvl9pPr marL="3886200" indent="-228600" eaLnBrk="0" fontAlgn="base" hangingPunct="0">
              <a:spcBef>
                <a:spcPct val="20000"/>
              </a:spcBef>
              <a:spcAft>
                <a:spcPct val="0"/>
              </a:spcAft>
              <a:buChar char="»"/>
              <a:defRPr sz="2000">
                <a:solidFill>
                  <a:schemeClr val="tx1"/>
                </a:solidFill>
                <a:latin typeface="Calibri" charset="0"/>
                <a:ea typeface="Calibri" charset="0"/>
                <a:cs typeface="Calibri" charset="0"/>
              </a:defRPr>
            </a:lvl9pPr>
          </a:lstStyle>
          <a:p>
            <a:pPr algn="ctr" eaLnBrk="1" hangingPunct="1">
              <a:spcBef>
                <a:spcPct val="0"/>
              </a:spcBef>
              <a:buFontTx/>
              <a:buNone/>
            </a:pPr>
            <a:r>
              <a:rPr lang="en-US" altLang="x-none" sz="2800" dirty="0">
                <a:solidFill>
                  <a:schemeClr val="bg1"/>
                </a:solidFill>
                <a:latin typeface="Arial" charset="0"/>
              </a:rPr>
              <a:t>Transforming UK industry by accelerating the adoption of high performance computing, </a:t>
            </a:r>
          </a:p>
          <a:p>
            <a:pPr algn="ctr" eaLnBrk="1" hangingPunct="1">
              <a:spcBef>
                <a:spcPct val="0"/>
              </a:spcBef>
              <a:buFontTx/>
              <a:buNone/>
            </a:pPr>
            <a:r>
              <a:rPr lang="en-US" altLang="x-none" sz="2800" dirty="0">
                <a:solidFill>
                  <a:schemeClr val="bg1"/>
                </a:solidFill>
                <a:latin typeface="Arial" charset="0"/>
              </a:rPr>
              <a:t>big data and cognitive technologies (AI, ML, DL) through challenge-led research and innovation </a:t>
            </a:r>
            <a:endParaRPr lang="en-GB" altLang="en-US" sz="2800" dirty="0">
              <a:solidFill>
                <a:schemeClr val="bg1"/>
              </a:solidFill>
              <a:latin typeface="Arial" charset="0"/>
            </a:endParaRPr>
          </a:p>
          <a:p>
            <a:pPr eaLnBrk="1" hangingPunct="1">
              <a:spcBef>
                <a:spcPct val="0"/>
              </a:spcBef>
            </a:pPr>
            <a:endParaRPr lang="en-GB" altLang="en-US" sz="1600" b="1" dirty="0">
              <a:solidFill>
                <a:srgbClr val="002060"/>
              </a:solidFill>
              <a:latin typeface="Arial" charset="0"/>
            </a:endParaRPr>
          </a:p>
        </p:txBody>
      </p:sp>
      <p:sp>
        <p:nvSpPr>
          <p:cNvPr id="15" name="Title 1"/>
          <p:cNvSpPr txBox="1">
            <a:spLocks/>
          </p:cNvSpPr>
          <p:nvPr/>
        </p:nvSpPr>
        <p:spPr bwMode="auto">
          <a:xfrm>
            <a:off x="1464606" y="692696"/>
            <a:ext cx="3551274" cy="806450"/>
          </a:xfrm>
          <a:prstGeom prst="rect">
            <a:avLst/>
          </a:prstGeom>
          <a:solidFill>
            <a:srgbClr val="3C8C93"/>
          </a:solid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200" kern="0" dirty="0">
                <a:solidFill>
                  <a:srgbClr val="FFFFFF"/>
                </a:solidFill>
                <a:latin typeface="Arial" panose="020B0604020202020204" pitchFamily="34" charset="0"/>
                <a:cs typeface="Arial" panose="020B0604020202020204" pitchFamily="34" charset="0"/>
              </a:rPr>
              <a:t>  Our mission</a:t>
            </a:r>
          </a:p>
        </p:txBody>
      </p:sp>
    </p:spTree>
    <p:extLst>
      <p:ext uri="{BB962C8B-B14F-4D97-AF65-F5344CB8AC3E}">
        <p14:creationId xmlns:p14="http://schemas.microsoft.com/office/powerpoint/2010/main" val="63550779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502" y="448766"/>
            <a:ext cx="7337924" cy="994172"/>
          </a:xfrm>
        </p:spPr>
        <p:txBody>
          <a:bodyPr>
            <a:normAutofit fontScale="90000"/>
          </a:bodyPr>
          <a:lstStyle/>
          <a:p>
            <a:pPr fontAlgn="base">
              <a:spcBef>
                <a:spcPct val="50000"/>
              </a:spcBef>
              <a:spcAft>
                <a:spcPct val="0"/>
              </a:spcAft>
              <a:defRPr/>
            </a:pPr>
            <a:r>
              <a:rPr lang="en-US" dirty="0">
                <a:latin typeface="Calibri" panose="020F0502020204030204" pitchFamily="34" charset="0"/>
                <a:cs typeface="Arial" charset="0"/>
              </a:rPr>
              <a:t>UKRI Roadmap: Where do we lie</a:t>
            </a:r>
          </a:p>
        </p:txBody>
      </p:sp>
      <p:sp>
        <p:nvSpPr>
          <p:cNvPr id="3" name="Content Placeholder 2"/>
          <p:cNvSpPr>
            <a:spLocks noGrp="1"/>
          </p:cNvSpPr>
          <p:nvPr>
            <p:ph idx="1"/>
          </p:nvPr>
        </p:nvSpPr>
        <p:spPr>
          <a:xfrm>
            <a:off x="143219" y="1442938"/>
            <a:ext cx="12048781" cy="4737525"/>
          </a:xfrm>
        </p:spPr>
        <p:txBody>
          <a:bodyPr>
            <a:noAutofit/>
          </a:bodyPr>
          <a:lstStyle/>
          <a:p>
            <a:pPr marL="0" indent="0">
              <a:buNone/>
            </a:pPr>
            <a:r>
              <a:rPr lang="en-GB" sz="2400" dirty="0"/>
              <a:t>Using the approach taken by ESFRI the UKRI Infrastructure roadmap is  structured as sectors:</a:t>
            </a:r>
          </a:p>
          <a:p>
            <a:r>
              <a:rPr lang="en-GB" sz="2400" dirty="0"/>
              <a:t>Biological sciences, health and food (BBSRC lead, MRC)</a:t>
            </a:r>
          </a:p>
          <a:p>
            <a:r>
              <a:rPr lang="en-GB" sz="2400" dirty="0"/>
              <a:t>Environment (NERC lead, Met Office)</a:t>
            </a:r>
          </a:p>
          <a:p>
            <a:r>
              <a:rPr lang="en-GB" sz="2400" dirty="0"/>
              <a:t>Energy (EPSRC)</a:t>
            </a:r>
          </a:p>
          <a:p>
            <a:r>
              <a:rPr lang="en-GB" sz="2400" dirty="0"/>
              <a:t>Physical Sciences &amp; Engineering (STFC lead, EPSRC)</a:t>
            </a:r>
          </a:p>
          <a:p>
            <a:r>
              <a:rPr lang="en-GB" sz="2400" dirty="0"/>
              <a:t>Social sciences, arts and humanities (ESRC Lead, AHRC)</a:t>
            </a:r>
          </a:p>
          <a:p>
            <a:r>
              <a:rPr lang="en-GB" sz="2400" dirty="0"/>
              <a:t>Computational &amp; e-infrastructures (EPSRC lead)</a:t>
            </a:r>
          </a:p>
          <a:p>
            <a:r>
              <a:rPr lang="en-GB" sz="2400" dirty="0">
                <a:hlinkClick r:id="rId3"/>
              </a:rPr>
              <a:t>https://www.ukri.org/research/infrastructure/</a:t>
            </a:r>
            <a:endParaRPr lang="en-GB" sz="2400" dirty="0"/>
          </a:p>
          <a:p>
            <a:endParaRPr lang="en-GB" sz="2400" dirty="0"/>
          </a:p>
          <a:p>
            <a:endParaRPr lang="en-GB" sz="2400" dirty="0"/>
          </a:p>
          <a:p>
            <a:pPr marL="0" indent="0">
              <a:buNone/>
            </a:pPr>
            <a:endParaRPr lang="en-GB" sz="2400" dirty="0"/>
          </a:p>
        </p:txBody>
      </p:sp>
      <p:sp>
        <p:nvSpPr>
          <p:cNvPr id="5" name="Footer Placeholder 4">
            <a:extLst>
              <a:ext uri="{FF2B5EF4-FFF2-40B4-BE49-F238E27FC236}">
                <a16:creationId xmlns:a16="http://schemas.microsoft.com/office/drawing/2014/main" id="{55A127F9-97C4-4ACA-ACCA-9527806256B9}"/>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902438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08EB8-6423-2F49-8484-7FD9D37A54FE}"/>
              </a:ext>
            </a:extLst>
          </p:cNvPr>
          <p:cNvSpPr txBox="1">
            <a:spLocks/>
          </p:cNvSpPr>
          <p:nvPr/>
        </p:nvSpPr>
        <p:spPr bwMode="auto">
          <a:xfrm>
            <a:off x="1524000" y="0"/>
            <a:ext cx="3516560" cy="806450"/>
          </a:xfrm>
          <a:prstGeom prst="rect">
            <a:avLst/>
          </a:prstGeom>
          <a:solidFill>
            <a:srgbClr val="3C8C93"/>
          </a:solid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200" kern="0" dirty="0">
                <a:solidFill>
                  <a:srgbClr val="FFFFFF"/>
                </a:solidFill>
                <a:latin typeface="Arial" panose="020B0604020202020204" pitchFamily="34" charset="0"/>
                <a:cs typeface="Arial" panose="020B0604020202020204" pitchFamily="34" charset="0"/>
              </a:rPr>
              <a:t>  Offering </a:t>
            </a:r>
          </a:p>
        </p:txBody>
      </p:sp>
      <p:sp>
        <p:nvSpPr>
          <p:cNvPr id="3" name="TextBox 2">
            <a:extLst>
              <a:ext uri="{FF2B5EF4-FFF2-40B4-BE49-F238E27FC236}">
                <a16:creationId xmlns:a16="http://schemas.microsoft.com/office/drawing/2014/main" id="{3EDBF9D9-F98D-494A-A261-EBC9DFC1F986}"/>
              </a:ext>
            </a:extLst>
          </p:cNvPr>
          <p:cNvSpPr txBox="1"/>
          <p:nvPr/>
        </p:nvSpPr>
        <p:spPr>
          <a:xfrm>
            <a:off x="1913888" y="806451"/>
            <a:ext cx="8352331" cy="584775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Based on the five foundations of UK Industrial Strategy: </a:t>
            </a:r>
          </a:p>
          <a:p>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Ideas - Collaboration across industry, UKRI and academia. Centre of excellence in translating research into innovative solutions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People – Critical mass of cross-functional teams combining chemistry, materials, engineering and life science domain expertise (internal or via collaboration with SCD or academia) , with research software engineering, numerical and computational methods, working together for economies of scale and scope</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Infrastructure - Dedicated platform(s) for HPC, HPDA and AI applications and emerging technologies, providing research and innovation capabilities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Business Environment – Driving productivity, increasing collaboration e.g. across supply chains, support to growing businesses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Place – Sci-Tech Daresbury, Northern Powerhouse, </a:t>
            </a:r>
          </a:p>
          <a:p>
            <a:r>
              <a:rPr lang="en-US" dirty="0">
                <a:latin typeface="Arial" panose="020B0604020202020204" pitchFamily="34" charset="0"/>
                <a:cs typeface="Arial" panose="020B0604020202020204" pitchFamily="34" charset="0"/>
              </a:rPr>
              <a:t>	fast growing digital cluster of local companies </a:t>
            </a:r>
          </a:p>
          <a:p>
            <a:endParaRPr lang="en-US" sz="1600" dirty="0"/>
          </a:p>
          <a:p>
            <a:r>
              <a:rPr lang="en-US" sz="1600" dirty="0"/>
              <a:t>   </a:t>
            </a:r>
          </a:p>
        </p:txBody>
      </p:sp>
    </p:spTree>
    <p:extLst>
      <p:ext uri="{BB962C8B-B14F-4D97-AF65-F5344CB8AC3E}">
        <p14:creationId xmlns:p14="http://schemas.microsoft.com/office/powerpoint/2010/main" val="377479301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08EB8-6423-2F49-8484-7FD9D37A54FE}"/>
              </a:ext>
            </a:extLst>
          </p:cNvPr>
          <p:cNvSpPr txBox="1">
            <a:spLocks/>
          </p:cNvSpPr>
          <p:nvPr/>
        </p:nvSpPr>
        <p:spPr bwMode="auto">
          <a:xfrm>
            <a:off x="1524000" y="1"/>
            <a:ext cx="4890655" cy="775855"/>
          </a:xfrm>
          <a:prstGeom prst="rect">
            <a:avLst/>
          </a:prstGeom>
          <a:solidFill>
            <a:srgbClr val="3C8C93"/>
          </a:solid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200" kern="0" dirty="0">
                <a:solidFill>
                  <a:srgbClr val="FFFFFF"/>
                </a:solidFill>
                <a:latin typeface="Arial" panose="020B0604020202020204" pitchFamily="34" charset="0"/>
                <a:cs typeface="Arial" panose="020B0604020202020204" pitchFamily="34" charset="0"/>
              </a:rPr>
              <a:t>  Hardware Platforms </a:t>
            </a:r>
          </a:p>
        </p:txBody>
      </p:sp>
      <p:sp>
        <p:nvSpPr>
          <p:cNvPr id="3" name="TextBox 2">
            <a:extLst>
              <a:ext uri="{FF2B5EF4-FFF2-40B4-BE49-F238E27FC236}">
                <a16:creationId xmlns:a16="http://schemas.microsoft.com/office/drawing/2014/main" id="{3EDBF9D9-F98D-494A-A261-EBC9DFC1F986}"/>
              </a:ext>
            </a:extLst>
          </p:cNvPr>
          <p:cNvSpPr txBox="1"/>
          <p:nvPr/>
        </p:nvSpPr>
        <p:spPr>
          <a:xfrm>
            <a:off x="1969305" y="526474"/>
            <a:ext cx="8532440" cy="5447645"/>
          </a:xfrm>
          <a:prstGeom prst="rect">
            <a:avLst/>
          </a:prstGeom>
          <a:noFill/>
        </p:spPr>
        <p:txBody>
          <a:bodyPr wrap="square" rtlCol="0">
            <a:spAutoFit/>
          </a:bodyPr>
          <a:lstStyle/>
          <a:p>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Scafell Pike (funded from Hartree Phase 3) – </a:t>
            </a:r>
            <a:r>
              <a:rPr lang="en-GB" sz="2000" dirty="0">
                <a:latin typeface="Arial" panose="020B0604020202020204" pitchFamily="34" charset="0"/>
                <a:cs typeface="Arial" panose="020B0604020202020204" pitchFamily="34" charset="0"/>
              </a:rPr>
              <a:t>Bull </a:t>
            </a:r>
            <a:r>
              <a:rPr lang="en-GB" sz="2000" dirty="0" err="1">
                <a:latin typeface="Arial" panose="020B0604020202020204" pitchFamily="34" charset="0"/>
                <a:cs typeface="Arial" panose="020B0604020202020204" pitchFamily="34" charset="0"/>
              </a:rPr>
              <a:t>Sequana</a:t>
            </a:r>
            <a:r>
              <a:rPr lang="en-GB" sz="2000" dirty="0">
                <a:latin typeface="Arial" panose="020B0604020202020204" pitchFamily="34" charset="0"/>
                <a:cs typeface="Arial" panose="020B0604020202020204" pitchFamily="34" charset="0"/>
              </a:rPr>
              <a:t> X1000 supercomputer​</a:t>
            </a:r>
          </a:p>
          <a:p>
            <a:r>
              <a:rPr lang="en-GB" sz="2000" dirty="0">
                <a:latin typeface="Arial" panose="020B0604020202020204" pitchFamily="34" charset="0"/>
                <a:cs typeface="Arial" panose="020B0604020202020204" pitchFamily="34" charset="0"/>
              </a:rPr>
              <a:t>	~4 </a:t>
            </a:r>
            <a:r>
              <a:rPr lang="en-GB" sz="2000" dirty="0" err="1">
                <a:latin typeface="Arial" panose="020B0604020202020204" pitchFamily="34" charset="0"/>
                <a:cs typeface="Arial" panose="020B0604020202020204" pitchFamily="34" charset="0"/>
              </a:rPr>
              <a:t>Pflop</a:t>
            </a:r>
            <a:r>
              <a:rPr lang="en-GB" sz="2000" dirty="0">
                <a:latin typeface="Arial" panose="020B0604020202020204" pitchFamily="34" charset="0"/>
                <a:cs typeface="Arial" panose="020B0604020202020204" pitchFamily="34" charset="0"/>
              </a:rPr>
              <a:t>/s | Intel Xeon and Xeon Phi, GPUs</a:t>
            </a:r>
          </a:p>
          <a:p>
            <a:pPr lvl="1"/>
            <a:r>
              <a:rPr lang="en-GB" sz="2000" dirty="0">
                <a:latin typeface="Arial" panose="020B0604020202020204" pitchFamily="34" charset="0"/>
                <a:cs typeface="Arial" panose="020B0604020202020204" pitchFamily="34" charset="0"/>
              </a:rPr>
              <a:t>	25,728 Intel </a:t>
            </a:r>
            <a:r>
              <a:rPr lang="en-GB" sz="2000" dirty="0" err="1">
                <a:latin typeface="Arial" panose="020B0604020202020204" pitchFamily="34" charset="0"/>
                <a:cs typeface="Arial" panose="020B0604020202020204" pitchFamily="34" charset="0"/>
              </a:rPr>
              <a:t>SkyLake</a:t>
            </a:r>
            <a:r>
              <a:rPr lang="en-GB" sz="2000" dirty="0">
                <a:latin typeface="Arial" panose="020B0604020202020204" pitchFamily="34" charset="0"/>
                <a:cs typeface="Arial" panose="020B0604020202020204" pitchFamily="34" charset="0"/>
              </a:rPr>
              <a:t> cores</a:t>
            </a:r>
          </a:p>
          <a:p>
            <a:pPr lvl="1"/>
            <a:r>
              <a:rPr lang="en-GB" sz="2000" dirty="0">
                <a:latin typeface="Arial" panose="020B0604020202020204" pitchFamily="34" charset="0"/>
                <a:cs typeface="Arial" panose="020B0604020202020204" pitchFamily="34" charset="0"/>
              </a:rPr>
              <a:t>	55,680 Intel Xeon Phi cores</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JADE – (funded by EPSRC Tier 2, owned by Oxford)</a:t>
            </a:r>
          </a:p>
          <a:p>
            <a:r>
              <a:rPr lang="en-US"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Bull Atos NVIDIA DGX1 Deep Learning supercomputer​</a:t>
            </a:r>
          </a:p>
          <a:p>
            <a:r>
              <a:rPr lang="en-GB" dirty="0">
                <a:latin typeface="Arial" panose="020B0604020202020204" pitchFamily="34" charset="0"/>
                <a:cs typeface="Arial" panose="020B0604020202020204" pitchFamily="34" charset="0"/>
              </a:rPr>
              <a:t>	176 NVIDIA V​100 GPUs |  Deep Learning frameworks</a:t>
            </a:r>
          </a:p>
          <a:p>
            <a:r>
              <a:rPr lang="en-GB" dirty="0">
                <a:latin typeface="Arial" panose="020B0604020202020204" pitchFamily="34" charset="0"/>
                <a:cs typeface="Arial" panose="020B0604020202020204" pitchFamily="34" charset="0"/>
              </a:rPr>
              <a:t>	630,784+ CUDA Cores</a:t>
            </a:r>
          </a:p>
          <a:p>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Panther and Paragon (funded from Hartree Phase 3)</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512 POWER8 cores and 64 </a:t>
            </a:r>
            <a:r>
              <a:rPr lang="en-GB" dirty="0">
                <a:latin typeface="Arial" panose="020B0604020202020204" pitchFamily="34" charset="0"/>
                <a:cs typeface="Arial" panose="020B0604020202020204" pitchFamily="34" charset="0"/>
              </a:rPr>
              <a:t>NVIDIA Kepler K80 GPUs (Panther)</a:t>
            </a:r>
            <a:endParaRPr lang="en-US"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656 POWER8 cores and 82 </a:t>
            </a:r>
            <a:r>
              <a:rPr lang="en-GB" dirty="0">
                <a:latin typeface="Arial" panose="020B0604020202020204" pitchFamily="34" charset="0"/>
                <a:cs typeface="Arial" panose="020B0604020202020204" pitchFamily="34" charset="0"/>
              </a:rPr>
              <a:t>NVIDIA Pascal P100 GPUs (Paragon)</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(Many data science and AI projects use commercial cloud e.g. Azure)</a:t>
            </a:r>
            <a:endParaRPr lang="en-US" dirty="0">
              <a:latin typeface="Arial" panose="020B0604020202020204" pitchFamily="34" charset="0"/>
              <a:cs typeface="Arial" panose="020B0604020202020204" pitchFamily="34" charset="0"/>
            </a:endParaRPr>
          </a:p>
          <a:p>
            <a:endParaRPr lang="en-US" sz="1600" dirty="0"/>
          </a:p>
          <a:p>
            <a:r>
              <a:rPr lang="en-US" sz="1600" dirty="0"/>
              <a:t>   </a:t>
            </a:r>
          </a:p>
        </p:txBody>
      </p:sp>
    </p:spTree>
    <p:extLst>
      <p:ext uri="{BB962C8B-B14F-4D97-AF65-F5344CB8AC3E}">
        <p14:creationId xmlns:p14="http://schemas.microsoft.com/office/powerpoint/2010/main" val="27878327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hqp77596\Desktop\Picture2.png"/>
          <p:cNvPicPr>
            <a:picLocks noChangeAspect="1" noChangeArrowheads="1"/>
          </p:cNvPicPr>
          <p:nvPr/>
        </p:nvPicPr>
        <p:blipFill rotWithShape="1">
          <a:blip r:embed="rId3">
            <a:extLst>
              <a:ext uri="{28A0092B-C50C-407E-A947-70E740481C1C}">
                <a14:useLocalDpi xmlns:a14="http://schemas.microsoft.com/office/drawing/2010/main" val="0"/>
              </a:ext>
            </a:extLst>
          </a:blip>
          <a:srcRect t="4573" b="6204"/>
          <a:stretch/>
        </p:blipFill>
        <p:spPr bwMode="auto">
          <a:xfrm>
            <a:off x="1499320" y="5064826"/>
            <a:ext cx="9165717" cy="179317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bwMode="auto">
          <a:xfrm>
            <a:off x="1499319" y="692696"/>
            <a:ext cx="3516560" cy="806450"/>
          </a:xfrm>
          <a:prstGeom prst="rect">
            <a:avLst/>
          </a:prstGeom>
          <a:solidFill>
            <a:srgbClr val="3C8C93"/>
          </a:solidFill>
          <a:ln>
            <a:noFill/>
          </a:ln>
        </p:spPr>
        <p:txBody>
          <a:bodyPr anchor="ctr"/>
          <a:lstStyle>
            <a:lvl1pPr algn="l" rtl="0" eaLnBrk="0" fontAlgn="base" hangingPunct="0">
              <a:spcBef>
                <a:spcPct val="0"/>
              </a:spcBef>
              <a:spcAft>
                <a:spcPct val="0"/>
              </a:spcAft>
              <a:defRPr sz="4400" b="1">
                <a:solidFill>
                  <a:schemeClr val="accent1">
                    <a:lumMod val="50000"/>
                  </a:schemeClr>
                </a:solidFill>
                <a:latin typeface="Calibri"/>
                <a:ea typeface="+mj-ea"/>
                <a:cs typeface="Calibri"/>
              </a:defRPr>
            </a:lvl1pPr>
            <a:lvl2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2pPr>
            <a:lvl3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3pPr>
            <a:lvl4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4pPr>
            <a:lvl5pPr algn="l" rtl="0" eaLnBrk="0" fontAlgn="base" hangingPunct="0">
              <a:spcBef>
                <a:spcPct val="0"/>
              </a:spcBef>
              <a:spcAft>
                <a:spcPct val="0"/>
              </a:spcAft>
              <a:defRPr sz="4400" b="1">
                <a:solidFill>
                  <a:srgbClr val="3C8C93"/>
                </a:solidFill>
                <a:latin typeface="Calibri" charset="0"/>
                <a:ea typeface="ヒラギノ角ゴ Pro W3" pitchFamily="84" charset="-128"/>
                <a:cs typeface="Calibri" pitchFamily="34"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sz="3200" kern="0" dirty="0">
                <a:solidFill>
                  <a:srgbClr val="FFFFFF"/>
                </a:solidFill>
                <a:latin typeface="Arial" panose="020B0604020202020204" pitchFamily="34" charset="0"/>
                <a:cs typeface="Arial" panose="020B0604020202020204" pitchFamily="34" charset="0"/>
              </a:rPr>
              <a:t>  What we do</a:t>
            </a:r>
          </a:p>
        </p:txBody>
      </p:sp>
      <p:sp>
        <p:nvSpPr>
          <p:cNvPr id="13" name="TextBox 12"/>
          <p:cNvSpPr txBox="1">
            <a:spLocks noChangeArrowheads="1"/>
          </p:cNvSpPr>
          <p:nvPr/>
        </p:nvSpPr>
        <p:spPr bwMode="auto">
          <a:xfrm>
            <a:off x="1881474" y="1573826"/>
            <a:ext cx="84014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a:defRPr sz="2400">
                <a:solidFill>
                  <a:schemeClr val="tx1"/>
                </a:solidFill>
                <a:latin typeface="Lucida Grande" charset="0"/>
                <a:ea typeface="ヒラギノ角ゴ Pro W3" charset="-128"/>
              </a:defRPr>
            </a:lvl1pPr>
            <a:lvl2pPr marL="742950" indent="-285750" defTabSz="457200">
              <a:defRPr sz="2400">
                <a:solidFill>
                  <a:schemeClr val="tx1"/>
                </a:solidFill>
                <a:latin typeface="Lucida Grande" charset="0"/>
                <a:ea typeface="ヒラギノ角ゴ Pro W3" charset="-128"/>
              </a:defRPr>
            </a:lvl2pPr>
            <a:lvl3pPr marL="1143000" indent="-228600" defTabSz="457200">
              <a:defRPr sz="2400">
                <a:solidFill>
                  <a:schemeClr val="tx1"/>
                </a:solidFill>
                <a:latin typeface="Lucida Grande" charset="0"/>
                <a:ea typeface="ヒラギノ角ゴ Pro W3" charset="-128"/>
              </a:defRPr>
            </a:lvl3pPr>
            <a:lvl4pPr marL="1600200" indent="-228600" defTabSz="457200">
              <a:defRPr sz="2400">
                <a:solidFill>
                  <a:schemeClr val="tx1"/>
                </a:solidFill>
                <a:latin typeface="Lucida Grande" charset="0"/>
                <a:ea typeface="ヒラギノ角ゴ Pro W3" charset="-128"/>
              </a:defRPr>
            </a:lvl4pPr>
            <a:lvl5pPr marL="2057400" indent="-228600" defTabSz="457200">
              <a:defRPr sz="2400">
                <a:solidFill>
                  <a:schemeClr val="tx1"/>
                </a:solidFill>
                <a:latin typeface="Lucida Grande" charset="0"/>
                <a:ea typeface="ヒラギノ角ゴ Pro W3" charset="-128"/>
              </a:defRPr>
            </a:lvl5pPr>
            <a:lvl6pPr marL="2514600" indent="-228600" defTabSz="4572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defTabSz="4572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defTabSz="4572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defTabSz="457200" eaLnBrk="0" fontAlgn="base" hangingPunct="0">
              <a:spcBef>
                <a:spcPct val="0"/>
              </a:spcBef>
              <a:spcAft>
                <a:spcPct val="0"/>
              </a:spcAft>
              <a:defRPr sz="2400">
                <a:solidFill>
                  <a:schemeClr val="tx1"/>
                </a:solidFill>
                <a:latin typeface="Lucida Grande" charset="0"/>
                <a:ea typeface="ヒラギノ角ゴ Pro W3" charset="-128"/>
              </a:defRPr>
            </a:lvl9pPr>
          </a:lstStyle>
          <a:p>
            <a:pPr marL="457200" indent="-457200">
              <a:buFont typeface="Arial" panose="020B0604020202020204" pitchFamily="34" charset="0"/>
              <a:buChar char="−"/>
            </a:pPr>
            <a:r>
              <a:rPr lang="en-US" altLang="x-none" sz="1800" b="1" dirty="0">
                <a:latin typeface="Arial" panose="020B0604020202020204" pitchFamily="34" charset="0"/>
                <a:cs typeface="Arial" panose="020B0604020202020204" pitchFamily="34" charset="0"/>
              </a:rPr>
              <a:t>Collaborative R&amp;D</a:t>
            </a:r>
          </a:p>
          <a:p>
            <a:pPr marL="457200" lvl="1" indent="0"/>
            <a:r>
              <a:rPr lang="en-US" altLang="x-none" sz="1800" dirty="0">
                <a:latin typeface="Arial" panose="020B0604020202020204" pitchFamily="34" charset="0"/>
                <a:cs typeface="Arial" panose="020B0604020202020204" pitchFamily="34" charset="0"/>
              </a:rPr>
              <a:t>We build a team to deliver a solution to a particular challenge</a:t>
            </a:r>
          </a:p>
          <a:p>
            <a:pPr marL="457200" lvl="1" indent="0"/>
            <a:endParaRPr lang="en-US" altLang="x-none" sz="1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altLang="x-none" sz="1800" b="1" dirty="0">
                <a:latin typeface="Arial" panose="020B0604020202020204" pitchFamily="34" charset="0"/>
                <a:cs typeface="Arial" panose="020B0604020202020204" pitchFamily="34" charset="0"/>
              </a:rPr>
              <a:t>Platform as a service</a:t>
            </a:r>
          </a:p>
          <a:p>
            <a:pPr marL="457200" lvl="1" indent="0"/>
            <a:r>
              <a:rPr lang="en-US" altLang="x-none" sz="1800" dirty="0">
                <a:latin typeface="Arial" panose="020B0604020202020204" pitchFamily="34" charset="0"/>
                <a:cs typeface="Arial" panose="020B0604020202020204" pitchFamily="34" charset="0"/>
              </a:rPr>
              <a:t>Pay-as-you-go access to our compute power</a:t>
            </a:r>
          </a:p>
          <a:p>
            <a:pPr marL="457200" lvl="1" indent="0"/>
            <a:endParaRPr lang="en-US" altLang="x-none" sz="1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altLang="x-none" sz="1800" b="1" dirty="0">
                <a:latin typeface="Arial" panose="020B0604020202020204" pitchFamily="34" charset="0"/>
                <a:cs typeface="Arial" panose="020B0604020202020204" pitchFamily="34" charset="0"/>
              </a:rPr>
              <a:t>Creating digital assets</a:t>
            </a:r>
          </a:p>
          <a:p>
            <a:pPr marL="457200" lvl="1" indent="0"/>
            <a:r>
              <a:rPr lang="en-US" altLang="x-none" sz="1800" dirty="0">
                <a:latin typeface="Arial" panose="020B0604020202020204" pitchFamily="34" charset="0"/>
                <a:cs typeface="Arial" panose="020B0604020202020204" pitchFamily="34" charset="0"/>
              </a:rPr>
              <a:t>License industry-led software applications we create with IBM Research (IROR </a:t>
            </a:r>
            <a:r>
              <a:rPr lang="en-US" altLang="x-none" sz="1800" dirty="0" err="1">
                <a:latin typeface="Arial" panose="020B0604020202020204" pitchFamily="34" charset="0"/>
                <a:cs typeface="Arial" panose="020B0604020202020204" pitchFamily="34" charset="0"/>
              </a:rPr>
              <a:t>programme</a:t>
            </a:r>
            <a:r>
              <a:rPr lang="en-US" altLang="x-none" sz="1800" dirty="0">
                <a:latin typeface="Arial" panose="020B0604020202020204" pitchFamily="34" charset="0"/>
                <a:cs typeface="Arial" panose="020B0604020202020204" pitchFamily="34" charset="0"/>
              </a:rPr>
              <a:t>)</a:t>
            </a:r>
          </a:p>
          <a:p>
            <a:pPr marL="457200" lvl="1" indent="0"/>
            <a:endParaRPr lang="en-US" altLang="x-none" sz="1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altLang="x-none" sz="1800" b="1" dirty="0">
                <a:latin typeface="Arial" panose="020B0604020202020204" pitchFamily="34" charset="0"/>
                <a:cs typeface="Arial" panose="020B0604020202020204" pitchFamily="34" charset="0"/>
              </a:rPr>
              <a:t>Training and skills</a:t>
            </a:r>
          </a:p>
          <a:p>
            <a:pPr marL="0" indent="0"/>
            <a:r>
              <a:rPr lang="en-US" altLang="x-none" sz="1800" dirty="0">
                <a:latin typeface="Arial" panose="020B0604020202020204" pitchFamily="34" charset="0"/>
                <a:cs typeface="Arial" panose="020B0604020202020204" pitchFamily="34" charset="0"/>
              </a:rPr>
              <a:t>	Run specialist training courses and events</a:t>
            </a:r>
          </a:p>
        </p:txBody>
      </p:sp>
    </p:spTree>
    <p:extLst>
      <p:ext uri="{BB962C8B-B14F-4D97-AF65-F5344CB8AC3E}">
        <p14:creationId xmlns:p14="http://schemas.microsoft.com/office/powerpoint/2010/main" val="3923999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8DC7F5-099C-FD4D-905A-DC79A38901EC}"/>
              </a:ext>
            </a:extLst>
          </p:cNvPr>
          <p:cNvSpPr/>
          <p:nvPr/>
        </p:nvSpPr>
        <p:spPr>
          <a:xfrm>
            <a:off x="403340" y="1763284"/>
            <a:ext cx="5555499" cy="4247317"/>
          </a:xfrm>
          <a:prstGeom prst="rect">
            <a:avLst/>
          </a:prstGeom>
        </p:spPr>
        <p:txBody>
          <a:bodyPr wrap="square">
            <a:spAutoFit/>
          </a:bodyPr>
          <a:lstStyle/>
          <a:p>
            <a:r>
              <a:rPr lang="en-GB" dirty="0"/>
              <a:t>“to maximize the impact of scientific computing through our expertise, leadership and collaboration.”</a:t>
            </a:r>
          </a:p>
          <a:p>
            <a:endParaRPr lang="en-GB" dirty="0">
              <a:solidFill>
                <a:srgbClr val="626262"/>
              </a:solidFill>
              <a:latin typeface="Arial" panose="020B0604020202020204" pitchFamily="34" charset="0"/>
              <a:cs typeface="Arial" panose="020B0604020202020204" pitchFamily="34" charset="0"/>
            </a:endParaRPr>
          </a:p>
          <a:p>
            <a:r>
              <a:rPr lang="en-GB" dirty="0"/>
              <a:t>Designing, deploying and operating large and complex computing and data systems</a:t>
            </a:r>
          </a:p>
          <a:p>
            <a:r>
              <a:rPr lang="en-GB" dirty="0"/>
              <a:t>Supporting the research life-cycle by extracting insights and value from data</a:t>
            </a:r>
          </a:p>
          <a:p>
            <a:endParaRPr lang="en-GB" dirty="0"/>
          </a:p>
          <a:p>
            <a:r>
              <a:rPr lang="en-GB" dirty="0"/>
              <a:t> Creating algorithms and software to exploit future research computing infrastructure</a:t>
            </a:r>
            <a:br>
              <a:rPr lang="en-GB" dirty="0"/>
            </a:br>
            <a:endParaRPr lang="en-GB" dirty="0"/>
          </a:p>
          <a:p>
            <a:r>
              <a:rPr lang="en-GB" dirty="0"/>
              <a:t>Providing cross-domain expertise to develop, innovate, and sustain software, and related digital assets for research </a:t>
            </a:r>
          </a:p>
          <a:p>
            <a:endParaRPr lang="en-GB" dirty="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1446550"/>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Scientific Computing Department</a:t>
            </a:r>
          </a:p>
        </p:txBody>
      </p:sp>
      <p:sp>
        <p:nvSpPr>
          <p:cNvPr id="6" name="TextBox 5">
            <a:extLst>
              <a:ext uri="{FF2B5EF4-FFF2-40B4-BE49-F238E27FC236}">
                <a16:creationId xmlns:a16="http://schemas.microsoft.com/office/drawing/2014/main" id="{F324C67A-C52D-5544-86B0-813208112397}"/>
              </a:ext>
            </a:extLst>
          </p:cNvPr>
          <p:cNvSpPr txBox="1"/>
          <p:nvPr/>
        </p:nvSpPr>
        <p:spPr>
          <a:xfrm rot="16200000">
            <a:off x="10716762" y="4838514"/>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John Dawson </a:t>
            </a:r>
          </a:p>
        </p:txBody>
      </p:sp>
      <p:pic>
        <p:nvPicPr>
          <p:cNvPr id="3" name="Picture 2"/>
          <p:cNvPicPr>
            <a:picLocks noChangeAspect="1"/>
          </p:cNvPicPr>
          <p:nvPr/>
        </p:nvPicPr>
        <p:blipFill rotWithShape="1">
          <a:blip r:embed="rId3"/>
          <a:srcRect t="9207"/>
          <a:stretch/>
        </p:blipFill>
        <p:spPr>
          <a:xfrm>
            <a:off x="6202680" y="-30481"/>
            <a:ext cx="5989320" cy="3992375"/>
          </a:xfrm>
          <a:prstGeom prst="rect">
            <a:avLst/>
          </a:prstGeom>
        </p:spPr>
      </p:pic>
      <p:pic>
        <p:nvPicPr>
          <p:cNvPr id="1026" name="Picture 2" descr="Image result for r89 rutherford&quot;"/>
          <p:cNvPicPr>
            <a:picLocks noChangeAspect="1" noChangeArrowheads="1"/>
          </p:cNvPicPr>
          <p:nvPr/>
        </p:nvPicPr>
        <p:blipFill rotWithShape="1">
          <a:blip r:embed="rId4">
            <a:extLst>
              <a:ext uri="{28A0092B-C50C-407E-A947-70E740481C1C}">
                <a14:useLocalDpi xmlns:a14="http://schemas.microsoft.com/office/drawing/2010/main" val="0"/>
              </a:ext>
            </a:extLst>
          </a:blip>
          <a:srcRect b="11398"/>
          <a:stretch/>
        </p:blipFill>
        <p:spPr bwMode="auto">
          <a:xfrm>
            <a:off x="6202681" y="3318809"/>
            <a:ext cx="5989319" cy="350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688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8DC7F5-099C-FD4D-905A-DC79A38901EC}"/>
              </a:ext>
            </a:extLst>
          </p:cNvPr>
          <p:cNvSpPr/>
          <p:nvPr/>
        </p:nvSpPr>
        <p:spPr>
          <a:xfrm>
            <a:off x="420796" y="1314050"/>
            <a:ext cx="5675204" cy="4801314"/>
          </a:xfrm>
          <a:prstGeom prst="rect">
            <a:avLst/>
          </a:prstGeom>
        </p:spPr>
        <p:txBody>
          <a:bodyPr wrap="square">
            <a:spAutoFit/>
          </a:bodyPr>
          <a:lstStyle/>
          <a:p>
            <a:r>
              <a:rPr lang="en-GB" dirty="0">
                <a:solidFill>
                  <a:srgbClr val="626262"/>
                </a:solidFill>
                <a:latin typeface="Arial" panose="020B0604020202020204" pitchFamily="34" charset="0"/>
                <a:cs typeface="Arial" panose="020B0604020202020204" pitchFamily="34" charset="0"/>
              </a:rPr>
              <a:t>SCARF – open to STFC departments, facilities and their users.</a:t>
            </a:r>
          </a:p>
          <a:p>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General Purpose CPU and GPU cluster.</a:t>
            </a:r>
          </a:p>
          <a:p>
            <a:r>
              <a:rPr lang="en-GB" dirty="0">
                <a:solidFill>
                  <a:srgbClr val="626262"/>
                </a:solidFill>
                <a:latin typeface="Arial" panose="020B0604020202020204" pitchFamily="34" charset="0"/>
                <a:cs typeface="Arial" panose="020B0604020202020204" pitchFamily="34" charset="0"/>
              </a:rPr>
              <a:t>Demand </a:t>
            </a:r>
            <a:r>
              <a:rPr lang="en-GB" b="1" dirty="0">
                <a:solidFill>
                  <a:srgbClr val="626262"/>
                </a:solidFill>
                <a:latin typeface="Arial" panose="020B0604020202020204" pitchFamily="34" charset="0"/>
                <a:cs typeface="Arial" panose="020B0604020202020204" pitchFamily="34" charset="0"/>
              </a:rPr>
              <a:t>significantly</a:t>
            </a:r>
            <a:r>
              <a:rPr lang="en-GB" dirty="0">
                <a:solidFill>
                  <a:srgbClr val="626262"/>
                </a:solidFill>
                <a:latin typeface="Arial" panose="020B0604020202020204" pitchFamily="34" charset="0"/>
                <a:cs typeface="Arial" panose="020B0604020202020204" pitchFamily="34" charset="0"/>
              </a:rPr>
              <a:t> exceeds capacity</a:t>
            </a:r>
          </a:p>
          <a:p>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Annual, incremental investments since 2004</a:t>
            </a:r>
          </a:p>
          <a:p>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570 Nodes over 5 generations</a:t>
            </a:r>
          </a:p>
          <a:p>
            <a:r>
              <a:rPr lang="en-GB" dirty="0">
                <a:solidFill>
                  <a:srgbClr val="626262"/>
                </a:solidFill>
                <a:latin typeface="Arial" panose="020B0604020202020204" pitchFamily="34" charset="0"/>
                <a:cs typeface="Arial" panose="020B0604020202020204" pitchFamily="34" charset="0"/>
              </a:rPr>
              <a:t>12k CPU. </a:t>
            </a:r>
            <a:r>
              <a:rPr lang="en-GB" dirty="0" err="1">
                <a:solidFill>
                  <a:srgbClr val="626262"/>
                </a:solidFill>
                <a:latin typeface="Arial" panose="020B0604020202020204" pitchFamily="34" charset="0"/>
                <a:cs typeface="Arial" panose="020B0604020202020204" pitchFamily="34" charset="0"/>
              </a:rPr>
              <a:t>Infiniband</a:t>
            </a: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30 GPU-nodes</a:t>
            </a:r>
          </a:p>
          <a:p>
            <a:r>
              <a:rPr lang="en-GB" dirty="0">
                <a:solidFill>
                  <a:srgbClr val="626262"/>
                </a:solidFill>
                <a:latin typeface="Arial" panose="020B0604020202020204" pitchFamily="34" charset="0"/>
                <a:cs typeface="Arial" panose="020B0604020202020204" pitchFamily="34" charset="0"/>
              </a:rPr>
              <a:t>1PB </a:t>
            </a:r>
            <a:r>
              <a:rPr lang="en-GB" dirty="0" err="1">
                <a:solidFill>
                  <a:srgbClr val="626262"/>
                </a:solidFill>
                <a:latin typeface="Arial" panose="020B0604020202020204" pitchFamily="34" charset="0"/>
                <a:cs typeface="Arial" panose="020B0604020202020204" pitchFamily="34" charset="0"/>
              </a:rPr>
              <a:t>Panasas</a:t>
            </a:r>
            <a:r>
              <a:rPr lang="en-GB" dirty="0">
                <a:solidFill>
                  <a:srgbClr val="626262"/>
                </a:solidFill>
                <a:latin typeface="Arial" panose="020B0604020202020204" pitchFamily="34" charset="0"/>
                <a:cs typeface="Arial" panose="020B0604020202020204" pitchFamily="34" charset="0"/>
              </a:rPr>
              <a:t> storage</a:t>
            </a:r>
          </a:p>
          <a:p>
            <a:r>
              <a:rPr lang="en-GB" dirty="0">
                <a:solidFill>
                  <a:srgbClr val="626262"/>
                </a:solidFill>
                <a:latin typeface="Arial" panose="020B0604020202020204" pitchFamily="34" charset="0"/>
                <a:cs typeface="Arial" panose="020B0604020202020204" pitchFamily="34" charset="0"/>
              </a:rPr>
              <a:t>2PB GPFS</a:t>
            </a:r>
          </a:p>
          <a:p>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 PEARL Deep Learning Service – 2x NVidia DGX-2</a:t>
            </a:r>
          </a:p>
          <a:p>
            <a:r>
              <a:rPr lang="en-GB" dirty="0">
                <a:solidFill>
                  <a:srgbClr val="626262"/>
                </a:solidFill>
                <a:latin typeface="Arial" panose="020B0604020202020204" pitchFamily="34" charset="0"/>
                <a:cs typeface="Arial" panose="020B0604020202020204" pitchFamily="34" charset="0"/>
              </a:rPr>
              <a:t>+JASMIN Super Data Cluster (NERC communities)</a:t>
            </a:r>
          </a:p>
          <a:p>
            <a:endParaRPr lang="en-GB" dirty="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Hardware</a:t>
            </a:r>
          </a:p>
        </p:txBody>
      </p:sp>
      <p:sp>
        <p:nvSpPr>
          <p:cNvPr id="6" name="TextBox 5">
            <a:extLst>
              <a:ext uri="{FF2B5EF4-FFF2-40B4-BE49-F238E27FC236}">
                <a16:creationId xmlns:a16="http://schemas.microsoft.com/office/drawing/2014/main" id="{F324C67A-C52D-5544-86B0-813208112397}"/>
              </a:ext>
            </a:extLst>
          </p:cNvPr>
          <p:cNvSpPr txBox="1"/>
          <p:nvPr/>
        </p:nvSpPr>
        <p:spPr>
          <a:xfrm rot="16200000">
            <a:off x="10716762" y="4838514"/>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John Dawson </a:t>
            </a:r>
          </a:p>
        </p:txBody>
      </p:sp>
      <p:pic>
        <p:nvPicPr>
          <p:cNvPr id="1026" name="57D99F5F-54FC-4884-B77A-2DAC4BCFE8B6" descr="64EC71AB-087E-4AF1-9E2A-3364ECFF7774@es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4078" y="0"/>
            <a:ext cx="4867922" cy="365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https://www.scd.stfc.ac.uk/Gallery/JASM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04987" y="3535230"/>
            <a:ext cx="5587014" cy="3322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944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8DC7F5-099C-FD4D-905A-DC79A38901EC}"/>
              </a:ext>
            </a:extLst>
          </p:cNvPr>
          <p:cNvSpPr/>
          <p:nvPr/>
        </p:nvSpPr>
        <p:spPr>
          <a:xfrm>
            <a:off x="420797" y="1393952"/>
            <a:ext cx="4604410" cy="3693319"/>
          </a:xfrm>
          <a:prstGeom prst="rect">
            <a:avLst/>
          </a:prstGeom>
        </p:spPr>
        <p:txBody>
          <a:bodyPr wrap="square">
            <a:spAutoFit/>
          </a:bodyPr>
          <a:lstStyle/>
          <a:p>
            <a:r>
              <a:rPr lang="en-GB" dirty="0" err="1">
                <a:solidFill>
                  <a:srgbClr val="626262"/>
                </a:solidFill>
                <a:latin typeface="Arial" panose="020B0604020202020204" pitchFamily="34" charset="0"/>
                <a:cs typeface="Arial" panose="020B0604020202020204" pitchFamily="34" charset="0"/>
              </a:rPr>
              <a:t>CoSeC</a:t>
            </a:r>
            <a:endParaRPr lang="en-GB" dirty="0">
              <a:solidFill>
                <a:srgbClr val="626262"/>
              </a:solidFill>
              <a:latin typeface="Arial" panose="020B0604020202020204" pitchFamily="34" charset="0"/>
              <a:cs typeface="Arial" panose="020B0604020202020204" pitchFamily="34" charset="0"/>
            </a:endParaRPr>
          </a:p>
          <a:p>
            <a:endParaRPr lang="en-GB" dirty="0">
              <a:solidFill>
                <a:srgbClr val="626262"/>
              </a:solidFill>
              <a:latin typeface="Arial" panose="020B0604020202020204" pitchFamily="34" charset="0"/>
              <a:cs typeface="Arial" panose="020B0604020202020204" pitchFamily="34" charset="0"/>
            </a:endParaRPr>
          </a:p>
          <a:p>
            <a:pPr marL="285750" indent="-285750">
              <a:buFontTx/>
              <a:buChar char="-"/>
            </a:pPr>
            <a:r>
              <a:rPr lang="en-GB" dirty="0">
                <a:solidFill>
                  <a:srgbClr val="626262"/>
                </a:solidFill>
                <a:latin typeface="Arial" panose="020B0604020202020204" pitchFamily="34" charset="0"/>
                <a:cs typeface="Arial" panose="020B0604020202020204" pitchFamily="34" charset="0"/>
              </a:rPr>
              <a:t>Support for Collaborative Computing Projects (CCPs) and High End Consortia (HECs)</a:t>
            </a:r>
          </a:p>
          <a:p>
            <a:pPr marL="285750" indent="-285750">
              <a:buFontTx/>
              <a:buChar char="-"/>
            </a:pPr>
            <a:endParaRPr lang="en-GB" dirty="0">
              <a:solidFill>
                <a:srgbClr val="626262"/>
              </a:solidFill>
              <a:latin typeface="Arial" panose="020B0604020202020204" pitchFamily="34" charset="0"/>
              <a:cs typeface="Arial" panose="020B0604020202020204" pitchFamily="34" charset="0"/>
            </a:endParaRPr>
          </a:p>
          <a:p>
            <a:pPr marL="285750" indent="-285750">
              <a:buFontTx/>
              <a:buChar char="-"/>
            </a:pPr>
            <a:r>
              <a:rPr lang="en-GB" dirty="0">
                <a:solidFill>
                  <a:srgbClr val="626262"/>
                </a:solidFill>
                <a:latin typeface="Arial" panose="020B0604020202020204" pitchFamily="34" charset="0"/>
                <a:cs typeface="Arial" panose="020B0604020202020204" pitchFamily="34" charset="0"/>
              </a:rPr>
              <a:t>computational scientists and specialists research software engineers who combine science domain knowledge with software engineering skills</a:t>
            </a:r>
          </a:p>
          <a:p>
            <a:pPr marL="285750" indent="-285750">
              <a:buFontTx/>
              <a:buChar char="-"/>
            </a:pPr>
            <a:endParaRPr lang="en-GB" dirty="0">
              <a:solidFill>
                <a:srgbClr val="626262"/>
              </a:solidFill>
              <a:latin typeface="Arial" panose="020B0604020202020204" pitchFamily="34" charset="0"/>
              <a:cs typeface="Arial" panose="020B0604020202020204" pitchFamily="34" charset="0"/>
            </a:endParaRPr>
          </a:p>
          <a:p>
            <a:pPr marL="285750" indent="-285750">
              <a:buFontTx/>
              <a:buChar char="-"/>
            </a:pPr>
            <a:r>
              <a:rPr lang="en-GB" dirty="0">
                <a:solidFill>
                  <a:srgbClr val="626262"/>
                </a:solidFill>
                <a:latin typeface="Arial" panose="020B0604020202020204" pitchFamily="34" charset="0"/>
                <a:cs typeface="Arial" panose="020B0604020202020204" pitchFamily="34" charset="0"/>
              </a:rPr>
              <a:t>Wide range of areas covering bio, chemistry, physics and engineering</a:t>
            </a:r>
          </a:p>
        </p:txBody>
      </p:sp>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Software</a:t>
            </a:r>
          </a:p>
        </p:txBody>
      </p:sp>
      <p:sp>
        <p:nvSpPr>
          <p:cNvPr id="6" name="TextBox 5">
            <a:extLst>
              <a:ext uri="{FF2B5EF4-FFF2-40B4-BE49-F238E27FC236}">
                <a16:creationId xmlns:a16="http://schemas.microsoft.com/office/drawing/2014/main" id="{F324C67A-C52D-5544-86B0-813208112397}"/>
              </a:ext>
            </a:extLst>
          </p:cNvPr>
          <p:cNvSpPr txBox="1"/>
          <p:nvPr/>
        </p:nvSpPr>
        <p:spPr>
          <a:xfrm rot="16200000">
            <a:off x="10716762" y="4838514"/>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John Dawson </a:t>
            </a:r>
          </a:p>
        </p:txBody>
      </p:sp>
      <p:pic>
        <p:nvPicPr>
          <p:cNvPr id="2050" name="Picture 2" descr="https://www.scd.stfc.ac.uk/SiteAssets/Pages/CoSeC/CoSec_Logo_F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9797" y="0"/>
            <a:ext cx="2967757" cy="22426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scd.stfc.ac.uk/Gallery/CCP5%20-%20polymer%20nanoparticle%20interaction%20-%20%20cropped_sec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6319" y="2723013"/>
            <a:ext cx="2790825" cy="20478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scd.stfc.ac.uk/SiteAssets/Pages/CCP-E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2151" y="2242622"/>
            <a:ext cx="2451969" cy="23648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www.scd.stfc.ac.uk/SiteAssets/Pages/CCPi-image3.jpg?Width=360&amp;Height=2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2743" y="4571817"/>
            <a:ext cx="4457700" cy="209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229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8DC7F5-099C-FD4D-905A-DC79A38901EC}"/>
              </a:ext>
            </a:extLst>
          </p:cNvPr>
          <p:cNvSpPr/>
          <p:nvPr/>
        </p:nvSpPr>
        <p:spPr>
          <a:xfrm>
            <a:off x="420797" y="1393952"/>
            <a:ext cx="2872819" cy="3416320"/>
          </a:xfrm>
          <a:prstGeom prst="rect">
            <a:avLst/>
          </a:prstGeom>
        </p:spPr>
        <p:txBody>
          <a:bodyPr wrap="square">
            <a:spAutoFit/>
          </a:bodyPr>
          <a:lstStyle/>
          <a:p>
            <a:r>
              <a:rPr lang="en-GB" dirty="0">
                <a:solidFill>
                  <a:srgbClr val="626262"/>
                </a:solidFill>
                <a:latin typeface="Arial" panose="020B0604020202020204" pitchFamily="34" charset="0"/>
                <a:cs typeface="Arial" panose="020B0604020202020204" pitchFamily="34" charset="0"/>
              </a:rPr>
              <a:t>CCPs and HECs</a:t>
            </a:r>
          </a:p>
          <a:p>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Facilities staff and users</a:t>
            </a:r>
          </a:p>
          <a:p>
            <a:pPr marL="285750" indent="-285750">
              <a:buFontTx/>
              <a:buChar char="-"/>
            </a:pPr>
            <a:r>
              <a:rPr lang="en-GB" dirty="0">
                <a:solidFill>
                  <a:srgbClr val="626262"/>
                </a:solidFill>
                <a:latin typeface="Arial" panose="020B0604020202020204" pitchFamily="34" charset="0"/>
                <a:cs typeface="Arial" panose="020B0604020202020204" pitchFamily="34" charset="0"/>
              </a:rPr>
              <a:t>ISIS, CLF, Diamond</a:t>
            </a:r>
          </a:p>
          <a:p>
            <a:pPr marL="285750" indent="-285750">
              <a:buFontTx/>
              <a:buChar char="-"/>
            </a:pP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Broad range of science areas</a:t>
            </a:r>
          </a:p>
          <a:p>
            <a:pPr marL="285750" indent="-285750">
              <a:buFontTx/>
              <a:buChar char="-"/>
            </a:pPr>
            <a:r>
              <a:rPr lang="en-GB" dirty="0">
                <a:solidFill>
                  <a:srgbClr val="626262"/>
                </a:solidFill>
                <a:latin typeface="Arial" panose="020B0604020202020204" pitchFamily="34" charset="0"/>
                <a:cs typeface="Arial" panose="020B0604020202020204" pitchFamily="34" charset="0"/>
              </a:rPr>
              <a:t>Materials science</a:t>
            </a:r>
          </a:p>
          <a:p>
            <a:pPr marL="285750" indent="-285750">
              <a:buFontTx/>
              <a:buChar char="-"/>
            </a:pPr>
            <a:r>
              <a:rPr lang="en-GB" dirty="0">
                <a:solidFill>
                  <a:srgbClr val="626262"/>
                </a:solidFill>
                <a:latin typeface="Arial" panose="020B0604020202020204" pitchFamily="34" charset="0"/>
                <a:cs typeface="Arial" panose="020B0604020202020204" pitchFamily="34" charset="0"/>
              </a:rPr>
              <a:t>Bio</a:t>
            </a:r>
          </a:p>
          <a:p>
            <a:pPr marL="285750" indent="-285750">
              <a:buFontTx/>
              <a:buChar char="-"/>
            </a:pPr>
            <a:r>
              <a:rPr lang="en-GB" dirty="0">
                <a:solidFill>
                  <a:srgbClr val="626262"/>
                </a:solidFill>
                <a:latin typeface="Arial" panose="020B0604020202020204" pitchFamily="34" charset="0"/>
                <a:cs typeface="Arial" panose="020B0604020202020204" pitchFamily="34" charset="0"/>
              </a:rPr>
              <a:t>Imaging</a:t>
            </a:r>
          </a:p>
          <a:p>
            <a:pPr marL="285750" indent="-285750">
              <a:buFontTx/>
              <a:buChar char="-"/>
            </a:pPr>
            <a:r>
              <a:rPr lang="en-GB" dirty="0">
                <a:solidFill>
                  <a:srgbClr val="626262"/>
                </a:solidFill>
                <a:latin typeface="Arial" panose="020B0604020202020204" pitchFamily="34" charset="0"/>
                <a:cs typeface="Arial" panose="020B0604020202020204" pitchFamily="34" charset="0"/>
              </a:rPr>
              <a:t>Engineering</a:t>
            </a:r>
          </a:p>
          <a:p>
            <a:endParaRPr lang="en-GB" dirty="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Communities</a:t>
            </a:r>
          </a:p>
        </p:txBody>
      </p:sp>
      <p:sp>
        <p:nvSpPr>
          <p:cNvPr id="6" name="TextBox 5">
            <a:extLst>
              <a:ext uri="{FF2B5EF4-FFF2-40B4-BE49-F238E27FC236}">
                <a16:creationId xmlns:a16="http://schemas.microsoft.com/office/drawing/2014/main" id="{F324C67A-C52D-5544-86B0-813208112397}"/>
              </a:ext>
            </a:extLst>
          </p:cNvPr>
          <p:cNvSpPr txBox="1"/>
          <p:nvPr/>
        </p:nvSpPr>
        <p:spPr>
          <a:xfrm rot="16200000">
            <a:off x="10716762" y="4838514"/>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John Dawson </a:t>
            </a:r>
          </a:p>
        </p:txBody>
      </p:sp>
      <p:pic>
        <p:nvPicPr>
          <p:cNvPr id="3074" name="Picture 2" descr="CoSeC_Venn_Diagram_Crop.GIF (1332×7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202" y="1278384"/>
            <a:ext cx="8945036" cy="4922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879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805E8C-C7B8-48CB-BE19-6855EBF0D26C}"/>
              </a:ext>
            </a:extLst>
          </p:cNvPr>
          <p:cNvPicPr>
            <a:picLocks noChangeAspect="1"/>
          </p:cNvPicPr>
          <p:nvPr/>
        </p:nvPicPr>
        <p:blipFill>
          <a:blip r:embed="rId2"/>
          <a:stretch>
            <a:fillRect/>
          </a:stretch>
        </p:blipFill>
        <p:spPr>
          <a:xfrm>
            <a:off x="1758449" y="212547"/>
            <a:ext cx="8675101" cy="6432905"/>
          </a:xfrm>
          <a:prstGeom prst="rect">
            <a:avLst/>
          </a:prstGeom>
        </p:spPr>
      </p:pic>
    </p:spTree>
    <p:extLst>
      <p:ext uri="{BB962C8B-B14F-4D97-AF65-F5344CB8AC3E}">
        <p14:creationId xmlns:p14="http://schemas.microsoft.com/office/powerpoint/2010/main" val="3719510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0B7D71-7895-405D-815D-3E6383BF82D3}"/>
              </a:ext>
            </a:extLst>
          </p:cNvPr>
          <p:cNvPicPr>
            <a:picLocks noChangeAspect="1"/>
          </p:cNvPicPr>
          <p:nvPr/>
        </p:nvPicPr>
        <p:blipFill>
          <a:blip r:embed="rId2"/>
          <a:stretch>
            <a:fillRect/>
          </a:stretch>
        </p:blipFill>
        <p:spPr>
          <a:xfrm>
            <a:off x="2354849" y="626200"/>
            <a:ext cx="7482301" cy="5605600"/>
          </a:xfrm>
          <a:prstGeom prst="rect">
            <a:avLst/>
          </a:prstGeom>
        </p:spPr>
      </p:pic>
    </p:spTree>
    <p:extLst>
      <p:ext uri="{BB962C8B-B14F-4D97-AF65-F5344CB8AC3E}">
        <p14:creationId xmlns:p14="http://schemas.microsoft.com/office/powerpoint/2010/main" val="893194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E508363-9BF8-4B23-9DC2-162DB479763C}"/>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pic>
        <p:nvPicPr>
          <p:cNvPr id="3" name="Picture 2">
            <a:extLst>
              <a:ext uri="{FF2B5EF4-FFF2-40B4-BE49-F238E27FC236}">
                <a16:creationId xmlns:a16="http://schemas.microsoft.com/office/drawing/2014/main" id="{17F32F81-20F2-4FBA-8502-7E3E275F2451}"/>
              </a:ext>
            </a:extLst>
          </p:cNvPr>
          <p:cNvPicPr>
            <a:picLocks noChangeAspect="1"/>
          </p:cNvPicPr>
          <p:nvPr/>
        </p:nvPicPr>
        <p:blipFill>
          <a:blip r:embed="rId2"/>
          <a:stretch>
            <a:fillRect/>
          </a:stretch>
        </p:blipFill>
        <p:spPr>
          <a:xfrm>
            <a:off x="1814514" y="630966"/>
            <a:ext cx="8060812" cy="5967843"/>
          </a:xfrm>
          <a:prstGeom prst="rect">
            <a:avLst/>
          </a:prstGeom>
        </p:spPr>
      </p:pic>
    </p:spTree>
    <p:extLst>
      <p:ext uri="{BB962C8B-B14F-4D97-AF65-F5344CB8AC3E}">
        <p14:creationId xmlns:p14="http://schemas.microsoft.com/office/powerpoint/2010/main" val="1561442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954" y="251452"/>
            <a:ext cx="8377173" cy="994172"/>
          </a:xfrm>
        </p:spPr>
        <p:txBody>
          <a:bodyPr>
            <a:noAutofit/>
          </a:bodyPr>
          <a:lstStyle/>
          <a:p>
            <a:pPr algn="ctr"/>
            <a:r>
              <a:rPr lang="en-GB" sz="4000" dirty="0">
                <a:latin typeface="+mn-lt"/>
              </a:rPr>
              <a:t>UKRI e-Infrastructure Landscape</a:t>
            </a:r>
          </a:p>
        </p:txBody>
      </p:sp>
      <p:pic>
        <p:nvPicPr>
          <p:cNvPr id="6" name="Picture 5"/>
          <p:cNvPicPr>
            <a:picLocks noChangeAspect="1"/>
          </p:cNvPicPr>
          <p:nvPr/>
        </p:nvPicPr>
        <p:blipFill>
          <a:blip r:embed="rId3"/>
          <a:stretch>
            <a:fillRect/>
          </a:stretch>
        </p:blipFill>
        <p:spPr>
          <a:xfrm>
            <a:off x="3156490" y="1556951"/>
            <a:ext cx="5894102" cy="5053879"/>
          </a:xfrm>
          <a:prstGeom prst="rect">
            <a:avLst/>
          </a:prstGeom>
        </p:spPr>
      </p:pic>
      <p:sp>
        <p:nvSpPr>
          <p:cNvPr id="3" name="Footer Placeholder 2">
            <a:extLst>
              <a:ext uri="{FF2B5EF4-FFF2-40B4-BE49-F238E27FC236}">
                <a16:creationId xmlns:a16="http://schemas.microsoft.com/office/drawing/2014/main" id="{44B1B0FF-087E-466B-81AA-04B82A9E607A}"/>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325411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4E8A499-BC9C-416A-A24B-9B3665C3B4C2}"/>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pic>
        <p:nvPicPr>
          <p:cNvPr id="3" name="Picture 2">
            <a:extLst>
              <a:ext uri="{FF2B5EF4-FFF2-40B4-BE49-F238E27FC236}">
                <a16:creationId xmlns:a16="http://schemas.microsoft.com/office/drawing/2014/main" id="{A3B6EB31-E0F5-40DB-B95B-E3E274B7559E}"/>
              </a:ext>
            </a:extLst>
          </p:cNvPr>
          <p:cNvPicPr>
            <a:picLocks noChangeAspect="1"/>
          </p:cNvPicPr>
          <p:nvPr/>
        </p:nvPicPr>
        <p:blipFill>
          <a:blip r:embed="rId2"/>
          <a:stretch>
            <a:fillRect/>
          </a:stretch>
        </p:blipFill>
        <p:spPr>
          <a:xfrm>
            <a:off x="2354849" y="602366"/>
            <a:ext cx="7482301" cy="5653267"/>
          </a:xfrm>
          <a:prstGeom prst="rect">
            <a:avLst/>
          </a:prstGeom>
        </p:spPr>
      </p:pic>
    </p:spTree>
    <p:extLst>
      <p:ext uri="{BB962C8B-B14F-4D97-AF65-F5344CB8AC3E}">
        <p14:creationId xmlns:p14="http://schemas.microsoft.com/office/powerpoint/2010/main" val="1903454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4A022E8-0B4B-45C9-A5D4-8BF2832B5B1A}"/>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pic>
        <p:nvPicPr>
          <p:cNvPr id="3" name="Picture 2">
            <a:extLst>
              <a:ext uri="{FF2B5EF4-FFF2-40B4-BE49-F238E27FC236}">
                <a16:creationId xmlns:a16="http://schemas.microsoft.com/office/drawing/2014/main" id="{780C8AD2-D33C-4B7E-9C73-1AC78260FF60}"/>
              </a:ext>
            </a:extLst>
          </p:cNvPr>
          <p:cNvPicPr>
            <a:picLocks noChangeAspect="1"/>
          </p:cNvPicPr>
          <p:nvPr/>
        </p:nvPicPr>
        <p:blipFill>
          <a:blip r:embed="rId2"/>
          <a:stretch>
            <a:fillRect/>
          </a:stretch>
        </p:blipFill>
        <p:spPr>
          <a:xfrm>
            <a:off x="1571625" y="640500"/>
            <a:ext cx="8284613" cy="5577000"/>
          </a:xfrm>
          <a:prstGeom prst="rect">
            <a:avLst/>
          </a:prstGeom>
        </p:spPr>
      </p:pic>
    </p:spTree>
    <p:extLst>
      <p:ext uri="{BB962C8B-B14F-4D97-AF65-F5344CB8AC3E}">
        <p14:creationId xmlns:p14="http://schemas.microsoft.com/office/powerpoint/2010/main" val="2037916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DB25995-3F9A-4D88-A70B-8BC659DE9760}"/>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pic>
        <p:nvPicPr>
          <p:cNvPr id="3" name="Picture 2">
            <a:extLst>
              <a:ext uri="{FF2B5EF4-FFF2-40B4-BE49-F238E27FC236}">
                <a16:creationId xmlns:a16="http://schemas.microsoft.com/office/drawing/2014/main" id="{EF9C7A40-FD8D-486B-894B-6E8AF6D1E809}"/>
              </a:ext>
            </a:extLst>
          </p:cNvPr>
          <p:cNvPicPr>
            <a:picLocks noChangeAspect="1"/>
          </p:cNvPicPr>
          <p:nvPr/>
        </p:nvPicPr>
        <p:blipFill>
          <a:blip r:embed="rId2"/>
          <a:stretch>
            <a:fillRect/>
          </a:stretch>
        </p:blipFill>
        <p:spPr>
          <a:xfrm>
            <a:off x="1985963" y="630966"/>
            <a:ext cx="7851187" cy="5871960"/>
          </a:xfrm>
          <a:prstGeom prst="rect">
            <a:avLst/>
          </a:prstGeom>
        </p:spPr>
      </p:pic>
    </p:spTree>
    <p:extLst>
      <p:ext uri="{BB962C8B-B14F-4D97-AF65-F5344CB8AC3E}">
        <p14:creationId xmlns:p14="http://schemas.microsoft.com/office/powerpoint/2010/main" val="932915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7E2FDED-F685-4402-88B9-CA8FFB914F99}"/>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pic>
        <p:nvPicPr>
          <p:cNvPr id="3" name="Picture 2">
            <a:extLst>
              <a:ext uri="{FF2B5EF4-FFF2-40B4-BE49-F238E27FC236}">
                <a16:creationId xmlns:a16="http://schemas.microsoft.com/office/drawing/2014/main" id="{16F9F5E5-B1FD-45DC-A4FF-AD6FB051A6A3}"/>
              </a:ext>
            </a:extLst>
          </p:cNvPr>
          <p:cNvPicPr>
            <a:picLocks noChangeAspect="1"/>
          </p:cNvPicPr>
          <p:nvPr/>
        </p:nvPicPr>
        <p:blipFill>
          <a:blip r:embed="rId2"/>
          <a:stretch>
            <a:fillRect/>
          </a:stretch>
        </p:blipFill>
        <p:spPr>
          <a:xfrm>
            <a:off x="1228725" y="626200"/>
            <a:ext cx="9544050" cy="5605600"/>
          </a:xfrm>
          <a:prstGeom prst="rect">
            <a:avLst/>
          </a:prstGeom>
        </p:spPr>
      </p:pic>
    </p:spTree>
    <p:extLst>
      <p:ext uri="{BB962C8B-B14F-4D97-AF65-F5344CB8AC3E}">
        <p14:creationId xmlns:p14="http://schemas.microsoft.com/office/powerpoint/2010/main" val="3466186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Final Thought - AI</a:t>
            </a:r>
          </a:p>
        </p:txBody>
      </p:sp>
      <p:sp>
        <p:nvSpPr>
          <p:cNvPr id="3" name="Content Placeholder 2"/>
          <p:cNvSpPr>
            <a:spLocks noGrp="1"/>
          </p:cNvSpPr>
          <p:nvPr>
            <p:ph idx="1"/>
          </p:nvPr>
        </p:nvSpPr>
        <p:spPr/>
        <p:txBody>
          <a:bodyPr>
            <a:normAutofit fontScale="92500" lnSpcReduction="10000"/>
          </a:bodyPr>
          <a:lstStyle/>
          <a:p>
            <a:r>
              <a:rPr lang="en-GB" dirty="0"/>
              <a:t>Current AI applications will give me 42</a:t>
            </a:r>
          </a:p>
          <a:p>
            <a:pPr lvl="1"/>
            <a:r>
              <a:rPr lang="en-GB" dirty="0"/>
              <a:t>But what does that mean?</a:t>
            </a:r>
          </a:p>
          <a:p>
            <a:pPr lvl="1"/>
            <a:r>
              <a:rPr lang="en-GB" dirty="0"/>
              <a:t>What do we understand by this?</a:t>
            </a:r>
          </a:p>
          <a:p>
            <a:pPr lvl="1"/>
            <a:r>
              <a:rPr lang="en-GB" dirty="0"/>
              <a:t>How did it get this answer?</a:t>
            </a:r>
          </a:p>
          <a:p>
            <a:pPr lvl="1"/>
            <a:r>
              <a:rPr lang="en-GB" dirty="0"/>
              <a:t>In what sense is this answer usable?</a:t>
            </a:r>
          </a:p>
          <a:p>
            <a:r>
              <a:rPr lang="en-GB" dirty="0"/>
              <a:t>The recent UKRI AI workshops identified Explainable AI as a requirement for both research and application</a:t>
            </a:r>
          </a:p>
          <a:p>
            <a:r>
              <a:rPr lang="en-GB" dirty="0"/>
              <a:t>To implement this we need to go from Deep Thought to the Earth in terms of system size and design</a:t>
            </a:r>
          </a:p>
          <a:p>
            <a:r>
              <a:rPr lang="en-GB" dirty="0"/>
              <a:t>Laptop to </a:t>
            </a:r>
            <a:r>
              <a:rPr lang="en-GB" dirty="0" err="1"/>
              <a:t>Exascale</a:t>
            </a:r>
            <a:r>
              <a:rPr lang="en-GB" dirty="0"/>
              <a:t> – let’s hope the Planning Department has dealt with it…..</a:t>
            </a:r>
          </a:p>
        </p:txBody>
      </p:sp>
      <p:sp>
        <p:nvSpPr>
          <p:cNvPr id="5" name="Footer Placeholder 4">
            <a:extLst>
              <a:ext uri="{FF2B5EF4-FFF2-40B4-BE49-F238E27FC236}">
                <a16:creationId xmlns:a16="http://schemas.microsoft.com/office/drawing/2014/main" id="{C1A50A82-6E0E-4154-96E6-22142D4E240C}"/>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1007254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420" y="450811"/>
            <a:ext cx="8468642" cy="1173415"/>
          </a:xfrm>
        </p:spPr>
        <p:txBody>
          <a:bodyPr>
            <a:noAutofit/>
          </a:bodyPr>
          <a:lstStyle/>
          <a:p>
            <a:r>
              <a:rPr lang="en-GB" sz="3600" b="1" dirty="0"/>
              <a:t>What is an e-Infrastructure</a:t>
            </a:r>
          </a:p>
        </p:txBody>
      </p:sp>
      <p:sp>
        <p:nvSpPr>
          <p:cNvPr id="3" name="Content Placeholder 2"/>
          <p:cNvSpPr>
            <a:spLocks noGrp="1"/>
          </p:cNvSpPr>
          <p:nvPr>
            <p:ph type="body" sz="quarter" idx="10"/>
          </p:nvPr>
        </p:nvSpPr>
        <p:spPr>
          <a:xfrm>
            <a:off x="596420" y="1327482"/>
            <a:ext cx="11134261" cy="5264242"/>
          </a:xfrm>
        </p:spPr>
        <p:txBody>
          <a:bodyPr>
            <a:noAutofit/>
          </a:bodyPr>
          <a:lstStyle/>
          <a:p>
            <a:pPr>
              <a:buClr>
                <a:schemeClr val="tx1"/>
              </a:buClr>
            </a:pPr>
            <a:r>
              <a:rPr lang="en-GB" b="1" dirty="0"/>
              <a:t>e-Infra facilities</a:t>
            </a:r>
            <a:r>
              <a:rPr lang="en-GB" dirty="0"/>
              <a:t>:</a:t>
            </a:r>
          </a:p>
          <a:p>
            <a:pPr lvl="1">
              <a:buClr>
                <a:schemeClr val="tx1"/>
              </a:buClr>
            </a:pPr>
            <a:r>
              <a:rPr lang="en-GB" sz="2800" dirty="0"/>
              <a:t>Provide generic facilities to a wide range of users from many research fields</a:t>
            </a:r>
          </a:p>
          <a:p>
            <a:pPr lvl="1">
              <a:buClr>
                <a:schemeClr val="tx1"/>
              </a:buClr>
            </a:pPr>
            <a:r>
              <a:rPr lang="en-GB" sz="2800" dirty="0"/>
              <a:t>Have expert user support and help</a:t>
            </a:r>
          </a:p>
          <a:p>
            <a:pPr>
              <a:buClr>
                <a:schemeClr val="tx1"/>
              </a:buClr>
            </a:pPr>
            <a:r>
              <a:rPr lang="en-GB" b="1" dirty="0"/>
              <a:t>e-Infra associated with other facilities:</a:t>
            </a:r>
            <a:endParaRPr lang="en-GB" dirty="0"/>
          </a:p>
          <a:p>
            <a:pPr lvl="1">
              <a:buClr>
                <a:schemeClr val="tx1"/>
              </a:buClr>
            </a:pPr>
            <a:r>
              <a:rPr lang="en-GB" sz="2800" dirty="0"/>
              <a:t>Provide tailored data storage/analysis tools/high-throughput computing for their users</a:t>
            </a:r>
          </a:p>
          <a:p>
            <a:pPr lvl="1">
              <a:buClr>
                <a:schemeClr val="tx1"/>
              </a:buClr>
            </a:pPr>
            <a:r>
              <a:rPr lang="en-GB" sz="2800" dirty="0"/>
              <a:t>Have expert user support and help</a:t>
            </a:r>
          </a:p>
          <a:p>
            <a:pPr>
              <a:buClr>
                <a:schemeClr val="tx1"/>
              </a:buClr>
            </a:pPr>
            <a:r>
              <a:rPr lang="en-GB" b="1" dirty="0"/>
              <a:t>e-Infra associated with research centres/institutes</a:t>
            </a:r>
          </a:p>
          <a:p>
            <a:pPr lvl="1">
              <a:buClr>
                <a:schemeClr val="tx1"/>
              </a:buClr>
            </a:pPr>
            <a:r>
              <a:rPr lang="en-GB" sz="2800" dirty="0"/>
              <a:t>Often have `in-house` e-infrastructure tailored to support their research</a:t>
            </a:r>
          </a:p>
          <a:p>
            <a:pPr lvl="1">
              <a:buClr>
                <a:schemeClr val="tx1"/>
              </a:buClr>
            </a:pPr>
            <a:r>
              <a:rPr lang="en-GB" sz="2800" dirty="0"/>
              <a:t>May be dependent on access to e-infrastructure facilities for larger-scale jobs</a:t>
            </a:r>
          </a:p>
        </p:txBody>
      </p:sp>
      <p:sp>
        <p:nvSpPr>
          <p:cNvPr id="4" name="Footer Placeholder 3">
            <a:extLst>
              <a:ext uri="{FF2B5EF4-FFF2-40B4-BE49-F238E27FC236}">
                <a16:creationId xmlns:a16="http://schemas.microsoft.com/office/drawing/2014/main" id="{6CED48C8-85E6-43E0-921F-B09619E84A96}"/>
              </a:ext>
            </a:extLst>
          </p:cNvPr>
          <p:cNvSpPr>
            <a:spLocks noGrp="1"/>
          </p:cNvSpPr>
          <p:nvPr>
            <p:ph type="ftr" sz="quarter" idx="3"/>
          </p:nvPr>
        </p:nvSpPr>
        <p:spPr/>
        <p:txBody>
          <a:bodyPr/>
          <a:lstStyle/>
          <a:p>
            <a:r>
              <a:rPr lang="en-US">
                <a:solidFill>
                  <a:prstClr val="black"/>
                </a:solidFill>
              </a:rPr>
              <a:t>Town Meeting on Computing</a:t>
            </a:r>
            <a:endParaRPr lang="en-US" dirty="0">
              <a:solidFill>
                <a:prstClr val="black"/>
              </a:solidFill>
            </a:endParaRPr>
          </a:p>
        </p:txBody>
      </p:sp>
    </p:spTree>
    <p:extLst>
      <p:ext uri="{BB962C8B-B14F-4D97-AF65-F5344CB8AC3E}">
        <p14:creationId xmlns:p14="http://schemas.microsoft.com/office/powerpoint/2010/main" val="9656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889" y="356889"/>
            <a:ext cx="10141441" cy="1325563"/>
          </a:xfrm>
        </p:spPr>
        <p:txBody>
          <a:bodyPr>
            <a:normAutofit/>
          </a:bodyPr>
          <a:lstStyle/>
          <a:p>
            <a:pPr fontAlgn="base">
              <a:spcBef>
                <a:spcPct val="50000"/>
              </a:spcBef>
              <a:spcAft>
                <a:spcPct val="0"/>
              </a:spcAft>
              <a:defRPr/>
            </a:pPr>
            <a:r>
              <a:rPr lang="en-US" sz="4000" dirty="0">
                <a:latin typeface="Calibri" panose="020F0502020204030204" pitchFamily="34" charset="0"/>
                <a:cs typeface="Arial" charset="0"/>
              </a:rPr>
              <a:t>Research Drivers for Massive Parallel Computing</a:t>
            </a:r>
          </a:p>
        </p:txBody>
      </p:sp>
      <p:sp>
        <p:nvSpPr>
          <p:cNvPr id="3" name="Content Placeholder 2"/>
          <p:cNvSpPr>
            <a:spLocks noGrp="1"/>
          </p:cNvSpPr>
          <p:nvPr>
            <p:ph idx="1"/>
          </p:nvPr>
        </p:nvSpPr>
        <p:spPr>
          <a:xfrm>
            <a:off x="1079670" y="1427797"/>
            <a:ext cx="9876654" cy="5111118"/>
          </a:xfrm>
        </p:spPr>
        <p:txBody>
          <a:bodyPr>
            <a:noAutofit/>
          </a:bodyPr>
          <a:lstStyle/>
          <a:p>
            <a:pPr>
              <a:lnSpc>
                <a:spcPct val="100000"/>
              </a:lnSpc>
              <a:spcBef>
                <a:spcPts val="0"/>
              </a:spcBef>
            </a:pPr>
            <a:r>
              <a:rPr lang="en-GB" sz="1800" dirty="0"/>
              <a:t>Computational requirements of models are increasing due to</a:t>
            </a:r>
          </a:p>
          <a:p>
            <a:pPr lvl="1"/>
            <a:r>
              <a:rPr lang="en-GB" sz="1400" dirty="0"/>
              <a:t>Increased resolution: running models based on existing understanding but at finer scales. </a:t>
            </a:r>
          </a:p>
          <a:p>
            <a:pPr lvl="1"/>
            <a:r>
              <a:rPr lang="en-GB" sz="1400" dirty="0"/>
              <a:t>Increased complexity: introducing new processes into models to reflect progress in theoretical understanding; often needed to match resolution increases.</a:t>
            </a:r>
          </a:p>
          <a:p>
            <a:pPr lvl="1"/>
            <a:r>
              <a:rPr lang="en-GB" sz="1400" dirty="0"/>
              <a:t>Coupling of models: multi-physics, multi-scale modelling; ultimate goal is real-time, `whole system modelling`.</a:t>
            </a:r>
          </a:p>
          <a:p>
            <a:pPr lvl="1"/>
            <a:r>
              <a:rPr lang="en-GB" sz="1400" dirty="0"/>
              <a:t>Quantification of modelling uncertainty using large ensembles of simulations to provide robust statistics</a:t>
            </a:r>
          </a:p>
          <a:p>
            <a:pPr>
              <a:lnSpc>
                <a:spcPct val="100000"/>
              </a:lnSpc>
              <a:spcBef>
                <a:spcPts val="600"/>
              </a:spcBef>
            </a:pPr>
            <a:r>
              <a:rPr lang="en-GB" sz="1800" dirty="0"/>
              <a:t>Direct numerical simulation and modelling increasingly a core research activity across all UKRI research areas: significant growth in new fields adopting supercomputing approaches (e.g. deep learning on social science data sets).</a:t>
            </a:r>
          </a:p>
          <a:p>
            <a:pPr>
              <a:lnSpc>
                <a:spcPct val="100000"/>
              </a:lnSpc>
              <a:spcBef>
                <a:spcPts val="600"/>
              </a:spcBef>
            </a:pPr>
            <a:r>
              <a:rPr lang="en-GB" sz="1800" dirty="0"/>
              <a:t>Growing requirement for simulations and modelling </a:t>
            </a:r>
            <a:r>
              <a:rPr lang="en-GB" sz="1800" u="sng" dirty="0"/>
              <a:t>concurrent</a:t>
            </a:r>
            <a:r>
              <a:rPr lang="en-GB" sz="1800" dirty="0"/>
              <a:t> with experiments or observations so that models evolve in line with data acquired. Experimental/observational facilities therefore need access to local Tier 2 computing capabilities as well as the option to burst out to the Tier 1 or Tier 0 national supercomputing facilities.</a:t>
            </a:r>
          </a:p>
          <a:p>
            <a:pPr>
              <a:lnSpc>
                <a:spcPct val="100000"/>
              </a:lnSpc>
              <a:spcBef>
                <a:spcPts val="600"/>
              </a:spcBef>
            </a:pPr>
            <a:r>
              <a:rPr lang="en-GB" sz="1800" dirty="0"/>
              <a:t>Data analytics increasingly depend on more sophisticated algorithms as data volume, variety and complexity all increase towards exascale. Convergence of high throughput computation and supercomputing approaches as the data volume and complexity grows</a:t>
            </a:r>
          </a:p>
          <a:p>
            <a:pPr>
              <a:lnSpc>
                <a:spcPct val="100000"/>
              </a:lnSpc>
              <a:spcBef>
                <a:spcPts val="600"/>
              </a:spcBef>
            </a:pPr>
            <a:r>
              <a:rPr lang="en-GB" sz="1800" dirty="0"/>
              <a:t>AI: implications for both hardware and software</a:t>
            </a:r>
          </a:p>
          <a:p>
            <a:pPr>
              <a:lnSpc>
                <a:spcPct val="100000"/>
              </a:lnSpc>
              <a:spcBef>
                <a:spcPts val="0"/>
              </a:spcBef>
            </a:pPr>
            <a:endParaRPr lang="en-GB" sz="1800" dirty="0"/>
          </a:p>
        </p:txBody>
      </p:sp>
      <p:sp>
        <p:nvSpPr>
          <p:cNvPr id="5" name="Footer Placeholder 4">
            <a:extLst>
              <a:ext uri="{FF2B5EF4-FFF2-40B4-BE49-F238E27FC236}">
                <a16:creationId xmlns:a16="http://schemas.microsoft.com/office/drawing/2014/main" id="{2FDF0C6D-2150-4BA3-84C5-017C54FD3421}"/>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3778458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224" y="139427"/>
            <a:ext cx="8807363" cy="1001599"/>
          </a:xfrm>
        </p:spPr>
        <p:txBody>
          <a:bodyPr/>
          <a:lstStyle/>
          <a:p>
            <a:r>
              <a:rPr lang="en-GB" dirty="0"/>
              <a:t>Themes</a:t>
            </a:r>
          </a:p>
        </p:txBody>
      </p:sp>
      <p:graphicFrame>
        <p:nvGraphicFramePr>
          <p:cNvPr id="5" name="Table 4"/>
          <p:cNvGraphicFramePr>
            <a:graphicFrameLocks noGrp="1"/>
          </p:cNvGraphicFramePr>
          <p:nvPr>
            <p:extLst>
              <p:ext uri="{D42A27DB-BD31-4B8C-83A1-F6EECF244321}">
                <p14:modId xmlns:p14="http://schemas.microsoft.com/office/powerpoint/2010/main" val="448714584"/>
              </p:ext>
            </p:extLst>
          </p:nvPr>
        </p:nvGraphicFramePr>
        <p:xfrm>
          <a:off x="608223" y="1380921"/>
          <a:ext cx="10957701" cy="5042258"/>
        </p:xfrm>
        <a:graphic>
          <a:graphicData uri="http://schemas.openxmlformats.org/drawingml/2006/table">
            <a:tbl>
              <a:tblPr firstRow="1" bandRow="1">
                <a:tableStyleId>{F5AB1C69-6EDB-4FF4-983F-18BD219EF322}</a:tableStyleId>
              </a:tblPr>
              <a:tblGrid>
                <a:gridCol w="2119242">
                  <a:extLst>
                    <a:ext uri="{9D8B030D-6E8A-4147-A177-3AD203B41FA5}">
                      <a16:colId xmlns:a16="http://schemas.microsoft.com/office/drawing/2014/main" val="20000"/>
                    </a:ext>
                  </a:extLst>
                </a:gridCol>
                <a:gridCol w="8838459">
                  <a:extLst>
                    <a:ext uri="{9D8B030D-6E8A-4147-A177-3AD203B41FA5}">
                      <a16:colId xmlns:a16="http://schemas.microsoft.com/office/drawing/2014/main" val="20001"/>
                    </a:ext>
                  </a:extLst>
                </a:gridCol>
              </a:tblGrid>
              <a:tr h="370840">
                <a:tc>
                  <a:txBody>
                    <a:bodyPr/>
                    <a:lstStyle/>
                    <a:p>
                      <a:r>
                        <a:rPr lang="en-GB" dirty="0"/>
                        <a:t>Theme</a:t>
                      </a:r>
                    </a:p>
                  </a:txBody>
                  <a:tcPr/>
                </a:tc>
                <a:tc>
                  <a:txBody>
                    <a:bodyPr/>
                    <a:lstStyle/>
                    <a:p>
                      <a:r>
                        <a:rPr lang="en-GB" dirty="0"/>
                        <a:t>Ingredients</a:t>
                      </a:r>
                    </a:p>
                  </a:txBody>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Software and Skills</a:t>
                      </a:r>
                    </a:p>
                    <a:p>
                      <a:endParaRPr lang="en-GB" dirty="0"/>
                    </a:p>
                  </a:txBody>
                  <a:tcPr/>
                </a:tc>
                <a:tc>
                  <a:txBody>
                    <a:bodyPr/>
                    <a:lstStyle/>
                    <a:p>
                      <a:pPr marL="285750" indent="-285750">
                        <a:buFont typeface="Arial" panose="020B0604020202020204" pitchFamily="34" charset="0"/>
                        <a:buChar char="•"/>
                      </a:pPr>
                      <a:r>
                        <a:rPr lang="en-GB" dirty="0"/>
                        <a:t>UKRI strategy to emphasise centrality</a:t>
                      </a:r>
                      <a:r>
                        <a:rPr lang="en-GB" baseline="0" dirty="0"/>
                        <a:t> of software</a:t>
                      </a:r>
                    </a:p>
                    <a:p>
                      <a:pPr marL="285750" indent="-285750">
                        <a:buFont typeface="Arial" panose="020B0604020202020204" pitchFamily="34" charset="0"/>
                        <a:buChar char="•"/>
                      </a:pPr>
                      <a:r>
                        <a:rPr lang="en-GB" dirty="0"/>
                        <a:t>Access to RSE-type support for new/all communities</a:t>
                      </a:r>
                    </a:p>
                    <a:p>
                      <a:pPr marL="285750" indent="-285750">
                        <a:buFont typeface="Arial" panose="020B0604020202020204" pitchFamily="34" charset="0"/>
                        <a:buChar char="•"/>
                      </a:pPr>
                      <a:r>
                        <a:rPr lang="en-GB" dirty="0"/>
                        <a:t>Quality control support/tools (CI etc)</a:t>
                      </a:r>
                    </a:p>
                    <a:p>
                      <a:pPr marL="285750" indent="-285750">
                        <a:buFont typeface="Arial" panose="020B0604020202020204" pitchFamily="34" charset="0"/>
                        <a:buChar char="•"/>
                      </a:pPr>
                      <a:r>
                        <a:rPr lang="en-GB" dirty="0"/>
                        <a:t>New software – exascale, AI etc</a:t>
                      </a:r>
                    </a:p>
                    <a:p>
                      <a:pPr marL="285750" indent="-285750">
                        <a:buFont typeface="Arial" panose="020B0604020202020204" pitchFamily="34" charset="0"/>
                        <a:buChar char="•"/>
                      </a:pPr>
                      <a:r>
                        <a:rPr lang="en-GB" dirty="0"/>
                        <a:t>Co-design programme</a:t>
                      </a:r>
                      <a:r>
                        <a:rPr lang="en-GB" baseline="0" dirty="0"/>
                        <a:t> (maths, computer science, etc.)</a:t>
                      </a:r>
                    </a:p>
                    <a:p>
                      <a:pPr marL="285750" indent="-285750">
                        <a:buFont typeface="Arial" panose="020B0604020202020204" pitchFamily="34" charset="0"/>
                        <a:buChar char="•"/>
                      </a:pPr>
                      <a:r>
                        <a:rPr lang="en-GB" baseline="0" dirty="0"/>
                        <a:t>Training: across career stages; coordination</a:t>
                      </a:r>
                      <a:endParaRPr lang="en-GB" dirty="0"/>
                    </a:p>
                  </a:txBody>
                  <a:tcPr/>
                </a:tc>
                <a:extLst>
                  <a:ext uri="{0D108BD9-81ED-4DB2-BD59-A6C34878D82A}">
                    <a16:rowId xmlns:a16="http://schemas.microsoft.com/office/drawing/2014/main" val="10001"/>
                  </a:ext>
                </a:extLst>
              </a:tr>
              <a:tr h="10087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Network and Access Management</a:t>
                      </a:r>
                    </a:p>
                  </a:txBody>
                  <a:tcPr/>
                </a:tc>
                <a:tc>
                  <a:txBody>
                    <a:bodyPr/>
                    <a:lstStyle/>
                    <a:p>
                      <a:pPr marL="285750" indent="-285750">
                        <a:buFont typeface="Arial" panose="020B0604020202020204" pitchFamily="34" charset="0"/>
                        <a:buChar char="•"/>
                      </a:pPr>
                      <a:r>
                        <a:rPr lang="en-GB" dirty="0"/>
                        <a:t>Janet</a:t>
                      </a:r>
                    </a:p>
                    <a:p>
                      <a:pPr marL="285750" indent="-285750">
                        <a:buFont typeface="Arial" panose="020B0604020202020204" pitchFamily="34" charset="0"/>
                        <a:buChar char="•"/>
                      </a:pPr>
                      <a:r>
                        <a:rPr lang="en-GB" dirty="0"/>
                        <a:t>Access management tools</a:t>
                      </a:r>
                    </a:p>
                    <a:p>
                      <a:pPr marL="285750" indent="-285750">
                        <a:buFont typeface="Arial" panose="020B0604020202020204" pitchFamily="34" charset="0"/>
                        <a:buChar char="•"/>
                      </a:pPr>
                      <a:r>
                        <a:rPr lang="en-GB" dirty="0"/>
                        <a:t>Cloud: computing and data storage</a:t>
                      </a:r>
                    </a:p>
                  </a:txBody>
                  <a:tcPr/>
                </a:tc>
                <a:extLst>
                  <a:ext uri="{0D108BD9-81ED-4DB2-BD59-A6C34878D82A}">
                    <a16:rowId xmlns:a16="http://schemas.microsoft.com/office/drawing/2014/main" val="10002"/>
                  </a:ext>
                </a:extLst>
              </a:tr>
              <a:tr h="370840">
                <a:tc>
                  <a:txBody>
                    <a:bodyPr/>
                    <a:lstStyle/>
                    <a:p>
                      <a:r>
                        <a:rPr lang="en-GB" dirty="0"/>
                        <a:t>Industry</a:t>
                      </a:r>
                    </a:p>
                  </a:txBody>
                  <a:tcPr/>
                </a:tc>
                <a:tc>
                  <a:txBody>
                    <a:bodyPr/>
                    <a:lstStyle/>
                    <a:p>
                      <a:pPr marL="285750" indent="-285750">
                        <a:buFont typeface="Arial" panose="020B0604020202020204" pitchFamily="34" charset="0"/>
                        <a:buChar char="•"/>
                      </a:pPr>
                      <a:r>
                        <a:rPr lang="en-GB" dirty="0"/>
                        <a:t>Proper programme to support collaboration, involvement</a:t>
                      </a:r>
                    </a:p>
                  </a:txBody>
                  <a:tcPr/>
                </a:tc>
                <a:extLst>
                  <a:ext uri="{0D108BD9-81ED-4DB2-BD59-A6C34878D82A}">
                    <a16:rowId xmlns:a16="http://schemas.microsoft.com/office/drawing/2014/main" val="10003"/>
                  </a:ext>
                </a:extLst>
              </a:tr>
              <a:tr h="370840">
                <a:tc>
                  <a:txBody>
                    <a:bodyPr/>
                    <a:lstStyle/>
                    <a:p>
                      <a:r>
                        <a:rPr lang="en-GB" dirty="0"/>
                        <a:t>Computing</a:t>
                      </a:r>
                    </a:p>
                  </a:txBody>
                  <a:tcPr/>
                </a:tc>
                <a:tc>
                  <a:txBody>
                    <a:bodyPr/>
                    <a:lstStyle/>
                    <a:p>
                      <a:pPr marL="285750" indent="-285750">
                        <a:buFont typeface="Arial" panose="020B0604020202020204" pitchFamily="34" charset="0"/>
                        <a:buChar char="•"/>
                      </a:pPr>
                      <a:r>
                        <a:rPr lang="en-GB" dirty="0"/>
                        <a:t>Sustained investment in</a:t>
                      </a:r>
                      <a:r>
                        <a:rPr lang="en-GB" baseline="0" dirty="0"/>
                        <a:t> supercomputing tiers, aiming towards exascale by 2030</a:t>
                      </a:r>
                    </a:p>
                    <a:p>
                      <a:pPr marL="285750" indent="-285750">
                        <a:buFont typeface="Arial" panose="020B0604020202020204" pitchFamily="34" charset="0"/>
                        <a:buChar char="•"/>
                      </a:pPr>
                      <a:r>
                        <a:rPr lang="en-GB" baseline="0" dirty="0"/>
                        <a:t>Sustained investment in research computing for facilities/ research centres</a:t>
                      </a:r>
                    </a:p>
                    <a:p>
                      <a:pPr marL="285750" indent="-285750">
                        <a:buFont typeface="Arial" panose="020B0604020202020204" pitchFamily="34" charset="0"/>
                        <a:buChar char="•"/>
                      </a:pPr>
                      <a:r>
                        <a:rPr lang="en-GB" baseline="0" dirty="0"/>
                        <a:t>Technology foresight/test-bed programme</a:t>
                      </a:r>
                      <a:endParaRPr lang="en-GB" dirty="0"/>
                    </a:p>
                  </a:txBody>
                  <a:tcPr/>
                </a:tc>
                <a:extLst>
                  <a:ext uri="{0D108BD9-81ED-4DB2-BD59-A6C34878D82A}">
                    <a16:rowId xmlns:a16="http://schemas.microsoft.com/office/drawing/2014/main" val="10004"/>
                  </a:ext>
                </a:extLst>
              </a:tr>
              <a:tr h="370840">
                <a:tc>
                  <a:txBody>
                    <a:bodyPr/>
                    <a:lstStyle/>
                    <a:p>
                      <a:r>
                        <a:rPr lang="en-GB" dirty="0"/>
                        <a:t>Data eInfrastructure</a:t>
                      </a:r>
                    </a:p>
                  </a:txBody>
                  <a:tcPr/>
                </a:tc>
                <a:tc>
                  <a:txBody>
                    <a:bodyPr/>
                    <a:lstStyle/>
                    <a:p>
                      <a:pPr marL="285750" indent="-285750">
                        <a:buFont typeface="Arial" panose="020B0604020202020204" pitchFamily="34" charset="0"/>
                        <a:buChar char="•"/>
                      </a:pPr>
                      <a:r>
                        <a:rPr lang="en-GB" dirty="0"/>
                        <a:t>Sustained investment</a:t>
                      </a:r>
                      <a:r>
                        <a:rPr lang="en-GB" baseline="0" dirty="0"/>
                        <a:t> in data centres to deal with ever-increasing capacity requirements</a:t>
                      </a:r>
                    </a:p>
                    <a:p>
                      <a:pPr marL="285750" indent="-285750">
                        <a:buFont typeface="Arial" panose="020B0604020202020204" pitchFamily="34" charset="0"/>
                        <a:buChar char="•"/>
                      </a:pPr>
                      <a:r>
                        <a:rPr lang="en-GB" baseline="0" dirty="0"/>
                        <a:t>Data Curation and Data Management</a:t>
                      </a:r>
                    </a:p>
                  </a:txBody>
                  <a:tcPr/>
                </a:tc>
                <a:extLst>
                  <a:ext uri="{0D108BD9-81ED-4DB2-BD59-A6C34878D82A}">
                    <a16:rowId xmlns:a16="http://schemas.microsoft.com/office/drawing/2014/main" val="10005"/>
                  </a:ext>
                </a:extLst>
              </a:tr>
            </a:tbl>
          </a:graphicData>
        </a:graphic>
      </p:graphicFrame>
      <p:sp>
        <p:nvSpPr>
          <p:cNvPr id="3" name="Footer Placeholder 2">
            <a:extLst>
              <a:ext uri="{FF2B5EF4-FFF2-40B4-BE49-F238E27FC236}">
                <a16:creationId xmlns:a16="http://schemas.microsoft.com/office/drawing/2014/main" id="{EEE651B7-779D-49C2-8555-CFD144A5EE5D}"/>
              </a:ext>
            </a:extLst>
          </p:cNvPr>
          <p:cNvSpPr>
            <a:spLocks noGrp="1"/>
          </p:cNvSpPr>
          <p:nvPr>
            <p:ph type="ftr" sz="quarter" idx="3"/>
          </p:nvPr>
        </p:nvSpPr>
        <p:spPr/>
        <p:txBody>
          <a:bodyPr/>
          <a:lstStyle/>
          <a:p>
            <a:pPr defTabSz="914400" fontAlgn="auto">
              <a:spcBef>
                <a:spcPts val="0"/>
              </a:spcBef>
              <a:spcAft>
                <a:spcPts val="0"/>
              </a:spcAft>
            </a:pPr>
            <a:r>
              <a:rPr lang="en-US">
                <a:solidFill>
                  <a:prstClr val="black"/>
                </a:solidFill>
              </a:rPr>
              <a:t>Town Meeting on Computing</a:t>
            </a:r>
            <a:endParaRPr lang="en-US" dirty="0">
              <a:solidFill>
                <a:prstClr val="black"/>
              </a:solidFill>
            </a:endParaRPr>
          </a:p>
        </p:txBody>
      </p:sp>
    </p:spTree>
    <p:extLst>
      <p:ext uri="{BB962C8B-B14F-4D97-AF65-F5344CB8AC3E}">
        <p14:creationId xmlns:p14="http://schemas.microsoft.com/office/powerpoint/2010/main" val="119694807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502" y="448766"/>
            <a:ext cx="9843236" cy="994172"/>
          </a:xfrm>
        </p:spPr>
        <p:txBody>
          <a:bodyPr>
            <a:normAutofit/>
          </a:bodyPr>
          <a:lstStyle/>
          <a:p>
            <a:pPr fontAlgn="base">
              <a:spcBef>
                <a:spcPct val="50000"/>
              </a:spcBef>
              <a:spcAft>
                <a:spcPct val="0"/>
              </a:spcAft>
              <a:defRPr/>
            </a:pPr>
            <a:r>
              <a:rPr lang="en-US" dirty="0">
                <a:latin typeface="Calibri" panose="020F0502020204030204" pitchFamily="34" charset="0"/>
                <a:cs typeface="Arial" charset="0"/>
              </a:rPr>
              <a:t>Specific Why – Some Stellar Astrophysics</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07198" y="1507097"/>
            <a:ext cx="7057225" cy="4414732"/>
          </a:xfrm>
        </p:spPr>
      </p:pic>
      <p:sp>
        <p:nvSpPr>
          <p:cNvPr id="6" name="TextBox 5"/>
          <p:cNvSpPr txBox="1"/>
          <p:nvPr/>
        </p:nvSpPr>
        <p:spPr>
          <a:xfrm>
            <a:off x="783770" y="1654629"/>
            <a:ext cx="3483429" cy="5078313"/>
          </a:xfrm>
          <a:prstGeom prst="rect">
            <a:avLst/>
          </a:prstGeom>
          <a:noFill/>
        </p:spPr>
        <p:txBody>
          <a:bodyPr wrap="square" rtlCol="0">
            <a:spAutoFit/>
          </a:bodyPr>
          <a:lstStyle/>
          <a:p>
            <a:pPr marL="285750" indent="-285750">
              <a:buFont typeface="Arial" panose="020B0604020202020204" pitchFamily="34" charset="0"/>
              <a:buChar char="•"/>
            </a:pPr>
            <a:r>
              <a:rPr lang="en-GB" dirty="0"/>
              <a:t>Mass loss from Red Giants</a:t>
            </a:r>
          </a:p>
          <a:p>
            <a:pPr marL="285750" indent="-285750">
              <a:buFont typeface="Arial" panose="020B0604020202020204" pitchFamily="34" charset="0"/>
              <a:buChar char="•"/>
            </a:pPr>
            <a:r>
              <a:rPr lang="en-GB" dirty="0"/>
              <a:t>Non linear, non local process</a:t>
            </a:r>
          </a:p>
          <a:p>
            <a:pPr marL="285750" indent="-285750">
              <a:buFont typeface="Arial" panose="020B0604020202020204" pitchFamily="34" charset="0"/>
              <a:buChar char="•"/>
            </a:pPr>
            <a:r>
              <a:rPr lang="en-GB" dirty="0"/>
              <a:t>MHD, Chemistry, Material Science, Radiative Transfer</a:t>
            </a:r>
          </a:p>
          <a:p>
            <a:pPr marL="285750" indent="-285750">
              <a:buFont typeface="Arial" panose="020B0604020202020204" pitchFamily="34" charset="0"/>
              <a:buChar char="•"/>
            </a:pPr>
            <a:r>
              <a:rPr lang="en-GB" dirty="0"/>
              <a:t>Calibration (Signal Processing), Interferometry, Image Analysis</a:t>
            </a:r>
          </a:p>
          <a:p>
            <a:pPr marL="285750" indent="-285750">
              <a:buFont typeface="Arial" panose="020B0604020202020204" pitchFamily="34" charset="0"/>
              <a:buChar char="•"/>
            </a:pPr>
            <a:r>
              <a:rPr lang="en-GB" dirty="0"/>
              <a:t>AL/ML to reduce and process data – learning calibration techniques that were done by eye</a:t>
            </a:r>
          </a:p>
          <a:p>
            <a:pPr marL="285750" indent="-285750">
              <a:buFont typeface="Arial" panose="020B0604020202020204" pitchFamily="34" charset="0"/>
              <a:buChar char="•"/>
            </a:pPr>
            <a:r>
              <a:rPr lang="en-GB" dirty="0"/>
              <a:t>AL/ML to identify physical structures</a:t>
            </a:r>
          </a:p>
          <a:p>
            <a:pPr marL="285750" indent="-285750">
              <a:buFont typeface="Arial" panose="020B0604020202020204" pitchFamily="34" charset="0"/>
              <a:buChar char="•"/>
            </a:pPr>
            <a:r>
              <a:rPr lang="en-GB" dirty="0"/>
              <a:t>High RAM Clusters to reduce data</a:t>
            </a:r>
          </a:p>
          <a:p>
            <a:pPr marL="285750" indent="-285750">
              <a:buFont typeface="Arial" panose="020B0604020202020204" pitchFamily="34" charset="0"/>
              <a:buChar char="•"/>
            </a:pPr>
            <a:r>
              <a:rPr lang="en-GB" dirty="0"/>
              <a:t>Lower Clusters to model and interpret data</a:t>
            </a:r>
          </a:p>
          <a:p>
            <a:pPr marL="285750" indent="-285750">
              <a:buFont typeface="Arial" panose="020B0604020202020204" pitchFamily="34" charset="0"/>
              <a:buChar char="•"/>
            </a:pPr>
            <a:endParaRPr lang="en-GB" dirty="0"/>
          </a:p>
        </p:txBody>
      </p:sp>
      <p:sp>
        <p:nvSpPr>
          <p:cNvPr id="3" name="Footer Placeholder 2">
            <a:extLst>
              <a:ext uri="{FF2B5EF4-FFF2-40B4-BE49-F238E27FC236}">
                <a16:creationId xmlns:a16="http://schemas.microsoft.com/office/drawing/2014/main" id="{B878DC28-6754-4784-8149-28E687EDA5F3}"/>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2620027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E2FF1-F079-4E7D-B721-CA2C587C80EF}"/>
              </a:ext>
            </a:extLst>
          </p:cNvPr>
          <p:cNvSpPr>
            <a:spLocks noGrp="1"/>
          </p:cNvSpPr>
          <p:nvPr>
            <p:ph type="title"/>
          </p:nvPr>
        </p:nvSpPr>
        <p:spPr/>
        <p:txBody>
          <a:bodyPr/>
          <a:lstStyle/>
          <a:p>
            <a:r>
              <a:rPr lang="en-GB" dirty="0"/>
              <a:t>Data Motion – Sinks and Sources</a:t>
            </a:r>
          </a:p>
        </p:txBody>
      </p:sp>
      <p:sp>
        <p:nvSpPr>
          <p:cNvPr id="3" name="Content Placeholder 2">
            <a:extLst>
              <a:ext uri="{FF2B5EF4-FFF2-40B4-BE49-F238E27FC236}">
                <a16:creationId xmlns:a16="http://schemas.microsoft.com/office/drawing/2014/main" id="{D0D7FC22-677F-444E-813E-9E091E6BB61F}"/>
              </a:ext>
            </a:extLst>
          </p:cNvPr>
          <p:cNvSpPr>
            <a:spLocks noGrp="1"/>
          </p:cNvSpPr>
          <p:nvPr>
            <p:ph idx="1"/>
          </p:nvPr>
        </p:nvSpPr>
        <p:spPr>
          <a:xfrm>
            <a:off x="838200" y="1543050"/>
            <a:ext cx="10515600" cy="4633913"/>
          </a:xfrm>
        </p:spPr>
        <p:txBody>
          <a:bodyPr>
            <a:normAutofit lnSpcReduction="10000"/>
          </a:bodyPr>
          <a:lstStyle/>
          <a:p>
            <a:r>
              <a:rPr lang="en-GB" dirty="0"/>
              <a:t>A common mode in system design has been the idea of data motion between the various system components</a:t>
            </a:r>
          </a:p>
          <a:p>
            <a:r>
              <a:rPr lang="en-GB" dirty="0"/>
              <a:t>Too much focus has been on the Processor unit registers and their floating operations (flops) rating.</a:t>
            </a:r>
          </a:p>
          <a:p>
            <a:pPr lvl="1"/>
            <a:r>
              <a:rPr lang="en-GB" dirty="0"/>
              <a:t>the Top500 bears little relationship to application performance</a:t>
            </a:r>
          </a:p>
          <a:p>
            <a:r>
              <a:rPr lang="en-GB" dirty="0"/>
              <a:t>The performance (bandwidth and latency) and size of the memory hierarchy, the storage hierarchy and the interconnect (Networking) itself have an equal, if not more, importance.</a:t>
            </a:r>
          </a:p>
          <a:p>
            <a:pPr lvl="1"/>
            <a:r>
              <a:rPr lang="en-GB" dirty="0"/>
              <a:t>These get the data &amp; instruction sets in,  and then take data out.</a:t>
            </a:r>
          </a:p>
          <a:p>
            <a:pPr lvl="1"/>
            <a:r>
              <a:rPr lang="en-GB" dirty="0"/>
              <a:t>They are a pinch points that need to be attended to in system and application design</a:t>
            </a:r>
          </a:p>
          <a:p>
            <a:r>
              <a:rPr lang="en-GB" dirty="0"/>
              <a:t>IO is a parallel process as well</a:t>
            </a:r>
          </a:p>
        </p:txBody>
      </p:sp>
      <p:sp>
        <p:nvSpPr>
          <p:cNvPr id="4" name="Footer Placeholder 3">
            <a:extLst>
              <a:ext uri="{FF2B5EF4-FFF2-40B4-BE49-F238E27FC236}">
                <a16:creationId xmlns:a16="http://schemas.microsoft.com/office/drawing/2014/main" id="{E69AF3CB-99F1-4720-902A-FD8133CBCFEC}"/>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spTree>
    <p:extLst>
      <p:ext uri="{BB962C8B-B14F-4D97-AF65-F5344CB8AC3E}">
        <p14:creationId xmlns:p14="http://schemas.microsoft.com/office/powerpoint/2010/main" val="1076645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FB742-9E54-40A7-9CE8-C50D924721C7}"/>
              </a:ext>
            </a:extLst>
          </p:cNvPr>
          <p:cNvSpPr>
            <a:spLocks noGrp="1"/>
          </p:cNvSpPr>
          <p:nvPr>
            <p:ph type="title"/>
          </p:nvPr>
        </p:nvSpPr>
        <p:spPr>
          <a:xfrm>
            <a:off x="838200" y="136519"/>
            <a:ext cx="10515600" cy="1325563"/>
          </a:xfrm>
        </p:spPr>
        <p:txBody>
          <a:bodyPr/>
          <a:lstStyle/>
          <a:p>
            <a:r>
              <a:rPr lang="en-GB" dirty="0"/>
              <a:t>Parallelism is when tasks literally run at the same time</a:t>
            </a:r>
          </a:p>
        </p:txBody>
      </p:sp>
      <p:sp>
        <p:nvSpPr>
          <p:cNvPr id="3" name="Content Placeholder 2">
            <a:extLst>
              <a:ext uri="{FF2B5EF4-FFF2-40B4-BE49-F238E27FC236}">
                <a16:creationId xmlns:a16="http://schemas.microsoft.com/office/drawing/2014/main" id="{C72CF533-8954-4650-A312-38DAD44286E1}"/>
              </a:ext>
            </a:extLst>
          </p:cNvPr>
          <p:cNvSpPr>
            <a:spLocks noGrp="1"/>
          </p:cNvSpPr>
          <p:nvPr>
            <p:ph idx="1"/>
          </p:nvPr>
        </p:nvSpPr>
        <p:spPr>
          <a:xfrm>
            <a:off x="838200" y="1485900"/>
            <a:ext cx="10515600" cy="4691063"/>
          </a:xfrm>
        </p:spPr>
        <p:txBody>
          <a:bodyPr/>
          <a:lstStyle/>
          <a:p>
            <a:r>
              <a:rPr lang="en-GB" dirty="0"/>
              <a:t>A google search is probably the most common example</a:t>
            </a:r>
          </a:p>
          <a:p>
            <a:r>
              <a:rPr lang="en-GB" dirty="0"/>
              <a:t>Communications are key to parallelism</a:t>
            </a:r>
          </a:p>
          <a:p>
            <a:endParaRPr lang="en-GB" dirty="0"/>
          </a:p>
          <a:p>
            <a:endParaRPr lang="en-GB" dirty="0"/>
          </a:p>
        </p:txBody>
      </p:sp>
      <p:sp>
        <p:nvSpPr>
          <p:cNvPr id="4" name="Footer Placeholder 3">
            <a:extLst>
              <a:ext uri="{FF2B5EF4-FFF2-40B4-BE49-F238E27FC236}">
                <a16:creationId xmlns:a16="http://schemas.microsoft.com/office/drawing/2014/main" id="{1415E937-21C2-488C-A9FC-2F8E550A2204}"/>
              </a:ext>
            </a:extLst>
          </p:cNvPr>
          <p:cNvSpPr>
            <a:spLocks noGrp="1"/>
          </p:cNvSpPr>
          <p:nvPr>
            <p:ph type="ftr" sz="quarter" idx="11"/>
          </p:nvPr>
        </p:nvSpPr>
        <p:spPr/>
        <p:txBody>
          <a:bodyPr/>
          <a:lstStyle/>
          <a:p>
            <a:r>
              <a:rPr lang="en-GB">
                <a:solidFill>
                  <a:prstClr val="black">
                    <a:tint val="75000"/>
                  </a:prstClr>
                </a:solidFill>
              </a:rPr>
              <a:t>Town Meeting on Computing</a:t>
            </a:r>
            <a:endParaRPr lang="en-GB" dirty="0">
              <a:solidFill>
                <a:prstClr val="black">
                  <a:tint val="75000"/>
                </a:prstClr>
              </a:solidFill>
            </a:endParaRPr>
          </a:p>
        </p:txBody>
      </p:sp>
      <p:graphicFrame>
        <p:nvGraphicFramePr>
          <p:cNvPr id="5" name="Table 5">
            <a:extLst>
              <a:ext uri="{FF2B5EF4-FFF2-40B4-BE49-F238E27FC236}">
                <a16:creationId xmlns:a16="http://schemas.microsoft.com/office/drawing/2014/main" id="{14354592-6E7F-4055-BD9C-E0BCC39B1FB4}"/>
              </a:ext>
            </a:extLst>
          </p:cNvPr>
          <p:cNvGraphicFramePr>
            <a:graphicFrameLocks noGrp="1"/>
          </p:cNvGraphicFramePr>
          <p:nvPr>
            <p:extLst>
              <p:ext uri="{D42A27DB-BD31-4B8C-83A1-F6EECF244321}">
                <p14:modId xmlns:p14="http://schemas.microsoft.com/office/powerpoint/2010/main" val="2444378328"/>
              </p:ext>
            </p:extLst>
          </p:nvPr>
        </p:nvGraphicFramePr>
        <p:xfrm>
          <a:off x="1100138" y="2428875"/>
          <a:ext cx="10515601" cy="4136234"/>
        </p:xfrm>
        <a:graphic>
          <a:graphicData uri="http://schemas.openxmlformats.org/drawingml/2006/table">
            <a:tbl>
              <a:tblPr firstRow="1" bandRow="1">
                <a:tableStyleId>{5C22544A-7EE6-4342-B048-85BDC9FD1C3A}</a:tableStyleId>
              </a:tblPr>
              <a:tblGrid>
                <a:gridCol w="2270397">
                  <a:extLst>
                    <a:ext uri="{9D8B030D-6E8A-4147-A177-3AD203B41FA5}">
                      <a16:colId xmlns:a16="http://schemas.microsoft.com/office/drawing/2014/main" val="1457543954"/>
                    </a:ext>
                  </a:extLst>
                </a:gridCol>
                <a:gridCol w="1910916">
                  <a:extLst>
                    <a:ext uri="{9D8B030D-6E8A-4147-A177-3AD203B41FA5}">
                      <a16:colId xmlns:a16="http://schemas.microsoft.com/office/drawing/2014/main" val="2256218686"/>
                    </a:ext>
                  </a:extLst>
                </a:gridCol>
                <a:gridCol w="1873079">
                  <a:extLst>
                    <a:ext uri="{9D8B030D-6E8A-4147-A177-3AD203B41FA5}">
                      <a16:colId xmlns:a16="http://schemas.microsoft.com/office/drawing/2014/main" val="2619954178"/>
                    </a:ext>
                  </a:extLst>
                </a:gridCol>
                <a:gridCol w="1517983">
                  <a:extLst>
                    <a:ext uri="{9D8B030D-6E8A-4147-A177-3AD203B41FA5}">
                      <a16:colId xmlns:a16="http://schemas.microsoft.com/office/drawing/2014/main" val="2160814546"/>
                    </a:ext>
                  </a:extLst>
                </a:gridCol>
                <a:gridCol w="1028700">
                  <a:extLst>
                    <a:ext uri="{9D8B030D-6E8A-4147-A177-3AD203B41FA5}">
                      <a16:colId xmlns:a16="http://schemas.microsoft.com/office/drawing/2014/main" val="1442198231"/>
                    </a:ext>
                  </a:extLst>
                </a:gridCol>
                <a:gridCol w="1914526">
                  <a:extLst>
                    <a:ext uri="{9D8B030D-6E8A-4147-A177-3AD203B41FA5}">
                      <a16:colId xmlns:a16="http://schemas.microsoft.com/office/drawing/2014/main" val="1609924202"/>
                    </a:ext>
                  </a:extLst>
                </a:gridCol>
              </a:tblGrid>
              <a:tr h="552571">
                <a:tc>
                  <a:txBody>
                    <a:bodyPr/>
                    <a:lstStyle/>
                    <a:p>
                      <a:r>
                        <a:rPr lang="en-GB" dirty="0"/>
                        <a:t>Parallelism</a:t>
                      </a:r>
                    </a:p>
                  </a:txBody>
                  <a:tcPr/>
                </a:tc>
                <a:tc>
                  <a:txBody>
                    <a:bodyPr/>
                    <a:lstStyle/>
                    <a:p>
                      <a:r>
                        <a:rPr lang="en-GB" dirty="0"/>
                        <a:t>Workflow</a:t>
                      </a:r>
                    </a:p>
                  </a:txBody>
                  <a:tcPr/>
                </a:tc>
                <a:tc>
                  <a:txBody>
                    <a:bodyPr/>
                    <a:lstStyle/>
                    <a:p>
                      <a:r>
                        <a:rPr lang="en-GB" dirty="0"/>
                        <a:t>Required Latency (microsecs)</a:t>
                      </a:r>
                    </a:p>
                  </a:txBody>
                  <a:tcPr/>
                </a:tc>
                <a:tc>
                  <a:txBody>
                    <a:bodyPr/>
                    <a:lstStyle/>
                    <a:p>
                      <a:r>
                        <a:rPr lang="en-GB" dirty="0"/>
                        <a:t>Required Bandwidth (</a:t>
                      </a:r>
                      <a:r>
                        <a:rPr lang="en-GB" dirty="0" err="1"/>
                        <a:t>Gbs</a:t>
                      </a:r>
                      <a:r>
                        <a:rPr lang="en-GB" dirty="0"/>
                        <a:t>)</a:t>
                      </a:r>
                    </a:p>
                  </a:txBody>
                  <a:tcPr/>
                </a:tc>
                <a:tc>
                  <a:txBody>
                    <a:bodyPr/>
                    <a:lstStyle/>
                    <a:p>
                      <a:r>
                        <a:rPr lang="en-GB" dirty="0"/>
                        <a:t>System Type</a:t>
                      </a:r>
                    </a:p>
                  </a:txBody>
                  <a:tcPr/>
                </a:tc>
                <a:tc>
                  <a:txBody>
                    <a:bodyPr/>
                    <a:lstStyle/>
                    <a:p>
                      <a:r>
                        <a:rPr lang="en-GB" dirty="0"/>
                        <a:t>Inter-node communication level</a:t>
                      </a:r>
                    </a:p>
                  </a:txBody>
                  <a:tcPr/>
                </a:tc>
                <a:extLst>
                  <a:ext uri="{0D108BD9-81ED-4DB2-BD59-A6C34878D82A}">
                    <a16:rowId xmlns:a16="http://schemas.microsoft.com/office/drawing/2014/main" val="3450272389"/>
                  </a:ext>
                </a:extLst>
              </a:tr>
              <a:tr h="1381428">
                <a:tc>
                  <a:txBody>
                    <a:bodyPr/>
                    <a:lstStyle/>
                    <a:p>
                      <a:r>
                        <a:rPr lang="en-GB" dirty="0"/>
                        <a:t>Embarrassing</a:t>
                      </a:r>
                    </a:p>
                    <a:p>
                      <a:endParaRPr lang="en-GB" dirty="0"/>
                    </a:p>
                    <a:p>
                      <a:r>
                        <a:rPr lang="en-GB" dirty="0"/>
                        <a:t>loose</a:t>
                      </a:r>
                    </a:p>
                  </a:txBody>
                  <a:tcPr/>
                </a:tc>
                <a:tc>
                  <a:txBody>
                    <a:bodyPr/>
                    <a:lstStyle/>
                    <a:p>
                      <a:r>
                        <a:rPr lang="en-GB" dirty="0"/>
                        <a:t>Parameter search</a:t>
                      </a:r>
                    </a:p>
                    <a:p>
                      <a:endParaRPr lang="en-GB" dirty="0"/>
                    </a:p>
                    <a:p>
                      <a:r>
                        <a:rPr lang="en-GB" dirty="0"/>
                        <a:t>Model fitting</a:t>
                      </a:r>
                    </a:p>
                  </a:txBody>
                  <a:tcPr/>
                </a:tc>
                <a:tc>
                  <a:txBody>
                    <a:bodyPr/>
                    <a:lstStyle/>
                    <a:p>
                      <a:r>
                        <a:rPr lang="en-GB" dirty="0"/>
                        <a:t>100</a:t>
                      </a:r>
                    </a:p>
                    <a:p>
                      <a:endParaRPr lang="en-GB" dirty="0"/>
                    </a:p>
                    <a:p>
                      <a:endParaRPr lang="en-GB" dirty="0"/>
                    </a:p>
                    <a:p>
                      <a:r>
                        <a:rPr lang="en-GB" dirty="0"/>
                        <a:t>10</a:t>
                      </a:r>
                    </a:p>
                  </a:txBody>
                  <a:tcPr/>
                </a:tc>
                <a:tc>
                  <a:txBody>
                    <a:bodyPr/>
                    <a:lstStyle/>
                    <a:p>
                      <a:r>
                        <a:rPr lang="en-GB" dirty="0"/>
                        <a:t>1</a:t>
                      </a:r>
                    </a:p>
                    <a:p>
                      <a:endParaRPr lang="en-GB" dirty="0"/>
                    </a:p>
                    <a:p>
                      <a:endParaRPr lang="en-GB" dirty="0"/>
                    </a:p>
                    <a:p>
                      <a:r>
                        <a:rPr lang="en-GB" dirty="0"/>
                        <a:t>10-100</a:t>
                      </a:r>
                    </a:p>
                  </a:txBody>
                  <a:tcPr/>
                </a:tc>
                <a:tc>
                  <a:txBody>
                    <a:bodyPr/>
                    <a:lstStyle/>
                    <a:p>
                      <a:r>
                        <a:rPr lang="en-GB" dirty="0"/>
                        <a:t>Cluster</a:t>
                      </a:r>
                    </a:p>
                  </a:txBody>
                  <a:tcPr/>
                </a:tc>
                <a:tc>
                  <a:txBody>
                    <a:bodyPr/>
                    <a:lstStyle/>
                    <a:p>
                      <a:r>
                        <a:rPr lang="en-GB" dirty="0"/>
                        <a:t>rare</a:t>
                      </a:r>
                    </a:p>
                  </a:txBody>
                  <a:tcPr/>
                </a:tc>
                <a:extLst>
                  <a:ext uri="{0D108BD9-81ED-4DB2-BD59-A6C34878D82A}">
                    <a16:rowId xmlns:a16="http://schemas.microsoft.com/office/drawing/2014/main" val="2244694480"/>
                  </a:ext>
                </a:extLst>
              </a:tr>
              <a:tr h="560246">
                <a:tc>
                  <a:txBody>
                    <a:bodyPr/>
                    <a:lstStyle/>
                    <a:p>
                      <a:r>
                        <a:rPr lang="en-GB" dirty="0"/>
                        <a:t>Weak</a:t>
                      </a:r>
                    </a:p>
                  </a:txBody>
                  <a:tcPr/>
                </a:tc>
                <a:tc>
                  <a:txBody>
                    <a:bodyPr/>
                    <a:lstStyle/>
                    <a:p>
                      <a:r>
                        <a:rPr lang="en-GB" dirty="0"/>
                        <a:t>CFD, SPH</a:t>
                      </a:r>
                    </a:p>
                  </a:txBody>
                  <a:tcPr/>
                </a:tc>
                <a:tc>
                  <a:txBody>
                    <a:bodyPr/>
                    <a:lstStyle/>
                    <a:p>
                      <a:r>
                        <a:rPr lang="en-GB" dirty="0"/>
                        <a:t>1</a:t>
                      </a:r>
                    </a:p>
                  </a:txBody>
                  <a:tcPr/>
                </a:tc>
                <a:tc>
                  <a:txBody>
                    <a:bodyPr/>
                    <a:lstStyle/>
                    <a:p>
                      <a:r>
                        <a:rPr lang="en-GB" dirty="0"/>
                        <a:t>50-100</a:t>
                      </a:r>
                    </a:p>
                  </a:txBody>
                  <a:tcPr/>
                </a:tc>
                <a:tc>
                  <a:txBody>
                    <a:bodyPr/>
                    <a:lstStyle/>
                    <a:p>
                      <a:r>
                        <a:rPr lang="en-GB" dirty="0"/>
                        <a:t>Cluster</a:t>
                      </a:r>
                    </a:p>
                  </a:txBody>
                  <a:tcPr/>
                </a:tc>
                <a:tc>
                  <a:txBody>
                    <a:bodyPr/>
                    <a:lstStyle/>
                    <a:p>
                      <a:r>
                        <a:rPr lang="en-GB" dirty="0"/>
                        <a:t>occasional</a:t>
                      </a:r>
                    </a:p>
                  </a:txBody>
                  <a:tcPr/>
                </a:tc>
                <a:extLst>
                  <a:ext uri="{0D108BD9-81ED-4DB2-BD59-A6C34878D82A}">
                    <a16:rowId xmlns:a16="http://schemas.microsoft.com/office/drawing/2014/main" val="2402764116"/>
                  </a:ext>
                </a:extLst>
              </a:tr>
              <a:tr h="560246">
                <a:tc>
                  <a:txBody>
                    <a:bodyPr/>
                    <a:lstStyle/>
                    <a:p>
                      <a:r>
                        <a:rPr lang="en-GB" dirty="0"/>
                        <a:t>strong</a:t>
                      </a:r>
                    </a:p>
                  </a:txBody>
                  <a:tcPr/>
                </a:tc>
                <a:tc>
                  <a:txBody>
                    <a:bodyPr/>
                    <a:lstStyle/>
                    <a:p>
                      <a:r>
                        <a:rPr lang="en-GB" dirty="0"/>
                        <a:t>LQCD</a:t>
                      </a:r>
                    </a:p>
                  </a:txBody>
                  <a:tcPr/>
                </a:tc>
                <a:tc>
                  <a:txBody>
                    <a:bodyPr/>
                    <a:lstStyle/>
                    <a:p>
                      <a:r>
                        <a:rPr lang="en-GB" dirty="0"/>
                        <a:t>&lt;1</a:t>
                      </a:r>
                    </a:p>
                  </a:txBody>
                  <a:tcPr/>
                </a:tc>
                <a:tc>
                  <a:txBody>
                    <a:bodyPr/>
                    <a:lstStyle/>
                    <a:p>
                      <a:r>
                        <a:rPr lang="en-GB" dirty="0"/>
                        <a:t>100</a:t>
                      </a:r>
                    </a:p>
                  </a:txBody>
                  <a:tcPr/>
                </a:tc>
                <a:tc>
                  <a:txBody>
                    <a:bodyPr/>
                    <a:lstStyle/>
                    <a:p>
                      <a:r>
                        <a:rPr lang="en-GB" dirty="0"/>
                        <a:t>Cluster</a:t>
                      </a:r>
                    </a:p>
                  </a:txBody>
                  <a:tcPr/>
                </a:tc>
                <a:tc>
                  <a:txBody>
                    <a:bodyPr/>
                    <a:lstStyle/>
                    <a:p>
                      <a:r>
                        <a:rPr lang="en-GB" dirty="0"/>
                        <a:t>As busy as intra  node</a:t>
                      </a:r>
                    </a:p>
                  </a:txBody>
                  <a:tcPr/>
                </a:tc>
                <a:extLst>
                  <a:ext uri="{0D108BD9-81ED-4DB2-BD59-A6C34878D82A}">
                    <a16:rowId xmlns:a16="http://schemas.microsoft.com/office/drawing/2014/main" val="1782092928"/>
                  </a:ext>
                </a:extLst>
              </a:tr>
              <a:tr h="560246">
                <a:tc>
                  <a:txBody>
                    <a:bodyPr/>
                    <a:lstStyle/>
                    <a:p>
                      <a:r>
                        <a:rPr lang="en-GB" dirty="0"/>
                        <a:t>Cache Coherence</a:t>
                      </a:r>
                    </a:p>
                  </a:txBody>
                  <a:tcPr/>
                </a:tc>
                <a:tc>
                  <a:txBody>
                    <a:bodyPr/>
                    <a:lstStyle/>
                    <a:p>
                      <a:r>
                        <a:rPr lang="en-GB" dirty="0"/>
                        <a:t>Strings?</a:t>
                      </a:r>
                    </a:p>
                  </a:txBody>
                  <a:tcPr/>
                </a:tc>
                <a:tc>
                  <a:txBody>
                    <a:bodyPr/>
                    <a:lstStyle/>
                    <a:p>
                      <a:r>
                        <a:rPr lang="en-GB" dirty="0"/>
                        <a:t>&lt;0.2</a:t>
                      </a:r>
                    </a:p>
                  </a:txBody>
                  <a:tcPr/>
                </a:tc>
                <a:tc>
                  <a:txBody>
                    <a:bodyPr/>
                    <a:lstStyle/>
                    <a:p>
                      <a:r>
                        <a:rPr lang="en-GB" dirty="0"/>
                        <a:t>400</a:t>
                      </a:r>
                    </a:p>
                  </a:txBody>
                  <a:tcPr/>
                </a:tc>
                <a:tc>
                  <a:txBody>
                    <a:bodyPr/>
                    <a:lstStyle/>
                    <a:p>
                      <a:r>
                        <a:rPr lang="en-GB" dirty="0"/>
                        <a:t>Single Node</a:t>
                      </a:r>
                    </a:p>
                  </a:txBody>
                  <a:tcPr/>
                </a:tc>
                <a:tc>
                  <a:txBody>
                    <a:bodyPr/>
                    <a:lstStyle/>
                    <a:p>
                      <a:r>
                        <a:rPr lang="en-GB" dirty="0"/>
                        <a:t>As busy on the CPU</a:t>
                      </a:r>
                    </a:p>
                  </a:txBody>
                  <a:tcPr/>
                </a:tc>
                <a:extLst>
                  <a:ext uri="{0D108BD9-81ED-4DB2-BD59-A6C34878D82A}">
                    <a16:rowId xmlns:a16="http://schemas.microsoft.com/office/drawing/2014/main" val="3206050632"/>
                  </a:ext>
                </a:extLst>
              </a:tr>
            </a:tbl>
          </a:graphicData>
        </a:graphic>
      </p:graphicFrame>
    </p:spTree>
    <p:extLst>
      <p:ext uri="{BB962C8B-B14F-4D97-AF65-F5344CB8AC3E}">
        <p14:creationId xmlns:p14="http://schemas.microsoft.com/office/powerpoint/2010/main" val="393412475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9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0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721</TotalTime>
  <Words>2303</Words>
  <Application>Microsoft Office PowerPoint</Application>
  <PresentationFormat>Widescreen</PresentationFormat>
  <Paragraphs>328</Paragraphs>
  <Slides>34</Slides>
  <Notes>12</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34</vt:i4>
      </vt:variant>
    </vt:vector>
  </HeadingPairs>
  <TitlesOfParts>
    <vt:vector size="45" baseType="lpstr">
      <vt:lpstr>Arial</vt:lpstr>
      <vt:lpstr>Calibri</vt:lpstr>
      <vt:lpstr>Calibri Light</vt:lpstr>
      <vt:lpstr>Lucida Grande</vt:lpstr>
      <vt:lpstr>Times</vt:lpstr>
      <vt:lpstr>1_Office Theme</vt:lpstr>
      <vt:lpstr>2_Office Theme</vt:lpstr>
      <vt:lpstr>7_Office Theme</vt:lpstr>
      <vt:lpstr>8_Office Theme</vt:lpstr>
      <vt:lpstr>9_Office Theme</vt:lpstr>
      <vt:lpstr>10_Office Theme</vt:lpstr>
      <vt:lpstr>PowerPoint Presentation</vt:lpstr>
      <vt:lpstr>UKRI Roadmap: Where do we lie</vt:lpstr>
      <vt:lpstr>UKRI e-Infrastructure Landscape</vt:lpstr>
      <vt:lpstr>What is an e-Infrastructure</vt:lpstr>
      <vt:lpstr>Research Drivers for Massive Parallel Computing</vt:lpstr>
      <vt:lpstr>Themes</vt:lpstr>
      <vt:lpstr>Specific Why – Some Stellar Astrophysics</vt:lpstr>
      <vt:lpstr>Data Motion – Sinks and Sources</vt:lpstr>
      <vt:lpstr>Parallelism is when tasks literally run at the same time</vt:lpstr>
      <vt:lpstr>The Challenges We Face in System Design</vt:lpstr>
      <vt:lpstr>Volume and Velocity and Latency</vt:lpstr>
      <vt:lpstr>Software</vt:lpstr>
      <vt:lpstr>Accessibility</vt:lpstr>
      <vt:lpstr>How does my application work – Creating a Virtuous Software Ecosystem &amp; Community</vt:lpstr>
      <vt:lpstr>Cloud for massive parallel computing</vt:lpstr>
      <vt:lpstr>PowerPoint Presentation</vt:lpstr>
      <vt:lpstr>Need for Physical and Virtual Architecture Communities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Final Thought - AI</vt:lpstr>
    </vt:vector>
  </TitlesOfParts>
  <Company>UKSBS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Morrell (EPSRC)</dc:creator>
  <cp:lastModifiedBy>Jeremy Yates</cp:lastModifiedBy>
  <cp:revision>37</cp:revision>
  <dcterms:created xsi:type="dcterms:W3CDTF">2018-09-13T12:10:39Z</dcterms:created>
  <dcterms:modified xsi:type="dcterms:W3CDTF">2020-01-16T18:19:17Z</dcterms:modified>
</cp:coreProperties>
</file>