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4294" r:id="rId2"/>
    <p:sldMasterId id="2147484306" r:id="rId3"/>
  </p:sldMasterIdLst>
  <p:notesMasterIdLst>
    <p:notesMasterId r:id="rId24"/>
  </p:notesMasterIdLst>
  <p:handoutMasterIdLst>
    <p:handoutMasterId r:id="rId25"/>
  </p:handoutMasterIdLst>
  <p:sldIdLst>
    <p:sldId id="681" r:id="rId4"/>
    <p:sldId id="698" r:id="rId5"/>
    <p:sldId id="671" r:id="rId6"/>
    <p:sldId id="699" r:id="rId7"/>
    <p:sldId id="670" r:id="rId8"/>
    <p:sldId id="690" r:id="rId9"/>
    <p:sldId id="701" r:id="rId10"/>
    <p:sldId id="686" r:id="rId11"/>
    <p:sldId id="714" r:id="rId12"/>
    <p:sldId id="684" r:id="rId13"/>
    <p:sldId id="707" r:id="rId14"/>
    <p:sldId id="709" r:id="rId15"/>
    <p:sldId id="693" r:id="rId16"/>
    <p:sldId id="703" r:id="rId17"/>
    <p:sldId id="705" r:id="rId18"/>
    <p:sldId id="682" r:id="rId19"/>
    <p:sldId id="712" r:id="rId20"/>
    <p:sldId id="694" r:id="rId21"/>
    <p:sldId id="711" r:id="rId22"/>
    <p:sldId id="679" r:id="rId23"/>
  </p:sldIdLst>
  <p:sldSz cx="9906000" cy="6858000" type="A4"/>
  <p:notesSz cx="6811963" cy="9942513"/>
  <p:defaultTextStyle>
    <a:defPPr>
      <a:defRPr lang="en-GB"/>
    </a:defPPr>
    <a:lvl1pPr algn="ctr" rtl="0" fontAlgn="base">
      <a:spcBef>
        <a:spcPct val="50000"/>
      </a:spcBef>
      <a:spcAft>
        <a:spcPct val="0"/>
      </a:spcAft>
      <a:buFont typeface="Wingdings" pitchFamily="2" charset="2"/>
      <a:buChar char="l"/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1pPr>
    <a:lvl2pPr marL="457200" algn="ctr" rtl="0" fontAlgn="base">
      <a:spcBef>
        <a:spcPct val="50000"/>
      </a:spcBef>
      <a:spcAft>
        <a:spcPct val="0"/>
      </a:spcAft>
      <a:buFont typeface="Wingdings" pitchFamily="2" charset="2"/>
      <a:buChar char="l"/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2pPr>
    <a:lvl3pPr marL="914400" algn="ctr" rtl="0" fontAlgn="base">
      <a:spcBef>
        <a:spcPct val="50000"/>
      </a:spcBef>
      <a:spcAft>
        <a:spcPct val="0"/>
      </a:spcAft>
      <a:buFont typeface="Wingdings" pitchFamily="2" charset="2"/>
      <a:buChar char="l"/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3pPr>
    <a:lvl4pPr marL="1371600" algn="ctr" rtl="0" fontAlgn="base">
      <a:spcBef>
        <a:spcPct val="50000"/>
      </a:spcBef>
      <a:spcAft>
        <a:spcPct val="0"/>
      </a:spcAft>
      <a:buFont typeface="Wingdings" pitchFamily="2" charset="2"/>
      <a:buChar char="l"/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4pPr>
    <a:lvl5pPr marL="1828800" algn="ctr" rtl="0" fontAlgn="base">
      <a:spcBef>
        <a:spcPct val="50000"/>
      </a:spcBef>
      <a:spcAft>
        <a:spcPct val="0"/>
      </a:spcAft>
      <a:buFont typeface="Wingdings" pitchFamily="2" charset="2"/>
      <a:buChar char="l"/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CC"/>
        </a:solidFill>
        <a:latin typeface="Times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42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94BFD"/>
    <a:srgbClr val="DA35DA"/>
    <a:srgbClr val="900090"/>
    <a:srgbClr val="2D3EDB"/>
    <a:srgbClr val="374AFF"/>
    <a:srgbClr val="000000"/>
    <a:srgbClr val="2432FF"/>
    <a:srgbClr val="3345F0"/>
    <a:srgbClr val="7DC0FF"/>
    <a:srgbClr val="96D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47" autoAdjust="0"/>
    <p:restoredTop sz="94626" autoAdjust="0"/>
  </p:normalViewPr>
  <p:slideViewPr>
    <p:cSldViewPr snapToGrid="0">
      <p:cViewPr>
        <p:scale>
          <a:sx n="120" d="100"/>
          <a:sy n="120" d="100"/>
        </p:scale>
        <p:origin x="544" y="200"/>
      </p:cViewPr>
      <p:guideLst>
        <p:guide orient="horz" pos="2160"/>
        <p:guide pos="4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2808" y="-96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t" anchorCtr="0" compatLnSpc="1">
            <a:prstTxWarp prst="textNoShape">
              <a:avLst/>
            </a:prstTxWarp>
          </a:bodyPr>
          <a:lstStyle>
            <a:lvl1pPr algn="l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98788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t" anchorCtr="0" compatLnSpc="1">
            <a:prstTxWarp prst="textNoShape">
              <a:avLst/>
            </a:prstTxWarp>
          </a:bodyPr>
          <a:lstStyle>
            <a:lvl1pPr algn="r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22588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b" anchorCtr="0" compatLnSpc="1">
            <a:prstTxWarp prst="textNoShape">
              <a:avLst/>
            </a:prstTxWarp>
          </a:bodyPr>
          <a:lstStyle>
            <a:lvl1pPr algn="l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98788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b" anchorCtr="0" compatLnSpc="1">
            <a:prstTxWarp prst="textNoShape">
              <a:avLst/>
            </a:prstTxWarp>
          </a:bodyPr>
          <a:lstStyle>
            <a:lvl1pPr algn="r" defTabSz="9159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5CED8CE8-5666-4A68-BC79-EDC1A484650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208106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9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t" anchorCtr="0" compatLnSpc="1">
            <a:prstTxWarp prst="textNoShape">
              <a:avLst/>
            </a:prstTxWarp>
          </a:bodyPr>
          <a:lstStyle>
            <a:lvl1pPr algn="l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559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t" anchorCtr="0" compatLnSpc="1">
            <a:prstTxWarp prst="textNoShape">
              <a:avLst/>
            </a:prstTxWarp>
          </a:bodyPr>
          <a:lstStyle>
            <a:lvl1pPr algn="r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3212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638" y="4721225"/>
            <a:ext cx="4992687" cy="447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noProof="0"/>
              <a:t>Click to edit Master text styles</a:t>
            </a:r>
          </a:p>
          <a:p>
            <a:pPr lvl="1"/>
            <a:r>
              <a:rPr lang="en-GB" altLang="en-GB" noProof="0"/>
              <a:t>Second level</a:t>
            </a:r>
          </a:p>
          <a:p>
            <a:pPr lvl="2"/>
            <a:r>
              <a:rPr lang="en-GB" altLang="en-GB" noProof="0"/>
              <a:t>Third level</a:t>
            </a:r>
          </a:p>
          <a:p>
            <a:pPr lvl="3"/>
            <a:r>
              <a:rPr lang="en-GB" altLang="en-GB" noProof="0"/>
              <a:t>Fourth level</a:t>
            </a:r>
          </a:p>
          <a:p>
            <a:pPr lvl="4"/>
            <a:r>
              <a:rPr lang="en-GB" altLang="en-GB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559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b" anchorCtr="0" compatLnSpc="1">
            <a:prstTxWarp prst="textNoShape">
              <a:avLst/>
            </a:prstTxWarp>
          </a:bodyPr>
          <a:lstStyle>
            <a:lvl1pPr algn="l" defTabSz="915989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 alt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7213"/>
            <a:ext cx="29559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64" tIns="45731" rIns="91464" bIns="45731" numCol="1" anchor="b" anchorCtr="0" compatLnSpc="1">
            <a:prstTxWarp prst="textNoShape">
              <a:avLst/>
            </a:prstTxWarp>
          </a:bodyPr>
          <a:lstStyle>
            <a:lvl1pPr algn="r" defTabSz="915988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BD8C3639-9B5A-4081-9F33-1411393B585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900859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E33921-15B8-9846-9687-F8BD6C725A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493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E33921-15B8-9846-9687-F8BD6C725A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9291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E33921-15B8-9846-9687-F8BD6C725A7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080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60400" y="1219200"/>
            <a:ext cx="85852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2146300" y="3962400"/>
            <a:ext cx="705485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58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524000"/>
            <a:ext cx="8258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GB" altLang="en-US"/>
              <a:t>Click to edit Master title style</a:t>
            </a: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46300" y="3962400"/>
            <a:ext cx="70993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GB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3638"/>
            <a:ext cx="2311400" cy="4572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3638"/>
            <a:ext cx="3136900" cy="4572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3638"/>
            <a:ext cx="2311400" cy="457200"/>
          </a:xfrm>
        </p:spPr>
        <p:txBody>
          <a:bodyPr/>
          <a:lstStyle>
            <a:lvl1pPr>
              <a:defRPr sz="1200"/>
            </a:lvl1pPr>
          </a:lstStyle>
          <a:p>
            <a:fld id="{ABB4307B-2207-4B2D-90A4-47AB593032F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065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6C3CE3-3A05-4072-A449-BE19058D589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7006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7813"/>
            <a:ext cx="2228850" cy="60309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7813"/>
            <a:ext cx="6534150" cy="60309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E322B-613D-4081-BB9D-AE3F58A384DF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37547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006475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3733800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DDE00E-A80D-4B23-8072-3D92E3F36214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14456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006475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3733800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CC56B6-F522-4591-94F9-84D79336782C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74762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B0F89E-0BE2-495A-9E38-4197A8BF54BF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183901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006475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006475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" y="3733800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3733800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A7FE50-AED6-432F-BD62-CF84A5455ED7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155160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006475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" y="3733800"/>
            <a:ext cx="43815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292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4699E5-99F6-4573-95CA-C42AA72F0C7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96532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0" y="1006475"/>
            <a:ext cx="4381500" cy="530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ABD538-ECC4-4255-B313-CA133B5662D9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213734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006475"/>
            <a:ext cx="89154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733800"/>
            <a:ext cx="8915400" cy="25749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D44422-E2AC-4B24-89FF-B845C277C6DC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42029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7813"/>
            <a:ext cx="8915400" cy="6524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95300" y="1006475"/>
            <a:ext cx="8915400" cy="5302250"/>
          </a:xfrm>
        </p:spPr>
        <p:txBody>
          <a:bodyPr/>
          <a:lstStyle/>
          <a:p>
            <a:pPr lvl="0"/>
            <a:endParaRPr lang="en-GB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40477D-253E-4DEE-8978-08CE5641D5F5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93964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rgbClr val="394BFD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A4D2D7-83F5-4541-9D32-B2FDCDFFC81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789495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noFill/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Arial"/>
              </a:rPr>
              <a:t>9th April 2019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63B0-B5BC-B141-8B64-0D67B89A7D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15060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Arial"/>
              </a:rPr>
              <a:t>9th April 2019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63B0-B5BC-B141-8B64-0D67B89A7D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9417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Arial"/>
              </a:rPr>
              <a:t>9th April 2019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63B0-B5BC-B141-8B64-0D67B89A7D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1308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Arial"/>
              </a:rPr>
              <a:t>9th April 2019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t>R Jones, Lancaster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63B0-B5BC-B141-8B64-0D67B89A7D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86575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Arial"/>
              </a:rPr>
              <a:t>9th April 2019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t>R Jones, Lancaster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63B0-B5BC-B141-8B64-0D67B89A7D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21274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Arial"/>
              </a:rPr>
              <a:t>9th April 2019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t>R Jones, Lancaster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63B0-B5BC-B141-8B64-0D67B89A7D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928790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Arial"/>
              </a:rPr>
              <a:t>9th April 2019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t>R Jones, Lancaster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63B0-B5BC-B141-8B64-0D67B89A7D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2512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Arial"/>
              </a:rPr>
              <a:t>9th April 2019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t>R Jones, Lancaster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63B0-B5BC-B141-8B64-0D67B89A7D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95886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Arial"/>
              </a:rPr>
              <a:t>9th April 2019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t>R Jones, Lancaster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63B0-B5BC-B141-8B64-0D67B89A7D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56127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Arial"/>
              </a:rPr>
              <a:t>9th April 2019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63B0-B5BC-B141-8B64-0D67B89A7D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1697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AD42A-E9B0-41D7-904F-8A3A594AA3D2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480993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Arial"/>
              </a:rPr>
              <a:t>9th April 2019</a:t>
            </a:r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663B0-B5BC-B141-8B64-0D67B89A7D0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93097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A4689B-3AB6-9842-A81F-B0A5E28864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C8C1A6-7787-0B42-8EEA-AF9BEBF7DF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18A8D-A2F1-3C4B-BEC2-303463BB0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9th April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F5639-8D7C-8F49-9C8D-9A2EACC58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33260-F1CC-5A49-B162-94C66BE92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757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69A42-B4A6-1E49-9770-99DCFC53C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98AB2-5905-264A-85CB-539E5D7F5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ECB5ED-2593-4643-8895-13B264DBF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9th April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0F534-E41D-2A4A-8EBC-1E250736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31E57-FCEA-8D40-9C82-BF8392385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4665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D68B3-13B0-D94E-B73C-92F4DAC71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11FD0-F415-A246-A895-186BDC15B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8B722D-3101-E64A-AB1B-F23B7EDFD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9th April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30E9C-99E5-804B-B61E-8F7746840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CE481-60A7-1745-87DF-0E0C301A9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433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CE7AF-B2F5-6542-8E17-4E9570E0F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E509FA-11D4-E945-92A9-6C82158656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2D3DB7-027D-0547-8CCB-20CF1E1A4F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C74636-05F0-D348-B996-AC00831BE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9th April 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9C9C9E-4A54-DF42-9700-A9BCFF7A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Jones, Lancaster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174095-3193-E940-94A4-CF4BC8291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241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BF99F-B967-6347-BC31-466CE79B9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334E04-C201-3149-AA31-A618CA3416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E1E69-87D5-3D4F-9C24-E9983F6F0F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C184C3-DCE3-5840-A982-79DBFBF7B5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FF74DC-2282-6B49-9034-6D22B422B7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928382-FBFC-4F4A-8FDC-23EE36307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9th April 2019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8B6598-AF97-074C-A3B3-FD963A26B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Jones, Lancaster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8CDC7F-BEB5-0847-A9AE-99640D469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5646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52ED5-6788-734A-9AD5-9BF11D3C9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238884-8822-ED4B-BF75-07DE76FBB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9th April 2019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2912DC-5C5C-5C4D-B4E4-EA5208305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Jones, Lancaster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CC526-0EAA-1D4F-A45C-30F921757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98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552FE4-C6DA-2D42-BF6A-99AAF7247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9th April 2019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8FA4A4-7041-DB47-920B-76E0ACF4D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Jones, Lancaster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AE6036-ACF2-1346-9995-BCE567367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6252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50A9C-C453-404C-A4EA-C462588EB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ABFF3B-EDBE-4B4C-BB15-3862576C61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BDA482-A227-C84B-8792-3B6AB434CD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AE55C6-7F06-BB45-940D-0ECBBEFF2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9th April 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BB3138-737B-704A-A11C-1AD798087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Jones, Lancaster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8CAE6-509C-DC48-B586-39B5D20B9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2666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A5F70-F592-044A-93AA-1698B981B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B2A180-59DD-A44C-BFDF-94CB5FA46E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01FDD0-02CA-824B-9AA4-C9C77FD02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7DC3A0-67C2-5440-A01A-007C84091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9th April 2019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C4F73F-8C8D-5448-A70B-8DBF5FEFB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Jones, Lancaster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44C184-C978-1640-AD01-975DB747A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3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006475"/>
            <a:ext cx="4381500" cy="530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006475"/>
            <a:ext cx="4381500" cy="530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FFBC05-92F9-41C4-BEE5-B9C42204204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27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70DFA-87C8-F14E-BB89-063B9D060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14296C-C0A3-CD48-B0D5-B73906870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6A3FC-0F07-4043-9A23-4B2950EB1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9th April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E36BA8-6F28-604F-9064-AE3270FD8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B90B14-7AE5-6549-86CB-1E2B882C9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040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010967-799D-7A44-B287-5D0220AD51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58FD8B-FA21-8446-A0CD-E1EB740FF9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38F1B-3427-7645-A8BB-8BF8A6504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9th April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BF2DD-5D58-3A4F-A3C4-301F519B9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CD9B4-1137-754B-9B6B-2AE56F6BF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19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AC2823-2227-48E8-8AAF-B9E5DAD8605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94688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1175E5-16AB-4B64-B2C8-BEC48E990EE8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882662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2E3995-A210-4BDF-AFA3-6114831AD80C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763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E1091E-0219-4FFC-A49F-B2755FBD209E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421663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3ADD7-C00C-4B8D-B1D5-510B741DDC26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9015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43717"/>
            <a:ext cx="8915400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006475"/>
            <a:ext cx="8915400" cy="530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</p:txBody>
      </p:sp>
      <p:sp>
        <p:nvSpPr>
          <p:cNvPr id="3573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375400"/>
            <a:ext cx="23114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800" b="0">
                <a:solidFill>
                  <a:schemeClr val="tx1"/>
                </a:solidFill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357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96818" y="6391275"/>
            <a:ext cx="345136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800" b="0">
                <a:solidFill>
                  <a:schemeClr val="tx1"/>
                </a:solidFill>
                <a:latin typeface="+mj-lt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GB" altLang="en-US"/>
              <a:t>R Jones, Lancaster</a:t>
            </a:r>
            <a:endParaRPr lang="en-GB" altLang="en-US" dirty="0"/>
          </a:p>
        </p:txBody>
      </p:sp>
      <p:sp>
        <p:nvSpPr>
          <p:cNvPr id="3573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399213"/>
            <a:ext cx="23114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800" b="0">
                <a:solidFill>
                  <a:schemeClr val="tx1"/>
                </a:solidFill>
                <a:latin typeface="Garamond" pitchFamily="18" charset="0"/>
              </a:defRPr>
            </a:lvl1pPr>
          </a:lstStyle>
          <a:p>
            <a:fld id="{C1306BD8-6677-446A-B6D7-F2DF376113CD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 flipV="1">
            <a:off x="410203" y="220876"/>
            <a:ext cx="8917947" cy="709958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96888" y="6327775"/>
            <a:ext cx="89154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291" r:id="rId2"/>
    <p:sldLayoutId id="2147484292" r:id="rId3"/>
    <p:sldLayoutId id="2147484275" r:id="rId4"/>
    <p:sldLayoutId id="2147484276" r:id="rId5"/>
    <p:sldLayoutId id="2147484277" r:id="rId6"/>
    <p:sldLayoutId id="2147484293" r:id="rId7"/>
    <p:sldLayoutId id="2147484278" r:id="rId8"/>
    <p:sldLayoutId id="2147484279" r:id="rId9"/>
    <p:sldLayoutId id="2147484280" r:id="rId10"/>
    <p:sldLayoutId id="2147484281" r:id="rId11"/>
    <p:sldLayoutId id="2147484282" r:id="rId12"/>
    <p:sldLayoutId id="2147484283" r:id="rId13"/>
    <p:sldLayoutId id="2147484284" r:id="rId14"/>
    <p:sldLayoutId id="2147484285" r:id="rId15"/>
    <p:sldLayoutId id="2147484286" r:id="rId16"/>
    <p:sldLayoutId id="2147484287" r:id="rId17"/>
    <p:sldLayoutId id="2147484288" r:id="rId18"/>
    <p:sldLayoutId id="2147484289" r:id="rId1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000" indent="-342900" algn="l" rtl="0" eaLnBrk="0" fontAlgn="base" hangingPunct="0">
        <a:spcBef>
          <a:spcPct val="20000"/>
        </a:spcBef>
        <a:spcAft>
          <a:spcPts val="120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ts val="0"/>
        </a:spcAft>
        <a:buClr>
          <a:schemeClr val="accent2"/>
        </a:buClr>
        <a:buSzPct val="60000"/>
        <a:buFont typeface="Wingdings" pitchFamily="2" charset="2"/>
        <a:buChar char="q"/>
        <a:defRPr sz="2000">
          <a:solidFill>
            <a:srgbClr val="FF0000"/>
          </a:solidFill>
          <a:latin typeface="+mn-lt"/>
          <a:ea typeface="ＭＳ Ｐゴシック" charset="0"/>
        </a:defRPr>
      </a:lvl2pPr>
      <a:lvl3pPr marL="1022350" indent="-350838" algn="l" rtl="0" eaLnBrk="0" fontAlgn="base" hangingPunct="0">
        <a:spcBef>
          <a:spcPct val="20000"/>
        </a:spcBef>
        <a:spcAft>
          <a:spcPts val="0"/>
        </a:spcAft>
        <a:buClr>
          <a:schemeClr val="accent1"/>
        </a:buClr>
        <a:buSzPct val="120000"/>
        <a:buFont typeface="Lucida Grande"/>
        <a:buChar char="-"/>
        <a:defRPr sz="2000">
          <a:solidFill>
            <a:srgbClr val="0000FF"/>
          </a:solidFill>
          <a:latin typeface="+mn-lt"/>
          <a:ea typeface="ＭＳ Ｐゴシック" charset="0"/>
        </a:defRPr>
      </a:lvl3pPr>
      <a:lvl4pPr marL="1339850" indent="-315913" algn="l" rtl="0" eaLnBrk="0" fontAlgn="base" hangingPunct="0">
        <a:spcBef>
          <a:spcPct val="20000"/>
        </a:spcBef>
        <a:spcAft>
          <a:spcPts val="1200"/>
        </a:spcAft>
        <a:buClr>
          <a:schemeClr val="accent2"/>
        </a:buClr>
        <a:buSzPct val="70000"/>
        <a:buFont typeface="Lucida Grande"/>
        <a:buChar char="-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417638"/>
          </a:xfrm>
          <a:prstGeom prst="rect">
            <a:avLst/>
          </a:prstGeom>
          <a:solidFill>
            <a:srgbClr val="52F8FF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GB" b="0">
                <a:solidFill>
                  <a:prstClr val="black">
                    <a:tint val="75000"/>
                  </a:prstClr>
                </a:solidFill>
                <a:latin typeface="Arial"/>
                <a:ea typeface="+mn-ea"/>
              </a:rPr>
              <a:t>9th April 2019</a:t>
            </a:r>
            <a:endParaRPr lang="en-US" b="0">
              <a:solidFill>
                <a:prstClr val="black">
                  <a:tint val="75000"/>
                </a:prstClr>
              </a:solidFill>
              <a:latin typeface="Arial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b="0">
                <a:solidFill>
                  <a:prstClr val="black">
                    <a:tint val="75000"/>
                  </a:prstClr>
                </a:solidFill>
                <a:latin typeface="Arial"/>
                <a:ea typeface="+mn-ea"/>
              </a:rPr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2B1663B0-B5BC-B141-8B64-0D67B89A7D0A}" type="slidenum">
              <a:rPr lang="en-US" b="0" smtClean="0">
                <a:solidFill>
                  <a:prstClr val="black">
                    <a:tint val="75000"/>
                  </a:prstClr>
                </a:solidFill>
                <a:latin typeface="Arial"/>
                <a:ea typeface="+mn-ea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en-US" b="0">
              <a:solidFill>
                <a:prstClr val="black">
                  <a:tint val="75000"/>
                </a:prstClr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1673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5" r:id="rId1"/>
    <p:sldLayoutId id="2147484296" r:id="rId2"/>
    <p:sldLayoutId id="2147484297" r:id="rId3"/>
    <p:sldLayoutId id="2147484298" r:id="rId4"/>
    <p:sldLayoutId id="2147484299" r:id="rId5"/>
    <p:sldLayoutId id="2147484300" r:id="rId6"/>
    <p:sldLayoutId id="2147484301" r:id="rId7"/>
    <p:sldLayoutId id="2147484302" r:id="rId8"/>
    <p:sldLayoutId id="2147484303" r:id="rId9"/>
    <p:sldLayoutId id="2147484304" r:id="rId10"/>
    <p:sldLayoutId id="2147484305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485693-CA52-CE41-BA7D-FE8B4C359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C31186-B21C-AD48-A4AF-529DD2E56B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C0E31-06EF-994E-A6BF-9276799CC2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9th April 2019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63B9E-92CE-8C45-9D64-E23A37E2A0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4A63E-7FFB-964A-8240-99F5EFE0A9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CF28C-F735-C843-9143-DAF799FFF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45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7" r:id="rId1"/>
    <p:sldLayoutId id="2147484308" r:id="rId2"/>
    <p:sldLayoutId id="2147484309" r:id="rId3"/>
    <p:sldLayoutId id="2147484310" r:id="rId4"/>
    <p:sldLayoutId id="2147484311" r:id="rId5"/>
    <p:sldLayoutId id="2147484312" r:id="rId6"/>
    <p:sldLayoutId id="2147484313" r:id="rId7"/>
    <p:sldLayoutId id="2147484314" r:id="rId8"/>
    <p:sldLayoutId id="2147484315" r:id="rId9"/>
    <p:sldLayoutId id="2147484316" r:id="rId10"/>
    <p:sldLayoutId id="2147484317" r:id="rId11"/>
  </p:sldLayoutIdLst>
  <p:hf hdr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ventbrite.co.uk/e/uk-pp-community-meeting-from-open-symposium-to-drafting-session-tickets-57597721335?ref=enivtefor001&amp;invite=MTYxOTU3NDQvUm9nZXIuam9uZXNAbGFuY2FzdGVyLmFjLnVrLzA%3D%0A&amp;utm_source=eb_email&amp;utm_medium=email&amp;utm_campaign=inviteformalv2&amp;utm_term=eventpag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tfc.ac.uk/research/science-challenges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700117"/>
            <a:ext cx="8420100" cy="175577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3366FF"/>
                </a:solidFill>
              </a:rPr>
              <a:t>Particle Physics Advisory Panel Report</a:t>
            </a:r>
            <a:br>
              <a:rPr lang="en-US" dirty="0">
                <a:solidFill>
                  <a:srgbClr val="3366FF"/>
                </a:solidFill>
              </a:rPr>
            </a:br>
            <a:r>
              <a:rPr lang="en-US" dirty="0">
                <a:solidFill>
                  <a:srgbClr val="3366FF"/>
                </a:solidFill>
              </a:rPr>
              <a:t>Town Meeting 2019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Roger Jones, Lancaster</a:t>
            </a:r>
          </a:p>
          <a:p>
            <a:r>
              <a:rPr lang="en-US" sz="2400" dirty="0"/>
              <a:t>on behalf of the PPAP</a:t>
            </a:r>
          </a:p>
          <a:p>
            <a:endParaRPr lang="en-US" sz="2400" dirty="0"/>
          </a:p>
          <a:p>
            <a:r>
              <a:rPr lang="en-US" sz="2400" dirty="0"/>
              <a:t>9</a:t>
            </a:r>
            <a:r>
              <a:rPr lang="en-US" sz="2400" baseline="30000" dirty="0"/>
              <a:t>th</a:t>
            </a:r>
            <a:r>
              <a:rPr lang="en-US" sz="2400" dirty="0"/>
              <a:t> March 2019</a:t>
            </a:r>
          </a:p>
        </p:txBody>
      </p:sp>
    </p:spTree>
    <p:extLst>
      <p:ext uri="{BB962C8B-B14F-4D97-AF65-F5344CB8AC3E}">
        <p14:creationId xmlns:p14="http://schemas.microsoft.com/office/powerpoint/2010/main" val="4083801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299" y="143717"/>
            <a:ext cx="9038993" cy="652462"/>
          </a:xfrm>
        </p:spPr>
        <p:txBody>
          <a:bodyPr/>
          <a:lstStyle/>
          <a:p>
            <a:r>
              <a:rPr lang="en-US" dirty="0"/>
              <a:t>European Particle Physics Strategy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776"/>
              </a:spcBef>
            </a:pPr>
            <a:endParaRPr lang="en-US" dirty="0">
              <a:solidFill>
                <a:srgbClr val="394BFD"/>
              </a:solidFill>
            </a:endParaRP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394BFD"/>
                </a:solidFill>
              </a:rPr>
              <a:t>Aims to do ‘that it says on </a:t>
            </a:r>
            <a:r>
              <a:rPr lang="en-US">
                <a:solidFill>
                  <a:srgbClr val="394BFD"/>
                </a:solidFill>
              </a:rPr>
              <a:t>the tin’.</a:t>
            </a:r>
            <a:endParaRPr lang="en-GB" dirty="0">
              <a:solidFill>
                <a:srgbClr val="394BFD"/>
              </a:solidFill>
            </a:endParaRPr>
          </a:p>
          <a:p>
            <a:r>
              <a:rPr lang="en-GB" dirty="0"/>
              <a:t>Two major European events: </a:t>
            </a:r>
          </a:p>
          <a:p>
            <a:pPr lvl="1"/>
            <a:r>
              <a:rPr lang="en-GB" dirty="0"/>
              <a:t> “Open Symposium”  -  May 2019</a:t>
            </a:r>
          </a:p>
          <a:p>
            <a:pPr lvl="2"/>
            <a:r>
              <a:rPr lang="en-GB" dirty="0"/>
              <a:t>Physics Preparatory Group (PPG) produce “Briefing Book” </a:t>
            </a:r>
          </a:p>
          <a:p>
            <a:pPr lvl="2"/>
            <a:r>
              <a:rPr lang="en-GB" dirty="0"/>
              <a:t>Given to Physics Preparatory Group (PPG)</a:t>
            </a:r>
          </a:p>
          <a:p>
            <a:pPr lvl="2"/>
            <a:endParaRPr lang="en-GB" dirty="0"/>
          </a:p>
          <a:p>
            <a:pPr lvl="1"/>
            <a:r>
              <a:rPr lang="en-GB" dirty="0"/>
              <a:t>“Strategy Drafting Session”.  January 2020 </a:t>
            </a:r>
          </a:p>
          <a:p>
            <a:pPr lvl="1"/>
            <a:r>
              <a:rPr lang="en-GB" dirty="0"/>
              <a:t>In the UK, there is the  </a:t>
            </a:r>
            <a:r>
              <a:rPr lang="en-GB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UK PP COMMUNITY MEETING: FROM OPEN SYMPOSIUM TO DRAFTING SESSION</a:t>
            </a:r>
            <a:r>
              <a:rPr lang="en-GB" dirty="0"/>
              <a:t> 1 July 2019, </a:t>
            </a:r>
            <a:r>
              <a:rPr lang="en-GB" dirty="0" err="1"/>
              <a:t>IoP</a:t>
            </a:r>
            <a:r>
              <a:rPr lang="en-GB" dirty="0"/>
              <a:t>, 37 Caledonian Rd</a:t>
            </a:r>
            <a:endParaRPr lang="en-US" dirty="0">
              <a:solidFill>
                <a:srgbClr val="394BFD"/>
              </a:solidFill>
            </a:endParaRPr>
          </a:p>
          <a:p>
            <a:r>
              <a:rPr lang="en-US" dirty="0">
                <a:solidFill>
                  <a:srgbClr val="394BFD"/>
                </a:solidFill>
              </a:rPr>
              <a:t>Written inputs were submitted in</a:t>
            </a:r>
            <a:r>
              <a:rPr lang="en-US" dirty="0">
                <a:solidFill>
                  <a:srgbClr val="FF0000"/>
                </a:solidFill>
              </a:rPr>
              <a:t> December 2018.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10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84609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9th April 2019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R Jones, Lancaster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fld id="{C662D044-6F0C-A44C-85FD-2657997C64DC}" type="slidenum">
              <a:rPr lang="en-US" b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742950" fontAlgn="auto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44035" y="642939"/>
            <a:ext cx="6123716" cy="609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endParaRPr lang="en-US" sz="1463" b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50" y="642938"/>
            <a:ext cx="1225096" cy="609984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7402102" y="1778000"/>
            <a:ext cx="0" cy="3549650"/>
          </a:xfrm>
          <a:prstGeom prst="line">
            <a:avLst/>
          </a:prstGeom>
          <a:ln w="57150" cmpd="sng">
            <a:solidFill>
              <a:srgbClr val="FF0000"/>
            </a:solidFill>
            <a:headEnd type="none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996112" y="5081205"/>
            <a:ext cx="1423988" cy="6176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May.2020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Council to approve Strategy Update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62075" y="2108200"/>
            <a:ext cx="3467100" cy="3590897"/>
          </a:xfrm>
          <a:prstGeom prst="rect">
            <a:avLst/>
          </a:prstGeom>
          <a:solidFill>
            <a:schemeClr val="accent2">
              <a:lumMod val="20000"/>
              <a:lumOff val="80000"/>
              <a:alpha val="50000"/>
            </a:schemeClr>
          </a:solidFill>
          <a:ln w="28575" cap="flat" cmpd="sng">
            <a:solidFill>
              <a:schemeClr val="accent2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endParaRPr lang="en-US" sz="1463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56217" y="5101988"/>
            <a:ext cx="1285904" cy="61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i="1" dirty="0" err="1">
                <a:solidFill>
                  <a:srgbClr val="254061"/>
                </a:solidFill>
                <a:latin typeface="Arial Unicode MS"/>
                <a:ea typeface="+mn-ea"/>
                <a:cs typeface="Arial Unicode MS"/>
              </a:rPr>
              <a:t>organisation</a:t>
            </a:r>
            <a:r>
              <a:rPr lang="en-US" sz="1138" b="0" i="1" dirty="0">
                <a:solidFill>
                  <a:srgbClr val="254061"/>
                </a:solidFill>
                <a:latin typeface="Arial Unicode MS"/>
                <a:ea typeface="+mn-ea"/>
                <a:cs typeface="Arial Unicode MS"/>
              </a:rPr>
              <a:t> &amp;</a:t>
            </a:r>
          </a:p>
          <a:p>
            <a:pPr algn="l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i="1" dirty="0">
                <a:solidFill>
                  <a:srgbClr val="254061"/>
                </a:solidFill>
                <a:latin typeface="Arial Unicode MS"/>
                <a:ea typeface="+mn-ea"/>
                <a:cs typeface="Arial Unicode MS"/>
              </a:rPr>
              <a:t>input preparation by community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53000" y="2108200"/>
            <a:ext cx="3467100" cy="2844517"/>
          </a:xfrm>
          <a:prstGeom prst="rect">
            <a:avLst/>
          </a:prstGeom>
          <a:solidFill>
            <a:srgbClr val="F2DCDB">
              <a:alpha val="50000"/>
            </a:srgbClr>
          </a:solidFill>
          <a:ln w="28575" cap="flat" cmpd="sng">
            <a:solidFill>
              <a:srgbClr val="D99694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endParaRPr lang="en-US" sz="1463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3001" y="4543843"/>
            <a:ext cx="1433406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i="1" dirty="0">
                <a:solidFill>
                  <a:srgbClr val="254061"/>
                </a:solidFill>
                <a:latin typeface="Arial Unicode MS"/>
                <a:ea typeface="+mn-ea"/>
                <a:cs typeface="Arial Unicode MS"/>
              </a:rPr>
              <a:t>consultation &amp; </a:t>
            </a:r>
          </a:p>
          <a:p>
            <a:pPr algn="l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i="1" dirty="0">
                <a:solidFill>
                  <a:srgbClr val="254061"/>
                </a:solidFill>
                <a:latin typeface="Arial Unicode MS"/>
                <a:ea typeface="+mn-ea"/>
                <a:cs typeface="Arial Unicode MS"/>
              </a:rPr>
              <a:t>consensus building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2782146" y="1778000"/>
            <a:ext cx="3916" cy="173355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467100" y="1778001"/>
            <a:ext cx="0" cy="2333714"/>
          </a:xfrm>
          <a:prstGeom prst="line">
            <a:avLst/>
          </a:prstGeom>
          <a:ln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333875" y="1778000"/>
            <a:ext cx="0" cy="3054350"/>
          </a:xfrm>
          <a:prstGeom prst="line">
            <a:avLst/>
          </a:prstGeom>
          <a:ln w="57150" cmpd="sng">
            <a:solidFill>
              <a:srgbClr val="FF0000"/>
            </a:solidFill>
            <a:headEnd type="none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24150" y="4695100"/>
            <a:ext cx="1981200" cy="7927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Sept.2018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Council to launch the Strategy Update process &amp; establish the PPG and ESG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95625" y="3929597"/>
            <a:ext cx="1609725" cy="6176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6EA0B0"/>
            </a:solidFill>
          </a:ln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June.2018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Council decision on venues and dates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95625" y="3154290"/>
            <a:ext cx="1609725" cy="7927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March.2018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Call for nominations of PPG &amp; ESG members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5572125" y="1778000"/>
            <a:ext cx="0" cy="1568450"/>
          </a:xfrm>
          <a:prstGeom prst="line">
            <a:avLst/>
          </a:prstGeom>
          <a:ln w="57150" cmpd="sng">
            <a:solidFill>
              <a:srgbClr val="FF0000"/>
            </a:solidFill>
            <a:headEnd type="none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810375" y="3511550"/>
            <a:ext cx="1485900" cy="7927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March</a:t>
            </a:r>
            <a:r>
              <a:rPr lang="en-US" sz="1138" b="0" u="sng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.2020</a:t>
            </a:r>
            <a:endParaRPr lang="en-US" sz="1138" b="0" u="sng" dirty="0">
              <a:solidFill>
                <a:srgbClr val="000000"/>
              </a:solidFill>
              <a:latin typeface="Arial Rounded MT Bold"/>
              <a:ea typeface="+mn-ea"/>
              <a:cs typeface="Arial Rounded MT Bold"/>
            </a:endParaRP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Strategy Update submitted to Council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86550" y="2273300"/>
            <a:ext cx="1423988" cy="6176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4" b="0" i="1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2</a:t>
            </a:r>
            <a:r>
              <a:rPr lang="en-US" sz="894" b="0" i="1" u="sng" baseline="30000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nd</a:t>
            </a:r>
            <a:r>
              <a:rPr lang="en-US" sz="894" b="0" i="1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 half of </a:t>
            </a:r>
            <a:r>
              <a:rPr lang="en-US" sz="1138" b="0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Jan.2020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Strategy Update Drafting Session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5572125" y="3659505"/>
            <a:ext cx="0" cy="247650"/>
          </a:xfrm>
          <a:prstGeom prst="line">
            <a:avLst/>
          </a:prstGeom>
          <a:ln>
            <a:solidFill>
              <a:srgbClr val="6EA0B0"/>
            </a:solidFill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6624637" y="2873465"/>
            <a:ext cx="185738" cy="1056133"/>
          </a:xfrm>
          <a:prstGeom prst="line">
            <a:avLst/>
          </a:prstGeom>
          <a:ln>
            <a:solidFill>
              <a:srgbClr val="6EA0B0"/>
            </a:solidFill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00650" y="3934547"/>
            <a:ext cx="1423988" cy="6176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Sept.2019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Physics Briefing Book available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76825" y="3218618"/>
            <a:ext cx="1485901" cy="4425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4" b="0" i="1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2</a:t>
            </a:r>
            <a:r>
              <a:rPr lang="en-US" sz="894" b="0" i="1" u="sng" baseline="30000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nd</a:t>
            </a:r>
            <a:r>
              <a:rPr lang="en-US" sz="894" b="0" i="1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 half of </a:t>
            </a:r>
            <a:r>
              <a:rPr lang="en-US" sz="1138" b="0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May.2019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Open Symposium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85900" y="2273301"/>
            <a:ext cx="1423988" cy="12806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rgbClr val="6EA0B0"/>
            </a:solidFill>
          </a:ln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Jan.2018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Call for proposals for venues for Open Symposium and Strategy Drafting Session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4" b="0" i="1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(deadline May 15, 2018)</a:t>
            </a:r>
          </a:p>
        </p:txBody>
      </p:sp>
      <p:cxnSp>
        <p:nvCxnSpPr>
          <p:cNvPr id="31" name="Straight Connector 30"/>
          <p:cNvCxnSpPr>
            <a:endCxn id="36" idx="1"/>
          </p:cNvCxnSpPr>
          <p:nvPr/>
        </p:nvCxnSpPr>
        <p:spPr>
          <a:xfrm>
            <a:off x="4705350" y="1778000"/>
            <a:ext cx="371475" cy="9604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Chevron 31"/>
          <p:cNvSpPr/>
          <p:nvPr/>
        </p:nvSpPr>
        <p:spPr>
          <a:xfrm>
            <a:off x="1485900" y="1337485"/>
            <a:ext cx="1857375" cy="525018"/>
          </a:xfrm>
          <a:prstGeom prst="chevron">
            <a:avLst/>
          </a:prstGeom>
          <a:solidFill>
            <a:schemeClr val="accent1">
              <a:lumMod val="20000"/>
              <a:lumOff val="80000"/>
            </a:schemeClr>
          </a:solidFill>
          <a:ln w="38100" cmpd="sng">
            <a:solidFill>
              <a:srgbClr val="244AB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5" b="0" dirty="0">
                <a:solidFill>
                  <a:srgbClr val="000090"/>
                </a:solidFill>
                <a:latin typeface="Arial Rounded MT Bold"/>
                <a:cs typeface="Arial Rounded MT Bold"/>
              </a:rPr>
              <a:t>2017</a:t>
            </a:r>
          </a:p>
        </p:txBody>
      </p:sp>
      <p:sp>
        <p:nvSpPr>
          <p:cNvPr id="33" name="Chevron 32"/>
          <p:cNvSpPr/>
          <p:nvPr/>
        </p:nvSpPr>
        <p:spPr>
          <a:xfrm>
            <a:off x="3219450" y="1337485"/>
            <a:ext cx="1857375" cy="525018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 w="38100" cmpd="sng">
            <a:solidFill>
              <a:srgbClr val="244AB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5" b="0" dirty="0">
                <a:solidFill>
                  <a:srgbClr val="000090"/>
                </a:solidFill>
                <a:latin typeface="Arial Rounded MT Bold"/>
                <a:cs typeface="Arial Rounded MT Bold"/>
              </a:rPr>
              <a:t>2018</a:t>
            </a:r>
          </a:p>
        </p:txBody>
      </p:sp>
      <p:sp>
        <p:nvSpPr>
          <p:cNvPr id="34" name="Chevron 33"/>
          <p:cNvSpPr/>
          <p:nvPr/>
        </p:nvSpPr>
        <p:spPr>
          <a:xfrm>
            <a:off x="4953000" y="1337485"/>
            <a:ext cx="1857375" cy="525018"/>
          </a:xfrm>
          <a:prstGeom prst="chevron">
            <a:avLst/>
          </a:prstGeom>
          <a:solidFill>
            <a:srgbClr val="92ADB7"/>
          </a:solidFill>
          <a:ln w="38100" cmpd="sng">
            <a:solidFill>
              <a:srgbClr val="244AB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5" b="0" dirty="0">
                <a:solidFill>
                  <a:srgbClr val="000090"/>
                </a:solidFill>
                <a:latin typeface="Arial Rounded MT Bold"/>
                <a:cs typeface="Arial Rounded MT Bold"/>
              </a:rPr>
              <a:t>2019</a:t>
            </a:r>
          </a:p>
        </p:txBody>
      </p:sp>
      <p:sp>
        <p:nvSpPr>
          <p:cNvPr id="35" name="Chevron 34"/>
          <p:cNvSpPr/>
          <p:nvPr/>
        </p:nvSpPr>
        <p:spPr>
          <a:xfrm>
            <a:off x="6686550" y="1337485"/>
            <a:ext cx="1857375" cy="525018"/>
          </a:xfrm>
          <a:prstGeom prst="chevron">
            <a:avLst/>
          </a:prstGeom>
          <a:solidFill>
            <a:schemeClr val="accent1">
              <a:lumMod val="75000"/>
            </a:schemeClr>
          </a:solidFill>
          <a:ln w="38100" cmpd="sng">
            <a:solidFill>
              <a:srgbClr val="244AB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25" b="0" dirty="0">
                <a:solidFill>
                  <a:srgbClr val="000090"/>
                </a:solidFill>
                <a:latin typeface="Arial Rounded MT Bold"/>
                <a:cs typeface="Arial Rounded MT Bold"/>
              </a:rPr>
              <a:t>2020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76825" y="2273300"/>
            <a:ext cx="1423988" cy="9303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Dec.2018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Closing submission community input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4" b="0" i="1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(deadline Dec 18, 2018)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53000" y="5196494"/>
            <a:ext cx="1609725" cy="5051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28575" cmpd="sng">
            <a:solidFill>
              <a:srgbClr val="FF000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94" b="0" i="1" dirty="0">
                <a:solidFill>
                  <a:srgbClr val="800000"/>
                </a:solidFill>
                <a:latin typeface="Arial"/>
                <a:ea typeface="+mn-ea"/>
                <a:cs typeface="Arial"/>
              </a:rPr>
              <a:t>Physics results appearing after May 2019 will be taken into account in the process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472477" y="736909"/>
            <a:ext cx="6089122" cy="454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56" dirty="0">
                <a:solidFill>
                  <a:srgbClr val="4472C4">
                    <a:lumMod val="50000"/>
                  </a:srgbClr>
                </a:solidFill>
                <a:latin typeface="Calibri"/>
                <a:ea typeface="+mn-ea"/>
              </a:rPr>
              <a:t>European Particle Physics Strategy </a:t>
            </a:r>
            <a:r>
              <a:rPr lang="en-US" sz="2356" i="1" dirty="0">
                <a:solidFill>
                  <a:srgbClr val="4472C4">
                    <a:lumMod val="50000"/>
                  </a:srgbClr>
                </a:solidFill>
                <a:latin typeface="Calibri"/>
                <a:ea typeface="+mn-ea"/>
              </a:rPr>
              <a:t>Update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095625" y="2535428"/>
            <a:ext cx="1609725" cy="4425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u="sng" dirty="0">
                <a:solidFill>
                  <a:srgbClr val="000000"/>
                </a:solidFill>
                <a:latin typeface="Arial Rounded MT Bold"/>
                <a:ea typeface="+mn-ea"/>
                <a:cs typeface="Arial Rounded MT Bold"/>
              </a:rPr>
              <a:t>Febr.2018</a:t>
            </a:r>
          </a:p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38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Call for scientific input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58813" y="3611351"/>
            <a:ext cx="510076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75" b="0" i="1" dirty="0">
                <a:solidFill>
                  <a:prstClr val="black"/>
                </a:solidFill>
                <a:latin typeface="Calibri"/>
                <a:ea typeface="+mn-ea"/>
              </a:rPr>
              <a:t>4 days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60639" y="2837325"/>
            <a:ext cx="665567" cy="2423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75" b="0" i="1" dirty="0">
                <a:solidFill>
                  <a:prstClr val="black"/>
                </a:solidFill>
                <a:latin typeface="Calibri"/>
                <a:ea typeface="+mn-ea"/>
              </a:rPr>
              <a:t>one week</a:t>
            </a:r>
          </a:p>
        </p:txBody>
      </p:sp>
    </p:spTree>
    <p:extLst>
      <p:ext uri="{BB962C8B-B14F-4D97-AF65-F5344CB8AC3E}">
        <p14:creationId xmlns:p14="http://schemas.microsoft.com/office/powerpoint/2010/main" val="1891951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9th April 2019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R Jones, Lancaster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fld id="{C662D044-6F0C-A44C-85FD-2657997C64DC}" type="slidenum">
              <a:rPr lang="en-US" b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742950" fontAlgn="auto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95301" y="1401659"/>
            <a:ext cx="9158463" cy="2787871"/>
            <a:chOff x="514882" y="0"/>
            <a:chExt cx="7455952" cy="1175758"/>
          </a:xfrm>
        </p:grpSpPr>
        <p:sp>
          <p:nvSpPr>
            <p:cNvPr id="19" name="Rectangle 18"/>
            <p:cNvSpPr/>
            <p:nvPr/>
          </p:nvSpPr>
          <p:spPr>
            <a:xfrm>
              <a:off x="514882" y="0"/>
              <a:ext cx="7455952" cy="117575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514882" y="7491"/>
              <a:ext cx="7455952" cy="11682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4295" tIns="74295" rIns="74295" bIns="74295" numCol="1" spcCol="1270" anchor="ctr" anchorCtr="0">
              <a:noAutofit/>
            </a:bodyPr>
            <a:lstStyle/>
            <a:p>
              <a:pPr marL="152202" lvl="1" algn="l" defTabSz="742950" fontAlgn="auto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</a:rPr>
                <a:t>Physics Preparatory Group (PPG) composition, adopted by Council, December 2013:</a:t>
              </a:r>
            </a:p>
            <a:p>
              <a:pPr marL="580430" lvl="2" indent="-214114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</a:rPr>
                <a:t>The Strategy Secretary (acting as Chairperson),</a:t>
              </a:r>
            </a:p>
            <a:p>
              <a:pPr marL="580430" lvl="2" indent="-214114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</a:rPr>
                <a:t>four members appointed by the Council on the recommendation of the SPC,</a:t>
              </a:r>
            </a:p>
            <a:p>
              <a:pPr marL="580430" lvl="2" indent="-214114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</a:rPr>
                <a:t>four members appointed by the Council on the recommendation of ECFA,</a:t>
              </a:r>
            </a:p>
            <a:p>
              <a:pPr marL="580430" lvl="2" indent="-214114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</a:rPr>
                <a:t>the SPC Chairperson,</a:t>
              </a:r>
            </a:p>
            <a:p>
              <a:pPr marL="580430" lvl="2" indent="-214114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</a:rPr>
                <a:t>the ECFA Chairperson,</a:t>
              </a:r>
            </a:p>
            <a:p>
              <a:pPr marL="580430" lvl="2" indent="-214114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</a:rPr>
                <a:t>the Chairperson of the European Laboratory Directors’ meeting,</a:t>
              </a:r>
            </a:p>
            <a:p>
              <a:pPr marL="580430" lvl="2" indent="-214114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</a:rPr>
                <a:t>one representative appointed by CERN,</a:t>
              </a:r>
            </a:p>
            <a:p>
              <a:pPr marL="580430" lvl="2" indent="-214114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</a:rPr>
                <a:t>one representative from Asia appointed by the respective regional representatives in ICFA,</a:t>
              </a:r>
            </a:p>
            <a:p>
              <a:pPr marL="580430" lvl="2" indent="-214114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</a:rPr>
                <a:t>one representative from the Americas appointed by the respective regional representatives in ICFA.</a:t>
              </a:r>
            </a:p>
            <a:p>
              <a:pPr marL="363736" lvl="1" indent="-211534" algn="l" defTabSz="742950" fontAlgn="auto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813" b="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566583" y="642939"/>
            <a:ext cx="8339418" cy="609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endParaRPr lang="en-US" sz="1463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33462" y="700386"/>
            <a:ext cx="8118829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25" dirty="0">
                <a:solidFill>
                  <a:srgbClr val="254061"/>
                </a:solidFill>
                <a:latin typeface="Calibri"/>
                <a:ea typeface="+mn-ea"/>
              </a:rPr>
              <a:t>Composition of the PPG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2938"/>
            <a:ext cx="1468672" cy="60998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563161" y="4050668"/>
            <a:ext cx="4952981" cy="9925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 cmpd="sng"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pPr marL="152202" lvl="1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 b="0" dirty="0">
                <a:solidFill>
                  <a:prstClr val="black"/>
                </a:solidFill>
                <a:latin typeface="Calibri"/>
                <a:ea typeface="+mn-ea"/>
              </a:rPr>
              <a:t>Responsible with </a:t>
            </a:r>
            <a:r>
              <a:rPr lang="en-US" sz="1950" b="0" dirty="0" err="1">
                <a:solidFill>
                  <a:prstClr val="black"/>
                </a:solidFill>
                <a:latin typeface="Calibri"/>
                <a:ea typeface="+mn-ea"/>
              </a:rPr>
              <a:t>organising</a:t>
            </a:r>
            <a:r>
              <a:rPr lang="en-US" sz="1950" b="0" dirty="0">
                <a:solidFill>
                  <a:prstClr val="black"/>
                </a:solidFill>
                <a:latin typeface="Calibri"/>
                <a:ea typeface="+mn-ea"/>
              </a:rPr>
              <a:t> the Open Symposium and to deliver to the European Strategy Group (ESG) a Physics Briefing book.</a:t>
            </a:r>
          </a:p>
        </p:txBody>
      </p:sp>
    </p:spTree>
    <p:extLst>
      <p:ext uri="{BB962C8B-B14F-4D97-AF65-F5344CB8AC3E}">
        <p14:creationId xmlns:p14="http://schemas.microsoft.com/office/powerpoint/2010/main" val="2487093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 Update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PPAP formulates update to Roadmap. </a:t>
            </a:r>
          </a:p>
          <a:p>
            <a:pPr lvl="1"/>
            <a:r>
              <a:rPr lang="en-GB" dirty="0"/>
              <a:t>Input from:</a:t>
            </a:r>
          </a:p>
          <a:p>
            <a:pPr lvl="2"/>
            <a:r>
              <a:rPr lang="en-GB" dirty="0"/>
              <a:t>The two community meetings</a:t>
            </a:r>
          </a:p>
          <a:p>
            <a:pPr lvl="2"/>
            <a:r>
              <a:rPr lang="en-GB" dirty="0"/>
              <a:t>Responses to drafts (including the strategy drafts) to the community</a:t>
            </a:r>
          </a:p>
          <a:p>
            <a:pPr lvl="2"/>
            <a:r>
              <a:rPr lang="en-GB" dirty="0"/>
              <a:t>Exchanges with projects</a:t>
            </a:r>
          </a:p>
          <a:p>
            <a:pPr lvl="2"/>
            <a:r>
              <a:rPr lang="en-GB" dirty="0"/>
              <a:t>Thanks for the feedback, even after the deadline ;-)</a:t>
            </a:r>
            <a:endParaRPr lang="en-US" dirty="0"/>
          </a:p>
          <a:p>
            <a:r>
              <a:rPr lang="en-GB" dirty="0"/>
              <a:t>Reminder: the PPAP maps, it does not prioritize</a:t>
            </a:r>
            <a:r>
              <a:rPr lang="en-US" dirty="0"/>
              <a:t>. </a:t>
            </a:r>
          </a:p>
          <a:p>
            <a:r>
              <a:rPr lang="en-GB" dirty="0"/>
              <a:t>Reminder: this is a roadmap, not an OS map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discussion of each project is brief and forward-looking. It is not the occasion to give chapter and verse on projects and their history</a:t>
            </a:r>
          </a:p>
          <a:p>
            <a:pPr lvl="1"/>
            <a:r>
              <a:rPr lang="en-US" dirty="0"/>
              <a:t>Much of the final edit is rebalancing the level and style of the sections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09657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800E8-38AC-D34C-B1B6-B911122ED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Particle Physics Programme Evaluation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66D929-9435-8D4A-AD04-762ED4890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DA35DA"/>
                </a:solidFill>
              </a:rPr>
              <a:t>Purpose: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>
                <a:solidFill>
                  <a:srgbClr val="DA35DA"/>
                </a:solidFill>
              </a:rPr>
              <a:t>“Look at the portfolio and science strategy to define a balanced programme of excellent science within a realistic financial planning envelope for each scientific discipline.”</a:t>
            </a:r>
          </a:p>
          <a:p>
            <a:r>
              <a:rPr lang="en-GB" dirty="0"/>
              <a:t>Particle Physics Evaluation due to begin in Autumn 2018. </a:t>
            </a:r>
          </a:p>
          <a:p>
            <a:pPr lvl="1">
              <a:spcBef>
                <a:spcPts val="0"/>
              </a:spcBef>
            </a:pPr>
            <a:r>
              <a:rPr lang="en-GB" dirty="0"/>
              <a:t>“Process duration approx. 6 months” </a:t>
            </a:r>
          </a:p>
          <a:p>
            <a:r>
              <a:rPr lang="en-GB" dirty="0"/>
              <a:t>P</a:t>
            </a:r>
            <a:r>
              <a:rPr lang="en-US" dirty="0"/>
              <a:t>PAP update the Roadmap supports this process</a:t>
            </a:r>
          </a:p>
          <a:p>
            <a:r>
              <a:rPr lang="en-US" dirty="0"/>
              <a:t>Document as input 3 January 2019</a:t>
            </a:r>
          </a:p>
          <a:p>
            <a:r>
              <a:rPr lang="en-US" dirty="0">
                <a:solidFill>
                  <a:srgbClr val="394BFD"/>
                </a:solidFill>
              </a:rPr>
              <a:t>Projects (e.g. ATLAS, CMS…) </a:t>
            </a:r>
            <a:r>
              <a:rPr lang="en-US" dirty="0"/>
              <a:t>also provided written input</a:t>
            </a:r>
          </a:p>
          <a:p>
            <a:r>
              <a:rPr lang="en-US" dirty="0"/>
              <a:t>Presentation and attendance 29 January 2019</a:t>
            </a:r>
          </a:p>
          <a:p>
            <a:r>
              <a:rPr lang="en-US" dirty="0"/>
              <a:t>Further attendance possible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476F6-CA1D-5741-B765-8AAA53340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F88BF-92DE-0C41-BF86-9FD712771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4E94D-9299-8F46-905C-F8A08E9FA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14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348126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75B4E-180E-3244-852B-22D269BE6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394BFD"/>
                </a:solidFill>
              </a:rPr>
              <a:t>UKRI </a:t>
            </a:r>
            <a:r>
              <a:rPr lang="en-US" dirty="0" err="1">
                <a:solidFill>
                  <a:srgbClr val="394BFD"/>
                </a:solidFill>
              </a:rPr>
              <a:t>Infrastrcuture</a:t>
            </a:r>
            <a:r>
              <a:rPr lang="en-US" dirty="0">
                <a:solidFill>
                  <a:srgbClr val="394BFD"/>
                </a:solidFill>
              </a:rPr>
              <a:t> Roadmap</a:t>
            </a:r>
            <a:br>
              <a:rPr lang="en-US" dirty="0">
                <a:solidFill>
                  <a:srgbClr val="394BFD"/>
                </a:solidFill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F072D-6363-1D45-8AF0-04A181FA1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Chairs of APs invited to consultation meeting at the </a:t>
            </a:r>
            <a:r>
              <a:rPr lang="en-GB" dirty="0" err="1"/>
              <a:t>IoP</a:t>
            </a:r>
            <a:r>
              <a:rPr lang="en-GB" dirty="0"/>
              <a:t>. </a:t>
            </a:r>
          </a:p>
          <a:p>
            <a:pPr lvl="2"/>
            <a:r>
              <a:rPr lang="en-GB" dirty="0">
                <a:hlinkClick r:id="rId2"/>
              </a:rPr>
              <a:t>https://www.stfc.ac.uk/research/science-challenges/</a:t>
            </a:r>
            <a:endParaRPr lang="en-GB" dirty="0"/>
          </a:p>
          <a:p>
            <a:pPr lvl="2"/>
            <a:endParaRPr lang="en-GB" dirty="0"/>
          </a:p>
          <a:p>
            <a:r>
              <a:rPr lang="en-GB" dirty="0"/>
              <a:t>Discussion of community needs. </a:t>
            </a:r>
          </a:p>
          <a:p>
            <a:pPr lvl="2"/>
            <a:r>
              <a:rPr lang="en-GB" sz="1800" dirty="0"/>
              <a:t>Meeting 29th January, *after* interim report had been signed-off by Minister</a:t>
            </a:r>
          </a:p>
          <a:p>
            <a:pPr lvl="2"/>
            <a:r>
              <a:rPr lang="en-GB" sz="1800" dirty="0"/>
              <a:t>Inputs: </a:t>
            </a:r>
          </a:p>
          <a:p>
            <a:pPr lvl="3"/>
            <a:r>
              <a:rPr lang="en-GB" sz="1800" dirty="0"/>
              <a:t>List of large infrastructure needs expanded from v short list in interim report</a:t>
            </a:r>
          </a:p>
          <a:p>
            <a:pPr lvl="3"/>
            <a:r>
              <a:rPr lang="en-US" sz="1800" dirty="0"/>
              <a:t>Computing and </a:t>
            </a:r>
            <a:r>
              <a:rPr lang="en-US" sz="1800" dirty="0" err="1"/>
              <a:t>eInfrastructure</a:t>
            </a:r>
            <a:r>
              <a:rPr lang="en-US" sz="1800" dirty="0"/>
              <a:t> concerns are cross-cutting</a:t>
            </a:r>
          </a:p>
          <a:p>
            <a:pPr lvl="3"/>
            <a:r>
              <a:rPr lang="en-US" sz="1800" dirty="0"/>
              <a:t>Alignment of EPSRC and STFC criteria for selection</a:t>
            </a:r>
            <a:endParaRPr lang="en-GB" sz="1800" dirty="0"/>
          </a:p>
          <a:p>
            <a:r>
              <a:rPr lang="en-GB" sz="2200" dirty="0"/>
              <a:t>Process is expected to finalize the roadmap by the summer</a:t>
            </a:r>
            <a:r>
              <a:rPr lang="en-US" sz="2200" dirty="0"/>
              <a:t>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2D1D6-0F03-E647-A021-227AAE02F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89EE5-8F66-CE4C-8EFE-3CA04A7FF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93FA66-B582-3C46-BB1F-E43BDBB85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15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67161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PPAP Concerns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Comments and concerns </a:t>
            </a:r>
          </a:p>
          <a:p>
            <a:pPr lvl="1"/>
            <a:r>
              <a:rPr lang="en-US" dirty="0"/>
              <a:t>We are now broad (11 STFC funded </a:t>
            </a:r>
            <a:r>
              <a:rPr lang="en-US" dirty="0" err="1"/>
              <a:t>programmes</a:t>
            </a:r>
            <a:r>
              <a:rPr lang="en-US" dirty="0"/>
              <a:t>, up from 7)</a:t>
            </a:r>
          </a:p>
          <a:p>
            <a:pPr lvl="2"/>
            <a:r>
              <a:rPr lang="en-US" dirty="0"/>
              <a:t>Shows creativity and vigor</a:t>
            </a:r>
          </a:p>
          <a:p>
            <a:pPr lvl="2"/>
            <a:r>
              <a:rPr lang="en-US" dirty="0"/>
              <a:t>But can it all be sustained?</a:t>
            </a:r>
          </a:p>
          <a:p>
            <a:pPr lvl="1"/>
            <a:r>
              <a:rPr lang="en-US" dirty="0"/>
              <a:t>Core funding! Expanding </a:t>
            </a:r>
            <a:r>
              <a:rPr lang="en-US" dirty="0" err="1"/>
              <a:t>programme</a:t>
            </a:r>
            <a:r>
              <a:rPr lang="en-US" dirty="0"/>
              <a:t> by seizing opportunities will make the pressure on the core worse</a:t>
            </a:r>
          </a:p>
          <a:p>
            <a:pPr lvl="2"/>
            <a:r>
              <a:rPr lang="en-US" dirty="0"/>
              <a:t>Loss of senior research staff and RAs at universities and in PPD. </a:t>
            </a:r>
          </a:p>
          <a:p>
            <a:pPr lvl="2"/>
            <a:r>
              <a:rPr lang="en-US" dirty="0"/>
              <a:t>Increases c</a:t>
            </a:r>
            <a:r>
              <a:rPr lang="en-US" dirty="0">
                <a:solidFill>
                  <a:srgbClr val="FF0000"/>
                </a:solidFill>
              </a:rPr>
              <a:t>oncern over keeping skills pipeline filled as a consequences of losses. </a:t>
            </a:r>
          </a:p>
          <a:p>
            <a:pPr lvl="1"/>
            <a:r>
              <a:rPr lang="en-US" dirty="0"/>
              <a:t>At the risk of update fatigue….. 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Consequences of the CG will have profound effects on the roadmap </a:t>
            </a:r>
          </a:p>
          <a:p>
            <a:pPr lvl="2"/>
            <a:r>
              <a:rPr lang="en-US" dirty="0"/>
              <a:t>Believe an update in ~1 year is appropriate 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16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212412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B452E-71ED-1D43-8E46-9C327C988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66695-D165-9C41-90B5-D3D160852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pPr>
              <a:spcBef>
                <a:spcPts val="1176"/>
              </a:spcBef>
            </a:pPr>
            <a:r>
              <a:rPr lang="en-GB" dirty="0">
                <a:solidFill>
                  <a:srgbClr val="394BFD"/>
                </a:solidFill>
              </a:rPr>
              <a:t>Community Meeting September (dates soon)</a:t>
            </a:r>
          </a:p>
          <a:p>
            <a:pPr lvl="1">
              <a:spcBef>
                <a:spcPts val="1176"/>
              </a:spcBef>
            </a:pPr>
            <a:r>
              <a:rPr lang="en-US" dirty="0"/>
              <a:t>Please try to engage, and not just for ‘your’ day!</a:t>
            </a:r>
            <a:endParaRPr lang="en-GB" dirty="0">
              <a:solidFill>
                <a:srgbClr val="394BFD"/>
              </a:solidFill>
            </a:endParaRPr>
          </a:p>
          <a:p>
            <a:pPr>
              <a:spcBef>
                <a:spcPts val="1176"/>
              </a:spcBef>
            </a:pPr>
            <a:r>
              <a:rPr lang="en-GB" dirty="0">
                <a:solidFill>
                  <a:srgbClr val="394BFD"/>
                </a:solidFill>
              </a:rPr>
              <a:t>Update to Roadmap (final circulation ~now)</a:t>
            </a:r>
          </a:p>
          <a:p>
            <a:pPr>
              <a:spcBef>
                <a:spcPts val="1176"/>
              </a:spcBef>
            </a:pPr>
            <a:r>
              <a:rPr lang="en-GB" dirty="0">
                <a:solidFill>
                  <a:srgbClr val="394BFD"/>
                </a:solidFill>
              </a:rPr>
              <a:t>Continued engagement with European Strategy</a:t>
            </a:r>
          </a:p>
          <a:p>
            <a:pPr>
              <a:spcBef>
                <a:spcPts val="1176"/>
              </a:spcBef>
            </a:pPr>
            <a:r>
              <a:rPr lang="en-GB" dirty="0">
                <a:solidFill>
                  <a:srgbClr val="394BFD"/>
                </a:solidFill>
              </a:rPr>
              <a:t>Reaction to output of the Particle Physics Programme Evaluation</a:t>
            </a:r>
            <a:endParaRPr lang="en-US" dirty="0">
              <a:solidFill>
                <a:srgbClr val="394BFD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9FBF5-515A-FE46-B172-74274EC8D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93AC1E-4B3E-2549-8534-A1A02F304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9E6EC-3541-BF4E-8885-6BDAF409F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17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11092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18</a:t>
            </a:fld>
            <a:endParaRPr lang="en-GB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17491" y="2709747"/>
            <a:ext cx="40767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6000" b="0" dirty="0">
                <a:solidFill>
                  <a:srgbClr val="FF0000"/>
                </a:solidFill>
                <a:latin typeface="+mn-lt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448723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b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9th April 2019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t>R Jones, Lancaster</a:t>
            </a:r>
            <a:endParaRPr lang="en-US" b="0" dirty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fld id="{C662D044-6F0C-A44C-85FD-2657997C64DC}" type="slidenum">
              <a:rPr lang="en-US" b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742950" fontAlgn="auto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 lang="en-US" b="0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95301" y="1401660"/>
            <a:ext cx="9158463" cy="2191677"/>
            <a:chOff x="514882" y="0"/>
            <a:chExt cx="7455952" cy="1175758"/>
          </a:xfrm>
        </p:grpSpPr>
        <p:sp>
          <p:nvSpPr>
            <p:cNvPr id="19" name="Rectangle 18"/>
            <p:cNvSpPr/>
            <p:nvPr/>
          </p:nvSpPr>
          <p:spPr>
            <a:xfrm>
              <a:off x="514882" y="0"/>
              <a:ext cx="7455952" cy="117575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514882" y="7491"/>
              <a:ext cx="7455952" cy="116826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4295" tIns="74295" rIns="74295" bIns="74295" numCol="1" spcCol="1270" anchor="ctr" anchorCtr="0">
              <a:noAutofit/>
            </a:bodyPr>
            <a:lstStyle/>
            <a:p>
              <a:pPr marL="152202" lvl="1" algn="l" defTabSz="742950" fontAlgn="auto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  <a:cs typeface="Calibri (Body)"/>
                </a:rPr>
                <a:t>European Strategy Group (ESG) composition, adopted by Council, December 2013: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  <a:cs typeface="Calibri (Body)"/>
                </a:rPr>
                <a:t>the Strategy Secretary (acting as Chairperson),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  <a:cs typeface="Calibri (Body)"/>
                </a:rPr>
                <a:t>one representative appointed by each CERN Member State,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  <a:cs typeface="Calibri (Body)"/>
                </a:rPr>
                <a:t>one representative for each of the Laboratories participating in the major European Laboratory Directors’ meeting, including its Chairperson,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  <a:cs typeface="Calibri (Body)"/>
                </a:rPr>
                <a:t>the CERN Director-General,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  <a:cs typeface="Calibri (Body)"/>
                </a:rPr>
                <a:t>the SPC Chairperson,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prstClr val="black"/>
                  </a:solidFill>
                  <a:latin typeface="Calibri"/>
                  <a:cs typeface="Calibri (Body)"/>
                </a:rPr>
                <a:t>the ECFA Chairperson.</a:t>
              </a:r>
            </a:p>
            <a:p>
              <a:pPr marL="363736" lvl="1" indent="-211534" algn="l" defTabSz="742950" fontAlgn="auto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813" b="0" dirty="0">
                <a:solidFill>
                  <a:prstClr val="black"/>
                </a:solidFill>
                <a:latin typeface="Calibri (Body)"/>
                <a:cs typeface="Calibri (Body)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95301" y="3738563"/>
            <a:ext cx="9158463" cy="2010115"/>
            <a:chOff x="514882" y="0"/>
            <a:chExt cx="7455952" cy="1175758"/>
          </a:xfrm>
        </p:grpSpPr>
        <p:sp>
          <p:nvSpPr>
            <p:cNvPr id="21" name="Rectangle 20"/>
            <p:cNvSpPr/>
            <p:nvPr/>
          </p:nvSpPr>
          <p:spPr>
            <a:xfrm>
              <a:off x="514882" y="0"/>
              <a:ext cx="7455952" cy="117575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/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514882" y="0"/>
              <a:ext cx="7455952" cy="11757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4295" tIns="74295" rIns="74295" bIns="74295" numCol="1" spcCol="1270" anchor="ctr" anchorCtr="0">
              <a:noAutofit/>
            </a:bodyPr>
            <a:lstStyle/>
            <a:p>
              <a:pPr marL="152202" lvl="1" algn="l" defTabSz="742950" fontAlgn="auto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25" b="0" dirty="0">
                  <a:solidFill>
                    <a:srgbClr val="000000"/>
                  </a:solidFill>
                  <a:latin typeface="Calibri"/>
                </a:rPr>
                <a:t>Invited: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srgbClr val="000000"/>
                  </a:solidFill>
                  <a:latin typeface="Calibri"/>
                </a:rPr>
                <a:t>the President of the CERN Council,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srgbClr val="000000"/>
                  </a:solidFill>
                  <a:latin typeface="Calibri"/>
                </a:rPr>
                <a:t>one representative from each of the Associate Member States,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srgbClr val="000000"/>
                  </a:solidFill>
                  <a:latin typeface="Calibri"/>
                </a:rPr>
                <a:t>one representative from each Observer State,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srgbClr val="000000"/>
                  </a:solidFill>
                  <a:latin typeface="Calibri"/>
                </a:rPr>
                <a:t>one representative from the European Commission,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srgbClr val="000000"/>
                  </a:solidFill>
                  <a:latin typeface="Calibri"/>
                </a:rPr>
                <a:t>the Chairpersons of </a:t>
              </a:r>
              <a:r>
                <a:rPr lang="en-US" sz="1625" b="0" dirty="0" err="1">
                  <a:solidFill>
                    <a:srgbClr val="000000"/>
                  </a:solidFill>
                  <a:latin typeface="Calibri"/>
                </a:rPr>
                <a:t>ApPEC</a:t>
              </a:r>
              <a:r>
                <a:rPr lang="en-US" sz="1625" b="0" dirty="0">
                  <a:solidFill>
                    <a:srgbClr val="000000"/>
                  </a:solidFill>
                  <a:latin typeface="Calibri"/>
                </a:rPr>
                <a:t>, FALC, ESFRI and </a:t>
              </a:r>
              <a:r>
                <a:rPr lang="en-US" sz="1625" b="0" dirty="0" err="1">
                  <a:solidFill>
                    <a:srgbClr val="000000"/>
                  </a:solidFill>
                  <a:latin typeface="Calibri"/>
                </a:rPr>
                <a:t>NuPECC</a:t>
              </a:r>
              <a:r>
                <a:rPr lang="en-US" sz="1625" b="0" dirty="0">
                  <a:solidFill>
                    <a:srgbClr val="000000"/>
                  </a:solidFill>
                  <a:latin typeface="Calibri"/>
                </a:rPr>
                <a:t>,</a:t>
              </a:r>
            </a:p>
            <a:p>
              <a:pPr marL="650081" lvl="1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r>
                <a:rPr lang="en-US" sz="1625" b="0" dirty="0">
                  <a:solidFill>
                    <a:srgbClr val="000000"/>
                  </a:solidFill>
                  <a:latin typeface="Calibri"/>
                </a:rPr>
                <a:t>the members of the Physics Preparatory Group.</a:t>
              </a:r>
            </a:p>
            <a:p>
              <a:pPr marL="802283" lvl="2" indent="-278606" algn="l" defTabSz="742950" fontAlgn="auto">
                <a:spcBef>
                  <a:spcPts val="0"/>
                </a:spcBef>
                <a:spcAft>
                  <a:spcPts val="0"/>
                </a:spcAft>
                <a:buFont typeface="Arial"/>
                <a:buChar char="•"/>
              </a:pPr>
              <a:endParaRPr lang="en-US" sz="1625" b="0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1566583" y="642939"/>
            <a:ext cx="8339418" cy="609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endParaRPr lang="en-US" sz="1463" b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33462" y="700386"/>
            <a:ext cx="8118829" cy="542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925" dirty="0">
                <a:solidFill>
                  <a:srgbClr val="254061"/>
                </a:solidFill>
                <a:latin typeface="Calibri"/>
                <a:ea typeface="+mn-ea"/>
              </a:rPr>
              <a:t>Composition of the ESG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42938"/>
            <a:ext cx="1468672" cy="60998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33254" y="3333449"/>
            <a:ext cx="3890551" cy="6924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 cmpd="sng"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pPr defTabSz="74295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 b="0" dirty="0">
                <a:solidFill>
                  <a:prstClr val="black"/>
                </a:solidFill>
                <a:latin typeface="Calibri"/>
                <a:ea typeface="+mn-ea"/>
              </a:rPr>
              <a:t>Responsible to deliver a draft Strategy Update to Council.</a:t>
            </a:r>
          </a:p>
        </p:txBody>
      </p:sp>
    </p:spTree>
    <p:extLst>
      <p:ext uri="{BB962C8B-B14F-4D97-AF65-F5344CB8AC3E}">
        <p14:creationId xmlns:p14="http://schemas.microsoft.com/office/powerpoint/2010/main" val="97403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F1246-2115-C345-9576-32DBA6CAF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A60181-F4A7-0943-8BC3-5FDB42E31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>
              <a:spcAft>
                <a:spcPct val="0"/>
              </a:spcAft>
              <a:buClr>
                <a:srgbClr val="CC9900"/>
              </a:buClr>
            </a:pPr>
            <a:endParaRPr lang="en-US" sz="3000" dirty="0">
              <a:solidFill>
                <a:srgbClr val="0000FF"/>
              </a:solidFill>
            </a:endParaRPr>
          </a:p>
          <a:p>
            <a:pPr marL="342900" lvl="0">
              <a:spcAft>
                <a:spcPct val="0"/>
              </a:spcAft>
              <a:buClr>
                <a:srgbClr val="CC9900"/>
              </a:buClr>
            </a:pPr>
            <a:r>
              <a:rPr lang="en-US" sz="3000" dirty="0">
                <a:solidFill>
                  <a:srgbClr val="0000FF"/>
                </a:solidFill>
              </a:rPr>
              <a:t>Introduction</a:t>
            </a:r>
          </a:p>
          <a:p>
            <a:pPr marL="342900" lvl="0">
              <a:spcAft>
                <a:spcPct val="0"/>
              </a:spcAft>
              <a:buClr>
                <a:srgbClr val="CC9900"/>
              </a:buClr>
            </a:pPr>
            <a:r>
              <a:rPr lang="en-US" sz="3000" dirty="0">
                <a:solidFill>
                  <a:srgbClr val="0000FF"/>
                </a:solidFill>
              </a:rPr>
              <a:t>PPAP membership</a:t>
            </a:r>
          </a:p>
          <a:p>
            <a:pPr marL="342900" lvl="0">
              <a:spcAft>
                <a:spcPct val="0"/>
              </a:spcAft>
              <a:buClr>
                <a:srgbClr val="CC9900"/>
              </a:buClr>
            </a:pPr>
            <a:r>
              <a:rPr lang="en-US" sz="3000" dirty="0">
                <a:solidFill>
                  <a:srgbClr val="0000FF"/>
                </a:solidFill>
              </a:rPr>
              <a:t>Recent activities</a:t>
            </a:r>
          </a:p>
          <a:p>
            <a:pPr marL="342900" lvl="0">
              <a:spcAft>
                <a:spcPct val="0"/>
              </a:spcAft>
              <a:buClr>
                <a:srgbClr val="CC9900"/>
              </a:buClr>
            </a:pPr>
            <a:r>
              <a:rPr lang="en-US" sz="3000" dirty="0">
                <a:solidFill>
                  <a:srgbClr val="0000FF"/>
                </a:solidFill>
              </a:rPr>
              <a:t>Near future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E248BB-63F6-EB4C-8365-7E6E9C59D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0AE9E-4D82-C644-B0B8-A5D624992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665CE-C2C9-6649-AF2B-3E18C1847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2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551081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 in answers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Programme broader than at last programmatic review. General feeling this is at right level now. </a:t>
            </a:r>
          </a:p>
          <a:p>
            <a:r>
              <a:rPr lang="en-US" dirty="0">
                <a:solidFill>
                  <a:srgbClr val="0000FF"/>
                </a:solidFill>
              </a:rPr>
              <a:t>Broadening has happened at cost to existing programme. </a:t>
            </a:r>
          </a:p>
          <a:p>
            <a:r>
              <a:rPr lang="en-US" dirty="0">
                <a:solidFill>
                  <a:srgbClr val="0000FF"/>
                </a:solidFill>
              </a:rPr>
              <a:t>Concern about what flat cash will mean for programme.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pPr marL="0" indent="0">
              <a:spcAft>
                <a:spcPts val="3000"/>
              </a:spcAft>
              <a:buNone/>
            </a:pPr>
            <a:r>
              <a:rPr lang="en-US" dirty="0">
                <a:solidFill>
                  <a:srgbClr val="FF6600"/>
                </a:solidFill>
              </a:rPr>
              <a:t>Exploit significant investments to the full, while keeping a stake in the future.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20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39931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Primary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dirty="0"/>
          </a:p>
          <a:p>
            <a:r>
              <a:rPr lang="en-US" sz="2400" dirty="0">
                <a:solidFill>
                  <a:srgbClr val="0000FF"/>
                </a:solidFill>
              </a:rPr>
              <a:t>Activity occurs in bursts otherwise we meet every few months </a:t>
            </a:r>
          </a:p>
          <a:p>
            <a:r>
              <a:rPr lang="en-US" sz="2400" dirty="0">
                <a:solidFill>
                  <a:srgbClr val="0000FF"/>
                </a:solidFill>
              </a:rPr>
              <a:t>Interact with community 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Annual community meeting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Information exchange with </a:t>
            </a:r>
            <a:r>
              <a:rPr lang="en-US" dirty="0" err="1">
                <a:solidFill>
                  <a:srgbClr val="FF0000"/>
                </a:solidFill>
              </a:rPr>
              <a:t>Pis</a:t>
            </a:r>
            <a:endParaRPr lang="en-US" dirty="0">
              <a:solidFill>
                <a:srgbClr val="FF0000"/>
              </a:solidFill>
            </a:endParaRPr>
          </a:p>
          <a:p>
            <a:pPr lvl="1">
              <a:spcAft>
                <a:spcPts val="1200"/>
              </a:spcAft>
            </a:pPr>
            <a:r>
              <a:rPr lang="en-US" dirty="0">
                <a:solidFill>
                  <a:srgbClr val="FF0000"/>
                </a:solidFill>
              </a:rPr>
              <a:t>Encourage community to notify us of new initiatives</a:t>
            </a:r>
            <a:endParaRPr lang="en-US" sz="2000" dirty="0">
              <a:solidFill>
                <a:srgbClr val="FF0000"/>
              </a:solidFill>
            </a:endParaRPr>
          </a:p>
          <a:p>
            <a:r>
              <a:rPr lang="en-US" sz="2400" dirty="0">
                <a:solidFill>
                  <a:srgbClr val="0000FF"/>
                </a:solidFill>
              </a:rPr>
              <a:t>Respond to request for information from STFC </a:t>
            </a:r>
          </a:p>
          <a:p>
            <a:r>
              <a:rPr lang="en-US" sz="2400" dirty="0">
                <a:solidFill>
                  <a:srgbClr val="0000FF"/>
                </a:solidFill>
              </a:rPr>
              <a:t>Respond to calls for input from government</a:t>
            </a:r>
          </a:p>
          <a:p>
            <a:r>
              <a:rPr lang="en-US" dirty="0">
                <a:solidFill>
                  <a:srgbClr val="0000FF"/>
                </a:solidFill>
              </a:rPr>
              <a:t>Keep Particle Physics Roadmap up to date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We do not prioritize or tension</a:t>
            </a:r>
          </a:p>
          <a:p>
            <a:pPr lvl="1"/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3</a:t>
            </a:fld>
            <a:endParaRPr lang="en-GB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78D794-3672-CE43-9E97-5190E8DB6825}"/>
              </a:ext>
            </a:extLst>
          </p:cNvPr>
          <p:cNvSpPr txBox="1"/>
          <p:nvPr/>
        </p:nvSpPr>
        <p:spPr>
          <a:xfrm rot="19142757">
            <a:off x="2115879" y="3561906"/>
            <a:ext cx="5288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None/>
            </a:pPr>
            <a:r>
              <a:rPr lang="en-US" sz="3600" b="0" dirty="0">
                <a:solidFill>
                  <a:schemeClr val="tx1"/>
                </a:solidFill>
                <a:latin typeface="+mn-lt"/>
              </a:rPr>
              <a:t>Reports Reports Reports</a:t>
            </a:r>
          </a:p>
        </p:txBody>
      </p:sp>
    </p:spTree>
    <p:extLst>
      <p:ext uri="{BB962C8B-B14F-4D97-AF65-F5344CB8AC3E}">
        <p14:creationId xmlns:p14="http://schemas.microsoft.com/office/powerpoint/2010/main" val="408945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2C53B-D52F-6D44-97A4-8DBEB897C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PPAP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4372DF-D948-6E45-ACB6-3D2EF2303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Five most relevant science advisory panels</a:t>
            </a:r>
          </a:p>
          <a:p>
            <a:pPr lvl="1">
              <a:buFont typeface="Arial"/>
              <a:buChar char="•"/>
            </a:pPr>
            <a:r>
              <a:rPr lang="en-US" dirty="0">
                <a:solidFill>
                  <a:srgbClr val="3345F0"/>
                </a:solidFill>
              </a:rPr>
              <a:t>Particle Physics Advisory Panel</a:t>
            </a:r>
          </a:p>
          <a:p>
            <a:pPr lvl="1">
              <a:buFont typeface="Arial"/>
              <a:buChar char="•"/>
            </a:pPr>
            <a:r>
              <a:rPr lang="en-US" dirty="0">
                <a:solidFill>
                  <a:srgbClr val="3345F0"/>
                </a:solidFill>
              </a:rPr>
              <a:t>Nuclear Physics Advisory Panel</a:t>
            </a:r>
          </a:p>
          <a:p>
            <a:pPr lvl="1">
              <a:buFont typeface="Arial"/>
              <a:buChar char="•"/>
            </a:pPr>
            <a:r>
              <a:rPr lang="en-US" dirty="0">
                <a:solidFill>
                  <a:srgbClr val="3345F0"/>
                </a:solidFill>
              </a:rPr>
              <a:t>Particle Astrophysics Advisory Panel</a:t>
            </a:r>
          </a:p>
          <a:p>
            <a:pPr lvl="1">
              <a:buFont typeface="Arial"/>
              <a:buChar char="•"/>
            </a:pPr>
            <a:r>
              <a:rPr lang="en-US" dirty="0">
                <a:solidFill>
                  <a:srgbClr val="3345F0"/>
                </a:solidFill>
              </a:rPr>
              <a:t>Astronomy Advisory Panel</a:t>
            </a:r>
          </a:p>
          <a:p>
            <a:pPr lvl="1">
              <a:buFont typeface="Arial"/>
              <a:buChar char="•"/>
            </a:pPr>
            <a:r>
              <a:rPr lang="en-US" dirty="0">
                <a:solidFill>
                  <a:srgbClr val="3345F0"/>
                </a:solidFill>
              </a:rPr>
              <a:t>Solar System Advisory Panel</a:t>
            </a:r>
          </a:p>
          <a:p>
            <a:pPr marL="0" indent="0">
              <a:buNone/>
            </a:pPr>
            <a:r>
              <a:rPr lang="en-US" sz="2000" dirty="0"/>
              <a:t>Plus there are others like the Computing Advisory Panel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“The purpose of the Advisory Panel is to provide a link between Science Board and the community, and represent the needs of the community to STFC.”</a:t>
            </a:r>
          </a:p>
          <a:p>
            <a:pPr marL="0" lvl="0" indent="0" algn="ctr">
              <a:spcAft>
                <a:spcPct val="0"/>
              </a:spcAft>
              <a:buClr>
                <a:srgbClr val="CC9900"/>
              </a:buClr>
              <a:buNone/>
            </a:pPr>
            <a:r>
              <a:rPr lang="en-US" sz="1800" dirty="0">
                <a:solidFill>
                  <a:srgbClr val="FF0000"/>
                </a:solidFill>
              </a:rPr>
              <a:t>http://</a:t>
            </a:r>
            <a:r>
              <a:rPr lang="en-US" sz="1800" dirty="0" err="1">
                <a:solidFill>
                  <a:srgbClr val="FF0000"/>
                </a:solidFill>
              </a:rPr>
              <a:t>www.stfc.ac.uk</a:t>
            </a:r>
            <a:r>
              <a:rPr lang="en-US" sz="1800" dirty="0">
                <a:solidFill>
                  <a:srgbClr val="FF0000"/>
                </a:solidFill>
              </a:rPr>
              <a:t>/about-us/how-we-are-governed/advisory-boards-panels-committees/particle-physics-advisory-panel/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7F053-580F-CA46-8138-064E7E236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6DF20-4B42-B04E-9A37-9634653F2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2D026-E950-1B46-A52D-7379859D0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4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277984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Membership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5</a:t>
            </a:fld>
            <a:endParaRPr lang="en-GB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876300" y="1130300"/>
            <a:ext cx="8229600" cy="494178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200" dirty="0">
                <a:solidFill>
                  <a:srgbClr val="0000FF"/>
                </a:solidFill>
              </a:rPr>
              <a:t>Attempts expertise across all PP areas. </a:t>
            </a:r>
          </a:p>
          <a:p>
            <a:pPr marL="400050" lvl="1" indent="0">
              <a:buNone/>
            </a:pPr>
            <a:r>
              <a:rPr lang="en-US" sz="2200" dirty="0"/>
              <a:t>Silvia </a:t>
            </a:r>
            <a:r>
              <a:rPr lang="en-US" sz="2200" dirty="0" err="1"/>
              <a:t>Pascoli</a:t>
            </a:r>
            <a:r>
              <a:rPr lang="en-US" sz="2200" dirty="0"/>
              <a:t>  (IPPP)</a:t>
            </a:r>
          </a:p>
          <a:p>
            <a:pPr marL="400050" lvl="1" indent="0">
              <a:buNone/>
            </a:pPr>
            <a:r>
              <a:rPr lang="en-US" sz="2200" dirty="0"/>
              <a:t>Veronique </a:t>
            </a:r>
            <a:r>
              <a:rPr lang="en-US" sz="2200" dirty="0" err="1"/>
              <a:t>Boisvert</a:t>
            </a:r>
            <a:r>
              <a:rPr lang="en-US" sz="2200" dirty="0"/>
              <a:t> (RHUL) </a:t>
            </a:r>
          </a:p>
          <a:p>
            <a:pPr marL="400050" lvl="1" indent="0">
              <a:buNone/>
            </a:pPr>
            <a:r>
              <a:rPr lang="en-US" sz="2200" dirty="0"/>
              <a:t>Jo Cole (Brunel)</a:t>
            </a:r>
          </a:p>
          <a:p>
            <a:pPr marL="400050" lvl="1" indent="0">
              <a:buNone/>
            </a:pPr>
            <a:r>
              <a:rPr lang="en-US" sz="2200" dirty="0"/>
              <a:t>Roger Jones (Lancaster) </a:t>
            </a:r>
            <a:r>
              <a:rPr lang="en-US" sz="2200" i="1" dirty="0"/>
              <a:t>Chair</a:t>
            </a:r>
          </a:p>
          <a:p>
            <a:pPr marL="400050" lvl="1" indent="0">
              <a:buNone/>
            </a:pPr>
            <a:r>
              <a:rPr lang="en-US" sz="2200" dirty="0"/>
              <a:t>Matthew Malek (Sheffield)</a:t>
            </a:r>
          </a:p>
          <a:p>
            <a:pPr marL="400050" lvl="1" indent="0">
              <a:buNone/>
            </a:pPr>
            <a:r>
              <a:rPr lang="en-US" sz="2200" dirty="0"/>
              <a:t>Matthew Needham (Edinburgh)</a:t>
            </a:r>
          </a:p>
          <a:p>
            <a:pPr marL="400050" lvl="1" indent="0">
              <a:buNone/>
            </a:pPr>
            <a:r>
              <a:rPr lang="en-US" sz="2400" dirty="0"/>
              <a:t>Pawel </a:t>
            </a:r>
            <a:r>
              <a:rPr lang="en-US" sz="2400" dirty="0" err="1"/>
              <a:t>Majewski</a:t>
            </a:r>
            <a:r>
              <a:rPr lang="en-US" sz="2400" dirty="0"/>
              <a:t> (RAL) </a:t>
            </a:r>
            <a:endParaRPr lang="en-US" sz="2200" dirty="0"/>
          </a:p>
          <a:p>
            <a:pPr marL="400050" lvl="1" indent="0">
              <a:buNone/>
            </a:pPr>
            <a:r>
              <a:rPr lang="en-US" sz="2200" dirty="0"/>
              <a:t>Peter </a:t>
            </a:r>
            <a:r>
              <a:rPr lang="en-US" sz="2200" dirty="0" err="1"/>
              <a:t>Ratoff</a:t>
            </a:r>
            <a:r>
              <a:rPr lang="en-US" sz="2200" dirty="0"/>
              <a:t> (Cockcroft)</a:t>
            </a:r>
          </a:p>
          <a:p>
            <a:pPr marL="400050" lvl="1" indent="0">
              <a:buNone/>
            </a:pPr>
            <a:endParaRPr lang="en-US" sz="2200" dirty="0">
              <a:solidFill>
                <a:srgbClr val="0000FF"/>
              </a:solidFill>
            </a:endParaRPr>
          </a:p>
          <a:p>
            <a:pPr marL="72125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Some rotation each year. Consider volunteering for this role. </a:t>
            </a:r>
          </a:p>
          <a:p>
            <a:pPr marL="72125" indent="0">
              <a:buNone/>
            </a:pPr>
            <a:r>
              <a:rPr lang="en-US" sz="2600" dirty="0">
                <a:solidFill>
                  <a:srgbClr val="FF0000"/>
                </a:solidFill>
              </a:rPr>
              <a:t>Thanks to outgoing members and particularly to Claire Shepherd-</a:t>
            </a:r>
            <a:r>
              <a:rPr lang="en-US" sz="2600" dirty="0" err="1">
                <a:solidFill>
                  <a:srgbClr val="FF0000"/>
                </a:solidFill>
              </a:rPr>
              <a:t>Themistocleous</a:t>
            </a:r>
            <a:r>
              <a:rPr lang="en-US" sz="2600" dirty="0">
                <a:solidFill>
                  <a:srgbClr val="FF0000"/>
                </a:solidFill>
              </a:rPr>
              <a:t> who stepped down as chair at the end of 2018 after serving on the panel since 2012</a:t>
            </a:r>
          </a:p>
          <a:p>
            <a:pPr marL="400050" lvl="1" indent="0">
              <a:buNone/>
            </a:pPr>
            <a:endParaRPr lang="en-US" sz="2200" dirty="0"/>
          </a:p>
          <a:p>
            <a:pPr marL="0" indent="0">
              <a:buNone/>
            </a:pPr>
            <a:endParaRPr lang="en-US" sz="2000" dirty="0"/>
          </a:p>
          <a:p>
            <a:pPr marL="40005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72866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006475"/>
            <a:ext cx="8915400" cy="5302250"/>
          </a:xfrm>
        </p:spPr>
        <p:txBody>
          <a:bodyPr/>
          <a:lstStyle/>
          <a:p>
            <a:pPr>
              <a:spcBef>
                <a:spcPts val="1176"/>
              </a:spcBef>
            </a:pPr>
            <a:r>
              <a:rPr lang="en-US" sz="2000" dirty="0">
                <a:solidFill>
                  <a:srgbClr val="394BFD"/>
                </a:solidFill>
              </a:rPr>
              <a:t>Unusually, two community meetings in 2018, driven by the European Strategy Refresh, Evaluation and Roadmap update</a:t>
            </a:r>
          </a:p>
          <a:p>
            <a:pPr lvl="1">
              <a:spcBef>
                <a:spcPts val="1176"/>
              </a:spcBef>
            </a:pPr>
            <a:r>
              <a:rPr lang="en-US" sz="1800" dirty="0">
                <a:solidFill>
                  <a:srgbClr val="394BFD"/>
                </a:solidFill>
              </a:rPr>
              <a:t>2 days July 2018 @ RAL</a:t>
            </a:r>
          </a:p>
          <a:p>
            <a:pPr lvl="1">
              <a:spcBef>
                <a:spcPts val="1176"/>
              </a:spcBef>
            </a:pPr>
            <a:r>
              <a:rPr lang="en-US" sz="1800" dirty="0"/>
              <a:t>2 days Sept 2018 @ Birmingham</a:t>
            </a:r>
            <a:endParaRPr lang="en-US" sz="1800" dirty="0">
              <a:solidFill>
                <a:srgbClr val="394BFD"/>
              </a:solidFill>
            </a:endParaRPr>
          </a:p>
          <a:p>
            <a:pPr>
              <a:spcBef>
                <a:spcPts val="1176"/>
              </a:spcBef>
            </a:pPr>
            <a:r>
              <a:rPr lang="en-US" sz="2000" dirty="0">
                <a:solidFill>
                  <a:srgbClr val="394BFD"/>
                </a:solidFill>
              </a:rPr>
              <a:t>Also put together the response to the ‘Big Ideas’ call from Mark Thomson</a:t>
            </a:r>
          </a:p>
          <a:p>
            <a:pPr>
              <a:spcBef>
                <a:spcPts val="1176"/>
              </a:spcBef>
            </a:pPr>
            <a:r>
              <a:rPr lang="en-US" sz="2000" dirty="0">
                <a:solidFill>
                  <a:srgbClr val="394BFD"/>
                </a:solidFill>
              </a:rPr>
              <a:t>Comment on the </a:t>
            </a:r>
            <a:r>
              <a:rPr lang="en-US" sz="2000" dirty="0" err="1">
                <a:solidFill>
                  <a:srgbClr val="394BFD"/>
                </a:solidFill>
              </a:rPr>
              <a:t>astroparticle</a:t>
            </a:r>
            <a:r>
              <a:rPr lang="en-US" sz="2000" dirty="0">
                <a:solidFill>
                  <a:srgbClr val="394BFD"/>
                </a:solidFill>
              </a:rPr>
              <a:t> </a:t>
            </a:r>
            <a:r>
              <a:rPr lang="en-US" sz="2000" dirty="0" err="1">
                <a:solidFill>
                  <a:srgbClr val="394BFD"/>
                </a:solidFill>
              </a:rPr>
              <a:t>programme</a:t>
            </a:r>
            <a:r>
              <a:rPr lang="en-US" sz="2000" dirty="0">
                <a:solidFill>
                  <a:srgbClr val="394BFD"/>
                </a:solidFill>
              </a:rPr>
              <a:t> evaluation input document</a:t>
            </a:r>
          </a:p>
          <a:p>
            <a:pPr>
              <a:spcBef>
                <a:spcPts val="1176"/>
              </a:spcBef>
            </a:pPr>
            <a:r>
              <a:rPr lang="en-GB" sz="2000" dirty="0">
                <a:solidFill>
                  <a:srgbClr val="394BFD"/>
                </a:solidFill>
              </a:rPr>
              <a:t>R</a:t>
            </a:r>
            <a:r>
              <a:rPr lang="en-US" sz="2000" dirty="0" err="1">
                <a:solidFill>
                  <a:srgbClr val="394BFD"/>
                </a:solidFill>
              </a:rPr>
              <a:t>eport</a:t>
            </a:r>
            <a:r>
              <a:rPr lang="en-US" sz="2000" dirty="0">
                <a:solidFill>
                  <a:srgbClr val="394BFD"/>
                </a:solidFill>
              </a:rPr>
              <a:t> to SB – good engagement, though we would appreciate more feedback on documents we prepare</a:t>
            </a:r>
          </a:p>
          <a:p>
            <a:pPr>
              <a:spcBef>
                <a:spcPts val="1176"/>
              </a:spcBef>
            </a:pPr>
            <a:r>
              <a:rPr lang="en-US" sz="2000" dirty="0">
                <a:solidFill>
                  <a:srgbClr val="394BFD"/>
                </a:solidFill>
              </a:rPr>
              <a:t>PP </a:t>
            </a:r>
            <a:r>
              <a:rPr lang="en-US" sz="2000" dirty="0" err="1">
                <a:solidFill>
                  <a:srgbClr val="394BFD"/>
                </a:solidFill>
              </a:rPr>
              <a:t>Programme</a:t>
            </a:r>
            <a:r>
              <a:rPr lang="en-US" sz="2000" dirty="0">
                <a:solidFill>
                  <a:srgbClr val="394BFD"/>
                </a:solidFill>
              </a:rPr>
              <a:t> Evaluation Panel</a:t>
            </a:r>
          </a:p>
          <a:p>
            <a:pPr>
              <a:spcBef>
                <a:spcPts val="1176"/>
              </a:spcBef>
            </a:pPr>
            <a:r>
              <a:rPr lang="en-US" sz="2000" dirty="0">
                <a:solidFill>
                  <a:srgbClr val="394BFD"/>
                </a:solidFill>
              </a:rPr>
              <a:t>PP Roadmap Update</a:t>
            </a:r>
          </a:p>
          <a:p>
            <a:pPr>
              <a:spcBef>
                <a:spcPts val="1176"/>
              </a:spcBef>
            </a:pPr>
            <a:endParaRPr lang="en-US" dirty="0">
              <a:solidFill>
                <a:srgbClr val="394BFD"/>
              </a:solidFill>
            </a:endParaRPr>
          </a:p>
          <a:p>
            <a:endParaRPr lang="en-US" dirty="0">
              <a:solidFill>
                <a:srgbClr val="394BF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6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56969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1A719-7296-D248-8028-A460AF46B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Activities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BD9C9-95AE-E64D-9B36-E14B15690E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394BFD"/>
              </a:solidFill>
            </a:endParaRPr>
          </a:p>
          <a:p>
            <a:r>
              <a:rPr lang="en-US" dirty="0">
                <a:solidFill>
                  <a:srgbClr val="394BFD"/>
                </a:solidFill>
              </a:rPr>
              <a:t>Continued Engagement with European Strategy Review</a:t>
            </a:r>
          </a:p>
          <a:p>
            <a:r>
              <a:rPr lang="en-GB" dirty="0">
                <a:solidFill>
                  <a:srgbClr val="394BFD"/>
                </a:solidFill>
              </a:rPr>
              <a:t>Further Input to the Particle Physics Programme Evaluation Panel as required</a:t>
            </a:r>
          </a:p>
          <a:p>
            <a:r>
              <a:rPr lang="en-GB" dirty="0">
                <a:solidFill>
                  <a:srgbClr val="394BFD"/>
                </a:solidFill>
              </a:rPr>
              <a:t>Update to Science Board in late 2019</a:t>
            </a:r>
          </a:p>
          <a:p>
            <a:r>
              <a:rPr lang="en-GB" dirty="0">
                <a:solidFill>
                  <a:srgbClr val="394BFD"/>
                </a:solidFill>
              </a:rPr>
              <a:t>Further input to the UKRI Infrastructure Roadmap</a:t>
            </a:r>
          </a:p>
          <a:p>
            <a:r>
              <a:rPr lang="en-GB" dirty="0">
                <a:solidFill>
                  <a:srgbClr val="394BFD"/>
                </a:solidFill>
              </a:rPr>
              <a:t>Annual Community Meeting  </a:t>
            </a:r>
          </a:p>
          <a:p>
            <a:pPr lvl="1"/>
            <a:r>
              <a:rPr lang="en-GB" dirty="0">
                <a:solidFill>
                  <a:srgbClr val="394BFD"/>
                </a:solidFill>
              </a:rPr>
              <a:t>Dates to be confirmed</a:t>
            </a:r>
          </a:p>
          <a:p>
            <a:pPr lvl="1"/>
            <a:r>
              <a:rPr lang="en-GB" dirty="0"/>
              <a:t>Given the meeting in July, we suggest September is the right time</a:t>
            </a:r>
            <a:endParaRPr lang="en-US" dirty="0">
              <a:solidFill>
                <a:srgbClr val="394BFD"/>
              </a:solidFill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7F3861-9E28-F347-9856-C64A1EF3E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D14E9-4D34-3A4C-BB12-6A60A6566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7E2D92-04F7-054B-8A4E-A5E8ECA0C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7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59852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Meeting – </a:t>
            </a:r>
            <a:r>
              <a:rPr lang="en-US" sz="3200" dirty="0"/>
              <a:t>July 2018, Scene Setting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8</a:t>
            </a:fld>
            <a:endParaRPr lang="en-GB" alt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493304A-D090-E74D-B18D-972B612305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499" y="1006475"/>
            <a:ext cx="7305002" cy="5302250"/>
          </a:xfrm>
        </p:spPr>
      </p:pic>
    </p:spTree>
    <p:extLst>
      <p:ext uri="{BB962C8B-B14F-4D97-AF65-F5344CB8AC3E}">
        <p14:creationId xmlns:p14="http://schemas.microsoft.com/office/powerpoint/2010/main" val="441289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Community Meeting – </a:t>
            </a:r>
            <a:r>
              <a:rPr lang="en-US" sz="3200" dirty="0"/>
              <a:t>Sept 2018, drilling down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9th April 2019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R Jones, Lancaster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4D2D7-83F5-4541-9D32-B2FDCDFFC81E}" type="slidenum">
              <a:rPr lang="en-GB" altLang="en-US" smtClean="0"/>
              <a:pPr/>
              <a:t>9</a:t>
            </a:fld>
            <a:endParaRPr lang="en-GB" alt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5DFDD09-8582-5B43-AC77-7BB060C3AA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499" y="1006475"/>
            <a:ext cx="7305002" cy="5302250"/>
          </a:xfrm>
        </p:spPr>
      </p:pic>
    </p:spTree>
    <p:extLst>
      <p:ext uri="{BB962C8B-B14F-4D97-AF65-F5344CB8AC3E}">
        <p14:creationId xmlns:p14="http://schemas.microsoft.com/office/powerpoint/2010/main" val="973883459"/>
      </p:ext>
    </p:extLst>
  </p:cSld>
  <p:clrMapOvr>
    <a:masterClrMapping/>
  </p:clrMapOvr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l"/>
          <a:tabLst/>
          <a:defRPr kumimoji="0" lang="en-GB" sz="22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Wingdings" pitchFamily="2" charset="2"/>
          <a:buChar char="l"/>
          <a:tabLst/>
          <a:defRPr kumimoji="0" lang="en-GB" sz="22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" pitchFamily="18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 algn="l">
          <a:buNone/>
          <a:defRPr sz="1800" b="0" dirty="0" smtClean="0">
            <a:solidFill>
              <a:schemeClr val="tx1"/>
            </a:solidFill>
            <a:latin typeface="+mn-lt"/>
          </a:defRPr>
        </a:defPPr>
      </a:lstStyle>
    </a:tx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55330</TotalTime>
  <Words>1512</Words>
  <Application>Microsoft Macintosh PowerPoint</Application>
  <PresentationFormat>A4 Paper (210x297 mm)</PresentationFormat>
  <Paragraphs>263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4" baseType="lpstr">
      <vt:lpstr>Arial Unicode MS</vt:lpstr>
      <vt:lpstr>Arial</vt:lpstr>
      <vt:lpstr>Arial Rounded MT Bold</vt:lpstr>
      <vt:lpstr>Calibri</vt:lpstr>
      <vt:lpstr>Calibri (Body)</vt:lpstr>
      <vt:lpstr>Calibri Light</vt:lpstr>
      <vt:lpstr>Garamond</vt:lpstr>
      <vt:lpstr>Lucida Grande</vt:lpstr>
      <vt:lpstr>Times</vt:lpstr>
      <vt:lpstr>Times New Roman</vt:lpstr>
      <vt:lpstr>Wingdings</vt:lpstr>
      <vt:lpstr>Edge</vt:lpstr>
      <vt:lpstr>Office Theme</vt:lpstr>
      <vt:lpstr>1_Office Theme</vt:lpstr>
      <vt:lpstr>Particle Physics Advisory Panel Report Town Meeting 2019</vt:lpstr>
      <vt:lpstr>Outline</vt:lpstr>
      <vt:lpstr>Primary activities</vt:lpstr>
      <vt:lpstr>PPAP</vt:lpstr>
      <vt:lpstr>Membership</vt:lpstr>
      <vt:lpstr>Recent Activities</vt:lpstr>
      <vt:lpstr>Ongoing Activities </vt:lpstr>
      <vt:lpstr>Community Meeting – July 2018, Scene Setting</vt:lpstr>
      <vt:lpstr>Community Meeting – Sept 2018, drilling down</vt:lpstr>
      <vt:lpstr>European Particle Physics Strategy Update</vt:lpstr>
      <vt:lpstr>PowerPoint Presentation</vt:lpstr>
      <vt:lpstr>PowerPoint Presentation</vt:lpstr>
      <vt:lpstr>Roadmap Update </vt:lpstr>
      <vt:lpstr>Particle Physics Programme Evaluation</vt:lpstr>
      <vt:lpstr>UKRI Infrastrcuture Roadmap </vt:lpstr>
      <vt:lpstr>PPAP Concerns</vt:lpstr>
      <vt:lpstr>Future</vt:lpstr>
      <vt:lpstr>PowerPoint Presentation</vt:lpstr>
      <vt:lpstr>PowerPoint Presentation</vt:lpstr>
      <vt:lpstr>Key points in answers </vt:lpstr>
    </vt:vector>
  </TitlesOfParts>
  <Company>PPEP Group, RAL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Default</dc:creator>
  <cp:lastModifiedBy>Jones, Roger William Lewis</cp:lastModifiedBy>
  <cp:revision>1297</cp:revision>
  <cp:lastPrinted>2013-04-26T14:46:55Z</cp:lastPrinted>
  <dcterms:created xsi:type="dcterms:W3CDTF">2000-09-22T22:23:34Z</dcterms:created>
  <dcterms:modified xsi:type="dcterms:W3CDTF">2019-04-09T14:04:18Z</dcterms:modified>
</cp:coreProperties>
</file>