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64ED2-DA08-43AF-B631-9CDB9DAE0402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8DD55-6F3A-4CAE-8B60-18DFF32624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21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68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953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64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20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764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77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57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239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62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2" indent="0" algn="ctr">
              <a:buNone/>
              <a:defRPr sz="2000"/>
            </a:lvl2pPr>
            <a:lvl3pPr marL="914364" indent="0" algn="ctr">
              <a:buNone/>
              <a:defRPr sz="1800"/>
            </a:lvl3pPr>
            <a:lvl4pPr marL="1371545" indent="0" algn="ctr">
              <a:buNone/>
              <a:defRPr sz="1600"/>
            </a:lvl4pPr>
            <a:lvl5pPr marL="1828727" indent="0" algn="ctr">
              <a:buNone/>
              <a:defRPr sz="1600"/>
            </a:lvl5pPr>
            <a:lvl6pPr marL="2285909" indent="0" algn="ctr">
              <a:buNone/>
              <a:defRPr sz="1600"/>
            </a:lvl6pPr>
            <a:lvl7pPr marL="2743091" indent="0" algn="ctr">
              <a:buNone/>
              <a:defRPr sz="1600"/>
            </a:lvl7pPr>
            <a:lvl8pPr marL="3200272" indent="0" algn="ctr">
              <a:buNone/>
              <a:defRPr sz="1600"/>
            </a:lvl8pPr>
            <a:lvl9pPr marL="3657454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22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565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85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788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328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1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1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1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86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58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72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5" indent="0">
              <a:buNone/>
              <a:defRPr sz="1000"/>
            </a:lvl4pPr>
            <a:lvl5pPr marL="1828727" indent="0">
              <a:buNone/>
              <a:defRPr sz="1000"/>
            </a:lvl5pPr>
            <a:lvl6pPr marL="2285909" indent="0">
              <a:buNone/>
              <a:defRPr sz="1000"/>
            </a:lvl6pPr>
            <a:lvl7pPr marL="2743091" indent="0">
              <a:buNone/>
              <a:defRPr sz="1000"/>
            </a:lvl7pPr>
            <a:lvl8pPr marL="3200272" indent="0">
              <a:buNone/>
              <a:defRPr sz="1000"/>
            </a:lvl8pPr>
            <a:lvl9pPr marL="36574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3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2" indent="0">
              <a:buNone/>
              <a:defRPr sz="2800"/>
            </a:lvl2pPr>
            <a:lvl3pPr marL="914364" indent="0">
              <a:buNone/>
              <a:defRPr sz="2400"/>
            </a:lvl3pPr>
            <a:lvl4pPr marL="1371545" indent="0">
              <a:buNone/>
              <a:defRPr sz="2000"/>
            </a:lvl4pPr>
            <a:lvl5pPr marL="1828727" indent="0">
              <a:buNone/>
              <a:defRPr sz="2000"/>
            </a:lvl5pPr>
            <a:lvl6pPr marL="2285909" indent="0">
              <a:buNone/>
              <a:defRPr sz="2000"/>
            </a:lvl6pPr>
            <a:lvl7pPr marL="2743091" indent="0">
              <a:buNone/>
              <a:defRPr sz="2000"/>
            </a:lvl7pPr>
            <a:lvl8pPr marL="3200272" indent="0">
              <a:buNone/>
              <a:defRPr sz="2000"/>
            </a:lvl8pPr>
            <a:lvl9pPr marL="3657454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5" indent="0">
              <a:buNone/>
              <a:defRPr sz="1000"/>
            </a:lvl4pPr>
            <a:lvl5pPr marL="1828727" indent="0">
              <a:buNone/>
              <a:defRPr sz="1000"/>
            </a:lvl5pPr>
            <a:lvl6pPr marL="2285909" indent="0">
              <a:buNone/>
              <a:defRPr sz="1000"/>
            </a:lvl6pPr>
            <a:lvl7pPr marL="2743091" indent="0">
              <a:buNone/>
              <a:defRPr sz="1000"/>
            </a:lvl7pPr>
            <a:lvl8pPr marL="3200272" indent="0">
              <a:buNone/>
              <a:defRPr sz="1000"/>
            </a:lvl8pPr>
            <a:lvl9pPr marL="36574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13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4CD13-CDEE-1E4C-A83C-DEF05584CDE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4/10/2019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EAE06-A6B3-284D-B006-C151F3FA031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4674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6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6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2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4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6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7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4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1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566230" y="1381444"/>
            <a:ext cx="6836851" cy="126061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Update from Science Board</a:t>
            </a:r>
            <a:endParaRPr lang="en-US" b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048001" y="3602038"/>
            <a:ext cx="5982270" cy="1655762"/>
          </a:xfrm>
        </p:spPr>
        <p:txBody>
          <a:bodyPr>
            <a:normAutofit/>
          </a:bodyPr>
          <a:lstStyle/>
          <a:p>
            <a:pPr marL="342887" indent="-342887" algn="l">
              <a:buFont typeface="Arial" charset="0"/>
              <a:buChar char="•"/>
            </a:pP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Our role </a:t>
            </a:r>
          </a:p>
          <a:p>
            <a:pPr marL="342887" indent="-342887" algn="l">
              <a:buFont typeface="Arial" charset="0"/>
              <a:buChar char="•"/>
            </a:pP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Current issues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(+ opportunities)</a:t>
            </a:r>
          </a:p>
          <a:p>
            <a:pPr marL="342887" indent="-342887" algn="l">
              <a:buFont typeface="Arial" charset="0"/>
              <a:buChar char="•"/>
            </a:pP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Activities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7999" y="5914705"/>
            <a:ext cx="7060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Professor Tara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Shears, University of Liverpool, for Science Board.</a:t>
            </a:r>
          </a:p>
        </p:txBody>
      </p:sp>
    </p:spTree>
    <p:extLst>
      <p:ext uri="{BB962C8B-B14F-4D97-AF65-F5344CB8AC3E}">
        <p14:creationId xmlns:p14="http://schemas.microsoft.com/office/powerpoint/2010/main" val="246073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15885" y="894728"/>
            <a:ext cx="2866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Funding requests: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92036" y="1608777"/>
            <a:ext cx="811876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Proceeding through project review: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DUNE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DIRAC 2019-2022 (note: needs extra funding)</a:t>
            </a:r>
          </a:p>
          <a:p>
            <a:endParaRPr lang="en-US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Funded: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CMS Upgrade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eEDM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(joint funding with 20% EPSRC contributions)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A+ (FIC funding)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Watchman (FIC funding)</a:t>
            </a:r>
          </a:p>
          <a:p>
            <a:pPr marL="285738" indent="-285738">
              <a:buFont typeface="Arial" charset="0"/>
              <a:buChar char="•"/>
            </a:pPr>
            <a:endParaRPr lang="en-US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Exploitation: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PPGP(T) round ongoing and will report to SB in July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PPGP(E) round finished (Jocelyn)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SB thank PPGP for the really demanding, challenging task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sz="1600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SB deeply concerned about funding level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Major and unexpected increase in indirect/estate costs squeezes everything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FEC reduced even more to try to cover commitments (knock-on problems?)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sz="1600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Concerns raised at Council</a:t>
            </a:r>
          </a:p>
        </p:txBody>
      </p:sp>
    </p:spTree>
    <p:extLst>
      <p:ext uri="{BB962C8B-B14F-4D97-AF65-F5344CB8AC3E}">
        <p14:creationId xmlns:p14="http://schemas.microsoft.com/office/powerpoint/2010/main" val="381409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15885" y="894728"/>
            <a:ext cx="3639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Advisory panel reports: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92037" y="1856509"/>
            <a:ext cx="79345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CAP: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Issues raised by CAP: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Computing requirements should be peer reviewed at the appropriate time, by experts, in projects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Continued investment needed in DIRAC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Essential to invest in people and develop career paths in the area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CAP provided this input to the computing </a:t>
            </a:r>
            <a:r>
              <a:rPr lang="en-US" dirty="0" err="1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 evaluation, which has followed up these concerns.</a:t>
            </a:r>
          </a:p>
          <a:p>
            <a:pPr marL="285738" indent="-285738">
              <a:buFont typeface="Arial" charset="0"/>
              <a:buChar char="•"/>
            </a:pPr>
            <a:endParaRPr lang="en-US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pPr marL="285738" indent="-285738">
              <a:buFont typeface="Arial" charset="0"/>
              <a:buChar char="•"/>
            </a:pPr>
            <a:endParaRPr lang="en-US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PAAP: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(Cham)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Issues raised by PAAP: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Recommended funding increase for the area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Discussion on boundaries and funding mechanisms for the area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These points have been picked up by the PA </a:t>
            </a:r>
            <a:r>
              <a:rPr lang="en-US" dirty="0" err="1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 evaluation (which PAAP also provided input to)</a:t>
            </a:r>
          </a:p>
        </p:txBody>
      </p:sp>
    </p:spTree>
    <p:extLst>
      <p:ext uri="{BB962C8B-B14F-4D97-AF65-F5344CB8AC3E}">
        <p14:creationId xmlns:p14="http://schemas.microsoft.com/office/powerpoint/2010/main" val="113617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15886" y="894728"/>
            <a:ext cx="1994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Final words: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92036" y="1749830"/>
            <a:ext cx="811876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We know that PP and PA (like all PPAN science) is world-class</a:t>
            </a:r>
          </a:p>
          <a:p>
            <a:pPr marL="800068" lvl="1" indent="-342887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Excellent impact, leadership, science.</a:t>
            </a:r>
          </a:p>
          <a:p>
            <a:pPr marL="800068" lvl="1" indent="-342887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These underlie our ability to argue for increased investment (DUNE, A+)</a:t>
            </a:r>
          </a:p>
          <a:p>
            <a:pPr marL="800068" lvl="1" indent="-342887">
              <a:buFont typeface="Arial" charset="0"/>
              <a:buChar char="•"/>
            </a:pPr>
            <a:endParaRPr lang="en-US" sz="2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We know the extreme, unsustainable stress that the core </a:t>
            </a:r>
            <a:r>
              <a:rPr lang="en-US" sz="2000" b="1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sz="20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is under (everywhere) with flat cash</a:t>
            </a:r>
          </a:p>
          <a:p>
            <a:pPr marL="800068" lvl="1" indent="-342887">
              <a:buFont typeface="Arial" charset="0"/>
              <a:buChar char="•"/>
            </a:pP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eg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. see latest CG round, and FEC level decrease</a:t>
            </a:r>
          </a:p>
          <a:p>
            <a:pPr marL="800068" lvl="1" indent="-342887">
              <a:buFont typeface="Arial" charset="0"/>
              <a:buChar char="•"/>
            </a:pPr>
            <a:endParaRPr lang="en-US" sz="2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Brexit, UKRI </a:t>
            </a:r>
            <a:r>
              <a:rPr lang="en-US" sz="20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reorganisation</a:t>
            </a:r>
            <a:r>
              <a:rPr lang="en-US" sz="2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are not helpful</a:t>
            </a:r>
          </a:p>
          <a:p>
            <a:endParaRPr lang="en-US" sz="2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But </a:t>
            </a:r>
            <a:r>
              <a:rPr lang="is-IS" sz="20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….. </a:t>
            </a:r>
            <a:r>
              <a:rPr lang="en-US" sz="20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there are opportunities:</a:t>
            </a:r>
          </a:p>
          <a:p>
            <a:pPr marL="800068" lvl="1" indent="-342887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Be ambitious, be creative at exploiting funding calls (and thank you for ideas so far)</a:t>
            </a:r>
          </a:p>
          <a:p>
            <a:pPr marL="800068" lvl="1" indent="-342887">
              <a:buFont typeface="Arial" charset="0"/>
              <a:buChar char="•"/>
            </a:pP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Keep up excellent science.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This is the key to strengthening all arguments to UKRI, government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etc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to give us more funding. </a:t>
            </a:r>
          </a:p>
          <a:p>
            <a:endParaRPr lang="en-US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76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0294" y="583075"/>
            <a:ext cx="4323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Science Board Membership: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88084" y="6070103"/>
            <a:ext cx="2562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STFC Office: Trish Mullins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14801" y="6401193"/>
            <a:ext cx="6726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/about-us/how-we-are-governed/advisory-boards/science-board/</a:t>
            </a:r>
          </a:p>
        </p:txBody>
      </p:sp>
      <p:sp>
        <p:nvSpPr>
          <p:cNvPr id="11" name="TextBox 10"/>
          <p:cNvSpPr txBox="1"/>
          <p:nvPr/>
        </p:nvSpPr>
        <p:spPr>
          <a:xfrm rot="5400000">
            <a:off x="5695390" y="5010739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(new / changed)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583681" y="1524000"/>
            <a:ext cx="3828308" cy="2179320"/>
          </a:xfrm>
          <a:prstGeom prst="roundRect">
            <a:avLst/>
          </a:prstGeom>
          <a:noFill/>
          <a:ln w="38100">
            <a:solidFill>
              <a:srgbClr val="008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4874" y="1594738"/>
            <a:ext cx="38721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+ 14 </a:t>
            </a: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non-core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members, including: 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Henrique Araujo (Imperial)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Richard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Battye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(Manchester)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Ed Copeland (Nottingham)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Antonella de Santo (Sussex)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David Newbold (RAL/Bristol)</a:t>
            </a:r>
          </a:p>
          <a:p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Apostolis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Pilaftsis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(Manchester)</a:t>
            </a:r>
          </a:p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796015" y="1492583"/>
            <a:ext cx="4567379" cy="4622302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62734" y="1680078"/>
            <a:ext cx="4147354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Jayne Lawrence (Manchester) (Chair)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Tara Shears (Liverpool) (Deputy Chair)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Stewart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Boogert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(Royal Holloway)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Bill Chaplin (Birmingham)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Bill David (STFC RAL, Oxford)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Gavin Davies (Imperial)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Karen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Edler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(Bath)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Chris Hawes (Oxford Brookes)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David Ireland (Glasgow)</a:t>
            </a:r>
          </a:p>
          <a:p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Ofer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Lahav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(UCL)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Paul McKenna (Strathclyde)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Andy Parker (Cambridge)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Robin Perutz (York)</a:t>
            </a: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Don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Pollacco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(Warwick)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+1 vacancy (to be filled)</a:t>
            </a:r>
          </a:p>
        </p:txBody>
      </p:sp>
    </p:spTree>
    <p:extLst>
      <p:ext uri="{BB962C8B-B14F-4D97-AF65-F5344CB8AC3E}">
        <p14:creationId xmlns:p14="http://schemas.microsoft.com/office/powerpoint/2010/main" val="104441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44086" y="949121"/>
            <a:ext cx="5198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Science Board terms of reference: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8628" y="2251013"/>
            <a:ext cx="794904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is-IS" sz="20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…t</a:t>
            </a:r>
            <a:r>
              <a:rPr lang="en-US" sz="20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o provide the STFC with a strategic scientific overview and assessment of, and science advice on, </a:t>
            </a:r>
            <a:r>
              <a:rPr lang="en-US" sz="20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all </a:t>
            </a:r>
            <a:r>
              <a:rPr lang="en-US" sz="20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of the </a:t>
            </a:r>
            <a:r>
              <a:rPr lang="en-US" sz="2000" dirty="0" err="1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sz="20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STFC supports.”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6004" y="3842899"/>
            <a:ext cx="3855543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Reliant on:</a:t>
            </a:r>
          </a:p>
          <a:p>
            <a:pPr marL="257165" indent="-257165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Advisory panels</a:t>
            </a:r>
          </a:p>
          <a:p>
            <a:pPr marL="257165" indent="-257165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Peer review panels</a:t>
            </a:r>
          </a:p>
          <a:p>
            <a:pPr marL="257165" indent="-257165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Other (expert) review committees</a:t>
            </a:r>
          </a:p>
          <a:p>
            <a:pPr marL="257165" indent="-257165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You, the community.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066003" y="2074733"/>
            <a:ext cx="8061670" cy="1332101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0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15886" y="853165"/>
            <a:ext cx="5006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Current environment and issues: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89366" y="1740084"/>
            <a:ext cx="8283037" cy="2539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Challenges:</a:t>
            </a:r>
          </a:p>
          <a:p>
            <a:r>
              <a:rPr lang="en-US" b="1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Flat cash </a:t>
            </a: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eroding and squeezing core </a:t>
            </a:r>
            <a:r>
              <a:rPr lang="en-US" b="1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everywhere)</a:t>
            </a:r>
          </a:p>
          <a:p>
            <a:r>
              <a:rPr lang="en-US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Brexit </a:t>
            </a:r>
          </a:p>
          <a:p>
            <a:r>
              <a:rPr lang="en-US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UKRI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(still settling in)</a:t>
            </a:r>
          </a:p>
          <a:p>
            <a:r>
              <a:rPr lang="en-US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Forthcoming CSR 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Government target to increase R&amp;D funding to 2.4% of GDP by 2027</a:t>
            </a:r>
          </a:p>
          <a:p>
            <a:pPr marL="1200102" lvl="2" indent="-285738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Shapes input to CSR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STFC have submitted evidence of the pressure on core funding to UKRI</a:t>
            </a:r>
          </a:p>
          <a:p>
            <a:endParaRPr lang="en-US" sz="15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77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15886" y="853165"/>
            <a:ext cx="5006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Current environment and issues: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89366" y="1740082"/>
            <a:ext cx="8283037" cy="4601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Challenges:</a:t>
            </a:r>
          </a:p>
          <a:p>
            <a:r>
              <a:rPr lang="en-US" b="1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Flat cash </a:t>
            </a: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eroding and squeezing core </a:t>
            </a:r>
            <a:r>
              <a:rPr lang="en-US" b="1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everywhere)</a:t>
            </a:r>
          </a:p>
          <a:p>
            <a:r>
              <a:rPr lang="en-US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Brexit </a:t>
            </a:r>
          </a:p>
          <a:p>
            <a:r>
              <a:rPr lang="en-US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UKRI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(still settling in)</a:t>
            </a:r>
          </a:p>
          <a:p>
            <a:r>
              <a:rPr lang="en-US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Forthcoming CSR 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Government target to increase R&amp;D funding to 2.4% of GDP by 2027</a:t>
            </a:r>
          </a:p>
          <a:p>
            <a:pPr marL="1200102" lvl="2" indent="-285738">
              <a:buFont typeface="Arial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Shapes input to CSR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STFC have submitted evidence of the pressure on core funding to UKRI</a:t>
            </a:r>
          </a:p>
          <a:p>
            <a:endParaRPr lang="en-US" sz="15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Opportunities:</a:t>
            </a:r>
          </a:p>
          <a:p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Additional funding streams:</a:t>
            </a:r>
          </a:p>
          <a:p>
            <a:pPr lvl="1"/>
            <a:r>
              <a:rPr lang="en-US" sz="1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Industrial Strategy Challenge Fund (ISCF – industrial requirements)</a:t>
            </a:r>
          </a:p>
          <a:p>
            <a:pPr lvl="1"/>
            <a:r>
              <a:rPr lang="en-US" sz="1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Newton and Global challenges research fund (GCRF – ODA requirements)</a:t>
            </a:r>
          </a:p>
          <a:p>
            <a:pPr lvl="1"/>
            <a:r>
              <a:rPr lang="en-US" sz="1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Strategic priorities fund (multi/inter-disciplinary research in call areas)</a:t>
            </a:r>
          </a:p>
          <a:p>
            <a:pPr lvl="1"/>
            <a:r>
              <a:rPr lang="en-US" sz="1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Fund for international collaboration (FIC) </a:t>
            </a:r>
            <a:r>
              <a:rPr lang="is-IS" sz="1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…...</a:t>
            </a:r>
            <a:endParaRPr lang="en-US" sz="15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Priority project scheme </a:t>
            </a:r>
            <a:r>
              <a:rPr lang="en-US" sz="1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launched to allow STFC to target any scheme quickly</a:t>
            </a:r>
          </a:p>
          <a:p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New UKRI CDT and fellowship schemes</a:t>
            </a:r>
          </a:p>
        </p:txBody>
      </p:sp>
    </p:spTree>
    <p:extLst>
      <p:ext uri="{BB962C8B-B14F-4D97-AF65-F5344CB8AC3E}">
        <p14:creationId xmlns:p14="http://schemas.microsoft.com/office/powerpoint/2010/main" val="222612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15886" y="609325"/>
            <a:ext cx="165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Activities: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1915885" y="1332638"/>
            <a:ext cx="806167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kern="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Discussion/advice across all STFC activities</a:t>
            </a:r>
            <a:r>
              <a:rPr lang="en-GB" kern="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; </a:t>
            </a:r>
            <a:r>
              <a:rPr lang="en-GB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astronomy, space science, nuclear and particle and particle </a:t>
            </a:r>
            <a:r>
              <a:rPr lang="en-GB" kern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astro</a:t>
            </a:r>
            <a:r>
              <a:rPr lang="en-GB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- physics, computing, accelerator science, infrastructures, neutron facilities, light sources</a:t>
            </a:r>
            <a:r>
              <a:rPr lang="mr-IN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endParaRPr lang="en-GB" kern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kern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GB" b="1" kern="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Strategic reports:</a:t>
            </a:r>
          </a:p>
          <a:p>
            <a:pPr marL="285738" indent="-285738">
              <a:buFont typeface="Arial" charset="0"/>
              <a:buChar char="•"/>
            </a:pPr>
            <a:r>
              <a:rPr lang="en-GB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Detectors and Instrumentation review</a:t>
            </a:r>
          </a:p>
          <a:p>
            <a:pPr marL="742920" lvl="1" indent="-285738">
              <a:buFont typeface="Arial" charset="0"/>
              <a:buChar char="•"/>
            </a:pPr>
            <a:r>
              <a:rPr lang="en-GB" sz="1200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GB" sz="1200" kern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GB" sz="1200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/about-us/our-purpose-and-priorities/planning-and-strategy/</a:t>
            </a:r>
            <a:r>
              <a:rPr lang="en-GB" sz="1200" kern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stfc</a:t>
            </a:r>
            <a:r>
              <a:rPr lang="en-GB" sz="1200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-reviews/2018-detectors-and-instrumentation-strategic-review/</a:t>
            </a:r>
          </a:p>
          <a:p>
            <a:pPr marL="285738" indent="-285738">
              <a:buFont typeface="Arial" charset="0"/>
              <a:buChar char="•"/>
            </a:pPr>
            <a:r>
              <a:rPr lang="en-GB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UKRI research infrastructure roadmap</a:t>
            </a:r>
          </a:p>
          <a:p>
            <a:pPr marL="742920" lvl="1" indent="-285738">
              <a:buFont typeface="Arial" charset="0"/>
              <a:buChar char="•"/>
            </a:pPr>
            <a:r>
              <a:rPr lang="en-GB" sz="1200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GB" sz="1200" kern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www.ukri.org</a:t>
            </a:r>
            <a:r>
              <a:rPr lang="en-GB" sz="1200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/research/infrastructure/</a:t>
            </a:r>
          </a:p>
          <a:p>
            <a:pPr marL="285738" indent="-285738">
              <a:buFont typeface="Arial" charset="0"/>
              <a:buChar char="•"/>
            </a:pPr>
            <a:r>
              <a:rPr lang="en-GB" kern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European Strategy for Particle Physics</a:t>
            </a:r>
          </a:p>
          <a:p>
            <a:pPr marL="285738" indent="-285738">
              <a:buFont typeface="Arial" charset="0"/>
              <a:buChar char="•"/>
            </a:pPr>
            <a:r>
              <a:rPr lang="en-GB" b="1" kern="0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Programme evaluations</a:t>
            </a:r>
          </a:p>
          <a:p>
            <a:pPr marL="285738" indent="-285738">
              <a:buFont typeface="Arial" charset="0"/>
              <a:buChar char="•"/>
            </a:pPr>
            <a:endParaRPr lang="en-GB" kern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GB" b="1" kern="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Projects and exploitation:</a:t>
            </a:r>
          </a:p>
          <a:p>
            <a:pPr marL="285738" indent="-285738">
              <a:buFont typeface="Arial" charset="0"/>
              <a:buChar char="•"/>
            </a:pPr>
            <a:r>
              <a:rPr lang="en-GB" b="1" kern="0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Priority projects exercise</a:t>
            </a:r>
          </a:p>
          <a:p>
            <a:pPr marL="285738" indent="-285738">
              <a:buFont typeface="Arial" charset="0"/>
              <a:buChar char="•"/>
            </a:pPr>
            <a:r>
              <a:rPr lang="en-GB" b="1" kern="0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Funding requests, exploitation grants</a:t>
            </a:r>
          </a:p>
          <a:p>
            <a:pPr marL="285738" indent="-285738">
              <a:buFont typeface="Arial" charset="0"/>
              <a:buChar char="•"/>
            </a:pPr>
            <a:endParaRPr lang="en-GB" kern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GB" b="1" kern="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Advisory panel interactions</a:t>
            </a:r>
          </a:p>
          <a:p>
            <a:pPr marL="285738" indent="-285738">
              <a:buFont typeface="Arial" charset="0"/>
              <a:buChar char="•"/>
            </a:pPr>
            <a:r>
              <a:rPr lang="en-GB" b="1" kern="0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PA, CAP</a:t>
            </a:r>
          </a:p>
          <a:p>
            <a:endParaRPr lang="en-GB" kern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3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46611" y="58993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Priority projects: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6612" y="1637621"/>
            <a:ext cx="86274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51 projects submitted by the community across all STFC areas, including </a:t>
            </a:r>
            <a:r>
              <a:rPr lang="en-US" sz="20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PPAP</a:t>
            </a:r>
            <a:r>
              <a:rPr lang="en-US" sz="2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n-US" sz="2000" b="1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PAAP</a:t>
            </a:r>
            <a:r>
              <a:rPr lang="en-US" sz="2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214304" indent="-214304">
              <a:buFont typeface="Arial" charset="0"/>
              <a:buChar char="•"/>
            </a:pPr>
            <a:endParaRPr lang="en-US" sz="15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pPr marL="214304" indent="-214304">
              <a:buFont typeface="Arial" charset="0"/>
              <a:buChar char="•"/>
            </a:pPr>
            <a:r>
              <a:rPr lang="en-US" sz="15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UK technology </a:t>
            </a:r>
            <a:r>
              <a:rPr lang="en-US" sz="1500" b="1" dirty="0" err="1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centre</a:t>
            </a:r>
            <a:r>
              <a:rPr lang="en-US" sz="15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, Hyper-K, Precision Physics UK, Software institute</a:t>
            </a:r>
          </a:p>
          <a:p>
            <a:pPr marL="214304" indent="-214304">
              <a:buFont typeface="Arial" charset="0"/>
              <a:buChar char="•"/>
            </a:pPr>
            <a:r>
              <a:rPr lang="en-US" sz="1500" b="1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Einstein Telescope, UK AION, HAWC and SGSO, TERAS, IceCube-Gen2</a:t>
            </a:r>
          </a:p>
          <a:p>
            <a:pPr marL="214304" indent="-214304">
              <a:buFont typeface="Arial" charset="0"/>
              <a:buChar char="•"/>
            </a:pPr>
            <a:endParaRPr lang="en-US" sz="15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Form part of STFC’s portfolio to respond to funding opportunities outside the core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endParaRPr lang="en-US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Discussed by Science Board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at extraordinary meeting in October </a:t>
            </a:r>
          </a:p>
          <a:p>
            <a:pPr marL="600050" lvl="1" indent="-257165">
              <a:buFont typeface="Arial" charset="0"/>
              <a:buChar char="•"/>
            </a:pPr>
            <a:r>
              <a:rPr lang="en-US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(comments, not evaluation)</a:t>
            </a:r>
          </a:p>
          <a:p>
            <a:pPr marL="600050" lvl="1" indent="-257165">
              <a:buFont typeface="Arial" charset="0"/>
              <a:buChar char="•"/>
            </a:pPr>
            <a:r>
              <a:rPr lang="en-US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Really excellent to see innovative, ambitious ideas from the community</a:t>
            </a:r>
          </a:p>
          <a:p>
            <a:pPr marL="600050" lvl="1" indent="-257165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Projects have also been considered by Council</a:t>
            </a:r>
          </a:p>
          <a:p>
            <a:endParaRPr lang="en-US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Update process: full review every 3 years (next 2021), refresh funded projects annually, opportunity for AP to add urgent projects (if another removed).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83498" y="6462032"/>
            <a:ext cx="778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2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2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/about-us/our-purpose-and-priorities/planning-and-strategy/</a:t>
            </a:r>
            <a:r>
              <a:rPr lang="en-US" sz="12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stfc</a:t>
            </a:r>
            <a:r>
              <a:rPr lang="en-US" sz="12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-reviews/research-</a:t>
            </a:r>
            <a:r>
              <a:rPr lang="en-US" sz="12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sz="12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61841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15885" y="894728"/>
            <a:ext cx="3776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evaluations: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8569" y="2130880"/>
            <a:ext cx="804590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Three year rolling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to “define a balanced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of excellent science within a realistic financial planning envelope” in each PPAN area, followed by a balance of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exercise:</a:t>
            </a:r>
          </a:p>
          <a:p>
            <a:pPr marL="214304" indent="-214304">
              <a:buFont typeface="Arial" charset="0"/>
              <a:buChar char="•"/>
            </a:pPr>
            <a:endParaRPr lang="en-US" sz="15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pPr marL="214304" indent="-214304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Computing, NP</a:t>
            </a: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evaluations presented to Science Board in October</a:t>
            </a:r>
          </a:p>
          <a:p>
            <a:pPr marL="214304" indent="-214304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Astronomy, </a:t>
            </a:r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PP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b="1" dirty="0">
                <a:solidFill>
                  <a:srgbClr val="73FB79"/>
                </a:solidFill>
                <a:latin typeface="Arial" charset="0"/>
                <a:ea typeface="Arial" charset="0"/>
                <a:cs typeface="Arial" charset="0"/>
              </a:rPr>
              <a:t>PA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and Accelerator Science ongoing</a:t>
            </a:r>
          </a:p>
          <a:p>
            <a:pPr marL="214304" indent="-214304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Intention for all evaluations to finish by June 2019 and reports to be made public</a:t>
            </a:r>
          </a:p>
          <a:p>
            <a:pPr marL="214304" indent="-214304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Balance of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2 will then start.</a:t>
            </a:r>
          </a:p>
          <a:p>
            <a:pPr marL="214304" indent="-214304">
              <a:buFont typeface="Arial" charset="0"/>
              <a:buChar char="•"/>
            </a:pPr>
            <a:endParaRPr lang="en-US" sz="15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39059" y="6460424"/>
            <a:ext cx="88649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1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1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/about-us/our-purpose-and-priorities/planning-and-strategy/</a:t>
            </a:r>
            <a:r>
              <a:rPr lang="en-US" sz="11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sz="11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-evaluation/balance-of-</a:t>
            </a:r>
            <a:r>
              <a:rPr lang="en-US" sz="11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sz="11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-exercise-</a:t>
            </a:r>
            <a:r>
              <a:rPr lang="en-US" sz="11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ppan</a:t>
            </a:r>
            <a:r>
              <a:rPr lang="en-US" sz="11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39403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7726681" y="198120"/>
            <a:ext cx="2636521" cy="278892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Ofer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Lahav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(chair)</a:t>
            </a:r>
          </a:p>
          <a:p>
            <a:r>
              <a:rPr lang="en-US" sz="1400" dirty="0">
                <a:solidFill>
                  <a:prstClr val="white"/>
                </a:solidFill>
              </a:rPr>
              <a:t>Chris </a:t>
            </a:r>
            <a:r>
              <a:rPr lang="en-US" sz="1400" dirty="0" err="1">
                <a:solidFill>
                  <a:prstClr val="white"/>
                </a:solidFill>
              </a:rPr>
              <a:t>Allton</a:t>
            </a:r>
            <a:r>
              <a:rPr lang="en-US" sz="1400" dirty="0">
                <a:solidFill>
                  <a:prstClr val="white"/>
                </a:solidFill>
              </a:rPr>
              <a:t> (Swansea) Henrique Araujo (Imperial) Gary Barker (Warwick) Monica </a:t>
            </a:r>
            <a:r>
              <a:rPr lang="en-US" sz="1400" dirty="0" err="1">
                <a:solidFill>
                  <a:prstClr val="white"/>
                </a:solidFill>
              </a:rPr>
              <a:t>D’Onofrio</a:t>
            </a:r>
            <a:r>
              <a:rPr lang="en-US" sz="1400" dirty="0">
                <a:solidFill>
                  <a:prstClr val="white"/>
                </a:solidFill>
              </a:rPr>
              <a:t> (Liverpool) </a:t>
            </a:r>
          </a:p>
          <a:p>
            <a:r>
              <a:rPr lang="en-US" sz="1400" dirty="0">
                <a:solidFill>
                  <a:prstClr val="white"/>
                </a:solidFill>
              </a:rPr>
              <a:t>Lars </a:t>
            </a:r>
            <a:r>
              <a:rPr lang="en-US" sz="1400" dirty="0" err="1">
                <a:solidFill>
                  <a:prstClr val="white"/>
                </a:solidFill>
              </a:rPr>
              <a:t>Eklund</a:t>
            </a:r>
            <a:r>
              <a:rPr lang="en-US" sz="1400" dirty="0">
                <a:solidFill>
                  <a:prstClr val="white"/>
                </a:solidFill>
              </a:rPr>
              <a:t> (Glasgow) </a:t>
            </a:r>
          </a:p>
          <a:p>
            <a:r>
              <a:rPr lang="en-US" sz="1400" dirty="0">
                <a:solidFill>
                  <a:prstClr val="white"/>
                </a:solidFill>
              </a:rPr>
              <a:t>Nick Evans (Southampton) Julie Kirk (RAL PPD) </a:t>
            </a:r>
          </a:p>
          <a:p>
            <a:r>
              <a:rPr lang="en-US" sz="1400" dirty="0">
                <a:solidFill>
                  <a:prstClr val="white"/>
                </a:solidFill>
              </a:rPr>
              <a:t>Jocelyn Monroe (RHUL) </a:t>
            </a:r>
          </a:p>
          <a:p>
            <a:r>
              <a:rPr lang="en-US" sz="1400" dirty="0">
                <a:solidFill>
                  <a:prstClr val="white"/>
                </a:solidFill>
              </a:rPr>
              <a:t>Dave Newbold (STFC)</a:t>
            </a:r>
            <a:endParaRPr lang="en-GB" alt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15886" y="894728"/>
            <a:ext cx="3700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PP evaluation progress: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87880" y="3413760"/>
            <a:ext cx="8442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The panel have met 3 times and are on course to conclude in June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Current and future balance of the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has been discussed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Funding scenarios of +10%, flat cash and -10% have been discussed.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The report is being drafted</a:t>
            </a:r>
          </a:p>
          <a:p>
            <a:pPr marL="285738" indent="-285738">
              <a:buFont typeface="Arial" charset="0"/>
              <a:buChar char="•"/>
            </a:pP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Emerging messages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(preliminary, not complete):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The evaluation </a:t>
            </a:r>
            <a:r>
              <a:rPr lang="en-US" dirty="0" err="1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emphasises</a:t>
            </a: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the need to support the core </a:t>
            </a:r>
            <a:r>
              <a:rPr lang="en-US" b="1" dirty="0" err="1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4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543801" y="434068"/>
            <a:ext cx="2727961" cy="173001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3FB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Tara Shears (chair)</a:t>
            </a:r>
          </a:p>
          <a:p>
            <a:r>
              <a:rPr lang="en-GB" alt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Richard </a:t>
            </a:r>
            <a:r>
              <a:rPr lang="en-GB" alt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Battye</a:t>
            </a:r>
            <a:r>
              <a:rPr lang="en-GB" alt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(Manchester)</a:t>
            </a:r>
          </a:p>
          <a:p>
            <a:r>
              <a:rPr lang="en-GB" alt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Garret Cotter (Oxford)</a:t>
            </a:r>
          </a:p>
          <a:p>
            <a:r>
              <a:rPr lang="en-GB" alt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Giles Hammond (Glasgow)</a:t>
            </a:r>
          </a:p>
          <a:p>
            <a:r>
              <a:rPr lang="en-GB" alt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Alex Murphy (Edinburgh)</a:t>
            </a:r>
            <a:endParaRPr 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GB" alt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Morgan </a:t>
            </a:r>
            <a:r>
              <a:rPr lang="en-GB" alt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Wascko</a:t>
            </a:r>
            <a:r>
              <a:rPr lang="en-GB" alt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(Imperial)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5885" y="894728"/>
            <a:ext cx="3689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PA evaluation progress: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87880" y="2427257"/>
            <a:ext cx="84429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The panel have met 5 times and are on course to conclude by June.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Current and future balance of the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, and funding scenarios and mechanisms have been discussed</a:t>
            </a:r>
          </a:p>
          <a:p>
            <a:pPr marL="285738" indent="-285738">
              <a:buFont typeface="Arial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The report is currently being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finalised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285738" indent="-285738">
              <a:buFont typeface="Arial" charset="0"/>
              <a:buChar char="•"/>
            </a:pP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Emerging messages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(preliminary, not complete):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PA should retain its distinct identity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within STFC </a:t>
            </a:r>
            <a:r>
              <a:rPr lang="en-US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programmes</a:t>
            </a:r>
            <a:endParaRPr lang="en-US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pPr marL="742920" lvl="1" indent="-285738">
              <a:buFont typeface="Arial" charset="0"/>
              <a:buChar char="•"/>
            </a:pPr>
            <a:r>
              <a:rPr lang="en-US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New, exciting opportunities are accessible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in all (world-leading) areas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Funding is critical</a:t>
            </a: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The area needs an uplift to maintain current leadership and activity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Flat cash, or a reduction, would result in one or more of the three areas supported being damaged or lost</a:t>
            </a:r>
          </a:p>
          <a:p>
            <a:pPr marL="742920" lvl="1" indent="-285738">
              <a:buFont typeface="Arial" charset="0"/>
              <a:buChar char="•"/>
            </a:pP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The evaluation </a:t>
            </a:r>
            <a:r>
              <a:rPr lang="en-US" dirty="0" err="1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emphasises</a:t>
            </a:r>
            <a:r>
              <a:rPr lang="en-US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the need to support the core </a:t>
            </a:r>
            <a:r>
              <a:rPr lang="en-US" b="1" dirty="0" err="1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b="1" dirty="0">
                <a:solidFill>
                  <a:srgbClr val="73FEFF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869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1290</Words>
  <Application>Microsoft Office PowerPoint</Application>
  <PresentationFormat>Widescreen</PresentationFormat>
  <Paragraphs>189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1_Office Theme</vt:lpstr>
      <vt:lpstr>Update from Science Board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UKSBS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from Science Board</dc:title>
  <dc:creator>Brown, David (STFC,SO,PROG)</dc:creator>
  <cp:lastModifiedBy>Brown, David (STFC,SO,PROG)</cp:lastModifiedBy>
  <cp:revision>1</cp:revision>
  <dcterms:created xsi:type="dcterms:W3CDTF">2019-04-10T10:51:32Z</dcterms:created>
  <dcterms:modified xsi:type="dcterms:W3CDTF">2019-04-10T10:51:49Z</dcterms:modified>
</cp:coreProperties>
</file>