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9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57068F-EC2B-41EB-BAD4-6C3AD4134B1E}" type="datetimeFigureOut">
              <a:rPr lang="en-GB" smtClean="0"/>
              <a:t>10/04/2019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AE3AE9-AF36-41C4-BE74-282CA82C84CF}" type="slidenum">
              <a:rPr lang="en-GB" smtClean="0"/>
              <a:t>‹#›</a:t>
            </a:fld>
            <a:endParaRPr lang="en-GB"/>
          </a:p>
        </p:txBody>
      </p:sp>
    </p:spTree>
    <p:extLst>
      <p:ext uri="{BB962C8B-B14F-4D97-AF65-F5344CB8AC3E}">
        <p14:creationId xmlns:p14="http://schemas.microsoft.com/office/powerpoint/2010/main" val="2392517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1</a:t>
            </a:fld>
            <a:endParaRPr lang="en-US" dirty="0">
              <a:solidFill>
                <a:srgbClr val="000000"/>
              </a:solidFill>
            </a:endParaRPr>
          </a:p>
        </p:txBody>
      </p:sp>
    </p:spTree>
    <p:extLst>
      <p:ext uri="{BB962C8B-B14F-4D97-AF65-F5344CB8AC3E}">
        <p14:creationId xmlns:p14="http://schemas.microsoft.com/office/powerpoint/2010/main" val="3782778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Just to emphasise</a:t>
            </a:r>
            <a:r>
              <a:rPr lang="en-GB" baseline="0" dirty="0" smtClean="0"/>
              <a:t> the importance of forming equitable partnerships, where the collaborators in developing countries have an equal say in the objectives and delivery of the project</a:t>
            </a:r>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10</a:t>
            </a:fld>
            <a:endParaRPr lang="en-US" dirty="0">
              <a:solidFill>
                <a:srgbClr val="000000"/>
              </a:solidFill>
            </a:endParaRPr>
          </a:p>
        </p:txBody>
      </p:sp>
    </p:spTree>
    <p:extLst>
      <p:ext uri="{BB962C8B-B14F-4D97-AF65-F5344CB8AC3E}">
        <p14:creationId xmlns:p14="http://schemas.microsoft.com/office/powerpoint/2010/main" val="37802340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11</a:t>
            </a:fld>
            <a:endParaRPr lang="en-US" dirty="0">
              <a:solidFill>
                <a:srgbClr val="000000"/>
              </a:solidFill>
            </a:endParaRPr>
          </a:p>
        </p:txBody>
      </p:sp>
    </p:spTree>
    <p:extLst>
      <p:ext uri="{BB962C8B-B14F-4D97-AF65-F5344CB8AC3E}">
        <p14:creationId xmlns:p14="http://schemas.microsoft.com/office/powerpoint/2010/main" val="3336467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12</a:t>
            </a:fld>
            <a:endParaRPr lang="en-US" dirty="0">
              <a:solidFill>
                <a:srgbClr val="000000"/>
              </a:solidFill>
            </a:endParaRPr>
          </a:p>
        </p:txBody>
      </p:sp>
    </p:spTree>
    <p:extLst>
      <p:ext uri="{BB962C8B-B14F-4D97-AF65-F5344CB8AC3E}">
        <p14:creationId xmlns:p14="http://schemas.microsoft.com/office/powerpoint/2010/main" val="2868725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13</a:t>
            </a:fld>
            <a:endParaRPr lang="en-US" dirty="0">
              <a:solidFill>
                <a:srgbClr val="000000"/>
              </a:solidFill>
            </a:endParaRPr>
          </a:p>
        </p:txBody>
      </p:sp>
    </p:spTree>
    <p:extLst>
      <p:ext uri="{BB962C8B-B14F-4D97-AF65-F5344CB8AC3E}">
        <p14:creationId xmlns:p14="http://schemas.microsoft.com/office/powerpoint/2010/main" val="2412735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Emphasise that STFC is excited about the START project and are proud to be funding it, we look forward to hearing</a:t>
            </a:r>
            <a:r>
              <a:rPr lang="en-GB" baseline="0" dirty="0" smtClean="0"/>
              <a:t> more about its progress over the next three years.</a:t>
            </a:r>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15</a:t>
            </a:fld>
            <a:endParaRPr lang="en-US" dirty="0">
              <a:solidFill>
                <a:srgbClr val="000000"/>
              </a:solidFill>
            </a:endParaRPr>
          </a:p>
        </p:txBody>
      </p:sp>
    </p:spTree>
    <p:extLst>
      <p:ext uri="{BB962C8B-B14F-4D97-AF65-F5344CB8AC3E}">
        <p14:creationId xmlns:p14="http://schemas.microsoft.com/office/powerpoint/2010/main" val="2657701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START project is funded through STFC’s GCRF portfolio.  This slide gives a brief background to what GCRF is</a:t>
            </a:r>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2</a:t>
            </a:fld>
            <a:endParaRPr lang="en-US" dirty="0">
              <a:solidFill>
                <a:srgbClr val="000000"/>
              </a:solidFill>
            </a:endParaRPr>
          </a:p>
        </p:txBody>
      </p:sp>
    </p:spTree>
    <p:extLst>
      <p:ext uri="{BB962C8B-B14F-4D97-AF65-F5344CB8AC3E}">
        <p14:creationId xmlns:p14="http://schemas.microsoft.com/office/powerpoint/2010/main" val="3294787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3</a:t>
            </a:fld>
            <a:endParaRPr lang="en-US" dirty="0">
              <a:solidFill>
                <a:srgbClr val="000000"/>
              </a:solidFill>
            </a:endParaRPr>
          </a:p>
        </p:txBody>
      </p:sp>
    </p:spTree>
    <p:extLst>
      <p:ext uri="{BB962C8B-B14F-4D97-AF65-F5344CB8AC3E}">
        <p14:creationId xmlns:p14="http://schemas.microsoft.com/office/powerpoint/2010/main" val="779133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Emphasise that STFC GCRF budget is small in comparison with the overall GCRF budget.  The STFC has had the opportunity to bid into the large collective pot but without success.  This is partly</a:t>
            </a:r>
            <a:r>
              <a:rPr lang="en-GB" baseline="0" dirty="0" smtClean="0"/>
              <a:t> the reason for the emergence of the START programme, drawn together from two Diamond proposals to the first collective call.  STFC EB decided that they wanted to support a flagship project.</a:t>
            </a:r>
          </a:p>
          <a:p>
            <a:endParaRPr lang="en-GB" baseline="0" dirty="0" smtClean="0"/>
          </a:p>
          <a:p>
            <a:r>
              <a:rPr lang="en-GB" baseline="0" dirty="0" smtClean="0"/>
              <a:t>~Highlight UK Space Agency – International Partnership Programme, providing business solutions using satellites. Projects funded include BGS, Satellite Apps Catapult, </a:t>
            </a:r>
            <a:r>
              <a:rPr lang="en-GB" baseline="0" dirty="0" err="1" smtClean="0"/>
              <a:t>Rothampsted</a:t>
            </a:r>
            <a:r>
              <a:rPr lang="en-GB" baseline="0" dirty="0" smtClean="0"/>
              <a:t>, </a:t>
            </a:r>
          </a:p>
          <a:p>
            <a:endParaRPr lang="en-GB" dirty="0" smtClean="0"/>
          </a:p>
          <a:p>
            <a:r>
              <a:rPr lang="en-GB" dirty="0" smtClean="0"/>
              <a:t>The STFC GCRF portfolio has been developed from its own GCRF allocation - £14m over 4 years (FY18/18 to 20/21).</a:t>
            </a:r>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4</a:t>
            </a:fld>
            <a:endParaRPr lang="en-US" dirty="0">
              <a:solidFill>
                <a:srgbClr val="000000"/>
              </a:solidFill>
            </a:endParaRPr>
          </a:p>
        </p:txBody>
      </p:sp>
    </p:spTree>
    <p:extLst>
      <p:ext uri="{BB962C8B-B14F-4D97-AF65-F5344CB8AC3E}">
        <p14:creationId xmlns:p14="http://schemas.microsoft.com/office/powerpoint/2010/main" val="3932780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Lucida Grande"/>
              <a:ea typeface="ヒラギノ角ゴ Pro W3"/>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Lucida Grande"/>
                <a:ea typeface="ヒラギノ角ゴ Pro W3"/>
                <a:cs typeface="ヒラギノ角ゴ Pro W3"/>
              </a:defRPr>
            </a:lvl1pPr>
            <a:lvl2pPr marL="741761" indent="-285293" eaLnBrk="0" hangingPunct="0">
              <a:defRPr sz="2400">
                <a:solidFill>
                  <a:schemeClr val="tx1"/>
                </a:solidFill>
                <a:latin typeface="Lucida Grande"/>
                <a:ea typeface="ヒラギノ角ゴ Pro W3"/>
                <a:cs typeface="ヒラギノ角ゴ Pro W3"/>
              </a:defRPr>
            </a:lvl2pPr>
            <a:lvl3pPr marL="1141171" indent="-228234" eaLnBrk="0" hangingPunct="0">
              <a:defRPr sz="2400">
                <a:solidFill>
                  <a:schemeClr val="tx1"/>
                </a:solidFill>
                <a:latin typeface="Lucida Grande"/>
                <a:ea typeface="ヒラギノ角ゴ Pro W3"/>
                <a:cs typeface="ヒラギノ角ゴ Pro W3"/>
              </a:defRPr>
            </a:lvl3pPr>
            <a:lvl4pPr marL="1597640" indent="-228234" eaLnBrk="0" hangingPunct="0">
              <a:defRPr sz="2400">
                <a:solidFill>
                  <a:schemeClr val="tx1"/>
                </a:solidFill>
                <a:latin typeface="Lucida Grande"/>
                <a:ea typeface="ヒラギノ角ゴ Pro W3"/>
                <a:cs typeface="ヒラギノ角ゴ Pro W3"/>
              </a:defRPr>
            </a:lvl4pPr>
            <a:lvl5pPr marL="2054108" indent="-228234" eaLnBrk="0" hangingPunct="0">
              <a:defRPr sz="2400">
                <a:solidFill>
                  <a:schemeClr val="tx1"/>
                </a:solidFill>
                <a:latin typeface="Lucida Grande"/>
                <a:ea typeface="ヒラギノ角ゴ Pro W3"/>
                <a:cs typeface="ヒラギノ角ゴ Pro W3"/>
              </a:defRPr>
            </a:lvl5pPr>
            <a:lvl6pPr marL="2510577" indent="-228234"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67045" indent="-228234"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3514" indent="-228234"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79982" indent="-228234"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CAE02643-3C7A-4831-BAC1-452E79F61363}" type="slidenum">
              <a:rPr lang="en-US" altLang="en-US" sz="1200">
                <a:solidFill>
                  <a:srgbClr val="000000"/>
                </a:solidFill>
              </a:rPr>
              <a:pPr/>
              <a:t>5</a:t>
            </a:fld>
            <a:endParaRPr lang="en-US" altLang="en-US" sz="1200">
              <a:solidFill>
                <a:srgbClr val="000000"/>
              </a:solidFill>
            </a:endParaRPr>
          </a:p>
        </p:txBody>
      </p:sp>
    </p:spTree>
    <p:extLst>
      <p:ext uri="{BB962C8B-B14F-4D97-AF65-F5344CB8AC3E}">
        <p14:creationId xmlns:p14="http://schemas.microsoft.com/office/powerpoint/2010/main" val="4029548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90488" y="744538"/>
            <a:ext cx="6616700" cy="3722687"/>
          </a:xfrm>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latin typeface="Lucida Grande"/>
                <a:ea typeface="ヒラギノ角ゴ Pro W3"/>
              </a:rPr>
              <a:t>Emphasise a portfolio approach</a:t>
            </a:r>
            <a:r>
              <a:rPr lang="en-GB" altLang="en-US" baseline="0" dirty="0" smtClean="0">
                <a:latin typeface="Lucida Grande"/>
                <a:ea typeface="ヒラギノ角ゴ Pro W3"/>
              </a:rPr>
              <a:t> – our two GCRF calls have been to encourage the STFC research community to explore ideas for new collaborations in developing countries that address needs there.</a:t>
            </a:r>
            <a:endParaRPr lang="en-GB" altLang="en-US" dirty="0" smtClean="0">
              <a:latin typeface="Lucida Grande"/>
              <a:ea typeface="ヒラギノ角ゴ Pro W3"/>
            </a:endParaRPr>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1761" indent="-285293">
              <a:defRPr sz="2400">
                <a:solidFill>
                  <a:schemeClr val="tx1"/>
                </a:solidFill>
                <a:latin typeface="Lucida Grande"/>
                <a:ea typeface="ヒラギノ角ゴ Pro W3"/>
                <a:cs typeface="ヒラギノ角ゴ Pro W3"/>
              </a:defRPr>
            </a:lvl2pPr>
            <a:lvl3pPr marL="1141171" indent="-228234">
              <a:defRPr sz="2400">
                <a:solidFill>
                  <a:schemeClr val="tx1"/>
                </a:solidFill>
                <a:latin typeface="Lucida Grande"/>
                <a:ea typeface="ヒラギノ角ゴ Pro W3"/>
                <a:cs typeface="ヒラギノ角ゴ Pro W3"/>
              </a:defRPr>
            </a:lvl3pPr>
            <a:lvl4pPr marL="1597640" indent="-228234">
              <a:defRPr sz="2400">
                <a:solidFill>
                  <a:schemeClr val="tx1"/>
                </a:solidFill>
                <a:latin typeface="Lucida Grande"/>
                <a:ea typeface="ヒラギノ角ゴ Pro W3"/>
                <a:cs typeface="ヒラギノ角ゴ Pro W3"/>
              </a:defRPr>
            </a:lvl4pPr>
            <a:lvl5pPr marL="2054108" indent="-228234">
              <a:defRPr sz="2400">
                <a:solidFill>
                  <a:schemeClr val="tx1"/>
                </a:solidFill>
                <a:latin typeface="Lucida Grande"/>
                <a:ea typeface="ヒラギノ角ゴ Pro W3"/>
                <a:cs typeface="ヒラギノ角ゴ Pro W3"/>
              </a:defRPr>
            </a:lvl5pPr>
            <a:lvl6pPr marL="2510577" indent="-228234"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67045" indent="-228234"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3514" indent="-228234"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79982" indent="-228234"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95EAAA17-49E7-49FC-AC78-F4669561A030}" type="slidenum">
              <a:rPr lang="en-US" altLang="en-US" sz="1200">
                <a:solidFill>
                  <a:srgbClr val="000000"/>
                </a:solidFill>
              </a:rPr>
              <a:pPr/>
              <a:t>6</a:t>
            </a:fld>
            <a:endParaRPr lang="en-US" altLang="en-US" sz="1200">
              <a:solidFill>
                <a:srgbClr val="000000"/>
              </a:solidFill>
            </a:endParaRPr>
          </a:p>
        </p:txBody>
      </p:sp>
    </p:spTree>
    <p:extLst>
      <p:ext uri="{BB962C8B-B14F-4D97-AF65-F5344CB8AC3E}">
        <p14:creationId xmlns:p14="http://schemas.microsoft.com/office/powerpoint/2010/main" val="3979087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STFC GCRF funding split roughly</a:t>
            </a:r>
            <a:r>
              <a:rPr lang="en-GB" baseline="0" dirty="0" smtClean="0"/>
              <a:t> into quarters, of which the START programme is a quarter.  Therefore a major component of the STFC GCRF portfolio.</a:t>
            </a:r>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7</a:t>
            </a:fld>
            <a:endParaRPr lang="en-US" dirty="0">
              <a:solidFill>
                <a:srgbClr val="000000"/>
              </a:solidFill>
            </a:endParaRPr>
          </a:p>
        </p:txBody>
      </p:sp>
    </p:spTree>
    <p:extLst>
      <p:ext uri="{BB962C8B-B14F-4D97-AF65-F5344CB8AC3E}">
        <p14:creationId xmlns:p14="http://schemas.microsoft.com/office/powerpoint/2010/main" val="1332383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8</a:t>
            </a:fld>
            <a:endParaRPr lang="en-US" dirty="0">
              <a:solidFill>
                <a:srgbClr val="000000"/>
              </a:solidFill>
            </a:endParaRPr>
          </a:p>
        </p:txBody>
      </p:sp>
    </p:spTree>
    <p:extLst>
      <p:ext uri="{BB962C8B-B14F-4D97-AF65-F5344CB8AC3E}">
        <p14:creationId xmlns:p14="http://schemas.microsoft.com/office/powerpoint/2010/main" val="1337659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examples of the 27 projects funded</a:t>
            </a:r>
            <a:r>
              <a:rPr lang="en-GB" baseline="0" dirty="0" smtClean="0"/>
              <a:t> from STFC GCRF calls</a:t>
            </a:r>
            <a:endParaRPr lang="en-GB" dirty="0"/>
          </a:p>
        </p:txBody>
      </p:sp>
      <p:sp>
        <p:nvSpPr>
          <p:cNvPr id="4" name="Slide Number Placeholder 3"/>
          <p:cNvSpPr>
            <a:spLocks noGrp="1"/>
          </p:cNvSpPr>
          <p:nvPr>
            <p:ph type="sldNum" sz="quarter" idx="10"/>
          </p:nvPr>
        </p:nvSpPr>
        <p:spPr/>
        <p:txBody>
          <a:bodyPr/>
          <a:lstStyle/>
          <a:p>
            <a:pPr>
              <a:defRPr/>
            </a:pPr>
            <a:fld id="{D24C6A19-F8C5-4DE9-BDF3-B9EED853E24A}" type="slidenum">
              <a:rPr lang="en-US" smtClean="0">
                <a:solidFill>
                  <a:srgbClr val="000000"/>
                </a:solidFill>
              </a:rPr>
              <a:pPr>
                <a:defRPr/>
              </a:pPr>
              <a:t>9</a:t>
            </a:fld>
            <a:endParaRPr lang="en-US" dirty="0">
              <a:solidFill>
                <a:srgbClr val="000000"/>
              </a:solidFill>
            </a:endParaRPr>
          </a:p>
        </p:txBody>
      </p:sp>
    </p:spTree>
    <p:extLst>
      <p:ext uri="{BB962C8B-B14F-4D97-AF65-F5344CB8AC3E}">
        <p14:creationId xmlns:p14="http://schemas.microsoft.com/office/powerpoint/2010/main" val="1953263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2AF14DC-098E-43DC-B959-3CBCF9723C4D}" type="datetimeFigureOut">
              <a:rPr lang="en-GB" smtClean="0"/>
              <a:t>10/04/2019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4226679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AF14DC-098E-43DC-B959-3CBCF9723C4D}" type="datetimeFigureOut">
              <a:rPr lang="en-GB" smtClean="0"/>
              <a:t>10/04/2019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1629108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AF14DC-098E-43DC-B959-3CBCF9723C4D}" type="datetimeFigureOut">
              <a:rPr lang="en-GB" smtClean="0"/>
              <a:t>10/04/2019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3967397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AF14DC-098E-43DC-B959-3CBCF9723C4D}" type="datetimeFigureOut">
              <a:rPr lang="en-GB" smtClean="0"/>
              <a:t>10/04/2019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3061906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AF14DC-098E-43DC-B959-3CBCF9723C4D}" type="datetimeFigureOut">
              <a:rPr lang="en-GB" smtClean="0"/>
              <a:t>10/04/2019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1336284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2AF14DC-098E-43DC-B959-3CBCF9723C4D}" type="datetimeFigureOut">
              <a:rPr lang="en-GB" smtClean="0"/>
              <a:t>10/04/2019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357582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2AF14DC-098E-43DC-B959-3CBCF9723C4D}" type="datetimeFigureOut">
              <a:rPr lang="en-GB" smtClean="0"/>
              <a:t>10/04/2019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3209575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2AF14DC-098E-43DC-B959-3CBCF9723C4D}" type="datetimeFigureOut">
              <a:rPr lang="en-GB" smtClean="0"/>
              <a:t>10/04/2019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4125422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AF14DC-098E-43DC-B959-3CBCF9723C4D}" type="datetimeFigureOut">
              <a:rPr lang="en-GB" smtClean="0"/>
              <a:t>10/04/2019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705318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F14DC-098E-43DC-B959-3CBCF9723C4D}" type="datetimeFigureOut">
              <a:rPr lang="en-GB" smtClean="0"/>
              <a:t>10/04/2019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2436532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F14DC-098E-43DC-B959-3CBCF9723C4D}" type="datetimeFigureOut">
              <a:rPr lang="en-GB" smtClean="0"/>
              <a:t>10/04/2019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B4688A-E85A-4F53-BCEE-2F502F8BAA72}" type="slidenum">
              <a:rPr lang="en-GB" smtClean="0"/>
              <a:t>‹#›</a:t>
            </a:fld>
            <a:endParaRPr lang="en-GB"/>
          </a:p>
        </p:txBody>
      </p:sp>
    </p:spTree>
    <p:extLst>
      <p:ext uri="{BB962C8B-B14F-4D97-AF65-F5344CB8AC3E}">
        <p14:creationId xmlns:p14="http://schemas.microsoft.com/office/powerpoint/2010/main" val="116860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AF14DC-098E-43DC-B959-3CBCF9723C4D}" type="datetimeFigureOut">
              <a:rPr lang="en-GB" smtClean="0"/>
              <a:t>10/04/2019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B4688A-E85A-4F53-BCEE-2F502F8BAA72}" type="slidenum">
              <a:rPr lang="en-GB" smtClean="0"/>
              <a:t>‹#›</a:t>
            </a:fld>
            <a:endParaRPr lang="en-GB"/>
          </a:p>
        </p:txBody>
      </p:sp>
    </p:spTree>
    <p:extLst>
      <p:ext uri="{BB962C8B-B14F-4D97-AF65-F5344CB8AC3E}">
        <p14:creationId xmlns:p14="http://schemas.microsoft.com/office/powerpoint/2010/main" val="4040535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ukri.org/news/new-international-development-research-programme-announced-by-uk-research-and-innovation/"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2063552" y="2564905"/>
            <a:ext cx="91440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lgn="l" eaLnBrk="1" hangingPunct="1"/>
            <a:r>
              <a:rPr lang="en-US" altLang="en-US" sz="3600" kern="0" dirty="0">
                <a:solidFill>
                  <a:srgbClr val="3C8C93"/>
                </a:solidFill>
                <a:latin typeface="Calibri" pitchFamily="34" charset="0"/>
              </a:rPr>
              <a:t>	Global Challenges Research Fund</a:t>
            </a:r>
            <a:br>
              <a:rPr lang="en-US" altLang="en-US" sz="3600" kern="0" dirty="0">
                <a:solidFill>
                  <a:srgbClr val="3C8C93"/>
                </a:solidFill>
                <a:latin typeface="Calibri" pitchFamily="34" charset="0"/>
              </a:rPr>
            </a:br>
            <a:r>
              <a:rPr lang="en-US" altLang="en-US" sz="3600" kern="0" dirty="0">
                <a:solidFill>
                  <a:srgbClr val="3C8C93"/>
                </a:solidFill>
                <a:latin typeface="Calibri" pitchFamily="34" charset="0"/>
              </a:rPr>
              <a:t>	STFC update</a:t>
            </a:r>
          </a:p>
          <a:p>
            <a:pPr marL="1714432" lvl="3" indent="-342887" algn="l" eaLnBrk="1" hangingPunct="1">
              <a:buFont typeface="Arial" panose="020B0604020202020204" pitchFamily="34" charset="0"/>
              <a:buChar char="•"/>
            </a:pPr>
            <a:endParaRPr lang="en-US" altLang="en-US" sz="2400" kern="0" dirty="0">
              <a:latin typeface="Calibri" pitchFamily="34" charset="0"/>
            </a:endParaRPr>
          </a:p>
          <a:p>
            <a:pPr marL="1714432" lvl="3" indent="-342887" algn="l" eaLnBrk="1" hangingPunct="1">
              <a:buFont typeface="Arial" panose="020B0604020202020204" pitchFamily="34" charset="0"/>
              <a:buChar char="•"/>
            </a:pPr>
            <a:r>
              <a:rPr lang="en-US" altLang="en-US" sz="2400" kern="0" dirty="0">
                <a:latin typeface="Calibri" pitchFamily="34" charset="0"/>
              </a:rPr>
              <a:t>GCRF Overview</a:t>
            </a:r>
          </a:p>
          <a:p>
            <a:pPr marL="1714432" lvl="3" indent="-342887" algn="l" eaLnBrk="1" hangingPunct="1">
              <a:buFont typeface="Arial" panose="020B0604020202020204" pitchFamily="34" charset="0"/>
              <a:buChar char="•"/>
            </a:pPr>
            <a:r>
              <a:rPr lang="en-US" altLang="en-US" sz="2400" kern="0" dirty="0">
                <a:latin typeface="Calibri" pitchFamily="34" charset="0"/>
              </a:rPr>
              <a:t>UKRI Collective Programme</a:t>
            </a:r>
          </a:p>
          <a:p>
            <a:pPr marL="1714432" lvl="3" indent="-342887" algn="l" eaLnBrk="1" hangingPunct="1">
              <a:buFont typeface="Arial" panose="020B0604020202020204" pitchFamily="34" charset="0"/>
              <a:buChar char="•"/>
            </a:pPr>
            <a:r>
              <a:rPr lang="en-US" altLang="en-US" sz="2400" kern="0" dirty="0">
                <a:latin typeface="Calibri" pitchFamily="34" charset="0"/>
              </a:rPr>
              <a:t>STFC GCRF Portfolio</a:t>
            </a:r>
          </a:p>
          <a:p>
            <a:pPr marL="1714432" lvl="3" indent="-342887" algn="l" eaLnBrk="1" hangingPunct="1">
              <a:buFont typeface="Arial" panose="020B0604020202020204" pitchFamily="34" charset="0"/>
              <a:buChar char="•"/>
            </a:pPr>
            <a:r>
              <a:rPr lang="en-US" altLang="en-US" sz="2400" kern="0" dirty="0">
                <a:latin typeface="Calibri" pitchFamily="34" charset="0"/>
              </a:rPr>
              <a:t>Future plans</a:t>
            </a:r>
          </a:p>
          <a:p>
            <a:pPr marL="1714432" lvl="3" indent="-342887" algn="l" eaLnBrk="1" hangingPunct="1">
              <a:buFont typeface="Arial" panose="020B0604020202020204" pitchFamily="34" charset="0"/>
              <a:buChar char="•"/>
            </a:pPr>
            <a:r>
              <a:rPr lang="en-US" altLang="en-US" sz="2400" kern="0" dirty="0">
                <a:latin typeface="Calibri" pitchFamily="34" charset="0"/>
              </a:rPr>
              <a:t>Newton</a:t>
            </a:r>
          </a:p>
          <a:p>
            <a:pPr marL="1714432" lvl="3" indent="-342887" algn="l" eaLnBrk="1" hangingPunct="1">
              <a:buFont typeface="Arial" panose="020B0604020202020204" pitchFamily="34" charset="0"/>
              <a:buChar char="•"/>
            </a:pPr>
            <a:r>
              <a:rPr lang="en-US" altLang="en-US" sz="2400" kern="0" dirty="0">
                <a:latin typeface="Calibri" pitchFamily="34" charset="0"/>
              </a:rPr>
              <a:t>Final comments</a:t>
            </a:r>
          </a:p>
        </p:txBody>
      </p:sp>
      <p:sp>
        <p:nvSpPr>
          <p:cNvPr id="10" name="Subtitle 2"/>
          <p:cNvSpPr txBox="1">
            <a:spLocks/>
          </p:cNvSpPr>
          <p:nvPr/>
        </p:nvSpPr>
        <p:spPr bwMode="auto">
          <a:xfrm>
            <a:off x="2783632" y="5325442"/>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2400">
                <a:solidFill>
                  <a:schemeClr val="tx1"/>
                </a:solidFill>
                <a:latin typeface="Arial" pitchFamily="34" charset="0"/>
                <a:ea typeface="+mn-ea"/>
                <a:cs typeface="Arial" pitchFamily="34" charset="0"/>
              </a:defRPr>
            </a:lvl1pPr>
            <a:lvl2pPr marL="457200" indent="0" algn="ctr" rtl="0" eaLnBrk="0" fontAlgn="base" hangingPunct="0">
              <a:spcBef>
                <a:spcPct val="20000"/>
              </a:spcBef>
              <a:spcAft>
                <a:spcPct val="0"/>
              </a:spcAft>
              <a:buNone/>
              <a:defRPr sz="3600">
                <a:solidFill>
                  <a:schemeClr val="tx1"/>
                </a:solidFill>
                <a:latin typeface="Arial" pitchFamily="34" charset="0"/>
                <a:ea typeface="+mn-ea"/>
                <a:cs typeface="Arial" pitchFamily="34" charset="0"/>
              </a:defRPr>
            </a:lvl2pPr>
            <a:lvl3pPr marL="914400" indent="0" algn="ctr" rtl="0" eaLnBrk="0" fontAlgn="base" hangingPunct="0">
              <a:spcBef>
                <a:spcPct val="20000"/>
              </a:spcBef>
              <a:spcAft>
                <a:spcPct val="0"/>
              </a:spcAft>
              <a:buNone/>
              <a:defRPr sz="3600">
                <a:solidFill>
                  <a:schemeClr val="tx1"/>
                </a:solidFill>
                <a:latin typeface="Arial" pitchFamily="34" charset="0"/>
                <a:ea typeface="+mn-ea"/>
                <a:cs typeface="Arial" pitchFamily="34" charset="0"/>
              </a:defRPr>
            </a:lvl3pPr>
            <a:lvl4pPr marL="1371600" indent="0" algn="ctr" rtl="0" eaLnBrk="0" fontAlgn="base" hangingPunct="0">
              <a:spcBef>
                <a:spcPct val="20000"/>
              </a:spcBef>
              <a:spcAft>
                <a:spcPct val="0"/>
              </a:spcAft>
              <a:buNone/>
              <a:defRPr sz="3600">
                <a:solidFill>
                  <a:schemeClr val="tx1"/>
                </a:solidFill>
                <a:latin typeface="Arial" pitchFamily="34" charset="0"/>
                <a:ea typeface="+mn-ea"/>
                <a:cs typeface="Arial" pitchFamily="34" charset="0"/>
              </a:defRPr>
            </a:lvl4pPr>
            <a:lvl5pPr marL="1828800" indent="0" algn="ctr" rtl="0" eaLnBrk="0" fontAlgn="base" hangingPunct="0">
              <a:spcBef>
                <a:spcPct val="20000"/>
              </a:spcBef>
              <a:spcAft>
                <a:spcPct val="0"/>
              </a:spcAft>
              <a:buNone/>
              <a:defRPr sz="3600">
                <a:solidFill>
                  <a:schemeClr val="tx1"/>
                </a:solidFill>
                <a:latin typeface="Arial" pitchFamily="34" charset="0"/>
                <a:ea typeface="+mn-ea"/>
                <a:cs typeface="Arial" pitchFamily="34" charset="0"/>
              </a:defRPr>
            </a:lvl5pPr>
            <a:lvl6pPr marL="2286000" indent="0" algn="ctr" rtl="0" eaLnBrk="1" fontAlgn="base" hangingPunct="1">
              <a:spcBef>
                <a:spcPct val="20000"/>
              </a:spcBef>
              <a:spcAft>
                <a:spcPct val="0"/>
              </a:spcAft>
              <a:buNone/>
              <a:defRPr sz="2000">
                <a:solidFill>
                  <a:schemeClr val="tx1"/>
                </a:solidFill>
                <a:latin typeface="+mn-lt"/>
                <a:ea typeface="+mn-ea"/>
              </a:defRPr>
            </a:lvl6pPr>
            <a:lvl7pPr marL="2743200" indent="0" algn="ctr" rtl="0" eaLnBrk="1" fontAlgn="base" hangingPunct="1">
              <a:spcBef>
                <a:spcPct val="20000"/>
              </a:spcBef>
              <a:spcAft>
                <a:spcPct val="0"/>
              </a:spcAft>
              <a:buNone/>
              <a:defRPr sz="2000">
                <a:solidFill>
                  <a:schemeClr val="tx1"/>
                </a:solidFill>
                <a:latin typeface="+mn-lt"/>
                <a:ea typeface="+mn-ea"/>
              </a:defRPr>
            </a:lvl7pPr>
            <a:lvl8pPr marL="3200400" indent="0" algn="ctr" rtl="0" eaLnBrk="1" fontAlgn="base" hangingPunct="1">
              <a:spcBef>
                <a:spcPct val="20000"/>
              </a:spcBef>
              <a:spcAft>
                <a:spcPct val="0"/>
              </a:spcAft>
              <a:buNone/>
              <a:defRPr sz="2000">
                <a:solidFill>
                  <a:schemeClr val="tx1"/>
                </a:solidFill>
                <a:latin typeface="+mn-lt"/>
                <a:ea typeface="+mn-ea"/>
              </a:defRPr>
            </a:lvl8pPr>
            <a:lvl9pPr marL="3657600" indent="0" algn="ctr" rtl="0" eaLnBrk="1" fontAlgn="base" hangingPunct="1">
              <a:spcBef>
                <a:spcPct val="20000"/>
              </a:spcBef>
              <a:spcAft>
                <a:spcPct val="0"/>
              </a:spcAft>
              <a:buNone/>
              <a:defRPr sz="2000">
                <a:solidFill>
                  <a:schemeClr val="tx1"/>
                </a:solidFill>
                <a:latin typeface="+mn-lt"/>
                <a:ea typeface="+mn-ea"/>
              </a:defRPr>
            </a:lvl9pPr>
          </a:lstStyle>
          <a:p>
            <a:pPr eaLnBrk="1" hangingPunct="1"/>
            <a:r>
              <a:rPr lang="en-US" altLang="en-US" sz="2000" b="1" kern="0" dirty="0">
                <a:solidFill>
                  <a:srgbClr val="000000"/>
                </a:solidFill>
                <a:latin typeface="Calibri" pitchFamily="34" charset="0"/>
              </a:rPr>
              <a:t>Jason Green</a:t>
            </a:r>
          </a:p>
          <a:p>
            <a:pPr eaLnBrk="1" hangingPunct="1"/>
            <a:r>
              <a:rPr lang="en-US" altLang="en-US" sz="2000" b="1" kern="0" dirty="0">
                <a:solidFill>
                  <a:srgbClr val="000000"/>
                </a:solidFill>
                <a:latin typeface="Calibri" pitchFamily="34" charset="0"/>
              </a:rPr>
              <a:t>External Innovations, </a:t>
            </a:r>
            <a:r>
              <a:rPr lang="en-US" altLang="en-US" sz="2000" b="1" kern="0" dirty="0" err="1">
                <a:solidFill>
                  <a:srgbClr val="000000"/>
                </a:solidFill>
                <a:latin typeface="Calibri" pitchFamily="34" charset="0"/>
              </a:rPr>
              <a:t>Programmes</a:t>
            </a:r>
            <a:r>
              <a:rPr lang="en-US" altLang="en-US" sz="2000" b="1" kern="0" dirty="0">
                <a:solidFill>
                  <a:srgbClr val="000000"/>
                </a:solidFill>
                <a:latin typeface="Calibri" pitchFamily="34" charset="0"/>
              </a:rPr>
              <a:t> Directorate</a:t>
            </a:r>
          </a:p>
          <a:p>
            <a:pPr eaLnBrk="1" hangingPunct="1"/>
            <a:r>
              <a:rPr lang="en-US" altLang="en-US" sz="2000" b="1" kern="0" dirty="0">
                <a:solidFill>
                  <a:srgbClr val="000000"/>
                </a:solidFill>
                <a:latin typeface="Calibri" pitchFamily="34" charset="0"/>
              </a:rPr>
              <a:t>STFC</a:t>
            </a:r>
          </a:p>
        </p:txBody>
      </p:sp>
      <p:pic>
        <p:nvPicPr>
          <p:cNvPr id="11" name="Picture 2" descr="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4273" y="5590108"/>
            <a:ext cx="2123728" cy="122326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1314903" y="5643263"/>
            <a:ext cx="2046871" cy="1116958"/>
          </a:xfrm>
          <a:prstGeom prst="rect">
            <a:avLst/>
          </a:prstGeom>
        </p:spPr>
      </p:pic>
    </p:spTree>
    <p:extLst>
      <p:ext uri="{BB962C8B-B14F-4D97-AF65-F5344CB8AC3E}">
        <p14:creationId xmlns:p14="http://schemas.microsoft.com/office/powerpoint/2010/main" val="16827812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33376"/>
            <a:ext cx="9144000" cy="575345"/>
          </a:xfrm>
        </p:spPr>
        <p:txBody>
          <a:bodyPr>
            <a:normAutofit fontScale="90000"/>
          </a:bodyPr>
          <a:lstStyle/>
          <a:p>
            <a:r>
              <a:rPr lang="en-GB" dirty="0" smtClean="0"/>
              <a:t>Importance of Partnerships</a:t>
            </a:r>
            <a:endParaRPr lang="en-GB" dirty="0"/>
          </a:p>
        </p:txBody>
      </p:sp>
      <p:sp>
        <p:nvSpPr>
          <p:cNvPr id="3" name="Content Placeholder 2"/>
          <p:cNvSpPr>
            <a:spLocks noGrp="1"/>
          </p:cNvSpPr>
          <p:nvPr>
            <p:ph idx="1"/>
          </p:nvPr>
        </p:nvSpPr>
        <p:spPr>
          <a:xfrm>
            <a:off x="1847528" y="908721"/>
            <a:ext cx="8572476" cy="3800488"/>
          </a:xfrm>
        </p:spPr>
        <p:txBody>
          <a:bodyPr>
            <a:normAutofit fontScale="85000" lnSpcReduction="20000"/>
          </a:bodyPr>
          <a:lstStyle/>
          <a:p>
            <a:r>
              <a:rPr lang="en-GB" dirty="0" smtClean="0"/>
              <a:t>Co-development with international partners</a:t>
            </a:r>
          </a:p>
          <a:p>
            <a:r>
              <a:rPr lang="en-GB" dirty="0" smtClean="0"/>
              <a:t>Substantial, genuine and meaningful collaboration between UK and development country researchers, as well as relevant development agencies, NGOs, Civil Society Organisations, industry or other private sector organisations, policy makers</a:t>
            </a:r>
          </a:p>
          <a:p>
            <a:r>
              <a:rPr lang="en-GB" dirty="0" smtClean="0"/>
              <a:t>Appropriate strategy for engagement with users, intermediaries and beneficiaries</a:t>
            </a:r>
          </a:p>
          <a:p>
            <a:r>
              <a:rPr lang="en-GB" dirty="0" smtClean="0"/>
              <a:t>Consideration of the relevant developing country context</a:t>
            </a:r>
          </a:p>
          <a:p>
            <a:r>
              <a:rPr lang="en-GB" b="1" dirty="0"/>
              <a:t>Ensure </a:t>
            </a:r>
            <a:r>
              <a:rPr lang="en-GB" b="1" dirty="0" smtClean="0"/>
              <a:t>partner country challenge-led </a:t>
            </a:r>
            <a:r>
              <a:rPr lang="en-GB" b="1" dirty="0"/>
              <a:t>not UK/science push</a:t>
            </a:r>
          </a:p>
          <a:p>
            <a:endParaRPr lang="en-GB" dirty="0"/>
          </a:p>
          <a:p>
            <a:pPr marL="0" indent="0">
              <a:buNone/>
            </a:pPr>
            <a:r>
              <a:rPr lang="en-GB" b="1" dirty="0" smtClean="0"/>
              <a:t>Ensure challenge-led not UK/science push</a:t>
            </a:r>
          </a:p>
          <a:p>
            <a:endParaRPr lang="en-GB" dirty="0"/>
          </a:p>
        </p:txBody>
      </p:sp>
      <p:pic>
        <p:nvPicPr>
          <p:cNvPr id="4" name="Picture 2" descr="https://i0.wp.com/flowingdata.com/wp-content/uploads/2017/05/here_to_help_2x.png?fit=720%2C254&amp;ssl=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513" y="4698177"/>
            <a:ext cx="5988283" cy="21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0020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6f391e88-d43f-4b4a-b396-45622f1fb96d@f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1169" y="627674"/>
            <a:ext cx="8839328" cy="649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24000" y="333375"/>
            <a:ext cx="9144000" cy="71290"/>
          </a:xfrm>
        </p:spPr>
        <p:txBody>
          <a:bodyPr>
            <a:normAutofit fontScale="90000"/>
          </a:bodyPr>
          <a:lstStyle/>
          <a:p>
            <a:r>
              <a:rPr lang="en-GB" dirty="0"/>
              <a:t>Theories of Change</a:t>
            </a:r>
          </a:p>
        </p:txBody>
      </p:sp>
    </p:spTree>
    <p:extLst>
      <p:ext uri="{BB962C8B-B14F-4D97-AF65-F5344CB8AC3E}">
        <p14:creationId xmlns:p14="http://schemas.microsoft.com/office/powerpoint/2010/main" val="31997252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4871865" y="3872480"/>
            <a:ext cx="5869278" cy="2894850"/>
          </a:xfrm>
          <a:prstGeom prst="rect">
            <a:avLst/>
          </a:prstGeom>
        </p:spPr>
      </p:pic>
      <p:sp>
        <p:nvSpPr>
          <p:cNvPr id="2" name="Title 1"/>
          <p:cNvSpPr>
            <a:spLocks noGrp="1"/>
          </p:cNvSpPr>
          <p:nvPr>
            <p:ph type="title"/>
          </p:nvPr>
        </p:nvSpPr>
        <p:spPr>
          <a:xfrm>
            <a:off x="1524000" y="247227"/>
            <a:ext cx="9144000" cy="598240"/>
          </a:xfrm>
        </p:spPr>
        <p:txBody>
          <a:bodyPr>
            <a:normAutofit fontScale="90000"/>
          </a:bodyPr>
          <a:lstStyle/>
          <a:p>
            <a:r>
              <a:rPr lang="en-GB" dirty="0" smtClean="0"/>
              <a:t>Future ideas/plans/SR period</a:t>
            </a:r>
            <a:endParaRPr lang="en-GB" dirty="0"/>
          </a:p>
        </p:txBody>
      </p:sp>
      <p:sp>
        <p:nvSpPr>
          <p:cNvPr id="3" name="Content Placeholder 2"/>
          <p:cNvSpPr>
            <a:spLocks noGrp="1"/>
          </p:cNvSpPr>
          <p:nvPr>
            <p:ph idx="1"/>
          </p:nvPr>
        </p:nvSpPr>
        <p:spPr>
          <a:xfrm>
            <a:off x="838098" y="867081"/>
            <a:ext cx="8278688" cy="3800488"/>
          </a:xfrm>
        </p:spPr>
        <p:txBody>
          <a:bodyPr>
            <a:normAutofit fontScale="92500" lnSpcReduction="10000"/>
          </a:bodyPr>
          <a:lstStyle/>
          <a:p>
            <a:pPr marL="0" indent="0">
              <a:buNone/>
            </a:pPr>
            <a:r>
              <a:rPr lang="en-GB" sz="2000" b="1" dirty="0"/>
              <a:t>ODA funding as Capital in next SR period – opportunities, risks?</a:t>
            </a:r>
          </a:p>
          <a:p>
            <a:pPr marL="0" indent="0">
              <a:buNone/>
            </a:pPr>
            <a:r>
              <a:rPr lang="en-GB" sz="2000" dirty="0"/>
              <a:t>GCRF consultation and briefing workshop in Autumn 2019. Agenda to include:</a:t>
            </a:r>
          </a:p>
          <a:p>
            <a:r>
              <a:rPr lang="en-GB" sz="2000" dirty="0"/>
              <a:t>Present our current GCRF portfolio</a:t>
            </a:r>
          </a:p>
          <a:p>
            <a:r>
              <a:rPr lang="en-GB" sz="2000" dirty="0"/>
              <a:t>Highlight impacts from projects</a:t>
            </a:r>
          </a:p>
          <a:p>
            <a:r>
              <a:rPr lang="en-GB" sz="2000" dirty="0"/>
              <a:t>Importance of equitable partnerships</a:t>
            </a:r>
          </a:p>
          <a:p>
            <a:r>
              <a:rPr lang="en-GB" sz="2000" dirty="0"/>
              <a:t>Session on Theories of Change model</a:t>
            </a:r>
          </a:p>
          <a:p>
            <a:r>
              <a:rPr lang="en-GB" sz="2000" dirty="0"/>
              <a:t>Evidence to help identify potential future calls </a:t>
            </a:r>
            <a:r>
              <a:rPr lang="en-GB" sz="2000" dirty="0" err="1"/>
              <a:t>eg</a:t>
            </a:r>
            <a:r>
              <a:rPr lang="en-GB" sz="2000" dirty="0"/>
              <a:t> technology transfer, networks, or food, health…</a:t>
            </a:r>
          </a:p>
          <a:p>
            <a:r>
              <a:rPr lang="en-GB" sz="2000" u="sng" dirty="0"/>
              <a:t>Focus on least developed countries</a:t>
            </a:r>
          </a:p>
          <a:p>
            <a:r>
              <a:rPr lang="en-GB" sz="2000" dirty="0"/>
              <a:t>Exploring possible links with </a:t>
            </a:r>
            <a:endParaRPr lang="en-GB" sz="2000" dirty="0"/>
          </a:p>
          <a:p>
            <a:r>
              <a:rPr lang="en-GB" sz="2000" dirty="0"/>
              <a:t>African </a:t>
            </a:r>
            <a:r>
              <a:rPr lang="en-GB" sz="2000" dirty="0"/>
              <a:t>Academy of Sciences</a:t>
            </a:r>
          </a:p>
        </p:txBody>
      </p:sp>
      <p:sp>
        <p:nvSpPr>
          <p:cNvPr id="7" name="Flowchart: Connector 6"/>
          <p:cNvSpPr/>
          <p:nvPr/>
        </p:nvSpPr>
        <p:spPr bwMode="auto">
          <a:xfrm>
            <a:off x="6270327" y="5674110"/>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8" name="Flowchart: Connector 7"/>
          <p:cNvSpPr/>
          <p:nvPr/>
        </p:nvSpPr>
        <p:spPr bwMode="auto">
          <a:xfrm>
            <a:off x="6692186" y="5694097"/>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9" name="Flowchart: Connector 8"/>
          <p:cNvSpPr/>
          <p:nvPr/>
        </p:nvSpPr>
        <p:spPr bwMode="auto">
          <a:xfrm>
            <a:off x="7878787" y="6093528"/>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0" name="Flowchart: Connector 9"/>
          <p:cNvSpPr/>
          <p:nvPr/>
        </p:nvSpPr>
        <p:spPr bwMode="auto">
          <a:xfrm>
            <a:off x="8101163" y="5486418"/>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1" name="Flowchart: Connector 10"/>
          <p:cNvSpPr/>
          <p:nvPr/>
        </p:nvSpPr>
        <p:spPr bwMode="auto">
          <a:xfrm>
            <a:off x="9264353" y="5639862"/>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2" name="Flowchart: Connector 11"/>
          <p:cNvSpPr/>
          <p:nvPr/>
        </p:nvSpPr>
        <p:spPr bwMode="auto">
          <a:xfrm>
            <a:off x="8400257" y="4564926"/>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3" name="Flowchart: Connector 12"/>
          <p:cNvSpPr/>
          <p:nvPr/>
        </p:nvSpPr>
        <p:spPr bwMode="auto">
          <a:xfrm>
            <a:off x="9072075" y="5186999"/>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4" name="Flowchart: Connector 13"/>
          <p:cNvSpPr/>
          <p:nvPr/>
        </p:nvSpPr>
        <p:spPr bwMode="auto">
          <a:xfrm>
            <a:off x="8056453" y="4887631"/>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5" name="Flowchart: Connector 14"/>
          <p:cNvSpPr/>
          <p:nvPr/>
        </p:nvSpPr>
        <p:spPr bwMode="auto">
          <a:xfrm>
            <a:off x="7995566" y="4739995"/>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6" name="Flowchart: Connector 15"/>
          <p:cNvSpPr/>
          <p:nvPr/>
        </p:nvSpPr>
        <p:spPr bwMode="auto">
          <a:xfrm>
            <a:off x="7968209" y="4989078"/>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7" name="Flowchart: Connector 16"/>
          <p:cNvSpPr/>
          <p:nvPr/>
        </p:nvSpPr>
        <p:spPr bwMode="auto">
          <a:xfrm>
            <a:off x="9059212" y="4828323"/>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8" name="Flowchart: Connector 17"/>
          <p:cNvSpPr/>
          <p:nvPr/>
        </p:nvSpPr>
        <p:spPr bwMode="auto">
          <a:xfrm>
            <a:off x="8688290" y="5077404"/>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19" name="Flowchart: Connector 18"/>
          <p:cNvSpPr/>
          <p:nvPr/>
        </p:nvSpPr>
        <p:spPr bwMode="auto">
          <a:xfrm>
            <a:off x="9480377" y="5275741"/>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20" name="Flowchart: Connector 19"/>
          <p:cNvSpPr/>
          <p:nvPr/>
        </p:nvSpPr>
        <p:spPr bwMode="auto">
          <a:xfrm>
            <a:off x="9176759" y="5443133"/>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21" name="Flowchart: Connector 20"/>
          <p:cNvSpPr/>
          <p:nvPr/>
        </p:nvSpPr>
        <p:spPr bwMode="auto">
          <a:xfrm>
            <a:off x="5879978" y="5042466"/>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22" name="Flowchart: Connector 21"/>
          <p:cNvSpPr/>
          <p:nvPr/>
        </p:nvSpPr>
        <p:spPr bwMode="auto">
          <a:xfrm>
            <a:off x="6312026" y="5415891"/>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23" name="Flowchart: Connector 22"/>
          <p:cNvSpPr/>
          <p:nvPr/>
        </p:nvSpPr>
        <p:spPr bwMode="auto">
          <a:xfrm>
            <a:off x="9259532" y="5275741"/>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24" name="Flowchart: Connector 23"/>
          <p:cNvSpPr/>
          <p:nvPr/>
        </p:nvSpPr>
        <p:spPr bwMode="auto">
          <a:xfrm>
            <a:off x="6395913" y="6196092"/>
            <a:ext cx="89423" cy="88327"/>
          </a:xfrm>
          <a:prstGeom prst="flowChartConnector">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ea typeface="ヒラギノ角ゴ Pro W3" pitchFamily="84" charset="-128"/>
            </a:endParaRPr>
          </a:p>
        </p:txBody>
      </p:sp>
      <p:sp>
        <p:nvSpPr>
          <p:cNvPr id="26" name="Rectangle 25"/>
          <p:cNvSpPr/>
          <p:nvPr/>
        </p:nvSpPr>
        <p:spPr>
          <a:xfrm>
            <a:off x="5154904" y="6601274"/>
            <a:ext cx="5076056" cy="307777"/>
          </a:xfrm>
          <a:prstGeom prst="rect">
            <a:avLst/>
          </a:prstGeom>
        </p:spPr>
        <p:txBody>
          <a:bodyPr wrap="square">
            <a:spAutoFit/>
          </a:bodyPr>
          <a:lstStyle/>
          <a:p>
            <a:r>
              <a:rPr lang="en-GB" sz="1400" dirty="0">
                <a:solidFill>
                  <a:srgbClr val="000000"/>
                </a:solidFill>
              </a:rPr>
              <a:t>OECD Development Assistance Committee (DAC) Countries</a:t>
            </a:r>
          </a:p>
        </p:txBody>
      </p:sp>
    </p:spTree>
    <p:extLst>
      <p:ext uri="{BB962C8B-B14F-4D97-AF65-F5344CB8AC3E}">
        <p14:creationId xmlns:p14="http://schemas.microsoft.com/office/powerpoint/2010/main" val="34087553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7217481" y="5949281"/>
            <a:ext cx="2046871" cy="1116958"/>
          </a:xfrm>
          <a:prstGeom prst="rect">
            <a:avLst/>
          </a:prstGeom>
        </p:spPr>
      </p:pic>
      <p:sp>
        <p:nvSpPr>
          <p:cNvPr id="2" name="Title 1"/>
          <p:cNvSpPr>
            <a:spLocks noGrp="1"/>
          </p:cNvSpPr>
          <p:nvPr>
            <p:ph type="title"/>
          </p:nvPr>
        </p:nvSpPr>
        <p:spPr>
          <a:xfrm>
            <a:off x="1524000" y="333376"/>
            <a:ext cx="9144000" cy="863923"/>
          </a:xfrm>
        </p:spPr>
        <p:txBody>
          <a:bodyPr/>
          <a:lstStyle/>
          <a:p>
            <a:r>
              <a:rPr lang="en-GB" dirty="0" smtClean="0"/>
              <a:t>Newton Fund</a:t>
            </a:r>
            <a:endParaRPr lang="en-GB" dirty="0"/>
          </a:p>
        </p:txBody>
      </p:sp>
      <p:sp>
        <p:nvSpPr>
          <p:cNvPr id="3" name="Content Placeholder 2"/>
          <p:cNvSpPr>
            <a:spLocks noGrp="1"/>
          </p:cNvSpPr>
          <p:nvPr>
            <p:ph idx="1"/>
          </p:nvPr>
        </p:nvSpPr>
        <p:spPr>
          <a:xfrm>
            <a:off x="1919537" y="1140681"/>
            <a:ext cx="7704856" cy="3800488"/>
          </a:xfrm>
        </p:spPr>
        <p:txBody>
          <a:bodyPr>
            <a:normAutofit lnSpcReduction="10000"/>
          </a:bodyPr>
          <a:lstStyle/>
          <a:p>
            <a:pPr marL="0" indent="0">
              <a:buNone/>
            </a:pPr>
            <a:r>
              <a:rPr lang="en-GB" sz="1800" dirty="0"/>
              <a:t>The Newton Fund in the UK is a £735M funding programme to support research and innovation partnerships to tackle development challenges.</a:t>
            </a:r>
          </a:p>
          <a:p>
            <a:pPr marL="0" indent="0">
              <a:buNone/>
            </a:pPr>
            <a:endParaRPr lang="en-GB" sz="1800" dirty="0"/>
          </a:p>
          <a:p>
            <a:pPr marL="0" indent="0">
              <a:buNone/>
            </a:pPr>
            <a:r>
              <a:rPr lang="en-GB" sz="1800" dirty="0"/>
              <a:t>STFC has Newton Fund projects working with South Africa, Mexico, Colombia, Chile, Thailand, Indonesia, India and China:</a:t>
            </a:r>
          </a:p>
          <a:p>
            <a:r>
              <a:rPr lang="en-GB" sz="1800" b="1" dirty="0"/>
              <a:t>China</a:t>
            </a:r>
            <a:r>
              <a:rPr lang="en-GB" sz="1800" dirty="0"/>
              <a:t> </a:t>
            </a:r>
            <a:r>
              <a:rPr lang="en-GB" sz="1800" dirty="0" err="1"/>
              <a:t>AgriTech</a:t>
            </a:r>
            <a:r>
              <a:rPr lang="en-GB" sz="1800" dirty="0"/>
              <a:t> programme using Earth Observation techniques and data to enhance farming efficiency</a:t>
            </a:r>
          </a:p>
          <a:p>
            <a:r>
              <a:rPr lang="en-GB" sz="1800" b="1" dirty="0"/>
              <a:t>Thailand</a:t>
            </a:r>
            <a:r>
              <a:rPr lang="en-GB" sz="1800" dirty="0"/>
              <a:t> - working with: National Astronomical Research Institute of Thailand (NARIT),  Synchrotron Light Research Institute (Public Organization)</a:t>
            </a:r>
          </a:p>
          <a:p>
            <a:r>
              <a:rPr lang="en-GB" sz="1800" b="1" dirty="0"/>
              <a:t>Indonesia</a:t>
            </a:r>
            <a:r>
              <a:rPr lang="en-GB" sz="1800" dirty="0"/>
              <a:t> - ISIS and Diamond working with to develop new catalysts to turn palm oil wastes into useful biofuels</a:t>
            </a:r>
          </a:p>
          <a:p>
            <a:r>
              <a:rPr lang="en-GB" sz="1800" b="1" dirty="0"/>
              <a:t>South Africa </a:t>
            </a:r>
            <a:r>
              <a:rPr lang="en-GB" sz="1800" dirty="0"/>
              <a:t>and into other countries – Development in Africa with Radio Astronomy (DARA)</a:t>
            </a:r>
          </a:p>
          <a:p>
            <a:endParaRPr lang="en-GB" dirty="0"/>
          </a:p>
        </p:txBody>
      </p:sp>
      <p:pic>
        <p:nvPicPr>
          <p:cNvPr id="4" name="Picture 3"/>
          <p:cNvPicPr>
            <a:picLocks noChangeAspect="1"/>
          </p:cNvPicPr>
          <p:nvPr/>
        </p:nvPicPr>
        <p:blipFill>
          <a:blip r:embed="rId4"/>
          <a:stretch>
            <a:fillRect/>
          </a:stretch>
        </p:blipFill>
        <p:spPr>
          <a:xfrm>
            <a:off x="1887623" y="5205871"/>
            <a:ext cx="2591026" cy="1646063"/>
          </a:xfrm>
          <a:prstGeom prst="rect">
            <a:avLst/>
          </a:prstGeom>
        </p:spPr>
      </p:pic>
      <p:pic>
        <p:nvPicPr>
          <p:cNvPr id="5" name="Picture 4"/>
          <p:cNvPicPr>
            <a:picLocks noChangeAspect="1"/>
          </p:cNvPicPr>
          <p:nvPr/>
        </p:nvPicPr>
        <p:blipFill>
          <a:blip r:embed="rId5"/>
          <a:stretch>
            <a:fillRect/>
          </a:stretch>
        </p:blipFill>
        <p:spPr>
          <a:xfrm>
            <a:off x="4471318" y="5205870"/>
            <a:ext cx="2797948" cy="1748717"/>
          </a:xfrm>
          <a:prstGeom prst="rect">
            <a:avLst/>
          </a:prstGeom>
        </p:spPr>
      </p:pic>
      <p:pic>
        <p:nvPicPr>
          <p:cNvPr id="6" name="Picture 5"/>
          <p:cNvPicPr>
            <a:picLocks noChangeAspect="1"/>
          </p:cNvPicPr>
          <p:nvPr/>
        </p:nvPicPr>
        <p:blipFill>
          <a:blip r:embed="rId6"/>
          <a:stretch>
            <a:fillRect/>
          </a:stretch>
        </p:blipFill>
        <p:spPr>
          <a:xfrm>
            <a:off x="9264352" y="4882017"/>
            <a:ext cx="1403648" cy="1975984"/>
          </a:xfrm>
          <a:prstGeom prst="rect">
            <a:avLst/>
          </a:prstGeom>
        </p:spPr>
      </p:pic>
      <p:pic>
        <p:nvPicPr>
          <p:cNvPr id="9" name="Picture 8"/>
          <p:cNvPicPr>
            <a:picLocks noChangeAspect="1"/>
          </p:cNvPicPr>
          <p:nvPr/>
        </p:nvPicPr>
        <p:blipFill>
          <a:blip r:embed="rId7"/>
          <a:stretch>
            <a:fillRect/>
          </a:stretch>
        </p:blipFill>
        <p:spPr>
          <a:xfrm>
            <a:off x="7551731" y="4933973"/>
            <a:ext cx="1726824" cy="1146254"/>
          </a:xfrm>
          <a:prstGeom prst="rect">
            <a:avLst/>
          </a:prstGeom>
        </p:spPr>
      </p:pic>
    </p:spTree>
    <p:extLst>
      <p:ext uri="{BB962C8B-B14F-4D97-AF65-F5344CB8AC3E}">
        <p14:creationId xmlns:p14="http://schemas.microsoft.com/office/powerpoint/2010/main" val="7061399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Newton Extension Funds</a:t>
            </a:r>
            <a:endParaRPr lang="en-GB" dirty="0"/>
          </a:p>
        </p:txBody>
      </p:sp>
      <p:sp>
        <p:nvSpPr>
          <p:cNvPr id="3" name="Content Placeholder 2"/>
          <p:cNvSpPr>
            <a:spLocks noGrp="1"/>
          </p:cNvSpPr>
          <p:nvPr>
            <p:ph idx="1"/>
          </p:nvPr>
        </p:nvSpPr>
        <p:spPr/>
        <p:txBody>
          <a:bodyPr/>
          <a:lstStyle/>
          <a:p>
            <a:pPr marL="0" indent="0">
              <a:buNone/>
            </a:pPr>
            <a:r>
              <a:rPr lang="en-GB" dirty="0" smtClean="0"/>
              <a:t>STFC successful in obtaining additional funds 2019/20 to 2021/22:</a:t>
            </a:r>
          </a:p>
          <a:p>
            <a:r>
              <a:rPr lang="en-GB" dirty="0" smtClean="0"/>
              <a:t>Thailand – NARIT Astronomy Technology - £1.3m</a:t>
            </a:r>
          </a:p>
          <a:p>
            <a:r>
              <a:rPr lang="en-GB" dirty="0" smtClean="0"/>
              <a:t>Jordan </a:t>
            </a:r>
            <a:r>
              <a:rPr lang="en-GB" dirty="0" err="1" smtClean="0"/>
              <a:t>Agritech</a:t>
            </a:r>
            <a:r>
              <a:rPr lang="en-GB" dirty="0" smtClean="0"/>
              <a:t> - £1.4m</a:t>
            </a:r>
          </a:p>
          <a:p>
            <a:r>
              <a:rPr lang="en-GB" dirty="0" smtClean="0"/>
              <a:t>DARA and Data DARA extension activities - £0.8m</a:t>
            </a:r>
          </a:p>
          <a:p>
            <a:r>
              <a:rPr lang="en-GB" dirty="0" smtClean="0"/>
              <a:t>LIGO India – £0.25m</a:t>
            </a:r>
          </a:p>
          <a:p>
            <a:r>
              <a:rPr lang="en-GB" dirty="0" smtClean="0"/>
              <a:t>Jordan Data Intensive CDT Capacity Building - £0.3m</a:t>
            </a:r>
            <a:endParaRPr lang="en-GB" dirty="0"/>
          </a:p>
        </p:txBody>
      </p:sp>
    </p:spTree>
    <p:extLst>
      <p:ext uri="{BB962C8B-B14F-4D97-AF65-F5344CB8AC3E}">
        <p14:creationId xmlns:p14="http://schemas.microsoft.com/office/powerpoint/2010/main" val="792805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33375"/>
            <a:ext cx="9144000" cy="503338"/>
          </a:xfrm>
        </p:spPr>
        <p:txBody>
          <a:bodyPr>
            <a:normAutofit fontScale="90000"/>
          </a:bodyPr>
          <a:lstStyle/>
          <a:p>
            <a:r>
              <a:rPr lang="en-GB" dirty="0" smtClean="0"/>
              <a:t>Final comments</a:t>
            </a:r>
            <a:endParaRPr lang="en-GB" dirty="0"/>
          </a:p>
        </p:txBody>
      </p:sp>
      <p:sp>
        <p:nvSpPr>
          <p:cNvPr id="3" name="Content Placeholder 2"/>
          <p:cNvSpPr>
            <a:spLocks noGrp="1"/>
          </p:cNvSpPr>
          <p:nvPr>
            <p:ph idx="1"/>
          </p:nvPr>
        </p:nvSpPr>
        <p:spPr>
          <a:xfrm>
            <a:off x="1524001" y="908721"/>
            <a:ext cx="8712968" cy="3800488"/>
          </a:xfrm>
        </p:spPr>
        <p:txBody>
          <a:bodyPr>
            <a:normAutofit fontScale="92500" lnSpcReduction="20000"/>
          </a:bodyPr>
          <a:lstStyle/>
          <a:p>
            <a:r>
              <a:rPr lang="en-GB" sz="2000" dirty="0"/>
              <a:t>GCRF and Newton support excellent research and innovation to tackle global risks and improve the lives of the world’s poorest, build partnerships and impact the prosperity, security and well-being of developing countries and the UK.</a:t>
            </a:r>
          </a:p>
          <a:p>
            <a:r>
              <a:rPr lang="en-GB" sz="2000" dirty="0"/>
              <a:t>STFC GCRF budget is a very small proportion of overall GCRF pot…step change in quality in second call applications funding some excellent projects.</a:t>
            </a:r>
          </a:p>
          <a:p>
            <a:r>
              <a:rPr lang="en-GB" sz="2000" dirty="0"/>
              <a:t>Need to look beyond Newton Fund Countries to address problems facing the poorest countries.</a:t>
            </a:r>
          </a:p>
          <a:p>
            <a:r>
              <a:rPr lang="en-GB" sz="2000" dirty="0"/>
              <a:t>For collective funds, need to engage with other research disciplines in the UK – better to be part of a bigger interdisciplinary project than a single discipline unsuccessful one.</a:t>
            </a:r>
          </a:p>
          <a:p>
            <a:r>
              <a:rPr lang="en-GB" sz="2000" dirty="0"/>
              <a:t>Importance of seeing the bigger picture in developing ODA projects – Theories of Change.</a:t>
            </a:r>
          </a:p>
          <a:p>
            <a:pPr marL="0" indent="0" algn="ctr">
              <a:buNone/>
            </a:pPr>
            <a:r>
              <a:rPr lang="en-GB" sz="4400" b="1" dirty="0">
                <a:solidFill>
                  <a:schemeClr val="accent1">
                    <a:lumMod val="50000"/>
                  </a:schemeClr>
                </a:solidFill>
              </a:rPr>
              <a:t>Thank you</a:t>
            </a:r>
          </a:p>
        </p:txBody>
      </p:sp>
    </p:spTree>
    <p:extLst>
      <p:ext uri="{BB962C8B-B14F-4D97-AF65-F5344CB8AC3E}">
        <p14:creationId xmlns:p14="http://schemas.microsoft.com/office/powerpoint/2010/main" val="3878334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0" y="333375"/>
            <a:ext cx="9144000" cy="719362"/>
          </a:xfrm>
        </p:spPr>
        <p:txBody>
          <a:bodyPr/>
          <a:lstStyle/>
          <a:p>
            <a:pPr algn="ctr"/>
            <a:r>
              <a:rPr lang="en-GB" dirty="0" smtClean="0"/>
              <a:t>Global Challenges Research Fund</a:t>
            </a:r>
            <a:endParaRPr lang="en-GB" dirty="0"/>
          </a:p>
        </p:txBody>
      </p:sp>
      <p:sp>
        <p:nvSpPr>
          <p:cNvPr id="2" name="Content Placeholder 1"/>
          <p:cNvSpPr>
            <a:spLocks noGrp="1"/>
          </p:cNvSpPr>
          <p:nvPr>
            <p:ph idx="1"/>
          </p:nvPr>
        </p:nvSpPr>
        <p:spPr>
          <a:xfrm>
            <a:off x="1703513" y="996665"/>
            <a:ext cx="8784976" cy="3800488"/>
          </a:xfrm>
        </p:spPr>
        <p:txBody>
          <a:bodyPr/>
          <a:lstStyle/>
          <a:p>
            <a:pPr>
              <a:spcBef>
                <a:spcPts val="600"/>
              </a:spcBef>
              <a:spcAft>
                <a:spcPts val="600"/>
              </a:spcAft>
            </a:pPr>
            <a:r>
              <a:rPr lang="en-GB" sz="1600" dirty="0">
                <a:solidFill>
                  <a:srgbClr val="000000"/>
                </a:solidFill>
                <a:latin typeface="Arial"/>
                <a:ea typeface="ＭＳ Ｐゴシック"/>
              </a:rPr>
              <a:t>GCRF part of UK's </a:t>
            </a:r>
            <a:r>
              <a:rPr lang="en-GB" sz="1600" b="1" dirty="0">
                <a:solidFill>
                  <a:srgbClr val="000000"/>
                </a:solidFill>
                <a:latin typeface="Arial"/>
                <a:ea typeface="ＭＳ Ｐゴシック"/>
              </a:rPr>
              <a:t>Official Development Assistance </a:t>
            </a:r>
            <a:r>
              <a:rPr lang="en-GB" sz="1600" dirty="0">
                <a:solidFill>
                  <a:srgbClr val="000000"/>
                </a:solidFill>
                <a:latin typeface="Arial"/>
                <a:ea typeface="ＭＳ Ｐゴシック"/>
              </a:rPr>
              <a:t>(ODA) commitment to spending 0.7% of Gross National Income on International Development.</a:t>
            </a:r>
          </a:p>
          <a:p>
            <a:pPr>
              <a:spcBef>
                <a:spcPts val="600"/>
              </a:spcBef>
              <a:spcAft>
                <a:spcPts val="600"/>
              </a:spcAft>
            </a:pPr>
            <a:r>
              <a:rPr lang="en-GB" sz="1600" dirty="0">
                <a:solidFill>
                  <a:srgbClr val="000000"/>
                </a:solidFill>
                <a:latin typeface="Arial"/>
                <a:ea typeface="ＭＳ Ｐゴシック"/>
              </a:rPr>
              <a:t>ODA-funded activity focuses on outcomes that promote long-term sustainable growth of countries on OECD Development Assistance Committee (DAC) list. </a:t>
            </a:r>
          </a:p>
          <a:p>
            <a:pPr>
              <a:spcBef>
                <a:spcPts val="600"/>
              </a:spcBef>
              <a:spcAft>
                <a:spcPts val="600"/>
              </a:spcAft>
            </a:pPr>
            <a:r>
              <a:rPr lang="en-GB" sz="1600" dirty="0">
                <a:solidFill>
                  <a:srgbClr val="000000"/>
                </a:solidFill>
                <a:latin typeface="Arial"/>
                <a:ea typeface="ＭＳ Ｐゴシック"/>
              </a:rPr>
              <a:t>Address global challenges through disciplinary and interdisciplinary research.</a:t>
            </a:r>
          </a:p>
          <a:p>
            <a:pPr>
              <a:spcBef>
                <a:spcPts val="600"/>
              </a:spcBef>
              <a:spcAft>
                <a:spcPts val="600"/>
              </a:spcAft>
            </a:pPr>
            <a:r>
              <a:rPr lang="en-GB" sz="1600" dirty="0">
                <a:solidFill>
                  <a:srgbClr val="000000"/>
                </a:solidFill>
                <a:latin typeface="Arial"/>
                <a:ea typeface="ＭＳ Ｐゴシック"/>
              </a:rPr>
              <a:t>Strengthening research and innovation capability in both UK and developing countries.</a:t>
            </a:r>
          </a:p>
          <a:p>
            <a:pPr>
              <a:spcBef>
                <a:spcPts val="600"/>
              </a:spcBef>
              <a:spcAft>
                <a:spcPts val="600"/>
              </a:spcAft>
            </a:pPr>
            <a:r>
              <a:rPr lang="en-GB" sz="1600" dirty="0">
                <a:solidFill>
                  <a:srgbClr val="000000"/>
                </a:solidFill>
                <a:latin typeface="Arial"/>
                <a:ea typeface="ＭＳ Ｐゴシック"/>
              </a:rPr>
              <a:t>No requirement for matched funding from partner countries (</a:t>
            </a:r>
            <a:r>
              <a:rPr lang="en-GB" sz="1600" dirty="0" err="1">
                <a:solidFill>
                  <a:srgbClr val="000000"/>
                </a:solidFill>
                <a:latin typeface="Arial"/>
                <a:ea typeface="ＭＳ Ｐゴシック"/>
              </a:rPr>
              <a:t>cf</a:t>
            </a:r>
            <a:r>
              <a:rPr lang="en-GB" sz="1600" dirty="0">
                <a:solidFill>
                  <a:srgbClr val="000000"/>
                </a:solidFill>
                <a:latin typeface="Arial"/>
                <a:ea typeface="ＭＳ Ｐゴシック"/>
              </a:rPr>
              <a:t> Newton Fund). </a:t>
            </a:r>
          </a:p>
          <a:p>
            <a:pPr>
              <a:spcBef>
                <a:spcPts val="600"/>
              </a:spcBef>
              <a:spcAft>
                <a:spcPts val="600"/>
              </a:spcAft>
            </a:pPr>
            <a:r>
              <a:rPr lang="en-GB" sz="1600" dirty="0">
                <a:solidFill>
                  <a:srgbClr val="000000"/>
                </a:solidFill>
                <a:latin typeface="Arial"/>
                <a:ea typeface="ＭＳ Ｐゴシック"/>
              </a:rPr>
              <a:t>Can provide funding for researchers and organisations in developing countries.</a:t>
            </a:r>
          </a:p>
          <a:p>
            <a:pPr>
              <a:spcBef>
                <a:spcPts val="600"/>
              </a:spcBef>
              <a:spcAft>
                <a:spcPts val="600"/>
              </a:spcAft>
            </a:pPr>
            <a:r>
              <a:rPr lang="en-GB" sz="1600" b="1" dirty="0">
                <a:solidFill>
                  <a:srgbClr val="000000"/>
                </a:solidFill>
                <a:latin typeface="Arial"/>
                <a:ea typeface="ＭＳ Ｐゴシック"/>
              </a:rPr>
              <a:t>GCRF projects must: promote the welfare/economic development of countries on the DAC list of ODA recipients; address a development need; and focus on partnering</a:t>
            </a: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4437112"/>
            <a:ext cx="3873420" cy="2420888"/>
          </a:xfrm>
          <a:prstGeom prst="rect">
            <a:avLst/>
          </a:prstGeom>
        </p:spPr>
      </p:pic>
    </p:spTree>
    <p:extLst>
      <p:ext uri="{BB962C8B-B14F-4D97-AF65-F5344CB8AC3E}">
        <p14:creationId xmlns:p14="http://schemas.microsoft.com/office/powerpoint/2010/main" val="4137360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0" y="247303"/>
            <a:ext cx="9144000" cy="719362"/>
          </a:xfrm>
        </p:spPr>
        <p:txBody>
          <a:bodyPr/>
          <a:lstStyle/>
          <a:p>
            <a:pPr algn="ctr"/>
            <a:r>
              <a:rPr lang="en-GB" sz="3600" dirty="0"/>
              <a:t>GCRF: Overarching aim and strategic objectives</a:t>
            </a:r>
          </a:p>
        </p:txBody>
      </p:sp>
      <p:sp>
        <p:nvSpPr>
          <p:cNvPr id="2" name="Content Placeholder 1"/>
          <p:cNvSpPr>
            <a:spLocks noGrp="1"/>
          </p:cNvSpPr>
          <p:nvPr>
            <p:ph idx="1"/>
          </p:nvPr>
        </p:nvSpPr>
        <p:spPr>
          <a:xfrm>
            <a:off x="1703513" y="1212689"/>
            <a:ext cx="8784976" cy="3800488"/>
          </a:xfrm>
        </p:spPr>
        <p:txBody>
          <a:bodyPr>
            <a:normAutofit fontScale="92500" lnSpcReduction="10000"/>
          </a:bodyPr>
          <a:lstStyle/>
          <a:p>
            <a:pPr marL="0" indent="0">
              <a:spcBef>
                <a:spcPts val="600"/>
              </a:spcBef>
              <a:spcAft>
                <a:spcPts val="600"/>
              </a:spcAft>
              <a:buNone/>
            </a:pPr>
            <a:r>
              <a:rPr lang="en-GB" sz="1500" dirty="0">
                <a:solidFill>
                  <a:srgbClr val="000000"/>
                </a:solidFill>
                <a:latin typeface="Arial"/>
                <a:ea typeface="ＭＳ Ｐゴシック"/>
              </a:rPr>
              <a:t>“</a:t>
            </a:r>
            <a:r>
              <a:rPr lang="en-GB" sz="1500" i="1" dirty="0">
                <a:solidFill>
                  <a:srgbClr val="000000"/>
                </a:solidFill>
                <a:latin typeface="Arial"/>
                <a:ea typeface="ＭＳ Ｐゴシック"/>
              </a:rPr>
              <a:t>to ensure UK science takes a leading role in addressing the problems faced by developing countries (and) harness the expertise of the UK research base to pioneer new ways of tackling global challenges, promoting global prosperity and tackling extreme poverty.”</a:t>
            </a:r>
          </a:p>
          <a:p>
            <a:pPr>
              <a:spcBef>
                <a:spcPts val="600"/>
              </a:spcBef>
              <a:spcAft>
                <a:spcPts val="600"/>
              </a:spcAft>
            </a:pPr>
            <a:r>
              <a:rPr lang="en-GB" sz="2000" b="1" dirty="0">
                <a:solidFill>
                  <a:srgbClr val="000000"/>
                </a:solidFill>
                <a:latin typeface="Arial"/>
                <a:ea typeface="ＭＳ Ｐゴシック"/>
              </a:rPr>
              <a:t>Support excellent challenge-led research and innovation</a:t>
            </a:r>
            <a:r>
              <a:rPr lang="en-GB" sz="1500" b="1" dirty="0">
                <a:solidFill>
                  <a:srgbClr val="000000"/>
                </a:solidFill>
                <a:latin typeface="Arial"/>
                <a:ea typeface="ＭＳ Ｐゴシック"/>
              </a:rPr>
              <a:t> </a:t>
            </a:r>
            <a:r>
              <a:rPr lang="en-GB" sz="1500" dirty="0">
                <a:solidFill>
                  <a:srgbClr val="000000"/>
                </a:solidFill>
                <a:latin typeface="Arial"/>
                <a:ea typeface="ＭＳ Ｐゴシック"/>
              </a:rPr>
              <a:t>that focusses on the most pressing, urgent and intractable challenges, and assembles ground breaking research, evidence and skills which has most potential for real world impact.</a:t>
            </a:r>
          </a:p>
          <a:p>
            <a:pPr>
              <a:spcBef>
                <a:spcPts val="600"/>
              </a:spcBef>
              <a:spcAft>
                <a:spcPts val="600"/>
              </a:spcAft>
            </a:pPr>
            <a:r>
              <a:rPr lang="en-GB" sz="2000" b="1" dirty="0">
                <a:solidFill>
                  <a:srgbClr val="000000"/>
                </a:solidFill>
                <a:latin typeface="Arial"/>
                <a:ea typeface="ＭＳ Ｐゴシック"/>
              </a:rPr>
              <a:t>Working in partnership</a:t>
            </a:r>
            <a:r>
              <a:rPr lang="en-GB" sz="2000" dirty="0">
                <a:solidFill>
                  <a:srgbClr val="000000"/>
                </a:solidFill>
                <a:latin typeface="Arial"/>
                <a:ea typeface="ＭＳ Ｐゴシック"/>
              </a:rPr>
              <a:t> </a:t>
            </a:r>
            <a:r>
              <a:rPr lang="en-GB" sz="1500" dirty="0">
                <a:solidFill>
                  <a:srgbClr val="000000"/>
                </a:solidFill>
                <a:latin typeface="Arial"/>
                <a:ea typeface="ＭＳ Ｐゴシック"/>
              </a:rPr>
              <a:t>with developing countries, global institutions and funders of research to support and promote development research and impact. </a:t>
            </a:r>
          </a:p>
          <a:p>
            <a:pPr>
              <a:spcBef>
                <a:spcPts val="600"/>
              </a:spcBef>
              <a:spcAft>
                <a:spcPts val="600"/>
              </a:spcAft>
            </a:pPr>
            <a:r>
              <a:rPr lang="en-GB" sz="2000" b="1" dirty="0">
                <a:solidFill>
                  <a:srgbClr val="000000"/>
                </a:solidFill>
                <a:latin typeface="Arial"/>
                <a:ea typeface="ＭＳ Ｐゴシック"/>
              </a:rPr>
              <a:t>Building capacity and capability that addresses the challenges of developing countries</a:t>
            </a:r>
            <a:r>
              <a:rPr lang="en-GB" sz="2000" dirty="0">
                <a:solidFill>
                  <a:srgbClr val="000000"/>
                </a:solidFill>
                <a:latin typeface="Arial"/>
                <a:ea typeface="ＭＳ Ｐゴシック"/>
              </a:rPr>
              <a:t>,</a:t>
            </a:r>
            <a:r>
              <a:rPr lang="en-GB" sz="1500" dirty="0">
                <a:solidFill>
                  <a:srgbClr val="000000"/>
                </a:solidFill>
                <a:latin typeface="Arial"/>
                <a:ea typeface="ＭＳ Ｐゴシック"/>
              </a:rPr>
              <a:t> supports outstanding researchers in low-middle income countries and the UK, provides a critical mass of well-trained researchers and strengthens research and innovation leadership in developing countries. </a:t>
            </a:r>
          </a:p>
          <a:p>
            <a:pPr>
              <a:spcBef>
                <a:spcPts val="600"/>
              </a:spcBef>
              <a:spcAft>
                <a:spcPts val="600"/>
              </a:spcAft>
            </a:pPr>
            <a:r>
              <a:rPr lang="en-GB" sz="2000" b="1" dirty="0">
                <a:solidFill>
                  <a:srgbClr val="000000"/>
                </a:solidFill>
                <a:latin typeface="Arial"/>
                <a:ea typeface="ＭＳ Ｐゴシック"/>
              </a:rPr>
              <a:t>Maximising the impact of investments</a:t>
            </a:r>
            <a:r>
              <a:rPr lang="en-GB" sz="1500" b="1" dirty="0">
                <a:solidFill>
                  <a:srgbClr val="000000"/>
                </a:solidFill>
                <a:latin typeface="Arial"/>
                <a:ea typeface="ＭＳ Ｐゴシック"/>
              </a:rPr>
              <a:t> </a:t>
            </a:r>
            <a:r>
              <a:rPr lang="en-GB" sz="1500" dirty="0">
                <a:solidFill>
                  <a:srgbClr val="000000"/>
                </a:solidFill>
                <a:latin typeface="Arial"/>
                <a:ea typeface="ＭＳ Ｐゴシック"/>
              </a:rPr>
              <a:t>through the promotion of research-based solutions, decision making and technological innovations and through encouraging international best practice in programme design, equitable research partnerships with the Global South, research culture and the delivery of research. </a:t>
            </a:r>
          </a:p>
        </p:txBody>
      </p:sp>
    </p:spTree>
    <p:extLst>
      <p:ext uri="{BB962C8B-B14F-4D97-AF65-F5344CB8AC3E}">
        <p14:creationId xmlns:p14="http://schemas.microsoft.com/office/powerpoint/2010/main" val="1654865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703512" y="-4160"/>
            <a:ext cx="8416734" cy="5702198"/>
          </a:xfrm>
          <a:prstGeom prst="rect">
            <a:avLst/>
          </a:prstGeom>
        </p:spPr>
      </p:pic>
    </p:spTree>
    <p:extLst>
      <p:ext uri="{BB962C8B-B14F-4D97-AF65-F5344CB8AC3E}">
        <p14:creationId xmlns:p14="http://schemas.microsoft.com/office/powerpoint/2010/main" val="2957127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24000" y="116633"/>
            <a:ext cx="9144000" cy="619126"/>
          </a:xfrm>
        </p:spPr>
        <p:txBody>
          <a:bodyPr/>
          <a:lstStyle/>
          <a:p>
            <a:r>
              <a:rPr lang="en-GB" altLang="en-US" sz="3600" dirty="0"/>
              <a:t>UKRI GCRF Collective Programme</a:t>
            </a:r>
            <a:endParaRPr lang="en-GB" altLang="en-US" dirty="0" smtClean="0"/>
          </a:p>
        </p:txBody>
      </p:sp>
      <p:sp>
        <p:nvSpPr>
          <p:cNvPr id="3" name="Content Placeholder 2"/>
          <p:cNvSpPr>
            <a:spLocks noGrp="1"/>
          </p:cNvSpPr>
          <p:nvPr>
            <p:ph idx="1"/>
          </p:nvPr>
        </p:nvSpPr>
        <p:spPr>
          <a:xfrm>
            <a:off x="1854201" y="692696"/>
            <a:ext cx="8674100" cy="4648200"/>
          </a:xfrm>
        </p:spPr>
        <p:txBody>
          <a:bodyPr>
            <a:normAutofit fontScale="77500" lnSpcReduction="20000"/>
          </a:bodyPr>
          <a:lstStyle/>
          <a:p>
            <a:pPr marL="0" indent="0">
              <a:buNone/>
              <a:defRPr/>
            </a:pPr>
            <a:r>
              <a:rPr lang="en-GB" sz="2000" b="1" dirty="0"/>
              <a:t>Calls in 2019 across six strategic GCRF Challenge portfolios.   </a:t>
            </a:r>
          </a:p>
          <a:p>
            <a:pPr marL="0" indent="0">
              <a:buNone/>
              <a:defRPr/>
            </a:pPr>
            <a:r>
              <a:rPr lang="en-GB" sz="1400" b="1" dirty="0"/>
              <a:t>Cities and Sustainable Infrastructure </a:t>
            </a:r>
          </a:p>
          <a:p>
            <a:pPr>
              <a:defRPr/>
            </a:pPr>
            <a:r>
              <a:rPr lang="en-GB" sz="1400" dirty="0"/>
              <a:t>(Re)thinking the off-grid city; Sustainable energy and international development: beyond technology</a:t>
            </a:r>
          </a:p>
          <a:p>
            <a:pPr marL="0" indent="0">
              <a:buNone/>
              <a:defRPr/>
            </a:pPr>
            <a:r>
              <a:rPr lang="en-GB" sz="1400" b="1" dirty="0"/>
              <a:t>Education</a:t>
            </a:r>
            <a:endParaRPr lang="en-GB" sz="1400" dirty="0"/>
          </a:p>
          <a:p>
            <a:pPr>
              <a:buFont typeface="Arial"/>
              <a:buChar char="•"/>
              <a:defRPr/>
            </a:pPr>
            <a:r>
              <a:rPr lang="en-GB" sz="1400" dirty="0"/>
              <a:t>Education as a driver of sustainable development Network Plus; Education in conflict and crisis research; Education Interventions for Early Childhood Development</a:t>
            </a:r>
          </a:p>
          <a:p>
            <a:pPr marL="0" indent="0">
              <a:buNone/>
              <a:defRPr/>
            </a:pPr>
            <a:r>
              <a:rPr lang="en-GB" sz="1400" b="1" dirty="0"/>
              <a:t>Food Systems</a:t>
            </a:r>
            <a:endParaRPr lang="en-GB" sz="1400" dirty="0"/>
          </a:p>
          <a:p>
            <a:pPr>
              <a:buFont typeface="Arial"/>
              <a:buChar char="•"/>
              <a:defRPr/>
            </a:pPr>
            <a:r>
              <a:rPr lang="en-GB" sz="1400" dirty="0"/>
              <a:t>Cultures and histories of agriculture, food, and nutrition; A combined Food Systems approach to developing interventions to address the Double Burden of Malnutrition</a:t>
            </a:r>
          </a:p>
          <a:p>
            <a:pPr marL="0" indent="0">
              <a:buNone/>
              <a:defRPr/>
            </a:pPr>
            <a:r>
              <a:rPr lang="en-GB" sz="1400" b="1" dirty="0"/>
              <a:t>Global Health</a:t>
            </a:r>
            <a:endParaRPr lang="en-GB" sz="1400" dirty="0"/>
          </a:p>
          <a:p>
            <a:pPr>
              <a:buFont typeface="Arial"/>
              <a:buChar char="•"/>
              <a:defRPr/>
            </a:pPr>
            <a:r>
              <a:rPr lang="en-GB" sz="1400" dirty="0"/>
              <a:t>Health and Communities</a:t>
            </a:r>
          </a:p>
          <a:p>
            <a:pPr marL="0" indent="0">
              <a:buNone/>
              <a:defRPr/>
            </a:pPr>
            <a:r>
              <a:rPr lang="en-GB" sz="1400" b="1" dirty="0"/>
              <a:t>Resilience to Environmental Shocks and Change</a:t>
            </a:r>
            <a:endParaRPr lang="en-GB" sz="1400" dirty="0"/>
          </a:p>
          <a:p>
            <a:pPr>
              <a:buFont typeface="Arial"/>
              <a:buChar char="•"/>
              <a:defRPr/>
            </a:pPr>
            <a:r>
              <a:rPr lang="en-GB" sz="1400" dirty="0"/>
              <a:t>Equitable Resilience: ensuring resilience enhances the Sustainable Development Goals; Multiple/systemic Risks</a:t>
            </a:r>
          </a:p>
          <a:p>
            <a:pPr marL="0" indent="0">
              <a:buNone/>
              <a:defRPr/>
            </a:pPr>
            <a:r>
              <a:rPr lang="en-GB" sz="1400" b="1" dirty="0"/>
              <a:t>Security Protracted Conflict, Refugee Crises and Forced Displacement</a:t>
            </a:r>
            <a:endParaRPr lang="en-GB" sz="1400" dirty="0"/>
          </a:p>
          <a:p>
            <a:pPr>
              <a:buFont typeface="Arial"/>
              <a:buChar char="•"/>
              <a:defRPr/>
            </a:pPr>
            <a:r>
              <a:rPr lang="en-GB" sz="1400" dirty="0"/>
              <a:t>Development-based approaches to Protracted Displacement; Preventing Conflict, Building Sustainable and Inclusive Peace; Protection in Contexts of Conflict and Displacement</a:t>
            </a:r>
          </a:p>
          <a:p>
            <a:pPr marL="0" indent="0">
              <a:buNone/>
              <a:defRPr/>
            </a:pPr>
            <a:r>
              <a:rPr lang="en-GB" sz="1400" b="1" dirty="0"/>
              <a:t>Cross-cutting Investments</a:t>
            </a:r>
            <a:endParaRPr lang="en-GB" sz="1400" dirty="0"/>
          </a:p>
          <a:p>
            <a:pPr marL="0" indent="0">
              <a:buNone/>
              <a:defRPr/>
            </a:pPr>
            <a:r>
              <a:rPr lang="en-GB" sz="1400" dirty="0"/>
              <a:t>Coherence Grants; Gender and Intersectionality Network Plus; Global Engagement Networks; </a:t>
            </a:r>
          </a:p>
          <a:p>
            <a:pPr marL="0" indent="0">
              <a:buNone/>
              <a:defRPr/>
            </a:pPr>
            <a:r>
              <a:rPr lang="en-GB" sz="1400" u="sng" dirty="0"/>
              <a:t>Innovation and Commercialisation </a:t>
            </a:r>
            <a:r>
              <a:rPr lang="en-GB" sz="1400" dirty="0" err="1"/>
              <a:t>eg</a:t>
            </a:r>
            <a:r>
              <a:rPr lang="en-GB" sz="1400" dirty="0"/>
              <a:t> Energy and </a:t>
            </a:r>
            <a:r>
              <a:rPr lang="en-GB" sz="1400" dirty="0" err="1"/>
              <a:t>Agritech</a:t>
            </a:r>
            <a:r>
              <a:rPr lang="en-GB" sz="1400" dirty="0"/>
              <a:t> Catalysts (Innovate UK led), Digital Innovation for Africa</a:t>
            </a:r>
          </a:p>
          <a:p>
            <a:pPr marL="0" indent="0">
              <a:buNone/>
              <a:defRPr/>
            </a:pPr>
            <a:r>
              <a:rPr lang="en-GB" sz="1600" dirty="0">
                <a:hlinkClick r:id="rId3"/>
              </a:rPr>
              <a:t>https://www.ukri.org/news/new-international-development-research-programme-announced-by-uk-research-and-innovation/</a:t>
            </a:r>
            <a:r>
              <a:rPr lang="en-GB" sz="1600" dirty="0"/>
              <a:t> </a:t>
            </a:r>
          </a:p>
          <a:p>
            <a:pPr marL="0" indent="0">
              <a:buNone/>
              <a:defRPr/>
            </a:pPr>
            <a:endParaRPr lang="en-GB" sz="1600" dirty="0">
              <a:hlinkClick r:id="rId3"/>
            </a:endParaRPr>
          </a:p>
        </p:txBody>
      </p:sp>
    </p:spTree>
    <p:extLst>
      <p:ext uri="{BB962C8B-B14F-4D97-AF65-F5344CB8AC3E}">
        <p14:creationId xmlns:p14="http://schemas.microsoft.com/office/powerpoint/2010/main" val="1811768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333029"/>
            <a:ext cx="8640960" cy="359668"/>
          </a:xfrm>
        </p:spPr>
        <p:txBody>
          <a:bodyPr>
            <a:normAutofit fontScale="90000"/>
          </a:bodyPr>
          <a:lstStyle/>
          <a:p>
            <a:pPr>
              <a:defRPr/>
            </a:pPr>
            <a:r>
              <a:rPr lang="en-GB" sz="4000" dirty="0"/>
              <a:t>STFC GCRF Portfolio</a:t>
            </a:r>
          </a:p>
        </p:txBody>
      </p:sp>
      <p:sp>
        <p:nvSpPr>
          <p:cNvPr id="6" name="Content Placeholder 5"/>
          <p:cNvSpPr>
            <a:spLocks noGrp="1"/>
          </p:cNvSpPr>
          <p:nvPr>
            <p:ph idx="1"/>
          </p:nvPr>
        </p:nvSpPr>
        <p:spPr>
          <a:xfrm>
            <a:off x="1703390" y="908720"/>
            <a:ext cx="8713787" cy="5256214"/>
          </a:xfrm>
        </p:spPr>
        <p:txBody>
          <a:bodyPr/>
          <a:lstStyle/>
          <a:p>
            <a:pPr marL="228590" indent="-228590">
              <a:buFont typeface="+mj-lt"/>
              <a:buAutoNum type="arabicPeriod"/>
              <a:defRPr/>
            </a:pPr>
            <a:r>
              <a:rPr lang="en-GB" sz="1600" b="1" dirty="0"/>
              <a:t>START – Synchrotron Techniques for African Research and Technology. £3.7M</a:t>
            </a:r>
          </a:p>
          <a:p>
            <a:pPr marL="228590" indent="-228590">
              <a:buFont typeface="+mj-lt"/>
              <a:buAutoNum type="arabicPeriod"/>
              <a:defRPr/>
            </a:pPr>
            <a:r>
              <a:rPr lang="en-GB" sz="1600" b="1" dirty="0"/>
              <a:t>STFC GCRF 2017 and 2018 calls.  </a:t>
            </a:r>
            <a:r>
              <a:rPr lang="en-GB" sz="1600" dirty="0"/>
              <a:t>Successful call run in 2017, 36 applications received, 22 projects awarded.  A second call ran in 2018, 42 applications, 10 funded. Number and quality of proposals increased.</a:t>
            </a:r>
          </a:p>
          <a:p>
            <a:pPr marL="228590" indent="-228590">
              <a:buFont typeface="+mj-lt"/>
              <a:buAutoNum type="arabicPeriod"/>
              <a:defRPr/>
            </a:pPr>
            <a:r>
              <a:rPr lang="en-GB" sz="1600" b="1" dirty="0"/>
              <a:t>CERN Summer Studentships .  </a:t>
            </a:r>
            <a:r>
              <a:rPr lang="en-GB" sz="1600" dirty="0"/>
              <a:t>Sponsoring graduate level summer studentships from Africa, Asia and Latin America to experience CERN life, working on ATLAS and CMS.  2018, sponsored 40 graduate students from 36 different LMIC countries.</a:t>
            </a:r>
          </a:p>
          <a:p>
            <a:pPr marL="228590" indent="-228590">
              <a:buFont typeface="+mj-lt"/>
              <a:buAutoNum type="arabicPeriod"/>
              <a:defRPr/>
            </a:pPr>
            <a:r>
              <a:rPr lang="en-GB" sz="1600" b="1" dirty="0"/>
              <a:t>China-UK SKA Programme. </a:t>
            </a:r>
            <a:r>
              <a:rPr lang="en-GB" sz="1600" dirty="0"/>
              <a:t> Joint training programme with the China Scholarship Council (CSC) to support China-UK SKA Programmes for PhDs and postdocs.  Cambridge, Oxford and Manchester so far, another call likely in 2018.</a:t>
            </a:r>
          </a:p>
          <a:p>
            <a:pPr marL="228590" indent="-228590">
              <a:buFont typeface="+mj-lt"/>
              <a:buAutoNum type="arabicPeriod"/>
              <a:defRPr/>
            </a:pPr>
            <a:r>
              <a:rPr lang="en-GB" sz="1600" b="1" dirty="0"/>
              <a:t>Innovative, robust and affordable medical </a:t>
            </a:r>
            <a:r>
              <a:rPr lang="en-GB" sz="1600" b="1" dirty="0" err="1"/>
              <a:t>linacs</a:t>
            </a:r>
            <a:r>
              <a:rPr lang="en-GB" sz="1600" b="1" dirty="0"/>
              <a:t> for challenging environments. </a:t>
            </a:r>
            <a:r>
              <a:rPr lang="en-GB" sz="1600" dirty="0"/>
              <a:t>Supporting workshops (Botswana March 2019) and five small follow-on projects to bring together experts in accelerator and medical fields from CERN,  STFC labs and UK HEIs with health staff and medical physicists from developing countries to help define radiotherapy technology needs for developing countries.</a:t>
            </a:r>
          </a:p>
          <a:p>
            <a:pPr marL="228590" indent="-228590">
              <a:buFont typeface="+mj-lt"/>
              <a:buAutoNum type="arabicPeriod"/>
              <a:defRPr/>
            </a:pPr>
            <a:r>
              <a:rPr lang="en-GB" sz="1600" b="1" dirty="0"/>
              <a:t>ODA Follow-on Awards </a:t>
            </a:r>
            <a:r>
              <a:rPr lang="en-GB" sz="1600" dirty="0"/>
              <a:t>Additional funds to spend in 2018 for organisations that currently have STFC GCRF or Newton Fund grants, supporting activities associated with existing ODA compliant STFC projects. </a:t>
            </a:r>
            <a:endParaRPr lang="en-GB" sz="1600" b="1" dirty="0"/>
          </a:p>
        </p:txBody>
      </p:sp>
      <p:pic>
        <p:nvPicPr>
          <p:cNvPr id="4" name="Picture 3"/>
          <p:cNvPicPr>
            <a:picLocks noChangeAspect="1"/>
          </p:cNvPicPr>
          <p:nvPr/>
        </p:nvPicPr>
        <p:blipFill>
          <a:blip r:embed="rId3"/>
          <a:stretch>
            <a:fillRect/>
          </a:stretch>
        </p:blipFill>
        <p:spPr>
          <a:xfrm>
            <a:off x="1681320" y="5766626"/>
            <a:ext cx="1667170" cy="959369"/>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70634" y="5621853"/>
            <a:ext cx="2915816" cy="1104142"/>
          </a:xfrm>
          <a:prstGeom prst="rect">
            <a:avLst/>
          </a:prstGeom>
        </p:spPr>
      </p:pic>
    </p:spTree>
    <p:extLst>
      <p:ext uri="{BB962C8B-B14F-4D97-AF65-F5344CB8AC3E}">
        <p14:creationId xmlns:p14="http://schemas.microsoft.com/office/powerpoint/2010/main" val="28678571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351584" y="828673"/>
            <a:ext cx="7128792" cy="4616552"/>
          </a:xfrm>
          <a:prstGeom prst="rect">
            <a:avLst/>
          </a:prstGeom>
          <a:effectLst>
            <a:outerShdw blurRad="50800" dist="50800" dir="5400000" algn="ctr" rotWithShape="0">
              <a:srgbClr val="000000">
                <a:alpha val="0"/>
              </a:srgbClr>
            </a:outerShdw>
          </a:effectLst>
        </p:spPr>
      </p:pic>
      <p:sp>
        <p:nvSpPr>
          <p:cNvPr id="2" name="Title 1"/>
          <p:cNvSpPr>
            <a:spLocks noGrp="1"/>
          </p:cNvSpPr>
          <p:nvPr>
            <p:ph type="title"/>
          </p:nvPr>
        </p:nvSpPr>
        <p:spPr/>
        <p:txBody>
          <a:bodyPr/>
          <a:lstStyle/>
          <a:p>
            <a:r>
              <a:rPr lang="en-GB" dirty="0" smtClean="0"/>
              <a:t>STFC GCRF – distribution of funding</a:t>
            </a:r>
            <a:br>
              <a:rPr lang="en-GB" dirty="0" smtClean="0"/>
            </a:br>
            <a:endParaRPr lang="en-GB" dirty="0"/>
          </a:p>
        </p:txBody>
      </p:sp>
    </p:spTree>
    <p:extLst>
      <p:ext uri="{BB962C8B-B14F-4D97-AF65-F5344CB8AC3E}">
        <p14:creationId xmlns:p14="http://schemas.microsoft.com/office/powerpoint/2010/main" val="30378648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33376"/>
            <a:ext cx="9144000" cy="791369"/>
          </a:xfrm>
        </p:spPr>
        <p:txBody>
          <a:bodyPr>
            <a:normAutofit fontScale="90000"/>
          </a:bodyPr>
          <a:lstStyle/>
          <a:p>
            <a:r>
              <a:rPr lang="en-GB" sz="3200" dirty="0"/>
              <a:t>Synchrotron Techniques for African Research and Technology</a:t>
            </a:r>
          </a:p>
        </p:txBody>
      </p:sp>
      <p:sp>
        <p:nvSpPr>
          <p:cNvPr id="3" name="Content Placeholder 2"/>
          <p:cNvSpPr>
            <a:spLocks noGrp="1"/>
          </p:cNvSpPr>
          <p:nvPr>
            <p:ph idx="1"/>
          </p:nvPr>
        </p:nvSpPr>
        <p:spPr>
          <a:xfrm>
            <a:off x="3359697" y="1484784"/>
            <a:ext cx="6624736" cy="3800488"/>
          </a:xfrm>
        </p:spPr>
        <p:txBody>
          <a:bodyPr>
            <a:normAutofit lnSpcReduction="10000"/>
          </a:bodyPr>
          <a:lstStyle/>
          <a:p>
            <a:pPr marL="0" indent="0">
              <a:buNone/>
            </a:pPr>
            <a:r>
              <a:rPr lang="en-GB" sz="1800" dirty="0"/>
              <a:t>£3.7M project building partnerships between world leading scientists in Africa (South Africa, Egypt, Ethiopia and Lesotho) and the UK working together on research using synchrotron science. </a:t>
            </a:r>
          </a:p>
          <a:p>
            <a:pPr marL="0" indent="0">
              <a:buNone/>
            </a:pPr>
            <a:r>
              <a:rPr lang="en-GB" sz="1800" dirty="0"/>
              <a:t>Focus is on: </a:t>
            </a:r>
          </a:p>
          <a:p>
            <a:pPr>
              <a:buFont typeface="+mj-lt"/>
              <a:buAutoNum type="arabicPeriod"/>
            </a:pPr>
            <a:r>
              <a:rPr lang="en-GB" sz="1800" dirty="0"/>
              <a:t>developing and characterising </a:t>
            </a:r>
            <a:r>
              <a:rPr lang="en-GB" sz="1800" b="1" dirty="0"/>
              <a:t>new energy materials </a:t>
            </a:r>
            <a:r>
              <a:rPr lang="en-GB" sz="1800" dirty="0"/>
              <a:t>for example in the development of solar cells or improving energy efficiency through novel catalysts. Currently solar power comparatively expensive due to import costs of raw materials for photovoltaics.</a:t>
            </a:r>
          </a:p>
          <a:p>
            <a:pPr>
              <a:buFont typeface="+mj-lt"/>
              <a:buAutoNum type="arabicPeriod"/>
            </a:pPr>
            <a:r>
              <a:rPr lang="en-GB" sz="1800" b="1" dirty="0"/>
              <a:t>Structural biolo</a:t>
            </a:r>
            <a:r>
              <a:rPr lang="en-GB" sz="1800" dirty="0"/>
              <a:t>gy to understand diseases and develop drug targets for diseases such as Rift Valley Fever, Ebola, Lassa Fever. Working with South African Institute for Communicable Diseases. </a:t>
            </a:r>
          </a:p>
          <a:p>
            <a:endParaRPr lang="en-GB" sz="1800" dirty="0"/>
          </a:p>
          <a:p>
            <a:pPr marL="0" indent="0">
              <a:buNone/>
            </a:pPr>
            <a:r>
              <a:rPr lang="en-GB" sz="1800" b="1" i="1" dirty="0"/>
              <a:t>Launch event, Oxford 27-28 March 2019.</a:t>
            </a:r>
          </a:p>
          <a:p>
            <a:endParaRPr lang="en-GB" dirty="0"/>
          </a:p>
        </p:txBody>
      </p:sp>
      <p:pic>
        <p:nvPicPr>
          <p:cNvPr id="4" name="Picture 3"/>
          <p:cNvPicPr>
            <a:picLocks noChangeAspect="1"/>
          </p:cNvPicPr>
          <p:nvPr/>
        </p:nvPicPr>
        <p:blipFill>
          <a:blip r:embed="rId3"/>
          <a:stretch>
            <a:fillRect/>
          </a:stretch>
        </p:blipFill>
        <p:spPr>
          <a:xfrm>
            <a:off x="1522017" y="3326184"/>
            <a:ext cx="1762691" cy="3531816"/>
          </a:xfrm>
          <a:prstGeom prst="rect">
            <a:avLst/>
          </a:prstGeom>
        </p:spPr>
      </p:pic>
    </p:spTree>
    <p:extLst>
      <p:ext uri="{BB962C8B-B14F-4D97-AF65-F5344CB8AC3E}">
        <p14:creationId xmlns:p14="http://schemas.microsoft.com/office/powerpoint/2010/main" val="3970825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1505" y="1340769"/>
            <a:ext cx="8784976" cy="3800488"/>
          </a:xfrm>
        </p:spPr>
        <p:txBody>
          <a:bodyPr>
            <a:normAutofit fontScale="85000" lnSpcReduction="20000"/>
          </a:bodyPr>
          <a:lstStyle/>
          <a:p>
            <a:pPr>
              <a:buFont typeface="Calibri" panose="020F0502020204030204" pitchFamily="34" charset="0"/>
              <a:buChar char="⁻"/>
            </a:pPr>
            <a:r>
              <a:rPr lang="en-GB" sz="1700" dirty="0"/>
              <a:t>Robotics &amp; Remote Sensing for Humanitarian Mine Action.</a:t>
            </a:r>
          </a:p>
          <a:p>
            <a:pPr>
              <a:buFont typeface="Calibri" panose="020F0502020204030204" pitchFamily="34" charset="0"/>
              <a:buChar char="⁻"/>
            </a:pPr>
            <a:r>
              <a:rPr lang="en-GB" sz="1700" dirty="0"/>
              <a:t>Using astronomical data to introduce Thai students to “Big Data” and using these skills to help local businesses to increase employability and alleviate poverty.</a:t>
            </a:r>
          </a:p>
          <a:p>
            <a:pPr>
              <a:buFont typeface="Calibri" panose="020F0502020204030204" pitchFamily="34" charset="0"/>
              <a:buChar char="⁻"/>
            </a:pPr>
            <a:r>
              <a:rPr lang="en-GB" sz="1700" dirty="0"/>
              <a:t>Understanding Cadmium Uptake by Cocoa Plants via Isotope Analyses.</a:t>
            </a:r>
          </a:p>
          <a:p>
            <a:pPr>
              <a:buFont typeface="Calibri" panose="020F0502020204030204" pitchFamily="34" charset="0"/>
              <a:buChar char="⁻"/>
            </a:pPr>
            <a:r>
              <a:rPr lang="en-GB" sz="1700" dirty="0"/>
              <a:t>Applying Astronomy Capability to Map an Invasive Weed: Leveraging Satellite Surveys to Inform "Famine Weed" Policy in Pakistan.</a:t>
            </a:r>
          </a:p>
          <a:p>
            <a:pPr>
              <a:buFont typeface="Calibri" panose="020F0502020204030204" pitchFamily="34" charset="0"/>
              <a:buChar char="⁻"/>
            </a:pPr>
            <a:r>
              <a:rPr lang="en-GB" sz="1700" dirty="0"/>
              <a:t>Build a training network in data intensive science in southern Africa.</a:t>
            </a:r>
          </a:p>
          <a:p>
            <a:pPr>
              <a:buFont typeface="Calibri" panose="020F0502020204030204" pitchFamily="34" charset="0"/>
              <a:buChar char="⁻"/>
            </a:pPr>
            <a:r>
              <a:rPr lang="en-GB" sz="1700" dirty="0"/>
              <a:t>Quantifying past food trends in Brazil to improve its environment, health and economy and making dietary recommendations which are more both healthy and sustainable.</a:t>
            </a:r>
          </a:p>
          <a:p>
            <a:pPr>
              <a:buFont typeface="Calibri" panose="020F0502020204030204" pitchFamily="34" charset="0"/>
              <a:buChar char="⁻"/>
            </a:pPr>
            <a:r>
              <a:rPr lang="en-GB" sz="1700" dirty="0"/>
              <a:t>Transforming Cold Food Chains in India through Space Science and Technologies.</a:t>
            </a:r>
          </a:p>
          <a:p>
            <a:pPr>
              <a:buFont typeface="Calibri" panose="020F0502020204030204" pitchFamily="34" charset="0"/>
              <a:buChar char="⁻"/>
            </a:pPr>
            <a:r>
              <a:rPr lang="en-GB" sz="1700" dirty="0"/>
              <a:t>Mass spectrometry techniques for rapid detection of adulteration of milk powder and vegetable oils in developing countries.</a:t>
            </a:r>
          </a:p>
          <a:p>
            <a:pPr>
              <a:buFont typeface="Calibri" panose="020F0502020204030204" pitchFamily="34" charset="0"/>
              <a:buChar char="⁻"/>
            </a:pPr>
            <a:r>
              <a:rPr lang="en-GB" sz="1700" dirty="0"/>
              <a:t>Astro-ecology: astrophysics algorithms to support conservation biology.</a:t>
            </a:r>
          </a:p>
          <a:p>
            <a:pPr>
              <a:buFont typeface="Calibri" panose="020F0502020204030204" pitchFamily="34" charset="0"/>
              <a:buChar char="⁻"/>
            </a:pPr>
            <a:r>
              <a:rPr lang="en-GB" sz="1700" dirty="0" err="1"/>
              <a:t>Astrotourism</a:t>
            </a:r>
            <a:r>
              <a:rPr lang="en-GB" sz="1700" dirty="0"/>
              <a:t> in Namibia.</a:t>
            </a:r>
          </a:p>
          <a:p>
            <a:pPr>
              <a:buFont typeface="Calibri" panose="020F0502020204030204" pitchFamily="34" charset="0"/>
              <a:buChar char="⁻"/>
            </a:pPr>
            <a:r>
              <a:rPr lang="en-GB" sz="1700" dirty="0"/>
              <a:t>Instrumentation development to measure lead contamination of food and water.</a:t>
            </a:r>
          </a:p>
        </p:txBody>
      </p:sp>
      <p:pic>
        <p:nvPicPr>
          <p:cNvPr id="4" name="Picture 3"/>
          <p:cNvPicPr>
            <a:picLocks noChangeAspect="1"/>
          </p:cNvPicPr>
          <p:nvPr/>
        </p:nvPicPr>
        <p:blipFill>
          <a:blip r:embed="rId3"/>
          <a:stretch>
            <a:fillRect/>
          </a:stretch>
        </p:blipFill>
        <p:spPr>
          <a:xfrm>
            <a:off x="1524001" y="1"/>
            <a:ext cx="1340768" cy="1340768"/>
          </a:xfrm>
          <a:prstGeom prst="rect">
            <a:avLst/>
          </a:prstGeom>
        </p:spPr>
      </p:pic>
      <p:pic>
        <p:nvPicPr>
          <p:cNvPr id="5" name="Picture 4"/>
          <p:cNvPicPr>
            <a:picLocks noChangeAspect="1"/>
          </p:cNvPicPr>
          <p:nvPr/>
        </p:nvPicPr>
        <p:blipFill>
          <a:blip r:embed="rId4"/>
          <a:stretch>
            <a:fillRect/>
          </a:stretch>
        </p:blipFill>
        <p:spPr>
          <a:xfrm>
            <a:off x="2864768" y="-59036"/>
            <a:ext cx="2186374" cy="1399804"/>
          </a:xfrm>
          <a:prstGeom prst="rect">
            <a:avLst/>
          </a:prstGeom>
        </p:spPr>
      </p:pic>
      <p:pic>
        <p:nvPicPr>
          <p:cNvPr id="7" name="Picture 6"/>
          <p:cNvPicPr>
            <a:picLocks noChangeAspect="1"/>
          </p:cNvPicPr>
          <p:nvPr/>
        </p:nvPicPr>
        <p:blipFill>
          <a:blip r:embed="rId5"/>
          <a:stretch>
            <a:fillRect/>
          </a:stretch>
        </p:blipFill>
        <p:spPr>
          <a:xfrm>
            <a:off x="4614908" y="1"/>
            <a:ext cx="2387549" cy="1340768"/>
          </a:xfrm>
          <a:prstGeom prst="rect">
            <a:avLst/>
          </a:prstGeom>
        </p:spPr>
      </p:pic>
      <p:pic>
        <p:nvPicPr>
          <p:cNvPr id="9" name="Picture 8"/>
          <p:cNvPicPr>
            <a:picLocks noChangeAspect="1"/>
          </p:cNvPicPr>
          <p:nvPr/>
        </p:nvPicPr>
        <p:blipFill>
          <a:blip r:embed="rId6"/>
          <a:stretch>
            <a:fillRect/>
          </a:stretch>
        </p:blipFill>
        <p:spPr>
          <a:xfrm>
            <a:off x="6600056" y="1"/>
            <a:ext cx="1397182" cy="1340768"/>
          </a:xfrm>
          <a:prstGeom prst="rect">
            <a:avLst/>
          </a:prstGeom>
        </p:spPr>
      </p:pic>
      <p:pic>
        <p:nvPicPr>
          <p:cNvPr id="10" name="Picture 9"/>
          <p:cNvPicPr>
            <a:picLocks noChangeAspect="1"/>
          </p:cNvPicPr>
          <p:nvPr/>
        </p:nvPicPr>
        <p:blipFill>
          <a:blip r:embed="rId7"/>
          <a:stretch>
            <a:fillRect/>
          </a:stretch>
        </p:blipFill>
        <p:spPr>
          <a:xfrm>
            <a:off x="7997238" y="1"/>
            <a:ext cx="1689368" cy="1340768"/>
          </a:xfrm>
          <a:prstGeom prst="rect">
            <a:avLst/>
          </a:prstGeom>
        </p:spPr>
      </p:pic>
      <p:pic>
        <p:nvPicPr>
          <p:cNvPr id="11" name="Picture 10"/>
          <p:cNvPicPr>
            <a:picLocks noChangeAspect="1"/>
          </p:cNvPicPr>
          <p:nvPr/>
        </p:nvPicPr>
        <p:blipFill>
          <a:blip r:embed="rId8"/>
          <a:stretch>
            <a:fillRect/>
          </a:stretch>
        </p:blipFill>
        <p:spPr>
          <a:xfrm>
            <a:off x="9480377" y="-55340"/>
            <a:ext cx="1361038" cy="1396108"/>
          </a:xfrm>
          <a:prstGeom prst="rect">
            <a:avLst/>
          </a:prstGeom>
        </p:spPr>
      </p:pic>
      <p:cxnSp>
        <p:nvCxnSpPr>
          <p:cNvPr id="13" name="Straight Connector 12"/>
          <p:cNvCxnSpPr/>
          <p:nvPr/>
        </p:nvCxnSpPr>
        <p:spPr bwMode="auto">
          <a:xfrm>
            <a:off x="1524000" y="1340768"/>
            <a:ext cx="9252520"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8472212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1583</Words>
  <Application>Microsoft Office PowerPoint</Application>
  <PresentationFormat>Widescreen</PresentationFormat>
  <Paragraphs>137</Paragraphs>
  <Slides>15</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ＭＳ Ｐゴシック</vt:lpstr>
      <vt:lpstr>Arial</vt:lpstr>
      <vt:lpstr>Calibri</vt:lpstr>
      <vt:lpstr>Calibri Light</vt:lpstr>
      <vt:lpstr>Lucida Grande</vt:lpstr>
      <vt:lpstr>ヒラギノ角ゴ Pro W3</vt:lpstr>
      <vt:lpstr>Office Theme</vt:lpstr>
      <vt:lpstr>PowerPoint Presentation</vt:lpstr>
      <vt:lpstr>Global Challenges Research Fund</vt:lpstr>
      <vt:lpstr>GCRF: Overarching aim and strategic objectives</vt:lpstr>
      <vt:lpstr>PowerPoint Presentation</vt:lpstr>
      <vt:lpstr>UKRI GCRF Collective Programme</vt:lpstr>
      <vt:lpstr>STFC GCRF Portfolio</vt:lpstr>
      <vt:lpstr>STFC GCRF – distribution of funding </vt:lpstr>
      <vt:lpstr>Synchrotron Techniques for African Research and Technology</vt:lpstr>
      <vt:lpstr>PowerPoint Presentation</vt:lpstr>
      <vt:lpstr>Importance of Partnerships</vt:lpstr>
      <vt:lpstr>Theories of Change</vt:lpstr>
      <vt:lpstr>Future ideas/plans/SR period</vt:lpstr>
      <vt:lpstr>Newton Fund</vt:lpstr>
      <vt:lpstr>Newton Extension Funds</vt:lpstr>
      <vt:lpstr>Final comments</vt:lpstr>
    </vt:vector>
  </TitlesOfParts>
  <Company>UKSBS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Brown, David (STFC,SO,PROG)</dc:creator>
  <cp:lastModifiedBy>Brown, David (STFC,SO,PROG)</cp:lastModifiedBy>
  <cp:revision>1</cp:revision>
  <dcterms:created xsi:type="dcterms:W3CDTF">2019-04-10T10:46:10Z</dcterms:created>
  <dcterms:modified xsi:type="dcterms:W3CDTF">2019-04-10T10:46:50Z</dcterms:modified>
</cp:coreProperties>
</file>