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84"/>
  </p:notesMasterIdLst>
  <p:sldIdLst>
    <p:sldId id="1151" r:id="rId2"/>
    <p:sldId id="1152" r:id="rId3"/>
    <p:sldId id="670" r:id="rId4"/>
    <p:sldId id="918" r:id="rId5"/>
    <p:sldId id="704" r:id="rId6"/>
    <p:sldId id="1093" r:id="rId7"/>
    <p:sldId id="703" r:id="rId8"/>
    <p:sldId id="705" r:id="rId9"/>
    <p:sldId id="702" r:id="rId10"/>
    <p:sldId id="790" r:id="rId11"/>
    <p:sldId id="810" r:id="rId12"/>
    <p:sldId id="792" r:id="rId13"/>
    <p:sldId id="1135" r:id="rId14"/>
    <p:sldId id="1136" r:id="rId15"/>
    <p:sldId id="1137" r:id="rId16"/>
    <p:sldId id="1138" r:id="rId17"/>
    <p:sldId id="1139" r:id="rId18"/>
    <p:sldId id="1140" r:id="rId19"/>
    <p:sldId id="798" r:id="rId20"/>
    <p:sldId id="1153" r:id="rId21"/>
    <p:sldId id="967" r:id="rId22"/>
    <p:sldId id="1143" r:id="rId23"/>
    <p:sldId id="1142" r:id="rId24"/>
    <p:sldId id="1141" r:id="rId25"/>
    <p:sldId id="1155" r:id="rId26"/>
    <p:sldId id="1154" r:id="rId27"/>
    <p:sldId id="1096" r:id="rId28"/>
    <p:sldId id="1131" r:id="rId29"/>
    <p:sldId id="1130" r:id="rId30"/>
    <p:sldId id="1129" r:id="rId31"/>
    <p:sldId id="1128" r:id="rId32"/>
    <p:sldId id="1127" r:id="rId33"/>
    <p:sldId id="1126" r:id="rId34"/>
    <p:sldId id="1125" r:id="rId35"/>
    <p:sldId id="1147" r:id="rId36"/>
    <p:sldId id="1150" r:id="rId37"/>
    <p:sldId id="1133" r:id="rId38"/>
    <p:sldId id="1124" r:id="rId39"/>
    <p:sldId id="1123" r:id="rId40"/>
    <p:sldId id="1098" r:id="rId41"/>
    <p:sldId id="1148" r:id="rId42"/>
    <p:sldId id="1039" r:id="rId43"/>
    <p:sldId id="1119" r:id="rId44"/>
    <p:sldId id="1118" r:id="rId45"/>
    <p:sldId id="1117" r:id="rId46"/>
    <p:sldId id="1107" r:id="rId47"/>
    <p:sldId id="1121" r:id="rId48"/>
    <p:sldId id="1120" r:id="rId49"/>
    <p:sldId id="1108" r:id="rId50"/>
    <p:sldId id="1149" r:id="rId51"/>
    <p:sldId id="1106" r:id="rId52"/>
    <p:sldId id="1109" r:id="rId53"/>
    <p:sldId id="1105" r:id="rId54"/>
    <p:sldId id="1094" r:id="rId55"/>
    <p:sldId id="1116" r:id="rId56"/>
    <p:sldId id="1115" r:id="rId57"/>
    <p:sldId id="1114" r:id="rId58"/>
    <p:sldId id="1095" r:id="rId59"/>
    <p:sldId id="1112" r:id="rId60"/>
    <p:sldId id="1113" r:id="rId61"/>
    <p:sldId id="1110" r:id="rId62"/>
    <p:sldId id="1077" r:id="rId63"/>
    <p:sldId id="1082" r:id="rId64"/>
    <p:sldId id="1145" r:id="rId65"/>
    <p:sldId id="1144" r:id="rId66"/>
    <p:sldId id="1146" r:id="rId67"/>
    <p:sldId id="1111" r:id="rId68"/>
    <p:sldId id="978" r:id="rId69"/>
    <p:sldId id="979" r:id="rId70"/>
    <p:sldId id="980" r:id="rId71"/>
    <p:sldId id="983" r:id="rId72"/>
    <p:sldId id="984" r:id="rId73"/>
    <p:sldId id="986" r:id="rId74"/>
    <p:sldId id="987" r:id="rId75"/>
    <p:sldId id="989" r:id="rId76"/>
    <p:sldId id="1101" r:id="rId77"/>
    <p:sldId id="990" r:id="rId78"/>
    <p:sldId id="1099" r:id="rId79"/>
    <p:sldId id="1100" r:id="rId80"/>
    <p:sldId id="1103" r:id="rId81"/>
    <p:sldId id="1104" r:id="rId82"/>
    <p:sldId id="1102" r:id="rId83"/>
  </p:sldIdLst>
  <p:sldSz cx="9144000" cy="6858000" type="screen4x3"/>
  <p:notesSz cx="6454775" cy="8723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4B"/>
    <a:srgbClr val="FFFFFF"/>
    <a:srgbClr val="604A7B"/>
    <a:srgbClr val="C00000"/>
    <a:srgbClr val="FF0000"/>
    <a:srgbClr val="404040"/>
    <a:srgbClr val="AD0101"/>
    <a:srgbClr val="FECE00"/>
    <a:srgbClr val="FFFEBA"/>
    <a:srgbClr val="C5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63" autoAdjust="0"/>
  </p:normalViewPr>
  <p:slideViewPr>
    <p:cSldViewPr>
      <p:cViewPr>
        <p:scale>
          <a:sx n="100" d="100"/>
          <a:sy n="100" d="100"/>
        </p:scale>
        <p:origin x="-516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73" Type="http://schemas.microsoft.com/office/2015/10/relationships/revisionInfo" Target="revisionInfo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797069" cy="436166"/>
          </a:xfrm>
          <a:prstGeom prst="rect">
            <a:avLst/>
          </a:prstGeom>
        </p:spPr>
        <p:txBody>
          <a:bodyPr vert="horz" lIns="86714" tIns="43358" rIns="86714" bIns="43358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56217" y="2"/>
            <a:ext cx="2797069" cy="436166"/>
          </a:xfrm>
          <a:prstGeom prst="rect">
            <a:avLst/>
          </a:prstGeom>
        </p:spPr>
        <p:txBody>
          <a:bodyPr vert="horz" lIns="86714" tIns="43358" rIns="86714" bIns="43358" rtlCol="0"/>
          <a:lstStyle>
            <a:lvl1pPr algn="r">
              <a:defRPr sz="1100"/>
            </a:lvl1pPr>
          </a:lstStyle>
          <a:p>
            <a:fld id="{CFFF05BC-5561-425D-B5FE-9A04830AB237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655638"/>
            <a:ext cx="4359275" cy="3270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714" tIns="43358" rIns="86714" bIns="4335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5478" y="4143574"/>
            <a:ext cx="5163820" cy="3925491"/>
          </a:xfrm>
          <a:prstGeom prst="rect">
            <a:avLst/>
          </a:prstGeom>
        </p:spPr>
        <p:txBody>
          <a:bodyPr vert="horz" lIns="86714" tIns="43358" rIns="86714" bIns="433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285635"/>
            <a:ext cx="2797069" cy="436166"/>
          </a:xfrm>
          <a:prstGeom prst="rect">
            <a:avLst/>
          </a:prstGeom>
        </p:spPr>
        <p:txBody>
          <a:bodyPr vert="horz" lIns="86714" tIns="43358" rIns="86714" bIns="43358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56217" y="8285635"/>
            <a:ext cx="2797069" cy="436166"/>
          </a:xfrm>
          <a:prstGeom prst="rect">
            <a:avLst/>
          </a:prstGeom>
        </p:spPr>
        <p:txBody>
          <a:bodyPr vert="horz" lIns="86714" tIns="43358" rIns="86714" bIns="43358" rtlCol="0" anchor="b"/>
          <a:lstStyle>
            <a:lvl1pPr algn="r">
              <a:defRPr sz="1100"/>
            </a:lvl1pPr>
          </a:lstStyle>
          <a:p>
            <a:fld id="{7F65C649-7B7E-4F1A-B5E7-1917C8047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92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0" y="655638"/>
            <a:ext cx="4359275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86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BUT, the price to pay is</a:t>
            </a:r>
            <a:r>
              <a:rPr lang="en-US" baseline="0" dirty="0" smtClean="0"/>
              <a:t> that each local operator gets its own undetermined coefficient. I’ll refer to these as EFT parameters, Wilson coefficients, or couplings.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00545"/>
            <a:r>
              <a:rPr lang="en-US" dirty="0" smtClean="0"/>
              <a:t>Problem number</a:t>
            </a:r>
            <a:r>
              <a:rPr lang="en-US" baseline="0" dirty="0" smtClean="0"/>
              <a:t> 1: often there are many operators to consider, even at relatively small n. We need to make AT LEAST this many independent measurements in order to fix </a:t>
            </a:r>
            <a:r>
              <a:rPr lang="en-US" baseline="0" dirty="0" err="1" smtClean="0"/>
              <a:t>c_n</a:t>
            </a:r>
            <a:r>
              <a:rPr lang="en-US" baseline="0" dirty="0" smtClean="0"/>
              <a:t> and make the theory predictive. In the SM, working with the leading order dimension 4 operators gives 19 undetermined parameters. In GR there’s all contractions of Ricci Scalar, Ricci Tensor and Riemann and their derivatives, and so we’d need to make a lot of very precise quantum gravity measurements in order to make this GR EFT predictive beyond leading orders.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we’ve given up on understanding the UV, no amount of testing or experimentation can reveal fundamental truths about the underlying physics on very small length scales. This isn’t a</a:t>
            </a:r>
            <a:r>
              <a:rPr lang="en-US" baseline="0" dirty="0" smtClean="0"/>
              <a:t> </a:t>
            </a:r>
            <a:r>
              <a:rPr lang="en-US" dirty="0" smtClean="0"/>
              <a:t>very satisfying state of affairs.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we’ve given up on understanding the UV, no amount of testing or experimentation can reveal fundamental truths about the underlying physics on very small length scales. This isn’t a</a:t>
            </a:r>
            <a:r>
              <a:rPr lang="en-US" baseline="0" dirty="0" smtClean="0"/>
              <a:t> </a:t>
            </a:r>
            <a:r>
              <a:rPr lang="en-US" dirty="0" smtClean="0"/>
              <a:t>very satisfying state of affairs.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0" y="655638"/>
            <a:ext cx="4359275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861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 at this stage, about what</a:t>
            </a:r>
            <a:r>
              <a:rPr lang="en-US" baseline="0" dirty="0" smtClean="0"/>
              <a:t> we’re going to do or why it’s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C_s comes from dimension 6, </a:t>
            </a:r>
            <a:r>
              <a:rPr lang="en-US" dirty="0" err="1" smtClean="0"/>
              <a:t>c_ss</a:t>
            </a:r>
            <a:r>
              <a:rPr lang="en-US" dirty="0" smtClean="0"/>
              <a:t> comes from dimension 8 operators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5155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We’ll justify this with a</a:t>
            </a:r>
            <a:r>
              <a:rPr lang="en-US" baseline="0" dirty="0" smtClean="0"/>
              <a:t> couple of simple examples, and then apply these to the dimension-6 and dimension-8 operators in SMEFT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4242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We’ll justify this with a</a:t>
            </a:r>
            <a:r>
              <a:rPr lang="en-US" baseline="0" dirty="0" smtClean="0"/>
              <a:t> couple of simple examples, and then apply these to the dimension-6 and dimension-8 operators in SMEFT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4242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We’ll justify this with a</a:t>
            </a:r>
            <a:r>
              <a:rPr lang="en-US" baseline="0" dirty="0" smtClean="0"/>
              <a:t> couple of simple examples, and then apply these to the dimension-6 and dimension-8 operators in SMEFT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4242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f’s are called </a:t>
            </a:r>
            <a:r>
              <a:rPr lang="en-US" dirty="0" err="1" smtClean="0"/>
              <a:t>aQGC</a:t>
            </a:r>
            <a:r>
              <a:rPr lang="en-US" dirty="0" smtClean="0"/>
              <a:t> (anomalous quartic gauge couplings)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073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f’s are called </a:t>
            </a:r>
            <a:r>
              <a:rPr lang="en-US" dirty="0" err="1" smtClean="0"/>
              <a:t>aQGC</a:t>
            </a:r>
            <a:r>
              <a:rPr lang="en-US" dirty="0" smtClean="0"/>
              <a:t> (anomalous quartic gauge couplings)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073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f’s are called </a:t>
            </a:r>
            <a:r>
              <a:rPr lang="en-US" dirty="0" err="1" smtClean="0"/>
              <a:t>aQGC</a:t>
            </a:r>
            <a:r>
              <a:rPr lang="en-US" dirty="0" smtClean="0"/>
              <a:t> (anomalous quartic gauge couplings)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073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f’s are called </a:t>
            </a:r>
            <a:r>
              <a:rPr lang="en-US" dirty="0" err="1" smtClean="0"/>
              <a:t>aQGC</a:t>
            </a:r>
            <a:r>
              <a:rPr lang="en-US" dirty="0" smtClean="0"/>
              <a:t> (anomalous quartic gauge couplings)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073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2.1% of the available parameter space is consistent</a:t>
            </a:r>
            <a:r>
              <a:rPr lang="en-US" baseline="0" dirty="0" smtClean="0"/>
              <a:t> with local microphysics.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988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0" y="655638"/>
            <a:ext cx="4359275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86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0" y="655638"/>
            <a:ext cx="4359275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189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have </a:t>
            </a:r>
            <a:r>
              <a:rPr lang="en-US" dirty="0" err="1"/>
              <a:t>classicalization</a:t>
            </a:r>
            <a:r>
              <a:rPr lang="en-US" dirty="0"/>
              <a:t> in other places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have </a:t>
            </a:r>
            <a:r>
              <a:rPr lang="en-US" dirty="0" err="1"/>
              <a:t>classicalization</a:t>
            </a:r>
            <a:r>
              <a:rPr lang="en-US" dirty="0"/>
              <a:t> in other places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have </a:t>
            </a:r>
            <a:r>
              <a:rPr lang="en-US" dirty="0" err="1"/>
              <a:t>classicalization</a:t>
            </a:r>
            <a:r>
              <a:rPr lang="en-US" dirty="0"/>
              <a:t> in other places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have </a:t>
            </a:r>
            <a:r>
              <a:rPr lang="en-US" dirty="0" err="1"/>
              <a:t>classicalization</a:t>
            </a:r>
            <a:r>
              <a:rPr lang="en-US" dirty="0"/>
              <a:t> in other places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lets us</a:t>
            </a:r>
            <a:r>
              <a:rPr lang="en-US" baseline="0" dirty="0" smtClean="0"/>
              <a:t> calculate things without needing to worry about the complicated underlying UV physics.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 userDrawn="1"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Scott\Dropbox\Current_Projects\Applications\Herchel_Smith_Grade7\1_Cover_Letter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362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4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43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59992" y="6315699"/>
            <a:ext cx="3367644" cy="38100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000" baseline="0">
                <a:solidFill>
                  <a:srgbClr val="FF4B4B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 lvl="0"/>
            <a:r>
              <a:rPr lang="en-US" dirty="0" smtClean="0"/>
              <a:t>Section Title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 userDrawn="1"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FF4B4B"/>
          </a:solidFill>
          <a:ln w="3175">
            <a:solidFill>
              <a:srgbClr val="AD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816364" y="0"/>
            <a:ext cx="3067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Energy? Think Positive!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 userDrawn="1"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 descr="C:\Users\Scott\Dropbox\Current_Projects\Applications\Herchel_Smith_Grade7\1_Cover_Letter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00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76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60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19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65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69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6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98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08-Apr-19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2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10" Type="http://schemas.openxmlformats.org/officeDocument/2006/relationships/image" Target="../media/image12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10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10" Type="http://schemas.openxmlformats.org/officeDocument/2006/relationships/image" Target="../media/image12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2" Type="http://schemas.microsoft.com/office/2007/relationships/hdphoto" Target="../media/hdphoto1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png"/><Relationship Id="rId10" Type="http://schemas.openxmlformats.org/officeDocument/2006/relationships/image" Target="../media/image12.png"/><Relationship Id="rId9" Type="http://schemas.openxmlformats.org/officeDocument/2006/relationships/image" Target="../media/image10.png"/><Relationship Id="rId1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7.png"/><Relationship Id="rId7" Type="http://schemas.openxmlformats.org/officeDocument/2006/relationships/image" Target="../media/image73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0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8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1.png"/><Relationship Id="rId4" Type="http://schemas.openxmlformats.org/officeDocument/2006/relationships/image" Target="../media/image19.png"/><Relationship Id="rId9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7.png"/><Relationship Id="rId4" Type="http://schemas.openxmlformats.org/officeDocument/2006/relationships/image" Target="../media/image18.png"/><Relationship Id="rId9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7.png"/><Relationship Id="rId4" Type="http://schemas.openxmlformats.org/officeDocument/2006/relationships/image" Target="../media/image18.png"/><Relationship Id="rId9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1.png"/><Relationship Id="rId18" Type="http://schemas.openxmlformats.org/officeDocument/2006/relationships/image" Target="../media/image29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20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17.png"/><Relationship Id="rId5" Type="http://schemas.openxmlformats.org/officeDocument/2006/relationships/image" Target="../media/image19.png"/><Relationship Id="rId15" Type="http://schemas.openxmlformats.org/officeDocument/2006/relationships/image" Target="../media/image26.png"/><Relationship Id="rId10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openxmlformats.org/officeDocument/2006/relationships/image" Target="../media/image15.png"/><Relationship Id="rId1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20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17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16.png"/><Relationship Id="rId5" Type="http://schemas.openxmlformats.org/officeDocument/2006/relationships/image" Target="../media/image19.png"/><Relationship Id="rId15" Type="http://schemas.openxmlformats.org/officeDocument/2006/relationships/image" Target="../media/image31.png"/><Relationship Id="rId10" Type="http://schemas.openxmlformats.org/officeDocument/2006/relationships/image" Target="../media/image15.png"/><Relationship Id="rId19" Type="http://schemas.openxmlformats.org/officeDocument/2006/relationships/image" Target="../media/image29.png"/><Relationship Id="rId4" Type="http://schemas.openxmlformats.org/officeDocument/2006/relationships/image" Target="../media/image18.png"/><Relationship Id="rId9" Type="http://schemas.openxmlformats.org/officeDocument/2006/relationships/image" Target="../media/image14.png"/><Relationship Id="rId1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5" Type="http://schemas.openxmlformats.org/officeDocument/2006/relationships/image" Target="../media/image3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0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2" Type="http://schemas.openxmlformats.org/officeDocument/2006/relationships/image" Target="../media/image40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3" Type="http://schemas.microsoft.com/office/2007/relationships/hdphoto" Target="../media/hdphoto3.wdp"/><Relationship Id="rId3" Type="http://schemas.openxmlformats.org/officeDocument/2006/relationships/image" Target="../media/image400.png"/><Relationship Id="rId7" Type="http://schemas.openxmlformats.org/officeDocument/2006/relationships/image" Target="../media/image33.png"/><Relationship Id="rId1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00.png"/><Relationship Id="rId7" Type="http://schemas.openxmlformats.org/officeDocument/2006/relationships/image" Target="../media/image33.png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5" Type="http://schemas.openxmlformats.org/officeDocument/2006/relationships/image" Target="../media/image43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44.png"/><Relationship Id="rId1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00.png"/><Relationship Id="rId7" Type="http://schemas.openxmlformats.org/officeDocument/2006/relationships/image" Target="../media/image33.png"/><Relationship Id="rId17" Type="http://schemas.microsoft.com/office/2007/relationships/hdphoto" Target="../media/hdphoto3.wdp"/><Relationship Id="rId2" Type="http://schemas.openxmlformats.org/officeDocument/2006/relationships/image" Target="../media/image46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5" Type="http://schemas.openxmlformats.org/officeDocument/2006/relationships/image" Target="../media/image47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44.png"/><Relationship Id="rId1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00.png"/><Relationship Id="rId7" Type="http://schemas.openxmlformats.org/officeDocument/2006/relationships/image" Target="../media/image33.png"/><Relationship Id="rId17" Type="http://schemas.microsoft.com/office/2007/relationships/hdphoto" Target="../media/hdphoto3.wdp"/><Relationship Id="rId2" Type="http://schemas.openxmlformats.org/officeDocument/2006/relationships/image" Target="../media/image48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5" Type="http://schemas.openxmlformats.org/officeDocument/2006/relationships/image" Target="../media/image49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44.png"/><Relationship Id="rId14" Type="http://schemas.openxmlformats.org/officeDocument/2006/relationships/image" Target="../media/image3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8" Type="http://schemas.microsoft.com/office/2007/relationships/hdphoto" Target="../media/hdphoto3.wdp"/><Relationship Id="rId3" Type="http://schemas.openxmlformats.org/officeDocument/2006/relationships/image" Target="../media/image49.png"/><Relationship Id="rId7" Type="http://schemas.openxmlformats.org/officeDocument/2006/relationships/image" Target="../media/image42.png"/><Relationship Id="rId12" Type="http://schemas.openxmlformats.org/officeDocument/2006/relationships/image" Target="../media/image45.png"/><Relationship Id="rId17" Type="http://schemas.openxmlformats.org/officeDocument/2006/relationships/image" Target="../media/image43.png"/><Relationship Id="rId2" Type="http://schemas.openxmlformats.org/officeDocument/2006/relationships/image" Target="../media/image48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5" Type="http://schemas.openxmlformats.org/officeDocument/2006/relationships/image" Target="../media/image50.png"/><Relationship Id="rId10" Type="http://schemas.openxmlformats.org/officeDocument/2006/relationships/image" Target="../media/image44.png"/><Relationship Id="rId4" Type="http://schemas.openxmlformats.org/officeDocument/2006/relationships/image" Target="../media/image400.png"/><Relationship Id="rId9" Type="http://schemas.openxmlformats.org/officeDocument/2006/relationships/image" Target="../media/image430.png"/><Relationship Id="rId14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3.png"/><Relationship Id="rId7" Type="http://schemas.microsoft.com/office/2007/relationships/hdphoto" Target="../media/hdphoto4.wdp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3.png"/><Relationship Id="rId7" Type="http://schemas.openxmlformats.org/officeDocument/2006/relationships/image" Target="../media/image58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5.png"/><Relationship Id="rId5" Type="http://schemas.openxmlformats.org/officeDocument/2006/relationships/image" Target="../media/image62.png"/><Relationship Id="rId10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microsoft.com/office/2007/relationships/hdphoto" Target="../media/hdphoto4.wdp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5.png"/><Relationship Id="rId3" Type="http://schemas.openxmlformats.org/officeDocument/2006/relationships/image" Target="../media/image53.png"/><Relationship Id="rId7" Type="http://schemas.openxmlformats.org/officeDocument/2006/relationships/image" Target="../media/image67.png"/><Relationship Id="rId12" Type="http://schemas.openxmlformats.org/officeDocument/2006/relationships/image" Target="../media/image60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microsoft.com/office/2007/relationships/hdphoto" Target="../media/hdphoto4.wdp"/><Relationship Id="rId5" Type="http://schemas.openxmlformats.org/officeDocument/2006/relationships/image" Target="../media/image62.png"/><Relationship Id="rId15" Type="http://schemas.openxmlformats.org/officeDocument/2006/relationships/image" Target="../media/image69.png"/><Relationship Id="rId10" Type="http://schemas.openxmlformats.org/officeDocument/2006/relationships/image" Target="../media/image56.png"/><Relationship Id="rId4" Type="http://schemas.openxmlformats.org/officeDocument/2006/relationships/image" Target="../media/image59.png"/><Relationship Id="rId9" Type="http://schemas.openxmlformats.org/officeDocument/2006/relationships/image" Target="../media/image58.png"/><Relationship Id="rId1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5.png"/><Relationship Id="rId18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7.png"/><Relationship Id="rId12" Type="http://schemas.openxmlformats.org/officeDocument/2006/relationships/image" Target="../media/image60.png"/><Relationship Id="rId17" Type="http://schemas.openxmlformats.org/officeDocument/2006/relationships/image" Target="../media/image68.jpe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microsoft.com/office/2007/relationships/hdphoto" Target="../media/hdphoto4.wdp"/><Relationship Id="rId5" Type="http://schemas.openxmlformats.org/officeDocument/2006/relationships/image" Target="../media/image53.png"/><Relationship Id="rId15" Type="http://schemas.openxmlformats.org/officeDocument/2006/relationships/image" Target="../media/image69.png"/><Relationship Id="rId10" Type="http://schemas.openxmlformats.org/officeDocument/2006/relationships/image" Target="../media/image56.png"/><Relationship Id="rId19" Type="http://schemas.openxmlformats.org/officeDocument/2006/relationships/image" Target="../media/image74.png"/><Relationship Id="rId4" Type="http://schemas.openxmlformats.org/officeDocument/2006/relationships/image" Target="../media/image59.png"/><Relationship Id="rId9" Type="http://schemas.openxmlformats.org/officeDocument/2006/relationships/image" Target="../media/image58.png"/><Relationship Id="rId14" Type="http://schemas.openxmlformats.org/officeDocument/2006/relationships/image" Target="../media/image6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69.jpeg"/><Relationship Id="rId7" Type="http://schemas.openxmlformats.org/officeDocument/2006/relationships/image" Target="../media/image76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2.png"/><Relationship Id="rId4" Type="http://schemas.openxmlformats.org/officeDocument/2006/relationships/image" Target="../media/image5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7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4.png"/><Relationship Id="rId4" Type="http://schemas.openxmlformats.org/officeDocument/2006/relationships/image" Target="../media/image72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68.jpeg"/><Relationship Id="rId7" Type="http://schemas.openxmlformats.org/officeDocument/2006/relationships/image" Target="../media/image80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76.png"/><Relationship Id="rId5" Type="http://schemas.openxmlformats.org/officeDocument/2006/relationships/image" Target="../media/image78.png"/><Relationship Id="rId10" Type="http://schemas.openxmlformats.org/officeDocument/2006/relationships/image" Target="../media/image74.png"/><Relationship Id="rId4" Type="http://schemas.openxmlformats.org/officeDocument/2006/relationships/image" Target="../media/image69.jpeg"/><Relationship Id="rId9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5.png"/><Relationship Id="rId7" Type="http://schemas.openxmlformats.org/officeDocument/2006/relationships/image" Target="../media/image87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13.png"/><Relationship Id="rId10" Type="http://schemas.openxmlformats.org/officeDocument/2006/relationships/image" Target="../media/image90.png"/><Relationship Id="rId4" Type="http://schemas.openxmlformats.org/officeDocument/2006/relationships/image" Target="../media/image82.png"/><Relationship Id="rId9" Type="http://schemas.openxmlformats.org/officeDocument/2006/relationships/image" Target="../media/image8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png"/><Relationship Id="rId3" Type="http://schemas.openxmlformats.org/officeDocument/2006/relationships/image" Target="../media/image83.jpe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Relationship Id="rId14" Type="http://schemas.openxmlformats.org/officeDocument/2006/relationships/image" Target="../media/image103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00.png"/><Relationship Id="rId3" Type="http://schemas.openxmlformats.org/officeDocument/2006/relationships/image" Target="../media/image83.jpeg"/><Relationship Id="rId7" Type="http://schemas.openxmlformats.org/officeDocument/2006/relationships/image" Target="../media/image104.png"/><Relationship Id="rId12" Type="http://schemas.openxmlformats.org/officeDocument/2006/relationships/image" Target="../media/image99.png"/><Relationship Id="rId2" Type="http://schemas.openxmlformats.org/officeDocument/2006/relationships/image" Target="../media/image92.png"/><Relationship Id="rId16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98.png"/><Relationship Id="rId5" Type="http://schemas.openxmlformats.org/officeDocument/2006/relationships/image" Target="../media/image94.png"/><Relationship Id="rId15" Type="http://schemas.openxmlformats.org/officeDocument/2006/relationships/image" Target="../media/image102.png"/><Relationship Id="rId10" Type="http://schemas.openxmlformats.org/officeDocument/2006/relationships/image" Target="../media/image97.png"/><Relationship Id="rId4" Type="http://schemas.openxmlformats.org/officeDocument/2006/relationships/image" Target="../media/image93.png"/><Relationship Id="rId9" Type="http://schemas.openxmlformats.org/officeDocument/2006/relationships/image" Target="../media/image96.png"/><Relationship Id="rId14" Type="http://schemas.openxmlformats.org/officeDocument/2006/relationships/image" Target="../media/image101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7.png"/><Relationship Id="rId7" Type="http://schemas.openxmlformats.org/officeDocument/2006/relationships/image" Target="../media/image1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2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7.png"/><Relationship Id="rId7" Type="http://schemas.openxmlformats.org/officeDocument/2006/relationships/image" Target="../media/image1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112.png"/><Relationship Id="rId5" Type="http://schemas.openxmlformats.org/officeDocument/2006/relationships/image" Target="../media/image109.png"/><Relationship Id="rId10" Type="http://schemas.openxmlformats.org/officeDocument/2006/relationships/image" Target="../media/image86.jpeg"/><Relationship Id="rId4" Type="http://schemas.openxmlformats.org/officeDocument/2006/relationships/image" Target="../media/image113.png"/><Relationship Id="rId9" Type="http://schemas.openxmlformats.org/officeDocument/2006/relationships/image" Target="../media/image85.jpe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2.png"/><Relationship Id="rId3" Type="http://schemas.openxmlformats.org/officeDocument/2006/relationships/image" Target="../media/image13.png"/><Relationship Id="rId7" Type="http://schemas.openxmlformats.org/officeDocument/2006/relationships/image" Target="../media/image180.png"/><Relationship Id="rId12" Type="http://schemas.openxmlformats.org/officeDocument/2006/relationships/image" Target="../media/image11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11" Type="http://schemas.openxmlformats.org/officeDocument/2006/relationships/image" Target="../media/image86.jpeg"/><Relationship Id="rId5" Type="http://schemas.openxmlformats.org/officeDocument/2006/relationships/image" Target="../media/image113.png"/><Relationship Id="rId10" Type="http://schemas.openxmlformats.org/officeDocument/2006/relationships/image" Target="../media/image85.jpeg"/><Relationship Id="rId4" Type="http://schemas.openxmlformats.org/officeDocument/2006/relationships/image" Target="../media/image117.png"/><Relationship Id="rId9" Type="http://schemas.openxmlformats.org/officeDocument/2006/relationships/image" Target="../media/image11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0.png"/><Relationship Id="rId4" Type="http://schemas.openxmlformats.org/officeDocument/2006/relationships/image" Target="../media/image5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0.png"/><Relationship Id="rId4" Type="http://schemas.openxmlformats.org/officeDocument/2006/relationships/image" Target="../media/image5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60.png"/><Relationship Id="rId4" Type="http://schemas.openxmlformats.org/officeDocument/2006/relationships/image" Target="../media/image55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3" Type="http://schemas.openxmlformats.org/officeDocument/2006/relationships/image" Target="../media/image52.png"/><Relationship Id="rId7" Type="http://schemas.openxmlformats.org/officeDocument/2006/relationships/image" Target="../media/image570.png"/><Relationship Id="rId2" Type="http://schemas.openxmlformats.org/officeDocument/2006/relationships/image" Target="../media/image8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0.png"/><Relationship Id="rId5" Type="http://schemas.openxmlformats.org/officeDocument/2006/relationships/image" Target="../media/image55.png"/><Relationship Id="rId4" Type="http://schemas.openxmlformats.org/officeDocument/2006/relationships/image" Target="../media/image53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5" Type="http://schemas.openxmlformats.org/officeDocument/2006/relationships/image" Target="../media/image560.png"/><Relationship Id="rId4" Type="http://schemas.openxmlformats.org/officeDocument/2006/relationships/image" Target="../media/image55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5" Type="http://schemas.openxmlformats.org/officeDocument/2006/relationships/image" Target="../media/image560.png"/><Relationship Id="rId4" Type="http://schemas.openxmlformats.org/officeDocument/2006/relationships/image" Target="../media/image55.png"/><Relationship Id="rId9" Type="http://schemas.openxmlformats.org/officeDocument/2006/relationships/image" Target="../media/image1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image" Target="../media/image650.png"/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12" Type="http://schemas.openxmlformats.org/officeDocument/2006/relationships/image" Target="../media/image630.png"/><Relationship Id="rId17" Type="http://schemas.openxmlformats.org/officeDocument/2006/relationships/image" Target="../media/image680.png"/><Relationship Id="rId2" Type="http://schemas.openxmlformats.org/officeDocument/2006/relationships/image" Target="../media/image52.png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620.png"/><Relationship Id="rId5" Type="http://schemas.openxmlformats.org/officeDocument/2006/relationships/image" Target="../media/image560.png"/><Relationship Id="rId15" Type="http://schemas.openxmlformats.org/officeDocument/2006/relationships/image" Target="../media/image670.png"/><Relationship Id="rId10" Type="http://schemas.openxmlformats.org/officeDocument/2006/relationships/image" Target="../media/image610.png"/><Relationship Id="rId4" Type="http://schemas.openxmlformats.org/officeDocument/2006/relationships/image" Target="../media/image55.png"/><Relationship Id="rId9" Type="http://schemas.openxmlformats.org/officeDocument/2006/relationships/image" Target="../media/image600.png"/><Relationship Id="rId14" Type="http://schemas.openxmlformats.org/officeDocument/2006/relationships/image" Target="../media/image660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image" Target="../media/image740.png"/><Relationship Id="rId18" Type="http://schemas.openxmlformats.org/officeDocument/2006/relationships/image" Target="../media/image680.png"/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12" Type="http://schemas.openxmlformats.org/officeDocument/2006/relationships/image" Target="../media/image720.png"/><Relationship Id="rId17" Type="http://schemas.openxmlformats.org/officeDocument/2006/relationships/image" Target="../media/image1.png"/><Relationship Id="rId2" Type="http://schemas.openxmlformats.org/officeDocument/2006/relationships/image" Target="../media/image52.png"/><Relationship Id="rId16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710.png"/><Relationship Id="rId5" Type="http://schemas.openxmlformats.org/officeDocument/2006/relationships/image" Target="../media/image560.png"/><Relationship Id="rId15" Type="http://schemas.openxmlformats.org/officeDocument/2006/relationships/image" Target="../media/image760.png"/><Relationship Id="rId10" Type="http://schemas.openxmlformats.org/officeDocument/2006/relationships/image" Target="../media/image700.png"/><Relationship Id="rId4" Type="http://schemas.openxmlformats.org/officeDocument/2006/relationships/image" Target="../media/image55.png"/><Relationship Id="rId9" Type="http://schemas.openxmlformats.org/officeDocument/2006/relationships/image" Target="../media/image690.png"/><Relationship Id="rId14" Type="http://schemas.openxmlformats.org/officeDocument/2006/relationships/image" Target="../media/image750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image" Target="../media/image740.png"/><Relationship Id="rId18" Type="http://schemas.openxmlformats.org/officeDocument/2006/relationships/image" Target="../media/image680.png"/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12" Type="http://schemas.openxmlformats.org/officeDocument/2006/relationships/image" Target="../media/image720.png"/><Relationship Id="rId17" Type="http://schemas.openxmlformats.org/officeDocument/2006/relationships/image" Target="../media/image1.png"/><Relationship Id="rId2" Type="http://schemas.openxmlformats.org/officeDocument/2006/relationships/image" Target="../media/image52.png"/><Relationship Id="rId16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710.png"/><Relationship Id="rId5" Type="http://schemas.openxmlformats.org/officeDocument/2006/relationships/image" Target="../media/image560.png"/><Relationship Id="rId15" Type="http://schemas.openxmlformats.org/officeDocument/2006/relationships/image" Target="../media/image760.png"/><Relationship Id="rId10" Type="http://schemas.openxmlformats.org/officeDocument/2006/relationships/image" Target="../media/image700.png"/><Relationship Id="rId19" Type="http://schemas.openxmlformats.org/officeDocument/2006/relationships/image" Target="../media/image780.png"/><Relationship Id="rId4" Type="http://schemas.openxmlformats.org/officeDocument/2006/relationships/image" Target="../media/image55.png"/><Relationship Id="rId9" Type="http://schemas.openxmlformats.org/officeDocument/2006/relationships/image" Target="../media/image690.png"/><Relationship Id="rId14" Type="http://schemas.openxmlformats.org/officeDocument/2006/relationships/image" Target="../media/image7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image" Target="../media/image780.png"/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12" Type="http://schemas.openxmlformats.org/officeDocument/2006/relationships/image" Target="../media/image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760.png"/><Relationship Id="rId5" Type="http://schemas.openxmlformats.org/officeDocument/2006/relationships/image" Target="../media/image560.png"/><Relationship Id="rId15" Type="http://schemas.openxmlformats.org/officeDocument/2006/relationships/image" Target="../media/image790.png"/><Relationship Id="rId10" Type="http://schemas.openxmlformats.org/officeDocument/2006/relationships/image" Target="../media/image700.png"/><Relationship Id="rId4" Type="http://schemas.openxmlformats.org/officeDocument/2006/relationships/image" Target="../media/image55.png"/><Relationship Id="rId9" Type="http://schemas.openxmlformats.org/officeDocument/2006/relationships/image" Target="../media/image690.png"/><Relationship Id="rId14" Type="http://schemas.openxmlformats.org/officeDocument/2006/relationships/image" Target="../media/image680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image" Target="../media/image740.png"/><Relationship Id="rId18" Type="http://schemas.openxmlformats.org/officeDocument/2006/relationships/image" Target="../media/image780.png"/><Relationship Id="rId3" Type="http://schemas.openxmlformats.org/officeDocument/2006/relationships/image" Target="../media/image530.png"/><Relationship Id="rId7" Type="http://schemas.openxmlformats.org/officeDocument/2006/relationships/image" Target="../media/image580.png"/><Relationship Id="rId12" Type="http://schemas.openxmlformats.org/officeDocument/2006/relationships/image" Target="../media/image720.png"/><Relationship Id="rId17" Type="http://schemas.openxmlformats.org/officeDocument/2006/relationships/image" Target="../media/image1.png"/><Relationship Id="rId2" Type="http://schemas.openxmlformats.org/officeDocument/2006/relationships/image" Target="../media/image52.png"/><Relationship Id="rId16" Type="http://schemas.openxmlformats.org/officeDocument/2006/relationships/image" Target="../media/image770.png"/><Relationship Id="rId20" Type="http://schemas.openxmlformats.org/officeDocument/2006/relationships/image" Target="../media/image7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710.png"/><Relationship Id="rId5" Type="http://schemas.openxmlformats.org/officeDocument/2006/relationships/image" Target="../media/image560.png"/><Relationship Id="rId15" Type="http://schemas.openxmlformats.org/officeDocument/2006/relationships/image" Target="../media/image760.png"/><Relationship Id="rId10" Type="http://schemas.openxmlformats.org/officeDocument/2006/relationships/image" Target="../media/image700.png"/><Relationship Id="rId19" Type="http://schemas.openxmlformats.org/officeDocument/2006/relationships/image" Target="../media/image680.png"/><Relationship Id="rId4" Type="http://schemas.openxmlformats.org/officeDocument/2006/relationships/image" Target="../media/image55.png"/><Relationship Id="rId9" Type="http://schemas.openxmlformats.org/officeDocument/2006/relationships/image" Target="../media/image690.png"/><Relationship Id="rId14" Type="http://schemas.openxmlformats.org/officeDocument/2006/relationships/image" Target="../media/image750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13" Type="http://schemas.openxmlformats.org/officeDocument/2006/relationships/image" Target="../media/image740.png"/><Relationship Id="rId18" Type="http://schemas.openxmlformats.org/officeDocument/2006/relationships/image" Target="../media/image780.png"/><Relationship Id="rId3" Type="http://schemas.openxmlformats.org/officeDocument/2006/relationships/image" Target="../media/image530.png"/><Relationship Id="rId21" Type="http://schemas.openxmlformats.org/officeDocument/2006/relationships/image" Target="../media/image800.png"/><Relationship Id="rId7" Type="http://schemas.openxmlformats.org/officeDocument/2006/relationships/image" Target="../media/image580.png"/><Relationship Id="rId12" Type="http://schemas.openxmlformats.org/officeDocument/2006/relationships/image" Target="../media/image720.png"/><Relationship Id="rId17" Type="http://schemas.openxmlformats.org/officeDocument/2006/relationships/image" Target="../media/image1.png"/><Relationship Id="rId2" Type="http://schemas.openxmlformats.org/officeDocument/2006/relationships/image" Target="../media/image52.png"/><Relationship Id="rId16" Type="http://schemas.openxmlformats.org/officeDocument/2006/relationships/image" Target="../media/image770.png"/><Relationship Id="rId20" Type="http://schemas.openxmlformats.org/officeDocument/2006/relationships/image" Target="../media/image7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Relationship Id="rId11" Type="http://schemas.openxmlformats.org/officeDocument/2006/relationships/image" Target="../media/image710.png"/><Relationship Id="rId5" Type="http://schemas.openxmlformats.org/officeDocument/2006/relationships/image" Target="../media/image560.png"/><Relationship Id="rId15" Type="http://schemas.openxmlformats.org/officeDocument/2006/relationships/image" Target="../media/image760.png"/><Relationship Id="rId10" Type="http://schemas.openxmlformats.org/officeDocument/2006/relationships/image" Target="../media/image700.png"/><Relationship Id="rId19" Type="http://schemas.openxmlformats.org/officeDocument/2006/relationships/image" Target="../media/image680.png"/><Relationship Id="rId4" Type="http://schemas.openxmlformats.org/officeDocument/2006/relationships/image" Target="../media/image55.png"/><Relationship Id="rId9" Type="http://schemas.openxmlformats.org/officeDocument/2006/relationships/image" Target="../media/image690.png"/><Relationship Id="rId14" Type="http://schemas.openxmlformats.org/officeDocument/2006/relationships/image" Target="../media/image750.png"/><Relationship Id="rId22" Type="http://schemas.openxmlformats.org/officeDocument/2006/relationships/image" Target="../media/image8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gif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.png"/><Relationship Id="rId10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D3ED9AA-4D14-4325-9893-89CF791FCD27}"/>
              </a:ext>
            </a:extLst>
          </p:cNvPr>
          <p:cNvSpPr/>
          <p:nvPr/>
        </p:nvSpPr>
        <p:spPr>
          <a:xfrm>
            <a:off x="762000" y="0"/>
            <a:ext cx="7565636" cy="3039715"/>
          </a:xfrm>
          <a:prstGeom prst="rect">
            <a:avLst/>
          </a:prstGeom>
          <a:solidFill>
            <a:srgbClr val="FF4B4B"/>
          </a:solidFill>
          <a:ln w="3175">
            <a:solidFill>
              <a:srgbClr val="AD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4B4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287" y="756164"/>
            <a:ext cx="7543800" cy="1524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Low Energy?</a:t>
            </a:r>
            <a:b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</a:br>
            <a: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Think Positive!</a:t>
            </a:r>
            <a:endParaRPr lang="en-GB" sz="4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8800" y="6172200"/>
            <a:ext cx="2819400" cy="60166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Scott Melville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134"/>
            <a:ext cx="7499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IoP</a:t>
            </a:r>
            <a:r>
              <a:rPr lang="en-US" sz="2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 HEPP APP		 	       08 Apr 2019</a:t>
            </a:r>
            <a:endParaRPr lang="en-GB" sz="26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7352" y="2514600"/>
            <a:ext cx="6431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 Constraints on IR Effective Field Theories</a:t>
            </a:r>
            <a:endParaRPr lang="en-GB" sz="24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672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5452798" y="3276600"/>
            <a:ext cx="3157802" cy="722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Known operator basis</a:t>
            </a:r>
            <a:endParaRPr lang="en-GB" sz="2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86400" y="3817203"/>
            <a:ext cx="2946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with undetermined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coefficients</a:t>
            </a:r>
            <a:endParaRPr lang="en-GB" sz="2400" dirty="0">
              <a:solidFill>
                <a:srgbClr val="FF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3" name="Picture 2" descr="Related imag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87" y="2133600"/>
            <a:ext cx="970213" cy="135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1"/>
          <p:cNvSpPr/>
          <p:nvPr/>
        </p:nvSpPr>
        <p:spPr>
          <a:xfrm>
            <a:off x="3657600" y="2267142"/>
            <a:ext cx="1828800" cy="1816127"/>
          </a:xfrm>
          <a:custGeom>
            <a:avLst/>
            <a:gdLst>
              <a:gd name="connsiteX0" fmla="*/ 1828800 w 1828800"/>
              <a:gd name="connsiteY0" fmla="*/ 1816127 h 1816127"/>
              <a:gd name="connsiteX1" fmla="*/ 1387366 w 1828800"/>
              <a:gd name="connsiteY1" fmla="*/ 1595410 h 1816127"/>
              <a:gd name="connsiteX2" fmla="*/ 1340069 w 1828800"/>
              <a:gd name="connsiteY2" fmla="*/ 901727 h 1816127"/>
              <a:gd name="connsiteX3" fmla="*/ 1418897 w 1828800"/>
              <a:gd name="connsiteY3" fmla="*/ 176513 h 1816127"/>
              <a:gd name="connsiteX4" fmla="*/ 740979 w 1828800"/>
              <a:gd name="connsiteY4" fmla="*/ 3092 h 1816127"/>
              <a:gd name="connsiteX5" fmla="*/ 0 w 1828800"/>
              <a:gd name="connsiteY5" fmla="*/ 81920 h 181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28800" h="1816127">
                <a:moveTo>
                  <a:pt x="1828800" y="1816127"/>
                </a:moveTo>
                <a:cubicBezTo>
                  <a:pt x="1648810" y="1781968"/>
                  <a:pt x="1468821" y="1747810"/>
                  <a:pt x="1387366" y="1595410"/>
                </a:cubicBezTo>
                <a:cubicBezTo>
                  <a:pt x="1305911" y="1443010"/>
                  <a:pt x="1334814" y="1138210"/>
                  <a:pt x="1340069" y="901727"/>
                </a:cubicBezTo>
                <a:cubicBezTo>
                  <a:pt x="1345324" y="665244"/>
                  <a:pt x="1518745" y="326285"/>
                  <a:pt x="1418897" y="176513"/>
                </a:cubicBezTo>
                <a:cubicBezTo>
                  <a:pt x="1319049" y="26740"/>
                  <a:pt x="977462" y="18857"/>
                  <a:pt x="740979" y="3092"/>
                </a:cubicBezTo>
                <a:cubicBezTo>
                  <a:pt x="504496" y="-12673"/>
                  <a:pt x="252248" y="34623"/>
                  <a:pt x="0" y="8192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8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5452798" y="3276600"/>
            <a:ext cx="3157802" cy="722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Known operator basis</a:t>
            </a:r>
            <a:endParaRPr lang="en-GB" sz="2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86400" y="3817203"/>
            <a:ext cx="2946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with undetermined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coefficients</a:t>
            </a:r>
            <a:endParaRPr lang="en-GB" sz="2400" dirty="0">
              <a:solidFill>
                <a:srgbClr val="FF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1" name="Picture 2" descr="Related imag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87" y="2133600"/>
            <a:ext cx="970213" cy="135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048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5452798" y="3276600"/>
            <a:ext cx="3157802" cy="722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Known operator basis</a:t>
            </a:r>
            <a:endParaRPr lang="en-GB" sz="2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3817203"/>
            <a:ext cx="2946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with undetermined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coefficients</a:t>
            </a:r>
            <a:endParaRPr lang="en-GB" sz="2400" dirty="0">
              <a:solidFill>
                <a:srgbClr val="FF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3" name="Picture 2" descr="SpongeBob 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552" y="2115467"/>
            <a:ext cx="1012117" cy="142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76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5452798" y="3276600"/>
            <a:ext cx="3157802" cy="722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Known operator basis</a:t>
            </a:r>
            <a:endParaRPr lang="en-GB" sz="2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3817203"/>
            <a:ext cx="2946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with undetermined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coefficients</a:t>
            </a:r>
            <a:endParaRPr lang="en-GB" sz="2400" dirty="0">
              <a:solidFill>
                <a:srgbClr val="FF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1" name="Picture 2" descr="Image result for spongebob looking up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59500" y1="64500" x2="48000" y2="19000"/>
                        <a14:foregroundMark x1="37000" y1="60500" x2="66000" y2="26500"/>
                        <a14:foregroundMark x1="47000" y1="38000" x2="46000" y2="47000"/>
                        <a14:foregroundMark x1="68500" y1="52000" x2="78500" y2="49000"/>
                        <a14:foregroundMark x1="43500" y1="35500" x2="31500" y2="3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524" y="1896754"/>
            <a:ext cx="1639037" cy="163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7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88" y="2338873"/>
            <a:ext cx="3315199" cy="2508716"/>
            <a:chOff x="5246988" y="3007716"/>
            <a:chExt cx="3315199" cy="2508716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061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88" y="2338873"/>
            <a:ext cx="3315199" cy="2508716"/>
            <a:chOff x="5246988" y="3007716"/>
            <a:chExt cx="3315199" cy="2508716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eform 25"/>
          <p:cNvSpPr/>
          <p:nvPr/>
        </p:nvSpPr>
        <p:spPr>
          <a:xfrm>
            <a:off x="5246903" y="3124342"/>
            <a:ext cx="2306040" cy="1566988"/>
          </a:xfrm>
          <a:custGeom>
            <a:avLst/>
            <a:gdLst>
              <a:gd name="connsiteX0" fmla="*/ 1435251 w 2306040"/>
              <a:gd name="connsiteY0" fmla="*/ 117633 h 1566988"/>
              <a:gd name="connsiteX1" fmla="*/ 346 w 2306040"/>
              <a:gd name="connsiteY1" fmla="*/ 961695 h 1566988"/>
              <a:gd name="connsiteX2" fmla="*/ 1308642 w 2306040"/>
              <a:gd name="connsiteY2" fmla="*/ 1566606 h 1566988"/>
              <a:gd name="connsiteX3" fmla="*/ 2279312 w 2306040"/>
              <a:gd name="connsiteY3" fmla="*/ 877289 h 1566988"/>
              <a:gd name="connsiteX4" fmla="*/ 2054229 w 2306040"/>
              <a:gd name="connsiteY4" fmla="*/ 342717 h 1566988"/>
              <a:gd name="connsiteX5" fmla="*/ 2054229 w 2306040"/>
              <a:gd name="connsiteY5" fmla="*/ 342717 h 1566988"/>
              <a:gd name="connsiteX6" fmla="*/ 1772875 w 2306040"/>
              <a:gd name="connsiteY6" fmla="*/ 33227 h 1566988"/>
              <a:gd name="connsiteX7" fmla="*/ 1435251 w 2306040"/>
              <a:gd name="connsiteY7" fmla="*/ 117633 h 156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6040" h="1566988">
                <a:moveTo>
                  <a:pt x="1435251" y="117633"/>
                </a:moveTo>
                <a:cubicBezTo>
                  <a:pt x="1139829" y="272378"/>
                  <a:pt x="21447" y="720200"/>
                  <a:pt x="346" y="961695"/>
                </a:cubicBezTo>
                <a:cubicBezTo>
                  <a:pt x="-20755" y="1203190"/>
                  <a:pt x="928814" y="1580674"/>
                  <a:pt x="1308642" y="1566606"/>
                </a:cubicBezTo>
                <a:cubicBezTo>
                  <a:pt x="1688470" y="1552538"/>
                  <a:pt x="2155048" y="1081270"/>
                  <a:pt x="2279312" y="877289"/>
                </a:cubicBezTo>
                <a:cubicBezTo>
                  <a:pt x="2403576" y="673308"/>
                  <a:pt x="2054229" y="342717"/>
                  <a:pt x="2054229" y="342717"/>
                </a:cubicBezTo>
                <a:lnTo>
                  <a:pt x="2054229" y="342717"/>
                </a:lnTo>
                <a:cubicBezTo>
                  <a:pt x="2007337" y="291135"/>
                  <a:pt x="1873693" y="75430"/>
                  <a:pt x="1772875" y="33227"/>
                </a:cubicBezTo>
                <a:cubicBezTo>
                  <a:pt x="1672057" y="-8976"/>
                  <a:pt x="1730673" y="-37112"/>
                  <a:pt x="1435251" y="117633"/>
                </a:cubicBezTo>
                <a:close/>
              </a:path>
            </a:pathLst>
          </a:custGeom>
          <a:solidFill>
            <a:srgbClr val="0070C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4933477" y="1528464"/>
            <a:ext cx="792074" cy="22053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61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933477" y="1528464"/>
            <a:ext cx="792074" cy="22053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6264671" y="1524000"/>
            <a:ext cx="669529" cy="948377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03" y="2338873"/>
            <a:ext cx="3315284" cy="2508716"/>
            <a:chOff x="5246903" y="3007716"/>
            <a:chExt cx="3315284" cy="2508716"/>
          </a:xfrm>
        </p:grpSpPr>
        <p:sp>
          <p:nvSpPr>
            <p:cNvPr id="32" name="Freeform 31"/>
            <p:cNvSpPr/>
            <p:nvPr/>
          </p:nvSpPr>
          <p:spPr>
            <a:xfrm>
              <a:off x="5246903" y="3793185"/>
              <a:ext cx="2306040" cy="1566988"/>
            </a:xfrm>
            <a:custGeom>
              <a:avLst/>
              <a:gdLst>
                <a:gd name="connsiteX0" fmla="*/ 1435251 w 2306040"/>
                <a:gd name="connsiteY0" fmla="*/ 117633 h 1566988"/>
                <a:gd name="connsiteX1" fmla="*/ 346 w 2306040"/>
                <a:gd name="connsiteY1" fmla="*/ 961695 h 1566988"/>
                <a:gd name="connsiteX2" fmla="*/ 1308642 w 2306040"/>
                <a:gd name="connsiteY2" fmla="*/ 1566606 h 1566988"/>
                <a:gd name="connsiteX3" fmla="*/ 2279312 w 2306040"/>
                <a:gd name="connsiteY3" fmla="*/ 877289 h 1566988"/>
                <a:gd name="connsiteX4" fmla="*/ 2054229 w 2306040"/>
                <a:gd name="connsiteY4" fmla="*/ 342717 h 1566988"/>
                <a:gd name="connsiteX5" fmla="*/ 2054229 w 2306040"/>
                <a:gd name="connsiteY5" fmla="*/ 342717 h 1566988"/>
                <a:gd name="connsiteX6" fmla="*/ 1772875 w 2306040"/>
                <a:gd name="connsiteY6" fmla="*/ 33227 h 1566988"/>
                <a:gd name="connsiteX7" fmla="*/ 1435251 w 2306040"/>
                <a:gd name="connsiteY7" fmla="*/ 117633 h 156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6040" h="1566988">
                  <a:moveTo>
                    <a:pt x="1435251" y="117633"/>
                  </a:moveTo>
                  <a:cubicBezTo>
                    <a:pt x="1139829" y="272378"/>
                    <a:pt x="21447" y="720200"/>
                    <a:pt x="346" y="961695"/>
                  </a:cubicBezTo>
                  <a:cubicBezTo>
                    <a:pt x="-20755" y="1203190"/>
                    <a:pt x="928814" y="1580674"/>
                    <a:pt x="1308642" y="1566606"/>
                  </a:cubicBezTo>
                  <a:cubicBezTo>
                    <a:pt x="1688470" y="1552538"/>
                    <a:pt x="2155048" y="1081270"/>
                    <a:pt x="2279312" y="877289"/>
                  </a:cubicBezTo>
                  <a:cubicBezTo>
                    <a:pt x="2403576" y="673308"/>
                    <a:pt x="2054229" y="342717"/>
                    <a:pt x="2054229" y="342717"/>
                  </a:cubicBezTo>
                  <a:lnTo>
                    <a:pt x="2054229" y="342717"/>
                  </a:lnTo>
                  <a:cubicBezTo>
                    <a:pt x="2007337" y="291135"/>
                    <a:pt x="1873693" y="75430"/>
                    <a:pt x="1772875" y="33227"/>
                  </a:cubicBezTo>
                  <a:cubicBezTo>
                    <a:pt x="1672057" y="-8976"/>
                    <a:pt x="1730673" y="-37112"/>
                    <a:pt x="1435251" y="117633"/>
                  </a:cubicBezTo>
                  <a:close/>
                </a:path>
              </a:pathLst>
            </a:custGeom>
            <a:solidFill>
              <a:srgbClr val="0070C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74014" y="3221412"/>
              <a:ext cx="1780921" cy="1438732"/>
            </a:xfrm>
            <a:custGeom>
              <a:avLst/>
              <a:gdLst>
                <a:gd name="connsiteX0" fmla="*/ 657974 w 1780921"/>
                <a:gd name="connsiteY0" fmla="*/ 90 h 1438732"/>
                <a:gd name="connsiteX1" fmla="*/ 1769321 w 1780921"/>
                <a:gd name="connsiteY1" fmla="*/ 633136 h 1438732"/>
                <a:gd name="connsiteX2" fmla="*/ 1206614 w 1780921"/>
                <a:gd name="connsiteY2" fmla="*/ 1420926 h 1438732"/>
                <a:gd name="connsiteX3" fmla="*/ 686109 w 1780921"/>
                <a:gd name="connsiteY3" fmla="*/ 1181776 h 1438732"/>
                <a:gd name="connsiteX4" fmla="*/ 38995 w 1780921"/>
                <a:gd name="connsiteY4" fmla="*/ 1167708 h 1438732"/>
                <a:gd name="connsiteX5" fmla="*/ 137469 w 1780921"/>
                <a:gd name="connsiteY5" fmla="*/ 675339 h 1438732"/>
                <a:gd name="connsiteX6" fmla="*/ 657974 w 1780921"/>
                <a:gd name="connsiteY6" fmla="*/ 90 h 143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921" h="1438732">
                  <a:moveTo>
                    <a:pt x="657974" y="90"/>
                  </a:moveTo>
                  <a:cubicBezTo>
                    <a:pt x="929949" y="-6944"/>
                    <a:pt x="1677881" y="396330"/>
                    <a:pt x="1769321" y="633136"/>
                  </a:cubicBezTo>
                  <a:cubicBezTo>
                    <a:pt x="1860761" y="869942"/>
                    <a:pt x="1387149" y="1329486"/>
                    <a:pt x="1206614" y="1420926"/>
                  </a:cubicBezTo>
                  <a:cubicBezTo>
                    <a:pt x="1026079" y="1512366"/>
                    <a:pt x="880712" y="1223979"/>
                    <a:pt x="686109" y="1181776"/>
                  </a:cubicBezTo>
                  <a:cubicBezTo>
                    <a:pt x="491506" y="1139573"/>
                    <a:pt x="130435" y="1252114"/>
                    <a:pt x="38995" y="1167708"/>
                  </a:cubicBezTo>
                  <a:cubicBezTo>
                    <a:pt x="-52445" y="1083302"/>
                    <a:pt x="31961" y="872287"/>
                    <a:pt x="137469" y="675339"/>
                  </a:cubicBezTo>
                  <a:cubicBezTo>
                    <a:pt x="242977" y="478391"/>
                    <a:pt x="385999" y="7124"/>
                    <a:pt x="657974" y="90"/>
                  </a:cubicBez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32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933477" y="1528464"/>
            <a:ext cx="792074" cy="22053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6264671" y="1524000"/>
            <a:ext cx="669529" cy="948377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7751298" y="1524000"/>
            <a:ext cx="423499" cy="106965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03" y="2338873"/>
            <a:ext cx="3315284" cy="2508716"/>
            <a:chOff x="5246903" y="3007716"/>
            <a:chExt cx="3315284" cy="2508716"/>
          </a:xfrm>
        </p:grpSpPr>
        <p:sp>
          <p:nvSpPr>
            <p:cNvPr id="28" name="Freeform 27"/>
            <p:cNvSpPr/>
            <p:nvPr/>
          </p:nvSpPr>
          <p:spPr>
            <a:xfrm>
              <a:off x="6220658" y="3262503"/>
              <a:ext cx="2298538" cy="1647476"/>
            </a:xfrm>
            <a:custGeom>
              <a:avLst/>
              <a:gdLst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411159 w 2308700"/>
                <a:gd name="connsiteY6" fmla="*/ 179461 h 2122578"/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326753 w 2308700"/>
                <a:gd name="connsiteY6" fmla="*/ 179461 h 2122578"/>
                <a:gd name="connsiteX0" fmla="*/ 1354888 w 2308700"/>
                <a:gd name="connsiteY0" fmla="*/ 170433 h 2113550"/>
                <a:gd name="connsiteX1" fmla="*/ 201338 w 2308700"/>
                <a:gd name="connsiteY1" fmla="*/ 901953 h 2113550"/>
                <a:gd name="connsiteX2" fmla="*/ 201338 w 2308700"/>
                <a:gd name="connsiteY2" fmla="*/ 1999233 h 2113550"/>
                <a:gd name="connsiteX3" fmla="*/ 2213018 w 2308700"/>
                <a:gd name="connsiteY3" fmla="*/ 1942962 h 2113550"/>
                <a:gd name="connsiteX4" fmla="*/ 1945731 w 2308700"/>
                <a:gd name="connsiteY4" fmla="*/ 789412 h 2113550"/>
                <a:gd name="connsiteX5" fmla="*/ 1594039 w 2308700"/>
                <a:gd name="connsiteY5" fmla="*/ 29756 h 2113550"/>
                <a:gd name="connsiteX6" fmla="*/ 1270482 w 2308700"/>
                <a:gd name="connsiteY6" fmla="*/ 212636 h 2113550"/>
                <a:gd name="connsiteX0" fmla="*/ 1354888 w 2308700"/>
                <a:gd name="connsiteY0" fmla="*/ 393018 h 2336135"/>
                <a:gd name="connsiteX1" fmla="*/ 201338 w 2308700"/>
                <a:gd name="connsiteY1" fmla="*/ 1124538 h 2336135"/>
                <a:gd name="connsiteX2" fmla="*/ 201338 w 2308700"/>
                <a:gd name="connsiteY2" fmla="*/ 2221818 h 2336135"/>
                <a:gd name="connsiteX3" fmla="*/ 2213018 w 2308700"/>
                <a:gd name="connsiteY3" fmla="*/ 2165547 h 2336135"/>
                <a:gd name="connsiteX4" fmla="*/ 1945731 w 2308700"/>
                <a:gd name="connsiteY4" fmla="*/ 1011997 h 2336135"/>
                <a:gd name="connsiteX5" fmla="*/ 1594039 w 2308700"/>
                <a:gd name="connsiteY5" fmla="*/ 252341 h 2336135"/>
                <a:gd name="connsiteX6" fmla="*/ 1242347 w 2308700"/>
                <a:gd name="connsiteY6" fmla="*/ 41325 h 2336135"/>
                <a:gd name="connsiteX0" fmla="*/ 1251206 w 2303492"/>
                <a:gd name="connsiteY0" fmla="*/ 41325 h 2336135"/>
                <a:gd name="connsiteX1" fmla="*/ 196130 w 2303492"/>
                <a:gd name="connsiteY1" fmla="*/ 1124538 h 2336135"/>
                <a:gd name="connsiteX2" fmla="*/ 196130 w 2303492"/>
                <a:gd name="connsiteY2" fmla="*/ 2221818 h 2336135"/>
                <a:gd name="connsiteX3" fmla="*/ 2207810 w 2303492"/>
                <a:gd name="connsiteY3" fmla="*/ 2165547 h 2336135"/>
                <a:gd name="connsiteX4" fmla="*/ 1940523 w 2303492"/>
                <a:gd name="connsiteY4" fmla="*/ 1011997 h 2336135"/>
                <a:gd name="connsiteX5" fmla="*/ 1588831 w 2303492"/>
                <a:gd name="connsiteY5" fmla="*/ 252341 h 2336135"/>
                <a:gd name="connsiteX6" fmla="*/ 1237139 w 2303492"/>
                <a:gd name="connsiteY6" fmla="*/ 41325 h 2336135"/>
                <a:gd name="connsiteX0" fmla="*/ 1251206 w 2303492"/>
                <a:gd name="connsiteY0" fmla="*/ 0 h 2294810"/>
                <a:gd name="connsiteX1" fmla="*/ 196130 w 2303492"/>
                <a:gd name="connsiteY1" fmla="*/ 1083213 h 2294810"/>
                <a:gd name="connsiteX2" fmla="*/ 196130 w 2303492"/>
                <a:gd name="connsiteY2" fmla="*/ 2180493 h 2294810"/>
                <a:gd name="connsiteX3" fmla="*/ 2207810 w 2303492"/>
                <a:gd name="connsiteY3" fmla="*/ 2124222 h 2294810"/>
                <a:gd name="connsiteX4" fmla="*/ 1940523 w 2303492"/>
                <a:gd name="connsiteY4" fmla="*/ 970672 h 2294810"/>
                <a:gd name="connsiteX5" fmla="*/ 1588831 w 2303492"/>
                <a:gd name="connsiteY5" fmla="*/ 211016 h 2294810"/>
                <a:gd name="connsiteX6" fmla="*/ 1109548 w 2303492"/>
                <a:gd name="connsiteY6" fmla="*/ 616688 h 2294810"/>
                <a:gd name="connsiteX0" fmla="*/ 1117062 w 2296939"/>
                <a:gd name="connsiteY0" fmla="*/ 419358 h 2118744"/>
                <a:gd name="connsiteX1" fmla="*/ 189577 w 2296939"/>
                <a:gd name="connsiteY1" fmla="*/ 907147 h 2118744"/>
                <a:gd name="connsiteX2" fmla="*/ 189577 w 2296939"/>
                <a:gd name="connsiteY2" fmla="*/ 2004427 h 2118744"/>
                <a:gd name="connsiteX3" fmla="*/ 2201257 w 2296939"/>
                <a:gd name="connsiteY3" fmla="*/ 1948156 h 2118744"/>
                <a:gd name="connsiteX4" fmla="*/ 1933970 w 2296939"/>
                <a:gd name="connsiteY4" fmla="*/ 794606 h 2118744"/>
                <a:gd name="connsiteX5" fmla="*/ 1582278 w 2296939"/>
                <a:gd name="connsiteY5" fmla="*/ 34950 h 2118744"/>
                <a:gd name="connsiteX6" fmla="*/ 1102995 w 2296939"/>
                <a:gd name="connsiteY6" fmla="*/ 440622 h 2118744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2279 h 1721665"/>
                <a:gd name="connsiteX1" fmla="*/ 189577 w 2298312"/>
                <a:gd name="connsiteY1" fmla="*/ 510068 h 1721665"/>
                <a:gd name="connsiteX2" fmla="*/ 189577 w 2298312"/>
                <a:gd name="connsiteY2" fmla="*/ 1607348 h 1721665"/>
                <a:gd name="connsiteX3" fmla="*/ 2201257 w 2298312"/>
                <a:gd name="connsiteY3" fmla="*/ 1551077 h 1721665"/>
                <a:gd name="connsiteX4" fmla="*/ 1933970 w 2298312"/>
                <a:gd name="connsiteY4" fmla="*/ 397527 h 1721665"/>
                <a:gd name="connsiteX5" fmla="*/ 1518483 w 2298312"/>
                <a:gd name="connsiteY5" fmla="*/ 201396 h 1721665"/>
                <a:gd name="connsiteX6" fmla="*/ 1102995 w 2298312"/>
                <a:gd name="connsiteY6" fmla="*/ 43543 h 1721665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309453"/>
                <a:gd name="connsiteY0" fmla="*/ 30132 h 1729518"/>
                <a:gd name="connsiteX1" fmla="*/ 189577 w 2309453"/>
                <a:gd name="connsiteY1" fmla="*/ 517921 h 1729518"/>
                <a:gd name="connsiteX2" fmla="*/ 189577 w 2309453"/>
                <a:gd name="connsiteY2" fmla="*/ 1615201 h 1729518"/>
                <a:gd name="connsiteX3" fmla="*/ 2201257 w 2309453"/>
                <a:gd name="connsiteY3" fmla="*/ 1558930 h 1729518"/>
                <a:gd name="connsiteX4" fmla="*/ 1933970 w 2309453"/>
                <a:gd name="connsiteY4" fmla="*/ 405380 h 1729518"/>
                <a:gd name="connsiteX5" fmla="*/ 1561013 w 2309453"/>
                <a:gd name="connsiteY5" fmla="*/ 166719 h 1729518"/>
                <a:gd name="connsiteX6" fmla="*/ 1102995 w 2309453"/>
                <a:gd name="connsiteY6" fmla="*/ 51396 h 1729518"/>
                <a:gd name="connsiteX0" fmla="*/ 994297 w 2303646"/>
                <a:gd name="connsiteY0" fmla="*/ 62029 h 1729518"/>
                <a:gd name="connsiteX1" fmla="*/ 183770 w 2303646"/>
                <a:gd name="connsiteY1" fmla="*/ 517921 h 1729518"/>
                <a:gd name="connsiteX2" fmla="*/ 183770 w 2303646"/>
                <a:gd name="connsiteY2" fmla="*/ 1615201 h 1729518"/>
                <a:gd name="connsiteX3" fmla="*/ 2195450 w 2303646"/>
                <a:gd name="connsiteY3" fmla="*/ 1558930 h 1729518"/>
                <a:gd name="connsiteX4" fmla="*/ 1928163 w 2303646"/>
                <a:gd name="connsiteY4" fmla="*/ 405380 h 1729518"/>
                <a:gd name="connsiteX5" fmla="*/ 1555206 w 2303646"/>
                <a:gd name="connsiteY5" fmla="*/ 166719 h 1729518"/>
                <a:gd name="connsiteX6" fmla="*/ 1097188 w 2303646"/>
                <a:gd name="connsiteY6" fmla="*/ 51396 h 1729518"/>
                <a:gd name="connsiteX0" fmla="*/ 994297 w 2303646"/>
                <a:gd name="connsiteY0" fmla="*/ 105708 h 1773197"/>
                <a:gd name="connsiteX1" fmla="*/ 183770 w 2303646"/>
                <a:gd name="connsiteY1" fmla="*/ 561600 h 1773197"/>
                <a:gd name="connsiteX2" fmla="*/ 183770 w 2303646"/>
                <a:gd name="connsiteY2" fmla="*/ 1658880 h 1773197"/>
                <a:gd name="connsiteX3" fmla="*/ 2195450 w 2303646"/>
                <a:gd name="connsiteY3" fmla="*/ 1602609 h 1773197"/>
                <a:gd name="connsiteX4" fmla="*/ 1928163 w 2303646"/>
                <a:gd name="connsiteY4" fmla="*/ 449059 h 1773197"/>
                <a:gd name="connsiteX5" fmla="*/ 1555206 w 2303646"/>
                <a:gd name="connsiteY5" fmla="*/ 210398 h 1773197"/>
                <a:gd name="connsiteX6" fmla="*/ 1129086 w 2303646"/>
                <a:gd name="connsiteY6" fmla="*/ 41912 h 1773197"/>
                <a:gd name="connsiteX0" fmla="*/ 994297 w 2303646"/>
                <a:gd name="connsiteY0" fmla="*/ 63796 h 1731285"/>
                <a:gd name="connsiteX1" fmla="*/ 183770 w 2303646"/>
                <a:gd name="connsiteY1" fmla="*/ 519688 h 1731285"/>
                <a:gd name="connsiteX2" fmla="*/ 183770 w 2303646"/>
                <a:gd name="connsiteY2" fmla="*/ 1616968 h 1731285"/>
                <a:gd name="connsiteX3" fmla="*/ 2195450 w 2303646"/>
                <a:gd name="connsiteY3" fmla="*/ 1560697 h 1731285"/>
                <a:gd name="connsiteX4" fmla="*/ 1928163 w 2303646"/>
                <a:gd name="connsiteY4" fmla="*/ 407147 h 1731285"/>
                <a:gd name="connsiteX5" fmla="*/ 1555206 w 2303646"/>
                <a:gd name="connsiteY5" fmla="*/ 168486 h 1731285"/>
                <a:gd name="connsiteX6" fmla="*/ 1129086 w 2303646"/>
                <a:gd name="connsiteY6" fmla="*/ 0 h 1731285"/>
                <a:gd name="connsiteX0" fmla="*/ 882863 w 2298538"/>
                <a:gd name="connsiteY0" fmla="*/ 85061 h 1731285"/>
                <a:gd name="connsiteX1" fmla="*/ 178662 w 2298538"/>
                <a:gd name="connsiteY1" fmla="*/ 519688 h 1731285"/>
                <a:gd name="connsiteX2" fmla="*/ 178662 w 2298538"/>
                <a:gd name="connsiteY2" fmla="*/ 1616968 h 1731285"/>
                <a:gd name="connsiteX3" fmla="*/ 2190342 w 2298538"/>
                <a:gd name="connsiteY3" fmla="*/ 1560697 h 1731285"/>
                <a:gd name="connsiteX4" fmla="*/ 1923055 w 2298538"/>
                <a:gd name="connsiteY4" fmla="*/ 407147 h 1731285"/>
                <a:gd name="connsiteX5" fmla="*/ 1550098 w 2298538"/>
                <a:gd name="connsiteY5" fmla="*/ 168486 h 1731285"/>
                <a:gd name="connsiteX6" fmla="*/ 1123978 w 2298538"/>
                <a:gd name="connsiteY6" fmla="*/ 0 h 1731285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932592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1252 h 1647476"/>
                <a:gd name="connsiteX1" fmla="*/ 178662 w 2298538"/>
                <a:gd name="connsiteY1" fmla="*/ 435879 h 1647476"/>
                <a:gd name="connsiteX2" fmla="*/ 178662 w 2298538"/>
                <a:gd name="connsiteY2" fmla="*/ 1533159 h 1647476"/>
                <a:gd name="connsiteX3" fmla="*/ 2190342 w 2298538"/>
                <a:gd name="connsiteY3" fmla="*/ 1476888 h 1647476"/>
                <a:gd name="connsiteX4" fmla="*/ 1923055 w 2298538"/>
                <a:gd name="connsiteY4" fmla="*/ 323338 h 1647476"/>
                <a:gd name="connsiteX5" fmla="*/ 1550098 w 2298538"/>
                <a:gd name="connsiteY5" fmla="*/ 84677 h 1647476"/>
                <a:gd name="connsiteX6" fmla="*/ 888701 w 2298538"/>
                <a:gd name="connsiteY6" fmla="*/ 1932 h 164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538" h="1647476">
                  <a:moveTo>
                    <a:pt x="882863" y="1252"/>
                  </a:moveTo>
                  <a:cubicBezTo>
                    <a:pt x="402217" y="214612"/>
                    <a:pt x="296029" y="180561"/>
                    <a:pt x="178662" y="435879"/>
                  </a:cubicBezTo>
                  <a:cubicBezTo>
                    <a:pt x="61295" y="691197"/>
                    <a:pt x="-156618" y="1359658"/>
                    <a:pt x="178662" y="1533159"/>
                  </a:cubicBezTo>
                  <a:cubicBezTo>
                    <a:pt x="513942" y="1706661"/>
                    <a:pt x="1899610" y="1678525"/>
                    <a:pt x="2190342" y="1476888"/>
                  </a:cubicBezTo>
                  <a:cubicBezTo>
                    <a:pt x="2481074" y="1275251"/>
                    <a:pt x="2114823" y="491578"/>
                    <a:pt x="1923055" y="323338"/>
                  </a:cubicBezTo>
                  <a:cubicBezTo>
                    <a:pt x="1731287" y="155098"/>
                    <a:pt x="1837450" y="235823"/>
                    <a:pt x="1550098" y="84677"/>
                  </a:cubicBezTo>
                  <a:cubicBezTo>
                    <a:pt x="1209583" y="-34571"/>
                    <a:pt x="1044130" y="9559"/>
                    <a:pt x="888701" y="1932"/>
                  </a:cubicBezTo>
                </a:path>
              </a:pathLst>
            </a:custGeom>
            <a:solidFill>
              <a:srgbClr val="00B05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246903" y="3793185"/>
              <a:ext cx="2306040" cy="1566988"/>
            </a:xfrm>
            <a:custGeom>
              <a:avLst/>
              <a:gdLst>
                <a:gd name="connsiteX0" fmla="*/ 1435251 w 2306040"/>
                <a:gd name="connsiteY0" fmla="*/ 117633 h 1566988"/>
                <a:gd name="connsiteX1" fmla="*/ 346 w 2306040"/>
                <a:gd name="connsiteY1" fmla="*/ 961695 h 1566988"/>
                <a:gd name="connsiteX2" fmla="*/ 1308642 w 2306040"/>
                <a:gd name="connsiteY2" fmla="*/ 1566606 h 1566988"/>
                <a:gd name="connsiteX3" fmla="*/ 2279312 w 2306040"/>
                <a:gd name="connsiteY3" fmla="*/ 877289 h 1566988"/>
                <a:gd name="connsiteX4" fmla="*/ 2054229 w 2306040"/>
                <a:gd name="connsiteY4" fmla="*/ 342717 h 1566988"/>
                <a:gd name="connsiteX5" fmla="*/ 2054229 w 2306040"/>
                <a:gd name="connsiteY5" fmla="*/ 342717 h 1566988"/>
                <a:gd name="connsiteX6" fmla="*/ 1772875 w 2306040"/>
                <a:gd name="connsiteY6" fmla="*/ 33227 h 1566988"/>
                <a:gd name="connsiteX7" fmla="*/ 1435251 w 2306040"/>
                <a:gd name="connsiteY7" fmla="*/ 117633 h 156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6040" h="1566988">
                  <a:moveTo>
                    <a:pt x="1435251" y="117633"/>
                  </a:moveTo>
                  <a:cubicBezTo>
                    <a:pt x="1139829" y="272378"/>
                    <a:pt x="21447" y="720200"/>
                    <a:pt x="346" y="961695"/>
                  </a:cubicBezTo>
                  <a:cubicBezTo>
                    <a:pt x="-20755" y="1203190"/>
                    <a:pt x="928814" y="1580674"/>
                    <a:pt x="1308642" y="1566606"/>
                  </a:cubicBezTo>
                  <a:cubicBezTo>
                    <a:pt x="1688470" y="1552538"/>
                    <a:pt x="2155048" y="1081270"/>
                    <a:pt x="2279312" y="877289"/>
                  </a:cubicBezTo>
                  <a:cubicBezTo>
                    <a:pt x="2403576" y="673308"/>
                    <a:pt x="2054229" y="342717"/>
                    <a:pt x="2054229" y="342717"/>
                  </a:cubicBezTo>
                  <a:lnTo>
                    <a:pt x="2054229" y="342717"/>
                  </a:lnTo>
                  <a:cubicBezTo>
                    <a:pt x="2007337" y="291135"/>
                    <a:pt x="1873693" y="75430"/>
                    <a:pt x="1772875" y="33227"/>
                  </a:cubicBezTo>
                  <a:cubicBezTo>
                    <a:pt x="1672057" y="-8976"/>
                    <a:pt x="1730673" y="-37112"/>
                    <a:pt x="1435251" y="117633"/>
                  </a:cubicBezTo>
                  <a:close/>
                </a:path>
              </a:pathLst>
            </a:custGeom>
            <a:solidFill>
              <a:srgbClr val="0070C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74014" y="3221412"/>
              <a:ext cx="1780921" cy="1438732"/>
            </a:xfrm>
            <a:custGeom>
              <a:avLst/>
              <a:gdLst>
                <a:gd name="connsiteX0" fmla="*/ 657974 w 1780921"/>
                <a:gd name="connsiteY0" fmla="*/ 90 h 1438732"/>
                <a:gd name="connsiteX1" fmla="*/ 1769321 w 1780921"/>
                <a:gd name="connsiteY1" fmla="*/ 633136 h 1438732"/>
                <a:gd name="connsiteX2" fmla="*/ 1206614 w 1780921"/>
                <a:gd name="connsiteY2" fmla="*/ 1420926 h 1438732"/>
                <a:gd name="connsiteX3" fmla="*/ 686109 w 1780921"/>
                <a:gd name="connsiteY3" fmla="*/ 1181776 h 1438732"/>
                <a:gd name="connsiteX4" fmla="*/ 38995 w 1780921"/>
                <a:gd name="connsiteY4" fmla="*/ 1167708 h 1438732"/>
                <a:gd name="connsiteX5" fmla="*/ 137469 w 1780921"/>
                <a:gd name="connsiteY5" fmla="*/ 675339 h 1438732"/>
                <a:gd name="connsiteX6" fmla="*/ 657974 w 1780921"/>
                <a:gd name="connsiteY6" fmla="*/ 90 h 143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921" h="1438732">
                  <a:moveTo>
                    <a:pt x="657974" y="90"/>
                  </a:moveTo>
                  <a:cubicBezTo>
                    <a:pt x="929949" y="-6944"/>
                    <a:pt x="1677881" y="396330"/>
                    <a:pt x="1769321" y="633136"/>
                  </a:cubicBezTo>
                  <a:cubicBezTo>
                    <a:pt x="1860761" y="869942"/>
                    <a:pt x="1387149" y="1329486"/>
                    <a:pt x="1206614" y="1420926"/>
                  </a:cubicBezTo>
                  <a:cubicBezTo>
                    <a:pt x="1026079" y="1512366"/>
                    <a:pt x="880712" y="1223979"/>
                    <a:pt x="686109" y="1181776"/>
                  </a:cubicBezTo>
                  <a:cubicBezTo>
                    <a:pt x="491506" y="1139573"/>
                    <a:pt x="130435" y="1252114"/>
                    <a:pt x="38995" y="1167708"/>
                  </a:cubicBezTo>
                  <a:cubicBezTo>
                    <a:pt x="-52445" y="1083302"/>
                    <a:pt x="31961" y="872287"/>
                    <a:pt x="137469" y="675339"/>
                  </a:cubicBezTo>
                  <a:cubicBezTo>
                    <a:pt x="242977" y="478391"/>
                    <a:pt x="385999" y="7124"/>
                    <a:pt x="657974" y="90"/>
                  </a:cubicBez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705192" y="4951342"/>
            <a:ext cx="441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Need many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27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933477" y="1528464"/>
            <a:ext cx="792074" cy="22053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6264671" y="1524000"/>
            <a:ext cx="669529" cy="948377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7751298" y="1524000"/>
            <a:ext cx="423499" cy="106965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03" y="2338873"/>
            <a:ext cx="3315284" cy="2508716"/>
            <a:chOff x="5246903" y="3007716"/>
            <a:chExt cx="3315284" cy="2508716"/>
          </a:xfrm>
        </p:grpSpPr>
        <p:sp>
          <p:nvSpPr>
            <p:cNvPr id="28" name="Freeform 27"/>
            <p:cNvSpPr/>
            <p:nvPr/>
          </p:nvSpPr>
          <p:spPr>
            <a:xfrm>
              <a:off x="6220658" y="3262503"/>
              <a:ext cx="2298538" cy="1647476"/>
            </a:xfrm>
            <a:custGeom>
              <a:avLst/>
              <a:gdLst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411159 w 2308700"/>
                <a:gd name="connsiteY6" fmla="*/ 179461 h 2122578"/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326753 w 2308700"/>
                <a:gd name="connsiteY6" fmla="*/ 179461 h 2122578"/>
                <a:gd name="connsiteX0" fmla="*/ 1354888 w 2308700"/>
                <a:gd name="connsiteY0" fmla="*/ 170433 h 2113550"/>
                <a:gd name="connsiteX1" fmla="*/ 201338 w 2308700"/>
                <a:gd name="connsiteY1" fmla="*/ 901953 h 2113550"/>
                <a:gd name="connsiteX2" fmla="*/ 201338 w 2308700"/>
                <a:gd name="connsiteY2" fmla="*/ 1999233 h 2113550"/>
                <a:gd name="connsiteX3" fmla="*/ 2213018 w 2308700"/>
                <a:gd name="connsiteY3" fmla="*/ 1942962 h 2113550"/>
                <a:gd name="connsiteX4" fmla="*/ 1945731 w 2308700"/>
                <a:gd name="connsiteY4" fmla="*/ 789412 h 2113550"/>
                <a:gd name="connsiteX5" fmla="*/ 1594039 w 2308700"/>
                <a:gd name="connsiteY5" fmla="*/ 29756 h 2113550"/>
                <a:gd name="connsiteX6" fmla="*/ 1270482 w 2308700"/>
                <a:gd name="connsiteY6" fmla="*/ 212636 h 2113550"/>
                <a:gd name="connsiteX0" fmla="*/ 1354888 w 2308700"/>
                <a:gd name="connsiteY0" fmla="*/ 393018 h 2336135"/>
                <a:gd name="connsiteX1" fmla="*/ 201338 w 2308700"/>
                <a:gd name="connsiteY1" fmla="*/ 1124538 h 2336135"/>
                <a:gd name="connsiteX2" fmla="*/ 201338 w 2308700"/>
                <a:gd name="connsiteY2" fmla="*/ 2221818 h 2336135"/>
                <a:gd name="connsiteX3" fmla="*/ 2213018 w 2308700"/>
                <a:gd name="connsiteY3" fmla="*/ 2165547 h 2336135"/>
                <a:gd name="connsiteX4" fmla="*/ 1945731 w 2308700"/>
                <a:gd name="connsiteY4" fmla="*/ 1011997 h 2336135"/>
                <a:gd name="connsiteX5" fmla="*/ 1594039 w 2308700"/>
                <a:gd name="connsiteY5" fmla="*/ 252341 h 2336135"/>
                <a:gd name="connsiteX6" fmla="*/ 1242347 w 2308700"/>
                <a:gd name="connsiteY6" fmla="*/ 41325 h 2336135"/>
                <a:gd name="connsiteX0" fmla="*/ 1251206 w 2303492"/>
                <a:gd name="connsiteY0" fmla="*/ 41325 h 2336135"/>
                <a:gd name="connsiteX1" fmla="*/ 196130 w 2303492"/>
                <a:gd name="connsiteY1" fmla="*/ 1124538 h 2336135"/>
                <a:gd name="connsiteX2" fmla="*/ 196130 w 2303492"/>
                <a:gd name="connsiteY2" fmla="*/ 2221818 h 2336135"/>
                <a:gd name="connsiteX3" fmla="*/ 2207810 w 2303492"/>
                <a:gd name="connsiteY3" fmla="*/ 2165547 h 2336135"/>
                <a:gd name="connsiteX4" fmla="*/ 1940523 w 2303492"/>
                <a:gd name="connsiteY4" fmla="*/ 1011997 h 2336135"/>
                <a:gd name="connsiteX5" fmla="*/ 1588831 w 2303492"/>
                <a:gd name="connsiteY5" fmla="*/ 252341 h 2336135"/>
                <a:gd name="connsiteX6" fmla="*/ 1237139 w 2303492"/>
                <a:gd name="connsiteY6" fmla="*/ 41325 h 2336135"/>
                <a:gd name="connsiteX0" fmla="*/ 1251206 w 2303492"/>
                <a:gd name="connsiteY0" fmla="*/ 0 h 2294810"/>
                <a:gd name="connsiteX1" fmla="*/ 196130 w 2303492"/>
                <a:gd name="connsiteY1" fmla="*/ 1083213 h 2294810"/>
                <a:gd name="connsiteX2" fmla="*/ 196130 w 2303492"/>
                <a:gd name="connsiteY2" fmla="*/ 2180493 h 2294810"/>
                <a:gd name="connsiteX3" fmla="*/ 2207810 w 2303492"/>
                <a:gd name="connsiteY3" fmla="*/ 2124222 h 2294810"/>
                <a:gd name="connsiteX4" fmla="*/ 1940523 w 2303492"/>
                <a:gd name="connsiteY4" fmla="*/ 970672 h 2294810"/>
                <a:gd name="connsiteX5" fmla="*/ 1588831 w 2303492"/>
                <a:gd name="connsiteY5" fmla="*/ 211016 h 2294810"/>
                <a:gd name="connsiteX6" fmla="*/ 1109548 w 2303492"/>
                <a:gd name="connsiteY6" fmla="*/ 616688 h 2294810"/>
                <a:gd name="connsiteX0" fmla="*/ 1117062 w 2296939"/>
                <a:gd name="connsiteY0" fmla="*/ 419358 h 2118744"/>
                <a:gd name="connsiteX1" fmla="*/ 189577 w 2296939"/>
                <a:gd name="connsiteY1" fmla="*/ 907147 h 2118744"/>
                <a:gd name="connsiteX2" fmla="*/ 189577 w 2296939"/>
                <a:gd name="connsiteY2" fmla="*/ 2004427 h 2118744"/>
                <a:gd name="connsiteX3" fmla="*/ 2201257 w 2296939"/>
                <a:gd name="connsiteY3" fmla="*/ 1948156 h 2118744"/>
                <a:gd name="connsiteX4" fmla="*/ 1933970 w 2296939"/>
                <a:gd name="connsiteY4" fmla="*/ 794606 h 2118744"/>
                <a:gd name="connsiteX5" fmla="*/ 1582278 w 2296939"/>
                <a:gd name="connsiteY5" fmla="*/ 34950 h 2118744"/>
                <a:gd name="connsiteX6" fmla="*/ 1102995 w 2296939"/>
                <a:gd name="connsiteY6" fmla="*/ 440622 h 2118744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2279 h 1721665"/>
                <a:gd name="connsiteX1" fmla="*/ 189577 w 2298312"/>
                <a:gd name="connsiteY1" fmla="*/ 510068 h 1721665"/>
                <a:gd name="connsiteX2" fmla="*/ 189577 w 2298312"/>
                <a:gd name="connsiteY2" fmla="*/ 1607348 h 1721665"/>
                <a:gd name="connsiteX3" fmla="*/ 2201257 w 2298312"/>
                <a:gd name="connsiteY3" fmla="*/ 1551077 h 1721665"/>
                <a:gd name="connsiteX4" fmla="*/ 1933970 w 2298312"/>
                <a:gd name="connsiteY4" fmla="*/ 397527 h 1721665"/>
                <a:gd name="connsiteX5" fmla="*/ 1518483 w 2298312"/>
                <a:gd name="connsiteY5" fmla="*/ 201396 h 1721665"/>
                <a:gd name="connsiteX6" fmla="*/ 1102995 w 2298312"/>
                <a:gd name="connsiteY6" fmla="*/ 43543 h 1721665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309453"/>
                <a:gd name="connsiteY0" fmla="*/ 30132 h 1729518"/>
                <a:gd name="connsiteX1" fmla="*/ 189577 w 2309453"/>
                <a:gd name="connsiteY1" fmla="*/ 517921 h 1729518"/>
                <a:gd name="connsiteX2" fmla="*/ 189577 w 2309453"/>
                <a:gd name="connsiteY2" fmla="*/ 1615201 h 1729518"/>
                <a:gd name="connsiteX3" fmla="*/ 2201257 w 2309453"/>
                <a:gd name="connsiteY3" fmla="*/ 1558930 h 1729518"/>
                <a:gd name="connsiteX4" fmla="*/ 1933970 w 2309453"/>
                <a:gd name="connsiteY4" fmla="*/ 405380 h 1729518"/>
                <a:gd name="connsiteX5" fmla="*/ 1561013 w 2309453"/>
                <a:gd name="connsiteY5" fmla="*/ 166719 h 1729518"/>
                <a:gd name="connsiteX6" fmla="*/ 1102995 w 2309453"/>
                <a:gd name="connsiteY6" fmla="*/ 51396 h 1729518"/>
                <a:gd name="connsiteX0" fmla="*/ 994297 w 2303646"/>
                <a:gd name="connsiteY0" fmla="*/ 62029 h 1729518"/>
                <a:gd name="connsiteX1" fmla="*/ 183770 w 2303646"/>
                <a:gd name="connsiteY1" fmla="*/ 517921 h 1729518"/>
                <a:gd name="connsiteX2" fmla="*/ 183770 w 2303646"/>
                <a:gd name="connsiteY2" fmla="*/ 1615201 h 1729518"/>
                <a:gd name="connsiteX3" fmla="*/ 2195450 w 2303646"/>
                <a:gd name="connsiteY3" fmla="*/ 1558930 h 1729518"/>
                <a:gd name="connsiteX4" fmla="*/ 1928163 w 2303646"/>
                <a:gd name="connsiteY4" fmla="*/ 405380 h 1729518"/>
                <a:gd name="connsiteX5" fmla="*/ 1555206 w 2303646"/>
                <a:gd name="connsiteY5" fmla="*/ 166719 h 1729518"/>
                <a:gd name="connsiteX6" fmla="*/ 1097188 w 2303646"/>
                <a:gd name="connsiteY6" fmla="*/ 51396 h 1729518"/>
                <a:gd name="connsiteX0" fmla="*/ 994297 w 2303646"/>
                <a:gd name="connsiteY0" fmla="*/ 105708 h 1773197"/>
                <a:gd name="connsiteX1" fmla="*/ 183770 w 2303646"/>
                <a:gd name="connsiteY1" fmla="*/ 561600 h 1773197"/>
                <a:gd name="connsiteX2" fmla="*/ 183770 w 2303646"/>
                <a:gd name="connsiteY2" fmla="*/ 1658880 h 1773197"/>
                <a:gd name="connsiteX3" fmla="*/ 2195450 w 2303646"/>
                <a:gd name="connsiteY3" fmla="*/ 1602609 h 1773197"/>
                <a:gd name="connsiteX4" fmla="*/ 1928163 w 2303646"/>
                <a:gd name="connsiteY4" fmla="*/ 449059 h 1773197"/>
                <a:gd name="connsiteX5" fmla="*/ 1555206 w 2303646"/>
                <a:gd name="connsiteY5" fmla="*/ 210398 h 1773197"/>
                <a:gd name="connsiteX6" fmla="*/ 1129086 w 2303646"/>
                <a:gd name="connsiteY6" fmla="*/ 41912 h 1773197"/>
                <a:gd name="connsiteX0" fmla="*/ 994297 w 2303646"/>
                <a:gd name="connsiteY0" fmla="*/ 63796 h 1731285"/>
                <a:gd name="connsiteX1" fmla="*/ 183770 w 2303646"/>
                <a:gd name="connsiteY1" fmla="*/ 519688 h 1731285"/>
                <a:gd name="connsiteX2" fmla="*/ 183770 w 2303646"/>
                <a:gd name="connsiteY2" fmla="*/ 1616968 h 1731285"/>
                <a:gd name="connsiteX3" fmla="*/ 2195450 w 2303646"/>
                <a:gd name="connsiteY3" fmla="*/ 1560697 h 1731285"/>
                <a:gd name="connsiteX4" fmla="*/ 1928163 w 2303646"/>
                <a:gd name="connsiteY4" fmla="*/ 407147 h 1731285"/>
                <a:gd name="connsiteX5" fmla="*/ 1555206 w 2303646"/>
                <a:gd name="connsiteY5" fmla="*/ 168486 h 1731285"/>
                <a:gd name="connsiteX6" fmla="*/ 1129086 w 2303646"/>
                <a:gd name="connsiteY6" fmla="*/ 0 h 1731285"/>
                <a:gd name="connsiteX0" fmla="*/ 882863 w 2298538"/>
                <a:gd name="connsiteY0" fmla="*/ 85061 h 1731285"/>
                <a:gd name="connsiteX1" fmla="*/ 178662 w 2298538"/>
                <a:gd name="connsiteY1" fmla="*/ 519688 h 1731285"/>
                <a:gd name="connsiteX2" fmla="*/ 178662 w 2298538"/>
                <a:gd name="connsiteY2" fmla="*/ 1616968 h 1731285"/>
                <a:gd name="connsiteX3" fmla="*/ 2190342 w 2298538"/>
                <a:gd name="connsiteY3" fmla="*/ 1560697 h 1731285"/>
                <a:gd name="connsiteX4" fmla="*/ 1923055 w 2298538"/>
                <a:gd name="connsiteY4" fmla="*/ 407147 h 1731285"/>
                <a:gd name="connsiteX5" fmla="*/ 1550098 w 2298538"/>
                <a:gd name="connsiteY5" fmla="*/ 168486 h 1731285"/>
                <a:gd name="connsiteX6" fmla="*/ 1123978 w 2298538"/>
                <a:gd name="connsiteY6" fmla="*/ 0 h 1731285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932592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1252 h 1647476"/>
                <a:gd name="connsiteX1" fmla="*/ 178662 w 2298538"/>
                <a:gd name="connsiteY1" fmla="*/ 435879 h 1647476"/>
                <a:gd name="connsiteX2" fmla="*/ 178662 w 2298538"/>
                <a:gd name="connsiteY2" fmla="*/ 1533159 h 1647476"/>
                <a:gd name="connsiteX3" fmla="*/ 2190342 w 2298538"/>
                <a:gd name="connsiteY3" fmla="*/ 1476888 h 1647476"/>
                <a:gd name="connsiteX4" fmla="*/ 1923055 w 2298538"/>
                <a:gd name="connsiteY4" fmla="*/ 323338 h 1647476"/>
                <a:gd name="connsiteX5" fmla="*/ 1550098 w 2298538"/>
                <a:gd name="connsiteY5" fmla="*/ 84677 h 1647476"/>
                <a:gd name="connsiteX6" fmla="*/ 888701 w 2298538"/>
                <a:gd name="connsiteY6" fmla="*/ 1932 h 164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538" h="1647476">
                  <a:moveTo>
                    <a:pt x="882863" y="1252"/>
                  </a:moveTo>
                  <a:cubicBezTo>
                    <a:pt x="402217" y="214612"/>
                    <a:pt x="296029" y="180561"/>
                    <a:pt x="178662" y="435879"/>
                  </a:cubicBezTo>
                  <a:cubicBezTo>
                    <a:pt x="61295" y="691197"/>
                    <a:pt x="-156618" y="1359658"/>
                    <a:pt x="178662" y="1533159"/>
                  </a:cubicBezTo>
                  <a:cubicBezTo>
                    <a:pt x="513942" y="1706661"/>
                    <a:pt x="1899610" y="1678525"/>
                    <a:pt x="2190342" y="1476888"/>
                  </a:cubicBezTo>
                  <a:cubicBezTo>
                    <a:pt x="2481074" y="1275251"/>
                    <a:pt x="2114823" y="491578"/>
                    <a:pt x="1923055" y="323338"/>
                  </a:cubicBezTo>
                  <a:cubicBezTo>
                    <a:pt x="1731287" y="155098"/>
                    <a:pt x="1837450" y="235823"/>
                    <a:pt x="1550098" y="84677"/>
                  </a:cubicBezTo>
                  <a:cubicBezTo>
                    <a:pt x="1209583" y="-34571"/>
                    <a:pt x="1044130" y="9559"/>
                    <a:pt x="888701" y="1932"/>
                  </a:cubicBezTo>
                </a:path>
              </a:pathLst>
            </a:custGeom>
            <a:solidFill>
              <a:srgbClr val="00B05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246903" y="3793185"/>
              <a:ext cx="2306040" cy="1566988"/>
            </a:xfrm>
            <a:custGeom>
              <a:avLst/>
              <a:gdLst>
                <a:gd name="connsiteX0" fmla="*/ 1435251 w 2306040"/>
                <a:gd name="connsiteY0" fmla="*/ 117633 h 1566988"/>
                <a:gd name="connsiteX1" fmla="*/ 346 w 2306040"/>
                <a:gd name="connsiteY1" fmla="*/ 961695 h 1566988"/>
                <a:gd name="connsiteX2" fmla="*/ 1308642 w 2306040"/>
                <a:gd name="connsiteY2" fmla="*/ 1566606 h 1566988"/>
                <a:gd name="connsiteX3" fmla="*/ 2279312 w 2306040"/>
                <a:gd name="connsiteY3" fmla="*/ 877289 h 1566988"/>
                <a:gd name="connsiteX4" fmla="*/ 2054229 w 2306040"/>
                <a:gd name="connsiteY4" fmla="*/ 342717 h 1566988"/>
                <a:gd name="connsiteX5" fmla="*/ 2054229 w 2306040"/>
                <a:gd name="connsiteY5" fmla="*/ 342717 h 1566988"/>
                <a:gd name="connsiteX6" fmla="*/ 1772875 w 2306040"/>
                <a:gd name="connsiteY6" fmla="*/ 33227 h 1566988"/>
                <a:gd name="connsiteX7" fmla="*/ 1435251 w 2306040"/>
                <a:gd name="connsiteY7" fmla="*/ 117633 h 156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6040" h="1566988">
                  <a:moveTo>
                    <a:pt x="1435251" y="117633"/>
                  </a:moveTo>
                  <a:cubicBezTo>
                    <a:pt x="1139829" y="272378"/>
                    <a:pt x="21447" y="720200"/>
                    <a:pt x="346" y="961695"/>
                  </a:cubicBezTo>
                  <a:cubicBezTo>
                    <a:pt x="-20755" y="1203190"/>
                    <a:pt x="928814" y="1580674"/>
                    <a:pt x="1308642" y="1566606"/>
                  </a:cubicBezTo>
                  <a:cubicBezTo>
                    <a:pt x="1688470" y="1552538"/>
                    <a:pt x="2155048" y="1081270"/>
                    <a:pt x="2279312" y="877289"/>
                  </a:cubicBezTo>
                  <a:cubicBezTo>
                    <a:pt x="2403576" y="673308"/>
                    <a:pt x="2054229" y="342717"/>
                    <a:pt x="2054229" y="342717"/>
                  </a:cubicBezTo>
                  <a:lnTo>
                    <a:pt x="2054229" y="342717"/>
                  </a:lnTo>
                  <a:cubicBezTo>
                    <a:pt x="2007337" y="291135"/>
                    <a:pt x="1873693" y="75430"/>
                    <a:pt x="1772875" y="33227"/>
                  </a:cubicBezTo>
                  <a:cubicBezTo>
                    <a:pt x="1672057" y="-8976"/>
                    <a:pt x="1730673" y="-37112"/>
                    <a:pt x="1435251" y="117633"/>
                  </a:cubicBezTo>
                  <a:close/>
                </a:path>
              </a:pathLst>
            </a:custGeom>
            <a:solidFill>
              <a:srgbClr val="0070C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74014" y="3221412"/>
              <a:ext cx="1780921" cy="1438732"/>
            </a:xfrm>
            <a:custGeom>
              <a:avLst/>
              <a:gdLst>
                <a:gd name="connsiteX0" fmla="*/ 657974 w 1780921"/>
                <a:gd name="connsiteY0" fmla="*/ 90 h 1438732"/>
                <a:gd name="connsiteX1" fmla="*/ 1769321 w 1780921"/>
                <a:gd name="connsiteY1" fmla="*/ 633136 h 1438732"/>
                <a:gd name="connsiteX2" fmla="*/ 1206614 w 1780921"/>
                <a:gd name="connsiteY2" fmla="*/ 1420926 h 1438732"/>
                <a:gd name="connsiteX3" fmla="*/ 686109 w 1780921"/>
                <a:gd name="connsiteY3" fmla="*/ 1181776 h 1438732"/>
                <a:gd name="connsiteX4" fmla="*/ 38995 w 1780921"/>
                <a:gd name="connsiteY4" fmla="*/ 1167708 h 1438732"/>
                <a:gd name="connsiteX5" fmla="*/ 137469 w 1780921"/>
                <a:gd name="connsiteY5" fmla="*/ 675339 h 1438732"/>
                <a:gd name="connsiteX6" fmla="*/ 657974 w 1780921"/>
                <a:gd name="connsiteY6" fmla="*/ 90 h 143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921" h="1438732">
                  <a:moveTo>
                    <a:pt x="657974" y="90"/>
                  </a:moveTo>
                  <a:cubicBezTo>
                    <a:pt x="929949" y="-6944"/>
                    <a:pt x="1677881" y="396330"/>
                    <a:pt x="1769321" y="633136"/>
                  </a:cubicBezTo>
                  <a:cubicBezTo>
                    <a:pt x="1860761" y="869942"/>
                    <a:pt x="1387149" y="1329486"/>
                    <a:pt x="1206614" y="1420926"/>
                  </a:cubicBezTo>
                  <a:cubicBezTo>
                    <a:pt x="1026079" y="1512366"/>
                    <a:pt x="880712" y="1223979"/>
                    <a:pt x="686109" y="1181776"/>
                  </a:cubicBezTo>
                  <a:cubicBezTo>
                    <a:pt x="491506" y="1139573"/>
                    <a:pt x="130435" y="1252114"/>
                    <a:pt x="38995" y="1167708"/>
                  </a:cubicBezTo>
                  <a:cubicBezTo>
                    <a:pt x="-52445" y="1083302"/>
                    <a:pt x="31961" y="872287"/>
                    <a:pt x="137469" y="675339"/>
                  </a:cubicBezTo>
                  <a:cubicBezTo>
                    <a:pt x="242977" y="478391"/>
                    <a:pt x="385999" y="7124"/>
                    <a:pt x="657974" y="90"/>
                  </a:cubicBez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/>
          <p:cNvSpPr txBox="1"/>
          <p:nvPr/>
        </p:nvSpPr>
        <p:spPr>
          <a:xfrm>
            <a:off x="705192" y="4951342"/>
            <a:ext cx="3952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Data more constraining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1" name="Picture 2" descr="C:\Users\Scott\AppData\Local\Microsoft\Windows\INetCache\IE\9FUFRZ96\Kliponious-green-tick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4" y="4905344"/>
            <a:ext cx="415342" cy="47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705192" y="5558135"/>
            <a:ext cx="6302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No deeper understanding of UV physics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27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933477" y="1528464"/>
            <a:ext cx="792074" cy="22053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6264671" y="1524000"/>
            <a:ext cx="669529" cy="948377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7751298" y="1524000"/>
            <a:ext cx="423499" cy="106965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03" y="2338873"/>
            <a:ext cx="3315284" cy="2508716"/>
            <a:chOff x="5246903" y="3007716"/>
            <a:chExt cx="3315284" cy="2508716"/>
          </a:xfrm>
        </p:grpSpPr>
        <p:sp>
          <p:nvSpPr>
            <p:cNvPr id="28" name="Freeform 27"/>
            <p:cNvSpPr/>
            <p:nvPr/>
          </p:nvSpPr>
          <p:spPr>
            <a:xfrm>
              <a:off x="6220658" y="3262503"/>
              <a:ext cx="2298538" cy="1647476"/>
            </a:xfrm>
            <a:custGeom>
              <a:avLst/>
              <a:gdLst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411159 w 2308700"/>
                <a:gd name="connsiteY6" fmla="*/ 179461 h 2122578"/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326753 w 2308700"/>
                <a:gd name="connsiteY6" fmla="*/ 179461 h 2122578"/>
                <a:gd name="connsiteX0" fmla="*/ 1354888 w 2308700"/>
                <a:gd name="connsiteY0" fmla="*/ 170433 h 2113550"/>
                <a:gd name="connsiteX1" fmla="*/ 201338 w 2308700"/>
                <a:gd name="connsiteY1" fmla="*/ 901953 h 2113550"/>
                <a:gd name="connsiteX2" fmla="*/ 201338 w 2308700"/>
                <a:gd name="connsiteY2" fmla="*/ 1999233 h 2113550"/>
                <a:gd name="connsiteX3" fmla="*/ 2213018 w 2308700"/>
                <a:gd name="connsiteY3" fmla="*/ 1942962 h 2113550"/>
                <a:gd name="connsiteX4" fmla="*/ 1945731 w 2308700"/>
                <a:gd name="connsiteY4" fmla="*/ 789412 h 2113550"/>
                <a:gd name="connsiteX5" fmla="*/ 1594039 w 2308700"/>
                <a:gd name="connsiteY5" fmla="*/ 29756 h 2113550"/>
                <a:gd name="connsiteX6" fmla="*/ 1270482 w 2308700"/>
                <a:gd name="connsiteY6" fmla="*/ 212636 h 2113550"/>
                <a:gd name="connsiteX0" fmla="*/ 1354888 w 2308700"/>
                <a:gd name="connsiteY0" fmla="*/ 393018 h 2336135"/>
                <a:gd name="connsiteX1" fmla="*/ 201338 w 2308700"/>
                <a:gd name="connsiteY1" fmla="*/ 1124538 h 2336135"/>
                <a:gd name="connsiteX2" fmla="*/ 201338 w 2308700"/>
                <a:gd name="connsiteY2" fmla="*/ 2221818 h 2336135"/>
                <a:gd name="connsiteX3" fmla="*/ 2213018 w 2308700"/>
                <a:gd name="connsiteY3" fmla="*/ 2165547 h 2336135"/>
                <a:gd name="connsiteX4" fmla="*/ 1945731 w 2308700"/>
                <a:gd name="connsiteY4" fmla="*/ 1011997 h 2336135"/>
                <a:gd name="connsiteX5" fmla="*/ 1594039 w 2308700"/>
                <a:gd name="connsiteY5" fmla="*/ 252341 h 2336135"/>
                <a:gd name="connsiteX6" fmla="*/ 1242347 w 2308700"/>
                <a:gd name="connsiteY6" fmla="*/ 41325 h 2336135"/>
                <a:gd name="connsiteX0" fmla="*/ 1251206 w 2303492"/>
                <a:gd name="connsiteY0" fmla="*/ 41325 h 2336135"/>
                <a:gd name="connsiteX1" fmla="*/ 196130 w 2303492"/>
                <a:gd name="connsiteY1" fmla="*/ 1124538 h 2336135"/>
                <a:gd name="connsiteX2" fmla="*/ 196130 w 2303492"/>
                <a:gd name="connsiteY2" fmla="*/ 2221818 h 2336135"/>
                <a:gd name="connsiteX3" fmla="*/ 2207810 w 2303492"/>
                <a:gd name="connsiteY3" fmla="*/ 2165547 h 2336135"/>
                <a:gd name="connsiteX4" fmla="*/ 1940523 w 2303492"/>
                <a:gd name="connsiteY4" fmla="*/ 1011997 h 2336135"/>
                <a:gd name="connsiteX5" fmla="*/ 1588831 w 2303492"/>
                <a:gd name="connsiteY5" fmla="*/ 252341 h 2336135"/>
                <a:gd name="connsiteX6" fmla="*/ 1237139 w 2303492"/>
                <a:gd name="connsiteY6" fmla="*/ 41325 h 2336135"/>
                <a:gd name="connsiteX0" fmla="*/ 1251206 w 2303492"/>
                <a:gd name="connsiteY0" fmla="*/ 0 h 2294810"/>
                <a:gd name="connsiteX1" fmla="*/ 196130 w 2303492"/>
                <a:gd name="connsiteY1" fmla="*/ 1083213 h 2294810"/>
                <a:gd name="connsiteX2" fmla="*/ 196130 w 2303492"/>
                <a:gd name="connsiteY2" fmla="*/ 2180493 h 2294810"/>
                <a:gd name="connsiteX3" fmla="*/ 2207810 w 2303492"/>
                <a:gd name="connsiteY3" fmla="*/ 2124222 h 2294810"/>
                <a:gd name="connsiteX4" fmla="*/ 1940523 w 2303492"/>
                <a:gd name="connsiteY4" fmla="*/ 970672 h 2294810"/>
                <a:gd name="connsiteX5" fmla="*/ 1588831 w 2303492"/>
                <a:gd name="connsiteY5" fmla="*/ 211016 h 2294810"/>
                <a:gd name="connsiteX6" fmla="*/ 1109548 w 2303492"/>
                <a:gd name="connsiteY6" fmla="*/ 616688 h 2294810"/>
                <a:gd name="connsiteX0" fmla="*/ 1117062 w 2296939"/>
                <a:gd name="connsiteY0" fmla="*/ 419358 h 2118744"/>
                <a:gd name="connsiteX1" fmla="*/ 189577 w 2296939"/>
                <a:gd name="connsiteY1" fmla="*/ 907147 h 2118744"/>
                <a:gd name="connsiteX2" fmla="*/ 189577 w 2296939"/>
                <a:gd name="connsiteY2" fmla="*/ 2004427 h 2118744"/>
                <a:gd name="connsiteX3" fmla="*/ 2201257 w 2296939"/>
                <a:gd name="connsiteY3" fmla="*/ 1948156 h 2118744"/>
                <a:gd name="connsiteX4" fmla="*/ 1933970 w 2296939"/>
                <a:gd name="connsiteY4" fmla="*/ 794606 h 2118744"/>
                <a:gd name="connsiteX5" fmla="*/ 1582278 w 2296939"/>
                <a:gd name="connsiteY5" fmla="*/ 34950 h 2118744"/>
                <a:gd name="connsiteX6" fmla="*/ 1102995 w 2296939"/>
                <a:gd name="connsiteY6" fmla="*/ 440622 h 2118744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2279 h 1721665"/>
                <a:gd name="connsiteX1" fmla="*/ 189577 w 2298312"/>
                <a:gd name="connsiteY1" fmla="*/ 510068 h 1721665"/>
                <a:gd name="connsiteX2" fmla="*/ 189577 w 2298312"/>
                <a:gd name="connsiteY2" fmla="*/ 1607348 h 1721665"/>
                <a:gd name="connsiteX3" fmla="*/ 2201257 w 2298312"/>
                <a:gd name="connsiteY3" fmla="*/ 1551077 h 1721665"/>
                <a:gd name="connsiteX4" fmla="*/ 1933970 w 2298312"/>
                <a:gd name="connsiteY4" fmla="*/ 397527 h 1721665"/>
                <a:gd name="connsiteX5" fmla="*/ 1518483 w 2298312"/>
                <a:gd name="connsiteY5" fmla="*/ 201396 h 1721665"/>
                <a:gd name="connsiteX6" fmla="*/ 1102995 w 2298312"/>
                <a:gd name="connsiteY6" fmla="*/ 43543 h 1721665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309453"/>
                <a:gd name="connsiteY0" fmla="*/ 30132 h 1729518"/>
                <a:gd name="connsiteX1" fmla="*/ 189577 w 2309453"/>
                <a:gd name="connsiteY1" fmla="*/ 517921 h 1729518"/>
                <a:gd name="connsiteX2" fmla="*/ 189577 w 2309453"/>
                <a:gd name="connsiteY2" fmla="*/ 1615201 h 1729518"/>
                <a:gd name="connsiteX3" fmla="*/ 2201257 w 2309453"/>
                <a:gd name="connsiteY3" fmla="*/ 1558930 h 1729518"/>
                <a:gd name="connsiteX4" fmla="*/ 1933970 w 2309453"/>
                <a:gd name="connsiteY4" fmla="*/ 405380 h 1729518"/>
                <a:gd name="connsiteX5" fmla="*/ 1561013 w 2309453"/>
                <a:gd name="connsiteY5" fmla="*/ 166719 h 1729518"/>
                <a:gd name="connsiteX6" fmla="*/ 1102995 w 2309453"/>
                <a:gd name="connsiteY6" fmla="*/ 51396 h 1729518"/>
                <a:gd name="connsiteX0" fmla="*/ 994297 w 2303646"/>
                <a:gd name="connsiteY0" fmla="*/ 62029 h 1729518"/>
                <a:gd name="connsiteX1" fmla="*/ 183770 w 2303646"/>
                <a:gd name="connsiteY1" fmla="*/ 517921 h 1729518"/>
                <a:gd name="connsiteX2" fmla="*/ 183770 w 2303646"/>
                <a:gd name="connsiteY2" fmla="*/ 1615201 h 1729518"/>
                <a:gd name="connsiteX3" fmla="*/ 2195450 w 2303646"/>
                <a:gd name="connsiteY3" fmla="*/ 1558930 h 1729518"/>
                <a:gd name="connsiteX4" fmla="*/ 1928163 w 2303646"/>
                <a:gd name="connsiteY4" fmla="*/ 405380 h 1729518"/>
                <a:gd name="connsiteX5" fmla="*/ 1555206 w 2303646"/>
                <a:gd name="connsiteY5" fmla="*/ 166719 h 1729518"/>
                <a:gd name="connsiteX6" fmla="*/ 1097188 w 2303646"/>
                <a:gd name="connsiteY6" fmla="*/ 51396 h 1729518"/>
                <a:gd name="connsiteX0" fmla="*/ 994297 w 2303646"/>
                <a:gd name="connsiteY0" fmla="*/ 105708 h 1773197"/>
                <a:gd name="connsiteX1" fmla="*/ 183770 w 2303646"/>
                <a:gd name="connsiteY1" fmla="*/ 561600 h 1773197"/>
                <a:gd name="connsiteX2" fmla="*/ 183770 w 2303646"/>
                <a:gd name="connsiteY2" fmla="*/ 1658880 h 1773197"/>
                <a:gd name="connsiteX3" fmla="*/ 2195450 w 2303646"/>
                <a:gd name="connsiteY3" fmla="*/ 1602609 h 1773197"/>
                <a:gd name="connsiteX4" fmla="*/ 1928163 w 2303646"/>
                <a:gd name="connsiteY4" fmla="*/ 449059 h 1773197"/>
                <a:gd name="connsiteX5" fmla="*/ 1555206 w 2303646"/>
                <a:gd name="connsiteY5" fmla="*/ 210398 h 1773197"/>
                <a:gd name="connsiteX6" fmla="*/ 1129086 w 2303646"/>
                <a:gd name="connsiteY6" fmla="*/ 41912 h 1773197"/>
                <a:gd name="connsiteX0" fmla="*/ 994297 w 2303646"/>
                <a:gd name="connsiteY0" fmla="*/ 63796 h 1731285"/>
                <a:gd name="connsiteX1" fmla="*/ 183770 w 2303646"/>
                <a:gd name="connsiteY1" fmla="*/ 519688 h 1731285"/>
                <a:gd name="connsiteX2" fmla="*/ 183770 w 2303646"/>
                <a:gd name="connsiteY2" fmla="*/ 1616968 h 1731285"/>
                <a:gd name="connsiteX3" fmla="*/ 2195450 w 2303646"/>
                <a:gd name="connsiteY3" fmla="*/ 1560697 h 1731285"/>
                <a:gd name="connsiteX4" fmla="*/ 1928163 w 2303646"/>
                <a:gd name="connsiteY4" fmla="*/ 407147 h 1731285"/>
                <a:gd name="connsiteX5" fmla="*/ 1555206 w 2303646"/>
                <a:gd name="connsiteY5" fmla="*/ 168486 h 1731285"/>
                <a:gd name="connsiteX6" fmla="*/ 1129086 w 2303646"/>
                <a:gd name="connsiteY6" fmla="*/ 0 h 1731285"/>
                <a:gd name="connsiteX0" fmla="*/ 882863 w 2298538"/>
                <a:gd name="connsiteY0" fmla="*/ 85061 h 1731285"/>
                <a:gd name="connsiteX1" fmla="*/ 178662 w 2298538"/>
                <a:gd name="connsiteY1" fmla="*/ 519688 h 1731285"/>
                <a:gd name="connsiteX2" fmla="*/ 178662 w 2298538"/>
                <a:gd name="connsiteY2" fmla="*/ 1616968 h 1731285"/>
                <a:gd name="connsiteX3" fmla="*/ 2190342 w 2298538"/>
                <a:gd name="connsiteY3" fmla="*/ 1560697 h 1731285"/>
                <a:gd name="connsiteX4" fmla="*/ 1923055 w 2298538"/>
                <a:gd name="connsiteY4" fmla="*/ 407147 h 1731285"/>
                <a:gd name="connsiteX5" fmla="*/ 1550098 w 2298538"/>
                <a:gd name="connsiteY5" fmla="*/ 168486 h 1731285"/>
                <a:gd name="connsiteX6" fmla="*/ 1123978 w 2298538"/>
                <a:gd name="connsiteY6" fmla="*/ 0 h 1731285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932592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1252 h 1647476"/>
                <a:gd name="connsiteX1" fmla="*/ 178662 w 2298538"/>
                <a:gd name="connsiteY1" fmla="*/ 435879 h 1647476"/>
                <a:gd name="connsiteX2" fmla="*/ 178662 w 2298538"/>
                <a:gd name="connsiteY2" fmla="*/ 1533159 h 1647476"/>
                <a:gd name="connsiteX3" fmla="*/ 2190342 w 2298538"/>
                <a:gd name="connsiteY3" fmla="*/ 1476888 h 1647476"/>
                <a:gd name="connsiteX4" fmla="*/ 1923055 w 2298538"/>
                <a:gd name="connsiteY4" fmla="*/ 323338 h 1647476"/>
                <a:gd name="connsiteX5" fmla="*/ 1550098 w 2298538"/>
                <a:gd name="connsiteY5" fmla="*/ 84677 h 1647476"/>
                <a:gd name="connsiteX6" fmla="*/ 888701 w 2298538"/>
                <a:gd name="connsiteY6" fmla="*/ 1932 h 164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538" h="1647476">
                  <a:moveTo>
                    <a:pt x="882863" y="1252"/>
                  </a:moveTo>
                  <a:cubicBezTo>
                    <a:pt x="402217" y="214612"/>
                    <a:pt x="296029" y="180561"/>
                    <a:pt x="178662" y="435879"/>
                  </a:cubicBezTo>
                  <a:cubicBezTo>
                    <a:pt x="61295" y="691197"/>
                    <a:pt x="-156618" y="1359658"/>
                    <a:pt x="178662" y="1533159"/>
                  </a:cubicBezTo>
                  <a:cubicBezTo>
                    <a:pt x="513942" y="1706661"/>
                    <a:pt x="1899610" y="1678525"/>
                    <a:pt x="2190342" y="1476888"/>
                  </a:cubicBezTo>
                  <a:cubicBezTo>
                    <a:pt x="2481074" y="1275251"/>
                    <a:pt x="2114823" y="491578"/>
                    <a:pt x="1923055" y="323338"/>
                  </a:cubicBezTo>
                  <a:cubicBezTo>
                    <a:pt x="1731287" y="155098"/>
                    <a:pt x="1837450" y="235823"/>
                    <a:pt x="1550098" y="84677"/>
                  </a:cubicBezTo>
                  <a:cubicBezTo>
                    <a:pt x="1209583" y="-34571"/>
                    <a:pt x="1044130" y="9559"/>
                    <a:pt x="888701" y="1932"/>
                  </a:cubicBezTo>
                </a:path>
              </a:pathLst>
            </a:custGeom>
            <a:solidFill>
              <a:srgbClr val="00B05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246903" y="3793185"/>
              <a:ext cx="2306040" cy="1566988"/>
            </a:xfrm>
            <a:custGeom>
              <a:avLst/>
              <a:gdLst>
                <a:gd name="connsiteX0" fmla="*/ 1435251 w 2306040"/>
                <a:gd name="connsiteY0" fmla="*/ 117633 h 1566988"/>
                <a:gd name="connsiteX1" fmla="*/ 346 w 2306040"/>
                <a:gd name="connsiteY1" fmla="*/ 961695 h 1566988"/>
                <a:gd name="connsiteX2" fmla="*/ 1308642 w 2306040"/>
                <a:gd name="connsiteY2" fmla="*/ 1566606 h 1566988"/>
                <a:gd name="connsiteX3" fmla="*/ 2279312 w 2306040"/>
                <a:gd name="connsiteY3" fmla="*/ 877289 h 1566988"/>
                <a:gd name="connsiteX4" fmla="*/ 2054229 w 2306040"/>
                <a:gd name="connsiteY4" fmla="*/ 342717 h 1566988"/>
                <a:gd name="connsiteX5" fmla="*/ 2054229 w 2306040"/>
                <a:gd name="connsiteY5" fmla="*/ 342717 h 1566988"/>
                <a:gd name="connsiteX6" fmla="*/ 1772875 w 2306040"/>
                <a:gd name="connsiteY6" fmla="*/ 33227 h 1566988"/>
                <a:gd name="connsiteX7" fmla="*/ 1435251 w 2306040"/>
                <a:gd name="connsiteY7" fmla="*/ 117633 h 156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6040" h="1566988">
                  <a:moveTo>
                    <a:pt x="1435251" y="117633"/>
                  </a:moveTo>
                  <a:cubicBezTo>
                    <a:pt x="1139829" y="272378"/>
                    <a:pt x="21447" y="720200"/>
                    <a:pt x="346" y="961695"/>
                  </a:cubicBezTo>
                  <a:cubicBezTo>
                    <a:pt x="-20755" y="1203190"/>
                    <a:pt x="928814" y="1580674"/>
                    <a:pt x="1308642" y="1566606"/>
                  </a:cubicBezTo>
                  <a:cubicBezTo>
                    <a:pt x="1688470" y="1552538"/>
                    <a:pt x="2155048" y="1081270"/>
                    <a:pt x="2279312" y="877289"/>
                  </a:cubicBezTo>
                  <a:cubicBezTo>
                    <a:pt x="2403576" y="673308"/>
                    <a:pt x="2054229" y="342717"/>
                    <a:pt x="2054229" y="342717"/>
                  </a:cubicBezTo>
                  <a:lnTo>
                    <a:pt x="2054229" y="342717"/>
                  </a:lnTo>
                  <a:cubicBezTo>
                    <a:pt x="2007337" y="291135"/>
                    <a:pt x="1873693" y="75430"/>
                    <a:pt x="1772875" y="33227"/>
                  </a:cubicBezTo>
                  <a:cubicBezTo>
                    <a:pt x="1672057" y="-8976"/>
                    <a:pt x="1730673" y="-37112"/>
                    <a:pt x="1435251" y="117633"/>
                  </a:cubicBezTo>
                  <a:close/>
                </a:path>
              </a:pathLst>
            </a:custGeom>
            <a:solidFill>
              <a:srgbClr val="0070C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74014" y="3221412"/>
              <a:ext cx="1780921" cy="1438732"/>
            </a:xfrm>
            <a:custGeom>
              <a:avLst/>
              <a:gdLst>
                <a:gd name="connsiteX0" fmla="*/ 657974 w 1780921"/>
                <a:gd name="connsiteY0" fmla="*/ 90 h 1438732"/>
                <a:gd name="connsiteX1" fmla="*/ 1769321 w 1780921"/>
                <a:gd name="connsiteY1" fmla="*/ 633136 h 1438732"/>
                <a:gd name="connsiteX2" fmla="*/ 1206614 w 1780921"/>
                <a:gd name="connsiteY2" fmla="*/ 1420926 h 1438732"/>
                <a:gd name="connsiteX3" fmla="*/ 686109 w 1780921"/>
                <a:gd name="connsiteY3" fmla="*/ 1181776 h 1438732"/>
                <a:gd name="connsiteX4" fmla="*/ 38995 w 1780921"/>
                <a:gd name="connsiteY4" fmla="*/ 1167708 h 1438732"/>
                <a:gd name="connsiteX5" fmla="*/ 137469 w 1780921"/>
                <a:gd name="connsiteY5" fmla="*/ 675339 h 1438732"/>
                <a:gd name="connsiteX6" fmla="*/ 657974 w 1780921"/>
                <a:gd name="connsiteY6" fmla="*/ 90 h 143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921" h="1438732">
                  <a:moveTo>
                    <a:pt x="657974" y="90"/>
                  </a:moveTo>
                  <a:cubicBezTo>
                    <a:pt x="929949" y="-6944"/>
                    <a:pt x="1677881" y="396330"/>
                    <a:pt x="1769321" y="633136"/>
                  </a:cubicBezTo>
                  <a:cubicBezTo>
                    <a:pt x="1860761" y="869942"/>
                    <a:pt x="1387149" y="1329486"/>
                    <a:pt x="1206614" y="1420926"/>
                  </a:cubicBezTo>
                  <a:cubicBezTo>
                    <a:pt x="1026079" y="1512366"/>
                    <a:pt x="880712" y="1223979"/>
                    <a:pt x="686109" y="1181776"/>
                  </a:cubicBezTo>
                  <a:cubicBezTo>
                    <a:pt x="491506" y="1139573"/>
                    <a:pt x="130435" y="1252114"/>
                    <a:pt x="38995" y="1167708"/>
                  </a:cubicBezTo>
                  <a:cubicBezTo>
                    <a:pt x="-52445" y="1083302"/>
                    <a:pt x="31961" y="872287"/>
                    <a:pt x="137469" y="675339"/>
                  </a:cubicBezTo>
                  <a:cubicBezTo>
                    <a:pt x="242977" y="478391"/>
                    <a:pt x="385999" y="7124"/>
                    <a:pt x="657974" y="90"/>
                  </a:cubicBez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/>
          <p:cNvSpPr txBox="1"/>
          <p:nvPr/>
        </p:nvSpPr>
        <p:spPr>
          <a:xfrm>
            <a:off x="705192" y="5558135"/>
            <a:ext cx="7256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Can infer UV properties from IR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1" name="Picture 2" descr="C:\Users\Scott\AppData\Local\Microsoft\Windows\INetCache\IE\9FUFRZ96\Kliponious-green-tick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4" y="4905344"/>
            <a:ext cx="415342" cy="47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Scott\AppData\Local\Microsoft\Windows\INetCache\IE\9FUFRZ96\Kliponious-green-tick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8" y="5452111"/>
            <a:ext cx="415342" cy="47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705192" y="4951342"/>
            <a:ext cx="3952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Data more constraining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74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D3ED9AA-4D14-4325-9893-89CF791FCD27}"/>
              </a:ext>
            </a:extLst>
          </p:cNvPr>
          <p:cNvSpPr/>
          <p:nvPr/>
        </p:nvSpPr>
        <p:spPr>
          <a:xfrm>
            <a:off x="762000" y="0"/>
            <a:ext cx="7565636" cy="3039715"/>
          </a:xfrm>
          <a:prstGeom prst="rect">
            <a:avLst/>
          </a:prstGeom>
          <a:solidFill>
            <a:srgbClr val="FF4B4B"/>
          </a:solidFill>
          <a:ln w="3175">
            <a:solidFill>
              <a:srgbClr val="AD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4B4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287" y="756164"/>
            <a:ext cx="7543800" cy="1524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Low Energy?</a:t>
            </a:r>
            <a:b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</a:br>
            <a: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Think Positive!</a:t>
            </a:r>
            <a:endParaRPr lang="en-GB" sz="4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8800" y="6172200"/>
            <a:ext cx="2819400" cy="60166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Scott Melville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134"/>
            <a:ext cx="7499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IoP</a:t>
            </a:r>
            <a:r>
              <a:rPr lang="en-US" sz="2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 HEPP APP		 	       08 Apr 2019</a:t>
            </a:r>
            <a:endParaRPr lang="en-GB" sz="26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17352" y="2514600"/>
            <a:ext cx="6431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 Constraints on IR Effective Field Theories</a:t>
            </a:r>
            <a:endParaRPr lang="en-GB" sz="24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09363" y="3729335"/>
            <a:ext cx="2834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4B4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``Positivity’’ Bounds</a:t>
            </a:r>
            <a:endParaRPr lang="en-GB" sz="2400" dirty="0">
              <a:solidFill>
                <a:srgbClr val="FF4B4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Left Brace 15"/>
          <p:cNvSpPr/>
          <p:nvPr/>
        </p:nvSpPr>
        <p:spPr>
          <a:xfrm rot="16200000">
            <a:off x="4404375" y="213376"/>
            <a:ext cx="457201" cy="6431248"/>
          </a:xfrm>
          <a:prstGeom prst="leftBrace">
            <a:avLst>
              <a:gd name="adj1" fmla="val 39367"/>
              <a:gd name="adj2" fmla="val 48529"/>
            </a:avLst>
          </a:prstGeom>
          <a:noFill/>
          <a:ln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85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3525" y="1066800"/>
            <a:ext cx="355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Unitary, Causal, Local, …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933477" y="1528464"/>
            <a:ext cx="792074" cy="22053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6264671" y="1524000"/>
            <a:ext cx="669529" cy="948377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7751298" y="1524000"/>
            <a:ext cx="423499" cy="106965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246903" y="2338873"/>
            <a:ext cx="3315284" cy="2508716"/>
            <a:chOff x="5246903" y="3007716"/>
            <a:chExt cx="3315284" cy="2508716"/>
          </a:xfrm>
        </p:grpSpPr>
        <p:sp>
          <p:nvSpPr>
            <p:cNvPr id="28" name="Freeform 27"/>
            <p:cNvSpPr/>
            <p:nvPr/>
          </p:nvSpPr>
          <p:spPr>
            <a:xfrm>
              <a:off x="6220658" y="3262503"/>
              <a:ext cx="2298538" cy="1647476"/>
            </a:xfrm>
            <a:custGeom>
              <a:avLst/>
              <a:gdLst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411159 w 2308700"/>
                <a:gd name="connsiteY6" fmla="*/ 179461 h 2122578"/>
                <a:gd name="connsiteX0" fmla="*/ 1354888 w 2308700"/>
                <a:gd name="connsiteY0" fmla="*/ 179461 h 2122578"/>
                <a:gd name="connsiteX1" fmla="*/ 201338 w 2308700"/>
                <a:gd name="connsiteY1" fmla="*/ 910981 h 2122578"/>
                <a:gd name="connsiteX2" fmla="*/ 201338 w 2308700"/>
                <a:gd name="connsiteY2" fmla="*/ 2008261 h 2122578"/>
                <a:gd name="connsiteX3" fmla="*/ 2213018 w 2308700"/>
                <a:gd name="connsiteY3" fmla="*/ 1951990 h 2122578"/>
                <a:gd name="connsiteX4" fmla="*/ 1945731 w 2308700"/>
                <a:gd name="connsiteY4" fmla="*/ 798440 h 2122578"/>
                <a:gd name="connsiteX5" fmla="*/ 1594039 w 2308700"/>
                <a:gd name="connsiteY5" fmla="*/ 38784 h 2122578"/>
                <a:gd name="connsiteX6" fmla="*/ 1326753 w 2308700"/>
                <a:gd name="connsiteY6" fmla="*/ 179461 h 2122578"/>
                <a:gd name="connsiteX0" fmla="*/ 1354888 w 2308700"/>
                <a:gd name="connsiteY0" fmla="*/ 170433 h 2113550"/>
                <a:gd name="connsiteX1" fmla="*/ 201338 w 2308700"/>
                <a:gd name="connsiteY1" fmla="*/ 901953 h 2113550"/>
                <a:gd name="connsiteX2" fmla="*/ 201338 w 2308700"/>
                <a:gd name="connsiteY2" fmla="*/ 1999233 h 2113550"/>
                <a:gd name="connsiteX3" fmla="*/ 2213018 w 2308700"/>
                <a:gd name="connsiteY3" fmla="*/ 1942962 h 2113550"/>
                <a:gd name="connsiteX4" fmla="*/ 1945731 w 2308700"/>
                <a:gd name="connsiteY4" fmla="*/ 789412 h 2113550"/>
                <a:gd name="connsiteX5" fmla="*/ 1594039 w 2308700"/>
                <a:gd name="connsiteY5" fmla="*/ 29756 h 2113550"/>
                <a:gd name="connsiteX6" fmla="*/ 1270482 w 2308700"/>
                <a:gd name="connsiteY6" fmla="*/ 212636 h 2113550"/>
                <a:gd name="connsiteX0" fmla="*/ 1354888 w 2308700"/>
                <a:gd name="connsiteY0" fmla="*/ 393018 h 2336135"/>
                <a:gd name="connsiteX1" fmla="*/ 201338 w 2308700"/>
                <a:gd name="connsiteY1" fmla="*/ 1124538 h 2336135"/>
                <a:gd name="connsiteX2" fmla="*/ 201338 w 2308700"/>
                <a:gd name="connsiteY2" fmla="*/ 2221818 h 2336135"/>
                <a:gd name="connsiteX3" fmla="*/ 2213018 w 2308700"/>
                <a:gd name="connsiteY3" fmla="*/ 2165547 h 2336135"/>
                <a:gd name="connsiteX4" fmla="*/ 1945731 w 2308700"/>
                <a:gd name="connsiteY4" fmla="*/ 1011997 h 2336135"/>
                <a:gd name="connsiteX5" fmla="*/ 1594039 w 2308700"/>
                <a:gd name="connsiteY5" fmla="*/ 252341 h 2336135"/>
                <a:gd name="connsiteX6" fmla="*/ 1242347 w 2308700"/>
                <a:gd name="connsiteY6" fmla="*/ 41325 h 2336135"/>
                <a:gd name="connsiteX0" fmla="*/ 1251206 w 2303492"/>
                <a:gd name="connsiteY0" fmla="*/ 41325 h 2336135"/>
                <a:gd name="connsiteX1" fmla="*/ 196130 w 2303492"/>
                <a:gd name="connsiteY1" fmla="*/ 1124538 h 2336135"/>
                <a:gd name="connsiteX2" fmla="*/ 196130 w 2303492"/>
                <a:gd name="connsiteY2" fmla="*/ 2221818 h 2336135"/>
                <a:gd name="connsiteX3" fmla="*/ 2207810 w 2303492"/>
                <a:gd name="connsiteY3" fmla="*/ 2165547 h 2336135"/>
                <a:gd name="connsiteX4" fmla="*/ 1940523 w 2303492"/>
                <a:gd name="connsiteY4" fmla="*/ 1011997 h 2336135"/>
                <a:gd name="connsiteX5" fmla="*/ 1588831 w 2303492"/>
                <a:gd name="connsiteY5" fmla="*/ 252341 h 2336135"/>
                <a:gd name="connsiteX6" fmla="*/ 1237139 w 2303492"/>
                <a:gd name="connsiteY6" fmla="*/ 41325 h 2336135"/>
                <a:gd name="connsiteX0" fmla="*/ 1251206 w 2303492"/>
                <a:gd name="connsiteY0" fmla="*/ 0 h 2294810"/>
                <a:gd name="connsiteX1" fmla="*/ 196130 w 2303492"/>
                <a:gd name="connsiteY1" fmla="*/ 1083213 h 2294810"/>
                <a:gd name="connsiteX2" fmla="*/ 196130 w 2303492"/>
                <a:gd name="connsiteY2" fmla="*/ 2180493 h 2294810"/>
                <a:gd name="connsiteX3" fmla="*/ 2207810 w 2303492"/>
                <a:gd name="connsiteY3" fmla="*/ 2124222 h 2294810"/>
                <a:gd name="connsiteX4" fmla="*/ 1940523 w 2303492"/>
                <a:gd name="connsiteY4" fmla="*/ 970672 h 2294810"/>
                <a:gd name="connsiteX5" fmla="*/ 1588831 w 2303492"/>
                <a:gd name="connsiteY5" fmla="*/ 211016 h 2294810"/>
                <a:gd name="connsiteX6" fmla="*/ 1109548 w 2303492"/>
                <a:gd name="connsiteY6" fmla="*/ 616688 h 2294810"/>
                <a:gd name="connsiteX0" fmla="*/ 1117062 w 2296939"/>
                <a:gd name="connsiteY0" fmla="*/ 419358 h 2118744"/>
                <a:gd name="connsiteX1" fmla="*/ 189577 w 2296939"/>
                <a:gd name="connsiteY1" fmla="*/ 907147 h 2118744"/>
                <a:gd name="connsiteX2" fmla="*/ 189577 w 2296939"/>
                <a:gd name="connsiteY2" fmla="*/ 2004427 h 2118744"/>
                <a:gd name="connsiteX3" fmla="*/ 2201257 w 2296939"/>
                <a:gd name="connsiteY3" fmla="*/ 1948156 h 2118744"/>
                <a:gd name="connsiteX4" fmla="*/ 1933970 w 2296939"/>
                <a:gd name="connsiteY4" fmla="*/ 794606 h 2118744"/>
                <a:gd name="connsiteX5" fmla="*/ 1582278 w 2296939"/>
                <a:gd name="connsiteY5" fmla="*/ 34950 h 2118744"/>
                <a:gd name="connsiteX6" fmla="*/ 1102995 w 2296939"/>
                <a:gd name="connsiteY6" fmla="*/ 440622 h 2118744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9062 h 1728448"/>
                <a:gd name="connsiteX1" fmla="*/ 189577 w 2298312"/>
                <a:gd name="connsiteY1" fmla="*/ 516851 h 1728448"/>
                <a:gd name="connsiteX2" fmla="*/ 189577 w 2298312"/>
                <a:gd name="connsiteY2" fmla="*/ 1614131 h 1728448"/>
                <a:gd name="connsiteX3" fmla="*/ 2201257 w 2298312"/>
                <a:gd name="connsiteY3" fmla="*/ 1557860 h 1728448"/>
                <a:gd name="connsiteX4" fmla="*/ 1933970 w 2298312"/>
                <a:gd name="connsiteY4" fmla="*/ 404310 h 1728448"/>
                <a:gd name="connsiteX5" fmla="*/ 1518483 w 2298312"/>
                <a:gd name="connsiteY5" fmla="*/ 208179 h 1728448"/>
                <a:gd name="connsiteX6" fmla="*/ 1102995 w 2298312"/>
                <a:gd name="connsiteY6" fmla="*/ 50326 h 1728448"/>
                <a:gd name="connsiteX0" fmla="*/ 1117062 w 2298312"/>
                <a:gd name="connsiteY0" fmla="*/ 22279 h 1721665"/>
                <a:gd name="connsiteX1" fmla="*/ 189577 w 2298312"/>
                <a:gd name="connsiteY1" fmla="*/ 510068 h 1721665"/>
                <a:gd name="connsiteX2" fmla="*/ 189577 w 2298312"/>
                <a:gd name="connsiteY2" fmla="*/ 1607348 h 1721665"/>
                <a:gd name="connsiteX3" fmla="*/ 2201257 w 2298312"/>
                <a:gd name="connsiteY3" fmla="*/ 1551077 h 1721665"/>
                <a:gd name="connsiteX4" fmla="*/ 1933970 w 2298312"/>
                <a:gd name="connsiteY4" fmla="*/ 397527 h 1721665"/>
                <a:gd name="connsiteX5" fmla="*/ 1518483 w 2298312"/>
                <a:gd name="connsiteY5" fmla="*/ 201396 h 1721665"/>
                <a:gd name="connsiteX6" fmla="*/ 1102995 w 2298312"/>
                <a:gd name="connsiteY6" fmla="*/ 43543 h 1721665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297393"/>
                <a:gd name="connsiteY0" fmla="*/ 30132 h 1729518"/>
                <a:gd name="connsiteX1" fmla="*/ 189577 w 2297393"/>
                <a:gd name="connsiteY1" fmla="*/ 517921 h 1729518"/>
                <a:gd name="connsiteX2" fmla="*/ 189577 w 2297393"/>
                <a:gd name="connsiteY2" fmla="*/ 1615201 h 1729518"/>
                <a:gd name="connsiteX3" fmla="*/ 2201257 w 2297393"/>
                <a:gd name="connsiteY3" fmla="*/ 1558930 h 1729518"/>
                <a:gd name="connsiteX4" fmla="*/ 1933970 w 2297393"/>
                <a:gd name="connsiteY4" fmla="*/ 405380 h 1729518"/>
                <a:gd name="connsiteX5" fmla="*/ 1561013 w 2297393"/>
                <a:gd name="connsiteY5" fmla="*/ 166719 h 1729518"/>
                <a:gd name="connsiteX6" fmla="*/ 1102995 w 2297393"/>
                <a:gd name="connsiteY6" fmla="*/ 51396 h 1729518"/>
                <a:gd name="connsiteX0" fmla="*/ 1117062 w 2309453"/>
                <a:gd name="connsiteY0" fmla="*/ 30132 h 1729518"/>
                <a:gd name="connsiteX1" fmla="*/ 189577 w 2309453"/>
                <a:gd name="connsiteY1" fmla="*/ 517921 h 1729518"/>
                <a:gd name="connsiteX2" fmla="*/ 189577 w 2309453"/>
                <a:gd name="connsiteY2" fmla="*/ 1615201 h 1729518"/>
                <a:gd name="connsiteX3" fmla="*/ 2201257 w 2309453"/>
                <a:gd name="connsiteY3" fmla="*/ 1558930 h 1729518"/>
                <a:gd name="connsiteX4" fmla="*/ 1933970 w 2309453"/>
                <a:gd name="connsiteY4" fmla="*/ 405380 h 1729518"/>
                <a:gd name="connsiteX5" fmla="*/ 1561013 w 2309453"/>
                <a:gd name="connsiteY5" fmla="*/ 166719 h 1729518"/>
                <a:gd name="connsiteX6" fmla="*/ 1102995 w 2309453"/>
                <a:gd name="connsiteY6" fmla="*/ 51396 h 1729518"/>
                <a:gd name="connsiteX0" fmla="*/ 994297 w 2303646"/>
                <a:gd name="connsiteY0" fmla="*/ 62029 h 1729518"/>
                <a:gd name="connsiteX1" fmla="*/ 183770 w 2303646"/>
                <a:gd name="connsiteY1" fmla="*/ 517921 h 1729518"/>
                <a:gd name="connsiteX2" fmla="*/ 183770 w 2303646"/>
                <a:gd name="connsiteY2" fmla="*/ 1615201 h 1729518"/>
                <a:gd name="connsiteX3" fmla="*/ 2195450 w 2303646"/>
                <a:gd name="connsiteY3" fmla="*/ 1558930 h 1729518"/>
                <a:gd name="connsiteX4" fmla="*/ 1928163 w 2303646"/>
                <a:gd name="connsiteY4" fmla="*/ 405380 h 1729518"/>
                <a:gd name="connsiteX5" fmla="*/ 1555206 w 2303646"/>
                <a:gd name="connsiteY5" fmla="*/ 166719 h 1729518"/>
                <a:gd name="connsiteX6" fmla="*/ 1097188 w 2303646"/>
                <a:gd name="connsiteY6" fmla="*/ 51396 h 1729518"/>
                <a:gd name="connsiteX0" fmla="*/ 994297 w 2303646"/>
                <a:gd name="connsiteY0" fmla="*/ 105708 h 1773197"/>
                <a:gd name="connsiteX1" fmla="*/ 183770 w 2303646"/>
                <a:gd name="connsiteY1" fmla="*/ 561600 h 1773197"/>
                <a:gd name="connsiteX2" fmla="*/ 183770 w 2303646"/>
                <a:gd name="connsiteY2" fmla="*/ 1658880 h 1773197"/>
                <a:gd name="connsiteX3" fmla="*/ 2195450 w 2303646"/>
                <a:gd name="connsiteY3" fmla="*/ 1602609 h 1773197"/>
                <a:gd name="connsiteX4" fmla="*/ 1928163 w 2303646"/>
                <a:gd name="connsiteY4" fmla="*/ 449059 h 1773197"/>
                <a:gd name="connsiteX5" fmla="*/ 1555206 w 2303646"/>
                <a:gd name="connsiteY5" fmla="*/ 210398 h 1773197"/>
                <a:gd name="connsiteX6" fmla="*/ 1129086 w 2303646"/>
                <a:gd name="connsiteY6" fmla="*/ 41912 h 1773197"/>
                <a:gd name="connsiteX0" fmla="*/ 994297 w 2303646"/>
                <a:gd name="connsiteY0" fmla="*/ 63796 h 1731285"/>
                <a:gd name="connsiteX1" fmla="*/ 183770 w 2303646"/>
                <a:gd name="connsiteY1" fmla="*/ 519688 h 1731285"/>
                <a:gd name="connsiteX2" fmla="*/ 183770 w 2303646"/>
                <a:gd name="connsiteY2" fmla="*/ 1616968 h 1731285"/>
                <a:gd name="connsiteX3" fmla="*/ 2195450 w 2303646"/>
                <a:gd name="connsiteY3" fmla="*/ 1560697 h 1731285"/>
                <a:gd name="connsiteX4" fmla="*/ 1928163 w 2303646"/>
                <a:gd name="connsiteY4" fmla="*/ 407147 h 1731285"/>
                <a:gd name="connsiteX5" fmla="*/ 1555206 w 2303646"/>
                <a:gd name="connsiteY5" fmla="*/ 168486 h 1731285"/>
                <a:gd name="connsiteX6" fmla="*/ 1129086 w 2303646"/>
                <a:gd name="connsiteY6" fmla="*/ 0 h 1731285"/>
                <a:gd name="connsiteX0" fmla="*/ 882863 w 2298538"/>
                <a:gd name="connsiteY0" fmla="*/ 85061 h 1731285"/>
                <a:gd name="connsiteX1" fmla="*/ 178662 w 2298538"/>
                <a:gd name="connsiteY1" fmla="*/ 519688 h 1731285"/>
                <a:gd name="connsiteX2" fmla="*/ 178662 w 2298538"/>
                <a:gd name="connsiteY2" fmla="*/ 1616968 h 1731285"/>
                <a:gd name="connsiteX3" fmla="*/ 2190342 w 2298538"/>
                <a:gd name="connsiteY3" fmla="*/ 1560697 h 1731285"/>
                <a:gd name="connsiteX4" fmla="*/ 1923055 w 2298538"/>
                <a:gd name="connsiteY4" fmla="*/ 407147 h 1731285"/>
                <a:gd name="connsiteX5" fmla="*/ 1550098 w 2298538"/>
                <a:gd name="connsiteY5" fmla="*/ 168486 h 1731285"/>
                <a:gd name="connsiteX6" fmla="*/ 1123978 w 2298538"/>
                <a:gd name="connsiteY6" fmla="*/ 0 h 1731285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932592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21266 h 1667490"/>
                <a:gd name="connsiteX1" fmla="*/ 178662 w 2298538"/>
                <a:gd name="connsiteY1" fmla="*/ 455893 h 1667490"/>
                <a:gd name="connsiteX2" fmla="*/ 178662 w 2298538"/>
                <a:gd name="connsiteY2" fmla="*/ 1553173 h 1667490"/>
                <a:gd name="connsiteX3" fmla="*/ 2190342 w 2298538"/>
                <a:gd name="connsiteY3" fmla="*/ 1496902 h 1667490"/>
                <a:gd name="connsiteX4" fmla="*/ 1923055 w 2298538"/>
                <a:gd name="connsiteY4" fmla="*/ 343352 h 1667490"/>
                <a:gd name="connsiteX5" fmla="*/ 1550098 w 2298538"/>
                <a:gd name="connsiteY5" fmla="*/ 104691 h 1667490"/>
                <a:gd name="connsiteX6" fmla="*/ 1005744 w 2298538"/>
                <a:gd name="connsiteY6" fmla="*/ 0 h 1667490"/>
                <a:gd name="connsiteX0" fmla="*/ 882863 w 2298538"/>
                <a:gd name="connsiteY0" fmla="*/ 1252 h 1647476"/>
                <a:gd name="connsiteX1" fmla="*/ 178662 w 2298538"/>
                <a:gd name="connsiteY1" fmla="*/ 435879 h 1647476"/>
                <a:gd name="connsiteX2" fmla="*/ 178662 w 2298538"/>
                <a:gd name="connsiteY2" fmla="*/ 1533159 h 1647476"/>
                <a:gd name="connsiteX3" fmla="*/ 2190342 w 2298538"/>
                <a:gd name="connsiteY3" fmla="*/ 1476888 h 1647476"/>
                <a:gd name="connsiteX4" fmla="*/ 1923055 w 2298538"/>
                <a:gd name="connsiteY4" fmla="*/ 323338 h 1647476"/>
                <a:gd name="connsiteX5" fmla="*/ 1550098 w 2298538"/>
                <a:gd name="connsiteY5" fmla="*/ 84677 h 1647476"/>
                <a:gd name="connsiteX6" fmla="*/ 888701 w 2298538"/>
                <a:gd name="connsiteY6" fmla="*/ 1932 h 164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8538" h="1647476">
                  <a:moveTo>
                    <a:pt x="882863" y="1252"/>
                  </a:moveTo>
                  <a:cubicBezTo>
                    <a:pt x="402217" y="214612"/>
                    <a:pt x="296029" y="180561"/>
                    <a:pt x="178662" y="435879"/>
                  </a:cubicBezTo>
                  <a:cubicBezTo>
                    <a:pt x="61295" y="691197"/>
                    <a:pt x="-156618" y="1359658"/>
                    <a:pt x="178662" y="1533159"/>
                  </a:cubicBezTo>
                  <a:cubicBezTo>
                    <a:pt x="513942" y="1706661"/>
                    <a:pt x="1899610" y="1678525"/>
                    <a:pt x="2190342" y="1476888"/>
                  </a:cubicBezTo>
                  <a:cubicBezTo>
                    <a:pt x="2481074" y="1275251"/>
                    <a:pt x="2114823" y="491578"/>
                    <a:pt x="1923055" y="323338"/>
                  </a:cubicBezTo>
                  <a:cubicBezTo>
                    <a:pt x="1731287" y="155098"/>
                    <a:pt x="1837450" y="235823"/>
                    <a:pt x="1550098" y="84677"/>
                  </a:cubicBezTo>
                  <a:cubicBezTo>
                    <a:pt x="1209583" y="-34571"/>
                    <a:pt x="1044130" y="9559"/>
                    <a:pt x="888701" y="1932"/>
                  </a:cubicBezTo>
                </a:path>
              </a:pathLst>
            </a:custGeom>
            <a:solidFill>
              <a:srgbClr val="00B05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246903" y="3793185"/>
              <a:ext cx="2306040" cy="1566988"/>
            </a:xfrm>
            <a:custGeom>
              <a:avLst/>
              <a:gdLst>
                <a:gd name="connsiteX0" fmla="*/ 1435251 w 2306040"/>
                <a:gd name="connsiteY0" fmla="*/ 117633 h 1566988"/>
                <a:gd name="connsiteX1" fmla="*/ 346 w 2306040"/>
                <a:gd name="connsiteY1" fmla="*/ 961695 h 1566988"/>
                <a:gd name="connsiteX2" fmla="*/ 1308642 w 2306040"/>
                <a:gd name="connsiteY2" fmla="*/ 1566606 h 1566988"/>
                <a:gd name="connsiteX3" fmla="*/ 2279312 w 2306040"/>
                <a:gd name="connsiteY3" fmla="*/ 877289 h 1566988"/>
                <a:gd name="connsiteX4" fmla="*/ 2054229 w 2306040"/>
                <a:gd name="connsiteY4" fmla="*/ 342717 h 1566988"/>
                <a:gd name="connsiteX5" fmla="*/ 2054229 w 2306040"/>
                <a:gd name="connsiteY5" fmla="*/ 342717 h 1566988"/>
                <a:gd name="connsiteX6" fmla="*/ 1772875 w 2306040"/>
                <a:gd name="connsiteY6" fmla="*/ 33227 h 1566988"/>
                <a:gd name="connsiteX7" fmla="*/ 1435251 w 2306040"/>
                <a:gd name="connsiteY7" fmla="*/ 117633 h 156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6040" h="1566988">
                  <a:moveTo>
                    <a:pt x="1435251" y="117633"/>
                  </a:moveTo>
                  <a:cubicBezTo>
                    <a:pt x="1139829" y="272378"/>
                    <a:pt x="21447" y="720200"/>
                    <a:pt x="346" y="961695"/>
                  </a:cubicBezTo>
                  <a:cubicBezTo>
                    <a:pt x="-20755" y="1203190"/>
                    <a:pt x="928814" y="1580674"/>
                    <a:pt x="1308642" y="1566606"/>
                  </a:cubicBezTo>
                  <a:cubicBezTo>
                    <a:pt x="1688470" y="1552538"/>
                    <a:pt x="2155048" y="1081270"/>
                    <a:pt x="2279312" y="877289"/>
                  </a:cubicBezTo>
                  <a:cubicBezTo>
                    <a:pt x="2403576" y="673308"/>
                    <a:pt x="2054229" y="342717"/>
                    <a:pt x="2054229" y="342717"/>
                  </a:cubicBezTo>
                  <a:lnTo>
                    <a:pt x="2054229" y="342717"/>
                  </a:lnTo>
                  <a:cubicBezTo>
                    <a:pt x="2007337" y="291135"/>
                    <a:pt x="1873693" y="75430"/>
                    <a:pt x="1772875" y="33227"/>
                  </a:cubicBezTo>
                  <a:cubicBezTo>
                    <a:pt x="1672057" y="-8976"/>
                    <a:pt x="1730673" y="-37112"/>
                    <a:pt x="1435251" y="117633"/>
                  </a:cubicBezTo>
                  <a:close/>
                </a:path>
              </a:pathLst>
            </a:custGeom>
            <a:solidFill>
              <a:srgbClr val="0070C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74014" y="3221412"/>
              <a:ext cx="1780921" cy="1438732"/>
            </a:xfrm>
            <a:custGeom>
              <a:avLst/>
              <a:gdLst>
                <a:gd name="connsiteX0" fmla="*/ 657974 w 1780921"/>
                <a:gd name="connsiteY0" fmla="*/ 90 h 1438732"/>
                <a:gd name="connsiteX1" fmla="*/ 1769321 w 1780921"/>
                <a:gd name="connsiteY1" fmla="*/ 633136 h 1438732"/>
                <a:gd name="connsiteX2" fmla="*/ 1206614 w 1780921"/>
                <a:gd name="connsiteY2" fmla="*/ 1420926 h 1438732"/>
                <a:gd name="connsiteX3" fmla="*/ 686109 w 1780921"/>
                <a:gd name="connsiteY3" fmla="*/ 1181776 h 1438732"/>
                <a:gd name="connsiteX4" fmla="*/ 38995 w 1780921"/>
                <a:gd name="connsiteY4" fmla="*/ 1167708 h 1438732"/>
                <a:gd name="connsiteX5" fmla="*/ 137469 w 1780921"/>
                <a:gd name="connsiteY5" fmla="*/ 675339 h 1438732"/>
                <a:gd name="connsiteX6" fmla="*/ 657974 w 1780921"/>
                <a:gd name="connsiteY6" fmla="*/ 90 h 143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921" h="1438732">
                  <a:moveTo>
                    <a:pt x="657974" y="90"/>
                  </a:moveTo>
                  <a:cubicBezTo>
                    <a:pt x="929949" y="-6944"/>
                    <a:pt x="1677881" y="396330"/>
                    <a:pt x="1769321" y="633136"/>
                  </a:cubicBezTo>
                  <a:cubicBezTo>
                    <a:pt x="1860761" y="869942"/>
                    <a:pt x="1387149" y="1329486"/>
                    <a:pt x="1206614" y="1420926"/>
                  </a:cubicBezTo>
                  <a:cubicBezTo>
                    <a:pt x="1026079" y="1512366"/>
                    <a:pt x="880712" y="1223979"/>
                    <a:pt x="686109" y="1181776"/>
                  </a:cubicBezTo>
                  <a:cubicBezTo>
                    <a:pt x="491506" y="1139573"/>
                    <a:pt x="130435" y="1252114"/>
                    <a:pt x="38995" y="1167708"/>
                  </a:cubicBezTo>
                  <a:cubicBezTo>
                    <a:pt x="-52445" y="1083302"/>
                    <a:pt x="31961" y="872287"/>
                    <a:pt x="137469" y="675339"/>
                  </a:cubicBezTo>
                  <a:cubicBezTo>
                    <a:pt x="242977" y="478391"/>
                    <a:pt x="385999" y="7124"/>
                    <a:pt x="657974" y="90"/>
                  </a:cubicBez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15000" y="3276600"/>
              <a:ext cx="0" cy="2057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468924" y="5105400"/>
              <a:ext cx="27510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3084" y="5085545"/>
                  <a:ext cx="469103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sz="22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6988" y="3007716"/>
                  <a:ext cx="468012" cy="458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/>
          <p:cNvSpPr txBox="1"/>
          <p:nvPr/>
        </p:nvSpPr>
        <p:spPr>
          <a:xfrm>
            <a:off x="705192" y="5558135"/>
            <a:ext cx="7256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(2) Can infer UV properties from IR measurements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1" name="Picture 2" descr="C:\Users\Scott\AppData\Local\Microsoft\Windows\INetCache\IE\9FUFRZ96\Kliponious-green-tick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4" y="4905344"/>
            <a:ext cx="415342" cy="47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Scott\AppData\Local\Microsoft\Windows\INetCache\IE\9FUFRZ96\Kliponious-green-tick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8" y="5452111"/>
            <a:ext cx="415342" cy="47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705192" y="4951342"/>
            <a:ext cx="3952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Data more constraining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200347" y="3119514"/>
            <a:ext cx="1102755" cy="871787"/>
          </a:xfrm>
          <a:custGeom>
            <a:avLst/>
            <a:gdLst>
              <a:gd name="connsiteX0" fmla="*/ 715283 w 1102755"/>
              <a:gd name="connsiteY0" fmla="*/ 204 h 890747"/>
              <a:gd name="connsiteX1" fmla="*/ 69824 w 1102755"/>
              <a:gd name="connsiteY1" fmla="*/ 307565 h 890747"/>
              <a:gd name="connsiteX2" fmla="*/ 31404 w 1102755"/>
              <a:gd name="connsiteY2" fmla="*/ 622610 h 890747"/>
              <a:gd name="connsiteX3" fmla="*/ 192769 w 1102755"/>
              <a:gd name="connsiteY3" fmla="*/ 653347 h 890747"/>
              <a:gd name="connsiteX4" fmla="*/ 484762 w 1102755"/>
              <a:gd name="connsiteY4" fmla="*/ 883868 h 890747"/>
              <a:gd name="connsiteX5" fmla="*/ 1099485 w 1102755"/>
              <a:gd name="connsiteY5" fmla="*/ 353669 h 890747"/>
              <a:gd name="connsiteX6" fmla="*/ 715283 w 1102755"/>
              <a:gd name="connsiteY6" fmla="*/ 204 h 89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2755" h="890747">
                <a:moveTo>
                  <a:pt x="715283" y="204"/>
                </a:moveTo>
                <a:cubicBezTo>
                  <a:pt x="543673" y="-7480"/>
                  <a:pt x="183804" y="203831"/>
                  <a:pt x="69824" y="307565"/>
                </a:cubicBezTo>
                <a:cubicBezTo>
                  <a:pt x="-44156" y="411299"/>
                  <a:pt x="10913" y="564980"/>
                  <a:pt x="31404" y="622610"/>
                </a:cubicBezTo>
                <a:cubicBezTo>
                  <a:pt x="51895" y="680240"/>
                  <a:pt x="117209" y="609804"/>
                  <a:pt x="192769" y="653347"/>
                </a:cubicBezTo>
                <a:cubicBezTo>
                  <a:pt x="268329" y="696890"/>
                  <a:pt x="333643" y="933814"/>
                  <a:pt x="484762" y="883868"/>
                </a:cubicBezTo>
                <a:cubicBezTo>
                  <a:pt x="635881" y="833922"/>
                  <a:pt x="1064907" y="497104"/>
                  <a:pt x="1099485" y="353669"/>
                </a:cubicBezTo>
                <a:cubicBezTo>
                  <a:pt x="1134063" y="210234"/>
                  <a:pt x="886893" y="7888"/>
                  <a:pt x="715283" y="204"/>
                </a:cubicBezTo>
                <a:close/>
              </a:path>
            </a:pathLst>
          </a:custGeom>
          <a:noFill/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665597" y="4919035"/>
            <a:ext cx="2554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574014" y="4905344"/>
            <a:ext cx="2753621" cy="573604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943600" y="3858399"/>
            <a:ext cx="456323" cy="104694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33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ositiv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55" b="98450" l="9884" r="906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" y="910988"/>
            <a:ext cx="8601318" cy="483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35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9800" y="381000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[Adams et 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0602178]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697468"/>
            <a:ext cx="192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[SM et al., in prep]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563426" y="792045"/>
            <a:ext cx="2240715" cy="1977298"/>
            <a:chOff x="381000" y="1177713"/>
            <a:chExt cx="2164023" cy="2092456"/>
          </a:xfrm>
        </p:grpSpPr>
        <p:pic>
          <p:nvPicPr>
            <p:cNvPr id="18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821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3563426" y="792045"/>
            <a:ext cx="2240715" cy="1977298"/>
            <a:chOff x="381000" y="1177713"/>
            <a:chExt cx="2164023" cy="2092456"/>
          </a:xfrm>
        </p:grpSpPr>
        <p:pic>
          <p:nvPicPr>
            <p:cNvPr id="18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6019800" y="381000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[Adams et 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0602178]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77000" y="697468"/>
            <a:ext cx="192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[SM et al., in prep]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02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3563426" y="792045"/>
            <a:ext cx="2240715" cy="1977298"/>
            <a:chOff x="381000" y="1177713"/>
            <a:chExt cx="2164023" cy="2092456"/>
          </a:xfrm>
        </p:grpSpPr>
        <p:pic>
          <p:nvPicPr>
            <p:cNvPr id="25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eft Brace 35"/>
          <p:cNvSpPr/>
          <p:nvPr/>
        </p:nvSpPr>
        <p:spPr>
          <a:xfrm>
            <a:off x="2824342" y="822064"/>
            <a:ext cx="381000" cy="1997336"/>
          </a:xfrm>
          <a:prstGeom prst="leftBrace">
            <a:avLst>
              <a:gd name="adj1" fmla="val 5848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6019800" y="381000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[Adams et 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0602178]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77000" y="697468"/>
            <a:ext cx="192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[SM et al., in prep]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23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3426" y="792045"/>
            <a:ext cx="2240715" cy="1977298"/>
            <a:chOff x="381000" y="1177713"/>
            <a:chExt cx="2164023" cy="2092456"/>
          </a:xfrm>
        </p:grpSpPr>
        <p:pic>
          <p:nvPicPr>
            <p:cNvPr id="9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eft Brace 20"/>
          <p:cNvSpPr/>
          <p:nvPr/>
        </p:nvSpPr>
        <p:spPr>
          <a:xfrm>
            <a:off x="2824342" y="822064"/>
            <a:ext cx="381000" cy="1997336"/>
          </a:xfrm>
          <a:prstGeom prst="leftBrace">
            <a:avLst>
              <a:gd name="adj1" fmla="val 5848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85800" y="3881735"/>
            <a:ext cx="6018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If new physics is </a:t>
            </a:r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and </a:t>
            </a:r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causal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then: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6019800" y="381000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[Adams et 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0602178]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77000" y="697468"/>
            <a:ext cx="192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[SM et al., in prep]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5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3426" y="792045"/>
            <a:ext cx="2240715" cy="1977298"/>
            <a:chOff x="381000" y="1177713"/>
            <a:chExt cx="2164023" cy="2092456"/>
          </a:xfrm>
        </p:grpSpPr>
        <p:pic>
          <p:nvPicPr>
            <p:cNvPr id="9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eft Brace 20"/>
          <p:cNvSpPr/>
          <p:nvPr/>
        </p:nvSpPr>
        <p:spPr>
          <a:xfrm>
            <a:off x="2824342" y="822064"/>
            <a:ext cx="381000" cy="1997336"/>
          </a:xfrm>
          <a:prstGeom prst="leftBrace">
            <a:avLst>
              <a:gd name="adj1" fmla="val 5848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901212" y="4648200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212" y="4648200"/>
                <a:ext cx="6642588" cy="584775"/>
              </a:xfrm>
              <a:prstGeom prst="rect">
                <a:avLst/>
              </a:prstGeom>
              <a:blipFill rotWithShape="1">
                <a:blip r:embed="rId7"/>
                <a:stretch>
                  <a:fillRect t="-12632" r="-917" b="-34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ounded Rectangle 26"/>
          <p:cNvSpPr/>
          <p:nvPr/>
        </p:nvSpPr>
        <p:spPr>
          <a:xfrm>
            <a:off x="731293" y="4487839"/>
            <a:ext cx="6964907" cy="1447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85800" y="3881735"/>
            <a:ext cx="6018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If new physics is </a:t>
            </a:r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and </a:t>
            </a:r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causal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then: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blipFill rotWithShape="1">
                <a:blip r:embed="rId1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6019800" y="381000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[Adams et 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0602178]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77000" y="697468"/>
            <a:ext cx="192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[SM et al., in prep]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 rot="5400000">
            <a:off x="7927686" y="4422486"/>
            <a:ext cx="789287" cy="728940"/>
            <a:chOff x="3291840" y="4376460"/>
            <a:chExt cx="1280160" cy="72894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7644582" y="41910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582" y="4191000"/>
                <a:ext cx="432618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8610600" y="4186535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4186535"/>
                <a:ext cx="432618" cy="46166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7620000" y="48768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4876800"/>
                <a:ext cx="432618" cy="46166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8635182" y="48768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5182" y="4876800"/>
                <a:ext cx="432618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99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3426" y="792045"/>
            <a:ext cx="2240715" cy="1977298"/>
            <a:chOff x="381000" y="1177713"/>
            <a:chExt cx="2164023" cy="2092456"/>
          </a:xfrm>
        </p:grpSpPr>
        <p:pic>
          <p:nvPicPr>
            <p:cNvPr id="9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076807"/>
                <a:ext cx="550856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76" y="1915007"/>
                <a:ext cx="557973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eft Brace 20"/>
          <p:cNvSpPr/>
          <p:nvPr/>
        </p:nvSpPr>
        <p:spPr>
          <a:xfrm>
            <a:off x="2824342" y="822064"/>
            <a:ext cx="381000" cy="1997336"/>
          </a:xfrm>
          <a:prstGeom prst="leftBrace">
            <a:avLst>
              <a:gd name="adj1" fmla="val 5848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636066"/>
                <a:ext cx="185005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901212" y="4648200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212" y="4648200"/>
                <a:ext cx="6642588" cy="584775"/>
              </a:xfrm>
              <a:prstGeom prst="rect">
                <a:avLst/>
              </a:prstGeom>
              <a:blipFill rotWithShape="1">
                <a:blip r:embed="rId7"/>
                <a:stretch>
                  <a:fillRect t="-12632" r="-917" b="-34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/>
              <p:cNvSpPr/>
              <p:nvPr/>
            </p:nvSpPr>
            <p:spPr>
              <a:xfrm>
                <a:off x="762000" y="5253922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253922"/>
                <a:ext cx="6672211" cy="584775"/>
              </a:xfrm>
              <a:prstGeom prst="rect">
                <a:avLst/>
              </a:prstGeom>
              <a:blipFill rotWithShape="1">
                <a:blip r:embed="rId8"/>
                <a:stretch>
                  <a:fillRect t="-12500" r="-1187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ounded Rectangle 26"/>
          <p:cNvSpPr/>
          <p:nvPr/>
        </p:nvSpPr>
        <p:spPr>
          <a:xfrm>
            <a:off x="731293" y="4487839"/>
            <a:ext cx="6964907" cy="1447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918" y="772006"/>
                <a:ext cx="43261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6007"/>
                <a:ext cx="43261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772007"/>
                <a:ext cx="432618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482" y="2296008"/>
                <a:ext cx="432618" cy="4616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85800" y="3881735"/>
            <a:ext cx="6018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If new physics is </a:t>
            </a:r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unitary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and </a:t>
            </a:r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causal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then: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076807"/>
                <a:ext cx="550855" cy="461665"/>
              </a:xfrm>
              <a:prstGeom prst="rect">
                <a:avLst/>
              </a:prstGeom>
              <a:blipFill rotWithShape="1">
                <a:blip r:embed="rId13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915007"/>
                <a:ext cx="557973" cy="461665"/>
              </a:xfrm>
              <a:prstGeom prst="rect">
                <a:avLst/>
              </a:prstGeom>
              <a:blipFill rotWithShape="1">
                <a:blip r:embed="rId14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607" y="2667000"/>
                <a:ext cx="6458050" cy="1077283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6019800" y="381000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[Adams et 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0602178]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77000" y="697468"/>
            <a:ext cx="192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[SM et al., in prep]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 rot="5400000">
            <a:off x="7927686" y="4422486"/>
            <a:ext cx="789287" cy="728940"/>
            <a:chOff x="3291840" y="4376460"/>
            <a:chExt cx="1280160" cy="72894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7644582" y="41910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582" y="4191000"/>
                <a:ext cx="432618" cy="46166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8610600" y="4186535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4186535"/>
                <a:ext cx="432618" cy="46166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7620000" y="48768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4876800"/>
                <a:ext cx="432618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8635182" y="48768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5182" y="4876800"/>
                <a:ext cx="432618" cy="46166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/>
          <p:cNvCxnSpPr/>
          <p:nvPr/>
        </p:nvCxnSpPr>
        <p:spPr>
          <a:xfrm flipV="1">
            <a:off x="8200283" y="5380681"/>
            <a:ext cx="120756" cy="36318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8521635" y="5380681"/>
            <a:ext cx="225511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8521635" y="5743861"/>
            <a:ext cx="225511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7957859" y="5380681"/>
            <a:ext cx="225511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7957859" y="5743861"/>
            <a:ext cx="225511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321039" y="5380681"/>
            <a:ext cx="2581" cy="72894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8312865" y="5752759"/>
            <a:ext cx="183699" cy="356862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23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932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397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D3ED9AA-4D14-4325-9893-89CF791FCD27}"/>
              </a:ext>
            </a:extLst>
          </p:cNvPr>
          <p:cNvSpPr/>
          <p:nvPr/>
        </p:nvSpPr>
        <p:spPr>
          <a:xfrm>
            <a:off x="762000" y="0"/>
            <a:ext cx="7565636" cy="3039715"/>
          </a:xfrm>
          <a:prstGeom prst="rect">
            <a:avLst/>
          </a:prstGeom>
          <a:solidFill>
            <a:srgbClr val="FF4B4B"/>
          </a:solidFill>
          <a:ln w="3175">
            <a:solidFill>
              <a:srgbClr val="AD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4B4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287" y="756164"/>
            <a:ext cx="7543800" cy="1524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Low Energy?</a:t>
            </a:r>
            <a:b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</a:br>
            <a:r>
              <a:rPr lang="en-US" sz="4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Think Positive!</a:t>
            </a:r>
            <a:endParaRPr lang="en-GB" sz="4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8800" y="6172200"/>
            <a:ext cx="2819400" cy="60166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Scott Melville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134"/>
            <a:ext cx="7499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IoP</a:t>
            </a:r>
            <a:r>
              <a:rPr lang="en-US" sz="2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 HEPP APP		 	       08 Apr 2019</a:t>
            </a:r>
            <a:endParaRPr lang="en-GB" sz="26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3292" y="4876800"/>
            <a:ext cx="353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4B4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Vector Boson Scattering</a:t>
            </a:r>
            <a:endParaRPr lang="en-GB" sz="2400" dirty="0">
              <a:solidFill>
                <a:srgbClr val="FF4B4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7302" y="5410200"/>
            <a:ext cx="3155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4B4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B-physics Anomalies </a:t>
            </a:r>
            <a:endParaRPr lang="en-GB" sz="2400" dirty="0">
              <a:solidFill>
                <a:srgbClr val="FF4B4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9363" y="3729335"/>
            <a:ext cx="2834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4B4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``Positivity’’ Bounds</a:t>
            </a:r>
            <a:endParaRPr lang="en-GB" sz="2400" dirty="0">
              <a:solidFill>
                <a:srgbClr val="FF4B4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19600" y="4267200"/>
            <a:ext cx="0" cy="556258"/>
          </a:xfrm>
          <a:prstGeom prst="straightConnector1">
            <a:avLst/>
          </a:prstGeom>
          <a:ln w="38100">
            <a:solidFill>
              <a:srgbClr val="FF4B4B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17352" y="2514600"/>
            <a:ext cx="6431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 Constraints on IR Effective Field Theories</a:t>
            </a:r>
            <a:endParaRPr lang="en-GB" sz="24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" name="Left Brace 5"/>
          <p:cNvSpPr/>
          <p:nvPr/>
        </p:nvSpPr>
        <p:spPr>
          <a:xfrm rot="16200000">
            <a:off x="4404375" y="213376"/>
            <a:ext cx="457201" cy="6431248"/>
          </a:xfrm>
          <a:prstGeom prst="leftBrace">
            <a:avLst>
              <a:gd name="adj1" fmla="val 39367"/>
              <a:gd name="adj2" fmla="val 48529"/>
            </a:avLst>
          </a:prstGeom>
          <a:noFill/>
          <a:ln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605966" y="4355068"/>
            <a:ext cx="88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4B4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SMEFT</a:t>
            </a:r>
            <a:endParaRPr lang="en-GB" dirty="0">
              <a:solidFill>
                <a:srgbClr val="FF4B4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05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246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Connector 78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780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Connector 78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59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3" name="Rectangle 92"/>
              <p:cNvSpPr/>
              <p:nvPr/>
            </p:nvSpPr>
            <p:spPr>
              <a:xfrm>
                <a:off x="3516871" y="5147075"/>
                <a:ext cx="5398529" cy="7203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           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   =    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𝑍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 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+… 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871" y="5147075"/>
                <a:ext cx="5398529" cy="7203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Connector 78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Connector 80"/>
          <p:cNvCxnSpPr/>
          <p:nvPr/>
        </p:nvCxnSpPr>
        <p:spPr>
          <a:xfrm>
            <a:off x="3685032" y="4739640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206240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206240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 flipV="1">
            <a:off x="3291840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3291840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20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3" name="Rectangle 92"/>
              <p:cNvSpPr/>
              <p:nvPr/>
            </p:nvSpPr>
            <p:spPr>
              <a:xfrm>
                <a:off x="3516871" y="5143009"/>
                <a:ext cx="5298758" cy="648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                         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 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871" y="5143009"/>
                <a:ext cx="5298758" cy="6481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Connector 78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Connector 80"/>
          <p:cNvCxnSpPr/>
          <p:nvPr/>
        </p:nvCxnSpPr>
        <p:spPr>
          <a:xfrm>
            <a:off x="3685032" y="4739640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206240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206240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 flipV="1">
            <a:off x="3291840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3291840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7044905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044905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 flipV="1">
            <a:off x="6663905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6663905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7008331" y="4700654"/>
            <a:ext cx="79243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257800" y="4738754"/>
            <a:ext cx="609600" cy="34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7162800" y="5867400"/>
            <a:ext cx="5334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8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43"/>
              <p:cNvSpPr/>
              <p:nvPr/>
            </p:nvSpPr>
            <p:spPr>
              <a:xfrm>
                <a:off x="3516871" y="5143009"/>
                <a:ext cx="5298758" cy="648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                         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 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871" y="5143009"/>
                <a:ext cx="5298758" cy="6481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2057400"/>
                <a:ext cx="1503232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223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0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𝜑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0602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Connector 78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Connector 80"/>
          <p:cNvCxnSpPr/>
          <p:nvPr/>
        </p:nvCxnSpPr>
        <p:spPr>
          <a:xfrm>
            <a:off x="3685032" y="4739640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206240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206240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 flipV="1">
            <a:off x="3291840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3291840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7044905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044905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 flipV="1">
            <a:off x="6663905" y="437646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6663905" y="473964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7008331" y="4700654"/>
            <a:ext cx="79243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257800" y="4738754"/>
            <a:ext cx="609600" cy="34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is non-local</a:t>
                </a:r>
                <a:endParaRPr lang="en-GB" sz="3200" dirty="0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091625"/>
                <a:ext cx="6672211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28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685800" y="533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Local Physics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00400" y="2085201"/>
            <a:ext cx="4800600" cy="157239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4724400" y="2133600"/>
            <a:ext cx="1255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Local</a:t>
            </a:r>
            <a:endParaRPr lang="en-GB" sz="3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47999" y="4142601"/>
            <a:ext cx="5562601" cy="157239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76600" y="3810000"/>
                <a:ext cx="46878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Positive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0" i="1" smtClean="0">
                            <a:latin typeface="Cambria Math"/>
                            <a:ea typeface="Malgun Gothic" panose="020B0503020000020004" pitchFamily="34" charset="-127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atin typeface="Cambria Math"/>
                            <a:ea typeface="Malgun Gothic" panose="020B0503020000020004" pitchFamily="34" charset="-127"/>
                          </a:rPr>
                          <m:t>𝑠</m:t>
                        </m:r>
                      </m:e>
                      <m:sup>
                        <m:r>
                          <a:rPr lang="en-US" sz="3600" b="0" i="1" smtClean="0">
                            <a:latin typeface="Cambria Math"/>
                            <a:ea typeface="Malgun Gothic" panose="020B0503020000020004" pitchFamily="34" charset="-127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coefficient</a:t>
                </a:r>
                <a:endParaRPr lang="en-GB" sz="3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3810000"/>
                <a:ext cx="4687886" cy="646331"/>
              </a:xfrm>
              <a:prstGeom prst="rect">
                <a:avLst/>
              </a:prstGeom>
              <a:blipFill rotWithShape="1">
                <a:blip r:embed="rId13"/>
                <a:stretch>
                  <a:fillRect l="-4031" t="-15094" r="-2731" b="-33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4572000" y="281940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(+Unitary)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000" y="3200400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(+Causal)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24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  <a:blipFill rotWithShape="1">
                <a:blip r:embed="rId11"/>
                <a:stretch>
                  <a:fillRect t="-12500" r="-101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New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</a:t>
                </a:r>
                <a:r>
                  <a:rPr lang="en-GB" sz="2400" u="sng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</a:t>
                </a:r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hannel Physics</a:t>
                </a:r>
                <a:endParaRPr lang="en-GB" sz="2400" u="sng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blipFill rotWithShape="1">
                <a:blip r:embed="rId12"/>
                <a:stretch>
                  <a:fillRect l="-2904" t="-10667" r="-1996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7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  <a:blipFill rotWithShape="1">
                <a:blip r:embed="rId11"/>
                <a:stretch>
                  <a:fillRect t="-12500" r="-101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Image result for p slash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513129" y="292340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New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</a:t>
                </a:r>
                <a:r>
                  <a:rPr lang="en-GB" sz="2400" u="sng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</a:t>
                </a:r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hannel Physics</a:t>
                </a:r>
                <a:endParaRPr lang="en-GB" sz="2400" u="sng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904" t="-10667" r="-1996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00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  <a:blipFill rotWithShape="1">
                <a:blip r:embed="rId11"/>
                <a:stretch>
                  <a:fillRect t="-12500" r="-101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New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</a:t>
                </a:r>
                <a:r>
                  <a:rPr lang="en-GB" sz="2400" u="sng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</a:t>
                </a:r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hannel Physics</a:t>
                </a:r>
                <a:endParaRPr lang="en-GB" sz="2400" u="sng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904" t="-10667" r="-1996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" descr="Image result for p slash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513129" y="292340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Image result for p slash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495459" y="506405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19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3" name="Rectangle 92"/>
              <p:cNvSpPr/>
              <p:nvPr/>
            </p:nvSpPr>
            <p:spPr>
              <a:xfrm>
                <a:off x="4714862" y="5371674"/>
                <a:ext cx="2955233" cy="648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→     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𝑍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862" y="5371674"/>
                <a:ext cx="2955233" cy="64812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 rot="5400000">
            <a:off x="3551227" y="5211774"/>
            <a:ext cx="789287" cy="728940"/>
            <a:chOff x="3291840" y="4376460"/>
            <a:chExt cx="1280160" cy="72894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  <a:blipFill rotWithShape="1">
                <a:blip r:embed="rId11"/>
                <a:stretch>
                  <a:fillRect t="-12500" r="-101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>
            <a:off x="3685032" y="4554180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206240" y="4191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206240" y="4554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3291840" y="4191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3291840" y="4554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51"/>
              <p:cNvSpPr/>
              <p:nvPr/>
            </p:nvSpPr>
            <p:spPr>
              <a:xfrm>
                <a:off x="4700174" y="4303611"/>
                <a:ext cx="2955233" cy="648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→     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𝑍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174" y="4303611"/>
                <a:ext cx="2955233" cy="64819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New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</a:t>
                </a:r>
                <a:r>
                  <a:rPr lang="en-GB" sz="2400" u="sng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</a:t>
                </a:r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hannel Physics</a:t>
                </a:r>
                <a:endParaRPr lang="en-GB" sz="2400" u="sng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904" t="-10667" r="-1996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2" descr="Image result for p slash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513129" y="292340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Image result for p slash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495459" y="506405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5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rojector clipart scre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430" y="1447800"/>
            <a:ext cx="5540456" cy="331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big picture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Image result for big picture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6" descr="Image result for big picture log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8" descr="Image result for big picture log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0" descr="Image result for big picture logo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12" descr="Related imag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058314" y="1828800"/>
            <a:ext cx="313900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BIG</a:t>
            </a:r>
          </a:p>
          <a:p>
            <a:pPr algn="ctr"/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PICTURE</a:t>
            </a:r>
            <a:endParaRPr lang="en-GB" sz="6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619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3" name="Rectangle 92"/>
              <p:cNvSpPr/>
              <p:nvPr/>
            </p:nvSpPr>
            <p:spPr>
              <a:xfrm>
                <a:off x="4714862" y="5371674"/>
                <a:ext cx="3247749" cy="648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→    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C0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862" y="5371674"/>
                <a:ext cx="3247749" cy="64812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 rot="5400000">
            <a:off x="3551227" y="5211774"/>
            <a:ext cx="789287" cy="728940"/>
            <a:chOff x="3291840" y="4376460"/>
            <a:chExt cx="1280160" cy="72894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  <a:blipFill rotWithShape="1">
                <a:blip r:embed="rId11"/>
                <a:stretch>
                  <a:fillRect t="-12500" r="-101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>
            <a:off x="3685032" y="4554180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206240" y="4191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206240" y="4554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3291840" y="4191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3291840" y="4554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51"/>
              <p:cNvSpPr/>
              <p:nvPr/>
            </p:nvSpPr>
            <p:spPr>
              <a:xfrm>
                <a:off x="4700174" y="4304809"/>
                <a:ext cx="3247749" cy="648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→    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C0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174" y="4304809"/>
                <a:ext cx="3247749" cy="64819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New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</a:t>
                </a:r>
                <a:r>
                  <a:rPr lang="en-GB" sz="2400" u="sng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</a:t>
                </a:r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hannel Physics</a:t>
                </a:r>
                <a:endParaRPr lang="en-GB" sz="2400" u="sng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904" t="-10667" r="-1996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2" descr="Image result for p slash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513129" y="292340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Image result for p slash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495459" y="506405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37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51"/>
              <p:cNvSpPr/>
              <p:nvPr/>
            </p:nvSpPr>
            <p:spPr>
              <a:xfrm>
                <a:off x="4714862" y="5371674"/>
                <a:ext cx="3247749" cy="648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→    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C0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862" y="5371674"/>
                <a:ext cx="3247749" cy="64812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Rectangle 53"/>
              <p:cNvSpPr/>
              <p:nvPr/>
            </p:nvSpPr>
            <p:spPr>
              <a:xfrm>
                <a:off x="4700174" y="4304809"/>
                <a:ext cx="3247749" cy="6481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→    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C0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174" y="4304809"/>
                <a:ext cx="3247749" cy="64819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/>
          <p:nvPr/>
        </p:nvCxnSpPr>
        <p:spPr>
          <a:xfrm flipV="1">
            <a:off x="762000" y="1761909"/>
            <a:ext cx="0" cy="404988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0" y="18082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2400" y="52578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388" y="2057400"/>
                <a:ext cx="1522212" cy="5900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746663" y="190500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511505" y="3202573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032713" y="283939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032713" y="3202573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92635" y="2810507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15153" y="2810507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69"/>
              <p:cNvSpPr/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923401"/>
                <a:ext cx="1159035" cy="7203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923401"/>
                <a:ext cx="1153906" cy="70320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2057400"/>
                <a:ext cx="56900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107" y="2057400"/>
                <a:ext cx="584647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068823"/>
                <a:ext cx="1153906" cy="7223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GB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106" y="3987225"/>
                <a:ext cx="569002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305" y="2819400"/>
                <a:ext cx="3826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 rot="5400000">
            <a:off x="3551227" y="5211774"/>
            <a:ext cx="789287" cy="728940"/>
            <a:chOff x="3291840" y="4376460"/>
            <a:chExt cx="1280160" cy="72894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>
            <a:off x="1415153" y="4724400"/>
            <a:ext cx="9144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32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3200" dirty="0" smtClean="0"/>
                  <a:t> channel</a:t>
                </a:r>
                <a:endParaRPr lang="en-GB" sz="32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91625"/>
                <a:ext cx="6642588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2500" r="-101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>
            <a:off x="3685032" y="4554180"/>
            <a:ext cx="5212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206240" y="4191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206240" y="4554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3291840" y="4191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3291840" y="4554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57600"/>
                <a:ext cx="584712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/>
          <p:cNvCxnSpPr/>
          <p:nvPr/>
        </p:nvCxnSpPr>
        <p:spPr>
          <a:xfrm>
            <a:off x="762000" y="3829110"/>
            <a:ext cx="7582176" cy="0"/>
          </a:xfrm>
          <a:prstGeom prst="line">
            <a:avLst/>
          </a:prstGeom>
          <a:ln w="3175">
            <a:solidFill>
              <a:srgbClr val="404040">
                <a:alpha val="25098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New </a:t>
                </a:r>
                <a14:m>
                  <m:oMath xmlns:m="http://schemas.openxmlformats.org/officeDocument/2006/math">
                    <m:r>
                      <a:rPr lang="en-US" sz="2400" b="0" i="1" u="sng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</a:t>
                </a:r>
                <a:r>
                  <a:rPr lang="en-GB" sz="2400" u="sng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</a:t>
                </a:r>
                <a:r>
                  <a:rPr lang="en-GB" sz="2400" u="sng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hannel Physics</a:t>
                </a:r>
                <a:endParaRPr lang="en-GB" sz="2400" u="sng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"/>
                <a:ext cx="3359702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2904" t="-10667" r="-1996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/>
          <p:cNvSpPr/>
          <p:nvPr/>
        </p:nvSpPr>
        <p:spPr>
          <a:xfrm>
            <a:off x="3200400" y="2085201"/>
            <a:ext cx="4800599" cy="157239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4724400" y="4218801"/>
            <a:ext cx="3581400" cy="1752087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4648200" y="3886200"/>
                <a:ext cx="42785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GB" sz="24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channel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Malgun Gothic" panose="020B0503020000020004" pitchFamily="34" charset="-127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Malgun Gothic" panose="020B0503020000020004" pitchFamily="34" charset="-127"/>
                          </a:rPr>
                          <m:t>𝑐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Malgun Gothic" panose="020B0503020000020004" pitchFamily="34" charset="-127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a</a:t>
                </a:r>
                <a:r>
                  <a:rPr lang="en-US" sz="2400" dirty="0" err="1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lways</a:t>
                </a:r>
                <a:r>
                  <a:rPr lang="en-US" sz="24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positive</a:t>
                </a:r>
                <a:endParaRPr lang="en-GB" sz="24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3886200"/>
                <a:ext cx="4278539" cy="461665"/>
              </a:xfrm>
              <a:prstGeom prst="rect">
                <a:avLst/>
              </a:prstGeom>
              <a:blipFill rotWithShape="1">
                <a:blip r:embed="rId15"/>
                <a:stretch>
                  <a:fillRect t="-10667" b="-2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661532" y="4919940"/>
                <a:ext cx="43300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24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channel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Malgun Gothic" panose="020B0503020000020004" pitchFamily="34" charset="-127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Malgun Gothic" panose="020B0503020000020004" pitchFamily="34" charset="-127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Malgun Gothic" panose="020B0503020000020004" pitchFamily="34" charset="-127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Malgun Gothic" panose="020B0503020000020004" pitchFamily="34" charset="-127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can </a:t>
                </a:r>
                <a:r>
                  <a:rPr lang="en-US" sz="24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be negative</a:t>
                </a:r>
                <a:endParaRPr lang="en-GB" sz="24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532" y="4919940"/>
                <a:ext cx="4330068" cy="461665"/>
              </a:xfrm>
              <a:prstGeom prst="rect">
                <a:avLst/>
              </a:prstGeom>
              <a:blipFill rotWithShape="1">
                <a:blip r:embed="rId16"/>
                <a:stretch>
                  <a:fillRect l="-141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4724400" y="2133600"/>
            <a:ext cx="1255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Local</a:t>
            </a:r>
            <a:endParaRPr lang="en-GB" sz="3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72000" y="281940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(+Unitary)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572000" y="3200400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(+Causal)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79" name="Picture 2" descr="Image result for p slash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513129" y="292340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" descr="Image result for p slash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472" b="100000" l="0" r="44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398" r="58924" b="-2822"/>
          <a:stretch/>
        </p:blipFill>
        <p:spPr bwMode="auto">
          <a:xfrm>
            <a:off x="1495459" y="5064051"/>
            <a:ext cx="195953" cy="3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31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V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29477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3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2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21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2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Scott\Dropbox\Conferences_and_Seminars\2019\IoP_HEP_APP_08-10Apr\Fig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02" y="1898904"/>
            <a:ext cx="200379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ott\Dropbox\Conferences_and_Seminars\2019\IoP_HEP_APP_08-10Apr\Fig1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38" y="1903802"/>
            <a:ext cx="1998662" cy="190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2485120"/>
            <a:ext cx="10887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SM:</a:t>
            </a:r>
            <a:endParaRPr lang="en-GB" sz="4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43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2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Scott\Dropbox\Conferences_and_Seminars\2019\IoP_HEP_APP_08-10Apr\Fig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02" y="1898904"/>
            <a:ext cx="200379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ott\Dropbox\Conferences_and_Seminars\2019\IoP_HEP_APP_08-10Apr\Fig1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38" y="1903802"/>
            <a:ext cx="1998662" cy="190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cott\Dropbox\Conferences_and_Seminars\2019\IoP_HEP_APP_08-10Apr\Fig1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08704"/>
            <a:ext cx="200379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2485120"/>
            <a:ext cx="10887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SM:</a:t>
            </a:r>
            <a:endParaRPr lang="en-GB" sz="4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6852" y="4671536"/>
            <a:ext cx="14029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BSM:</a:t>
            </a:r>
            <a:endParaRPr lang="en-GB" sz="4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-609600" y="3962400"/>
            <a:ext cx="10134600" cy="7620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12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2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Scott\Dropbox\Conferences_and_Seminars\2019\IoP_HEP_APP_08-10Apr\Fig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02" y="1898904"/>
            <a:ext cx="200379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ott\Dropbox\Conferences_and_Seminars\2019\IoP_HEP_APP_08-10Apr\Fig1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38" y="1903802"/>
            <a:ext cx="1998662" cy="190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cott\Dropbox\Conferences_and_Seminars\2019\IoP_HEP_APP_08-10Apr\Fig1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08704"/>
            <a:ext cx="200379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2485120"/>
            <a:ext cx="10887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SM:</a:t>
            </a:r>
            <a:endParaRPr lang="en-GB" sz="4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6852" y="4671536"/>
            <a:ext cx="14029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BSM:</a:t>
            </a:r>
            <a:endParaRPr lang="en-GB" sz="4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-609600" y="3962400"/>
            <a:ext cx="10134600" cy="7620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4878336" y="4572000"/>
            <a:ext cx="1903464" cy="1066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0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3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4" descr="Image result for vector boson scatteri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597" b="75403" l="35000" r="86000">
                        <a14:foregroundMark x1="40500" y1="32661" x2="40500" y2="35887"/>
                        <a14:foregroundMark x1="44500" y1="36290" x2="44250" y2="39919"/>
                        <a14:foregroundMark x1="48500" y1="39113" x2="48500" y2="43952"/>
                        <a14:foregroundMark x1="35750" y1="29032" x2="51000" y2="44758"/>
                        <a14:foregroundMark x1="52000" y1="58065" x2="37000" y2="75403"/>
                        <a14:foregroundMark x1="64750" y1="58065" x2="86000" y2="75000"/>
                        <a14:foregroundMark x1="63500" y1="47984" x2="84250" y2="24597"/>
                        <a14:foregroundMark x1="63000" y1="45161" x2="79500" y2="27016"/>
                        <a14:foregroundMark x1="64250" y1="47984" x2="81000" y2="30645"/>
                        <a14:foregroundMark x1="53750" y1="43952" x2="35750" y2="26613"/>
                        <a14:foregroundMark x1="52250" y1="46371" x2="36000" y2="30645"/>
                        <a14:foregroundMark x1="52250" y1="55645" x2="37000" y2="72581"/>
                        <a14:foregroundMark x1="54500" y1="58871" x2="38500" y2="75403"/>
                        <a14:foregroundMark x1="64250" y1="61290" x2="83500" y2="74597"/>
                        <a14:foregroundMark x1="65750" y1="57258" x2="83750" y2="701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42" t="26587" r="17912" b="25983"/>
          <a:stretch/>
        </p:blipFill>
        <p:spPr bwMode="auto">
          <a:xfrm>
            <a:off x="6369898" y="1781864"/>
            <a:ext cx="938688" cy="5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𝑍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blipFill rotWithShape="1">
                <a:blip r:embed="rId8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94611" y="1600200"/>
                <a:ext cx="4449744" cy="1287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i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f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200" i="1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11" y="1600200"/>
                <a:ext cx="4449744" cy="128734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279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3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94" y="3352800"/>
            <a:ext cx="6459106" cy="48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94" y="3858493"/>
            <a:ext cx="6478369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4" descr="Image result for vector boson scatteri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4597" b="75403" l="35000" r="86000">
                        <a14:foregroundMark x1="40500" y1="32661" x2="40500" y2="35887"/>
                        <a14:foregroundMark x1="44500" y1="36290" x2="44250" y2="39919"/>
                        <a14:foregroundMark x1="48500" y1="39113" x2="48500" y2="43952"/>
                        <a14:foregroundMark x1="35750" y1="29032" x2="51000" y2="44758"/>
                        <a14:foregroundMark x1="52000" y1="58065" x2="37000" y2="75403"/>
                        <a14:foregroundMark x1="64750" y1="58065" x2="86000" y2="75000"/>
                        <a14:foregroundMark x1="63500" y1="47984" x2="84250" y2="24597"/>
                        <a14:foregroundMark x1="63000" y1="45161" x2="79500" y2="27016"/>
                        <a14:foregroundMark x1="64250" y1="47984" x2="81000" y2="30645"/>
                        <a14:foregroundMark x1="53750" y1="43952" x2="35750" y2="26613"/>
                        <a14:foregroundMark x1="52250" y1="46371" x2="36000" y2="30645"/>
                        <a14:foregroundMark x1="52250" y1="55645" x2="37000" y2="72581"/>
                        <a14:foregroundMark x1="54500" y1="58871" x2="38500" y2="75403"/>
                        <a14:foregroundMark x1="64250" y1="61290" x2="83500" y2="74597"/>
                        <a14:foregroundMark x1="65750" y1="57258" x2="83750" y2="701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42" t="26587" r="17912" b="25983"/>
          <a:stretch/>
        </p:blipFill>
        <p:spPr bwMode="auto">
          <a:xfrm>
            <a:off x="6369898" y="1781864"/>
            <a:ext cx="938688" cy="5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𝑍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blipFill rotWithShape="1">
                <a:blip r:embed="rId10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/>
          <p:cNvSpPr/>
          <p:nvPr/>
        </p:nvSpPr>
        <p:spPr>
          <a:xfrm>
            <a:off x="1295400" y="3276600"/>
            <a:ext cx="7024256" cy="1120559"/>
          </a:xfrm>
          <a:prstGeom prst="roundRect">
            <a:avLst/>
          </a:prstGeom>
          <a:noFill/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10838" y="3262619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38" y="3262619"/>
                <a:ext cx="808362" cy="57426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381000" y="3769140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769140"/>
                <a:ext cx="808363" cy="57426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94611" y="1600200"/>
                <a:ext cx="4449744" cy="1287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i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f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200" i="1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11" y="1600200"/>
                <a:ext cx="4449744" cy="128734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127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3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94" y="3352800"/>
            <a:ext cx="6459106" cy="48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94" y="3858493"/>
            <a:ext cx="6478369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89" y="5326101"/>
            <a:ext cx="6728771" cy="69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89" y="4715409"/>
            <a:ext cx="6715930" cy="68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4" descr="Image result for vector boson scatteri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4597" b="75403" l="35000" r="86000">
                        <a14:foregroundMark x1="40500" y1="32661" x2="40500" y2="35887"/>
                        <a14:foregroundMark x1="44500" y1="36290" x2="44250" y2="39919"/>
                        <a14:foregroundMark x1="48500" y1="39113" x2="48500" y2="43952"/>
                        <a14:foregroundMark x1="35750" y1="29032" x2="51000" y2="44758"/>
                        <a14:foregroundMark x1="52000" y1="58065" x2="37000" y2="75403"/>
                        <a14:foregroundMark x1="64750" y1="58065" x2="86000" y2="75000"/>
                        <a14:foregroundMark x1="63500" y1="47984" x2="84250" y2="24597"/>
                        <a14:foregroundMark x1="63000" y1="45161" x2="79500" y2="27016"/>
                        <a14:foregroundMark x1="64250" y1="47984" x2="81000" y2="30645"/>
                        <a14:foregroundMark x1="53750" y1="43952" x2="35750" y2="26613"/>
                        <a14:foregroundMark x1="52250" y1="46371" x2="36000" y2="30645"/>
                        <a14:foregroundMark x1="52250" y1="55645" x2="37000" y2="72581"/>
                        <a14:foregroundMark x1="54500" y1="58871" x2="38500" y2="75403"/>
                        <a14:foregroundMark x1="64250" y1="61290" x2="83500" y2="74597"/>
                        <a14:foregroundMark x1="65750" y1="57258" x2="83750" y2="701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42" t="26587" r="17912" b="25983"/>
          <a:stretch/>
        </p:blipFill>
        <p:spPr bwMode="auto">
          <a:xfrm>
            <a:off x="6369898" y="1781864"/>
            <a:ext cx="938688" cy="5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𝑍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blipFill rotWithShape="1">
                <a:blip r:embed="rId12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680856" y="5791200"/>
            <a:ext cx="457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128656" y="5791200"/>
            <a:ext cx="457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1295400" y="3276600"/>
            <a:ext cx="7024256" cy="1120559"/>
          </a:xfrm>
          <a:prstGeom prst="roundRect">
            <a:avLst/>
          </a:prstGeom>
          <a:noFill/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1295400" y="4648200"/>
            <a:ext cx="7024256" cy="1371600"/>
          </a:xfrm>
          <a:prstGeom prst="roundRect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10838" y="3262619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38" y="3262619"/>
                <a:ext cx="808362" cy="57426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81000" y="3769140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769140"/>
                <a:ext cx="808363" cy="57426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410838" y="4786619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38" y="4786619"/>
                <a:ext cx="875496" cy="57426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381000" y="5293140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293140"/>
                <a:ext cx="875496" cy="57426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94611" y="1600200"/>
                <a:ext cx="4449744" cy="1287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i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f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200" i="1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11" y="1600200"/>
                <a:ext cx="4449744" cy="128734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642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791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295400" y="3276600"/>
            <a:ext cx="7024256" cy="1120559"/>
          </a:xfrm>
          <a:prstGeom prst="roundRect">
            <a:avLst/>
          </a:prstGeom>
          <a:noFill/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94" y="3858493"/>
            <a:ext cx="6478369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94" y="3352800"/>
            <a:ext cx="6459106" cy="48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95800" y="1752600"/>
            <a:ext cx="533400" cy="437755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5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89" y="5326101"/>
            <a:ext cx="6728771" cy="69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89" y="4715409"/>
            <a:ext cx="6715930" cy="68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642596"/>
                <a:ext cx="38914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2175111"/>
                <a:ext cx="38914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4" descr="Image result for vector boson scatteri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4597" b="75403" l="35000" r="86000">
                        <a14:foregroundMark x1="40500" y1="32661" x2="40500" y2="35887"/>
                        <a14:foregroundMark x1="44500" y1="36290" x2="44250" y2="39919"/>
                        <a14:foregroundMark x1="48500" y1="39113" x2="48500" y2="43952"/>
                        <a14:foregroundMark x1="35750" y1="29032" x2="51000" y2="44758"/>
                        <a14:foregroundMark x1="52000" y1="58065" x2="37000" y2="75403"/>
                        <a14:foregroundMark x1="64750" y1="58065" x2="86000" y2="75000"/>
                        <a14:foregroundMark x1="63500" y1="47984" x2="84250" y2="24597"/>
                        <a14:foregroundMark x1="63000" y1="45161" x2="79500" y2="27016"/>
                        <a14:foregroundMark x1="64250" y1="47984" x2="81000" y2="30645"/>
                        <a14:foregroundMark x1="53750" y1="43952" x2="35750" y2="26613"/>
                        <a14:foregroundMark x1="52250" y1="46371" x2="36000" y2="30645"/>
                        <a14:foregroundMark x1="52250" y1="55645" x2="37000" y2="72581"/>
                        <a14:foregroundMark x1="54500" y1="58871" x2="38500" y2="75403"/>
                        <a14:foregroundMark x1="64250" y1="61290" x2="83500" y2="74597"/>
                        <a14:foregroundMark x1="65750" y1="57258" x2="83750" y2="701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42" t="26587" r="17912" b="25983"/>
          <a:stretch/>
        </p:blipFill>
        <p:spPr bwMode="auto">
          <a:xfrm>
            <a:off x="6369898" y="1781864"/>
            <a:ext cx="938688" cy="5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1642596"/>
                <a:ext cx="38914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2175111"/>
                <a:ext cx="38914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𝑍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436" y="2620216"/>
                <a:ext cx="1503810" cy="372731"/>
              </a:xfrm>
              <a:prstGeom prst="rect">
                <a:avLst/>
              </a:prstGeom>
              <a:blipFill rotWithShape="1">
                <a:blip r:embed="rId12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680856" y="5791200"/>
            <a:ext cx="457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128656" y="5791200"/>
            <a:ext cx="457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1295400" y="4648200"/>
            <a:ext cx="7024256" cy="1371600"/>
          </a:xfrm>
          <a:prstGeom prst="roundRect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10838" y="3262619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38" y="3262619"/>
                <a:ext cx="808362" cy="57426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81000" y="3769140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769140"/>
                <a:ext cx="808363" cy="57426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410838" y="4786619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38" y="4786619"/>
                <a:ext cx="875496" cy="57426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381000" y="5293140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293140"/>
                <a:ext cx="875496" cy="57426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p:pic>
        <p:nvPicPr>
          <p:cNvPr id="28" name="Picture 4" descr="C:\Users\Scott\Dropbox\Conferences_and_Seminars\2019\IoP_HEP_APP_08-10Apr\190104060_Figure_005-b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45" y="1752600"/>
            <a:ext cx="4352544" cy="43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eform 1"/>
          <p:cNvSpPr/>
          <p:nvPr/>
        </p:nvSpPr>
        <p:spPr>
          <a:xfrm>
            <a:off x="152400" y="3602902"/>
            <a:ext cx="7086600" cy="2340698"/>
          </a:xfrm>
          <a:custGeom>
            <a:avLst/>
            <a:gdLst>
              <a:gd name="connsiteX0" fmla="*/ 323394 w 6771491"/>
              <a:gd name="connsiteY0" fmla="*/ 0 h 2340698"/>
              <a:gd name="connsiteX1" fmla="*/ 23850 w 6771491"/>
              <a:gd name="connsiteY1" fmla="*/ 331076 h 2340698"/>
              <a:gd name="connsiteX2" fmla="*/ 213036 w 6771491"/>
              <a:gd name="connsiteY2" fmla="*/ 993228 h 2340698"/>
              <a:gd name="connsiteX3" fmla="*/ 1742291 w 6771491"/>
              <a:gd name="connsiteY3" fmla="*/ 1418897 h 2340698"/>
              <a:gd name="connsiteX4" fmla="*/ 5636374 w 6771491"/>
              <a:gd name="connsiteY4" fmla="*/ 2207172 h 2340698"/>
              <a:gd name="connsiteX5" fmla="*/ 6771491 w 6771491"/>
              <a:gd name="connsiteY5" fmla="*/ 2333297 h 234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1491" h="2340698">
                <a:moveTo>
                  <a:pt x="323394" y="0"/>
                </a:moveTo>
                <a:cubicBezTo>
                  <a:pt x="182818" y="82769"/>
                  <a:pt x="42243" y="165538"/>
                  <a:pt x="23850" y="331076"/>
                </a:cubicBezTo>
                <a:cubicBezTo>
                  <a:pt x="5457" y="496614"/>
                  <a:pt x="-73371" y="811925"/>
                  <a:pt x="213036" y="993228"/>
                </a:cubicBezTo>
                <a:cubicBezTo>
                  <a:pt x="499443" y="1174532"/>
                  <a:pt x="838402" y="1216573"/>
                  <a:pt x="1742291" y="1418897"/>
                </a:cubicBezTo>
                <a:cubicBezTo>
                  <a:pt x="2646180" y="1621221"/>
                  <a:pt x="4798174" y="2054772"/>
                  <a:pt x="5636374" y="2207172"/>
                </a:cubicBezTo>
                <a:cubicBezTo>
                  <a:pt x="6474574" y="2359572"/>
                  <a:pt x="6623032" y="2346434"/>
                  <a:pt x="6771491" y="2333297"/>
                </a:cubicBezTo>
              </a:path>
            </a:pathLst>
          </a:custGeom>
          <a:noFill/>
          <a:ln w="31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993228" y="2882964"/>
            <a:ext cx="3502572" cy="1137243"/>
          </a:xfrm>
          <a:custGeom>
            <a:avLst/>
            <a:gdLst>
              <a:gd name="connsiteX0" fmla="*/ 0 w 3657600"/>
              <a:gd name="connsiteY0" fmla="*/ 1137243 h 1137243"/>
              <a:gd name="connsiteX1" fmla="*/ 1198179 w 3657600"/>
              <a:gd name="connsiteY1" fmla="*/ 222843 h 1137243"/>
              <a:gd name="connsiteX2" fmla="*/ 2695903 w 3657600"/>
              <a:gd name="connsiteY2" fmla="*/ 2126 h 1137243"/>
              <a:gd name="connsiteX3" fmla="*/ 3657600 w 3657600"/>
              <a:gd name="connsiteY3" fmla="*/ 301670 h 113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1137243">
                <a:moveTo>
                  <a:pt x="0" y="1137243"/>
                </a:moveTo>
                <a:cubicBezTo>
                  <a:pt x="374431" y="774636"/>
                  <a:pt x="748862" y="412029"/>
                  <a:pt x="1198179" y="222843"/>
                </a:cubicBezTo>
                <a:cubicBezTo>
                  <a:pt x="1647496" y="33657"/>
                  <a:pt x="2286000" y="-11012"/>
                  <a:pt x="2695903" y="2126"/>
                </a:cubicBezTo>
                <a:cubicBezTo>
                  <a:pt x="3105806" y="15264"/>
                  <a:pt x="3381703" y="158467"/>
                  <a:pt x="3657600" y="301670"/>
                </a:cubicBezTo>
              </a:path>
            </a:pathLst>
          </a:custGeom>
          <a:noFill/>
          <a:ln w="31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239000" y="5672950"/>
            <a:ext cx="905319" cy="457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680145" y="2784800"/>
            <a:ext cx="349055" cy="76494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3149218" y="1752600"/>
            <a:ext cx="5791200" cy="1524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31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p:grpSp>
        <p:nvGrpSpPr>
          <p:cNvPr id="76" name="Group 75"/>
          <p:cNvGrpSpPr/>
          <p:nvPr/>
        </p:nvGrpSpPr>
        <p:grpSpPr>
          <a:xfrm>
            <a:off x="76200" y="1752600"/>
            <a:ext cx="8956489" cy="4352544"/>
            <a:chOff x="-390144" y="1350912"/>
            <a:chExt cx="8956489" cy="4352544"/>
          </a:xfrm>
        </p:grpSpPr>
        <p:pic>
          <p:nvPicPr>
            <p:cNvPr id="1028" name="Picture 4" descr="C:\Users\Scott\Dropbox\Conferences_and_Seminars\2019\IoP_HEP_APP_08-10Apr\190104060_Figure_005-b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3801" y="1350912"/>
              <a:ext cx="4352544" cy="4352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5" descr="C:\Users\Scott\Dropbox\Conferences_and_Seminars\2019\IoP_HEP_APP_08-10Apr\190104060_Figure_005-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0144" y="1350912"/>
              <a:ext cx="4352544" cy="4352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CMS Collaboration, </a:t>
                </a:r>
                <a:r>
                  <a:rPr lang="en-US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1901.04060</a:t>
                </a:r>
                <a:endPara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Measurement of electroweak WZ boson production and search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for new physics in WZ + two jets events in </a:t>
                </a:r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/>
                      </a:rPr>
                      <m:t>=13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TeV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4" y="521456"/>
                <a:ext cx="7557655" cy="926344"/>
              </a:xfrm>
              <a:prstGeom prst="rect">
                <a:avLst/>
              </a:prstGeom>
              <a:blipFill rotWithShape="1">
                <a:blip r:embed="rId4"/>
                <a:stretch>
                  <a:fillRect l="-72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149218" y="1752600"/>
            <a:ext cx="5791200" cy="1524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7239000" y="5672950"/>
            <a:ext cx="905319" cy="457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4680145" y="2784800"/>
            <a:ext cx="349055" cy="76494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743200" y="5756000"/>
            <a:ext cx="762000" cy="37415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76200" y="2784800"/>
            <a:ext cx="381000" cy="7876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 rot="16200000">
                <a:off x="-267678" y="2856522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67678" y="2856522"/>
                <a:ext cx="875496" cy="5742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2629704" y="5597940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04" y="5597940"/>
                <a:ext cx="875496" cy="57426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495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p:sp>
        <p:nvSpPr>
          <p:cNvPr id="107" name="TextBox 106"/>
          <p:cNvSpPr txBox="1"/>
          <p:nvPr/>
        </p:nvSpPr>
        <p:spPr>
          <a:xfrm>
            <a:off x="672489" y="629289"/>
            <a:ext cx="3702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physics </a:t>
            </a:r>
            <a:r>
              <a:rPr lang="en-US" sz="2400" dirty="0" smtClean="0">
                <a:solidFill>
                  <a:srgbClr val="C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non-local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if: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149218" y="1808018"/>
            <a:ext cx="5791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76200" y="1752600"/>
            <a:ext cx="8956489" cy="4352544"/>
            <a:chOff x="-390144" y="1350912"/>
            <a:chExt cx="8956489" cy="4352544"/>
          </a:xfrm>
        </p:grpSpPr>
        <p:pic>
          <p:nvPicPr>
            <p:cNvPr id="38" name="Picture 4" descr="C:\Users\Scott\Dropbox\Conferences_and_Seminars\2019\IoP_HEP_APP_08-10Apr\190104060_Figure_005-b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3801" y="1350912"/>
              <a:ext cx="4352544" cy="4352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5" descr="C:\Users\Scott\Dropbox\Conferences_and_Seminars\2019\IoP_HEP_APP_08-10Apr\190104060_Figure_005-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0144" y="1350912"/>
              <a:ext cx="4352544" cy="4352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" name="Rectangle 40"/>
          <p:cNvSpPr/>
          <p:nvPr/>
        </p:nvSpPr>
        <p:spPr>
          <a:xfrm>
            <a:off x="3149218" y="1752600"/>
            <a:ext cx="5791200" cy="1524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7239000" y="5672950"/>
            <a:ext cx="905319" cy="457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/>
          <p:cNvSpPr/>
          <p:nvPr/>
        </p:nvSpPr>
        <p:spPr>
          <a:xfrm>
            <a:off x="4680145" y="2784800"/>
            <a:ext cx="349055" cy="76494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2743200" y="5756000"/>
            <a:ext cx="762000" cy="37415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6200" y="2784800"/>
            <a:ext cx="381000" cy="7876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 rot="16200000">
                <a:off x="-267678" y="2856522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67678" y="2856522"/>
                <a:ext cx="875496" cy="57426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>
                <a:off x="2629704" y="5597940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04" y="5597940"/>
                <a:ext cx="875496" cy="5742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01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76200" y="1752600"/>
            <a:ext cx="8956489" cy="4352544"/>
            <a:chOff x="-390144" y="1350912"/>
            <a:chExt cx="8956489" cy="4352544"/>
          </a:xfrm>
        </p:grpSpPr>
        <p:grpSp>
          <p:nvGrpSpPr>
            <p:cNvPr id="29" name="Group 28"/>
            <p:cNvGrpSpPr/>
            <p:nvPr/>
          </p:nvGrpSpPr>
          <p:grpSpPr>
            <a:xfrm>
              <a:off x="4213801" y="1350912"/>
              <a:ext cx="4352544" cy="4352544"/>
              <a:chOff x="8449056" y="1834362"/>
              <a:chExt cx="4352544" cy="4352544"/>
            </a:xfrm>
          </p:grpSpPr>
          <p:pic>
            <p:nvPicPr>
              <p:cNvPr id="1028" name="Picture 4" descr="C:\Users\Scott\Dropbox\Conferences_and_Seminars\2019\IoP_HEP_APP_08-10Apr\190104060_Figure_005-b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49056" y="1834362"/>
                <a:ext cx="4352544" cy="43525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4" name="Group 23"/>
              <p:cNvGrpSpPr/>
              <p:nvPr/>
            </p:nvGrpSpPr>
            <p:grpSpPr>
              <a:xfrm>
                <a:off x="9144000" y="2051796"/>
                <a:ext cx="3540311" cy="3513455"/>
                <a:chOff x="9144000" y="2051796"/>
                <a:chExt cx="3540311" cy="3513455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9144000" y="2051796"/>
                  <a:ext cx="3540311" cy="3513455"/>
                  <a:chOff x="9144000" y="2051796"/>
                  <a:chExt cx="3540311" cy="3513455"/>
                </a:xfrm>
              </p:grpSpPr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10896600" y="3956796"/>
                    <a:ext cx="1787710" cy="1023769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 flipV="1">
                    <a:off x="10896600" y="2057400"/>
                    <a:ext cx="0" cy="190500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9144000" y="2066010"/>
                    <a:ext cx="1752600" cy="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9144000" y="2051796"/>
                    <a:ext cx="0" cy="3510804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9144000" y="5562600"/>
                    <a:ext cx="3540310" cy="2651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flipV="1">
                    <a:off x="12684311" y="4947037"/>
                    <a:ext cx="0" cy="60960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" name="Rectangle 20"/>
                <p:cNvSpPr/>
                <p:nvPr/>
              </p:nvSpPr>
              <p:spPr>
                <a:xfrm>
                  <a:off x="9144000" y="2051796"/>
                  <a:ext cx="1752600" cy="3504841"/>
                </a:xfrm>
                <a:prstGeom prst="rect">
                  <a:avLst/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10896599" y="4947037"/>
                  <a:ext cx="1787711" cy="618214"/>
                </a:xfrm>
                <a:prstGeom prst="rect">
                  <a:avLst/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Isosceles Triangle 21"/>
                <p:cNvSpPr/>
                <p:nvPr/>
              </p:nvSpPr>
              <p:spPr>
                <a:xfrm>
                  <a:off x="10896600" y="3964567"/>
                  <a:ext cx="1752600" cy="982469"/>
                </a:xfrm>
                <a:prstGeom prst="triangle">
                  <a:avLst>
                    <a:gd name="adj" fmla="val 0"/>
                  </a:avLst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5" name="Group 74"/>
            <p:cNvGrpSpPr/>
            <p:nvPr/>
          </p:nvGrpSpPr>
          <p:grpSpPr>
            <a:xfrm>
              <a:off x="-390144" y="1350912"/>
              <a:ext cx="4352544" cy="4352544"/>
              <a:chOff x="-390144" y="1350912"/>
              <a:chExt cx="4352544" cy="4352544"/>
            </a:xfrm>
          </p:grpSpPr>
          <p:pic>
            <p:nvPicPr>
              <p:cNvPr id="31" name="Picture 5" descr="C:\Users\Scott\Dropbox\Conferences_and_Seminars\2019\IoP_HEP_APP_08-10Apr\190104060_Figure_005-a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90144" y="1350912"/>
                <a:ext cx="4352544" cy="43525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8" name="Straight Connector 77"/>
              <p:cNvCxnSpPr/>
              <p:nvPr/>
            </p:nvCxnSpPr>
            <p:spPr>
              <a:xfrm>
                <a:off x="2057400" y="5105400"/>
                <a:ext cx="1819656" cy="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2057400" y="3678077"/>
                <a:ext cx="0" cy="1427323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1219200" y="3657601"/>
                <a:ext cx="838200" cy="1447799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3877056" y="1573950"/>
                <a:ext cx="0" cy="3521128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274320" y="1589856"/>
                <a:ext cx="3593592" cy="517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274320" y="1568346"/>
                <a:ext cx="0" cy="3537054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304800" y="5105400"/>
                <a:ext cx="933450" cy="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2057400" y="1600200"/>
                <a:ext cx="1810512" cy="3505202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274320" y="1599752"/>
                <a:ext cx="1790700" cy="2057849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274320" y="3657601"/>
                <a:ext cx="963930" cy="1424200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Isosceles Triangle 72"/>
              <p:cNvSpPr/>
              <p:nvPr/>
            </p:nvSpPr>
            <p:spPr>
              <a:xfrm rot="10800000">
                <a:off x="1238497" y="3657600"/>
                <a:ext cx="800100" cy="1447801"/>
              </a:xfrm>
              <a:prstGeom prst="triangle">
                <a:avLst>
                  <a:gd name="adj" fmla="val 100000"/>
                </a:avLst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10" name="Rectangle 109"/>
          <p:cNvSpPr/>
          <p:nvPr/>
        </p:nvSpPr>
        <p:spPr>
          <a:xfrm>
            <a:off x="3149218" y="1752600"/>
            <a:ext cx="5791200" cy="1524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010400" y="1127023"/>
                <a:ext cx="1233992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1127023"/>
                <a:ext cx="1233992" cy="4778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Vector Boson Scattering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5715000" y="697468"/>
            <a:ext cx="271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[Bi et al, 	        1902.08977]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2089542" y="1143000"/>
                <a:ext cx="1568058" cy="477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&lt;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542" y="1143000"/>
                <a:ext cx="1568058" cy="4778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Box 106"/>
          <p:cNvSpPr txBox="1"/>
          <p:nvPr/>
        </p:nvSpPr>
        <p:spPr>
          <a:xfrm>
            <a:off x="672489" y="629289"/>
            <a:ext cx="3702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New physics </a:t>
            </a:r>
            <a:r>
              <a:rPr lang="en-US" sz="2400" dirty="0" smtClean="0">
                <a:solidFill>
                  <a:srgbClr val="C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non-local</a:t>
            </a:r>
            <a:r>
              <a:rPr lang="en-US" sz="2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if:</a:t>
            </a:r>
            <a:endParaRPr lang="en-GB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248400" y="1453773"/>
                <a:ext cx="200875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  <m:r>
                        <a:rPr lang="en-US" sz="2400" b="0" i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1453773"/>
                <a:ext cx="2008755" cy="47788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1250338" y="1453679"/>
                <a:ext cx="238770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24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&lt;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338" y="1453679"/>
                <a:ext cx="2387705" cy="47788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Box 108"/>
          <p:cNvSpPr txBox="1"/>
          <p:nvPr/>
        </p:nvSpPr>
        <p:spPr>
          <a:xfrm>
            <a:off x="5715000" y="381000"/>
            <a:ext cx="2703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[Zhang, Zhou, 1808.00010]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239000" y="5672950"/>
            <a:ext cx="905319" cy="457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Rectangle 111"/>
              <p:cNvSpPr/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12" name="Rectangle 1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038" y="5614420"/>
                <a:ext cx="808362" cy="57426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Rectangle 112"/>
          <p:cNvSpPr/>
          <p:nvPr/>
        </p:nvSpPr>
        <p:spPr>
          <a:xfrm>
            <a:off x="4680145" y="2784800"/>
            <a:ext cx="349055" cy="76494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n-US" sz="3000" b="0" i="0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78749" y="2860252"/>
                <a:ext cx="808363" cy="57426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Rectangle 114"/>
          <p:cNvSpPr/>
          <p:nvPr/>
        </p:nvSpPr>
        <p:spPr>
          <a:xfrm>
            <a:off x="2743200" y="5756000"/>
            <a:ext cx="762000" cy="37415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76200" y="2784800"/>
            <a:ext cx="381000" cy="7876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 rot="16200000">
                <a:off x="-267678" y="2856522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67678" y="2856522"/>
                <a:ext cx="875496" cy="57426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Rectangle 117"/>
              <p:cNvSpPr/>
              <p:nvPr/>
            </p:nvSpPr>
            <p:spPr>
              <a:xfrm>
                <a:off x="2629704" y="5597940"/>
                <a:ext cx="875496" cy="574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00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M</m:t>
                          </m:r>
                          <m:r>
                            <a:rPr lang="en-US" sz="3000" b="0" i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3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8" name="Rectangle 1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04" y="5597940"/>
                <a:ext cx="875496" cy="57426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35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296400" y="1371600"/>
            <a:ext cx="32736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LFU</a:t>
            </a:r>
          </a:p>
          <a:p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Violation</a:t>
            </a:r>
          </a:p>
        </p:txBody>
      </p:sp>
      <p:pic>
        <p:nvPicPr>
          <p:cNvPr id="4098" name="Picture 2" descr="Image result for B  log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441" b="72994" l="32119" r="68305">
                        <a14:foregroundMark x1="38136" y1="59774" x2="39915" y2="56045"/>
                        <a14:foregroundMark x1="45000" y1="41921" x2="42542" y2="507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381000"/>
            <a:ext cx="7442199" cy="558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495800" y="2571660"/>
            <a:ext cx="31518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i="1" dirty="0" smtClean="0">
                <a:latin typeface="Franklin Gothic Medium" panose="020B0603020102020204" pitchFamily="34" charset="0"/>
                <a:ea typeface="Malgun Gothic" panose="020B0503020000020004" pitchFamily="34" charset="-127"/>
              </a:rPr>
              <a:t>Physics</a:t>
            </a:r>
            <a:endParaRPr lang="en-GB" sz="7200" i="1" dirty="0">
              <a:latin typeface="Franklin Gothic Medium" panose="020B0603020102020204" pitchFamily="34" charset="0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123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426962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1000" y="1600200"/>
                <a:ext cx="23511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600200"/>
                <a:ext cx="2351156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15"/>
          <a:stretch/>
        </p:blipFill>
        <p:spPr bwMode="auto">
          <a:xfrm>
            <a:off x="3200400" y="2250485"/>
            <a:ext cx="5646683" cy="9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2299274"/>
            <a:ext cx="1676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3"/>
          <a:stretch/>
        </p:blipFill>
        <p:spPr bwMode="auto">
          <a:xfrm>
            <a:off x="3810000" y="3252530"/>
            <a:ext cx="5126421" cy="9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37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1000" y="1600200"/>
                <a:ext cx="23511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600200"/>
                <a:ext cx="2351156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15"/>
          <a:stretch/>
        </p:blipFill>
        <p:spPr bwMode="auto">
          <a:xfrm>
            <a:off x="3200400" y="2250485"/>
            <a:ext cx="5646683" cy="9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2299274"/>
            <a:ext cx="1676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3"/>
          <a:stretch/>
        </p:blipFill>
        <p:spPr bwMode="auto">
          <a:xfrm>
            <a:off x="3810000" y="3252530"/>
            <a:ext cx="5126421" cy="9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3352800" y="2895600"/>
            <a:ext cx="6096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22171" y="3938752"/>
            <a:ext cx="6096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12607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1000" y="1600200"/>
                <a:ext cx="23511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600200"/>
                <a:ext cx="2351156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15"/>
          <a:stretch/>
        </p:blipFill>
        <p:spPr bwMode="auto">
          <a:xfrm>
            <a:off x="3200400" y="2250485"/>
            <a:ext cx="5646683" cy="9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2299274"/>
            <a:ext cx="1676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3"/>
          <a:stretch/>
        </p:blipFill>
        <p:spPr bwMode="auto">
          <a:xfrm>
            <a:off x="3810000" y="3252530"/>
            <a:ext cx="5126421" cy="91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3352800" y="2895600"/>
            <a:ext cx="6096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22171" y="3938752"/>
            <a:ext cx="6096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748144" y="4121306"/>
            <a:ext cx="2240715" cy="1977298"/>
            <a:chOff x="381000" y="1177713"/>
            <a:chExt cx="2164023" cy="2092456"/>
          </a:xfrm>
        </p:grpSpPr>
        <p:pic>
          <p:nvPicPr>
            <p:cNvPr id="16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89636" y="4101267"/>
                <a:ext cx="4710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36" y="4101267"/>
                <a:ext cx="471026" cy="461665"/>
              </a:xfrm>
              <a:prstGeom prst="rect">
                <a:avLst/>
              </a:prstGeom>
              <a:blipFill rotWithShape="1">
                <a:blip r:embed="rId6"/>
                <a:stretch>
                  <a:fillRect r="-1299" b="-11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89918" y="5625268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918" y="5625268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594918" y="4101268"/>
                <a:ext cx="4710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4918" y="4101268"/>
                <a:ext cx="471026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1299" b="-11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595200" y="5625269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200" y="5625269"/>
                <a:ext cx="43261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715149" y="4749883"/>
                <a:ext cx="3904851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4600" b="0" i="1" smtClean="0">
                          <a:latin typeface="Cambria Math"/>
                        </a:rPr>
                        <m:t> ~ </m:t>
                      </m:r>
                      <m:sSub>
                        <m:sSubPr>
                          <m:ctrlPr>
                            <a:rPr lang="en-US" sz="4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46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 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149" y="4749883"/>
                <a:ext cx="3904851" cy="80021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12657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p:pic>
        <p:nvPicPr>
          <p:cNvPr id="7170" name="Picture 2" descr="C:\Users\Scott\Dropbox\Conferences_and_Seminars\2019\IoP_HEP_APP_08-10Apr\170607808_Fit_EFT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83208"/>
            <a:ext cx="4876800" cy="458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9267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478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359128" y="4338422"/>
                <a:ext cx="317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28" y="4338422"/>
                <a:ext cx="31701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1828800" y="1283208"/>
            <a:ext cx="4876800" cy="4584192"/>
            <a:chOff x="3810000" y="1283208"/>
            <a:chExt cx="4876800" cy="4584192"/>
          </a:xfrm>
        </p:grpSpPr>
        <p:pic>
          <p:nvPicPr>
            <p:cNvPr id="7170" name="Picture 2" descr="C:\Users\Scott\Dropbox\Conferences_and_Seminars\2019\IoP_HEP_APP_08-10Apr\170607808_Fit_EFT_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1283208"/>
              <a:ext cx="4876800" cy="4584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6553200" y="1600200"/>
              <a:ext cx="0" cy="174795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553200" y="3348158"/>
              <a:ext cx="1752600" cy="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4800600" y="1600200"/>
              <a:ext cx="1752600" cy="3505200"/>
            </a:xfrm>
            <a:prstGeom prst="rect">
              <a:avLst/>
            </a:prstGeom>
            <a:solidFill>
              <a:srgbClr val="604A7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553200" y="3348158"/>
              <a:ext cx="1752598" cy="1757242"/>
            </a:xfrm>
            <a:prstGeom prst="rect">
              <a:avLst/>
            </a:prstGeom>
            <a:solidFill>
              <a:srgbClr val="604A7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8305800" y="3357442"/>
              <a:ext cx="0" cy="174795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800600" y="1618488"/>
              <a:ext cx="1752600" cy="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800600" y="1600200"/>
              <a:ext cx="0" cy="350520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4800600" y="5100452"/>
              <a:ext cx="3505198" cy="494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 rot="5400000">
            <a:off x="655627" y="3763974"/>
            <a:ext cx="789287" cy="728940"/>
            <a:chOff x="3291840" y="4376460"/>
            <a:chExt cx="1280160" cy="72894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rot="5400000">
            <a:off x="8156286" y="1984086"/>
            <a:ext cx="789287" cy="728940"/>
            <a:chOff x="3291840" y="4376460"/>
            <a:chExt cx="1280160" cy="72894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611136" y="1984086"/>
            <a:ext cx="789287" cy="728940"/>
            <a:chOff x="3291840" y="4376460"/>
            <a:chExt cx="1280160" cy="72894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7620000" y="21963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or</a:t>
            </a:r>
            <a:endParaRPr lang="en-GB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33801" y="3549134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01" y="3549134"/>
                <a:ext cx="36766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371600" y="3549134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549134"/>
                <a:ext cx="42191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1371600" y="4343400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4343400"/>
                <a:ext cx="36901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349927" y="2541888"/>
                <a:ext cx="317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927" y="2541888"/>
                <a:ext cx="31701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324600" y="1752600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1752600"/>
                <a:ext cx="367665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327109" y="175260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109" y="1752600"/>
                <a:ext cx="421910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327109" y="2546866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109" y="2546866"/>
                <a:ext cx="36901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7950127" y="2541888"/>
                <a:ext cx="317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0127" y="2541888"/>
                <a:ext cx="31701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7924800" y="1752600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800" y="1752600"/>
                <a:ext cx="367665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8839200" y="175260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200" y="1752600"/>
                <a:ext cx="421910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8839200" y="2546866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200" y="2546866"/>
                <a:ext cx="369011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26984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359128" y="4338422"/>
                <a:ext cx="317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28" y="4338422"/>
                <a:ext cx="31701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-physics anomalies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1828800" y="1283208"/>
            <a:ext cx="4876800" cy="4584192"/>
            <a:chOff x="3810000" y="1283208"/>
            <a:chExt cx="4876800" cy="4584192"/>
          </a:xfrm>
        </p:grpSpPr>
        <p:pic>
          <p:nvPicPr>
            <p:cNvPr id="7170" name="Picture 2" descr="C:\Users\Scott\Dropbox\Conferences_and_Seminars\2019\IoP_HEP_APP_08-10Apr\170607808_Fit_EFT_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1283208"/>
              <a:ext cx="4876800" cy="4584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6553200" y="1600200"/>
              <a:ext cx="0" cy="174795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553200" y="3348158"/>
              <a:ext cx="1752600" cy="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4800600" y="1600200"/>
              <a:ext cx="1752600" cy="3505200"/>
            </a:xfrm>
            <a:prstGeom prst="rect">
              <a:avLst/>
            </a:prstGeom>
            <a:solidFill>
              <a:srgbClr val="604A7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553200" y="3348158"/>
              <a:ext cx="1752598" cy="1757242"/>
            </a:xfrm>
            <a:prstGeom prst="rect">
              <a:avLst/>
            </a:prstGeom>
            <a:solidFill>
              <a:srgbClr val="604A7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8305800" y="3357442"/>
              <a:ext cx="0" cy="174795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800600" y="1618488"/>
              <a:ext cx="1752600" cy="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800600" y="1600200"/>
              <a:ext cx="0" cy="350520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4800600" y="5100452"/>
              <a:ext cx="3505198" cy="494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 rot="5400000">
            <a:off x="655627" y="3763974"/>
            <a:ext cx="789287" cy="728940"/>
            <a:chOff x="3291840" y="4376460"/>
            <a:chExt cx="1280160" cy="72894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rot="5400000">
            <a:off x="8156286" y="1984086"/>
            <a:ext cx="789287" cy="728940"/>
            <a:chOff x="3291840" y="4376460"/>
            <a:chExt cx="1280160" cy="72894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611136" y="1984086"/>
            <a:ext cx="789287" cy="728940"/>
            <a:chOff x="3291840" y="4376460"/>
            <a:chExt cx="1280160" cy="72894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3685032" y="4739640"/>
              <a:ext cx="52120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42062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2062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3291840" y="437646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291840" y="4739640"/>
              <a:ext cx="365760" cy="365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7620000" y="21963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or</a:t>
            </a:r>
            <a:endParaRPr lang="en-GB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33801" y="3549134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01" y="3549134"/>
                <a:ext cx="36766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371600" y="3549134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549134"/>
                <a:ext cx="42191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1371600" y="4343400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4343400"/>
                <a:ext cx="36901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23796" y="4731120"/>
                <a:ext cx="4716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/>
                          <a:ea typeface="Malgun Gothic" panose="020B0503020000020004" pitchFamily="34" charset="-127"/>
                        </a:rPr>
                        <m:t>𝒁</m:t>
                      </m:r>
                      <m:r>
                        <a:rPr lang="en-US" b="1" i="1" dirty="0" smtClean="0">
                          <a:solidFill>
                            <a:srgbClr val="7030A0"/>
                          </a:solidFill>
                          <a:latin typeface="Cambria Math"/>
                          <a:ea typeface="Malgun Gothic" panose="020B0503020000020004" pitchFamily="34" charset="-127"/>
                        </a:rPr>
                        <m:t>′</m:t>
                      </m:r>
                    </m:oMath>
                  </m:oMathPara>
                </a14:m>
                <a:endParaRPr lang="en-GB" b="1" dirty="0">
                  <a:solidFill>
                    <a:srgbClr val="7030A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96" y="4731120"/>
                <a:ext cx="47160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6408244" y="2950230"/>
            <a:ext cx="136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Leptoquark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8305800" y="2971800"/>
                <a:ext cx="461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ea typeface="Malgun Gothic" panose="020B0503020000020004" pitchFamily="34" charset="-127"/>
                        </a:rPr>
                        <m:t>𝑍</m:t>
                      </m:r>
                      <m:r>
                        <a:rPr lang="en-US" b="0" i="1" dirty="0" smtClean="0">
                          <a:latin typeface="Cambria Math"/>
                          <a:ea typeface="Malgun Gothic" panose="020B0503020000020004" pitchFamily="34" charset="-127"/>
                        </a:rPr>
                        <m:t>′</m:t>
                      </m:r>
                    </m:oMath>
                  </m:oMathPara>
                </a14:m>
                <a:endParaRPr lang="en-GB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5800" y="2971800"/>
                <a:ext cx="46198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349927" y="2541888"/>
                <a:ext cx="317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927" y="2541888"/>
                <a:ext cx="31701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324600" y="1752600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1752600"/>
                <a:ext cx="367665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327109" y="175260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109" y="1752600"/>
                <a:ext cx="421910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327109" y="2546866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109" y="2546866"/>
                <a:ext cx="36901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7950127" y="2541888"/>
                <a:ext cx="317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0127" y="2541888"/>
                <a:ext cx="31701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7924800" y="1752600"/>
                <a:ext cx="367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800" y="1752600"/>
                <a:ext cx="367665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8839200" y="175260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200" y="1752600"/>
                <a:ext cx="421910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8839200" y="2546866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200" y="2546866"/>
                <a:ext cx="369011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41003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summ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2578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2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39508" y="553438"/>
            <a:ext cx="2240715" cy="1977298"/>
            <a:chOff x="381000" y="1177713"/>
            <a:chExt cx="2164023" cy="2092456"/>
          </a:xfrm>
        </p:grpSpPr>
        <p:pic>
          <p:nvPicPr>
            <p:cNvPr id="8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946300" y="1367351"/>
                <a:ext cx="581447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28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2800" dirty="0" smtClean="0"/>
                  <a:t> channel</a:t>
                </a:r>
                <a:endParaRPr lang="en-GB" sz="28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300" y="1367351"/>
                <a:ext cx="5814477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4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819400" y="1915180"/>
                <a:ext cx="586205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2800" dirty="0" smtClean="0"/>
                  <a:t>   New physics is non-local</a:t>
                </a:r>
                <a:endParaRPr lang="en-GB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1915180"/>
                <a:ext cx="5862054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465" r="-114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680223" y="1324581"/>
            <a:ext cx="6080554" cy="119448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81000" y="533399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33399"/>
                <a:ext cx="432618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1282" y="20574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82" y="2057400"/>
                <a:ext cx="432618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286282" y="5334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282" y="533400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286564" y="2057401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564" y="2057401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905318" y="370517"/>
                <a:ext cx="567668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318" y="370517"/>
                <a:ext cx="5676682" cy="95410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>
            <a:off x="-228600" y="2657664"/>
            <a:ext cx="10744200" cy="0"/>
          </a:xfrm>
          <a:prstGeom prst="line">
            <a:avLst/>
          </a:prstGeom>
          <a:ln w="3175">
            <a:solidFill>
              <a:srgbClr val="A6A6A6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3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39508" y="553438"/>
            <a:ext cx="2240715" cy="1977298"/>
            <a:chOff x="381000" y="1177713"/>
            <a:chExt cx="2164023" cy="2092456"/>
          </a:xfrm>
        </p:grpSpPr>
        <p:pic>
          <p:nvPicPr>
            <p:cNvPr id="8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946300" y="1367351"/>
                <a:ext cx="581447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28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2800" dirty="0" smtClean="0"/>
                  <a:t> channel</a:t>
                </a:r>
                <a:endParaRPr lang="en-GB" sz="28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300" y="1367351"/>
                <a:ext cx="5814477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4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819400" y="1915180"/>
                <a:ext cx="586205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2800" dirty="0" smtClean="0"/>
                  <a:t>   New physics is </a:t>
                </a:r>
                <a:r>
                  <a:rPr lang="en-GB" sz="2800" dirty="0" smtClean="0">
                    <a:solidFill>
                      <a:srgbClr val="C00000"/>
                    </a:solidFill>
                  </a:rPr>
                  <a:t>non-local</a:t>
                </a:r>
                <a:endParaRPr lang="en-GB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1915180"/>
                <a:ext cx="5862054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465" r="-114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680223" y="1324581"/>
            <a:ext cx="6080554" cy="119448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81000" y="533399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33399"/>
                <a:ext cx="432618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1282" y="20574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82" y="2057400"/>
                <a:ext cx="432618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286282" y="5334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282" y="533400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286564" y="2057401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564" y="2057401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>
            <a:off x="-228600" y="2657664"/>
            <a:ext cx="10744200" cy="0"/>
          </a:xfrm>
          <a:prstGeom prst="line">
            <a:avLst/>
          </a:prstGeom>
          <a:ln w="3175">
            <a:solidFill>
              <a:srgbClr val="A6A6A6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22315" y="2938990"/>
            <a:ext cx="5566005" cy="2229486"/>
            <a:chOff x="-390144" y="1350912"/>
            <a:chExt cx="8956489" cy="4352544"/>
          </a:xfrm>
        </p:grpSpPr>
        <p:grpSp>
          <p:nvGrpSpPr>
            <p:cNvPr id="19" name="Group 18"/>
            <p:cNvGrpSpPr/>
            <p:nvPr/>
          </p:nvGrpSpPr>
          <p:grpSpPr>
            <a:xfrm>
              <a:off x="4213801" y="1350912"/>
              <a:ext cx="4352544" cy="4352544"/>
              <a:chOff x="8449056" y="1834362"/>
              <a:chExt cx="4352544" cy="4352544"/>
            </a:xfrm>
          </p:grpSpPr>
          <p:pic>
            <p:nvPicPr>
              <p:cNvPr id="42" name="Picture 4" descr="C:\Users\Scott\Dropbox\Conferences_and_Seminars\2019\IoP_HEP_APP_08-10Apr\190104060_Figure_005-b.jp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49056" y="1834362"/>
                <a:ext cx="4352544" cy="43525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3" name="Group 42"/>
              <p:cNvGrpSpPr/>
              <p:nvPr/>
            </p:nvGrpSpPr>
            <p:grpSpPr>
              <a:xfrm>
                <a:off x="9144000" y="2051796"/>
                <a:ext cx="3540311" cy="3513455"/>
                <a:chOff x="9144000" y="2051796"/>
                <a:chExt cx="3540311" cy="3513455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9144000" y="2051796"/>
                  <a:ext cx="3540311" cy="3513455"/>
                  <a:chOff x="9144000" y="2051796"/>
                  <a:chExt cx="3540311" cy="3513455"/>
                </a:xfrm>
              </p:grpSpPr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10896600" y="3956796"/>
                    <a:ext cx="1787710" cy="1023769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flipH="1" flipV="1">
                    <a:off x="10896600" y="2057400"/>
                    <a:ext cx="0" cy="190500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9144000" y="2066010"/>
                    <a:ext cx="1752600" cy="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9144000" y="2051796"/>
                    <a:ext cx="0" cy="3510804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9144000" y="5562600"/>
                    <a:ext cx="3540310" cy="2651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V="1">
                    <a:off x="12684311" y="4947037"/>
                    <a:ext cx="0" cy="60960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" name="Rectangle 44"/>
                <p:cNvSpPr/>
                <p:nvPr/>
              </p:nvSpPr>
              <p:spPr>
                <a:xfrm>
                  <a:off x="9144000" y="2051796"/>
                  <a:ext cx="1752600" cy="3504841"/>
                </a:xfrm>
                <a:prstGeom prst="rect">
                  <a:avLst/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10896599" y="4947037"/>
                  <a:ext cx="1787711" cy="618214"/>
                </a:xfrm>
                <a:prstGeom prst="rect">
                  <a:avLst/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Isosceles Triangle 46"/>
                <p:cNvSpPr/>
                <p:nvPr/>
              </p:nvSpPr>
              <p:spPr>
                <a:xfrm>
                  <a:off x="10896600" y="3964567"/>
                  <a:ext cx="1752600" cy="982469"/>
                </a:xfrm>
                <a:prstGeom prst="triangle">
                  <a:avLst>
                    <a:gd name="adj" fmla="val 0"/>
                  </a:avLst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-390144" y="1350912"/>
              <a:ext cx="4352544" cy="4352544"/>
              <a:chOff x="-390144" y="1350912"/>
              <a:chExt cx="4352544" cy="4352544"/>
            </a:xfrm>
          </p:grpSpPr>
          <p:pic>
            <p:nvPicPr>
              <p:cNvPr id="30" name="Picture 5" descr="C:\Users\Scott\Dropbox\Conferences_and_Seminars\2019\IoP_HEP_APP_08-10Apr\190104060_Figure_005-a.jp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90144" y="1350912"/>
                <a:ext cx="4352544" cy="43525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1" name="Straight Connector 30"/>
              <p:cNvCxnSpPr/>
              <p:nvPr/>
            </p:nvCxnSpPr>
            <p:spPr>
              <a:xfrm>
                <a:off x="2057400" y="5105400"/>
                <a:ext cx="1819656" cy="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2057400" y="3678077"/>
                <a:ext cx="0" cy="1427323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1219200" y="3657601"/>
                <a:ext cx="838200" cy="1447799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3877056" y="1573950"/>
                <a:ext cx="0" cy="3521128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74320" y="1589856"/>
                <a:ext cx="3593592" cy="517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274320" y="1568346"/>
                <a:ext cx="0" cy="3537054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04800" y="5105400"/>
                <a:ext cx="933450" cy="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/>
              <p:cNvSpPr/>
              <p:nvPr/>
            </p:nvSpPr>
            <p:spPr>
              <a:xfrm>
                <a:off x="2057400" y="1600200"/>
                <a:ext cx="1810512" cy="3505202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74320" y="1599752"/>
                <a:ext cx="1790700" cy="2057849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74320" y="3657601"/>
                <a:ext cx="963930" cy="1424200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 rot="10800000">
                <a:off x="1238497" y="3657600"/>
                <a:ext cx="800100" cy="1447801"/>
              </a:xfrm>
              <a:prstGeom prst="triangle">
                <a:avLst>
                  <a:gd name="adj" fmla="val 100000"/>
                </a:avLst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1369905" y="5573524"/>
            <a:ext cx="339304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Vector Boson Scattering</a:t>
            </a:r>
            <a:endParaRPr lang="en-GB" sz="23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905318" y="370517"/>
                <a:ext cx="567668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318" y="370517"/>
                <a:ext cx="5676682" cy="95410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364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5943601" y="2657664"/>
            <a:ext cx="3125514" cy="2873719"/>
            <a:chOff x="3810000" y="1283208"/>
            <a:chExt cx="4876800" cy="4584192"/>
          </a:xfrm>
        </p:grpSpPr>
        <p:pic>
          <p:nvPicPr>
            <p:cNvPr id="55" name="Picture 2" descr="C:\Users\Scott\Dropbox\Conferences_and_Seminars\2019\IoP_HEP_APP_08-10Apr\170607808_Fit_EFT_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1283208"/>
              <a:ext cx="4876800" cy="4584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6" name="Straight Connector 55"/>
            <p:cNvCxnSpPr/>
            <p:nvPr/>
          </p:nvCxnSpPr>
          <p:spPr>
            <a:xfrm flipV="1">
              <a:off x="6553200" y="1600200"/>
              <a:ext cx="0" cy="174795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6553200" y="3348158"/>
              <a:ext cx="1752600" cy="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4800600" y="1600200"/>
              <a:ext cx="1752600" cy="3505200"/>
            </a:xfrm>
            <a:prstGeom prst="rect">
              <a:avLst/>
            </a:prstGeom>
            <a:solidFill>
              <a:srgbClr val="604A7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553200" y="3348158"/>
              <a:ext cx="1752598" cy="1757242"/>
            </a:xfrm>
            <a:prstGeom prst="rect">
              <a:avLst/>
            </a:prstGeom>
            <a:solidFill>
              <a:srgbClr val="604A7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8305800" y="3357442"/>
              <a:ext cx="0" cy="174795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800600" y="1618488"/>
              <a:ext cx="1752600" cy="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4800600" y="1600200"/>
              <a:ext cx="0" cy="3505200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4800600" y="5100452"/>
              <a:ext cx="3505198" cy="4948"/>
            </a:xfrm>
            <a:prstGeom prst="line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39508" y="553438"/>
            <a:ext cx="2240715" cy="1977298"/>
            <a:chOff x="381000" y="1177713"/>
            <a:chExt cx="2164023" cy="2092456"/>
          </a:xfrm>
        </p:grpSpPr>
        <p:pic>
          <p:nvPicPr>
            <p:cNvPr id="8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1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946300" y="1367351"/>
                <a:ext cx="581447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2800" dirty="0" smtClean="0"/>
                  <a:t>   New physics in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7030A0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GB" sz="2800" dirty="0" smtClean="0">
                    <a:solidFill>
                      <a:srgbClr val="7030A0"/>
                    </a:solidFill>
                  </a:rPr>
                  <a:t> channel</a:t>
                </a:r>
                <a:endParaRPr lang="en-GB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300" y="1367351"/>
                <a:ext cx="5814477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465" r="-94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819400" y="1915180"/>
                <a:ext cx="586205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&lt;0    ⇒ </m:t>
                    </m:r>
                  </m:oMath>
                </a14:m>
                <a:r>
                  <a:rPr lang="en-GB" sz="2800" dirty="0" smtClean="0"/>
                  <a:t>   New physics is </a:t>
                </a:r>
                <a:r>
                  <a:rPr lang="en-GB" sz="2800" dirty="0" smtClean="0">
                    <a:solidFill>
                      <a:srgbClr val="C00000"/>
                    </a:solidFill>
                  </a:rPr>
                  <a:t>non-local</a:t>
                </a:r>
                <a:endParaRPr lang="en-GB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1915180"/>
                <a:ext cx="5862054" cy="523220"/>
              </a:xfrm>
              <a:prstGeom prst="rect">
                <a:avLst/>
              </a:prstGeom>
              <a:blipFill rotWithShape="1">
                <a:blip r:embed="rId5"/>
                <a:stretch>
                  <a:fillRect t="-10465" r="-114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680223" y="1324581"/>
            <a:ext cx="6080554" cy="119448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81000" y="533399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33399"/>
                <a:ext cx="432618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1282" y="20574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82" y="2057400"/>
                <a:ext cx="43261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286282" y="533400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282" y="533400"/>
                <a:ext cx="43261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286564" y="2057401"/>
                <a:ext cx="432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564" y="2057401"/>
                <a:ext cx="43261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>
            <a:off x="-228600" y="2657664"/>
            <a:ext cx="10744200" cy="0"/>
          </a:xfrm>
          <a:prstGeom prst="line">
            <a:avLst/>
          </a:prstGeom>
          <a:ln w="3175">
            <a:solidFill>
              <a:srgbClr val="A6A6A6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22315" y="2938990"/>
            <a:ext cx="5566005" cy="2229486"/>
            <a:chOff x="-390144" y="1350912"/>
            <a:chExt cx="8956489" cy="4352544"/>
          </a:xfrm>
        </p:grpSpPr>
        <p:grpSp>
          <p:nvGrpSpPr>
            <p:cNvPr id="19" name="Group 18"/>
            <p:cNvGrpSpPr/>
            <p:nvPr/>
          </p:nvGrpSpPr>
          <p:grpSpPr>
            <a:xfrm>
              <a:off x="4213801" y="1350912"/>
              <a:ext cx="4352544" cy="4352544"/>
              <a:chOff x="8449056" y="1834362"/>
              <a:chExt cx="4352544" cy="4352544"/>
            </a:xfrm>
          </p:grpSpPr>
          <p:pic>
            <p:nvPicPr>
              <p:cNvPr id="42" name="Picture 4" descr="C:\Users\Scott\Dropbox\Conferences_and_Seminars\2019\IoP_HEP_APP_08-10Apr\190104060_Figure_005-b.jp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49056" y="1834362"/>
                <a:ext cx="4352544" cy="43525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3" name="Group 42"/>
              <p:cNvGrpSpPr/>
              <p:nvPr/>
            </p:nvGrpSpPr>
            <p:grpSpPr>
              <a:xfrm>
                <a:off x="9144000" y="2051796"/>
                <a:ext cx="3540311" cy="3513455"/>
                <a:chOff x="9144000" y="2051796"/>
                <a:chExt cx="3540311" cy="3513455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9144000" y="2051796"/>
                  <a:ext cx="3540311" cy="3513455"/>
                  <a:chOff x="9144000" y="2051796"/>
                  <a:chExt cx="3540311" cy="3513455"/>
                </a:xfrm>
              </p:grpSpPr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10896600" y="3956796"/>
                    <a:ext cx="1787710" cy="1023769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flipH="1" flipV="1">
                    <a:off x="10896600" y="2057400"/>
                    <a:ext cx="0" cy="190500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9144000" y="2066010"/>
                    <a:ext cx="1752600" cy="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9144000" y="2051796"/>
                    <a:ext cx="0" cy="3510804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9144000" y="5562600"/>
                    <a:ext cx="3540310" cy="2651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V="1">
                    <a:off x="12684311" y="4947037"/>
                    <a:ext cx="0" cy="609600"/>
                  </a:xfrm>
                  <a:prstGeom prst="line">
                    <a:avLst/>
                  </a:prstGeom>
                  <a:ln w="571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" name="Rectangle 44"/>
                <p:cNvSpPr/>
                <p:nvPr/>
              </p:nvSpPr>
              <p:spPr>
                <a:xfrm>
                  <a:off x="9144000" y="2051796"/>
                  <a:ext cx="1752600" cy="3504841"/>
                </a:xfrm>
                <a:prstGeom prst="rect">
                  <a:avLst/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10896599" y="4947037"/>
                  <a:ext cx="1787711" cy="618214"/>
                </a:xfrm>
                <a:prstGeom prst="rect">
                  <a:avLst/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Isosceles Triangle 46"/>
                <p:cNvSpPr/>
                <p:nvPr/>
              </p:nvSpPr>
              <p:spPr>
                <a:xfrm>
                  <a:off x="10896600" y="3964567"/>
                  <a:ext cx="1752600" cy="982469"/>
                </a:xfrm>
                <a:prstGeom prst="triangle">
                  <a:avLst>
                    <a:gd name="adj" fmla="val 0"/>
                  </a:avLst>
                </a:prstGeom>
                <a:solidFill>
                  <a:srgbClr val="C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-390144" y="1350912"/>
              <a:ext cx="4352544" cy="4352544"/>
              <a:chOff x="-390144" y="1350912"/>
              <a:chExt cx="4352544" cy="4352544"/>
            </a:xfrm>
          </p:grpSpPr>
          <p:pic>
            <p:nvPicPr>
              <p:cNvPr id="30" name="Picture 5" descr="C:\Users\Scott\Dropbox\Conferences_and_Seminars\2019\IoP_HEP_APP_08-10Apr\190104060_Figure_005-a.jpg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90144" y="1350912"/>
                <a:ext cx="4352544" cy="43525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1" name="Straight Connector 30"/>
              <p:cNvCxnSpPr/>
              <p:nvPr/>
            </p:nvCxnSpPr>
            <p:spPr>
              <a:xfrm>
                <a:off x="2057400" y="5105400"/>
                <a:ext cx="1819656" cy="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2057400" y="3678077"/>
                <a:ext cx="0" cy="1427323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1219200" y="3657601"/>
                <a:ext cx="838200" cy="1447799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3877056" y="1573950"/>
                <a:ext cx="0" cy="3521128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74320" y="1589856"/>
                <a:ext cx="3593592" cy="517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274320" y="1568346"/>
                <a:ext cx="0" cy="3537054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04800" y="5105400"/>
                <a:ext cx="933450" cy="2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/>
              <p:cNvSpPr/>
              <p:nvPr/>
            </p:nvSpPr>
            <p:spPr>
              <a:xfrm>
                <a:off x="2057400" y="1600200"/>
                <a:ext cx="1810512" cy="3505202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74320" y="1599752"/>
                <a:ext cx="1790700" cy="2057849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74320" y="3657601"/>
                <a:ext cx="963930" cy="1424200"/>
              </a:xfrm>
              <a:prstGeom prst="rect">
                <a:avLst/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 rot="10800000">
                <a:off x="1238497" y="3657600"/>
                <a:ext cx="800100" cy="1447801"/>
              </a:xfrm>
              <a:prstGeom prst="triangle">
                <a:avLst>
                  <a:gd name="adj" fmla="val 100000"/>
                </a:avLst>
              </a:prstGeom>
              <a:solidFill>
                <a:srgbClr val="C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64" name="Straight Connector 63"/>
          <p:cNvCxnSpPr/>
          <p:nvPr/>
        </p:nvCxnSpPr>
        <p:spPr>
          <a:xfrm flipV="1">
            <a:off x="5867400" y="2657664"/>
            <a:ext cx="0" cy="3514536"/>
          </a:xfrm>
          <a:prstGeom prst="line">
            <a:avLst/>
          </a:prstGeom>
          <a:ln w="3175">
            <a:solidFill>
              <a:srgbClr val="A6A6A6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369905" y="5573524"/>
            <a:ext cx="339304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Vector Boson Scattering</a:t>
            </a:r>
            <a:endParaRPr lang="en-GB" sz="23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943786" y="5573524"/>
                <a:ext cx="1468607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300" i="1" dirty="0" smtClean="0">
                        <a:latin typeface="Cambria Math"/>
                        <a:ea typeface="Malgun Gothic" panose="020B0503020000020004" pitchFamily="34" charset="-127"/>
                      </a:rPr>
                      <m:t>𝐵</m:t>
                    </m:r>
                  </m:oMath>
                </a14:m>
                <a:r>
                  <a:rPr lang="en-US" sz="23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-physics</a:t>
                </a:r>
                <a:endParaRPr lang="en-GB" sz="23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786" y="5573524"/>
                <a:ext cx="1468607" cy="446276"/>
              </a:xfrm>
              <a:prstGeom prst="rect">
                <a:avLst/>
              </a:prstGeom>
              <a:blipFill rotWithShape="1">
                <a:blip r:embed="rId12"/>
                <a:stretch>
                  <a:fillRect l="-415" t="-9459" r="-6224" b="-28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905318" y="370517"/>
                <a:ext cx="567668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𝑠𝑠</m:t>
                          </m:r>
                        </m:sub>
                      </m:sSub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318" y="370517"/>
                <a:ext cx="5676682" cy="95410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3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0"/>
            <a:ext cx="52886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4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Backup Slides</a:t>
            </a:r>
            <a:endParaRPr lang="en-GB" sz="6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46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Backup Slides</a:t>
            </a:r>
            <a:endParaRPr lang="en-GB" dirty="0"/>
          </a:p>
        </p:txBody>
      </p:sp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524000"/>
            <a:ext cx="88582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748144" y="521456"/>
            <a:ext cx="75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Buttazzo</a:t>
            </a: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et al, 1706.07808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B-physics anomalies: a guide to combined explanations</a:t>
            </a:r>
          </a:p>
        </p:txBody>
      </p:sp>
    </p:spTree>
    <p:extLst>
      <p:ext uri="{BB962C8B-B14F-4D97-AF65-F5344CB8AC3E}">
        <p14:creationId xmlns:p14="http://schemas.microsoft.com/office/powerpoint/2010/main" val="124246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14500" y="2299786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1366" y="229978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79545" y="2341639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96200" y="2343835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126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4495800" y="762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95800" y="1125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4114800" y="762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4114800" y="1125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4459226" y="1086194"/>
            <a:ext cx="79243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714500" y="2299786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21366" y="229978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79545" y="2341639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96200" y="2343835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17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4062881" y="5110206"/>
            <a:ext cx="654479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14399" y="5068838"/>
            <a:ext cx="1048482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42195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299786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29978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715197" y="1782381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197" y="1782381"/>
                <a:ext cx="438005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/>
          <p:cNvCxnSpPr/>
          <p:nvPr/>
        </p:nvCxnSpPr>
        <p:spPr>
          <a:xfrm flipV="1">
            <a:off x="6934200" y="2133600"/>
            <a:ext cx="0" cy="30480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479545" y="2341639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835372"/>
            <a:ext cx="752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???</a:t>
            </a:r>
            <a:endParaRPr lang="en-GB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4495800" y="762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495800" y="1125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4114800" y="76200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114800" y="1125180"/>
            <a:ext cx="365760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4459226" y="1086194"/>
            <a:ext cx="79243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696200" y="2343835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331390" y="1512004"/>
                <a:ext cx="143161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UV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390" y="1512004"/>
                <a:ext cx="1431610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435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7331390" y="1512004"/>
                <a:ext cx="143161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UV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390" y="1512004"/>
                <a:ext cx="143161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96200" y="2352437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4479545" y="2350241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" name="Straight Connector 37"/>
          <p:cNvCxnSpPr/>
          <p:nvPr/>
        </p:nvCxnSpPr>
        <p:spPr>
          <a:xfrm flipV="1">
            <a:off x="6934200" y="2142202"/>
            <a:ext cx="0" cy="30480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67000" y="3336251"/>
            <a:ext cx="4057795" cy="479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38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7331390" y="1512004"/>
                <a:ext cx="143161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UV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390" y="1512004"/>
                <a:ext cx="143161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96200" y="2352437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/>
                            </a:rPr>
                            <m:t>EFT</m:t>
                          </m:r>
                        </m:sub>
                      </m:sSub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337" y="1499208"/>
                <a:ext cx="1566263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4479545" y="2350241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934200" y="2142202"/>
            <a:ext cx="0" cy="30480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1115766" y="4724400"/>
                <a:ext cx="7418634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/>
                      </a:rPr>
                      <m:t>⇒ </m:t>
                    </m:r>
                    <m:r>
                      <a:rPr lang="en-US" sz="250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25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sz="25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</a:t>
                </a:r>
                <a:r>
                  <a:rPr lang="en-GB" sz="25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is analytic </a:t>
                </a:r>
                <a:r>
                  <a:rPr lang="en-GB" sz="22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(up to known poles &amp; branch cuts)</a:t>
                </a:r>
                <a:endParaRPr lang="en-GB" sz="22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766" y="4724400"/>
                <a:ext cx="7418634" cy="477054"/>
              </a:xfrm>
              <a:prstGeom prst="rect">
                <a:avLst/>
              </a:prstGeom>
              <a:blipFill rotWithShape="1">
                <a:blip r:embed="rId6"/>
                <a:stretch>
                  <a:fillRect t="-8974" r="-247" b="-30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762000" y="398722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Causality</a:t>
            </a:r>
            <a:endParaRPr lang="en-GB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667000" y="3336251"/>
            <a:ext cx="4057795" cy="479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2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3706116" y="1698903"/>
            <a:ext cx="969767" cy="402538"/>
            <a:chOff x="1143000" y="2209800"/>
            <a:chExt cx="1316112" cy="6096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1143000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143000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078112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078112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524000" y="2514600"/>
              <a:ext cx="5541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638800" y="1698903"/>
            <a:ext cx="969767" cy="402538"/>
            <a:chOff x="1143000" y="2209800"/>
            <a:chExt cx="1316112" cy="60960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1143000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43000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078112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078112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Freeform 39"/>
          <p:cNvSpPr/>
          <p:nvPr/>
        </p:nvSpPr>
        <p:spPr>
          <a:xfrm>
            <a:off x="5909481" y="1691663"/>
            <a:ext cx="418349" cy="208509"/>
          </a:xfrm>
          <a:custGeom>
            <a:avLst/>
            <a:gdLst>
              <a:gd name="connsiteX0" fmla="*/ 0 w 573206"/>
              <a:gd name="connsiteY0" fmla="*/ 177584 h 204879"/>
              <a:gd name="connsiteX1" fmla="*/ 286603 w 573206"/>
              <a:gd name="connsiteY1" fmla="*/ 163 h 204879"/>
              <a:gd name="connsiteX2" fmla="*/ 573206 w 573206"/>
              <a:gd name="connsiteY2" fmla="*/ 204879 h 20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206" h="204879">
                <a:moveTo>
                  <a:pt x="0" y="177584"/>
                </a:moveTo>
                <a:cubicBezTo>
                  <a:pt x="95534" y="86599"/>
                  <a:pt x="191069" y="-4386"/>
                  <a:pt x="286603" y="163"/>
                </a:cubicBezTo>
                <a:cubicBezTo>
                  <a:pt x="382137" y="4712"/>
                  <a:pt x="477671" y="104795"/>
                  <a:pt x="573206" y="204879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 rot="10588111">
            <a:off x="5895807" y="1883008"/>
            <a:ext cx="423956" cy="170098"/>
          </a:xfrm>
          <a:custGeom>
            <a:avLst/>
            <a:gdLst>
              <a:gd name="connsiteX0" fmla="*/ 0 w 573206"/>
              <a:gd name="connsiteY0" fmla="*/ 177584 h 204879"/>
              <a:gd name="connsiteX1" fmla="*/ 286603 w 573206"/>
              <a:gd name="connsiteY1" fmla="*/ 163 h 204879"/>
              <a:gd name="connsiteX2" fmla="*/ 573206 w 573206"/>
              <a:gd name="connsiteY2" fmla="*/ 204879 h 20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206" h="204879">
                <a:moveTo>
                  <a:pt x="0" y="177584"/>
                </a:moveTo>
                <a:cubicBezTo>
                  <a:pt x="95534" y="86599"/>
                  <a:pt x="191069" y="-4386"/>
                  <a:pt x="286603" y="163"/>
                </a:cubicBezTo>
                <a:cubicBezTo>
                  <a:pt x="382137" y="4712"/>
                  <a:pt x="477671" y="104795"/>
                  <a:pt x="573206" y="204879"/>
                </a:cubicBezTo>
              </a:path>
            </a:pathLst>
          </a:cu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41910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019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19800" y="2232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15695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1115766" y="4724400"/>
                <a:ext cx="7418634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/>
                      </a:rPr>
                      <m:t>⇒ </m:t>
                    </m:r>
                    <m:r>
                      <a:rPr lang="en-US" sz="250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25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sz="25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</a:t>
                </a:r>
                <a:r>
                  <a:rPr lang="en-GB" sz="25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is analytic </a:t>
                </a:r>
                <a:r>
                  <a:rPr lang="en-GB" sz="22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(up to known poles &amp; branch cuts)</a:t>
                </a:r>
                <a:endParaRPr lang="en-GB" sz="22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766" y="4724400"/>
                <a:ext cx="7418634" cy="477054"/>
              </a:xfrm>
              <a:prstGeom prst="rect">
                <a:avLst/>
              </a:prstGeom>
              <a:blipFill rotWithShape="1">
                <a:blip r:embed="rId6"/>
                <a:stretch>
                  <a:fillRect t="-8974" r="-247" b="-30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762000" y="398722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Causality</a:t>
            </a:r>
            <a:endParaRPr lang="en-GB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667000" y="3336251"/>
            <a:ext cx="4057795" cy="479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44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 flipV="1">
            <a:off x="5257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91656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115766" y="4724400"/>
                <a:ext cx="7418634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/>
                      </a:rPr>
                      <m:t>⇒ </m:t>
                    </m:r>
                    <m:r>
                      <a:rPr lang="en-US" sz="250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25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sz="25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</a:t>
                </a:r>
                <a:r>
                  <a:rPr lang="en-GB" sz="25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is analytic </a:t>
                </a:r>
                <a:r>
                  <a:rPr lang="en-GB" sz="22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(up to known poles &amp; branch cuts)</a:t>
                </a:r>
                <a:endParaRPr lang="en-GB" sz="22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766" y="4724400"/>
                <a:ext cx="7418634" cy="477054"/>
              </a:xfrm>
              <a:prstGeom prst="rect">
                <a:avLst/>
              </a:prstGeom>
              <a:blipFill rotWithShape="1">
                <a:blip r:embed="rId2"/>
                <a:stretch>
                  <a:fillRect t="-8974" r="-247" b="-30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62000" y="398722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Causality</a:t>
            </a:r>
            <a:endParaRPr lang="en-GB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3706116" y="1698903"/>
            <a:ext cx="969767" cy="402538"/>
            <a:chOff x="1143000" y="2209800"/>
            <a:chExt cx="1316112" cy="6096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1143000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143000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078112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078112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524000" y="2514600"/>
              <a:ext cx="5541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638800" y="1698903"/>
            <a:ext cx="969767" cy="402538"/>
            <a:chOff x="1143000" y="2209800"/>
            <a:chExt cx="1316112" cy="60960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1143000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43000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078112" y="22098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078112" y="2514600"/>
              <a:ext cx="381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Freeform 39"/>
          <p:cNvSpPr/>
          <p:nvPr/>
        </p:nvSpPr>
        <p:spPr>
          <a:xfrm>
            <a:off x="5909481" y="1691663"/>
            <a:ext cx="418349" cy="208509"/>
          </a:xfrm>
          <a:custGeom>
            <a:avLst/>
            <a:gdLst>
              <a:gd name="connsiteX0" fmla="*/ 0 w 573206"/>
              <a:gd name="connsiteY0" fmla="*/ 177584 h 204879"/>
              <a:gd name="connsiteX1" fmla="*/ 286603 w 573206"/>
              <a:gd name="connsiteY1" fmla="*/ 163 h 204879"/>
              <a:gd name="connsiteX2" fmla="*/ 573206 w 573206"/>
              <a:gd name="connsiteY2" fmla="*/ 204879 h 20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206" h="204879">
                <a:moveTo>
                  <a:pt x="0" y="177584"/>
                </a:moveTo>
                <a:cubicBezTo>
                  <a:pt x="95534" y="86599"/>
                  <a:pt x="191069" y="-4386"/>
                  <a:pt x="286603" y="163"/>
                </a:cubicBezTo>
                <a:cubicBezTo>
                  <a:pt x="382137" y="4712"/>
                  <a:pt x="477671" y="104795"/>
                  <a:pt x="573206" y="204879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 rot="10588111">
            <a:off x="5895807" y="1883008"/>
            <a:ext cx="423956" cy="170098"/>
          </a:xfrm>
          <a:custGeom>
            <a:avLst/>
            <a:gdLst>
              <a:gd name="connsiteX0" fmla="*/ 0 w 573206"/>
              <a:gd name="connsiteY0" fmla="*/ 177584 h 204879"/>
              <a:gd name="connsiteX1" fmla="*/ 286603 w 573206"/>
              <a:gd name="connsiteY1" fmla="*/ 163 h 204879"/>
              <a:gd name="connsiteX2" fmla="*/ 573206 w 573206"/>
              <a:gd name="connsiteY2" fmla="*/ 204879 h 20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206" h="204879">
                <a:moveTo>
                  <a:pt x="0" y="177584"/>
                </a:moveTo>
                <a:cubicBezTo>
                  <a:pt x="95534" y="86599"/>
                  <a:pt x="191069" y="-4386"/>
                  <a:pt x="286603" y="163"/>
                </a:cubicBezTo>
                <a:cubicBezTo>
                  <a:pt x="382137" y="4712"/>
                  <a:pt x="477671" y="104795"/>
                  <a:pt x="573206" y="204879"/>
                </a:cubicBezTo>
              </a:path>
            </a:pathLst>
          </a:cu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41910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019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19800" y="2232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26782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811676" y="2686811"/>
            <a:ext cx="1066800" cy="452855"/>
            <a:chOff x="3429000" y="2209800"/>
            <a:chExt cx="1447800" cy="6858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429000" y="2209800"/>
              <a:ext cx="144780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429000" y="2590800"/>
              <a:ext cx="6096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4191000" y="2209800"/>
              <a:ext cx="6096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886200" y="24384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514600" y="2675603"/>
            <a:ext cx="1066800" cy="452855"/>
            <a:chOff x="3429000" y="3307023"/>
            <a:chExt cx="1447800" cy="68580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3429000" y="3307023"/>
              <a:ext cx="144780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3429000" y="3688023"/>
              <a:ext cx="6096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4191000" y="3307023"/>
              <a:ext cx="6096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>
            <a:off x="3579041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/>
          <p:cNvCxnSpPr/>
          <p:nvPr/>
        </p:nvCxnSpPr>
        <p:spPr>
          <a:xfrm flipV="1">
            <a:off x="31242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Connector 65"/>
          <p:cNvCxnSpPr/>
          <p:nvPr/>
        </p:nvCxnSpPr>
        <p:spPr>
          <a:xfrm>
            <a:off x="1600200" y="2218402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 rot="5695424">
            <a:off x="2549244" y="2823973"/>
            <a:ext cx="321239" cy="192209"/>
            <a:chOff x="6048207" y="3892861"/>
            <a:chExt cx="432023" cy="361443"/>
          </a:xfrm>
        </p:grpSpPr>
        <p:sp>
          <p:nvSpPr>
            <p:cNvPr id="70" name="Freeform 69"/>
            <p:cNvSpPr/>
            <p:nvPr/>
          </p:nvSpPr>
          <p:spPr>
            <a:xfrm>
              <a:off x="6061881" y="3892861"/>
              <a:ext cx="418349" cy="208509"/>
            </a:xfrm>
            <a:custGeom>
              <a:avLst/>
              <a:gdLst>
                <a:gd name="connsiteX0" fmla="*/ 0 w 573206"/>
                <a:gd name="connsiteY0" fmla="*/ 177584 h 204879"/>
                <a:gd name="connsiteX1" fmla="*/ 286603 w 573206"/>
                <a:gd name="connsiteY1" fmla="*/ 163 h 204879"/>
                <a:gd name="connsiteX2" fmla="*/ 573206 w 573206"/>
                <a:gd name="connsiteY2" fmla="*/ 204879 h 20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206" h="204879">
                  <a:moveTo>
                    <a:pt x="0" y="177584"/>
                  </a:moveTo>
                  <a:cubicBezTo>
                    <a:pt x="95534" y="86599"/>
                    <a:pt x="191069" y="-4386"/>
                    <a:pt x="286603" y="163"/>
                  </a:cubicBezTo>
                  <a:cubicBezTo>
                    <a:pt x="382137" y="4712"/>
                    <a:pt x="477671" y="104795"/>
                    <a:pt x="573206" y="204879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0588111">
              <a:off x="6048207" y="4084206"/>
              <a:ext cx="423956" cy="170098"/>
            </a:xfrm>
            <a:custGeom>
              <a:avLst/>
              <a:gdLst>
                <a:gd name="connsiteX0" fmla="*/ 0 w 573206"/>
                <a:gd name="connsiteY0" fmla="*/ 177584 h 204879"/>
                <a:gd name="connsiteX1" fmla="*/ 286603 w 573206"/>
                <a:gd name="connsiteY1" fmla="*/ 163 h 204879"/>
                <a:gd name="connsiteX2" fmla="*/ 573206 w 573206"/>
                <a:gd name="connsiteY2" fmla="*/ 204879 h 20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206" h="204879">
                  <a:moveTo>
                    <a:pt x="0" y="177584"/>
                  </a:moveTo>
                  <a:cubicBezTo>
                    <a:pt x="95534" y="86599"/>
                    <a:pt x="191069" y="-4386"/>
                    <a:pt x="286603" y="163"/>
                  </a:cubicBezTo>
                  <a:cubicBezTo>
                    <a:pt x="382137" y="4712"/>
                    <a:pt x="477671" y="104795"/>
                    <a:pt x="573206" y="204879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667000" y="3336251"/>
            <a:ext cx="4057795" cy="479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3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 flipV="1">
            <a:off x="5257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91656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41910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019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19800" y="2232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26782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579041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/>
          <p:cNvCxnSpPr/>
          <p:nvPr/>
        </p:nvCxnSpPr>
        <p:spPr>
          <a:xfrm flipV="1">
            <a:off x="31242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Connector 65"/>
          <p:cNvCxnSpPr/>
          <p:nvPr/>
        </p:nvCxnSpPr>
        <p:spPr>
          <a:xfrm>
            <a:off x="1600200" y="2218402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67000" y="3336251"/>
            <a:ext cx="4057795" cy="479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02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 flipV="1">
            <a:off x="5257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91656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41910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019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19800" y="2232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26782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579041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/>
          <p:cNvCxnSpPr/>
          <p:nvPr/>
        </p:nvCxnSpPr>
        <p:spPr>
          <a:xfrm flipV="1">
            <a:off x="31242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Connector 65"/>
          <p:cNvCxnSpPr/>
          <p:nvPr/>
        </p:nvCxnSpPr>
        <p:spPr>
          <a:xfrm>
            <a:off x="1600200" y="2218402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476951" y="1964655"/>
            <a:ext cx="5334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4836265" y="1708281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𝐶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265" y="1708281"/>
                <a:ext cx="438005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4605608" y="2039366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673525" y="1964655"/>
            <a:ext cx="138151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pic>
        <p:nvPicPr>
          <p:cNvPr id="144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Rectangle 64"/>
          <p:cNvSpPr/>
          <p:nvPr/>
        </p:nvSpPr>
        <p:spPr>
          <a:xfrm>
            <a:off x="2667000" y="3336251"/>
            <a:ext cx="4057795" cy="479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23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 flipV="1">
            <a:off x="5257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91656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41910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019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19800" y="2232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26782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579041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/>
          <p:cNvCxnSpPr/>
          <p:nvPr/>
        </p:nvCxnSpPr>
        <p:spPr>
          <a:xfrm flipV="1">
            <a:off x="31242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Connector 65"/>
          <p:cNvCxnSpPr/>
          <p:nvPr/>
        </p:nvCxnSpPr>
        <p:spPr>
          <a:xfrm>
            <a:off x="1600200" y="2218402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476951" y="1964655"/>
            <a:ext cx="5334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4836265" y="1708281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𝐶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265" y="1708281"/>
                <a:ext cx="438005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4605608" y="2039366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673525" y="1964655"/>
            <a:ext cx="138151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2317558" y="3336251"/>
            <a:ext cx="4616641" cy="3366917"/>
            <a:chOff x="2317558" y="1270249"/>
            <a:chExt cx="4616641" cy="3366917"/>
          </a:xfrm>
        </p:grpSpPr>
        <p:sp>
          <p:nvSpPr>
            <p:cNvPr id="114" name="Oval 113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667000" y="1270249"/>
              <a:ext cx="4057795" cy="4799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7" name="Straight Connector 116"/>
          <p:cNvCxnSpPr/>
          <p:nvPr/>
        </p:nvCxnSpPr>
        <p:spPr>
          <a:xfrm flipV="1">
            <a:off x="5257800" y="4899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5091656" y="4636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1714500" y="4975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521366" y="4975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7389921" y="3437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3437602"/>
                <a:ext cx="34971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2" name="Straight Connector 121"/>
          <p:cNvCxnSpPr/>
          <p:nvPr/>
        </p:nvCxnSpPr>
        <p:spPr>
          <a:xfrm>
            <a:off x="7389921" y="3449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389921" y="3818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3723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723292"/>
                <a:ext cx="438005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3962400" y="4984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984479"/>
                <a:ext cx="54764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25"/>
              <p:cNvSpPr txBox="1"/>
              <p:nvPr/>
            </p:nvSpPr>
            <p:spPr>
              <a:xfrm>
                <a:off x="5801109" y="4984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6" name="TextBox 1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4984479"/>
                <a:ext cx="67589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7" name="Straight Connector 126"/>
          <p:cNvCxnSpPr/>
          <p:nvPr/>
        </p:nvCxnSpPr>
        <p:spPr>
          <a:xfrm flipV="1">
            <a:off x="4191000" y="4899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6019800" y="4899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019800" y="4899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026782" y="4636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3579041" y="4975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/>
              <p:cNvSpPr txBox="1"/>
              <p:nvPr/>
            </p:nvSpPr>
            <p:spPr>
              <a:xfrm>
                <a:off x="4811676" y="5019437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5019437"/>
                <a:ext cx="903324" cy="3231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3" name="Straight Connector 132"/>
          <p:cNvCxnSpPr/>
          <p:nvPr/>
        </p:nvCxnSpPr>
        <p:spPr>
          <a:xfrm flipV="1">
            <a:off x="3124200" y="4899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2819400" y="4975503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975503"/>
                <a:ext cx="51251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5" name="Straight Connector 134"/>
          <p:cNvCxnSpPr/>
          <p:nvPr/>
        </p:nvCxnSpPr>
        <p:spPr>
          <a:xfrm>
            <a:off x="1600200" y="4885402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>
          <a:xfrm>
            <a:off x="4476951" y="4631655"/>
            <a:ext cx="5334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/>
              <p:cNvSpPr txBox="1"/>
              <p:nvPr/>
            </p:nvSpPr>
            <p:spPr>
              <a:xfrm>
                <a:off x="4836265" y="4375281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𝐶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265" y="4375281"/>
                <a:ext cx="438005" cy="40011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8" name="TextBox 137"/>
          <p:cNvSpPr txBox="1"/>
          <p:nvPr/>
        </p:nvSpPr>
        <p:spPr>
          <a:xfrm>
            <a:off x="4605608" y="4706366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4673525" y="4631655"/>
            <a:ext cx="138151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V="1">
            <a:off x="5055268" y="4504402"/>
            <a:ext cx="1678524" cy="2709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4961847" y="5097946"/>
            <a:ext cx="1840930" cy="4394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H="1" flipV="1">
            <a:off x="2667000" y="4504402"/>
            <a:ext cx="1678524" cy="2709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pic>
        <p:nvPicPr>
          <p:cNvPr id="144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/>
              <p:cNvSpPr txBox="1"/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45" name="TextBox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42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7558" y="609600"/>
            <a:ext cx="4616641" cy="3426568"/>
            <a:chOff x="2317558" y="1210598"/>
            <a:chExt cx="4616641" cy="3426568"/>
          </a:xfrm>
        </p:grpSpPr>
        <p:sp>
          <p:nvSpPr>
            <p:cNvPr id="9" name="Oval 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 flipV="1">
            <a:off x="5257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91656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714500" y="2308388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21366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770602"/>
                <a:ext cx="34971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7389921" y="782270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89921" y="1151602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1056292"/>
                <a:ext cx="438005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317479"/>
                <a:ext cx="54764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2317479"/>
                <a:ext cx="67589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41910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0198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19800" y="2232303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26782" y="1969204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579041" y="2308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2352437"/>
                <a:ext cx="903324" cy="3231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/>
          <p:cNvCxnSpPr/>
          <p:nvPr/>
        </p:nvCxnSpPr>
        <p:spPr>
          <a:xfrm flipV="1">
            <a:off x="3124200" y="2232303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308503"/>
                <a:ext cx="51251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Connector 65"/>
          <p:cNvCxnSpPr/>
          <p:nvPr/>
        </p:nvCxnSpPr>
        <p:spPr>
          <a:xfrm>
            <a:off x="1600200" y="2218402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476951" y="1964655"/>
            <a:ext cx="5334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4836265" y="1708281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𝐶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265" y="1708281"/>
                <a:ext cx="438005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4605608" y="2039366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673525" y="1964655"/>
            <a:ext cx="138151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2317558" y="3279032"/>
            <a:ext cx="4616641" cy="3426568"/>
            <a:chOff x="2317558" y="1210598"/>
            <a:chExt cx="4616641" cy="3426568"/>
          </a:xfrm>
        </p:grpSpPr>
        <p:sp>
          <p:nvSpPr>
            <p:cNvPr id="69" name="Oval 6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V="1">
            <a:off x="5257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091656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1714500" y="4977820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521366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>
            <a:off x="7389921" y="3451702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89921" y="3821034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/>
          <p:cNvCxnSpPr/>
          <p:nvPr/>
        </p:nvCxnSpPr>
        <p:spPr>
          <a:xfrm flipV="1">
            <a:off x="41910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019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019800" y="4901735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026782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579041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Connector 87"/>
          <p:cNvCxnSpPr/>
          <p:nvPr/>
        </p:nvCxnSpPr>
        <p:spPr>
          <a:xfrm flipV="1">
            <a:off x="31242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/>
          <p:cNvCxnSpPr/>
          <p:nvPr/>
        </p:nvCxnSpPr>
        <p:spPr>
          <a:xfrm>
            <a:off x="1600200" y="4887834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"/>
          <p:cNvSpPr/>
          <p:nvPr/>
        </p:nvSpPr>
        <p:spPr>
          <a:xfrm>
            <a:off x="5860227" y="3754535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reeform: Shape 29"/>
          <p:cNvSpPr/>
          <p:nvPr/>
        </p:nvSpPr>
        <p:spPr>
          <a:xfrm flipH="1">
            <a:off x="1434745" y="3716493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/>
          <p:cNvSpPr txBox="1"/>
          <p:nvPr/>
        </p:nvSpPr>
        <p:spPr>
          <a:xfrm>
            <a:off x="4605608" y="4708798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sp>
        <p:nvSpPr>
          <p:cNvPr id="96" name="Oval 95"/>
          <p:cNvSpPr/>
          <p:nvPr/>
        </p:nvSpPr>
        <p:spPr>
          <a:xfrm>
            <a:off x="3985999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5070505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5221800" y="4780599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41400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>
            <a:off x="6629400" y="48116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629400" y="5076810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24384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2438400" y="504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937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00200" y="609600"/>
            <a:ext cx="6167290" cy="3426568"/>
            <a:chOff x="1600200" y="609600"/>
            <a:chExt cx="6167290" cy="3426568"/>
          </a:xfrm>
        </p:grpSpPr>
        <p:grpSp>
          <p:nvGrpSpPr>
            <p:cNvPr id="12" name="Group 11"/>
            <p:cNvGrpSpPr/>
            <p:nvPr/>
          </p:nvGrpSpPr>
          <p:grpSpPr>
            <a:xfrm>
              <a:off x="2317558" y="609600"/>
              <a:ext cx="4616641" cy="3426568"/>
              <a:chOff x="2317558" y="1210598"/>
              <a:chExt cx="4616641" cy="342656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317558" y="1270249"/>
                <a:ext cx="4616641" cy="3366917"/>
              </a:xfrm>
              <a:prstGeom prst="ellipse">
                <a:avLst/>
              </a:prstGeom>
              <a:solidFill>
                <a:srgbClr val="002060">
                  <a:alpha val="10196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4097613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667000" y="1210598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 flipV="1">
              <a:off x="5257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091656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1714500" y="2308388"/>
              <a:ext cx="60529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521366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/>
            <p:cNvCxnSpPr/>
            <p:nvPr/>
          </p:nvCxnSpPr>
          <p:spPr>
            <a:xfrm>
              <a:off x="7389921" y="782270"/>
              <a:ext cx="0" cy="3693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389921" y="1151602"/>
              <a:ext cx="349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A6BF93DB-FA7C-423A-845E-CFBB296383B7}"/>
                    </a:ext>
                  </a:extLst>
                </p:cNvPr>
                <p:cNvSpPr txBox="1"/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Λ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A6BF93DB-FA7C-423A-845E-CFBB296383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/>
            <p:cNvCxnSpPr/>
            <p:nvPr/>
          </p:nvCxnSpPr>
          <p:spPr>
            <a:xfrm flipV="1">
              <a:off x="41910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019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019800" y="2232303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026782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579041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sz="15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/>
            <p:cNvCxnSpPr/>
            <p:nvPr/>
          </p:nvCxnSpPr>
          <p:spPr>
            <a:xfrm flipV="1">
              <a:off x="31242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/>
            <p:cNvCxnSpPr/>
            <p:nvPr/>
          </p:nvCxnSpPr>
          <p:spPr>
            <a:xfrm>
              <a:off x="1600200" y="2218402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4476951" y="1964655"/>
              <a:ext cx="533400" cy="45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𝐶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TextBox 57"/>
            <p:cNvSpPr txBox="1"/>
            <p:nvPr/>
          </p:nvSpPr>
          <p:spPr>
            <a:xfrm>
              <a:off x="4605608" y="2039366"/>
              <a:ext cx="268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x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73525" y="1964655"/>
              <a:ext cx="1381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317558" y="3279032"/>
            <a:ext cx="4616641" cy="3426568"/>
            <a:chOff x="2317558" y="1210598"/>
            <a:chExt cx="4616641" cy="3426568"/>
          </a:xfrm>
        </p:grpSpPr>
        <p:sp>
          <p:nvSpPr>
            <p:cNvPr id="69" name="Oval 6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V="1">
            <a:off x="5257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091656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1714500" y="4977820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521366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>
            <a:off x="7389921" y="3451702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89921" y="3821034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/>
          <p:cNvCxnSpPr/>
          <p:nvPr/>
        </p:nvCxnSpPr>
        <p:spPr>
          <a:xfrm flipV="1">
            <a:off x="41910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019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019800" y="4901735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026782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579041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Connector 87"/>
          <p:cNvCxnSpPr/>
          <p:nvPr/>
        </p:nvCxnSpPr>
        <p:spPr>
          <a:xfrm flipV="1">
            <a:off x="31242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/>
          <p:cNvCxnSpPr/>
          <p:nvPr/>
        </p:nvCxnSpPr>
        <p:spPr>
          <a:xfrm>
            <a:off x="1600200" y="4887834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"/>
          <p:cNvSpPr/>
          <p:nvPr/>
        </p:nvSpPr>
        <p:spPr>
          <a:xfrm>
            <a:off x="5860227" y="3754535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reeform: Shape 29"/>
          <p:cNvSpPr/>
          <p:nvPr/>
        </p:nvSpPr>
        <p:spPr>
          <a:xfrm flipH="1">
            <a:off x="1434745" y="3716493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/>
          <p:cNvSpPr txBox="1"/>
          <p:nvPr/>
        </p:nvSpPr>
        <p:spPr>
          <a:xfrm>
            <a:off x="4605608" y="4708798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sp>
        <p:nvSpPr>
          <p:cNvPr id="96" name="Oval 95"/>
          <p:cNvSpPr/>
          <p:nvPr/>
        </p:nvSpPr>
        <p:spPr>
          <a:xfrm>
            <a:off x="3985999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5070505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5221800" y="4780599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41400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>
            <a:off x="6629400" y="48116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629400" y="5076810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24384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2438400" y="504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914400" y="669251"/>
            <a:ext cx="7696200" cy="2770783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76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0871" y="5106304"/>
            <a:ext cx="672890" cy="41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5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00200" y="609600"/>
            <a:ext cx="6167290" cy="3426568"/>
            <a:chOff x="1600200" y="609600"/>
            <a:chExt cx="6167290" cy="3426568"/>
          </a:xfrm>
        </p:grpSpPr>
        <p:grpSp>
          <p:nvGrpSpPr>
            <p:cNvPr id="12" name="Group 11"/>
            <p:cNvGrpSpPr/>
            <p:nvPr/>
          </p:nvGrpSpPr>
          <p:grpSpPr>
            <a:xfrm>
              <a:off x="2317558" y="609600"/>
              <a:ext cx="4616641" cy="3426568"/>
              <a:chOff x="2317558" y="1210598"/>
              <a:chExt cx="4616641" cy="342656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317558" y="1270249"/>
                <a:ext cx="4616641" cy="3366917"/>
              </a:xfrm>
              <a:prstGeom prst="ellipse">
                <a:avLst/>
              </a:prstGeom>
              <a:solidFill>
                <a:srgbClr val="002060">
                  <a:alpha val="10196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4097613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667000" y="1210598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 flipV="1">
              <a:off x="5257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091656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1714500" y="2308388"/>
              <a:ext cx="60529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521366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/>
            <p:cNvCxnSpPr/>
            <p:nvPr/>
          </p:nvCxnSpPr>
          <p:spPr>
            <a:xfrm>
              <a:off x="7389921" y="782270"/>
              <a:ext cx="0" cy="3693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389921" y="1151602"/>
              <a:ext cx="349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A6BF93DB-FA7C-423A-845E-CFBB296383B7}"/>
                    </a:ext>
                  </a:extLst>
                </p:cNvPr>
                <p:cNvSpPr txBox="1"/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Λ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A6BF93DB-FA7C-423A-845E-CFBB296383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/>
            <p:cNvCxnSpPr/>
            <p:nvPr/>
          </p:nvCxnSpPr>
          <p:spPr>
            <a:xfrm flipV="1">
              <a:off x="41910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019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019800" y="2232303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026782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579041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sz="15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/>
            <p:cNvCxnSpPr/>
            <p:nvPr/>
          </p:nvCxnSpPr>
          <p:spPr>
            <a:xfrm flipV="1">
              <a:off x="31242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/>
            <p:cNvCxnSpPr/>
            <p:nvPr/>
          </p:nvCxnSpPr>
          <p:spPr>
            <a:xfrm>
              <a:off x="1600200" y="2218402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4476951" y="1964655"/>
              <a:ext cx="533400" cy="45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𝐶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TextBox 57"/>
            <p:cNvSpPr txBox="1"/>
            <p:nvPr/>
          </p:nvSpPr>
          <p:spPr>
            <a:xfrm>
              <a:off x="4605608" y="2039366"/>
              <a:ext cx="268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x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73525" y="1964655"/>
              <a:ext cx="1381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317558" y="3279032"/>
            <a:ext cx="4616641" cy="3426568"/>
            <a:chOff x="2317558" y="1210598"/>
            <a:chExt cx="4616641" cy="3426568"/>
          </a:xfrm>
        </p:grpSpPr>
        <p:sp>
          <p:nvSpPr>
            <p:cNvPr id="69" name="Oval 6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>
            <a:off x="7389921" y="3451702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89921" y="3821034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Freeform: Shape 9"/>
          <p:cNvSpPr/>
          <p:nvPr/>
        </p:nvSpPr>
        <p:spPr>
          <a:xfrm>
            <a:off x="5860227" y="3754535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reeform: Shape 29"/>
          <p:cNvSpPr/>
          <p:nvPr/>
        </p:nvSpPr>
        <p:spPr>
          <a:xfrm flipH="1">
            <a:off x="1434745" y="3716493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5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14400" y="669251"/>
            <a:ext cx="7696200" cy="55415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877496" y="3847981"/>
                <a:ext cx="7656904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600" b="0" i="0" smtClean="0">
                          <a:latin typeface="Cambria Math"/>
                        </a:rPr>
                        <m:t>Poles</m:t>
                      </m:r>
                      <m:r>
                        <a:rPr lang="en-US" sz="4600" b="0" i="1" smtClean="0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600" b="0" i="0" smtClean="0">
                          <a:latin typeface="Cambria Math"/>
                        </a:rPr>
                        <m:t>Im</m:t>
                      </m:r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  <a:ea typeface="Cambria Math"/>
                        </a:rPr>
                        <m:t>∞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96" y="3847981"/>
                <a:ext cx="7656904" cy="80021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3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00200" y="609600"/>
            <a:ext cx="6167290" cy="3426568"/>
            <a:chOff x="1600200" y="609600"/>
            <a:chExt cx="6167290" cy="3426568"/>
          </a:xfrm>
        </p:grpSpPr>
        <p:grpSp>
          <p:nvGrpSpPr>
            <p:cNvPr id="12" name="Group 11"/>
            <p:cNvGrpSpPr/>
            <p:nvPr/>
          </p:nvGrpSpPr>
          <p:grpSpPr>
            <a:xfrm>
              <a:off x="2317558" y="609600"/>
              <a:ext cx="4616641" cy="3426568"/>
              <a:chOff x="2317558" y="1210598"/>
              <a:chExt cx="4616641" cy="342656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317558" y="1270249"/>
                <a:ext cx="4616641" cy="3366917"/>
              </a:xfrm>
              <a:prstGeom prst="ellipse">
                <a:avLst/>
              </a:prstGeom>
              <a:solidFill>
                <a:srgbClr val="002060">
                  <a:alpha val="10196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4097613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667000" y="1210598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 flipV="1">
              <a:off x="5257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091656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1714500" y="2308388"/>
              <a:ext cx="60529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521366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/>
            <p:cNvCxnSpPr/>
            <p:nvPr/>
          </p:nvCxnSpPr>
          <p:spPr>
            <a:xfrm>
              <a:off x="7389921" y="782270"/>
              <a:ext cx="0" cy="3693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389921" y="1151602"/>
              <a:ext cx="349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A6BF93DB-FA7C-423A-845E-CFBB296383B7}"/>
                    </a:ext>
                  </a:extLst>
                </p:cNvPr>
                <p:cNvSpPr txBox="1"/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Λ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A6BF93DB-FA7C-423A-845E-CFBB296383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/>
            <p:cNvCxnSpPr/>
            <p:nvPr/>
          </p:nvCxnSpPr>
          <p:spPr>
            <a:xfrm flipV="1">
              <a:off x="41910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019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019800" y="2232303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026782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579041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sz="15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/>
            <p:cNvCxnSpPr/>
            <p:nvPr/>
          </p:nvCxnSpPr>
          <p:spPr>
            <a:xfrm flipV="1">
              <a:off x="31242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/>
            <p:cNvCxnSpPr/>
            <p:nvPr/>
          </p:nvCxnSpPr>
          <p:spPr>
            <a:xfrm>
              <a:off x="1600200" y="2218402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4476951" y="1964655"/>
              <a:ext cx="533400" cy="45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𝐶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TextBox 57"/>
            <p:cNvSpPr txBox="1"/>
            <p:nvPr/>
          </p:nvSpPr>
          <p:spPr>
            <a:xfrm>
              <a:off x="4605608" y="2039366"/>
              <a:ext cx="268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x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73525" y="1964655"/>
              <a:ext cx="1381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317558" y="3279032"/>
            <a:ext cx="4616641" cy="3426568"/>
            <a:chOff x="2317558" y="1210598"/>
            <a:chExt cx="4616641" cy="3426568"/>
          </a:xfrm>
        </p:grpSpPr>
        <p:sp>
          <p:nvSpPr>
            <p:cNvPr id="69" name="Oval 6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V="1">
            <a:off x="5257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091656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1714500" y="4977820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521366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>
            <a:off x="7389921" y="3451702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89921" y="3821034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/>
          <p:cNvCxnSpPr/>
          <p:nvPr/>
        </p:nvCxnSpPr>
        <p:spPr>
          <a:xfrm flipV="1">
            <a:off x="41910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019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019800" y="4901735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026782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579041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Connector 87"/>
          <p:cNvCxnSpPr/>
          <p:nvPr/>
        </p:nvCxnSpPr>
        <p:spPr>
          <a:xfrm flipV="1">
            <a:off x="31242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/>
          <p:cNvCxnSpPr/>
          <p:nvPr/>
        </p:nvCxnSpPr>
        <p:spPr>
          <a:xfrm>
            <a:off x="1600200" y="4887834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"/>
          <p:cNvSpPr/>
          <p:nvPr/>
        </p:nvSpPr>
        <p:spPr>
          <a:xfrm>
            <a:off x="5860227" y="3754535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reeform: Shape 29"/>
          <p:cNvSpPr/>
          <p:nvPr/>
        </p:nvSpPr>
        <p:spPr>
          <a:xfrm flipH="1">
            <a:off x="1434745" y="3716493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/>
          <p:cNvSpPr txBox="1"/>
          <p:nvPr/>
        </p:nvSpPr>
        <p:spPr>
          <a:xfrm>
            <a:off x="4605608" y="4708798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sp>
        <p:nvSpPr>
          <p:cNvPr id="96" name="Oval 95"/>
          <p:cNvSpPr/>
          <p:nvPr/>
        </p:nvSpPr>
        <p:spPr>
          <a:xfrm>
            <a:off x="3985999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5070505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5221800" y="4780599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41400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>
            <a:off x="6629400" y="48116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629400" y="5076810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24384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2438400" y="504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14400" y="669251"/>
            <a:ext cx="7696200" cy="55415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877496" y="3847981"/>
                <a:ext cx="7656904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600" b="0" i="0" smtClean="0">
                          <a:latin typeface="Cambria Math"/>
                        </a:rPr>
                        <m:t>Poles</m:t>
                      </m:r>
                      <m:r>
                        <a:rPr lang="en-US" sz="4600" b="0" i="1" smtClean="0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600" b="0" i="0" smtClean="0">
                          <a:latin typeface="Cambria Math"/>
                        </a:rPr>
                        <m:t>Im</m:t>
                      </m:r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  <a:ea typeface="Cambria Math"/>
                        </a:rPr>
                        <m:t>∞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96" y="3847981"/>
                <a:ext cx="7656904" cy="800219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 rot="5400000">
            <a:off x="3155463" y="2593618"/>
            <a:ext cx="457200" cy="4644035"/>
          </a:xfrm>
          <a:prstGeom prst="rightBrace">
            <a:avLst>
              <a:gd name="adj1" fmla="val 71019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143823" y="5240211"/>
            <a:ext cx="21995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Positive</a:t>
            </a:r>
            <a:endParaRPr lang="en-GB" sz="4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191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00200" y="609600"/>
            <a:ext cx="6167290" cy="3426568"/>
            <a:chOff x="1600200" y="609600"/>
            <a:chExt cx="6167290" cy="3426568"/>
          </a:xfrm>
        </p:grpSpPr>
        <p:grpSp>
          <p:nvGrpSpPr>
            <p:cNvPr id="12" name="Group 11"/>
            <p:cNvGrpSpPr/>
            <p:nvPr/>
          </p:nvGrpSpPr>
          <p:grpSpPr>
            <a:xfrm>
              <a:off x="2317558" y="609600"/>
              <a:ext cx="4616641" cy="3426568"/>
              <a:chOff x="2317558" y="1210598"/>
              <a:chExt cx="4616641" cy="342656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317558" y="1270249"/>
                <a:ext cx="4616641" cy="3366917"/>
              </a:xfrm>
              <a:prstGeom prst="ellipse">
                <a:avLst/>
              </a:prstGeom>
              <a:solidFill>
                <a:srgbClr val="002060">
                  <a:alpha val="10196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4097613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667000" y="1210598"/>
                <a:ext cx="4057795" cy="539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 flipV="1">
              <a:off x="5257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091656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1714500" y="2308388"/>
              <a:ext cx="60529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521366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9921" y="770602"/>
                  <a:ext cx="349711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/>
            <p:cNvCxnSpPr/>
            <p:nvPr/>
          </p:nvCxnSpPr>
          <p:spPr>
            <a:xfrm>
              <a:off x="7389921" y="782270"/>
              <a:ext cx="0" cy="3693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389921" y="1151602"/>
              <a:ext cx="349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id="{A6BF93DB-FA7C-423A-845E-CFBB296383B7}"/>
                    </a:ext>
                  </a:extLst>
                </p:cNvPr>
                <p:cNvSpPr txBox="1"/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Λ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A6BF93DB-FA7C-423A-845E-CFBB296383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800" y="1056292"/>
                  <a:ext cx="438005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2400" y="2317479"/>
                  <a:ext cx="547649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1109" y="2317479"/>
                  <a:ext cx="675891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/>
            <p:cNvCxnSpPr/>
            <p:nvPr/>
          </p:nvCxnSpPr>
          <p:spPr>
            <a:xfrm flipV="1">
              <a:off x="41910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0198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019800" y="2232303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026782" y="1969204"/>
              <a:ext cx="3433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b="1" dirty="0">
                  <a:solidFill>
                    <a:schemeClr val="accent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579041" y="230838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sz="15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1676" y="2352437"/>
                  <a:ext cx="903324" cy="3231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/>
            <p:cNvCxnSpPr/>
            <p:nvPr/>
          </p:nvCxnSpPr>
          <p:spPr>
            <a:xfrm flipV="1">
              <a:off x="3124200" y="2232303"/>
              <a:ext cx="0" cy="76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2308503"/>
                  <a:ext cx="51251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/>
            <p:cNvCxnSpPr/>
            <p:nvPr/>
          </p:nvCxnSpPr>
          <p:spPr>
            <a:xfrm>
              <a:off x="1600200" y="2218402"/>
              <a:ext cx="1544977" cy="0"/>
            </a:xfrm>
            <a:prstGeom prst="line">
              <a:avLst/>
            </a:prstGeom>
            <a:ln w="444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4476951" y="1964655"/>
              <a:ext cx="533400" cy="45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Malgun Gothic" panose="020B0503020000020004" pitchFamily="34" charset="-127"/>
                          </a:rPr>
                          <m:t>𝐶</m:t>
                        </m:r>
                      </m:oMath>
                    </m:oMathPara>
                  </a14:m>
                  <a:endParaRPr lang="en-GB" sz="2000" i="1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6265" y="1708281"/>
                  <a:ext cx="438005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TextBox 57"/>
            <p:cNvSpPr txBox="1"/>
            <p:nvPr/>
          </p:nvSpPr>
          <p:spPr>
            <a:xfrm>
              <a:off x="4605608" y="2039366"/>
              <a:ext cx="268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x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73525" y="1964655"/>
              <a:ext cx="1381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317558" y="3279032"/>
            <a:ext cx="4616641" cy="3426568"/>
            <a:chOff x="2317558" y="1210598"/>
            <a:chExt cx="4616641" cy="3426568"/>
          </a:xfrm>
        </p:grpSpPr>
        <p:sp>
          <p:nvSpPr>
            <p:cNvPr id="69" name="Oval 68"/>
            <p:cNvSpPr/>
            <p:nvPr/>
          </p:nvSpPr>
          <p:spPr>
            <a:xfrm>
              <a:off x="2317558" y="1270249"/>
              <a:ext cx="4616641" cy="3366917"/>
            </a:xfrm>
            <a:prstGeom prst="ellipse">
              <a:avLst/>
            </a:prstGeom>
            <a:solidFill>
              <a:srgbClr val="002060">
                <a:alpha val="10196"/>
              </a:srgb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667000" y="4097613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667000" y="1210598"/>
              <a:ext cx="4057795" cy="539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V="1">
            <a:off x="5257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091656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1714500" y="4977820"/>
            <a:ext cx="60529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521366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3440034"/>
                <a:ext cx="34971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>
            <a:off x="7389921" y="3451702"/>
            <a:ext cx="0" cy="369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89921" y="3821034"/>
            <a:ext cx="349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A6BF93DB-FA7C-423A-845E-CFBB296383B7}"/>
                  </a:ext>
                </a:extLst>
              </p:cNvPr>
              <p:cNvSpPr txBox="1"/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Λ</m:t>
                      </m:r>
                    </m:oMath>
                  </m:oMathPara>
                </a14:m>
                <a:endParaRPr lang="en-GB" sz="2000" i="1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6BF93DB-FA7C-423A-845E-CFBB29638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725724"/>
                <a:ext cx="438005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986911"/>
                <a:ext cx="54764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109" y="4986911"/>
                <a:ext cx="67589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/>
          <p:cNvCxnSpPr/>
          <p:nvPr/>
        </p:nvCxnSpPr>
        <p:spPr>
          <a:xfrm flipV="1">
            <a:off x="41910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0198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019800" y="4901735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026782" y="4638636"/>
            <a:ext cx="343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579041" y="49778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676" y="5021869"/>
                <a:ext cx="903324" cy="3231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Connector 87"/>
          <p:cNvCxnSpPr/>
          <p:nvPr/>
        </p:nvCxnSpPr>
        <p:spPr>
          <a:xfrm flipV="1">
            <a:off x="3124200" y="4901735"/>
            <a:ext cx="0" cy="76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977935"/>
                <a:ext cx="51251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/>
          <p:cNvCxnSpPr/>
          <p:nvPr/>
        </p:nvCxnSpPr>
        <p:spPr>
          <a:xfrm>
            <a:off x="1600200" y="4887834"/>
            <a:ext cx="1544977" cy="0"/>
          </a:xfrm>
          <a:prstGeom prst="line">
            <a:avLst/>
          </a:prstGeom>
          <a:ln w="444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"/>
          <p:cNvSpPr/>
          <p:nvPr/>
        </p:nvSpPr>
        <p:spPr>
          <a:xfrm>
            <a:off x="5860227" y="3754535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reeform: Shape 29"/>
          <p:cNvSpPr/>
          <p:nvPr/>
        </p:nvSpPr>
        <p:spPr>
          <a:xfrm flipH="1">
            <a:off x="1434745" y="3716493"/>
            <a:ext cx="1841855" cy="2370484"/>
          </a:xfrm>
          <a:custGeom>
            <a:avLst/>
            <a:gdLst>
              <a:gd name="connsiteX0" fmla="*/ 0 w 1811713"/>
              <a:gd name="connsiteY0" fmla="*/ 998621 h 1023197"/>
              <a:gd name="connsiteX1" fmla="*/ 1564105 w 1811713"/>
              <a:gd name="connsiteY1" fmla="*/ 986589 h 1023197"/>
              <a:gd name="connsiteX2" fmla="*/ 1768642 w 1811713"/>
              <a:gd name="connsiteY2" fmla="*/ 649705 h 1023197"/>
              <a:gd name="connsiteX3" fmla="*/ 1155031 w 1811713"/>
              <a:gd name="connsiteY3" fmla="*/ 0 h 1023197"/>
              <a:gd name="connsiteX0" fmla="*/ 0 w 1837673"/>
              <a:gd name="connsiteY0" fmla="*/ 998621 h 1009392"/>
              <a:gd name="connsiteX1" fmla="*/ 1624263 w 1837673"/>
              <a:gd name="connsiteY1" fmla="*/ 950494 h 1009392"/>
              <a:gd name="connsiteX2" fmla="*/ 1768642 w 1837673"/>
              <a:gd name="connsiteY2" fmla="*/ 649705 h 1009392"/>
              <a:gd name="connsiteX3" fmla="*/ 1155031 w 1837673"/>
              <a:gd name="connsiteY3" fmla="*/ 0 h 1009392"/>
              <a:gd name="connsiteX0" fmla="*/ 0 w 1850159"/>
              <a:gd name="connsiteY0" fmla="*/ 998621 h 1005780"/>
              <a:gd name="connsiteX1" fmla="*/ 1624263 w 1850159"/>
              <a:gd name="connsiteY1" fmla="*/ 950494 h 1005780"/>
              <a:gd name="connsiteX2" fmla="*/ 1768642 w 1850159"/>
              <a:gd name="connsiteY2" fmla="*/ 649705 h 1005780"/>
              <a:gd name="connsiteX3" fmla="*/ 1155031 w 1850159"/>
              <a:gd name="connsiteY3" fmla="*/ 0 h 1005780"/>
              <a:gd name="connsiteX0" fmla="*/ 0 w 1850159"/>
              <a:gd name="connsiteY0" fmla="*/ 998621 h 1020247"/>
              <a:gd name="connsiteX1" fmla="*/ 1624263 w 1850159"/>
              <a:gd name="connsiteY1" fmla="*/ 998620 h 1020247"/>
              <a:gd name="connsiteX2" fmla="*/ 1768642 w 1850159"/>
              <a:gd name="connsiteY2" fmla="*/ 649705 h 1020247"/>
              <a:gd name="connsiteX3" fmla="*/ 1155031 w 1850159"/>
              <a:gd name="connsiteY3" fmla="*/ 0 h 1020247"/>
              <a:gd name="connsiteX0" fmla="*/ 0 w 1915703"/>
              <a:gd name="connsiteY0" fmla="*/ 998621 h 1011476"/>
              <a:gd name="connsiteX1" fmla="*/ 1624263 w 1915703"/>
              <a:gd name="connsiteY1" fmla="*/ 998620 h 1011476"/>
              <a:gd name="connsiteX2" fmla="*/ 1768642 w 1915703"/>
              <a:gd name="connsiteY2" fmla="*/ 649705 h 1011476"/>
              <a:gd name="connsiteX3" fmla="*/ 1155031 w 1915703"/>
              <a:gd name="connsiteY3" fmla="*/ 0 h 1011476"/>
              <a:gd name="connsiteX0" fmla="*/ 0 w 1915703"/>
              <a:gd name="connsiteY0" fmla="*/ 998621 h 998621"/>
              <a:gd name="connsiteX1" fmla="*/ 1624263 w 1915703"/>
              <a:gd name="connsiteY1" fmla="*/ 998620 h 998621"/>
              <a:gd name="connsiteX2" fmla="*/ 1768642 w 1915703"/>
              <a:gd name="connsiteY2" fmla="*/ 649705 h 998621"/>
              <a:gd name="connsiteX3" fmla="*/ 1155031 w 1915703"/>
              <a:gd name="connsiteY3" fmla="*/ 0 h 998621"/>
              <a:gd name="connsiteX0" fmla="*/ 0 w 1953706"/>
              <a:gd name="connsiteY0" fmla="*/ 998621 h 998621"/>
              <a:gd name="connsiteX1" fmla="*/ 1624263 w 1953706"/>
              <a:gd name="connsiteY1" fmla="*/ 998620 h 998621"/>
              <a:gd name="connsiteX2" fmla="*/ 1768642 w 1953706"/>
              <a:gd name="connsiteY2" fmla="*/ 649705 h 998621"/>
              <a:gd name="connsiteX3" fmla="*/ 1155031 w 1953706"/>
              <a:gd name="connsiteY3" fmla="*/ 0 h 998621"/>
              <a:gd name="connsiteX0" fmla="*/ 0 w 1932101"/>
              <a:gd name="connsiteY0" fmla="*/ 998621 h 998621"/>
              <a:gd name="connsiteX1" fmla="*/ 1624263 w 1932101"/>
              <a:gd name="connsiteY1" fmla="*/ 998620 h 998621"/>
              <a:gd name="connsiteX2" fmla="*/ 1768642 w 1932101"/>
              <a:gd name="connsiteY2" fmla="*/ 649705 h 998621"/>
              <a:gd name="connsiteX3" fmla="*/ 1155031 w 1932101"/>
              <a:gd name="connsiteY3" fmla="*/ 0 h 998621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913054"/>
              <a:gd name="connsiteY0" fmla="*/ 1046748 h 1046748"/>
              <a:gd name="connsiteX1" fmla="*/ 1624263 w 1913054"/>
              <a:gd name="connsiteY1" fmla="*/ 1046747 h 1046748"/>
              <a:gd name="connsiteX2" fmla="*/ 1768642 w 1913054"/>
              <a:gd name="connsiteY2" fmla="*/ 697832 h 1046748"/>
              <a:gd name="connsiteX3" fmla="*/ 1203158 w 1913054"/>
              <a:gd name="connsiteY3" fmla="*/ 0 h 1046748"/>
              <a:gd name="connsiteX0" fmla="*/ 0 w 1827012"/>
              <a:gd name="connsiteY0" fmla="*/ 1046748 h 1074375"/>
              <a:gd name="connsiteX1" fmla="*/ 1624263 w 1827012"/>
              <a:gd name="connsiteY1" fmla="*/ 1046747 h 1074375"/>
              <a:gd name="connsiteX2" fmla="*/ 1756611 w 1827012"/>
              <a:gd name="connsiteY2" fmla="*/ 673769 h 1074375"/>
              <a:gd name="connsiteX3" fmla="*/ 1203158 w 1827012"/>
              <a:gd name="connsiteY3" fmla="*/ 0 h 1074375"/>
              <a:gd name="connsiteX0" fmla="*/ 0 w 1836655"/>
              <a:gd name="connsiteY0" fmla="*/ 1046748 h 1074375"/>
              <a:gd name="connsiteX1" fmla="*/ 1624263 w 1836655"/>
              <a:gd name="connsiteY1" fmla="*/ 1046747 h 1074375"/>
              <a:gd name="connsiteX2" fmla="*/ 1756611 w 1836655"/>
              <a:gd name="connsiteY2" fmla="*/ 673769 h 1074375"/>
              <a:gd name="connsiteX3" fmla="*/ 1203158 w 1836655"/>
              <a:gd name="connsiteY3" fmla="*/ 0 h 1074375"/>
              <a:gd name="connsiteX0" fmla="*/ 0 w 1846257"/>
              <a:gd name="connsiteY0" fmla="*/ 1046748 h 1052729"/>
              <a:gd name="connsiteX1" fmla="*/ 1659097 w 1846257"/>
              <a:gd name="connsiteY1" fmla="*/ 1011912 h 1052729"/>
              <a:gd name="connsiteX2" fmla="*/ 1756611 w 1846257"/>
              <a:gd name="connsiteY2" fmla="*/ 673769 h 1052729"/>
              <a:gd name="connsiteX3" fmla="*/ 1203158 w 1846257"/>
              <a:gd name="connsiteY3" fmla="*/ 0 h 1052729"/>
              <a:gd name="connsiteX0" fmla="*/ 158966 w 2008151"/>
              <a:gd name="connsiteY0" fmla="*/ 1046748 h 1046748"/>
              <a:gd name="connsiteX1" fmla="*/ 113589 w 2008151"/>
              <a:gd name="connsiteY1" fmla="*/ 1035978 h 1046748"/>
              <a:gd name="connsiteX2" fmla="*/ 1818063 w 2008151"/>
              <a:gd name="connsiteY2" fmla="*/ 1011912 h 1046748"/>
              <a:gd name="connsiteX3" fmla="*/ 1915577 w 2008151"/>
              <a:gd name="connsiteY3" fmla="*/ 673769 h 1046748"/>
              <a:gd name="connsiteX4" fmla="*/ 1362124 w 2008151"/>
              <a:gd name="connsiteY4" fmla="*/ 0 h 1046748"/>
              <a:gd name="connsiteX0" fmla="*/ 215019 w 2068743"/>
              <a:gd name="connsiteY0" fmla="*/ 1046748 h 1227698"/>
              <a:gd name="connsiteX1" fmla="*/ 99974 w 2068743"/>
              <a:gd name="connsiteY1" fmla="*/ 1227567 h 1227698"/>
              <a:gd name="connsiteX2" fmla="*/ 1874116 w 2068743"/>
              <a:gd name="connsiteY2" fmla="*/ 1011912 h 1227698"/>
              <a:gd name="connsiteX3" fmla="*/ 1971630 w 2068743"/>
              <a:gd name="connsiteY3" fmla="*/ 673769 h 1227698"/>
              <a:gd name="connsiteX4" fmla="*/ 1418177 w 2068743"/>
              <a:gd name="connsiteY4" fmla="*/ 0 h 1227698"/>
              <a:gd name="connsiteX0" fmla="*/ 22419 w 1857799"/>
              <a:gd name="connsiteY0" fmla="*/ 1046748 h 1071524"/>
              <a:gd name="connsiteX1" fmla="*/ 194757 w 1857799"/>
              <a:gd name="connsiteY1" fmla="*/ 1070813 h 1071524"/>
              <a:gd name="connsiteX2" fmla="*/ 1681516 w 1857799"/>
              <a:gd name="connsiteY2" fmla="*/ 1011912 h 1071524"/>
              <a:gd name="connsiteX3" fmla="*/ 1779030 w 1857799"/>
              <a:gd name="connsiteY3" fmla="*/ 673769 h 1071524"/>
              <a:gd name="connsiteX4" fmla="*/ 1225577 w 1857799"/>
              <a:gd name="connsiteY4" fmla="*/ 0 h 1071524"/>
              <a:gd name="connsiteX0" fmla="*/ 688 w 1984114"/>
              <a:gd name="connsiteY0" fmla="*/ 1255754 h 1255754"/>
              <a:gd name="connsiteX1" fmla="*/ 321072 w 1984114"/>
              <a:gd name="connsiteY1" fmla="*/ 1070813 h 1255754"/>
              <a:gd name="connsiteX2" fmla="*/ 1807831 w 1984114"/>
              <a:gd name="connsiteY2" fmla="*/ 1011912 h 1255754"/>
              <a:gd name="connsiteX3" fmla="*/ 1905345 w 1984114"/>
              <a:gd name="connsiteY3" fmla="*/ 673769 h 1255754"/>
              <a:gd name="connsiteX4" fmla="*/ 1351892 w 1984114"/>
              <a:gd name="connsiteY4" fmla="*/ 0 h 1255754"/>
              <a:gd name="connsiteX0" fmla="*/ 6499 w 1989925"/>
              <a:gd name="connsiteY0" fmla="*/ 1255754 h 1255754"/>
              <a:gd name="connsiteX1" fmla="*/ 30791 w 1989925"/>
              <a:gd name="connsiteY1" fmla="*/ 1218858 h 1255754"/>
              <a:gd name="connsiteX2" fmla="*/ 326883 w 1989925"/>
              <a:gd name="connsiteY2" fmla="*/ 1070813 h 1255754"/>
              <a:gd name="connsiteX3" fmla="*/ 1813642 w 1989925"/>
              <a:gd name="connsiteY3" fmla="*/ 1011912 h 1255754"/>
              <a:gd name="connsiteX4" fmla="*/ 1911156 w 1989925"/>
              <a:gd name="connsiteY4" fmla="*/ 673769 h 1255754"/>
              <a:gd name="connsiteX5" fmla="*/ 1357703 w 1989925"/>
              <a:gd name="connsiteY5" fmla="*/ 0 h 1255754"/>
              <a:gd name="connsiteX0" fmla="*/ 0 w 1983426"/>
              <a:gd name="connsiteY0" fmla="*/ 1255754 h 1255754"/>
              <a:gd name="connsiteX1" fmla="*/ 67835 w 1983426"/>
              <a:gd name="connsiteY1" fmla="*/ 1105647 h 1255754"/>
              <a:gd name="connsiteX2" fmla="*/ 320384 w 1983426"/>
              <a:gd name="connsiteY2" fmla="*/ 1070813 h 1255754"/>
              <a:gd name="connsiteX3" fmla="*/ 1807143 w 1983426"/>
              <a:gd name="connsiteY3" fmla="*/ 1011912 h 1255754"/>
              <a:gd name="connsiteX4" fmla="*/ 1904657 w 1983426"/>
              <a:gd name="connsiteY4" fmla="*/ 673769 h 1255754"/>
              <a:gd name="connsiteX5" fmla="*/ 1351204 w 1983426"/>
              <a:gd name="connsiteY5" fmla="*/ 0 h 1255754"/>
              <a:gd name="connsiteX0" fmla="*/ 277659 w 1921451"/>
              <a:gd name="connsiteY0" fmla="*/ 1386383 h 1386383"/>
              <a:gd name="connsiteX1" fmla="*/ 5860 w 1921451"/>
              <a:gd name="connsiteY1" fmla="*/ 1105647 h 1386383"/>
              <a:gd name="connsiteX2" fmla="*/ 258409 w 1921451"/>
              <a:gd name="connsiteY2" fmla="*/ 1070813 h 1386383"/>
              <a:gd name="connsiteX3" fmla="*/ 1745168 w 1921451"/>
              <a:gd name="connsiteY3" fmla="*/ 1011912 h 1386383"/>
              <a:gd name="connsiteX4" fmla="*/ 1842682 w 1921451"/>
              <a:gd name="connsiteY4" fmla="*/ 673769 h 1386383"/>
              <a:gd name="connsiteX5" fmla="*/ 1289229 w 1921451"/>
              <a:gd name="connsiteY5" fmla="*/ 0 h 1386383"/>
              <a:gd name="connsiteX0" fmla="*/ 274772 w 1918564"/>
              <a:gd name="connsiteY0" fmla="*/ 1386383 h 1405584"/>
              <a:gd name="connsiteX1" fmla="*/ 264230 w 1918564"/>
              <a:gd name="connsiteY1" fmla="*/ 1384321 h 1405584"/>
              <a:gd name="connsiteX2" fmla="*/ 2973 w 1918564"/>
              <a:gd name="connsiteY2" fmla="*/ 1105647 h 1405584"/>
              <a:gd name="connsiteX3" fmla="*/ 255522 w 1918564"/>
              <a:gd name="connsiteY3" fmla="*/ 1070813 h 1405584"/>
              <a:gd name="connsiteX4" fmla="*/ 1742281 w 1918564"/>
              <a:gd name="connsiteY4" fmla="*/ 1011912 h 1405584"/>
              <a:gd name="connsiteX5" fmla="*/ 1839795 w 1918564"/>
              <a:gd name="connsiteY5" fmla="*/ 673769 h 1405584"/>
              <a:gd name="connsiteX6" fmla="*/ 1286342 w 1918564"/>
              <a:gd name="connsiteY6" fmla="*/ 0 h 1405584"/>
              <a:gd name="connsiteX0" fmla="*/ 274772 w 1918564"/>
              <a:gd name="connsiteY0" fmla="*/ 1386383 h 1386383"/>
              <a:gd name="connsiteX1" fmla="*/ 63932 w 1918564"/>
              <a:gd name="connsiteY1" fmla="*/ 1340778 h 1386383"/>
              <a:gd name="connsiteX2" fmla="*/ 2973 w 1918564"/>
              <a:gd name="connsiteY2" fmla="*/ 1105647 h 1386383"/>
              <a:gd name="connsiteX3" fmla="*/ 255522 w 1918564"/>
              <a:gd name="connsiteY3" fmla="*/ 1070813 h 1386383"/>
              <a:gd name="connsiteX4" fmla="*/ 1742281 w 1918564"/>
              <a:gd name="connsiteY4" fmla="*/ 1011912 h 1386383"/>
              <a:gd name="connsiteX5" fmla="*/ 1839795 w 1918564"/>
              <a:gd name="connsiteY5" fmla="*/ 673769 h 1386383"/>
              <a:gd name="connsiteX6" fmla="*/ 1286342 w 1918564"/>
              <a:gd name="connsiteY6" fmla="*/ 0 h 1386383"/>
              <a:gd name="connsiteX0" fmla="*/ 1772647 w 1918564"/>
              <a:gd name="connsiteY0" fmla="*/ 1342840 h 1362041"/>
              <a:gd name="connsiteX1" fmla="*/ 63932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2647 w 1918564"/>
              <a:gd name="connsiteY0" fmla="*/ 1342840 h 1362041"/>
              <a:gd name="connsiteX1" fmla="*/ 238103 w 1918564"/>
              <a:gd name="connsiteY1" fmla="*/ 1340778 h 1362041"/>
              <a:gd name="connsiteX2" fmla="*/ 2973 w 1918564"/>
              <a:gd name="connsiteY2" fmla="*/ 1105647 h 1362041"/>
              <a:gd name="connsiteX3" fmla="*/ 255522 w 1918564"/>
              <a:gd name="connsiteY3" fmla="*/ 1070813 h 1362041"/>
              <a:gd name="connsiteX4" fmla="*/ 1742281 w 1918564"/>
              <a:gd name="connsiteY4" fmla="*/ 1011912 h 1362041"/>
              <a:gd name="connsiteX5" fmla="*/ 1839795 w 1918564"/>
              <a:gd name="connsiteY5" fmla="*/ 673769 h 1362041"/>
              <a:gd name="connsiteX6" fmla="*/ 1286342 w 1918564"/>
              <a:gd name="connsiteY6" fmla="*/ 0 h 1362041"/>
              <a:gd name="connsiteX0" fmla="*/ 1773713 w 1919630"/>
              <a:gd name="connsiteY0" fmla="*/ 1342840 h 1361316"/>
              <a:gd name="connsiteX1" fmla="*/ 1763169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773713 w 1919630"/>
              <a:gd name="connsiteY0" fmla="*/ 1342840 h 1361316"/>
              <a:gd name="connsiteX1" fmla="*/ 1649958 w 1919630"/>
              <a:gd name="connsiteY1" fmla="*/ 1349486 h 1361316"/>
              <a:gd name="connsiteX2" fmla="*/ 239169 w 1919630"/>
              <a:gd name="connsiteY2" fmla="*/ 1340778 h 1361316"/>
              <a:gd name="connsiteX3" fmla="*/ 4039 w 1919630"/>
              <a:gd name="connsiteY3" fmla="*/ 1105647 h 1361316"/>
              <a:gd name="connsiteX4" fmla="*/ 256588 w 1919630"/>
              <a:gd name="connsiteY4" fmla="*/ 1070813 h 1361316"/>
              <a:gd name="connsiteX5" fmla="*/ 1743347 w 1919630"/>
              <a:gd name="connsiteY5" fmla="*/ 1011912 h 1361316"/>
              <a:gd name="connsiteX6" fmla="*/ 1840861 w 1919630"/>
              <a:gd name="connsiteY6" fmla="*/ 673769 h 1361316"/>
              <a:gd name="connsiteX7" fmla="*/ 1287408 w 1919630"/>
              <a:gd name="connsiteY7" fmla="*/ 0 h 1361316"/>
              <a:gd name="connsiteX0" fmla="*/ 1895633 w 1919630"/>
              <a:gd name="connsiteY0" fmla="*/ 1682475 h 1682477"/>
              <a:gd name="connsiteX1" fmla="*/ 1649958 w 1919630"/>
              <a:gd name="connsiteY1" fmla="*/ 1349486 h 1682477"/>
              <a:gd name="connsiteX2" fmla="*/ 239169 w 1919630"/>
              <a:gd name="connsiteY2" fmla="*/ 1340778 h 1682477"/>
              <a:gd name="connsiteX3" fmla="*/ 4039 w 1919630"/>
              <a:gd name="connsiteY3" fmla="*/ 1105647 h 1682477"/>
              <a:gd name="connsiteX4" fmla="*/ 256588 w 1919630"/>
              <a:gd name="connsiteY4" fmla="*/ 1070813 h 1682477"/>
              <a:gd name="connsiteX5" fmla="*/ 1743347 w 1919630"/>
              <a:gd name="connsiteY5" fmla="*/ 1011912 h 1682477"/>
              <a:gd name="connsiteX6" fmla="*/ 1840861 w 1919630"/>
              <a:gd name="connsiteY6" fmla="*/ 673769 h 1682477"/>
              <a:gd name="connsiteX7" fmla="*/ 1287408 w 1919630"/>
              <a:gd name="connsiteY7" fmla="*/ 0 h 1682477"/>
              <a:gd name="connsiteX0" fmla="*/ 1895633 w 1919630"/>
              <a:gd name="connsiteY0" fmla="*/ 1682475 h 1734307"/>
              <a:gd name="connsiteX1" fmla="*/ 1876381 w 1919630"/>
              <a:gd name="connsiteY1" fmla="*/ 1715246 h 1734307"/>
              <a:gd name="connsiteX2" fmla="*/ 1649958 w 1919630"/>
              <a:gd name="connsiteY2" fmla="*/ 1349486 h 1734307"/>
              <a:gd name="connsiteX3" fmla="*/ 239169 w 1919630"/>
              <a:gd name="connsiteY3" fmla="*/ 1340778 h 1734307"/>
              <a:gd name="connsiteX4" fmla="*/ 4039 w 1919630"/>
              <a:gd name="connsiteY4" fmla="*/ 1105647 h 1734307"/>
              <a:gd name="connsiteX5" fmla="*/ 256588 w 1919630"/>
              <a:gd name="connsiteY5" fmla="*/ 1070813 h 1734307"/>
              <a:gd name="connsiteX6" fmla="*/ 1743347 w 1919630"/>
              <a:gd name="connsiteY6" fmla="*/ 1011912 h 1734307"/>
              <a:gd name="connsiteX7" fmla="*/ 1840861 w 1919630"/>
              <a:gd name="connsiteY7" fmla="*/ 673769 h 1734307"/>
              <a:gd name="connsiteX8" fmla="*/ 1287408 w 1919630"/>
              <a:gd name="connsiteY8" fmla="*/ 0 h 1734307"/>
              <a:gd name="connsiteX0" fmla="*/ 1895633 w 1919630"/>
              <a:gd name="connsiteY0" fmla="*/ 1682475 h 1687842"/>
              <a:gd name="connsiteX1" fmla="*/ 1885089 w 1919630"/>
              <a:gd name="connsiteY1" fmla="*/ 1645577 h 1687842"/>
              <a:gd name="connsiteX2" fmla="*/ 1649958 w 1919630"/>
              <a:gd name="connsiteY2" fmla="*/ 1349486 h 1687842"/>
              <a:gd name="connsiteX3" fmla="*/ 239169 w 1919630"/>
              <a:gd name="connsiteY3" fmla="*/ 1340778 h 1687842"/>
              <a:gd name="connsiteX4" fmla="*/ 4039 w 1919630"/>
              <a:gd name="connsiteY4" fmla="*/ 1105647 h 1687842"/>
              <a:gd name="connsiteX5" fmla="*/ 256588 w 1919630"/>
              <a:gd name="connsiteY5" fmla="*/ 1070813 h 1687842"/>
              <a:gd name="connsiteX6" fmla="*/ 1743347 w 1919630"/>
              <a:gd name="connsiteY6" fmla="*/ 1011912 h 1687842"/>
              <a:gd name="connsiteX7" fmla="*/ 1840861 w 1919630"/>
              <a:gd name="connsiteY7" fmla="*/ 673769 h 1687842"/>
              <a:gd name="connsiteX8" fmla="*/ 1287408 w 1919630"/>
              <a:gd name="connsiteY8" fmla="*/ 0 h 1687842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05647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95039 w 1919630"/>
              <a:gd name="connsiteY0" fmla="*/ 2370452 h 2370484"/>
              <a:gd name="connsiteX1" fmla="*/ 1885089 w 1919630"/>
              <a:gd name="connsiteY1" fmla="*/ 1645577 h 2370484"/>
              <a:gd name="connsiteX2" fmla="*/ 1649958 w 1919630"/>
              <a:gd name="connsiteY2" fmla="*/ 1349486 h 2370484"/>
              <a:gd name="connsiteX3" fmla="*/ 239169 w 1919630"/>
              <a:gd name="connsiteY3" fmla="*/ 1340778 h 2370484"/>
              <a:gd name="connsiteX4" fmla="*/ 4039 w 1919630"/>
              <a:gd name="connsiteY4" fmla="*/ 1192733 h 2370484"/>
              <a:gd name="connsiteX5" fmla="*/ 256588 w 1919630"/>
              <a:gd name="connsiteY5" fmla="*/ 1070813 h 2370484"/>
              <a:gd name="connsiteX6" fmla="*/ 1743347 w 1919630"/>
              <a:gd name="connsiteY6" fmla="*/ 1011912 h 2370484"/>
              <a:gd name="connsiteX7" fmla="*/ 1840861 w 1919630"/>
              <a:gd name="connsiteY7" fmla="*/ 673769 h 2370484"/>
              <a:gd name="connsiteX8" fmla="*/ 1287408 w 1919630"/>
              <a:gd name="connsiteY8" fmla="*/ 0 h 2370484"/>
              <a:gd name="connsiteX0" fmla="*/ 1427014 w 1851605"/>
              <a:gd name="connsiteY0" fmla="*/ 2370452 h 2370484"/>
              <a:gd name="connsiteX1" fmla="*/ 1817064 w 1851605"/>
              <a:gd name="connsiteY1" fmla="*/ 1645577 h 2370484"/>
              <a:gd name="connsiteX2" fmla="*/ 1581933 w 1851605"/>
              <a:gd name="connsiteY2" fmla="*/ 1349486 h 2370484"/>
              <a:gd name="connsiteX3" fmla="*/ 171144 w 1851605"/>
              <a:gd name="connsiteY3" fmla="*/ 1340778 h 2370484"/>
              <a:gd name="connsiteX4" fmla="*/ 49226 w 1851605"/>
              <a:gd name="connsiteY4" fmla="*/ 1192733 h 2370484"/>
              <a:gd name="connsiteX5" fmla="*/ 188563 w 1851605"/>
              <a:gd name="connsiteY5" fmla="*/ 1070813 h 2370484"/>
              <a:gd name="connsiteX6" fmla="*/ 1675322 w 1851605"/>
              <a:gd name="connsiteY6" fmla="*/ 1011912 h 2370484"/>
              <a:gd name="connsiteX7" fmla="*/ 1772836 w 1851605"/>
              <a:gd name="connsiteY7" fmla="*/ 673769 h 2370484"/>
              <a:gd name="connsiteX8" fmla="*/ 1219383 w 1851605"/>
              <a:gd name="connsiteY8" fmla="*/ 0 h 2370484"/>
              <a:gd name="connsiteX0" fmla="*/ 1422222 w 1846813"/>
              <a:gd name="connsiteY0" fmla="*/ 2370452 h 2370484"/>
              <a:gd name="connsiteX1" fmla="*/ 1812272 w 1846813"/>
              <a:gd name="connsiteY1" fmla="*/ 1645577 h 2370484"/>
              <a:gd name="connsiteX2" fmla="*/ 1577141 w 1846813"/>
              <a:gd name="connsiteY2" fmla="*/ 1349486 h 2370484"/>
              <a:gd name="connsiteX3" fmla="*/ 175060 w 1846813"/>
              <a:gd name="connsiteY3" fmla="*/ 1305944 h 2370484"/>
              <a:gd name="connsiteX4" fmla="*/ 44434 w 1846813"/>
              <a:gd name="connsiteY4" fmla="*/ 1192733 h 2370484"/>
              <a:gd name="connsiteX5" fmla="*/ 183771 w 1846813"/>
              <a:gd name="connsiteY5" fmla="*/ 1070813 h 2370484"/>
              <a:gd name="connsiteX6" fmla="*/ 1670530 w 1846813"/>
              <a:gd name="connsiteY6" fmla="*/ 1011912 h 2370484"/>
              <a:gd name="connsiteX7" fmla="*/ 1768044 w 1846813"/>
              <a:gd name="connsiteY7" fmla="*/ 673769 h 2370484"/>
              <a:gd name="connsiteX8" fmla="*/ 1214591 w 1846813"/>
              <a:gd name="connsiteY8" fmla="*/ 0 h 2370484"/>
              <a:gd name="connsiteX0" fmla="*/ 1384251 w 1808842"/>
              <a:gd name="connsiteY0" fmla="*/ 2370452 h 2370484"/>
              <a:gd name="connsiteX1" fmla="*/ 1774301 w 1808842"/>
              <a:gd name="connsiteY1" fmla="*/ 1645577 h 2370484"/>
              <a:gd name="connsiteX2" fmla="*/ 1539170 w 1808842"/>
              <a:gd name="connsiteY2" fmla="*/ 1349486 h 2370484"/>
              <a:gd name="connsiteX3" fmla="*/ 137089 w 1808842"/>
              <a:gd name="connsiteY3" fmla="*/ 1305944 h 2370484"/>
              <a:gd name="connsiteX4" fmla="*/ 110966 w 1808842"/>
              <a:gd name="connsiteY4" fmla="*/ 1175316 h 2370484"/>
              <a:gd name="connsiteX5" fmla="*/ 145800 w 1808842"/>
              <a:gd name="connsiteY5" fmla="*/ 1070813 h 2370484"/>
              <a:gd name="connsiteX6" fmla="*/ 1632559 w 1808842"/>
              <a:gd name="connsiteY6" fmla="*/ 1011912 h 2370484"/>
              <a:gd name="connsiteX7" fmla="*/ 1730073 w 1808842"/>
              <a:gd name="connsiteY7" fmla="*/ 673769 h 2370484"/>
              <a:gd name="connsiteX8" fmla="*/ 1176620 w 180884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22221 w 1846812"/>
              <a:gd name="connsiteY0" fmla="*/ 2370452 h 2370484"/>
              <a:gd name="connsiteX1" fmla="*/ 1812271 w 1846812"/>
              <a:gd name="connsiteY1" fmla="*/ 1645577 h 2370484"/>
              <a:gd name="connsiteX2" fmla="*/ 1577140 w 1846812"/>
              <a:gd name="connsiteY2" fmla="*/ 1349486 h 2370484"/>
              <a:gd name="connsiteX3" fmla="*/ 175059 w 1846812"/>
              <a:gd name="connsiteY3" fmla="*/ 1305944 h 2370484"/>
              <a:gd name="connsiteX4" fmla="*/ 44433 w 1846812"/>
              <a:gd name="connsiteY4" fmla="*/ 1184024 h 2370484"/>
              <a:gd name="connsiteX5" fmla="*/ 183770 w 1846812"/>
              <a:gd name="connsiteY5" fmla="*/ 1070813 h 2370484"/>
              <a:gd name="connsiteX6" fmla="*/ 1670529 w 1846812"/>
              <a:gd name="connsiteY6" fmla="*/ 1011912 h 2370484"/>
              <a:gd name="connsiteX7" fmla="*/ 1768043 w 1846812"/>
              <a:gd name="connsiteY7" fmla="*/ 673769 h 2370484"/>
              <a:gd name="connsiteX8" fmla="*/ 1214590 w 1846812"/>
              <a:gd name="connsiteY8" fmla="*/ 0 h 2370484"/>
              <a:gd name="connsiteX0" fmla="*/ 1410344 w 1834935"/>
              <a:gd name="connsiteY0" fmla="*/ 2370452 h 2370484"/>
              <a:gd name="connsiteX1" fmla="*/ 1800394 w 1834935"/>
              <a:gd name="connsiteY1" fmla="*/ 1645577 h 2370484"/>
              <a:gd name="connsiteX2" fmla="*/ 1565263 w 1834935"/>
              <a:gd name="connsiteY2" fmla="*/ 1349486 h 2370484"/>
              <a:gd name="connsiteX3" fmla="*/ 163182 w 1834935"/>
              <a:gd name="connsiteY3" fmla="*/ 1305944 h 2370484"/>
              <a:gd name="connsiteX4" fmla="*/ 32556 w 1834935"/>
              <a:gd name="connsiteY4" fmla="*/ 1184024 h 2370484"/>
              <a:gd name="connsiteX5" fmla="*/ 171893 w 1834935"/>
              <a:gd name="connsiteY5" fmla="*/ 1070813 h 2370484"/>
              <a:gd name="connsiteX6" fmla="*/ 1658652 w 1834935"/>
              <a:gd name="connsiteY6" fmla="*/ 1011912 h 2370484"/>
              <a:gd name="connsiteX7" fmla="*/ 1756166 w 1834935"/>
              <a:gd name="connsiteY7" fmla="*/ 673769 h 2370484"/>
              <a:gd name="connsiteX8" fmla="*/ 1202713 w 1834935"/>
              <a:gd name="connsiteY8" fmla="*/ 0 h 2370484"/>
              <a:gd name="connsiteX0" fmla="*/ 1417907 w 1842498"/>
              <a:gd name="connsiteY0" fmla="*/ 2370452 h 2370484"/>
              <a:gd name="connsiteX1" fmla="*/ 1807957 w 1842498"/>
              <a:gd name="connsiteY1" fmla="*/ 1645577 h 2370484"/>
              <a:gd name="connsiteX2" fmla="*/ 1572826 w 1842498"/>
              <a:gd name="connsiteY2" fmla="*/ 1349486 h 2370484"/>
              <a:gd name="connsiteX3" fmla="*/ 170745 w 1842498"/>
              <a:gd name="connsiteY3" fmla="*/ 1305944 h 2370484"/>
              <a:gd name="connsiteX4" fmla="*/ 22702 w 1842498"/>
              <a:gd name="connsiteY4" fmla="*/ 1184024 h 2370484"/>
              <a:gd name="connsiteX5" fmla="*/ 179456 w 1842498"/>
              <a:gd name="connsiteY5" fmla="*/ 1070813 h 2370484"/>
              <a:gd name="connsiteX6" fmla="*/ 1666215 w 1842498"/>
              <a:gd name="connsiteY6" fmla="*/ 1011912 h 2370484"/>
              <a:gd name="connsiteX7" fmla="*/ 1763729 w 1842498"/>
              <a:gd name="connsiteY7" fmla="*/ 673769 h 2370484"/>
              <a:gd name="connsiteX8" fmla="*/ 1210276 w 1842498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9866"/>
              <a:gd name="connsiteY0" fmla="*/ 2370452 h 2370484"/>
              <a:gd name="connsiteX1" fmla="*/ 1807957 w 1819866"/>
              <a:gd name="connsiteY1" fmla="*/ 1645577 h 2370484"/>
              <a:gd name="connsiteX2" fmla="*/ 1572826 w 1819866"/>
              <a:gd name="connsiteY2" fmla="*/ 1349486 h 2370484"/>
              <a:gd name="connsiteX3" fmla="*/ 170745 w 1819866"/>
              <a:gd name="connsiteY3" fmla="*/ 1305944 h 2370484"/>
              <a:gd name="connsiteX4" fmla="*/ 22702 w 1819866"/>
              <a:gd name="connsiteY4" fmla="*/ 1184024 h 2370484"/>
              <a:gd name="connsiteX5" fmla="*/ 179456 w 1819866"/>
              <a:gd name="connsiteY5" fmla="*/ 1070813 h 2370484"/>
              <a:gd name="connsiteX6" fmla="*/ 1666215 w 1819866"/>
              <a:gd name="connsiteY6" fmla="*/ 1011912 h 2370484"/>
              <a:gd name="connsiteX7" fmla="*/ 1763729 w 1819866"/>
              <a:gd name="connsiteY7" fmla="*/ 673769 h 2370484"/>
              <a:gd name="connsiteX8" fmla="*/ 1210276 w 1819866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10681"/>
              <a:gd name="connsiteY0" fmla="*/ 2370452 h 2370484"/>
              <a:gd name="connsiteX1" fmla="*/ 1807957 w 1810681"/>
              <a:gd name="connsiteY1" fmla="*/ 1645577 h 2370484"/>
              <a:gd name="connsiteX2" fmla="*/ 1572826 w 1810681"/>
              <a:gd name="connsiteY2" fmla="*/ 1349486 h 2370484"/>
              <a:gd name="connsiteX3" fmla="*/ 170745 w 1810681"/>
              <a:gd name="connsiteY3" fmla="*/ 1305944 h 2370484"/>
              <a:gd name="connsiteX4" fmla="*/ 22702 w 1810681"/>
              <a:gd name="connsiteY4" fmla="*/ 1184024 h 2370484"/>
              <a:gd name="connsiteX5" fmla="*/ 179456 w 1810681"/>
              <a:gd name="connsiteY5" fmla="*/ 1070813 h 2370484"/>
              <a:gd name="connsiteX6" fmla="*/ 1666215 w 1810681"/>
              <a:gd name="connsiteY6" fmla="*/ 1011912 h 2370484"/>
              <a:gd name="connsiteX7" fmla="*/ 1763729 w 1810681"/>
              <a:gd name="connsiteY7" fmla="*/ 673769 h 2370484"/>
              <a:gd name="connsiteX8" fmla="*/ 1210276 w 1810681"/>
              <a:gd name="connsiteY8" fmla="*/ 0 h 2370484"/>
              <a:gd name="connsiteX0" fmla="*/ 1417907 w 1827781"/>
              <a:gd name="connsiteY0" fmla="*/ 2370452 h 2370484"/>
              <a:gd name="connsiteX1" fmla="*/ 1807957 w 1827781"/>
              <a:gd name="connsiteY1" fmla="*/ 1645577 h 2370484"/>
              <a:gd name="connsiteX2" fmla="*/ 1572826 w 1827781"/>
              <a:gd name="connsiteY2" fmla="*/ 1349486 h 2370484"/>
              <a:gd name="connsiteX3" fmla="*/ 170745 w 1827781"/>
              <a:gd name="connsiteY3" fmla="*/ 1305944 h 2370484"/>
              <a:gd name="connsiteX4" fmla="*/ 22702 w 1827781"/>
              <a:gd name="connsiteY4" fmla="*/ 1184024 h 2370484"/>
              <a:gd name="connsiteX5" fmla="*/ 179456 w 1827781"/>
              <a:gd name="connsiteY5" fmla="*/ 1070813 h 2370484"/>
              <a:gd name="connsiteX6" fmla="*/ 1666215 w 1827781"/>
              <a:gd name="connsiteY6" fmla="*/ 1011912 h 2370484"/>
              <a:gd name="connsiteX7" fmla="*/ 1779678 w 1827781"/>
              <a:gd name="connsiteY7" fmla="*/ 732248 h 2370484"/>
              <a:gd name="connsiteX8" fmla="*/ 1210276 w 1827781"/>
              <a:gd name="connsiteY8" fmla="*/ 0 h 2370484"/>
              <a:gd name="connsiteX0" fmla="*/ 1417907 w 1819591"/>
              <a:gd name="connsiteY0" fmla="*/ 2370452 h 2370484"/>
              <a:gd name="connsiteX1" fmla="*/ 1807957 w 1819591"/>
              <a:gd name="connsiteY1" fmla="*/ 1645577 h 2370484"/>
              <a:gd name="connsiteX2" fmla="*/ 1572826 w 1819591"/>
              <a:gd name="connsiteY2" fmla="*/ 1349486 h 2370484"/>
              <a:gd name="connsiteX3" fmla="*/ 170745 w 1819591"/>
              <a:gd name="connsiteY3" fmla="*/ 1305944 h 2370484"/>
              <a:gd name="connsiteX4" fmla="*/ 22702 w 1819591"/>
              <a:gd name="connsiteY4" fmla="*/ 1184024 h 2370484"/>
              <a:gd name="connsiteX5" fmla="*/ 179456 w 1819591"/>
              <a:gd name="connsiteY5" fmla="*/ 1070813 h 2370484"/>
              <a:gd name="connsiteX6" fmla="*/ 1666215 w 1819591"/>
              <a:gd name="connsiteY6" fmla="*/ 1011912 h 2370484"/>
              <a:gd name="connsiteX7" fmla="*/ 1763729 w 1819591"/>
              <a:gd name="connsiteY7" fmla="*/ 684402 h 2370484"/>
              <a:gd name="connsiteX8" fmla="*/ 1210276 w 1819591"/>
              <a:gd name="connsiteY8" fmla="*/ 0 h 2370484"/>
              <a:gd name="connsiteX0" fmla="*/ 1425474 w 1827158"/>
              <a:gd name="connsiteY0" fmla="*/ 2370452 h 2370484"/>
              <a:gd name="connsiteX1" fmla="*/ 1815524 w 1827158"/>
              <a:gd name="connsiteY1" fmla="*/ 1645577 h 2370484"/>
              <a:gd name="connsiteX2" fmla="*/ 1580393 w 1827158"/>
              <a:gd name="connsiteY2" fmla="*/ 1349486 h 2370484"/>
              <a:gd name="connsiteX3" fmla="*/ 178312 w 1827158"/>
              <a:gd name="connsiteY3" fmla="*/ 1305944 h 2370484"/>
              <a:gd name="connsiteX4" fmla="*/ 14366 w 1827158"/>
              <a:gd name="connsiteY4" fmla="*/ 1191976 h 2370484"/>
              <a:gd name="connsiteX5" fmla="*/ 187023 w 1827158"/>
              <a:gd name="connsiteY5" fmla="*/ 1070813 h 2370484"/>
              <a:gd name="connsiteX6" fmla="*/ 1673782 w 1827158"/>
              <a:gd name="connsiteY6" fmla="*/ 1011912 h 2370484"/>
              <a:gd name="connsiteX7" fmla="*/ 1771296 w 1827158"/>
              <a:gd name="connsiteY7" fmla="*/ 684402 h 2370484"/>
              <a:gd name="connsiteX8" fmla="*/ 1217843 w 1827158"/>
              <a:gd name="connsiteY8" fmla="*/ 0 h 2370484"/>
              <a:gd name="connsiteX0" fmla="*/ 1429526 w 1831210"/>
              <a:gd name="connsiteY0" fmla="*/ 2370452 h 2370484"/>
              <a:gd name="connsiteX1" fmla="*/ 1819576 w 1831210"/>
              <a:gd name="connsiteY1" fmla="*/ 1645577 h 2370484"/>
              <a:gd name="connsiteX2" fmla="*/ 1584445 w 1831210"/>
              <a:gd name="connsiteY2" fmla="*/ 1349486 h 2370484"/>
              <a:gd name="connsiteX3" fmla="*/ 182364 w 1831210"/>
              <a:gd name="connsiteY3" fmla="*/ 1305944 h 2370484"/>
              <a:gd name="connsiteX4" fmla="*/ 10466 w 1831210"/>
              <a:gd name="connsiteY4" fmla="*/ 1255586 h 2370484"/>
              <a:gd name="connsiteX5" fmla="*/ 191075 w 1831210"/>
              <a:gd name="connsiteY5" fmla="*/ 1070813 h 2370484"/>
              <a:gd name="connsiteX6" fmla="*/ 1677834 w 1831210"/>
              <a:gd name="connsiteY6" fmla="*/ 1011912 h 2370484"/>
              <a:gd name="connsiteX7" fmla="*/ 1775348 w 1831210"/>
              <a:gd name="connsiteY7" fmla="*/ 684402 h 2370484"/>
              <a:gd name="connsiteX8" fmla="*/ 1221895 w 1831210"/>
              <a:gd name="connsiteY8" fmla="*/ 0 h 2370484"/>
              <a:gd name="connsiteX0" fmla="*/ 1433777 w 1835461"/>
              <a:gd name="connsiteY0" fmla="*/ 2370452 h 2370484"/>
              <a:gd name="connsiteX1" fmla="*/ 1823827 w 1835461"/>
              <a:gd name="connsiteY1" fmla="*/ 1645577 h 2370484"/>
              <a:gd name="connsiteX2" fmla="*/ 1588696 w 1835461"/>
              <a:gd name="connsiteY2" fmla="*/ 1349486 h 2370484"/>
              <a:gd name="connsiteX3" fmla="*/ 186615 w 1835461"/>
              <a:gd name="connsiteY3" fmla="*/ 1305944 h 2370484"/>
              <a:gd name="connsiteX4" fmla="*/ 6765 w 1835461"/>
              <a:gd name="connsiteY4" fmla="*/ 1207878 h 2370484"/>
              <a:gd name="connsiteX5" fmla="*/ 195326 w 1835461"/>
              <a:gd name="connsiteY5" fmla="*/ 1070813 h 2370484"/>
              <a:gd name="connsiteX6" fmla="*/ 1682085 w 1835461"/>
              <a:gd name="connsiteY6" fmla="*/ 1011912 h 2370484"/>
              <a:gd name="connsiteX7" fmla="*/ 1779599 w 1835461"/>
              <a:gd name="connsiteY7" fmla="*/ 684402 h 2370484"/>
              <a:gd name="connsiteX8" fmla="*/ 1226146 w 1835461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07878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  <a:gd name="connsiteX0" fmla="*/ 1440171 w 1841855"/>
              <a:gd name="connsiteY0" fmla="*/ 2370452 h 2370484"/>
              <a:gd name="connsiteX1" fmla="*/ 1830221 w 1841855"/>
              <a:gd name="connsiteY1" fmla="*/ 1645577 h 2370484"/>
              <a:gd name="connsiteX2" fmla="*/ 1595090 w 1841855"/>
              <a:gd name="connsiteY2" fmla="*/ 1349486 h 2370484"/>
              <a:gd name="connsiteX3" fmla="*/ 193009 w 1841855"/>
              <a:gd name="connsiteY3" fmla="*/ 1305944 h 2370484"/>
              <a:gd name="connsiteX4" fmla="*/ 13159 w 1841855"/>
              <a:gd name="connsiteY4" fmla="*/ 1223780 h 2370484"/>
              <a:gd name="connsiteX5" fmla="*/ 201720 w 1841855"/>
              <a:gd name="connsiteY5" fmla="*/ 1070813 h 2370484"/>
              <a:gd name="connsiteX6" fmla="*/ 1688479 w 1841855"/>
              <a:gd name="connsiteY6" fmla="*/ 1011912 h 2370484"/>
              <a:gd name="connsiteX7" fmla="*/ 1785993 w 1841855"/>
              <a:gd name="connsiteY7" fmla="*/ 684402 h 2370484"/>
              <a:gd name="connsiteX8" fmla="*/ 1232540 w 1841855"/>
              <a:gd name="connsiteY8" fmla="*/ 0 h 237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1855" h="2370484">
                <a:moveTo>
                  <a:pt x="1440171" y="2370452"/>
                </a:moveTo>
                <a:cubicBezTo>
                  <a:pt x="1436962" y="2375914"/>
                  <a:pt x="1871167" y="1701075"/>
                  <a:pt x="1830221" y="1645577"/>
                </a:cubicBezTo>
                <a:cubicBezTo>
                  <a:pt x="1789275" y="1590079"/>
                  <a:pt x="1867959" y="1411897"/>
                  <a:pt x="1595090" y="1349486"/>
                </a:cubicBezTo>
                <a:cubicBezTo>
                  <a:pt x="1322221" y="1287075"/>
                  <a:pt x="486197" y="1346584"/>
                  <a:pt x="193009" y="1305944"/>
                </a:cubicBezTo>
                <a:cubicBezTo>
                  <a:pt x="-100179" y="1265304"/>
                  <a:pt x="33541" y="1114734"/>
                  <a:pt x="13159" y="1223780"/>
                </a:cubicBezTo>
                <a:cubicBezTo>
                  <a:pt x="46543" y="1280954"/>
                  <a:pt x="-95422" y="1105304"/>
                  <a:pt x="201720" y="1070813"/>
                </a:cubicBezTo>
                <a:cubicBezTo>
                  <a:pt x="498862" y="1036322"/>
                  <a:pt x="1424434" y="1076314"/>
                  <a:pt x="1688479" y="1011912"/>
                </a:cubicBezTo>
                <a:cubicBezTo>
                  <a:pt x="1952524" y="947510"/>
                  <a:pt x="1798188" y="688249"/>
                  <a:pt x="1785993" y="684402"/>
                </a:cubicBezTo>
                <a:cubicBezTo>
                  <a:pt x="1773798" y="680555"/>
                  <a:pt x="1459648" y="271737"/>
                  <a:pt x="1232540" y="0"/>
                </a:cubicBezTo>
              </a:path>
            </a:pathLst>
          </a:custGeom>
          <a:noFill/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267" y="3598210"/>
                <a:ext cx="43794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4" y="5841475"/>
                <a:ext cx="43794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/>
          <p:cNvSpPr txBox="1"/>
          <p:nvPr/>
        </p:nvSpPr>
        <p:spPr>
          <a:xfrm>
            <a:off x="4605608" y="4708798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x</a:t>
            </a:r>
          </a:p>
        </p:txBody>
      </p:sp>
      <p:sp>
        <p:nvSpPr>
          <p:cNvPr id="96" name="Oval 95"/>
          <p:cNvSpPr/>
          <p:nvPr/>
        </p:nvSpPr>
        <p:spPr>
          <a:xfrm>
            <a:off x="3985999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5070505" y="4774422"/>
            <a:ext cx="357401" cy="342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5221800" y="4780599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41400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>
            <a:off x="6629400" y="48116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629400" y="5076810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2438400" y="477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2438400" y="5040234"/>
            <a:ext cx="72000" cy="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2" descr="C:\Users\Scott\Dropbox\Current_Projects\Applications\Herchel_Smith_Grade7\1_Cover_Letter\logo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281928"/>
            <a:ext cx="2339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Positivity Constraints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14400" y="669251"/>
            <a:ext cx="7696200" cy="55415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533400"/>
            <a:ext cx="210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General Proof</a:t>
            </a:r>
            <a:endParaRPr lang="en-GB" sz="2400" u="sng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010" y="2438400"/>
                <a:ext cx="2313390" cy="80021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403990" y="3232369"/>
                <a:ext cx="583814" cy="58477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72200"/>
            <a:ext cx="7560000" cy="0"/>
          </a:xfrm>
          <a:prstGeom prst="line">
            <a:avLst/>
          </a:prstGeom>
          <a:ln w="12700">
            <a:solidFill>
              <a:srgbClr val="FF4B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877496" y="3847981"/>
                <a:ext cx="7656904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600" b="0" i="0" smtClean="0">
                          <a:latin typeface="Cambria Math"/>
                        </a:rPr>
                        <m:t>Poles</m:t>
                      </m:r>
                      <m:r>
                        <a:rPr lang="en-US" sz="4600" b="0" i="1" smtClean="0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600" b="0" i="0" smtClean="0">
                          <a:latin typeface="Cambria Math"/>
                        </a:rPr>
                        <m:t>Im</m:t>
                      </m:r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</a:rPr>
                        <m:t>𝑠</m:t>
                      </m:r>
                      <m:r>
                        <a:rPr lang="en-US" sz="4600" b="0" i="1" smtClean="0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4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6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46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4600" b="0" i="1" smtClean="0">
                          <a:latin typeface="Cambria Math"/>
                        </a:rPr>
                        <m:t>(</m:t>
                      </m:r>
                      <m:r>
                        <a:rPr lang="en-US" sz="4600" b="0" i="1" smtClean="0">
                          <a:latin typeface="Cambria Math"/>
                          <a:ea typeface="Cambria Math"/>
                        </a:rPr>
                        <m:t>∞</m:t>
                      </m:r>
                      <m:r>
                        <a:rPr lang="en-US" sz="4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46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96" y="3847981"/>
                <a:ext cx="7656904" cy="800219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 rot="5400000">
            <a:off x="3155463" y="2593618"/>
            <a:ext cx="457200" cy="4644035"/>
          </a:xfrm>
          <a:prstGeom prst="rightBrace">
            <a:avLst>
              <a:gd name="adj1" fmla="val 71019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143823" y="5240211"/>
            <a:ext cx="21995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Positive</a:t>
            </a:r>
            <a:endParaRPr lang="en-GB" sz="4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07" name="Right Brace 106"/>
          <p:cNvSpPr/>
          <p:nvPr/>
        </p:nvSpPr>
        <p:spPr>
          <a:xfrm rot="5400000">
            <a:off x="7058682" y="3842083"/>
            <a:ext cx="457200" cy="2069435"/>
          </a:xfrm>
          <a:prstGeom prst="rightBrace">
            <a:avLst>
              <a:gd name="adj1" fmla="val 71019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5562600" y="5116434"/>
                <a:ext cx="33968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Malgun Gothic" panose="020B0503020000020004" pitchFamily="34" charset="-127"/>
                      </a:rPr>
                      <m:t>≥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  <a:ea typeface="Malgun Gothic" panose="020B0503020000020004" pitchFamily="34" charset="-127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Malgun Gothic" panose="020B0503020000020004" pitchFamily="34" charset="-127"/>
                          </a:rPr>
                          <m:t>𝑠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Malgun Gothic" panose="020B0503020000020004" pitchFamily="34" charset="-127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32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if  non-local</a:t>
                </a:r>
                <a:endParaRPr lang="en-GB" sz="32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5116434"/>
                <a:ext cx="3396892" cy="584775"/>
              </a:xfrm>
              <a:prstGeom prst="rect">
                <a:avLst/>
              </a:prstGeom>
              <a:blipFill rotWithShape="1">
                <a:blip r:embed="rId21"/>
                <a:stretch>
                  <a:fillRect t="-14583" r="-4129" b="-32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5562600" y="5587425"/>
                <a:ext cx="34669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Malgun Gothic" panose="020B0503020000020004" pitchFamily="34" charset="-127"/>
                      </a:rPr>
                      <m:t>≥ </m:t>
                    </m:r>
                    <m:r>
                      <a:rPr lang="en-US" sz="3200" b="0" i="1" smtClean="0">
                        <a:latin typeface="Cambria Math"/>
                        <a:ea typeface="Malgun Gothic" panose="020B0503020000020004" pitchFamily="34" charset="-127"/>
                      </a:rPr>
                      <m:t>𝑠</m:t>
                    </m:r>
                  </m:oMath>
                </a14:m>
                <a:r>
                  <a:rPr lang="en-GB" sz="32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 if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Malgun Gothic" panose="020B0503020000020004" pitchFamily="34" charset="-127"/>
                      </a:rPr>
                      <m:t>𝑡</m:t>
                    </m:r>
                  </m:oMath>
                </a14:m>
                <a:r>
                  <a:rPr lang="en-GB" sz="3200" dirty="0" smtClean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-channel</a:t>
                </a:r>
                <a:endParaRPr lang="en-GB" sz="32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5587425"/>
                <a:ext cx="3466975" cy="584775"/>
              </a:xfrm>
              <a:prstGeom prst="rect">
                <a:avLst/>
              </a:prstGeom>
              <a:blipFill rotWithShape="1">
                <a:blip r:embed="rId22"/>
                <a:stretch>
                  <a:fillRect t="-14583" r="-4225" b="-32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42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452798" y="3276600"/>
            <a:ext cx="3157802" cy="722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Known operator basis</a:t>
            </a:r>
            <a:endParaRPr lang="en-GB" sz="2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7" name="Picture 3" descr="C:\Users\Scott\AppData\Local\Microsoft\Windows\INetCache\IE\INI36GEF\684667bob_esponja_o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218" y="2133600"/>
            <a:ext cx="1193681" cy="130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6333715" y="2133600"/>
            <a:ext cx="260734" cy="134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59992" y="6315699"/>
            <a:ext cx="3367644" cy="38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Big Picture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1955931" y="3581400"/>
            <a:ext cx="2977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634" y="3124200"/>
                <a:ext cx="558166" cy="55399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/>
          <p:nvPr/>
        </p:nvCxnSpPr>
        <p:spPr>
          <a:xfrm flipV="1">
            <a:off x="1447800" y="685800"/>
            <a:ext cx="0" cy="375439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28092" y="589002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UV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7735" y="3581400"/>
            <a:ext cx="5229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IR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DCA3DA98-D3C0-4338-B33F-7316DE221BCD}"/>
              </a:ext>
            </a:extLst>
          </p:cNvPr>
          <p:cNvCxnSpPr/>
          <p:nvPr/>
        </p:nvCxnSpPr>
        <p:spPr>
          <a:xfrm flipV="1">
            <a:off x="1143000" y="2121188"/>
            <a:ext cx="7258511" cy="0"/>
          </a:xfrm>
          <a:prstGeom prst="line">
            <a:avLst/>
          </a:prstGeom>
          <a:ln>
            <a:solidFill>
              <a:srgbClr val="AD0101">
                <a:alpha val="50196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981200" y="589002"/>
            <a:ext cx="2822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New physics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</a:rPr>
                        <m:t>???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524000"/>
                <a:ext cx="2081681" cy="55399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0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3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0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3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0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3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27" y="2142532"/>
                <a:ext cx="1931811" cy="121026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649E4CDB-529E-4607-AB0B-E635F37CDC14}"/>
                  </a:ext>
                </a:extLst>
              </p:cNvPr>
              <p:cNvSpPr/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9E4CDB-529E-4607-AB0B-E635F37CD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276" y="1853625"/>
                <a:ext cx="637097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1"/>
          <p:cNvSpPr/>
          <p:nvPr/>
        </p:nvSpPr>
        <p:spPr>
          <a:xfrm>
            <a:off x="4177862" y="2500780"/>
            <a:ext cx="1529255" cy="888806"/>
          </a:xfrm>
          <a:custGeom>
            <a:avLst/>
            <a:gdLst>
              <a:gd name="connsiteX0" fmla="*/ 1529255 w 1529255"/>
              <a:gd name="connsiteY0" fmla="*/ 888806 h 888806"/>
              <a:gd name="connsiteX1" fmla="*/ 1355835 w 1529255"/>
              <a:gd name="connsiteY1" fmla="*/ 226654 h 888806"/>
              <a:gd name="connsiteX2" fmla="*/ 740979 w 1529255"/>
              <a:gd name="connsiteY2" fmla="*/ 5937 h 888806"/>
              <a:gd name="connsiteX3" fmla="*/ 0 w 1529255"/>
              <a:gd name="connsiteY3" fmla="*/ 84765 h 88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9255" h="888806">
                <a:moveTo>
                  <a:pt x="1529255" y="888806"/>
                </a:moveTo>
                <a:cubicBezTo>
                  <a:pt x="1508234" y="631302"/>
                  <a:pt x="1487214" y="373799"/>
                  <a:pt x="1355835" y="226654"/>
                </a:cubicBezTo>
                <a:cubicBezTo>
                  <a:pt x="1224456" y="79509"/>
                  <a:pt x="966951" y="29585"/>
                  <a:pt x="740979" y="5937"/>
                </a:cubicBezTo>
                <a:cubicBezTo>
                  <a:pt x="515006" y="-17711"/>
                  <a:pt x="257503" y="33527"/>
                  <a:pt x="0" y="84765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1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11483</TotalTime>
  <Words>4550</Words>
  <Application>Microsoft Office PowerPoint</Application>
  <PresentationFormat>On-screen Show (4:3)</PresentationFormat>
  <Paragraphs>931</Paragraphs>
  <Slides>82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Office Theme</vt:lpstr>
      <vt:lpstr>Low Energy? Think Positive!</vt:lpstr>
      <vt:lpstr>Low Energy? Think Positive!</vt:lpstr>
      <vt:lpstr>Low Energy? Think Positive!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Melville</dc:creator>
  <cp:lastModifiedBy>Scott</cp:lastModifiedBy>
  <cp:revision>634</cp:revision>
  <cp:lastPrinted>2018-07-19T06:17:43Z</cp:lastPrinted>
  <dcterms:created xsi:type="dcterms:W3CDTF">2006-08-16T00:00:00Z</dcterms:created>
  <dcterms:modified xsi:type="dcterms:W3CDTF">2019-04-08T11:36:57Z</dcterms:modified>
</cp:coreProperties>
</file>