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handoutMasterIdLst>
    <p:handoutMasterId r:id="rId19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A2DECA-0BAE-4BC0-B8FE-161B6297DBA8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3D93DB-B982-47C5-AD03-4FB1167147B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noAutofit/>
          </a:bodyPr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215FE-C05A-4941-B03B-B866BFD1179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4D3BB-2A22-439C-BBEF-2C9211C248B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>
            <a:noAutofit/>
          </a:bodyPr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0D4511F-BBD6-4F0F-B822-F993EF9C1C3A}" type="slidenum">
              <a:t>‹#›</a:t>
            </a:fld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76353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835B80-14DC-4AC9-8390-38E948D04A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0B8EB2-3985-493D-A114-E298E0CD134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7539666-0133-4F98-B618-F8E7C24BB3F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AB5ADA-A5C0-48AF-80FF-3A3D15146CC3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9E8AB-99BB-4E30-8B38-A9ECEB08644A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0C26D5-3361-45CF-808A-0524546A42A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D8A01288-AF53-4DDE-8B8D-FEF6AF4843F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5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hangingPunct="0">
      <a:tabLst/>
      <a:defRPr lang="en-GB" sz="2000" b="0" i="0" u="none" strike="noStrike" kern="1200" cap="none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35F759-ECA7-45BE-8390-3EBE65829E1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8E6F414-F051-42B0-817F-0C934DE0BAF0}" type="slidenum">
              <a:t>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175A7C-5043-4A2F-9F68-E2C2F49BECA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D5C6D0-3B8B-4A41-AAB8-583CCE3F6BB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50A41-FE79-4B41-A0FA-CA7BFEA5CF1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1C01868-60BA-4266-B091-05801D4AD370}" type="slidenum">
              <a:t>10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5640FA-9BBD-4F3F-9487-E1962E22BC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370ECE-C654-4028-B34D-04BD4F5913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35DCCD-A868-4851-84C4-01D18C53879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57B9687-929A-410F-94FC-ACA1D508D2A5}" type="slidenum">
              <a:t>11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506532-6E39-402E-AB25-BD2942BCE76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49E55E-48CD-4813-8493-6B496B406D1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AA5418-13F0-4E6F-80E3-D2211FFB121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3FA0BEF-7164-416C-9C1C-9093D8EEE115}" type="slidenum">
              <a:t>12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B5B358-A5BE-4D5D-8D87-E1467E5D43C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7C1F10-DA41-4E68-98DA-680ED32EDCF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0BA97-3C9E-477D-A423-D34F96FD159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EA06241-D5F3-4B3A-A8C0-92E21743F8A1}" type="slidenum">
              <a:t>13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0EAC07-069E-47C5-97FC-ADCC9704F23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C4DF12-BF4D-4C98-97D8-1481212FE3A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CDFD0-C922-4113-B255-043A46EC174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5D26C7D-6A78-4A1F-A06B-3F05834CEF57}" type="slidenum">
              <a:t>14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7097FE-3533-41E8-8CE2-2542FE867CB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DD14DA-015B-4B54-B8EF-0DD9C3AD2EA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FEBD0-5C28-44FE-AA54-2A8F19CD9AB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89B9F1A-90B9-4965-9282-DDD740AB288D}" type="slidenum">
              <a:t>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21787F-170E-4BF6-B1CC-C2EC3E0923D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E9B475-A720-4B4C-8722-BC80B3AEB2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B64329-ACB0-40B6-AABA-F7F4341666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2C71CBD-98F3-482C-BCEA-2D3DC442350F}" type="slidenum">
              <a:t>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0648E9-8BBD-483D-B459-913569C3CC2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73D3D0-E0B5-4BA3-BEC0-8DCE680E6D7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223FF-DB3F-4D17-BE7F-10556C0227A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9F9E76A-BEA9-4ED4-8885-AB9401C981D0}" type="slidenum">
              <a:t>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30DEAB-DECE-4EEA-953B-EB32010E676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7E45C1-4159-4382-B197-21EB04AA566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9BF4D-7268-4AB8-8744-45C6882443D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7EF7A97-02A3-4549-AE28-48492EB6EB6E}" type="slidenum">
              <a:t>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C7323A-A3F6-4D21-B1EA-D5675D8C22C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9AA02E-7682-4C47-9BC3-6145775C5C6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63E64-058B-402A-A9DE-123F51C11AF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18F07E6-DE01-4559-BFA6-1D7CEADF5085}" type="slidenum">
              <a:t>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DB63A0-8C02-463D-80B3-D51154C7B03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6514CD-C82F-4493-B565-E8D62B201B8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5B4C6-09AF-411E-A14F-685FBCC74E2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986668-4977-4B77-8BB2-A0E89E670FCD}" type="slidenum">
              <a:t>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8184BA-935E-45A9-8284-FC40CBE39C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F69B5-9082-4EBC-B754-4C3E452F4AF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2129A-92C4-434C-B3E9-D13D39A82C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9C7B37C-068B-420B-AF5B-92AB7FC38ECC}" type="slidenum">
              <a:t>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004A20-0479-4979-8282-ADDC0636012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8900EE-5479-4058-B235-F5DA42A6684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D273A-66C3-49F1-A107-44E69BFCE11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1613AF2-640D-4E3E-892E-B8AE122F15AD}" type="slidenum">
              <a:t>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AED6A1-12C6-48A3-81E4-1FD9301AE3A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BFF59B-1307-4E76-9B83-19D64EC596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E6FA0-632F-4611-98CE-A5CC2AB0C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874F48-3667-479A-9A15-C52638841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EC2A0-6E9E-4C89-BC1A-666AFE5FA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EDDFD-CDC6-4768-85B5-4B20C5F7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C2905-F08D-41F2-BA54-AD49B6A77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CDB60B-39D9-4B7B-81DE-80256EFE29D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97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8512F-4B44-4B78-9334-E25E1CB7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212EC-4F6F-446B-867C-EB6C10FE4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26D2E-DE92-48A2-B987-A63B7FC0F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40968-3E74-4783-871B-FA9DEB5E8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0CDA8-E8FB-4989-B803-338AEAD1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8128F2-22AB-46EB-BC21-B1D3E746D2E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0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8E362C-8040-4143-83C9-4A053D2745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1905000"/>
            <a:ext cx="2266950" cy="4248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D52D39-837C-411F-8149-467C2161E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1905000"/>
            <a:ext cx="6653212" cy="4248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E0975-4465-4023-B277-6805264C6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AADC-44F0-4A98-BB6F-DB1950F2B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79165-6C20-4EF2-8A0A-0CF85EEC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86C147-E6E0-4895-BA61-11BF1518504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249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997FE-1246-418E-B81B-025DAB2A2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4F2DB-0751-4024-8D5D-1122CF9220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5BA72-480D-41D2-BC61-9CD31ADEA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93DB0-ED91-482D-8948-79601E1A1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787FE-530D-4EEE-A3F6-A7AB0CFD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2FB34C-2582-4812-9CAB-C58E0869F8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330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9CFB9-F256-479F-9CDB-2AACB314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23CA9-1F4D-44EC-A566-47DE0A28C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392E5-8569-4030-AF8F-BACAC2C11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428CC-A965-4435-9657-FC6C7F1D6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66676-1F48-49E9-A10A-4E253A2F6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F65795-D68D-473F-A86D-B83618B1F76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96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3C24F-2BEE-4F45-A43A-2C6D131B5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49FBC-F743-4658-9924-245361D5F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AE471-2F4F-4311-B873-15C966B7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FE579-F32B-4735-9D7A-4085314C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F2484-6DAB-4BAB-BAF9-795A9DDCA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3A75E7-282F-423E-AE1F-6B5BE256A6F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478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2F3CE-DD49-4C32-8A0D-6E51288D9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30241-4F7A-4A4B-9E22-7E3572AE26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2020888"/>
            <a:ext cx="4459287" cy="4675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C00AA-11A8-4444-A678-A6CA5DB750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2020888"/>
            <a:ext cx="4460875" cy="4675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350F3-81A8-42D8-805B-662F83544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1E753-9E47-4E26-A66B-6AECC3DE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CB78F-70AA-4538-8697-0E2F6D0E7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B9B1EE-4B06-4264-A783-2042C306818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80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79AF6-7F52-4745-83B6-DA55EDBA1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55192-80A3-4239-B445-F38D3AC48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3F57A-C5AB-4AD1-9FF2-F2C22087E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C23FA-D71E-4135-8AF2-73A4D6B0A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AC57A6-2CEB-4FD3-BEF7-F7A5E28F7B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3B3308-508E-4CFC-B2A5-4A3B43D0E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FE9CAE-C71B-4915-9C1D-0DCE41E68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B86681-5D4F-4856-BA30-F55809A3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ADFB24-BF59-4FF5-B489-399995F6EF0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86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C37BA-9C8C-4FCD-806A-78E9F2B80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D20F6D-261B-4A4E-8010-6E1A09162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2D7B7E-5051-46D5-AF5D-39180F30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8AA3B-FB76-4C0D-836D-0ED4A2946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2D6986-976A-471A-A958-2FD724AC8B0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79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2ED42C-F967-42DA-985B-C8085BBE3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B530A4-D56B-455F-BA20-27800C85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B8C23-FE50-46C7-A2DE-60ACDE42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688787-8CE1-42E7-8882-BE420855785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121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56707-CAAD-4D22-9818-F2119B544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7469F-1680-479C-B345-F925B33C7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A3E4D6-A077-4AB6-A991-F16DEACFA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B9B2C-162C-48DF-BF2A-DFD9CDEC2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FF1F4-B413-492B-B4C5-AC47EAE1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446E7-F62E-4C35-AF70-A73B7B116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19F904-E203-429E-8394-4563DC4EFA7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79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AE8CE-9202-4184-BE1B-BE5E328B1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7AB7C-9D2C-4A2F-9DA2-34481D669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B9982-BCC7-4C61-A836-D44A307D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A2E39-9236-415B-9AFD-5F062F6C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A7890-3D89-4D92-8526-F673213F9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7BE647-2A1F-4B47-9001-1CD4141BE96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411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CA759-B9A4-4BCA-A78D-7D1BBAB45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7E17C7-CFF5-4F37-A13A-C5DCB0E35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881766-2BC8-4EB8-B838-45BD8A990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A286E-C850-4181-9C64-FFA04B69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7D356-4883-453F-AF38-2DFB179E9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66437-A937-4F45-96FC-8F84B42A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3FEE46-5780-410F-80E3-98C9BA94ABE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485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82CA7-2DDA-4396-A862-38DD97902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47926A-FC37-4A11-A69A-F886A7802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A821-AB20-4E98-9BA1-F72DFC48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512CE-7072-4822-A52E-201B4E3EE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97DD3-DC7F-49BC-8990-636503911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7584C1-B444-486F-B831-EC5854659B1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220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7323D-D8E3-4E80-9DB4-134CF6EE3A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407988"/>
            <a:ext cx="2266950" cy="6288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CE2D2-4270-4C15-AC67-D928D8CCD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407988"/>
            <a:ext cx="6653212" cy="6288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3A1B3-6265-4AE8-92AA-202661159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EBF1D-9A83-4692-8594-A066952B5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E4937-631C-4406-8EE1-2FFA17E81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D4FE14-3CF9-4B29-B559-BE4C0001D40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391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089CC-CF43-41C3-A62B-782DDEDA3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CA6F3-E345-4590-98BF-22DBD679C1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72F24-F9B8-41A6-834F-9708BC6C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D03BF-123A-447F-8B7D-B9F17551F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B8CD2-18A7-4CBE-80CD-104231B22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E3A5EA-EFAF-49B7-885A-9C94A11994E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909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B0B9A-FAB0-4DBD-89D8-848B7578D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431EC-E7A3-4772-9977-EE86900A8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D5CE8-1A07-48FC-8AA8-B2850359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6881A-E3B4-409C-80B4-CCB10FCB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E72C9-810E-4D83-AFDD-32AB86A0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B7F41A-B9F7-4D78-AD9A-281EAAD63CD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726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525D6-9CF1-4FBF-B37E-4AD917B4F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DE4EA-2A9C-409B-ADCC-B0D703B14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249A7-1B93-49CE-B84E-B0EF3B81F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7ACC5-E9CC-44CA-85ED-7DB79F4E1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E1012-ABB8-4BD7-8537-0DF3CB398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4D4B94-39EA-45CB-A0AD-CFF0D0A7DB1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3535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D5AC4-F624-403E-9E6F-2E9E32FA9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F6978-E38F-4541-A69B-2FFC6979DD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2232025"/>
            <a:ext cx="4459287" cy="4392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EB2334-8FF5-4CFC-AB1A-D8974C029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2232025"/>
            <a:ext cx="4460875" cy="4392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613FFB-597F-4DD9-AD43-BA0CA0A3C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9A356-5D21-404A-A6CC-3FC48DA4D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F187D9-AA59-4F0B-855C-4CDE22610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7AE1B4-D18B-4119-92D0-B497821E94A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054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231D-8711-4EBC-9B43-EA5885DB7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323C0-3160-4417-BD00-2CAE7BB25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94B71-4EAE-456E-8E06-04E22BE88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0FE1B-BDE5-457E-A06F-A87937904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1491F-1C60-46E7-941C-E031D43CF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9CFD96-D020-4C6E-8E75-D5AB6B413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3A46C-9D9E-4C04-8FAA-F6F832F45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2D2520-C064-498F-990B-1ED0F79C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F5B387-007E-466F-9555-BBAD82230EF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264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F2DD6-B33B-4696-B81F-5AE626DEE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FE46A7-608E-48BB-B4AE-E6EF46BC3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7AB88-E4E7-484F-B9F1-01B37A8D3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72030-F7CE-4B89-87FB-9ED4F9807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C8F9F9-4CDD-4607-9797-032AAAE2862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167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DF371D-31C5-4CFA-8DCB-73DB01C7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238761-9E2A-49BD-AD0D-67143931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52947-D123-4192-9CB4-0604279E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353D7E-97BD-4615-94BA-BB628F816EB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62017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1FE0C-FE0B-49CD-BA61-849686931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6A644-4646-45BD-9732-CB24D15A4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7F2AE-B95B-4B14-811C-F7243D91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8E371-0614-4EB6-95F3-79803E45F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6FA3C-F3A9-43C8-87C9-8A17761B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CD3281C-CB6A-4847-9AB9-72E2D2C77F4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000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9F09E-0636-4D01-8468-C6275044F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5B22E-BEE0-4825-8E60-34B82FD6B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387DA-6F41-4A73-A192-281BC9D3A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3CCF-BDF1-492C-B0A7-BDB75D217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8F912-D3A5-49AD-8FF3-54267522E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8973B-61E0-4485-B505-F889607E1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1E600A-101F-4A25-8920-8FA9D1C4FF0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8038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1514F-67D9-4841-A694-2B882EA07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D18933-A878-46BF-82FC-8023CF4251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ED177-BD28-44CF-91D7-09B5B5596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E4337-8ABD-4338-BD50-3D203E266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C482C-C57F-41C8-9112-2081D9CD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B6BEA-9C0E-4CF7-8AAE-3A56810AB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481CFC-228A-4E13-9FCC-5418BDEF788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44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F0E8C-07E6-4215-B2AB-BE0C45DC1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F96174-1C79-48C9-9760-F227C2B02F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68E23-8CAE-488B-8FBE-5E2D023EB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A5ECD-6BF7-44A9-BB7C-9C37AC4B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8CB2F-B7AF-41F3-A02A-3EF388D7F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E24AF4-39E0-4C5D-AFF3-5C1A1E37804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72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9E708F-92CA-48C9-93E4-178C774CDA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35825" y="7938"/>
            <a:ext cx="2339975" cy="6616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CE208-5079-42E0-9C63-6D2CE9465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5900" y="7938"/>
            <a:ext cx="6867525" cy="6616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DFDAC-586C-4376-A53A-5BB37CDFA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FABC8-6EB4-469D-8900-D64C45FCB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86C2F-B9D4-40D0-AA08-420F25D5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9B1C9B-6135-430B-A463-3175EECEEE0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95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7923-FE47-4C57-8083-9B978027A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9C5F9-72BB-4DD8-AFC4-7538ACD9E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3455988"/>
            <a:ext cx="4459287" cy="2697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218E0C-5650-40DB-8488-EC7E78BA5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3455988"/>
            <a:ext cx="4460875" cy="2697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816F0-7AD0-480B-873F-B9809954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8D1D8-55FD-4081-9285-9D33185D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169A4-94FE-4381-8085-D7BD717EF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6A8F09-711E-4A2C-97B7-4E3FCBD4FF6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36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DF8D0-D9ED-4FE6-ADD0-137377FE9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C2AF7-E494-4BD9-893A-09E7BC0E3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606619-0597-4FCD-8BE1-14F3B96E1E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6FFF2-3E3B-4D76-920B-D171FA9DC5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433888-46B9-4B2C-A528-FB1EFBDEB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C2F1A-0B3D-47F6-A5A9-6F0A7D2A7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E2432D-E13E-41C0-895A-BCF88F37F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38603-31D7-4AA4-9ECF-E15298338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626A68-0042-4F04-9F00-2AAB4458494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2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8C77-38AA-4237-B3FA-A5040E36C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47FA1-4CA7-4BAF-81FA-7E7881084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5574E-47E8-4CB0-B8AE-4A3020A99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60405D-DF3B-4CB3-94E6-721E5030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FEFB62-0887-4BEA-BE3A-6CDD391C81C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84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7555CE-108F-474E-8DC4-3EEF6FD89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0217FD-D85D-44D2-8EE4-95B41354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9BFCB-A95B-4690-93B9-BEC99467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A8BE42-4BDA-4A20-A5CA-A20B724E770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96335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C73A4-E1DB-471C-8133-6D66981F7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51546-E0E6-45B2-80BF-3728957E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F53D51-6768-4600-A96E-E8CE7934B4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BE489-AD19-4175-BFA8-7C0242406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505BF7-4C42-46FB-AB21-AF3DE555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6C2B5-45F5-4462-AC30-EC2F19D6D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6237D0-084E-43E9-AA09-F241086D363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95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654F-0E20-40EC-8AB5-6E67AF1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A2B220-F129-4B9D-A032-72B864BDD5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A0B38F-7BB8-4C3F-ACE5-BCC1CDB68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1214D-5336-40C6-97CD-D38F905DB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67FEF-7FCA-465D-84E4-E7182701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AED3A-B438-4E98-8751-3AFDB90F9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3F974C-1EE6-4701-BB7C-691C2B51B86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4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5EE38-3B3B-46AE-9E75-BFC8D5CD21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1905480"/>
            <a:ext cx="907164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C0918-5F0F-47AE-B2ED-F229943A6F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3456000"/>
            <a:ext cx="9071640" cy="2697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72F0-F623-4DBC-BB60-ED7573E9FD4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180000" y="688680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10280-0882-41AC-ACD6-59600448B6B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680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ct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B3D2B-6EC9-49AF-8C27-16D6A09A742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587360" y="688680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73DEE98D-D5BD-4959-9792-E34E1C130CFB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hangingPunct="0">
        <a:tabLst/>
        <a:defRPr lang="en-GB" sz="4400" b="0" i="0" u="none" strike="noStrike" kern="1200" cap="none">
          <a:ln>
            <a:noFill/>
          </a:ln>
          <a:solidFill>
            <a:srgbClr val="FFFFFF"/>
          </a:solidFill>
          <a:latin typeface="Liberation Sans" pitchFamily="18"/>
        </a:defRPr>
      </a:lvl1pPr>
    </p:titleStyle>
    <p:bodyStyle>
      <a:lvl1pPr marL="0" marR="0" indent="0" hangingPunct="0">
        <a:spcBef>
          <a:spcPts val="0"/>
        </a:spcBef>
        <a:spcAft>
          <a:spcPts val="1414"/>
        </a:spcAft>
        <a:tabLst/>
        <a:defRPr lang="en-GB" sz="3200" b="0" i="0" u="none" strike="noStrike" kern="1200" cap="none">
          <a:ln>
            <a:noFill/>
          </a:ln>
          <a:solidFill>
            <a:srgbClr val="FFFFFF"/>
          </a:solidFill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C0C70-553C-431C-AAB2-86DE68EEF6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408600"/>
            <a:ext cx="9071640" cy="126252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C3E98-2CDA-44C1-85CD-2F4F3CC428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2020679"/>
            <a:ext cx="9071640" cy="4675320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A4BED-5CB9-41E7-A7FD-D92DE17A764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216000" y="688680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D58C1-91D5-4AF7-801D-D48DA5170AC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680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ct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F9BDE-ADD4-4BA2-A09E-FDDDA3F0F0C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623360" y="688680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51CE4E5-7DA9-4992-8BFA-A79151DC994E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hangingPunct="0">
        <a:tabLst/>
        <a:defRPr lang="en-GB" sz="4400" b="0" i="0" u="none" strike="noStrike" kern="1200" cap="none">
          <a:ln>
            <a:noFill/>
          </a:ln>
          <a:latin typeface="Liberation Sans" pitchFamily="18"/>
        </a:defRPr>
      </a:lvl1pPr>
    </p:titleStyle>
    <p:bodyStyle>
      <a:lvl1pPr marL="0" marR="0" indent="0" hangingPunct="0">
        <a:spcBef>
          <a:spcPts val="0"/>
        </a:spcBef>
        <a:spcAft>
          <a:spcPts val="1414"/>
        </a:spcAft>
        <a:tabLst/>
        <a:defRPr lang="en-GB" sz="3200" b="0" i="0" u="none" strike="noStrike" kern="1200" cap="none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275B52-CFC1-4FD3-86B6-05DC184F82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6920" y="-12240"/>
            <a:ext cx="10096920" cy="94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CAA64011-9405-4A7E-9D3E-2290D873D9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6000" y="7560"/>
            <a:ext cx="8423640" cy="9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9DED3-5EE0-4D37-A542-DE7D1B14B6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2232000"/>
            <a:ext cx="9071640" cy="439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039C64-7CC4-4DB1-BEBD-7B16AD28E18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7632000" y="288000"/>
            <a:ext cx="2348280" cy="305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solidFill>
                  <a:srgbClr val="FFFFFF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2E203-3B7A-45A2-9BB3-B5C5D4ADF22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6785280" y="593280"/>
            <a:ext cx="3195000" cy="280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solidFill>
                  <a:srgbClr val="FFFFFF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F87C1-6A90-4445-96A1-E1E9BB424DB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632000" y="7560"/>
            <a:ext cx="234828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>
                <a:solidFill>
                  <a:srgbClr val="FFFFFF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B32B3512-5072-49A7-ACFE-829527C92A9F}" type="slidenum"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3F76DF-1A2C-4015-B174-F87F77FFC2A7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 l="33281" t="12326" r="35582" b="29610"/>
          <a:stretch>
            <a:fillRect/>
          </a:stretch>
        </p:blipFill>
        <p:spPr>
          <a:xfrm>
            <a:off x="6815160" y="82440"/>
            <a:ext cx="1032839" cy="78155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lvl="0" algn="l" hangingPunct="0">
        <a:buNone/>
        <a:tabLst/>
        <a:defRPr lang="en-GB" sz="4000" b="1" i="0" u="none" strike="noStrike" kern="1200" cap="none">
          <a:ln>
            <a:noFill/>
          </a:ln>
          <a:solidFill>
            <a:srgbClr val="FFFFFF"/>
          </a:solidFill>
          <a:latin typeface="Liberation Sans" pitchFamily="18"/>
          <a:ea typeface="DejaVu Sans" pitchFamily="2"/>
          <a:cs typeface="DejaVu Sans" pitchFamily="2"/>
        </a:defRPr>
      </a:lvl1pPr>
    </p:titleStyle>
    <p:bodyStyle>
      <a:lvl1pPr hangingPunct="0">
        <a:spcBef>
          <a:spcPts val="0"/>
        </a:spcBef>
        <a:spcAft>
          <a:spcPts val="1417"/>
        </a:spcAft>
        <a:tabLst/>
        <a:defRPr lang="en-GB" sz="3200" b="0" i="0" u="none" strike="noStrike" kern="1200" cap="none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11" Type="http://schemas.openxmlformats.org/officeDocument/2006/relationships/image" Target="../media/image34.png"/><Relationship Id="rId5" Type="http://schemas.openxmlformats.org/officeDocument/2006/relationships/image" Target="../media/image29.png"/><Relationship Id="rId15" Type="http://schemas.openxmlformats.org/officeDocument/2006/relationships/image" Target="../media/image38.png"/><Relationship Id="rId10" Type="http://schemas.openxmlformats.org/officeDocument/2006/relationships/image" Target="../media/image16.jp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png"/><Relationship Id="rId5" Type="http://schemas.openxmlformats.org/officeDocument/2006/relationships/image" Target="../media/image16.jp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4C3663-8C9D-4A30-B61D-679961704A4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73480" y="3456000"/>
            <a:ext cx="5150520" cy="6480000"/>
          </a:xfrm>
        </p:spPr>
        <p:txBody>
          <a:bodyPr/>
          <a:lstStyle/>
          <a:p>
            <a:pPr lvl="0"/>
            <a:endParaRPr lang="en-GB" b="1" u="sng" dirty="0"/>
          </a:p>
          <a:p>
            <a:pPr marL="571500" lvl="0" indent="-571500">
              <a:buSzPct val="45000"/>
              <a:buFont typeface="Arial" panose="020B0604020202020204" pitchFamily="34" charset="0"/>
              <a:buChar char="•"/>
            </a:pPr>
            <a:r>
              <a:rPr lang="en-GB" sz="3600" dirty="0" err="1"/>
              <a:t>MoEDAL</a:t>
            </a:r>
            <a:r>
              <a:rPr lang="en-GB" sz="3600" dirty="0"/>
              <a:t> Physics  </a:t>
            </a:r>
          </a:p>
          <a:p>
            <a:pPr marL="571500" lvl="0" indent="-571500">
              <a:buSzPct val="45000"/>
              <a:buFont typeface="Arial" panose="020B0604020202020204" pitchFamily="34" charset="0"/>
              <a:buChar char="•"/>
            </a:pPr>
            <a:r>
              <a:rPr lang="en-GB" sz="3600" dirty="0" err="1"/>
              <a:t>MoEDAL</a:t>
            </a:r>
            <a:r>
              <a:rPr lang="en-GB" sz="3600" dirty="0"/>
              <a:t> Detector</a:t>
            </a:r>
          </a:p>
          <a:p>
            <a:pPr marL="571500" lvl="0" indent="-571500">
              <a:buSzPct val="45000"/>
              <a:buFont typeface="Arial" panose="020B0604020202020204" pitchFamily="34" charset="0"/>
              <a:buChar char="•"/>
            </a:pPr>
            <a:r>
              <a:rPr lang="en-GB" sz="3600" dirty="0"/>
              <a:t>Machine learning</a:t>
            </a:r>
            <a:br>
              <a:rPr lang="en-GB" sz="3600" dirty="0"/>
            </a:br>
            <a:r>
              <a:rPr lang="en-GB" sz="3600" dirty="0"/>
              <a:t>for </a:t>
            </a:r>
            <a:r>
              <a:rPr lang="en-GB" sz="3600" dirty="0" err="1"/>
              <a:t>MoEDAL</a:t>
            </a:r>
            <a:endParaRPr lang="en-GB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EBE962-1930-4031-B32F-F1FDC5099F8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4709" r="-71" b="5447"/>
          <a:stretch>
            <a:fillRect/>
          </a:stretch>
        </p:blipFill>
        <p:spPr>
          <a:xfrm rot="5400000">
            <a:off x="-1404180" y="1404180"/>
            <a:ext cx="7560000" cy="475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7EB27C1-F8C8-45B8-ADF1-7D1AE677BF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328000" y="-24120"/>
            <a:ext cx="4320000" cy="2976120"/>
          </a:xfrm>
        </p:spPr>
        <p:txBody>
          <a:bodyPr/>
          <a:lstStyle/>
          <a:p>
            <a:pPr lvl="0"/>
            <a:r>
              <a:rPr lang="en-GB" sz="8000" b="1"/>
              <a:t>MoEDAL</a:t>
            </a:r>
            <a:br>
              <a:rPr lang="en-GB" sz="7200" b="1"/>
            </a:br>
            <a:r>
              <a:rPr lang="en-GB" sz="2800" b="1" u="sng"/>
              <a:t>Mo</a:t>
            </a:r>
            <a:r>
              <a:rPr lang="en-GB" sz="2800"/>
              <a:t>nopole and </a:t>
            </a:r>
            <a:r>
              <a:rPr lang="en-GB" sz="2800" b="1" u="sng"/>
              <a:t>E</a:t>
            </a:r>
            <a:r>
              <a:rPr lang="en-GB" sz="2800"/>
              <a:t>xotics </a:t>
            </a:r>
            <a:br>
              <a:rPr lang="en-GB" sz="2800"/>
            </a:br>
            <a:r>
              <a:rPr lang="en-GB" sz="2800" b="1" u="sng"/>
              <a:t>D</a:t>
            </a:r>
            <a:r>
              <a:rPr lang="en-GB" sz="2800"/>
              <a:t>etector at the </a:t>
            </a:r>
            <a:r>
              <a:rPr lang="en-GB" sz="2800" b="1" u="sng"/>
              <a:t>LHC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232FD5-6327-47B0-9DA2-252BE021E0B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33281" t="12326" r="35582" b="29610"/>
          <a:stretch>
            <a:fillRect/>
          </a:stretch>
        </p:blipFill>
        <p:spPr>
          <a:xfrm>
            <a:off x="8640000" y="1872000"/>
            <a:ext cx="1032839" cy="7815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3247F4B2-74A2-47DD-A27C-2A3D707FE7EB}"/>
              </a:ext>
            </a:extLst>
          </p:cNvPr>
          <p:cNvSpPr/>
          <p:nvPr/>
        </p:nvSpPr>
        <p:spPr>
          <a:xfrm>
            <a:off x="5184000" y="2880000"/>
            <a:ext cx="4536000" cy="0"/>
          </a:xfrm>
          <a:prstGeom prst="line">
            <a:avLst/>
          </a:prstGeom>
          <a:noFill/>
          <a:ln w="29160">
            <a:solidFill>
              <a:srgbClr val="FFFFFF"/>
            </a:solidFill>
            <a:prstDash val="solid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37247C-AC0F-482D-89AE-1841A090F1E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072279" y="2980440"/>
            <a:ext cx="1647720" cy="4755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83CCB2-A2C8-44B7-A15A-9A001B2562F8}"/>
              </a:ext>
            </a:extLst>
          </p:cNvPr>
          <p:cNvSpPr txBox="1"/>
          <p:nvPr/>
        </p:nvSpPr>
        <p:spPr>
          <a:xfrm>
            <a:off x="5184000" y="2925719"/>
            <a:ext cx="2494122" cy="62179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DejaVu Sans" pitchFamily="2"/>
                <a:cs typeface="DejaVu Sans" pitchFamily="2"/>
              </a:rPr>
              <a:t>Lewis Millward</a:t>
            </a:r>
            <a:br>
              <a:rPr lang="en-GB" sz="1800" b="0" i="0" u="none" strike="noStrike" kern="1200" cap="none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DejaVu Sans" pitchFamily="2"/>
                <a:cs typeface="DejaVu Sans" pitchFamily="2"/>
              </a:rPr>
              <a:t>l.millward@qmul.ac.uk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1">
            <a:extLst>
              <a:ext uri="{FF2B5EF4-FFF2-40B4-BE49-F238E27FC236}">
                <a16:creationId xmlns:a16="http://schemas.microsoft.com/office/drawing/2014/main" id="{3DAB27D0-BA6A-4CDF-A101-B499258C7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613E4BB4-92E3-409F-8151-42EFC398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58F4BC5A-2990-452E-BD39-A412080FB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4AA52-C3B5-4885-9913-19B16A3E0FDC}" type="slidenum">
              <a:t>10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33A416-089F-46F7-A33A-1812C373C9E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#3: Accurate identification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544477-12EE-4291-A244-7897AC52492B}"/>
              </a:ext>
            </a:extLst>
          </p:cNvPr>
          <p:cNvGrpSpPr/>
          <p:nvPr/>
        </p:nvGrpSpPr>
        <p:grpSpPr>
          <a:xfrm>
            <a:off x="7292520" y="4210200"/>
            <a:ext cx="2722680" cy="2927519"/>
            <a:chOff x="7292520" y="4210200"/>
            <a:chExt cx="2722680" cy="29275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94883D-1AAD-4C68-AB2A-368ABD31D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16075" t="73071" r="79872" b="21913"/>
            <a:stretch>
              <a:fillRect/>
            </a:stretch>
          </p:blipFill>
          <p:spPr>
            <a:xfrm>
              <a:off x="7395119" y="5362200"/>
              <a:ext cx="935639" cy="935639"/>
            </a:xfrm>
            <a:prstGeom prst="rect">
              <a:avLst/>
            </a:prstGeom>
            <a:noFill/>
            <a:ln w="12600">
              <a:solidFill>
                <a:srgbClr val="3465A4"/>
              </a:solidFill>
              <a:prstDash val="solid"/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47129C6-E398-4808-A6C1-3598150BD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51467" t="55827" r="44681" b="38787"/>
            <a:stretch>
              <a:fillRect/>
            </a:stretch>
          </p:blipFill>
          <p:spPr>
            <a:xfrm>
              <a:off x="7394760" y="4210560"/>
              <a:ext cx="935639" cy="935639"/>
            </a:xfrm>
            <a:prstGeom prst="rect">
              <a:avLst/>
            </a:prstGeom>
            <a:noFill/>
            <a:ln w="12600">
              <a:solidFill>
                <a:srgbClr val="3465A4"/>
              </a:solidFill>
              <a:prstDash val="solid"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E9B0AC7-06F6-43D8-964F-7A6C1E0DB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66201" t="93024" r="28937" b="937"/>
            <a:stretch>
              <a:fillRect/>
            </a:stretch>
          </p:blipFill>
          <p:spPr>
            <a:xfrm>
              <a:off x="8618760" y="5362560"/>
              <a:ext cx="935639" cy="935639"/>
            </a:xfrm>
            <a:prstGeom prst="rect">
              <a:avLst/>
            </a:prstGeom>
            <a:noFill/>
            <a:ln w="0">
              <a:solidFill>
                <a:srgbClr val="3465A4"/>
              </a:solidFill>
              <a:prstDash val="solid"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C9963F3-A615-453F-9F63-06CB38A14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44474" t="35890" r="51803" b="57905"/>
            <a:stretch>
              <a:fillRect/>
            </a:stretch>
          </p:blipFill>
          <p:spPr>
            <a:xfrm>
              <a:off x="8594280" y="4210200"/>
              <a:ext cx="936000" cy="935639"/>
            </a:xfrm>
            <a:prstGeom prst="rect">
              <a:avLst/>
            </a:prstGeom>
            <a:noFill/>
            <a:ln w="0">
              <a:solidFill>
                <a:srgbClr val="3465A4"/>
              </a:solidFill>
              <a:prstDash val="solid"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03E8EC6-2D2C-4D85-9530-936A979AFE4C}"/>
                </a:ext>
              </a:extLst>
            </p:cNvPr>
            <p:cNvSpPr txBox="1"/>
            <p:nvPr/>
          </p:nvSpPr>
          <p:spPr>
            <a:xfrm>
              <a:off x="7292520" y="6370200"/>
              <a:ext cx="2722680" cy="767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1" i="0" u="none" strike="noStrike" kern="1200" cap="none">
                  <a:ln>
                    <a:noFill/>
                  </a:ln>
                  <a:solidFill>
                    <a:srgbClr val="0066B3"/>
                  </a:solidFill>
                  <a:latin typeface="Liberation Sans" pitchFamily="18"/>
                  <a:ea typeface="Microsoft YaHei" pitchFamily="2"/>
                  <a:cs typeface="Mangal" pitchFamily="2"/>
                </a:rPr>
                <a:t>Strong Visual Symmetry</a:t>
              </a:r>
            </a:p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1" i="0" u="none" strike="noStrike" kern="1200" cap="none">
                  <a:ln>
                    <a:noFill/>
                  </a:ln>
                  <a:solidFill>
                    <a:srgbClr val="0066B3"/>
                  </a:solidFill>
                  <a:latin typeface="Liberation Sans" pitchFamily="18"/>
                  <a:ea typeface="Microsoft YaHei" pitchFamily="2"/>
                  <a:cs typeface="Mangal" pitchFamily="2"/>
                </a:rPr>
                <a:t>between different physics </a:t>
              </a:r>
              <a:br>
                <a:rPr lang="en-GB" sz="1600" b="1" i="0" u="none" strike="noStrike" kern="1200" cap="none">
                  <a:ln>
                    <a:noFill/>
                  </a:ln>
                  <a:solidFill>
                    <a:srgbClr val="0066B3"/>
                  </a:solidFill>
                  <a:latin typeface="Liberation Sans" pitchFamily="18"/>
                  <a:ea typeface="Microsoft YaHei" pitchFamily="2"/>
                  <a:cs typeface="Mangal" pitchFamily="2"/>
                </a:rPr>
              </a:br>
              <a:r>
                <a:rPr lang="en-GB" sz="1600" b="1" i="0" u="none" strike="noStrike" kern="1200" cap="none">
                  <a:ln>
                    <a:noFill/>
                  </a:ln>
                  <a:solidFill>
                    <a:srgbClr val="0066B3"/>
                  </a:solidFill>
                  <a:latin typeface="Liberation Sans" pitchFamily="18"/>
                  <a:ea typeface="Microsoft YaHei" pitchFamily="2"/>
                  <a:cs typeface="Mangal" pitchFamily="2"/>
                </a:rPr>
                <a:t>objects / backgrounds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6FBDC12-E583-4D8E-AC7A-E247D482EF64}"/>
              </a:ext>
            </a:extLst>
          </p:cNvPr>
          <p:cNvGrpSpPr/>
          <p:nvPr/>
        </p:nvGrpSpPr>
        <p:grpSpPr>
          <a:xfrm>
            <a:off x="216000" y="4320000"/>
            <a:ext cx="2475720" cy="2736000"/>
            <a:chOff x="216000" y="4320000"/>
            <a:chExt cx="2475720" cy="2736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451E481-64A8-4020-AC78-FEB678D8939E}"/>
                </a:ext>
              </a:extLst>
            </p:cNvPr>
            <p:cNvGrpSpPr/>
            <p:nvPr/>
          </p:nvGrpSpPr>
          <p:grpSpPr>
            <a:xfrm>
              <a:off x="240480" y="4320000"/>
              <a:ext cx="2015999" cy="2088000"/>
              <a:chOff x="240480" y="4320000"/>
              <a:chExt cx="2015999" cy="20880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A0FCBF1-C5DE-4B13-9BB9-315B1734A6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lum/>
                <a:alphaModFix/>
              </a:blip>
              <a:srcRect t="35031" r="81496" b="33087"/>
              <a:stretch>
                <a:fillRect/>
              </a:stretch>
            </p:blipFill>
            <p:spPr>
              <a:xfrm>
                <a:off x="240480" y="4320000"/>
                <a:ext cx="2015999" cy="2088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C63038F-F070-4000-8FBC-2FCA092E3AD9}"/>
                  </a:ext>
                </a:extLst>
              </p:cNvPr>
              <p:cNvSpPr/>
              <p:nvPr/>
            </p:nvSpPr>
            <p:spPr>
              <a:xfrm>
                <a:off x="816480" y="5400000"/>
                <a:ext cx="432000" cy="503999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12600">
                <a:solidFill>
                  <a:srgbClr val="CE181E"/>
                </a:solidFill>
                <a:prstDash val="solid"/>
              </a:ln>
            </p:spPr>
            <p:txBody>
              <a:bodyPr wrap="none" lIns="96120" tIns="51120" rIns="96120" bIns="5112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9190329F-5133-4614-88AC-EC024956D7DF}"/>
                  </a:ext>
                </a:extLst>
              </p:cNvPr>
              <p:cNvSpPr/>
              <p:nvPr/>
            </p:nvSpPr>
            <p:spPr>
              <a:xfrm>
                <a:off x="960480" y="4608000"/>
                <a:ext cx="432000" cy="503999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12600">
                <a:solidFill>
                  <a:srgbClr val="CE181E"/>
                </a:solidFill>
                <a:prstDash val="solid"/>
              </a:ln>
            </p:spPr>
            <p:txBody>
              <a:bodyPr wrap="none" lIns="96120" tIns="51120" rIns="96120" bIns="5112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94AB41-CD76-401E-A8EE-24E8ACE5FB9C}"/>
                </a:ext>
              </a:extLst>
            </p:cNvPr>
            <p:cNvSpPr txBox="1"/>
            <p:nvPr/>
          </p:nvSpPr>
          <p:spPr>
            <a:xfrm>
              <a:off x="216000" y="6514200"/>
              <a:ext cx="2475720" cy="5418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1" i="0" u="none" strike="noStrike" kern="1200" cap="none">
                  <a:ln>
                    <a:noFill/>
                  </a:ln>
                  <a:solidFill>
                    <a:srgbClr val="CE181E"/>
                  </a:solidFill>
                  <a:latin typeface="Liberation Sans" pitchFamily="18"/>
                  <a:ea typeface="Microsoft YaHei" pitchFamily="2"/>
                  <a:cs typeface="Mangal" pitchFamily="2"/>
                </a:rPr>
                <a:t>Entry Exit pair? </a:t>
              </a:r>
              <a:br>
                <a:rPr lang="en-GB" sz="1600" b="1" i="0" u="none" strike="noStrike" kern="1200" cap="none">
                  <a:ln>
                    <a:noFill/>
                  </a:ln>
                  <a:solidFill>
                    <a:srgbClr val="CE181E"/>
                  </a:solidFill>
                  <a:latin typeface="Liberation Sans" pitchFamily="18"/>
                  <a:ea typeface="Microsoft YaHei" pitchFamily="2"/>
                  <a:cs typeface="Mangal" pitchFamily="2"/>
                </a:rPr>
              </a:br>
              <a:r>
                <a:rPr lang="en-GB" sz="1600" b="1" i="0" u="none" strike="noStrike" kern="1200" cap="none">
                  <a:ln>
                    <a:noFill/>
                  </a:ln>
                  <a:solidFill>
                    <a:srgbClr val="CE181E"/>
                  </a:solidFill>
                  <a:latin typeface="Liberation Sans" pitchFamily="18"/>
                  <a:ea typeface="Microsoft YaHei" pitchFamily="2"/>
                  <a:cs typeface="Mangal" pitchFamily="2"/>
                </a:rPr>
                <a:t>Background cluster?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43A8B2-68D6-48F3-851E-5C767A8B42E5}"/>
              </a:ext>
            </a:extLst>
          </p:cNvPr>
          <p:cNvGrpSpPr/>
          <p:nvPr/>
        </p:nvGrpSpPr>
        <p:grpSpPr>
          <a:xfrm>
            <a:off x="2520720" y="4141800"/>
            <a:ext cx="4607279" cy="3096000"/>
            <a:chOff x="2520720" y="4141800"/>
            <a:chExt cx="4607279" cy="3096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713F38-0ABC-4EDF-B3C6-A16711ADA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t="32268" r="24407"/>
            <a:stretch>
              <a:fillRect/>
            </a:stretch>
          </p:blipFill>
          <p:spPr>
            <a:xfrm>
              <a:off x="2520720" y="4141800"/>
              <a:ext cx="4607279" cy="3096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2376F7F-6465-458D-B7DA-4DAD5B1B3EAE}"/>
                </a:ext>
              </a:extLst>
            </p:cNvPr>
            <p:cNvGrpSpPr/>
            <p:nvPr/>
          </p:nvGrpSpPr>
          <p:grpSpPr>
            <a:xfrm>
              <a:off x="3492720" y="4322160"/>
              <a:ext cx="3384000" cy="2883600"/>
              <a:chOff x="3492720" y="4322160"/>
              <a:chExt cx="3384000" cy="28836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825CE129-B1CE-4C57-A37B-605B3C4EE413}"/>
                  </a:ext>
                </a:extLst>
              </p:cNvPr>
              <p:cNvSpPr/>
              <p:nvPr/>
            </p:nvSpPr>
            <p:spPr>
              <a:xfrm>
                <a:off x="3492720" y="5938559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D10B9DE-BABD-4344-BDD2-E32C8642380F}"/>
                  </a:ext>
                </a:extLst>
              </p:cNvPr>
              <p:cNvSpPr/>
              <p:nvPr/>
            </p:nvSpPr>
            <p:spPr>
              <a:xfrm>
                <a:off x="3493080" y="5938559"/>
                <a:ext cx="349200" cy="3531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E191972-F57A-4474-893D-32357400AFD7}"/>
                  </a:ext>
                </a:extLst>
              </p:cNvPr>
              <p:cNvSpPr/>
              <p:nvPr/>
            </p:nvSpPr>
            <p:spPr>
              <a:xfrm>
                <a:off x="5184360" y="4322160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3AF9373-0C00-4F37-BACF-CEFB12E45FD1}"/>
                  </a:ext>
                </a:extLst>
              </p:cNvPr>
              <p:cNvSpPr/>
              <p:nvPr/>
            </p:nvSpPr>
            <p:spPr>
              <a:xfrm>
                <a:off x="5603400" y="5163480"/>
                <a:ext cx="35748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C1BA469-4E5F-4E1E-B4D5-B9C6FDD0DD9B}"/>
                  </a:ext>
                </a:extLst>
              </p:cNvPr>
              <p:cNvSpPr/>
              <p:nvPr/>
            </p:nvSpPr>
            <p:spPr>
              <a:xfrm>
                <a:off x="6527520" y="6852960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BF44A1-1ACC-4B00-9920-C67BE6675497}"/>
                </a:ext>
              </a:extLst>
            </p:cNvPr>
            <p:cNvSpPr/>
            <p:nvPr/>
          </p:nvSpPr>
          <p:spPr>
            <a:xfrm>
              <a:off x="2880000" y="4501800"/>
              <a:ext cx="288720" cy="288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ED1C24"/>
              </a:solidFill>
              <a:prstDash val="solid"/>
            </a:ln>
          </p:spPr>
          <p:txBody>
            <a:bodyPr wrap="none" lIns="96120" tIns="51120" rIns="96120" bIns="5112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89DD6D3-5A6C-46EE-B1D4-09E1D5832EFA}"/>
                </a:ext>
              </a:extLst>
            </p:cNvPr>
            <p:cNvSpPr/>
            <p:nvPr/>
          </p:nvSpPr>
          <p:spPr>
            <a:xfrm>
              <a:off x="2880000" y="4501800"/>
              <a:ext cx="288720" cy="288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ED1C24"/>
              </a:solidFill>
              <a:prstDash val="solid"/>
            </a:ln>
          </p:spPr>
          <p:txBody>
            <a:bodyPr wrap="none" lIns="96120" tIns="51120" rIns="96120" bIns="5112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A1FD015-A63B-41A1-99FF-86A03610B656}"/>
                </a:ext>
              </a:extLst>
            </p:cNvPr>
            <p:cNvSpPr/>
            <p:nvPr/>
          </p:nvSpPr>
          <p:spPr>
            <a:xfrm>
              <a:off x="2808000" y="5005800"/>
              <a:ext cx="28872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ED1C24"/>
              </a:solidFill>
              <a:prstDash val="solid"/>
            </a:ln>
          </p:spPr>
          <p:txBody>
            <a:bodyPr wrap="none" lIns="96120" tIns="51120" rIns="96120" bIns="5112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C43F88F-83E9-4425-9D3D-42334DE181C5}"/>
              </a:ext>
            </a:extLst>
          </p:cNvPr>
          <p:cNvSpPr txBox="1"/>
          <p:nvPr/>
        </p:nvSpPr>
        <p:spPr>
          <a:xfrm>
            <a:off x="576000" y="2520000"/>
            <a:ext cx="4104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A65D"/>
                </a:solidFill>
                <a:latin typeface="Liberation Sans" pitchFamily="18"/>
                <a:ea typeface="DejaVu Sans" pitchFamily="2"/>
                <a:cs typeface="DejaVu Sans" pitchFamily="2"/>
              </a:rPr>
              <a:t>Want to ID/tag peak ionisation events 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86730C-C8F2-4ECC-B14E-03071F79015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46624" t="31130" r="25389" b="47533"/>
          <a:stretch>
            <a:fillRect/>
          </a:stretch>
        </p:blipFill>
        <p:spPr>
          <a:xfrm>
            <a:off x="2708639" y="1080360"/>
            <a:ext cx="1096200" cy="129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4FEC20C-3BC2-4BFB-B12C-B3A88D3659C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28851" t="52448" r="45729" b="26233"/>
          <a:stretch>
            <a:fillRect/>
          </a:stretch>
        </p:blipFill>
        <p:spPr>
          <a:xfrm>
            <a:off x="1611720" y="1080000"/>
            <a:ext cx="996480" cy="129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E2E6047-69F0-43D9-B213-93DF9CC25D6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73747" r="66964" b="6554"/>
          <a:stretch>
            <a:fillRect/>
          </a:stretch>
        </p:blipFill>
        <p:spPr>
          <a:xfrm>
            <a:off x="216000" y="1080000"/>
            <a:ext cx="1295640" cy="1195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B434116-6844-4B1D-8FA9-2FD7F917663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66041" t="10259" r="4155" b="68851"/>
          <a:stretch>
            <a:fillRect/>
          </a:stretch>
        </p:blipFill>
        <p:spPr>
          <a:xfrm>
            <a:off x="3872160" y="1080000"/>
            <a:ext cx="1167480" cy="126792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DFCCA1A-DB8E-4FA3-A541-B1C7AAB50EC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544000" y="1152000"/>
            <a:ext cx="4426920" cy="2592000"/>
          </a:xfrm>
        </p:spPr>
        <p:txBody>
          <a:bodyPr>
            <a:normAutofit fontScale="70000" lnSpcReduction="20000"/>
          </a:bodyPr>
          <a:lstStyle/>
          <a:p>
            <a:pPr lvl="0">
              <a:buSzPct val="45000"/>
            </a:pPr>
            <a:r>
              <a:rPr lang="en-GB" dirty="0"/>
              <a:t>LHC particle flux; all different SM ionisation behaviour happening</a:t>
            </a:r>
          </a:p>
          <a:p>
            <a:pPr lvl="0">
              <a:buSzPct val="45000"/>
            </a:pPr>
            <a:r>
              <a:rPr lang="en-GB" dirty="0"/>
              <a:t>Accurate ID requires detailed 3D inspection especially when pits start to cluster and overlap</a:t>
            </a:r>
          </a:p>
          <a:p>
            <a:pPr lvl="0">
              <a:buSzPct val="45000"/>
            </a:pPr>
            <a:r>
              <a:rPr lang="en-GB" dirty="0"/>
              <a:t>Supervised learning only as good as its label accuracy.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721A35-30FA-4A7A-AF3B-C45D35DC0450}"/>
              </a:ext>
            </a:extLst>
          </p:cNvPr>
          <p:cNvSpPr txBox="1"/>
          <p:nvPr/>
        </p:nvSpPr>
        <p:spPr>
          <a:xfrm>
            <a:off x="72000" y="3888000"/>
            <a:ext cx="2951999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Example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2EB269C-9678-4717-8953-A380C82BFDB1}"/>
              </a:ext>
            </a:extLst>
          </p:cNvPr>
          <p:cNvSpPr/>
          <p:nvPr/>
        </p:nvSpPr>
        <p:spPr>
          <a:xfrm>
            <a:off x="1584000" y="1007999"/>
            <a:ext cx="1080000" cy="14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00A65D"/>
            </a:solidFill>
            <a:prstDash val="solid"/>
          </a:ln>
        </p:spPr>
        <p:txBody>
          <a:bodyPr wrap="none" lIns="99360" tIns="54360" rIns="99360" bIns="5436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F98455-C551-46CE-9AD0-0F88788B96D3}"/>
              </a:ext>
            </a:extLst>
          </p:cNvPr>
          <p:cNvSpPr txBox="1"/>
          <p:nvPr/>
        </p:nvSpPr>
        <p:spPr>
          <a:xfrm>
            <a:off x="288000" y="3101760"/>
            <a:ext cx="4924979" cy="62179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Need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robust signal efficiency and background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rejection. - Minimise false positive rate</a:t>
            </a: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CFCDC198-D1B3-45D5-AC8F-DADB9AC1E7C8}"/>
              </a:ext>
            </a:extLst>
          </p:cNvPr>
          <p:cNvSpPr/>
          <p:nvPr/>
        </p:nvSpPr>
        <p:spPr>
          <a:xfrm flipH="1">
            <a:off x="144000" y="3901679"/>
            <a:ext cx="9648000" cy="0"/>
          </a:xfrm>
          <a:prstGeom prst="line">
            <a:avLst/>
          </a:prstGeom>
          <a:noFill/>
          <a:ln w="29160">
            <a:solidFill>
              <a:srgbClr val="0066B3"/>
            </a:solidFill>
            <a:prstDash val="solid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6A96887C-2305-4529-98FA-CA73FFA8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C201EDD3-0C36-438B-9097-66DF59C8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32" name="Slide Number Placeholder 3">
            <a:extLst>
              <a:ext uri="{FF2B5EF4-FFF2-40B4-BE49-F238E27FC236}">
                <a16:creationId xmlns:a16="http://schemas.microsoft.com/office/drawing/2014/main" id="{B7660C1E-3670-4652-8E57-2F29F5398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D13399-9528-4BAF-84EA-7FCF858F4574}" type="slidenum">
              <a:t>11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9FB440-D474-4C12-B5CE-416BD74F552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48000" y="2808000"/>
            <a:ext cx="6095519" cy="45716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3456DF6-90B1-4E60-880F-5C16D478C48A}"/>
              </a:ext>
            </a:extLst>
          </p:cNvPr>
          <p:cNvGrpSpPr/>
          <p:nvPr/>
        </p:nvGrpSpPr>
        <p:grpSpPr>
          <a:xfrm>
            <a:off x="2376000" y="2736000"/>
            <a:ext cx="6336000" cy="4679999"/>
            <a:chOff x="2376000" y="2736000"/>
            <a:chExt cx="6336000" cy="467999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F1726D6-9C7E-4C4F-9026-A0243FA9D8F4}"/>
                </a:ext>
              </a:extLst>
            </p:cNvPr>
            <p:cNvGrpSpPr/>
            <p:nvPr/>
          </p:nvGrpSpPr>
          <p:grpSpPr>
            <a:xfrm>
              <a:off x="3408480" y="4500360"/>
              <a:ext cx="3384000" cy="2883600"/>
              <a:chOff x="3408480" y="4500360"/>
              <a:chExt cx="3384000" cy="2883600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11333160-04DF-4704-B157-D334E145A037}"/>
                  </a:ext>
                </a:extLst>
              </p:cNvPr>
              <p:cNvSpPr/>
              <p:nvPr/>
            </p:nvSpPr>
            <p:spPr>
              <a:xfrm>
                <a:off x="3408480" y="6116760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4AE730EE-5E8F-440E-9E85-2666036C0686}"/>
                  </a:ext>
                </a:extLst>
              </p:cNvPr>
              <p:cNvSpPr/>
              <p:nvPr/>
            </p:nvSpPr>
            <p:spPr>
              <a:xfrm>
                <a:off x="3408840" y="6116760"/>
                <a:ext cx="349200" cy="3531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3D1C5C58-0615-42D6-A0AD-7F7CAA77E3FD}"/>
                  </a:ext>
                </a:extLst>
              </p:cNvPr>
              <p:cNvSpPr/>
              <p:nvPr/>
            </p:nvSpPr>
            <p:spPr>
              <a:xfrm>
                <a:off x="5100120" y="4500360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D70774E4-49A2-4613-BABB-F3B17B7F7F34}"/>
                  </a:ext>
                </a:extLst>
              </p:cNvPr>
              <p:cNvSpPr/>
              <p:nvPr/>
            </p:nvSpPr>
            <p:spPr>
              <a:xfrm>
                <a:off x="5519160" y="5341680"/>
                <a:ext cx="35748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CBDAF81-FBBE-4E4C-842C-7F5049BAFB49}"/>
                  </a:ext>
                </a:extLst>
              </p:cNvPr>
              <p:cNvSpPr/>
              <p:nvPr/>
            </p:nvSpPr>
            <p:spPr>
              <a:xfrm>
                <a:off x="6443280" y="7031160"/>
                <a:ext cx="349200" cy="3528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29160">
                <a:solidFill>
                  <a:srgbClr val="3465A4"/>
                </a:solidFill>
                <a:prstDash val="solid"/>
              </a:ln>
            </p:spPr>
            <p:txBody>
              <a:bodyPr wrap="none" lIns="104400" tIns="59400" rIns="104400" bIns="594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endParaRPr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22CB64D-8710-4170-BDEB-B680D8582CC6}"/>
                </a:ext>
              </a:extLst>
            </p:cNvPr>
            <p:cNvSpPr/>
            <p:nvPr/>
          </p:nvSpPr>
          <p:spPr>
            <a:xfrm>
              <a:off x="2616480" y="4644360"/>
              <a:ext cx="720000" cy="936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ED1C24"/>
              </a:solidFill>
              <a:prstDash val="solid"/>
            </a:ln>
          </p:spPr>
          <p:txBody>
            <a:bodyPr wrap="none" lIns="96120" tIns="51120" rIns="96120" bIns="5112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DD017B9-D97F-4C3A-B3F8-2A1CC70776F3}"/>
                </a:ext>
              </a:extLst>
            </p:cNvPr>
            <p:cNvSpPr/>
            <p:nvPr/>
          </p:nvSpPr>
          <p:spPr>
            <a:xfrm>
              <a:off x="2376000" y="2736000"/>
              <a:ext cx="6336000" cy="1368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248D99-386E-4867-90AC-D296408B3965}"/>
                </a:ext>
              </a:extLst>
            </p:cNvPr>
            <p:cNvSpPr/>
            <p:nvPr/>
          </p:nvSpPr>
          <p:spPr>
            <a:xfrm>
              <a:off x="7056000" y="4104000"/>
              <a:ext cx="1508399" cy="331199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</p:grpSp>
      <p:sp>
        <p:nvSpPr>
          <p:cNvPr id="13" name="Title 12">
            <a:extLst>
              <a:ext uri="{FF2B5EF4-FFF2-40B4-BE49-F238E27FC236}">
                <a16:creationId xmlns:a16="http://schemas.microsoft.com/office/drawing/2014/main" id="{88FB44EF-00E6-4862-BB52-55277CBF131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3D Dark-field imaging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D7C3AAD-058E-46B2-8A1B-0112DCF8DFF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416000" y="4104000"/>
            <a:ext cx="2376000" cy="3168000"/>
          </a:xfrm>
        </p:spPr>
        <p:txBody>
          <a:bodyPr>
            <a:noAutofit/>
          </a:bodyPr>
          <a:lstStyle/>
          <a:p>
            <a:pPr lvl="0"/>
            <a:r>
              <a:rPr lang="en-GB" sz="2000" b="1" dirty="0">
                <a:solidFill>
                  <a:srgbClr val="CE181E"/>
                </a:solidFill>
              </a:rPr>
              <a:t>Entry exit pairs look different to overlapping </a:t>
            </a:r>
            <a:r>
              <a:rPr lang="en-GB" sz="2000" b="1" dirty="0" err="1">
                <a:solidFill>
                  <a:srgbClr val="CE181E"/>
                </a:solidFill>
              </a:rPr>
              <a:t>bkg</a:t>
            </a:r>
            <a:endParaRPr lang="en-GB" sz="2000" b="1" dirty="0">
              <a:solidFill>
                <a:srgbClr val="CE181E"/>
              </a:solidFill>
            </a:endParaRPr>
          </a:p>
          <a:p>
            <a:pPr lvl="0"/>
            <a:r>
              <a:rPr lang="en-GB" sz="2000" b="1" dirty="0">
                <a:solidFill>
                  <a:srgbClr val="0066B3"/>
                </a:solidFill>
              </a:rPr>
              <a:t>Resolve different 3D structures</a:t>
            </a:r>
          </a:p>
          <a:p>
            <a:pPr lvl="0"/>
            <a:r>
              <a:rPr lang="en-GB" sz="2000" dirty="0"/>
              <a:t>Spot anomalies or heavy ionisations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8F8C8F9-A43E-4089-85D0-3BBD5C58A9C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8281" y="4154040"/>
            <a:ext cx="2448000" cy="3671999"/>
          </a:xfrm>
        </p:spPr>
        <p:txBody>
          <a:bodyPr/>
          <a:lstStyle/>
          <a:p>
            <a:pPr lvl="0"/>
            <a:r>
              <a:rPr lang="en-GB" sz="1800" dirty="0">
                <a:solidFill>
                  <a:srgbClr val="000000"/>
                </a:solidFill>
              </a:rPr>
              <a:t>X, Y, Phi becomes 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3d data-space</a:t>
            </a:r>
          </a:p>
          <a:p>
            <a:pPr lvl="0"/>
            <a:r>
              <a:rPr lang="en-GB" sz="1800" dirty="0">
                <a:solidFill>
                  <a:srgbClr val="000000"/>
                </a:solidFill>
              </a:rPr>
              <a:t>Animation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In-phase rotation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common origin</a:t>
            </a:r>
            <a:br>
              <a:rPr lang="en-GB" sz="1800" dirty="0">
                <a:solidFill>
                  <a:srgbClr val="000000"/>
                </a:solidFill>
              </a:rPr>
            </a:b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Opposite phase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possible entry exit</a:t>
            </a:r>
          </a:p>
          <a:p>
            <a:pPr lvl="0"/>
            <a:r>
              <a:rPr lang="en-GB" sz="1800" dirty="0">
                <a:solidFill>
                  <a:srgbClr val="000000"/>
                </a:solidFill>
              </a:rPr>
              <a:t>ML / CNN sees all 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angles at once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E5C68B-5BF8-4198-9C16-FF34FCCB61EE}"/>
              </a:ext>
            </a:extLst>
          </p:cNvPr>
          <p:cNvSpPr txBox="1"/>
          <p:nvPr/>
        </p:nvSpPr>
        <p:spPr>
          <a:xfrm>
            <a:off x="108001" y="3505319"/>
            <a:ext cx="2951999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Example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78F8B8-CAF6-4693-BB1B-37BC0B493D9B}"/>
              </a:ext>
            </a:extLst>
          </p:cNvPr>
          <p:cNvSpPr txBox="1"/>
          <p:nvPr/>
        </p:nvSpPr>
        <p:spPr>
          <a:xfrm>
            <a:off x="6336000" y="1201320"/>
            <a:ext cx="3456000" cy="29026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  <a:t>CAN parametrise illumination angle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  <a:t>LED grid, + </a:t>
            </a:r>
            <a:r>
              <a:rPr lang="en-GB" sz="1800" b="0" i="0" u="none" strike="noStrike" kern="1200" cap="none" dirty="0" err="1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  <a:t>Fresnell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  <a:t> lens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DejaVu Sans" pitchFamily="2"/>
                <a:cs typeface="DejaVu Sans" pitchFamily="2"/>
              </a:rPr>
              <a:t>Allows control of 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Ubuntu"/>
                <a:cs typeface="Ubuntu"/>
              </a:rPr>
              <a:t>θ , φ</a:t>
            </a:r>
          </a:p>
          <a:p>
            <a:pPr lvl="0" hangingPunct="0">
              <a:spcAft>
                <a:spcPts val="1414"/>
              </a:spcAft>
              <a:buSzPct val="450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Ubuntu"/>
                <a:cs typeface="Ubuntu"/>
              </a:rPr>
              <a:t>Retain microscopic alignment </a:t>
            </a:r>
            <a:r>
              <a:rPr lang="en-GB" dirty="0">
                <a:latin typeface="Liberation Sans" pitchFamily="34"/>
                <a:ea typeface="Ubuntu"/>
                <a:cs typeface="Ubuntu"/>
              </a:rPr>
              <a:t>of </a:t>
            </a:r>
            <a:br>
              <a:rPr lang="en-GB" dirty="0">
                <a:latin typeface="Liberation Sans" pitchFamily="34"/>
                <a:ea typeface="Ubuntu"/>
                <a:cs typeface="Ubuntu"/>
              </a:rPr>
            </a:br>
            <a:r>
              <a:rPr lang="en-GB" dirty="0">
                <a:latin typeface="Liberation Sans" pitchFamily="34"/>
                <a:ea typeface="Ubuntu"/>
                <a:cs typeface="Ubuntu"/>
              </a:rPr>
              <a:t>focal plain 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34"/>
                <a:ea typeface="Ubuntu"/>
                <a:cs typeface="Ubuntu"/>
              </a:rPr>
              <a:t>over macroscopic area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endParaRPr lang="en-GB" sz="16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42A8F10-4D68-4439-9766-2CD36B07820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60001" y="1155780"/>
            <a:ext cx="3671999" cy="2743560"/>
          </a:xfrm>
        </p:spPr>
        <p:txBody>
          <a:bodyPr/>
          <a:lstStyle/>
          <a:p>
            <a:pPr lvl="0">
              <a:buSzPct val="45000"/>
            </a:pPr>
            <a:r>
              <a:rPr lang="en-GB" sz="1800" dirty="0"/>
              <a:t>Want to probe microscopic 3D structure to understand particle event interpretation</a:t>
            </a:r>
          </a:p>
          <a:p>
            <a:pPr lvl="0">
              <a:buSzPct val="45000"/>
            </a:pPr>
            <a:r>
              <a:rPr lang="en-GB" sz="1800" dirty="0"/>
              <a:t>And rapidly scan </a:t>
            </a:r>
            <a:br>
              <a:rPr lang="en-GB" sz="1800" dirty="0"/>
            </a:br>
            <a:r>
              <a:rPr lang="en-GB" sz="1800" dirty="0"/>
              <a:t>macroscopic area </a:t>
            </a:r>
            <a:br>
              <a:rPr lang="en-GB" sz="1800" dirty="0"/>
            </a:br>
            <a:r>
              <a:rPr lang="en-GB" sz="1800" dirty="0"/>
              <a:t>with minimal motion </a:t>
            </a:r>
            <a:br>
              <a:rPr lang="en-GB" sz="1800" dirty="0"/>
            </a:br>
            <a:r>
              <a:rPr lang="en-GB" sz="1800" dirty="0"/>
              <a:t>and large field of view 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6F9651-60FC-486C-B966-07A41C294A2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52448" b="26233"/>
          <a:stretch>
            <a:fillRect/>
          </a:stretch>
        </p:blipFill>
        <p:spPr>
          <a:xfrm>
            <a:off x="2808000" y="2730240"/>
            <a:ext cx="3311999" cy="10933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8207527-E738-4591-BBFE-136C646F4740}"/>
              </a:ext>
            </a:extLst>
          </p:cNvPr>
          <p:cNvGrpSpPr/>
          <p:nvPr/>
        </p:nvGrpSpPr>
        <p:grpSpPr>
          <a:xfrm>
            <a:off x="3168000" y="1296000"/>
            <a:ext cx="2664000" cy="1728000"/>
            <a:chOff x="3168000" y="1296000"/>
            <a:chExt cx="2664000" cy="17280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AAE8841-5F0F-4666-9778-D472939701EB}"/>
                </a:ext>
              </a:extLst>
            </p:cNvPr>
            <p:cNvGrpSpPr/>
            <p:nvPr/>
          </p:nvGrpSpPr>
          <p:grpSpPr>
            <a:xfrm>
              <a:off x="3168000" y="1296000"/>
              <a:ext cx="2664000" cy="1728000"/>
              <a:chOff x="3168000" y="1296000"/>
              <a:chExt cx="2664000" cy="1728000"/>
            </a:xfrm>
          </p:grpSpPr>
          <p:sp>
            <p:nvSpPr>
              <p:cNvPr id="22" name="Straight Connector 21">
                <a:extLst>
                  <a:ext uri="{FF2B5EF4-FFF2-40B4-BE49-F238E27FC236}">
                    <a16:creationId xmlns:a16="http://schemas.microsoft.com/office/drawing/2014/main" id="{5A55C144-CD63-46E2-B613-343C84F22582}"/>
                  </a:ext>
                </a:extLst>
              </p:cNvPr>
              <p:cNvSpPr/>
              <p:nvPr/>
            </p:nvSpPr>
            <p:spPr>
              <a:xfrm flipH="1">
                <a:off x="4464000" y="1920960"/>
                <a:ext cx="936000" cy="1103040"/>
              </a:xfrm>
              <a:prstGeom prst="line">
                <a:avLst/>
              </a:prstGeom>
              <a:noFill/>
              <a:ln w="29160">
                <a:solidFill>
                  <a:srgbClr val="EF2929"/>
                </a:solidFill>
                <a:prstDash val="solid"/>
                <a:tailEnd type="arrow"/>
              </a:ln>
            </p:spPr>
            <p:txBody>
              <a:bodyPr wrap="none" lIns="104400" tIns="59400" rIns="104400" bIns="59400" anchor="ctr" anchorCtr="0" compatLnSpc="0"/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F94C134-0FA8-448E-9F93-22A0C9DE3EBB}"/>
                  </a:ext>
                </a:extLst>
              </p:cNvPr>
              <p:cNvSpPr/>
              <p:nvPr/>
            </p:nvSpPr>
            <p:spPr>
              <a:xfrm>
                <a:off x="3168000" y="1653119"/>
                <a:ext cx="2664000" cy="53568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729FCF">
                  <a:alpha val="64000"/>
                </a:srgbClr>
              </a:solidFill>
              <a:ln w="0">
                <a:solidFill>
                  <a:srgbClr val="3465A4"/>
                </a:solidFill>
                <a:prstDash val="solid"/>
              </a:ln>
              <a:effectLst>
                <a:outerShdw dist="101823" dir="2700000" algn="tl">
                  <a:srgbClr val="808080">
                    <a:alpha val="54000"/>
                  </a:srgbClr>
                </a:outerShdw>
              </a:effectLst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4" name="Straight Connector 23">
                <a:extLst>
                  <a:ext uri="{FF2B5EF4-FFF2-40B4-BE49-F238E27FC236}">
                    <a16:creationId xmlns:a16="http://schemas.microsoft.com/office/drawing/2014/main" id="{7323AF1B-9448-4CDC-8666-02A769980C2F}"/>
                  </a:ext>
                </a:extLst>
              </p:cNvPr>
              <p:cNvSpPr/>
              <p:nvPr/>
            </p:nvSpPr>
            <p:spPr>
              <a:xfrm>
                <a:off x="5400000" y="1296000"/>
                <a:ext cx="0" cy="624960"/>
              </a:xfrm>
              <a:prstGeom prst="line">
                <a:avLst/>
              </a:prstGeom>
              <a:noFill/>
              <a:ln w="29160">
                <a:solidFill>
                  <a:srgbClr val="EF2929"/>
                </a:solidFill>
                <a:prstDash val="solid"/>
                <a:tailEnd type="arrow"/>
              </a:ln>
            </p:spPr>
            <p:txBody>
              <a:bodyPr wrap="none" lIns="104400" tIns="59400" rIns="104400" bIns="59400" anchor="ctr" anchorCtr="0" compatLnSpc="0"/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5" name="Straight Connector 24">
                <a:extLst>
                  <a:ext uri="{FF2B5EF4-FFF2-40B4-BE49-F238E27FC236}">
                    <a16:creationId xmlns:a16="http://schemas.microsoft.com/office/drawing/2014/main" id="{E15367E9-4B9E-49DE-BC75-A2CFAA02CE02}"/>
                  </a:ext>
                </a:extLst>
              </p:cNvPr>
              <p:cNvSpPr/>
              <p:nvPr/>
            </p:nvSpPr>
            <p:spPr>
              <a:xfrm>
                <a:off x="4464000" y="1920960"/>
                <a:ext cx="0" cy="110304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</a:ln>
            </p:spPr>
            <p:txBody>
              <a:bodyPr wrap="none" lIns="90000" tIns="45000" rIns="90000" bIns="45000" anchor="ctr" anchorCtr="0" compatLnSpc="0"/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D0373C0B-AE2E-4484-8995-B2FE1F080C18}"/>
                  </a:ext>
                </a:extLst>
              </p:cNvPr>
              <p:cNvSpPr/>
              <p:nvPr/>
            </p:nvSpPr>
            <p:spPr>
              <a:xfrm>
                <a:off x="5328000" y="1920960"/>
                <a:ext cx="144000" cy="8928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EF2929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</p:grp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3713AA68-41A0-4E01-BE9C-86C12D18B3C2}"/>
              </a:ext>
            </a:extLst>
          </p:cNvPr>
          <p:cNvSpPr/>
          <p:nvPr/>
        </p:nvSpPr>
        <p:spPr>
          <a:xfrm flipH="1">
            <a:off x="144000" y="3901679"/>
            <a:ext cx="9648000" cy="0"/>
          </a:xfrm>
          <a:prstGeom prst="line">
            <a:avLst/>
          </a:prstGeom>
          <a:noFill/>
          <a:ln w="29160">
            <a:solidFill>
              <a:srgbClr val="0066B3"/>
            </a:solidFill>
            <a:prstDash val="solid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5F6BE51-A10A-4D0C-BF1A-9E9D90FE0EAE}"/>
              </a:ext>
            </a:extLst>
          </p:cNvPr>
          <p:cNvSpPr/>
          <p:nvPr/>
        </p:nvSpPr>
        <p:spPr>
          <a:xfrm>
            <a:off x="3456000" y="1728000"/>
            <a:ext cx="2015999" cy="360000"/>
          </a:xfrm>
          <a:custGeom>
            <a:avLst>
              <a:gd name="f0" fmla="val 6060000"/>
              <a:gd name="f1" fmla="val 0"/>
            </a:avLst>
            <a:gdLst>
              <a:gd name="f2" fmla="val 21600000"/>
              <a:gd name="f3" fmla="val 10800000"/>
              <a:gd name="f4" fmla="val 5400000"/>
              <a:gd name="f5" fmla="val 180"/>
              <a:gd name="f6" fmla="val w"/>
              <a:gd name="f7" fmla="val h"/>
              <a:gd name="f8" fmla="val 0"/>
              <a:gd name="f9" fmla="*/ 5419351 1 1725033"/>
              <a:gd name="f10" fmla="*/ 10800 10800 1"/>
              <a:gd name="f11" fmla="val 10800"/>
              <a:gd name="f12" fmla="val 21599999"/>
              <a:gd name="f13" fmla="min 0 21600"/>
              <a:gd name="f14" fmla="max 0 21600"/>
              <a:gd name="f15" fmla="+- 0 0 0"/>
              <a:gd name="f16" fmla="*/ f9 1 2"/>
              <a:gd name="f17" fmla="*/ f6 1 21600"/>
              <a:gd name="f18" fmla="*/ f7 1 21600"/>
              <a:gd name="f19" fmla="*/ f9 1 180"/>
              <a:gd name="f20" fmla="pin 0 f0 21599999"/>
              <a:gd name="f21" fmla="pin 0 f1 21599999"/>
              <a:gd name="f22" fmla="+- f14 0 f13"/>
              <a:gd name="f23" fmla="*/ f15 f3 1"/>
              <a:gd name="f24" fmla="+- 0 0 f20"/>
              <a:gd name="f25" fmla="+- 0 0 f21"/>
              <a:gd name="f26" fmla="*/ f22 1 2"/>
              <a:gd name="f27" fmla="*/ f23 1 f5"/>
              <a:gd name="f28" fmla="*/ f11 f17 1"/>
              <a:gd name="f29" fmla="*/ f11 f18 1"/>
              <a:gd name="f30" fmla="+- f24 f4 0"/>
              <a:gd name="f31" fmla="+- f25 f4 0"/>
              <a:gd name="f32" fmla="+- f13 f26 0"/>
              <a:gd name="f33" fmla="*/ f26 f26 1"/>
              <a:gd name="f34" fmla="+- f27 0 f4"/>
              <a:gd name="f35" fmla="*/ f30 f5 1"/>
              <a:gd name="f36" fmla="*/ f31 f5 1"/>
              <a:gd name="f37" fmla="*/ f35 1 f3"/>
              <a:gd name="f38" fmla="*/ f36 1 f3"/>
              <a:gd name="f39" fmla="+- 0 0 f37"/>
              <a:gd name="f40" fmla="+- 0 0 f38"/>
              <a:gd name="f41" fmla="val f39"/>
              <a:gd name="f42" fmla="val f40"/>
              <a:gd name="f43" fmla="*/ f41 f19 1"/>
              <a:gd name="f44" fmla="*/ f42 f19 1"/>
              <a:gd name="f45" fmla="*/ f41 f9 1"/>
              <a:gd name="f46" fmla="*/ f42 f9 1"/>
              <a:gd name="f47" fmla="+- 0 0 f43"/>
              <a:gd name="f48" fmla="+- 0 0 f44"/>
              <a:gd name="f49" fmla="*/ f45 1 f5"/>
              <a:gd name="f50" fmla="*/ f46 1 f5"/>
              <a:gd name="f51" fmla="*/ f47 f3 1"/>
              <a:gd name="f52" fmla="*/ f48 f3 1"/>
              <a:gd name="f53" fmla="+- 0 0 f49"/>
              <a:gd name="f54" fmla="+- 0 0 f50"/>
              <a:gd name="f55" fmla="*/ f51 1 f9"/>
              <a:gd name="f56" fmla="*/ f52 1 f9"/>
              <a:gd name="f57" fmla="+- f53 f9 0"/>
              <a:gd name="f58" fmla="+- f54 f9 0"/>
              <a:gd name="f59" fmla="+- f55 0 f4"/>
              <a:gd name="f60" fmla="+- f56 0 f4"/>
              <a:gd name="f61" fmla="+- f57 f16 0"/>
              <a:gd name="f62" fmla="+- f58 f16 0"/>
              <a:gd name="f63" fmla="sin 1 f59"/>
              <a:gd name="f64" fmla="cos 1 f59"/>
              <a:gd name="f65" fmla="sin 1 f60"/>
              <a:gd name="f66" fmla="cos 1 f60"/>
              <a:gd name="f67" fmla="+- 0 0 f61"/>
              <a:gd name="f68" fmla="+- 0 0 f62"/>
              <a:gd name="f69" fmla="+- 0 0 f63"/>
              <a:gd name="f70" fmla="+- 0 0 f64"/>
              <a:gd name="f71" fmla="+- 0 0 f65"/>
              <a:gd name="f72" fmla="+- 0 0 f66"/>
              <a:gd name="f73" fmla="*/ f67 f3 1"/>
              <a:gd name="f74" fmla="*/ f68 f3 1"/>
              <a:gd name="f75" fmla="*/ 10800 f69 1"/>
              <a:gd name="f76" fmla="*/ 10800 f70 1"/>
              <a:gd name="f77" fmla="*/ 10800 f71 1"/>
              <a:gd name="f78" fmla="*/ 10800 f72 1"/>
              <a:gd name="f79" fmla="*/ f73 1 f9"/>
              <a:gd name="f80" fmla="*/ f74 1 f9"/>
              <a:gd name="f81" fmla="+- f75 10800 0"/>
              <a:gd name="f82" fmla="+- f76 10800 0"/>
              <a:gd name="f83" fmla="+- f77 10800 0"/>
              <a:gd name="f84" fmla="+- f78 10800 0"/>
              <a:gd name="f85" fmla="+- f79 0 f4"/>
              <a:gd name="f86" fmla="+- f80 0 f4"/>
              <a:gd name="f87" fmla="cos 1 f85"/>
              <a:gd name="f88" fmla="sin 1 f85"/>
              <a:gd name="f89" fmla="cos 1 f86"/>
              <a:gd name="f90" fmla="sin 1 f86"/>
              <a:gd name="f91" fmla="+- f83 0 f32"/>
              <a:gd name="f92" fmla="+- f84 0 f32"/>
              <a:gd name="f93" fmla="+- f81 0 f32"/>
              <a:gd name="f94" fmla="+- f82 0 f32"/>
              <a:gd name="f95" fmla="+- 0 0 f87"/>
              <a:gd name="f96" fmla="+- 0 0 f88"/>
              <a:gd name="f97" fmla="+- 0 0 f89"/>
              <a:gd name="f98" fmla="+- 0 0 f90"/>
              <a:gd name="f99" fmla="at2 f91 f92"/>
              <a:gd name="f100" fmla="at2 f93 f94"/>
              <a:gd name="f101" fmla="*/ 10800 f95 1"/>
              <a:gd name="f102" fmla="*/ 10800 f96 1"/>
              <a:gd name="f103" fmla="*/ 10800 f97 1"/>
              <a:gd name="f104" fmla="*/ 10800 f98 1"/>
              <a:gd name="f105" fmla="+- f99 f4 0"/>
              <a:gd name="f106" fmla="+- f100 f4 0"/>
              <a:gd name="f107" fmla="*/ f101 f101 1"/>
              <a:gd name="f108" fmla="*/ f102 f102 1"/>
              <a:gd name="f109" fmla="*/ f103 f103 1"/>
              <a:gd name="f110" fmla="*/ f104 f104 1"/>
              <a:gd name="f111" fmla="*/ f105 f9 1"/>
              <a:gd name="f112" fmla="*/ f106 f9 1"/>
              <a:gd name="f113" fmla="+- f107 f108 0"/>
              <a:gd name="f114" fmla="+- f109 f110 0"/>
              <a:gd name="f115" fmla="*/ f111 1 f3"/>
              <a:gd name="f116" fmla="*/ f112 1 f3"/>
              <a:gd name="f117" fmla="sqrt f113"/>
              <a:gd name="f118" fmla="sqrt f114"/>
              <a:gd name="f119" fmla="+- 0 0 f115"/>
              <a:gd name="f120" fmla="+- 0 0 f116"/>
              <a:gd name="f121" fmla="*/ f10 1 f117"/>
              <a:gd name="f122" fmla="*/ f10 1 f118"/>
              <a:gd name="f123" fmla="+- 0 0 f119"/>
              <a:gd name="f124" fmla="+- 0 0 f120"/>
              <a:gd name="f125" fmla="*/ f95 f121 1"/>
              <a:gd name="f126" fmla="*/ f96 f121 1"/>
              <a:gd name="f127" fmla="*/ f97 f122 1"/>
              <a:gd name="f128" fmla="*/ f98 f122 1"/>
              <a:gd name="f129" fmla="*/ f123 f3 1"/>
              <a:gd name="f130" fmla="*/ f124 f3 1"/>
              <a:gd name="f131" fmla="+- 10800 0 f125"/>
              <a:gd name="f132" fmla="+- 10800 0 f126"/>
              <a:gd name="f133" fmla="+- 10800 0 f127"/>
              <a:gd name="f134" fmla="+- 10800 0 f128"/>
              <a:gd name="f135" fmla="*/ f129 1 f9"/>
              <a:gd name="f136" fmla="*/ f130 1 f9"/>
              <a:gd name="f137" fmla="*/ f131 f17 1"/>
              <a:gd name="f138" fmla="*/ f132 f18 1"/>
              <a:gd name="f139" fmla="*/ f133 f17 1"/>
              <a:gd name="f140" fmla="*/ f134 f18 1"/>
              <a:gd name="f141" fmla="+- f135 0 f4"/>
              <a:gd name="f142" fmla="+- f136 0 f4"/>
              <a:gd name="f143" fmla="cos 1 f141"/>
              <a:gd name="f144" fmla="sin 1 f141"/>
              <a:gd name="f145" fmla="+- f142 0 f141"/>
              <a:gd name="f146" fmla="cos 1 f142"/>
              <a:gd name="f147" fmla="sin 1 f142"/>
              <a:gd name="f148" fmla="+- 0 0 f143"/>
              <a:gd name="f149" fmla="+- 0 0 f144"/>
              <a:gd name="f150" fmla="+- f145 f2 0"/>
              <a:gd name="f151" fmla="+- 0 0 f146"/>
              <a:gd name="f152" fmla="+- 0 0 f147"/>
              <a:gd name="f153" fmla="*/ f26 f148 1"/>
              <a:gd name="f154" fmla="*/ f26 f149 1"/>
              <a:gd name="f155" fmla="?: f145 f145 f150"/>
              <a:gd name="f156" fmla="*/ f26 f151 1"/>
              <a:gd name="f157" fmla="*/ f26 f152 1"/>
              <a:gd name="f158" fmla="*/ f153 f153 1"/>
              <a:gd name="f159" fmla="*/ f154 f154 1"/>
              <a:gd name="f160" fmla="*/ f156 f156 1"/>
              <a:gd name="f161" fmla="*/ f157 f157 1"/>
              <a:gd name="f162" fmla="+- f158 f159 0"/>
              <a:gd name="f163" fmla="+- f160 f161 0"/>
              <a:gd name="f164" fmla="sqrt f162"/>
              <a:gd name="f165" fmla="sqrt f163"/>
              <a:gd name="f166" fmla="*/ f33 1 f164"/>
              <a:gd name="f167" fmla="*/ f33 1 f165"/>
              <a:gd name="f168" fmla="*/ f148 f166 1"/>
              <a:gd name="f169" fmla="*/ f149 f166 1"/>
              <a:gd name="f170" fmla="*/ f151 f167 1"/>
              <a:gd name="f171" fmla="*/ f152 f167 1"/>
              <a:gd name="f172" fmla="+- f32 0 f168"/>
              <a:gd name="f173" fmla="+- f32 0 f169"/>
              <a:gd name="f174" fmla="+- f32 0 f170"/>
              <a:gd name="f175" fmla="+- f32 0 f171"/>
              <a:gd name="f176" fmla="*/ f172 f17 1"/>
              <a:gd name="f177" fmla="*/ f173 f18 1"/>
              <a:gd name="f178" fmla="*/ f174 f17 1"/>
              <a:gd name="f179" fmla="*/ f175 f18 1"/>
            </a:gdLst>
            <a:ahLst>
              <a:ahPolar gdRefAng="f0" minAng="f8" maxAng="f12">
                <a:pos x="f137" y="f138"/>
              </a:ahPolar>
              <a:ahPolar gdRefAng="f1" minAng="f8" maxAng="f12">
                <a:pos x="f139" y="f140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176" y="f177"/>
              </a:cxn>
              <a:cxn ang="f34">
                <a:pos x="f178" y="f179"/>
              </a:cxn>
              <a:cxn ang="f34">
                <a:pos x="f28" y="f29"/>
              </a:cxn>
            </a:cxnLst>
            <a:rect l="l" t="t" r="r" b="b"/>
            <a:pathLst>
              <a:path w="21600" h="21600">
                <a:moveTo>
                  <a:pt x="f172" y="f173"/>
                </a:moveTo>
                <a:arcTo wR="f26" hR="f26" stAng="f141" swAng="f155"/>
                <a:lnTo>
                  <a:pt x="f11" y="f11"/>
                </a:lnTo>
                <a:close/>
              </a:path>
            </a:pathLst>
          </a:custGeom>
          <a:solidFill>
            <a:srgbClr val="EF413D">
              <a:alpha val="11000"/>
            </a:srgbClr>
          </a:solidFill>
          <a:ln w="0">
            <a:solidFill>
              <a:srgbClr val="CE181E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latin typeface="Noto Sans Regular" pitchFamily="34"/>
                <a:ea typeface="Ubuntu"/>
                <a:cs typeface="Ubuntu"/>
              </a:rPr>
              <a:t>     </a:t>
            </a:r>
            <a:r>
              <a:rPr lang="en-GB" sz="16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Noto Sans Regular" pitchFamily="34"/>
                <a:ea typeface="Ubuntu"/>
                <a:cs typeface="Ubuntu"/>
              </a:rPr>
              <a:t>  </a:t>
            </a:r>
            <a:r>
              <a:rPr lang="en-GB" sz="16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Ubuntu" pitchFamily="18"/>
                <a:ea typeface="Ubuntu"/>
                <a:cs typeface="Ubuntu"/>
              </a:rPr>
              <a:t>φ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1165B37-FAA2-456B-8CD0-1199BD37EC87}"/>
              </a:ext>
            </a:extLst>
          </p:cNvPr>
          <p:cNvSpPr/>
          <p:nvPr/>
        </p:nvSpPr>
        <p:spPr>
          <a:xfrm>
            <a:off x="3888000" y="2304000"/>
            <a:ext cx="1152000" cy="1440000"/>
          </a:xfrm>
          <a:custGeom>
            <a:avLst>
              <a:gd name="f0" fmla="val 2940000"/>
              <a:gd name="f1" fmla="val 0"/>
            </a:avLst>
            <a:gdLst>
              <a:gd name="f2" fmla="val 21600000"/>
              <a:gd name="f3" fmla="val 10800000"/>
              <a:gd name="f4" fmla="val 5400000"/>
              <a:gd name="f5" fmla="val 180"/>
              <a:gd name="f6" fmla="val w"/>
              <a:gd name="f7" fmla="val h"/>
              <a:gd name="f8" fmla="val 0"/>
              <a:gd name="f9" fmla="*/ 5419351 1 1725033"/>
              <a:gd name="f10" fmla="*/ 10800 10800 1"/>
              <a:gd name="f11" fmla="val 10800"/>
              <a:gd name="f12" fmla="val 21599999"/>
              <a:gd name="f13" fmla="min 0 21600"/>
              <a:gd name="f14" fmla="max 0 21600"/>
              <a:gd name="f15" fmla="+- 0 0 0"/>
              <a:gd name="f16" fmla="*/ f9 1 2"/>
              <a:gd name="f17" fmla="*/ f6 1 21600"/>
              <a:gd name="f18" fmla="*/ f7 1 21600"/>
              <a:gd name="f19" fmla="*/ f9 1 180"/>
              <a:gd name="f20" fmla="pin 0 f0 21599999"/>
              <a:gd name="f21" fmla="pin 0 f1 21599999"/>
              <a:gd name="f22" fmla="+- f14 0 f13"/>
              <a:gd name="f23" fmla="*/ f15 f3 1"/>
              <a:gd name="f24" fmla="+- 0 0 f20"/>
              <a:gd name="f25" fmla="+- 0 0 f21"/>
              <a:gd name="f26" fmla="*/ f22 1 2"/>
              <a:gd name="f27" fmla="*/ f23 1 f5"/>
              <a:gd name="f28" fmla="*/ f11 f17 1"/>
              <a:gd name="f29" fmla="*/ f11 f18 1"/>
              <a:gd name="f30" fmla="+- f24 f4 0"/>
              <a:gd name="f31" fmla="+- f25 f4 0"/>
              <a:gd name="f32" fmla="+- f13 f26 0"/>
              <a:gd name="f33" fmla="*/ f26 f26 1"/>
              <a:gd name="f34" fmla="+- f27 0 f4"/>
              <a:gd name="f35" fmla="*/ f30 f5 1"/>
              <a:gd name="f36" fmla="*/ f31 f5 1"/>
              <a:gd name="f37" fmla="*/ f35 1 f3"/>
              <a:gd name="f38" fmla="*/ f36 1 f3"/>
              <a:gd name="f39" fmla="+- 0 0 f37"/>
              <a:gd name="f40" fmla="+- 0 0 f38"/>
              <a:gd name="f41" fmla="val f39"/>
              <a:gd name="f42" fmla="val f40"/>
              <a:gd name="f43" fmla="*/ f41 f19 1"/>
              <a:gd name="f44" fmla="*/ f42 f19 1"/>
              <a:gd name="f45" fmla="*/ f41 f9 1"/>
              <a:gd name="f46" fmla="*/ f42 f9 1"/>
              <a:gd name="f47" fmla="+- 0 0 f43"/>
              <a:gd name="f48" fmla="+- 0 0 f44"/>
              <a:gd name="f49" fmla="*/ f45 1 f5"/>
              <a:gd name="f50" fmla="*/ f46 1 f5"/>
              <a:gd name="f51" fmla="*/ f47 f3 1"/>
              <a:gd name="f52" fmla="*/ f48 f3 1"/>
              <a:gd name="f53" fmla="+- 0 0 f49"/>
              <a:gd name="f54" fmla="+- 0 0 f50"/>
              <a:gd name="f55" fmla="*/ f51 1 f9"/>
              <a:gd name="f56" fmla="*/ f52 1 f9"/>
              <a:gd name="f57" fmla="+- f53 f9 0"/>
              <a:gd name="f58" fmla="+- f54 f9 0"/>
              <a:gd name="f59" fmla="+- f55 0 f4"/>
              <a:gd name="f60" fmla="+- f56 0 f4"/>
              <a:gd name="f61" fmla="+- f57 f16 0"/>
              <a:gd name="f62" fmla="+- f58 f16 0"/>
              <a:gd name="f63" fmla="sin 1 f59"/>
              <a:gd name="f64" fmla="cos 1 f59"/>
              <a:gd name="f65" fmla="sin 1 f60"/>
              <a:gd name="f66" fmla="cos 1 f60"/>
              <a:gd name="f67" fmla="+- 0 0 f61"/>
              <a:gd name="f68" fmla="+- 0 0 f62"/>
              <a:gd name="f69" fmla="+- 0 0 f63"/>
              <a:gd name="f70" fmla="+- 0 0 f64"/>
              <a:gd name="f71" fmla="+- 0 0 f65"/>
              <a:gd name="f72" fmla="+- 0 0 f66"/>
              <a:gd name="f73" fmla="*/ f67 f3 1"/>
              <a:gd name="f74" fmla="*/ f68 f3 1"/>
              <a:gd name="f75" fmla="*/ 10800 f69 1"/>
              <a:gd name="f76" fmla="*/ 10800 f70 1"/>
              <a:gd name="f77" fmla="*/ 10800 f71 1"/>
              <a:gd name="f78" fmla="*/ 10800 f72 1"/>
              <a:gd name="f79" fmla="*/ f73 1 f9"/>
              <a:gd name="f80" fmla="*/ f74 1 f9"/>
              <a:gd name="f81" fmla="+- f75 10800 0"/>
              <a:gd name="f82" fmla="+- f76 10800 0"/>
              <a:gd name="f83" fmla="+- f77 10800 0"/>
              <a:gd name="f84" fmla="+- f78 10800 0"/>
              <a:gd name="f85" fmla="+- f79 0 f4"/>
              <a:gd name="f86" fmla="+- f80 0 f4"/>
              <a:gd name="f87" fmla="cos 1 f85"/>
              <a:gd name="f88" fmla="sin 1 f85"/>
              <a:gd name="f89" fmla="cos 1 f86"/>
              <a:gd name="f90" fmla="sin 1 f86"/>
              <a:gd name="f91" fmla="+- f83 0 f32"/>
              <a:gd name="f92" fmla="+- f84 0 f32"/>
              <a:gd name="f93" fmla="+- f81 0 f32"/>
              <a:gd name="f94" fmla="+- f82 0 f32"/>
              <a:gd name="f95" fmla="+- 0 0 f87"/>
              <a:gd name="f96" fmla="+- 0 0 f88"/>
              <a:gd name="f97" fmla="+- 0 0 f89"/>
              <a:gd name="f98" fmla="+- 0 0 f90"/>
              <a:gd name="f99" fmla="at2 f91 f92"/>
              <a:gd name="f100" fmla="at2 f93 f94"/>
              <a:gd name="f101" fmla="*/ 10800 f95 1"/>
              <a:gd name="f102" fmla="*/ 10800 f96 1"/>
              <a:gd name="f103" fmla="*/ 10800 f97 1"/>
              <a:gd name="f104" fmla="*/ 10800 f98 1"/>
              <a:gd name="f105" fmla="+- f99 f4 0"/>
              <a:gd name="f106" fmla="+- f100 f4 0"/>
              <a:gd name="f107" fmla="*/ f101 f101 1"/>
              <a:gd name="f108" fmla="*/ f102 f102 1"/>
              <a:gd name="f109" fmla="*/ f103 f103 1"/>
              <a:gd name="f110" fmla="*/ f104 f104 1"/>
              <a:gd name="f111" fmla="*/ f105 f9 1"/>
              <a:gd name="f112" fmla="*/ f106 f9 1"/>
              <a:gd name="f113" fmla="+- f107 f108 0"/>
              <a:gd name="f114" fmla="+- f109 f110 0"/>
              <a:gd name="f115" fmla="*/ f111 1 f3"/>
              <a:gd name="f116" fmla="*/ f112 1 f3"/>
              <a:gd name="f117" fmla="sqrt f113"/>
              <a:gd name="f118" fmla="sqrt f114"/>
              <a:gd name="f119" fmla="+- 0 0 f115"/>
              <a:gd name="f120" fmla="+- 0 0 f116"/>
              <a:gd name="f121" fmla="*/ f10 1 f117"/>
              <a:gd name="f122" fmla="*/ f10 1 f118"/>
              <a:gd name="f123" fmla="+- 0 0 f119"/>
              <a:gd name="f124" fmla="+- 0 0 f120"/>
              <a:gd name="f125" fmla="*/ f95 f121 1"/>
              <a:gd name="f126" fmla="*/ f96 f121 1"/>
              <a:gd name="f127" fmla="*/ f97 f122 1"/>
              <a:gd name="f128" fmla="*/ f98 f122 1"/>
              <a:gd name="f129" fmla="*/ f123 f3 1"/>
              <a:gd name="f130" fmla="*/ f124 f3 1"/>
              <a:gd name="f131" fmla="+- 10800 0 f125"/>
              <a:gd name="f132" fmla="+- 10800 0 f126"/>
              <a:gd name="f133" fmla="+- 10800 0 f127"/>
              <a:gd name="f134" fmla="+- 10800 0 f128"/>
              <a:gd name="f135" fmla="*/ f129 1 f9"/>
              <a:gd name="f136" fmla="*/ f130 1 f9"/>
              <a:gd name="f137" fmla="*/ f131 f17 1"/>
              <a:gd name="f138" fmla="*/ f132 f18 1"/>
              <a:gd name="f139" fmla="*/ f133 f17 1"/>
              <a:gd name="f140" fmla="*/ f134 f18 1"/>
              <a:gd name="f141" fmla="+- f135 0 f4"/>
              <a:gd name="f142" fmla="+- f136 0 f4"/>
              <a:gd name="f143" fmla="cos 1 f141"/>
              <a:gd name="f144" fmla="sin 1 f141"/>
              <a:gd name="f145" fmla="+- f142 0 f141"/>
              <a:gd name="f146" fmla="cos 1 f142"/>
              <a:gd name="f147" fmla="sin 1 f142"/>
              <a:gd name="f148" fmla="+- 0 0 f143"/>
              <a:gd name="f149" fmla="+- 0 0 f144"/>
              <a:gd name="f150" fmla="+- f145 f2 0"/>
              <a:gd name="f151" fmla="+- 0 0 f146"/>
              <a:gd name="f152" fmla="+- 0 0 f147"/>
              <a:gd name="f153" fmla="*/ f26 f148 1"/>
              <a:gd name="f154" fmla="*/ f26 f149 1"/>
              <a:gd name="f155" fmla="?: f145 f145 f150"/>
              <a:gd name="f156" fmla="*/ f26 f151 1"/>
              <a:gd name="f157" fmla="*/ f26 f152 1"/>
              <a:gd name="f158" fmla="*/ f153 f153 1"/>
              <a:gd name="f159" fmla="*/ f154 f154 1"/>
              <a:gd name="f160" fmla="*/ f156 f156 1"/>
              <a:gd name="f161" fmla="*/ f157 f157 1"/>
              <a:gd name="f162" fmla="+- f158 f159 0"/>
              <a:gd name="f163" fmla="+- f160 f161 0"/>
              <a:gd name="f164" fmla="sqrt f162"/>
              <a:gd name="f165" fmla="sqrt f163"/>
              <a:gd name="f166" fmla="*/ f33 1 f164"/>
              <a:gd name="f167" fmla="*/ f33 1 f165"/>
              <a:gd name="f168" fmla="*/ f148 f166 1"/>
              <a:gd name="f169" fmla="*/ f149 f166 1"/>
              <a:gd name="f170" fmla="*/ f151 f167 1"/>
              <a:gd name="f171" fmla="*/ f152 f167 1"/>
              <a:gd name="f172" fmla="+- f32 0 f168"/>
              <a:gd name="f173" fmla="+- f32 0 f169"/>
              <a:gd name="f174" fmla="+- f32 0 f170"/>
              <a:gd name="f175" fmla="+- f32 0 f171"/>
              <a:gd name="f176" fmla="*/ f172 f17 1"/>
              <a:gd name="f177" fmla="*/ f173 f18 1"/>
              <a:gd name="f178" fmla="*/ f174 f17 1"/>
              <a:gd name="f179" fmla="*/ f175 f18 1"/>
            </a:gdLst>
            <a:ahLst>
              <a:ahPolar gdRefAng="f0" minAng="f8" maxAng="f12">
                <a:pos x="f137" y="f138"/>
              </a:ahPolar>
              <a:ahPolar gdRefAng="f1" minAng="f8" maxAng="f12">
                <a:pos x="f139" y="f140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176" y="f177"/>
              </a:cxn>
              <a:cxn ang="f34">
                <a:pos x="f178" y="f179"/>
              </a:cxn>
              <a:cxn ang="f34">
                <a:pos x="f28" y="f29"/>
              </a:cxn>
            </a:cxnLst>
            <a:rect l="l" t="t" r="r" b="b"/>
            <a:pathLst>
              <a:path w="21600" h="21600">
                <a:moveTo>
                  <a:pt x="f172" y="f173"/>
                </a:moveTo>
                <a:arcTo wR="f26" hR="f26" stAng="f141" swAng="f155"/>
                <a:lnTo>
                  <a:pt x="f11" y="f11"/>
                </a:lnTo>
                <a:close/>
              </a:path>
            </a:pathLst>
          </a:custGeom>
          <a:solidFill>
            <a:srgbClr val="EF413D">
              <a:alpha val="11000"/>
            </a:srgbClr>
          </a:solidFill>
          <a:ln w="0">
            <a:solidFill>
              <a:srgbClr val="CE181E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latin typeface="Noto Sans Regular" pitchFamily="34"/>
                <a:ea typeface="Ubuntu"/>
                <a:cs typeface="Ubuntu"/>
              </a:rPr>
              <a:t>     </a:t>
            </a:r>
            <a:r>
              <a:rPr lang="en-GB" sz="16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Noto Sans Regular" pitchFamily="34"/>
                <a:ea typeface="Ubuntu"/>
                <a:cs typeface="Ubuntu"/>
              </a:rPr>
              <a:t>  </a:t>
            </a:r>
            <a:r>
              <a:rPr lang="en-GB" sz="16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Ubuntu" pitchFamily="18"/>
                <a:ea typeface="Ubuntu"/>
                <a:cs typeface="Ubuntu"/>
              </a:rPr>
              <a:t>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1">
            <a:extLst>
              <a:ext uri="{FF2B5EF4-FFF2-40B4-BE49-F238E27FC236}">
                <a16:creationId xmlns:a16="http://schemas.microsoft.com/office/drawing/2014/main" id="{9C400A0E-59A8-4858-84E2-51FC7FB67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33" name="Footer Placeholder 2">
            <a:extLst>
              <a:ext uri="{FF2B5EF4-FFF2-40B4-BE49-F238E27FC236}">
                <a16:creationId xmlns:a16="http://schemas.microsoft.com/office/drawing/2014/main" id="{F92AF706-5346-4D3B-87BF-FAAEB0E4F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9445B793-48B2-4B36-82F8-CFFD315E3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14CF3E-6F71-4AA1-BA15-F85E650D1170}" type="slidenum">
              <a:t>12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016307-1C36-4187-A987-E41499AF1D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5327" t="9359" r="8668" b="5438"/>
          <a:stretch>
            <a:fillRect/>
          </a:stretch>
        </p:blipFill>
        <p:spPr>
          <a:xfrm>
            <a:off x="5976000" y="4661640"/>
            <a:ext cx="3816000" cy="28263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34CEE0F-237B-4CA3-9446-819B303C5928}"/>
              </a:ext>
            </a:extLst>
          </p:cNvPr>
          <p:cNvGrpSpPr/>
          <p:nvPr/>
        </p:nvGrpSpPr>
        <p:grpSpPr>
          <a:xfrm>
            <a:off x="659520" y="5353560"/>
            <a:ext cx="3841200" cy="1878840"/>
            <a:chOff x="659520" y="5353560"/>
            <a:chExt cx="3841200" cy="187884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FD69E87-84BA-4B96-9C59-48CF9A401040}"/>
                </a:ext>
              </a:extLst>
            </p:cNvPr>
            <p:cNvSpPr/>
            <p:nvPr/>
          </p:nvSpPr>
          <p:spPr>
            <a:xfrm>
              <a:off x="670320" y="6178680"/>
              <a:ext cx="3818879" cy="105372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*/ 21600 10800 1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21600"/>
                <a:gd name="f15" fmla="*/ f11 f1 1"/>
                <a:gd name="f16" fmla="val f14"/>
                <a:gd name="f17" fmla="+- 21600 0 f14"/>
                <a:gd name="f18" fmla="*/ f14 10 1"/>
                <a:gd name="f19" fmla="*/ f14 f12 1"/>
                <a:gd name="f20" fmla="*/ f6 f13 1"/>
                <a:gd name="f21" fmla="*/ 0 f13 1"/>
                <a:gd name="f22" fmla="*/ f15 1 f3"/>
                <a:gd name="f23" fmla="*/ 10800 f12 1"/>
                <a:gd name="f24" fmla="*/ 10800 f13 1"/>
                <a:gd name="f25" fmla="*/ 21600 f13 1"/>
                <a:gd name="f26" fmla="*/ f18 1 24"/>
                <a:gd name="f27" fmla="*/ f16 1 2"/>
                <a:gd name="f28" fmla="+- f16 0 10800"/>
                <a:gd name="f29" fmla="*/ f8 1 f16"/>
                <a:gd name="f30" fmla="+- f22 0 f2"/>
                <a:gd name="f31" fmla="+- f26 1750 0"/>
                <a:gd name="f32" fmla="+- 10800 f27 0"/>
                <a:gd name="f33" fmla="+- 10800 0 f27"/>
                <a:gd name="f34" fmla="?: f28 f29 21600"/>
                <a:gd name="f35" fmla="+- 21600 0 f27"/>
                <a:gd name="f36" fmla="+- 21600 0 f29"/>
                <a:gd name="f37" fmla="*/ f27 f12 1"/>
                <a:gd name="f38" fmla="+- 21600 0 f31"/>
                <a:gd name="f39" fmla="?: f28 f36 0"/>
                <a:gd name="f40" fmla="*/ f31 f12 1"/>
                <a:gd name="f41" fmla="*/ f31 f13 1"/>
                <a:gd name="f42" fmla="*/ f32 f12 1"/>
                <a:gd name="f43" fmla="*/ f35 f12 1"/>
                <a:gd name="f44" fmla="*/ f33 f12 1"/>
                <a:gd name="f45" fmla="*/ f34 f13 1"/>
                <a:gd name="f46" fmla="*/ f38 f12 1"/>
                <a:gd name="f47" fmla="*/ f38 f13 1"/>
                <a:gd name="f48" fmla="*/ f39 f13 1"/>
              </a:gdLst>
              <a:ahLst>
                <a:ahXY gdRefX="f0" minX="f6" maxX="f7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2" y="f21"/>
                </a:cxn>
                <a:cxn ang="f30">
                  <a:pos x="f23" y="f48"/>
                </a:cxn>
                <a:cxn ang="f30">
                  <a:pos x="f43" y="f24"/>
                </a:cxn>
                <a:cxn ang="f30">
                  <a:pos x="f44" y="f25"/>
                </a:cxn>
                <a:cxn ang="f30">
                  <a:pos x="f23" y="f45"/>
                </a:cxn>
                <a:cxn ang="f30">
                  <a:pos x="f37" y="f24"/>
                </a:cxn>
              </a:cxnLst>
              <a:rect l="f40" t="f41" r="f46" b="f47"/>
              <a:pathLst>
                <a:path w="21600" h="21600">
                  <a:moveTo>
                    <a:pt x="f16" y="f6"/>
                  </a:moveTo>
                  <a:lnTo>
                    <a:pt x="f7" y="f6"/>
                  </a:lnTo>
                  <a:lnTo>
                    <a:pt x="f17" y="f7"/>
                  </a:lnTo>
                  <a:lnTo>
                    <a:pt x="f6" y="f7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w="0">
              <a:solidFill>
                <a:srgbClr val="EF413D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DFA1D9C-756C-40B0-8420-5AB85E1CCE0A}"/>
                </a:ext>
              </a:extLst>
            </p:cNvPr>
            <p:cNvSpPr/>
            <p:nvPr/>
          </p:nvSpPr>
          <p:spPr>
            <a:xfrm>
              <a:off x="670320" y="5916960"/>
              <a:ext cx="3818879" cy="105840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*/ 21600 10800 1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21600"/>
                <a:gd name="f15" fmla="*/ f11 f1 1"/>
                <a:gd name="f16" fmla="val f14"/>
                <a:gd name="f17" fmla="+- 21600 0 f14"/>
                <a:gd name="f18" fmla="*/ f14 10 1"/>
                <a:gd name="f19" fmla="*/ f14 f12 1"/>
                <a:gd name="f20" fmla="*/ f6 f13 1"/>
                <a:gd name="f21" fmla="*/ 0 f13 1"/>
                <a:gd name="f22" fmla="*/ f15 1 f3"/>
                <a:gd name="f23" fmla="*/ 10800 f12 1"/>
                <a:gd name="f24" fmla="*/ 10800 f13 1"/>
                <a:gd name="f25" fmla="*/ 21600 f13 1"/>
                <a:gd name="f26" fmla="*/ f18 1 24"/>
                <a:gd name="f27" fmla="*/ f16 1 2"/>
                <a:gd name="f28" fmla="+- f16 0 10800"/>
                <a:gd name="f29" fmla="*/ f8 1 f16"/>
                <a:gd name="f30" fmla="+- f22 0 f2"/>
                <a:gd name="f31" fmla="+- f26 1750 0"/>
                <a:gd name="f32" fmla="+- 10800 f27 0"/>
                <a:gd name="f33" fmla="+- 10800 0 f27"/>
                <a:gd name="f34" fmla="?: f28 f29 21600"/>
                <a:gd name="f35" fmla="+- 21600 0 f27"/>
                <a:gd name="f36" fmla="+- 21600 0 f29"/>
                <a:gd name="f37" fmla="*/ f27 f12 1"/>
                <a:gd name="f38" fmla="+- 21600 0 f31"/>
                <a:gd name="f39" fmla="?: f28 f36 0"/>
                <a:gd name="f40" fmla="*/ f31 f12 1"/>
                <a:gd name="f41" fmla="*/ f31 f13 1"/>
                <a:gd name="f42" fmla="*/ f32 f12 1"/>
                <a:gd name="f43" fmla="*/ f35 f12 1"/>
                <a:gd name="f44" fmla="*/ f33 f12 1"/>
                <a:gd name="f45" fmla="*/ f34 f13 1"/>
                <a:gd name="f46" fmla="*/ f38 f12 1"/>
                <a:gd name="f47" fmla="*/ f38 f13 1"/>
                <a:gd name="f48" fmla="*/ f39 f13 1"/>
              </a:gdLst>
              <a:ahLst>
                <a:ahXY gdRefX="f0" minX="f6" maxX="f7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2" y="f21"/>
                </a:cxn>
                <a:cxn ang="f30">
                  <a:pos x="f23" y="f48"/>
                </a:cxn>
                <a:cxn ang="f30">
                  <a:pos x="f43" y="f24"/>
                </a:cxn>
                <a:cxn ang="f30">
                  <a:pos x="f44" y="f25"/>
                </a:cxn>
                <a:cxn ang="f30">
                  <a:pos x="f23" y="f45"/>
                </a:cxn>
                <a:cxn ang="f30">
                  <a:pos x="f37" y="f24"/>
                </a:cxn>
              </a:cxnLst>
              <a:rect l="f40" t="f41" r="f46" b="f47"/>
              <a:pathLst>
                <a:path w="21600" h="21600">
                  <a:moveTo>
                    <a:pt x="f16" y="f6"/>
                  </a:moveTo>
                  <a:lnTo>
                    <a:pt x="f7" y="f6"/>
                  </a:lnTo>
                  <a:lnTo>
                    <a:pt x="f17" y="f7"/>
                  </a:lnTo>
                  <a:lnTo>
                    <a:pt x="f6" y="f7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w="0">
              <a:solidFill>
                <a:srgbClr val="EF413D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CADAFEA-BA5E-428E-81C4-FAA44031E62B}"/>
                </a:ext>
              </a:extLst>
            </p:cNvPr>
            <p:cNvSpPr/>
            <p:nvPr/>
          </p:nvSpPr>
          <p:spPr>
            <a:xfrm>
              <a:off x="686160" y="5610600"/>
              <a:ext cx="3814560" cy="105840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*/ 21600 10800 1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21600"/>
                <a:gd name="f15" fmla="*/ f11 f1 1"/>
                <a:gd name="f16" fmla="val f14"/>
                <a:gd name="f17" fmla="+- 21600 0 f14"/>
                <a:gd name="f18" fmla="*/ f14 10 1"/>
                <a:gd name="f19" fmla="*/ f14 f12 1"/>
                <a:gd name="f20" fmla="*/ f6 f13 1"/>
                <a:gd name="f21" fmla="*/ 0 f13 1"/>
                <a:gd name="f22" fmla="*/ f15 1 f3"/>
                <a:gd name="f23" fmla="*/ 10800 f12 1"/>
                <a:gd name="f24" fmla="*/ 10800 f13 1"/>
                <a:gd name="f25" fmla="*/ 21600 f13 1"/>
                <a:gd name="f26" fmla="*/ f18 1 24"/>
                <a:gd name="f27" fmla="*/ f16 1 2"/>
                <a:gd name="f28" fmla="+- f16 0 10800"/>
                <a:gd name="f29" fmla="*/ f8 1 f16"/>
                <a:gd name="f30" fmla="+- f22 0 f2"/>
                <a:gd name="f31" fmla="+- f26 1750 0"/>
                <a:gd name="f32" fmla="+- 10800 f27 0"/>
                <a:gd name="f33" fmla="+- 10800 0 f27"/>
                <a:gd name="f34" fmla="?: f28 f29 21600"/>
                <a:gd name="f35" fmla="+- 21600 0 f27"/>
                <a:gd name="f36" fmla="+- 21600 0 f29"/>
                <a:gd name="f37" fmla="*/ f27 f12 1"/>
                <a:gd name="f38" fmla="+- 21600 0 f31"/>
                <a:gd name="f39" fmla="?: f28 f36 0"/>
                <a:gd name="f40" fmla="*/ f31 f12 1"/>
                <a:gd name="f41" fmla="*/ f31 f13 1"/>
                <a:gd name="f42" fmla="*/ f32 f12 1"/>
                <a:gd name="f43" fmla="*/ f35 f12 1"/>
                <a:gd name="f44" fmla="*/ f33 f12 1"/>
                <a:gd name="f45" fmla="*/ f34 f13 1"/>
                <a:gd name="f46" fmla="*/ f38 f12 1"/>
                <a:gd name="f47" fmla="*/ f38 f13 1"/>
                <a:gd name="f48" fmla="*/ f39 f13 1"/>
              </a:gdLst>
              <a:ahLst>
                <a:ahXY gdRefX="f0" minX="f6" maxX="f7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2" y="f21"/>
                </a:cxn>
                <a:cxn ang="f30">
                  <a:pos x="f23" y="f48"/>
                </a:cxn>
                <a:cxn ang="f30">
                  <a:pos x="f43" y="f24"/>
                </a:cxn>
                <a:cxn ang="f30">
                  <a:pos x="f44" y="f25"/>
                </a:cxn>
                <a:cxn ang="f30">
                  <a:pos x="f23" y="f45"/>
                </a:cxn>
                <a:cxn ang="f30">
                  <a:pos x="f37" y="f24"/>
                </a:cxn>
              </a:cxnLst>
              <a:rect l="f40" t="f41" r="f46" b="f47"/>
              <a:pathLst>
                <a:path w="21600" h="21600">
                  <a:moveTo>
                    <a:pt x="f16" y="f6"/>
                  </a:moveTo>
                  <a:lnTo>
                    <a:pt x="f7" y="f6"/>
                  </a:lnTo>
                  <a:lnTo>
                    <a:pt x="f17" y="f7"/>
                  </a:lnTo>
                  <a:lnTo>
                    <a:pt x="f6" y="f7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  <a:ln w="0">
              <a:solidFill>
                <a:srgbClr val="EF413D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0AB4A3B-CC75-42D0-B140-F92C085046F5}"/>
                </a:ext>
              </a:extLst>
            </p:cNvPr>
            <p:cNvSpPr/>
            <p:nvPr/>
          </p:nvSpPr>
          <p:spPr>
            <a:xfrm>
              <a:off x="659520" y="5353560"/>
              <a:ext cx="3813840" cy="105372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*/ 21600 10800 1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21600"/>
                <a:gd name="f15" fmla="*/ f11 f1 1"/>
                <a:gd name="f16" fmla="val f14"/>
                <a:gd name="f17" fmla="+- 21600 0 f14"/>
                <a:gd name="f18" fmla="*/ f14 10 1"/>
                <a:gd name="f19" fmla="*/ f14 f12 1"/>
                <a:gd name="f20" fmla="*/ f6 f13 1"/>
                <a:gd name="f21" fmla="*/ 0 f13 1"/>
                <a:gd name="f22" fmla="*/ f15 1 f3"/>
                <a:gd name="f23" fmla="*/ 10800 f12 1"/>
                <a:gd name="f24" fmla="*/ 10800 f13 1"/>
                <a:gd name="f25" fmla="*/ 21600 f13 1"/>
                <a:gd name="f26" fmla="*/ f18 1 24"/>
                <a:gd name="f27" fmla="*/ f16 1 2"/>
                <a:gd name="f28" fmla="+- f16 0 10800"/>
                <a:gd name="f29" fmla="*/ f8 1 f16"/>
                <a:gd name="f30" fmla="+- f22 0 f2"/>
                <a:gd name="f31" fmla="+- f26 1750 0"/>
                <a:gd name="f32" fmla="+- 10800 f27 0"/>
                <a:gd name="f33" fmla="+- 10800 0 f27"/>
                <a:gd name="f34" fmla="?: f28 f29 21600"/>
                <a:gd name="f35" fmla="+- 21600 0 f27"/>
                <a:gd name="f36" fmla="+- 21600 0 f29"/>
                <a:gd name="f37" fmla="*/ f27 f12 1"/>
                <a:gd name="f38" fmla="+- 21600 0 f31"/>
                <a:gd name="f39" fmla="?: f28 f36 0"/>
                <a:gd name="f40" fmla="*/ f31 f12 1"/>
                <a:gd name="f41" fmla="*/ f31 f13 1"/>
                <a:gd name="f42" fmla="*/ f32 f12 1"/>
                <a:gd name="f43" fmla="*/ f35 f12 1"/>
                <a:gd name="f44" fmla="*/ f33 f12 1"/>
                <a:gd name="f45" fmla="*/ f34 f13 1"/>
                <a:gd name="f46" fmla="*/ f38 f12 1"/>
                <a:gd name="f47" fmla="*/ f38 f13 1"/>
                <a:gd name="f48" fmla="*/ f39 f13 1"/>
              </a:gdLst>
              <a:ahLst>
                <a:ahXY gdRefX="f0" minX="f6" maxX="f7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2" y="f21"/>
                </a:cxn>
                <a:cxn ang="f30">
                  <a:pos x="f23" y="f48"/>
                </a:cxn>
                <a:cxn ang="f30">
                  <a:pos x="f43" y="f24"/>
                </a:cxn>
                <a:cxn ang="f30">
                  <a:pos x="f44" y="f25"/>
                </a:cxn>
                <a:cxn ang="f30">
                  <a:pos x="f23" y="f45"/>
                </a:cxn>
                <a:cxn ang="f30">
                  <a:pos x="f37" y="f24"/>
                </a:cxn>
              </a:cxnLst>
              <a:rect l="f40" t="f41" r="f46" b="f47"/>
              <a:pathLst>
                <a:path w="21600" h="21600">
                  <a:moveTo>
                    <a:pt x="f16" y="f6"/>
                  </a:moveTo>
                  <a:lnTo>
                    <a:pt x="f7" y="f6"/>
                  </a:lnTo>
                  <a:lnTo>
                    <a:pt x="f17" y="f7"/>
                  </a:lnTo>
                  <a:lnTo>
                    <a:pt x="f6" y="f7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  <a:ln w="0">
              <a:solidFill>
                <a:srgbClr val="EF413D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</p:grp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616FA47D-F086-4C60-B1E6-D172E74D60F1}"/>
              </a:ext>
            </a:extLst>
          </p:cNvPr>
          <p:cNvSpPr/>
          <p:nvPr/>
        </p:nvSpPr>
        <p:spPr>
          <a:xfrm>
            <a:off x="3653279" y="6641638"/>
            <a:ext cx="2192101" cy="72001"/>
          </a:xfrm>
          <a:prstGeom prst="line">
            <a:avLst/>
          </a:prstGeom>
          <a:noFill/>
          <a:ln w="203040">
            <a:solidFill>
              <a:srgbClr val="FAA61A"/>
            </a:solidFill>
            <a:prstDash val="solid"/>
            <a:tailEnd type="arrow"/>
          </a:ln>
        </p:spPr>
        <p:txBody>
          <a:bodyPr wrap="none" lIns="191160" tIns="146160" rIns="191160" bIns="146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8197C9-6002-435F-8651-81B81E6D18BD}"/>
              </a:ext>
            </a:extLst>
          </p:cNvPr>
          <p:cNvSpPr/>
          <p:nvPr/>
        </p:nvSpPr>
        <p:spPr>
          <a:xfrm>
            <a:off x="2529000" y="6068520"/>
            <a:ext cx="1302120" cy="1163880"/>
          </a:xfrm>
          <a:custGeom>
            <a:avLst>
              <a:gd name="f0" fmla="val 6334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-2147483647"/>
              <a:gd name="f9" fmla="val 2147483647"/>
              <a:gd name="f10" fmla="val 21600"/>
              <a:gd name="f11" fmla="+- 0 0 0"/>
              <a:gd name="f12" fmla="abs f4"/>
              <a:gd name="f13" fmla="abs f5"/>
              <a:gd name="f14" fmla="abs f6"/>
              <a:gd name="f15" fmla="pin 0 f0 21600"/>
              <a:gd name="f16" fmla="*/ f11 f1 1"/>
              <a:gd name="f17" fmla="?: f12 f4 1"/>
              <a:gd name="f18" fmla="?: f13 f5 1"/>
              <a:gd name="f19" fmla="?: f14 f6 1"/>
              <a:gd name="f20" fmla="val f15"/>
              <a:gd name="f21" fmla="*/ f16 1 f3"/>
              <a:gd name="f22" fmla="*/ f17 1 21600"/>
              <a:gd name="f23" fmla="*/ f18 1 21600"/>
              <a:gd name="f24" fmla="*/ 21600 f17 1"/>
              <a:gd name="f25" fmla="*/ 21600 f18 1"/>
              <a:gd name="f26" fmla="+- f7 f20 0"/>
              <a:gd name="f27" fmla="+- f21 0 f2"/>
              <a:gd name="f28" fmla="min f23 f22"/>
              <a:gd name="f29" fmla="*/ f24 1 f19"/>
              <a:gd name="f30" fmla="*/ f25 1 f19"/>
              <a:gd name="f31" fmla="+- f30 0 f20"/>
              <a:gd name="f32" fmla="+- f29 0 f20"/>
              <a:gd name="f33" fmla="+- f29 0 f26"/>
              <a:gd name="f34" fmla="+- f30 0 f26"/>
              <a:gd name="f35" fmla="val f29"/>
              <a:gd name="f36" fmla="val f30"/>
              <a:gd name="f37" fmla="*/ f7 f28 1"/>
              <a:gd name="f38" fmla="*/ f15 f28 1"/>
              <a:gd name="f39" fmla="*/ f26 f28 1"/>
              <a:gd name="f40" fmla="*/ f30 f28 1"/>
              <a:gd name="f41" fmla="*/ f29 f28 1"/>
              <a:gd name="f42" fmla="*/ f33 1 2"/>
              <a:gd name="f43" fmla="*/ f34 1 2"/>
              <a:gd name="f44" fmla="*/ f32 f28 1"/>
              <a:gd name="f45" fmla="*/ f36 f28 1"/>
              <a:gd name="f46" fmla="*/ f35 f28 1"/>
              <a:gd name="f47" fmla="*/ f31 f28 1"/>
              <a:gd name="f48" fmla="+- f26 f42 0"/>
              <a:gd name="f49" fmla="+- f26 f43 0"/>
              <a:gd name="f50" fmla="*/ f42 f28 1"/>
              <a:gd name="f51" fmla="*/ f43 f28 1"/>
              <a:gd name="f52" fmla="*/ f48 f28 1"/>
              <a:gd name="f53" fmla="*/ f49 f28 1"/>
            </a:gdLst>
            <a:ahLst>
              <a:ahXY gdRefY="f0" minY="f7" maxY="f10">
                <a:pos x="f37" y="f3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52" y="f37"/>
              </a:cxn>
              <a:cxn ang="f27">
                <a:pos x="f50" y="f39"/>
              </a:cxn>
              <a:cxn ang="f27">
                <a:pos x="f37" y="f53"/>
              </a:cxn>
              <a:cxn ang="f27">
                <a:pos x="f50" y="f40"/>
              </a:cxn>
              <a:cxn ang="f27">
                <a:pos x="f44" y="f53"/>
              </a:cxn>
              <a:cxn ang="f27">
                <a:pos x="f41" y="f51"/>
              </a:cxn>
            </a:cxnLst>
            <a:rect l="f37" t="f39" r="f44" b="f45"/>
            <a:pathLst>
              <a:path>
                <a:moveTo>
                  <a:pt x="f37" y="f45"/>
                </a:moveTo>
                <a:lnTo>
                  <a:pt x="f37" y="f39"/>
                </a:lnTo>
                <a:lnTo>
                  <a:pt x="f39" y="f37"/>
                </a:lnTo>
                <a:lnTo>
                  <a:pt x="f46" y="f37"/>
                </a:lnTo>
                <a:lnTo>
                  <a:pt x="f46" y="f47"/>
                </a:lnTo>
                <a:lnTo>
                  <a:pt x="f44" y="f45"/>
                </a:lnTo>
                <a:close/>
              </a:path>
              <a:path>
                <a:moveTo>
                  <a:pt x="f37" y="f39"/>
                </a:moveTo>
                <a:lnTo>
                  <a:pt x="f39" y="f37"/>
                </a:lnTo>
                <a:lnTo>
                  <a:pt x="f46" y="f37"/>
                </a:lnTo>
                <a:lnTo>
                  <a:pt x="f44" y="f39"/>
                </a:lnTo>
                <a:close/>
              </a:path>
              <a:path>
                <a:moveTo>
                  <a:pt x="f44" y="f45"/>
                </a:moveTo>
                <a:lnTo>
                  <a:pt x="f44" y="f39"/>
                </a:lnTo>
                <a:lnTo>
                  <a:pt x="f46" y="f37"/>
                </a:lnTo>
                <a:lnTo>
                  <a:pt x="f46" y="f47"/>
                </a:lnTo>
                <a:close/>
              </a:path>
            </a:pathLst>
          </a:custGeom>
          <a:solidFill>
            <a:srgbClr val="FAA61A">
              <a:alpha val="46000"/>
            </a:srgbClr>
          </a:solidFill>
          <a:ln w="0">
            <a:solidFill>
              <a:srgbClr val="F5822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BB2C8A-BE09-42B4-9A55-10C43688F55A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 l="11256" t="19244" r="65114" b="50827"/>
          <a:stretch>
            <a:fillRect/>
          </a:stretch>
        </p:blipFill>
        <p:spPr>
          <a:xfrm>
            <a:off x="2808000" y="2376360"/>
            <a:ext cx="2087640" cy="201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6DE910-8169-42AC-A194-62BB73807BF9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 l="11811" t="19181" r="66921" b="50394"/>
          <a:stretch>
            <a:fillRect/>
          </a:stretch>
        </p:blipFill>
        <p:spPr>
          <a:xfrm>
            <a:off x="648000" y="2376000"/>
            <a:ext cx="2087640" cy="201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113D0B-EE03-4314-B757-2D799F317801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 l="28851" t="52448" r="45729" b="26233"/>
          <a:stretch>
            <a:fillRect/>
          </a:stretch>
        </p:blipFill>
        <p:spPr>
          <a:xfrm>
            <a:off x="4726440" y="4863906"/>
            <a:ext cx="996480" cy="1295640"/>
          </a:xfrm>
          <a:prstGeom prst="rect">
            <a:avLst/>
          </a:prstGeom>
          <a:noFill/>
          <a:ln w="19080">
            <a:solidFill>
              <a:srgbClr val="F58220"/>
            </a:solidFill>
            <a:prstDash val="solid"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2BC166-0CBF-4FB7-933C-112BA79A5736}"/>
              </a:ext>
            </a:extLst>
          </p:cNvPr>
          <p:cNvSpPr txBox="1"/>
          <p:nvPr/>
        </p:nvSpPr>
        <p:spPr>
          <a:xfrm>
            <a:off x="792000" y="4581719"/>
            <a:ext cx="3889824" cy="62179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Convolution kernel search for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patterns of interest in 3D data space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598775-4467-4493-8A0B-8F34F30EDDC5}"/>
              </a:ext>
            </a:extLst>
          </p:cNvPr>
          <p:cNvSpPr txBox="1"/>
          <p:nvPr/>
        </p:nvSpPr>
        <p:spPr>
          <a:xfrm>
            <a:off x="6668264" y="3549427"/>
            <a:ext cx="2863069" cy="1418165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Pre-select etch-pits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reject trivial backgrounds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reduce labelling, storage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requirement ~ 1000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6278D23-04EA-486C-B1E4-F185A83D946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ML – Training / Analysis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6CCFEBA-5AED-4DFF-BD47-B4FAA0A66F4D}"/>
              </a:ext>
            </a:extLst>
          </p:cNvPr>
          <p:cNvSpPr/>
          <p:nvPr/>
        </p:nvSpPr>
        <p:spPr>
          <a:xfrm>
            <a:off x="144000" y="1296000"/>
            <a:ext cx="503999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8160">
            <a:solidFill>
              <a:srgbClr val="000000"/>
            </a:solidFill>
            <a:prstDash val="solid"/>
          </a:ln>
        </p:spPr>
        <p:txBody>
          <a:bodyPr wrap="none" lIns="109080" tIns="64080" rIns="109080" bIns="6408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1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A46FBA-FDDE-492E-B286-8F61E484E60E}"/>
              </a:ext>
            </a:extLst>
          </p:cNvPr>
          <p:cNvSpPr/>
          <p:nvPr/>
        </p:nvSpPr>
        <p:spPr>
          <a:xfrm>
            <a:off x="216000" y="4680000"/>
            <a:ext cx="503999" cy="5039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8160">
            <a:solidFill>
              <a:srgbClr val="000000"/>
            </a:solidFill>
            <a:prstDash val="solid"/>
          </a:ln>
        </p:spPr>
        <p:txBody>
          <a:bodyPr wrap="none" lIns="109080" tIns="64080" rIns="109080" bIns="6408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2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1E404D9-6B1E-40C1-BEB2-57B528881656}"/>
              </a:ext>
            </a:extLst>
          </p:cNvPr>
          <p:cNvSpPr/>
          <p:nvPr/>
        </p:nvSpPr>
        <p:spPr>
          <a:xfrm>
            <a:off x="6048000" y="4031999"/>
            <a:ext cx="503999" cy="5039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8160">
            <a:solidFill>
              <a:srgbClr val="000000"/>
            </a:solidFill>
            <a:prstDash val="solid"/>
          </a:ln>
        </p:spPr>
        <p:txBody>
          <a:bodyPr wrap="none" lIns="109080" tIns="64080" rIns="109080" bIns="6408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3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3B13A47-27E6-4941-97FE-93E2BB3D791A}"/>
              </a:ext>
            </a:extLst>
          </p:cNvPr>
          <p:cNvSpPr/>
          <p:nvPr/>
        </p:nvSpPr>
        <p:spPr>
          <a:xfrm>
            <a:off x="5341381" y="1192141"/>
            <a:ext cx="503999" cy="5039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8160">
            <a:solidFill>
              <a:srgbClr val="000000"/>
            </a:solidFill>
            <a:prstDash val="solid"/>
          </a:ln>
        </p:spPr>
        <p:txBody>
          <a:bodyPr wrap="none" lIns="109080" tIns="64080" rIns="109080" bIns="6408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4CA019-7E82-4FF0-A746-8FFF875C2264}"/>
              </a:ext>
            </a:extLst>
          </p:cNvPr>
          <p:cNvSpPr txBox="1"/>
          <p:nvPr/>
        </p:nvSpPr>
        <p:spPr>
          <a:xfrm>
            <a:off x="720000" y="1105919"/>
            <a:ext cx="4392000" cy="137015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“Normalisation” - Redefine relative to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local zero, ‘clean’ up low ionisation pits / 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de-clutter. Remove systematic imaging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biases + non-etch pit visual backgrounds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43A150-53EF-4187-9757-3426C75BDE9E}"/>
              </a:ext>
            </a:extLst>
          </p:cNvPr>
          <p:cNvSpPr txBox="1"/>
          <p:nvPr/>
        </p:nvSpPr>
        <p:spPr>
          <a:xfrm>
            <a:off x="5976000" y="1176915"/>
            <a:ext cx="4274417" cy="1418165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Build supervised ML dataset from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preselection. Train sub-classifiers,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 err="1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eg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, entry exit asymmetry ~ </a:t>
            </a:r>
            <a:r>
              <a:rPr lang="en-GB" sz="1800" b="0" i="0" u="none" strike="noStrike" kern="1200" cap="none" dirty="0" err="1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dE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/dx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solidFill>
                  <a:srgbClr val="F58220"/>
                </a:solidFill>
                <a:latin typeface="Liberation Sans" pitchFamily="18"/>
                <a:ea typeface="DejaVu Sans" pitchFamily="2"/>
                <a:cs typeface="DejaVu Sans" pitchFamily="2"/>
              </a:rPr>
              <a:t>replace initial search with learnt models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E8E64B3-DC34-4A89-959C-C9318EEF75F9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 l="46624" t="31130" r="25389" b="47533"/>
          <a:stretch>
            <a:fillRect/>
          </a:stretch>
        </p:blipFill>
        <p:spPr>
          <a:xfrm>
            <a:off x="8980920" y="2755979"/>
            <a:ext cx="700200" cy="82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7539300-7E45-4BC3-B66F-BAAC21D4789E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 l="28851" t="52448" r="45729" b="26233"/>
          <a:stretch>
            <a:fillRect/>
          </a:stretch>
        </p:blipFill>
        <p:spPr>
          <a:xfrm>
            <a:off x="8280000" y="2720339"/>
            <a:ext cx="636480" cy="82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E4EEE9C-54D6-4AFA-852A-FFA4AFA9C00A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7616590" y="2564648"/>
            <a:ext cx="505799" cy="50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E3BC2CE-B091-4C9F-B2FA-B58E9D2B7BD9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7632000" y="3115979"/>
            <a:ext cx="503999" cy="50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CCEB709-2635-461E-9D24-FCF76E1FD538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 rot="10800000">
            <a:off x="6551999" y="2638979"/>
            <a:ext cx="626400" cy="62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B066D4C-28A7-4240-A4E0-5AC740D62139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10800000">
            <a:off x="6624000" y="2732579"/>
            <a:ext cx="626400" cy="62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AB2D463-A172-4245-A960-AF717455C3FE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 rot="10800000">
            <a:off x="6768000" y="2854979"/>
            <a:ext cx="626400" cy="62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8E7ED7-9100-4743-A7A9-544CF17FEFCB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 rot="10800000">
            <a:off x="6839999" y="2993579"/>
            <a:ext cx="626400" cy="62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1010839-E246-4AED-AAC6-B4655F446364}"/>
              </a:ext>
            </a:extLst>
          </p:cNvPr>
          <p:cNvCxnSpPr>
            <a:cxnSpLocks/>
          </p:cNvCxnSpPr>
          <p:nvPr/>
        </p:nvCxnSpPr>
        <p:spPr>
          <a:xfrm rot="5400000">
            <a:off x="4484979" y="3105279"/>
            <a:ext cx="2355012" cy="895408"/>
          </a:xfrm>
          <a:prstGeom prst="bentConnector3">
            <a:avLst>
              <a:gd name="adj1" fmla="val 38162"/>
            </a:avLst>
          </a:prstGeom>
          <a:noFill/>
          <a:ln w="19080">
            <a:solidFill>
              <a:srgbClr val="F58220"/>
            </a:solidFill>
            <a:prstDash val="solid"/>
            <a:tailEnd type="arrow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1">
            <a:extLst>
              <a:ext uri="{FF2B5EF4-FFF2-40B4-BE49-F238E27FC236}">
                <a16:creationId xmlns:a16="http://schemas.microsoft.com/office/drawing/2014/main" id="{47610D84-5A14-4CED-85BC-871E3FAD2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DEC44F5C-6DCA-4D18-B626-FFFFB9D66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28" name="Slide Number Placeholder 3">
            <a:extLst>
              <a:ext uri="{FF2B5EF4-FFF2-40B4-BE49-F238E27FC236}">
                <a16:creationId xmlns:a16="http://schemas.microsoft.com/office/drawing/2014/main" id="{4F93B73B-0B98-4F81-ACED-58C035F2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943E51-00E2-477F-A76A-B4E76887FBA1}" type="slidenum">
              <a:t>13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6BFCBD-587C-4405-A0A9-646E6738F96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4029" t="9760" r="8612"/>
          <a:stretch>
            <a:fillRect/>
          </a:stretch>
        </p:blipFill>
        <p:spPr>
          <a:xfrm>
            <a:off x="6408000" y="2304000"/>
            <a:ext cx="3456000" cy="2677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964A826-DBA3-4B8F-89E5-B49DFCE96EE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ML – Ensemble + inference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412DB-BAE7-4A79-A1EE-777E7494984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43999" y="1007999"/>
            <a:ext cx="10215483" cy="1440000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Train specialist ‘experts’ to handle sub-classifications within set of ‘signal like’ etch pits </a:t>
            </a:r>
            <a:br>
              <a:rPr lang="en-GB" sz="2000" dirty="0"/>
            </a:br>
            <a:br>
              <a:rPr lang="en-GB" sz="2000" dirty="0"/>
            </a:b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1D5356-0572-42BE-972E-5A2E9350FAF2}"/>
              </a:ext>
            </a:extLst>
          </p:cNvPr>
          <p:cNvSpPr txBox="1"/>
          <p:nvPr/>
        </p:nvSpPr>
        <p:spPr>
          <a:xfrm>
            <a:off x="1367999" y="1322640"/>
            <a:ext cx="4031999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 err="1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Eg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, top / bottom surface biased ionisation indicating SM range in/out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F42B6F-0E01-45B8-969E-34638AF65018}"/>
              </a:ext>
            </a:extLst>
          </p:cNvPr>
          <p:cNvGrpSpPr/>
          <p:nvPr/>
        </p:nvGrpSpPr>
        <p:grpSpPr>
          <a:xfrm>
            <a:off x="2376000" y="2088000"/>
            <a:ext cx="1872000" cy="1440000"/>
            <a:chOff x="2376000" y="2088000"/>
            <a:chExt cx="1872000" cy="144000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07AE09C-CFB4-48FC-885A-FCF33F00155A}"/>
                </a:ext>
              </a:extLst>
            </p:cNvPr>
            <p:cNvSpPr/>
            <p:nvPr/>
          </p:nvSpPr>
          <p:spPr>
            <a:xfrm>
              <a:off x="2592000" y="2232000"/>
              <a:ext cx="491760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ED1C24"/>
                </a:gs>
                <a:gs pos="100000">
                  <a:srgbClr val="0066B3"/>
                </a:gs>
              </a:gsLst>
              <a:lin ang="0"/>
            </a:gra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3D370E9-7F10-4329-AF55-CFD23F358869}"/>
                </a:ext>
              </a:extLst>
            </p:cNvPr>
            <p:cNvSpPr/>
            <p:nvPr/>
          </p:nvSpPr>
          <p:spPr>
            <a:xfrm>
              <a:off x="3138119" y="2232000"/>
              <a:ext cx="491760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066B3"/>
                </a:gs>
                <a:gs pos="100000">
                  <a:srgbClr val="00A65D"/>
                </a:gs>
              </a:gsLst>
              <a:lin ang="0"/>
            </a:gra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2CD421-7800-4E10-BCA6-F2A50E04B83E}"/>
                </a:ext>
              </a:extLst>
            </p:cNvPr>
            <p:cNvSpPr/>
            <p:nvPr/>
          </p:nvSpPr>
          <p:spPr>
            <a:xfrm>
              <a:off x="3684239" y="2232000"/>
              <a:ext cx="491760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0A65D"/>
                </a:gs>
                <a:gs pos="100000">
                  <a:srgbClr val="ED1C24"/>
                </a:gs>
              </a:gsLst>
              <a:lin ang="0"/>
            </a:gra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0" name="Straight Connector 9">
              <a:extLst>
                <a:ext uri="{FF2B5EF4-FFF2-40B4-BE49-F238E27FC236}">
                  <a16:creationId xmlns:a16="http://schemas.microsoft.com/office/drawing/2014/main" id="{FF7F0BF1-2232-4BD6-9D28-2B3721AD709B}"/>
                </a:ext>
              </a:extLst>
            </p:cNvPr>
            <p:cNvSpPr/>
            <p:nvPr/>
          </p:nvSpPr>
          <p:spPr>
            <a:xfrm>
              <a:off x="2376000" y="2088000"/>
              <a:ext cx="648000" cy="0"/>
            </a:xfrm>
            <a:prstGeom prst="line">
              <a:avLst/>
            </a:prstGeom>
            <a:noFill/>
            <a:ln w="76320">
              <a:solidFill>
                <a:srgbClr val="ED1C24"/>
              </a:solidFill>
              <a:custDash>
                <a:ds d="119811" sp="100000"/>
              </a:custDash>
            </a:ln>
          </p:spPr>
          <p:txBody>
            <a:bodyPr wrap="none" lIns="128160" tIns="83160" rIns="128160" bIns="831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DEE98F49-D39F-4FF9-9CA7-6753941E441A}"/>
                </a:ext>
              </a:extLst>
            </p:cNvPr>
            <p:cNvSpPr/>
            <p:nvPr/>
          </p:nvSpPr>
          <p:spPr>
            <a:xfrm>
              <a:off x="3671999" y="2088000"/>
              <a:ext cx="576001" cy="0"/>
            </a:xfrm>
            <a:prstGeom prst="line">
              <a:avLst/>
            </a:prstGeom>
            <a:noFill/>
            <a:ln w="76320">
              <a:solidFill>
                <a:srgbClr val="8AE234"/>
              </a:solidFill>
              <a:custDash>
                <a:ds d="119811" sp="100000"/>
              </a:custDash>
            </a:ln>
          </p:spPr>
          <p:txBody>
            <a:bodyPr wrap="none" lIns="128160" tIns="83160" rIns="128160" bIns="831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2" name="Straight Connector 11">
              <a:extLst>
                <a:ext uri="{FF2B5EF4-FFF2-40B4-BE49-F238E27FC236}">
                  <a16:creationId xmlns:a16="http://schemas.microsoft.com/office/drawing/2014/main" id="{C7C1E17D-16C4-44E8-97B8-E929A7DB182A}"/>
                </a:ext>
              </a:extLst>
            </p:cNvPr>
            <p:cNvSpPr/>
            <p:nvPr/>
          </p:nvSpPr>
          <p:spPr>
            <a:xfrm>
              <a:off x="2880000" y="2664000"/>
              <a:ext cx="288000" cy="576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none" lIns="90000" tIns="45000" rIns="90000" bIns="4500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3" name="Straight Connector 12">
              <a:extLst>
                <a:ext uri="{FF2B5EF4-FFF2-40B4-BE49-F238E27FC236}">
                  <a16:creationId xmlns:a16="http://schemas.microsoft.com/office/drawing/2014/main" id="{94239AC8-4EFE-4156-AFFC-605FC8A9201A}"/>
                </a:ext>
              </a:extLst>
            </p:cNvPr>
            <p:cNvSpPr/>
            <p:nvPr/>
          </p:nvSpPr>
          <p:spPr>
            <a:xfrm>
              <a:off x="3311999" y="2664000"/>
              <a:ext cx="0" cy="576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none" lIns="90000" tIns="45000" rIns="90000" bIns="4500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14B62248-64DD-4578-B6B4-070419641057}"/>
                </a:ext>
              </a:extLst>
            </p:cNvPr>
            <p:cNvSpPr/>
            <p:nvPr/>
          </p:nvSpPr>
          <p:spPr>
            <a:xfrm flipH="1">
              <a:off x="3456000" y="2664000"/>
              <a:ext cx="288000" cy="576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none" lIns="90000" tIns="45000" rIns="90000" bIns="4500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A4ECEC-3096-410D-B39A-B4B85C1C957C}"/>
                </a:ext>
              </a:extLst>
            </p:cNvPr>
            <p:cNvSpPr/>
            <p:nvPr/>
          </p:nvSpPr>
          <p:spPr>
            <a:xfrm>
              <a:off x="3096000" y="3096000"/>
              <a:ext cx="432000" cy="4320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FFFF"/>
            </a:solidFill>
            <a:ln w="38160">
              <a:solidFill>
                <a:srgbClr val="000000"/>
              </a:solidFill>
              <a:prstDash val="solid"/>
            </a:ln>
          </p:spPr>
          <p:txBody>
            <a:bodyPr wrap="none" lIns="109080" tIns="64080" rIns="109080" bIns="6408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6" name="Straight Connector 15">
              <a:extLst>
                <a:ext uri="{FF2B5EF4-FFF2-40B4-BE49-F238E27FC236}">
                  <a16:creationId xmlns:a16="http://schemas.microsoft.com/office/drawing/2014/main" id="{A8547A6A-2E7E-4241-A071-8D7093DE3314}"/>
                </a:ext>
              </a:extLst>
            </p:cNvPr>
            <p:cNvSpPr/>
            <p:nvPr/>
          </p:nvSpPr>
          <p:spPr>
            <a:xfrm>
              <a:off x="3024000" y="2088000"/>
              <a:ext cx="576000" cy="0"/>
            </a:xfrm>
            <a:prstGeom prst="line">
              <a:avLst/>
            </a:prstGeom>
            <a:noFill/>
            <a:ln w="76320">
              <a:solidFill>
                <a:srgbClr val="0066B3"/>
              </a:solidFill>
              <a:custDash>
                <a:ds d="119811" sp="100000"/>
              </a:custDash>
            </a:ln>
          </p:spPr>
          <p:txBody>
            <a:bodyPr wrap="none" lIns="128160" tIns="83160" rIns="128160" bIns="831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74B44978-95F7-4D44-898E-413170C8F61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96000" y="2160000"/>
            <a:ext cx="3034079" cy="2454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52E51A-3E9E-493C-8B36-35460991E3F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12040" y="1944000"/>
            <a:ext cx="2253600" cy="168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CD653DE-2CD8-41C8-9768-8C46567EC84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81080" y="4992840"/>
            <a:ext cx="2253600" cy="168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2FD46BD-9729-491E-95E3-5295B17A46B2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202680" y="3480840"/>
            <a:ext cx="2253600" cy="16883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43FA7F5-B604-4304-A805-A06CAE0FFE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341080" y="4680000"/>
            <a:ext cx="4210920" cy="2736000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en-GB" sz="2000"/>
              <a:t>Expert Classifiers combined in ensemble to output overall classification</a:t>
            </a:r>
            <a:br>
              <a:rPr lang="en-GB" sz="2000"/>
            </a:br>
            <a:br>
              <a:rPr lang="en-GB" sz="2000"/>
            </a:br>
            <a:r>
              <a:rPr lang="en-GB" sz="2000"/>
              <a:t>Robust + needs less training data</a:t>
            </a:r>
          </a:p>
          <a:p>
            <a:pPr lvl="0" algn="ctr"/>
            <a:r>
              <a:rPr lang="en-GB" sz="2000"/>
              <a:t>Geometric combination</a:t>
            </a:r>
            <a:br>
              <a:rPr lang="en-GB" sz="2400"/>
            </a:br>
            <a:r>
              <a:rPr lang="en-GB" sz="2400"/>
              <a:t>C’ = C</a:t>
            </a:r>
            <a:r>
              <a:rPr lang="en-GB" sz="2400" baseline="-33000"/>
              <a:t>1</a:t>
            </a:r>
            <a:r>
              <a:rPr lang="en-GB" sz="2400"/>
              <a:t>* C</a:t>
            </a:r>
            <a:r>
              <a:rPr lang="en-GB" sz="2400" baseline="-33000"/>
              <a:t>2</a:t>
            </a:r>
            <a:br>
              <a:rPr lang="en-GB" sz="2400" baseline="-33000"/>
            </a:br>
            <a:r>
              <a:rPr lang="en-GB" sz="2400"/>
              <a:t>vs arithmetic   </a:t>
            </a:r>
            <a:br>
              <a:rPr lang="en-GB" sz="2400"/>
            </a:br>
            <a:r>
              <a:rPr lang="en-GB" sz="2400"/>
              <a:t>C’ = aC</a:t>
            </a:r>
            <a:r>
              <a:rPr lang="en-GB" sz="2400" baseline="-33000"/>
              <a:t>1</a:t>
            </a:r>
            <a:r>
              <a:rPr lang="en-GB" sz="2400"/>
              <a:t>+ bC</a:t>
            </a:r>
            <a:r>
              <a:rPr lang="en-GB" sz="2400" baseline="-3300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A18775-7113-4C18-9830-9603509474B1}"/>
              </a:ext>
            </a:extLst>
          </p:cNvPr>
          <p:cNvSpPr txBox="1"/>
          <p:nvPr/>
        </p:nvSpPr>
        <p:spPr>
          <a:xfrm>
            <a:off x="6768000" y="6408000"/>
            <a:ext cx="2952629" cy="634153"/>
          </a:xfrm>
          <a:prstGeom prst="rect">
            <a:avLst/>
          </a:prstGeom>
          <a:noFill/>
          <a:ln w="12600">
            <a:solidFill>
              <a:srgbClr val="ED1C24"/>
            </a:solidFill>
            <a:prstDash val="solid"/>
          </a:ln>
        </p:spPr>
        <p:txBody>
          <a:bodyPr wrap="none" lIns="96120" tIns="51120" rIns="96120" bIns="5112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Can use stacked neural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network, replace ensemble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1AC30A-11C5-403F-9579-B75D0DDD8DA1}"/>
              </a:ext>
            </a:extLst>
          </p:cNvPr>
          <p:cNvSpPr txBox="1"/>
          <p:nvPr/>
        </p:nvSpPr>
        <p:spPr>
          <a:xfrm>
            <a:off x="6768000" y="5256000"/>
            <a:ext cx="3183397" cy="634153"/>
          </a:xfrm>
          <a:prstGeom prst="rect">
            <a:avLst/>
          </a:prstGeom>
          <a:noFill/>
          <a:ln w="12600">
            <a:solidFill>
              <a:srgbClr val="ED1C24"/>
            </a:solidFill>
            <a:prstDash val="solid"/>
          </a:ln>
        </p:spPr>
        <p:txBody>
          <a:bodyPr wrap="none" lIns="96120" tIns="51120" rIns="96120" bIns="5112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Can use in inference to ID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etch-pits in new areas of foil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AE88A3EA-09BE-41A5-B6A7-16E2FEF52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CD5880B-A7D1-46FB-9F05-551161B48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F7EFEF2-0CD1-4866-8CAE-CED5EB4CE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C21F6C-CD38-482A-84EB-DEC47B5F671C}" type="slidenum">
              <a:t>14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038072-049E-4AE4-A999-5374927A1AA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F75BD-1915-4781-B117-8F966CF081B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944000" y="1152000"/>
            <a:ext cx="6730920" cy="6048000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 err="1"/>
              <a:t>Moedal</a:t>
            </a:r>
            <a:r>
              <a:rPr lang="en-GB" dirty="0"/>
              <a:t> looks for Highly ionising - high energy physics </a:t>
            </a:r>
            <a:r>
              <a:rPr lang="en-GB" dirty="0" err="1"/>
              <a:t>signitures</a:t>
            </a:r>
            <a:endParaRPr lang="en-GB" dirty="0"/>
          </a:p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/>
              <a:t>No standard model background for HIP track</a:t>
            </a:r>
          </a:p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/>
              <a:t>Can use ML to automate + accelerate NTD analysis</a:t>
            </a:r>
          </a:p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/>
              <a:t>Subtle 3d info can help find interesting ionisation events</a:t>
            </a:r>
          </a:p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/>
              <a:t>Ensemble methods learn quicker with less data + more robust, easy to add new signals</a:t>
            </a:r>
          </a:p>
          <a:p>
            <a:pPr marL="457200" lvl="0" indent="-457200">
              <a:buSzPct val="45000"/>
              <a:buFont typeface="Arial" panose="020B0604020202020204" pitchFamily="34" charset="0"/>
              <a:buChar char="•"/>
            </a:pPr>
            <a:r>
              <a:rPr lang="en-GB" dirty="0"/>
              <a:t>Push to higher </a:t>
            </a:r>
            <a:r>
              <a:rPr lang="en-GB" dirty="0" err="1"/>
              <a:t>bkg</a:t>
            </a:r>
            <a:r>
              <a:rPr lang="en-GB" dirty="0"/>
              <a:t> densities / </a:t>
            </a:r>
            <a:r>
              <a:rPr lang="en-GB" dirty="0" err="1"/>
              <a:t>lumi</a:t>
            </a:r>
            <a:r>
              <a:rPr lang="en-GB" dirty="0"/>
              <a:t>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CA20BCB8-7BD9-46CB-8F92-48C00A824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3CBD5CB-61C1-41E4-8EA1-2A99687D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8B18C6F5-B58A-47C2-A52B-8A1645165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A532F6-DDF9-4259-9A02-EAFD3DC86649}" type="slidenum">
              <a:t>2</a:t>
            </a:fld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83DBC3-E204-4DD9-8BE2-8C7A558FE2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36520" y="1432438"/>
            <a:ext cx="4608000" cy="6120000"/>
          </a:xfrm>
        </p:spPr>
        <p:txBody>
          <a:bodyPr>
            <a:normAutofit lnSpcReduction="10000"/>
          </a:bodyPr>
          <a:lstStyle/>
          <a:p>
            <a:pPr lvl="0">
              <a:buSzPct val="45000"/>
            </a:pPr>
            <a:r>
              <a:rPr lang="en-GB" sz="2200" dirty="0"/>
              <a:t>Dirac monopole [1931]</a:t>
            </a:r>
            <a:br>
              <a:rPr lang="en-GB" sz="2200" dirty="0"/>
            </a:br>
            <a:br>
              <a:rPr lang="en-GB" sz="2200" dirty="0"/>
            </a:br>
            <a:r>
              <a:rPr lang="en-GB" sz="1600" dirty="0" err="1"/>
              <a:t>pointlike</a:t>
            </a:r>
            <a:r>
              <a:rPr lang="en-GB" sz="1600" dirty="0"/>
              <a:t> singularity </a:t>
            </a:r>
            <a:br>
              <a:rPr lang="en-GB" sz="1600" dirty="0"/>
            </a:br>
            <a:r>
              <a:rPr lang="en-GB" sz="1600" dirty="0"/>
              <a:t>modelled as </a:t>
            </a:r>
            <a:br>
              <a:rPr lang="en-GB" sz="1600" dirty="0"/>
            </a:br>
            <a:r>
              <a:rPr lang="en-GB" sz="1600" dirty="0"/>
              <a:t>infinitely long </a:t>
            </a:r>
            <a:br>
              <a:rPr lang="en-GB" sz="1600" dirty="0"/>
            </a:br>
            <a:r>
              <a:rPr lang="en-GB" sz="1600" dirty="0"/>
              <a:t>solenoid </a:t>
            </a:r>
            <a:br>
              <a:rPr lang="en-GB" sz="1600" dirty="0"/>
            </a:br>
            <a:r>
              <a:rPr lang="en-GB" sz="1600" dirty="0"/>
              <a:t>‘</a:t>
            </a:r>
            <a:r>
              <a:rPr lang="en-GB" sz="1600" dirty="0" err="1"/>
              <a:t>dirac</a:t>
            </a:r>
            <a:r>
              <a:rPr lang="en-GB" sz="1600" dirty="0"/>
              <a:t> string’ </a:t>
            </a:r>
            <a:br>
              <a:rPr lang="en-GB" sz="1600" dirty="0"/>
            </a:br>
            <a:br>
              <a:rPr lang="en-GB" sz="1600" dirty="0"/>
            </a:br>
            <a:endParaRPr lang="en-GB" sz="1600" dirty="0"/>
          </a:p>
          <a:p>
            <a:pPr lvl="0">
              <a:buSzPct val="45000"/>
            </a:pPr>
            <a:r>
              <a:rPr lang="en-GB" sz="2200" dirty="0" err="1"/>
              <a:t>T’Hooft</a:t>
            </a:r>
            <a:r>
              <a:rPr lang="en-GB" sz="2200" dirty="0"/>
              <a:t>-Polyakov [1973] GUT</a:t>
            </a:r>
            <a:br>
              <a:rPr lang="en-GB" sz="2200" dirty="0"/>
            </a:br>
            <a:br>
              <a:rPr lang="en-GB" sz="2200" dirty="0"/>
            </a:br>
            <a:r>
              <a:rPr lang="en-GB" sz="1600" dirty="0"/>
              <a:t>Topological soliton </a:t>
            </a:r>
            <a:br>
              <a:rPr lang="en-GB" sz="1600" dirty="0"/>
            </a:br>
            <a:r>
              <a:rPr lang="en-GB" sz="1600" dirty="0"/>
              <a:t>in fundamental </a:t>
            </a:r>
            <a:br>
              <a:rPr lang="en-GB" sz="1600" dirty="0"/>
            </a:br>
            <a:r>
              <a:rPr lang="en-GB" sz="1600" dirty="0"/>
              <a:t>gauge fields in </a:t>
            </a:r>
            <a:br>
              <a:rPr lang="en-GB" sz="1600" dirty="0"/>
            </a:br>
            <a:r>
              <a:rPr lang="en-GB" sz="1600" dirty="0"/>
              <a:t>theories with </a:t>
            </a:r>
            <a:br>
              <a:rPr lang="en-GB" sz="1600" dirty="0"/>
            </a:br>
            <a:r>
              <a:rPr lang="en-GB" sz="1600" dirty="0"/>
              <a:t>broken symmetries.</a:t>
            </a:r>
            <a:br>
              <a:rPr lang="en-GB" sz="1600" dirty="0"/>
            </a:br>
            <a:endParaRPr lang="en-GB" sz="1600" dirty="0"/>
          </a:p>
          <a:p>
            <a:pPr lvl="0" algn="l">
              <a:buSzPct val="45000"/>
            </a:pPr>
            <a:r>
              <a:rPr lang="en-GB" sz="2200" dirty="0"/>
              <a:t>Cho, Maison [1996] EW </a:t>
            </a:r>
            <a:br>
              <a:rPr lang="en-GB" sz="2200" dirty="0"/>
            </a:br>
            <a:r>
              <a:rPr lang="en-GB" sz="1600" dirty="0"/>
              <a:t>modifications to SU(2) x U(1) electro-weak </a:t>
            </a:r>
            <a:br>
              <a:rPr lang="en-GB" sz="1600" dirty="0"/>
            </a:br>
            <a:r>
              <a:rPr lang="en-GB" sz="1600" dirty="0"/>
              <a:t>theory possibly allows </a:t>
            </a:r>
            <a:r>
              <a:rPr lang="en-GB" sz="1600" dirty="0" err="1"/>
              <a:t>TeV</a:t>
            </a:r>
            <a:r>
              <a:rPr lang="en-GB" sz="1600" dirty="0"/>
              <a:t> monopoles</a:t>
            </a:r>
            <a:br>
              <a:rPr lang="en-GB" sz="1600" dirty="0"/>
            </a:br>
            <a:r>
              <a:rPr lang="en-GB" sz="1600" dirty="0"/>
              <a:t>hybrid of Dirac / </a:t>
            </a:r>
            <a:r>
              <a:rPr lang="en-GB" sz="1600" dirty="0" err="1"/>
              <a:t>T’Hooft</a:t>
            </a:r>
            <a:endParaRPr lang="en-GB" sz="1600" dirty="0"/>
          </a:p>
          <a:p>
            <a:pPr lvl="0">
              <a:buSzPct val="45000"/>
            </a:pPr>
            <a:r>
              <a:rPr lang="en-GB" sz="2200" dirty="0" err="1"/>
              <a:t>Dyons</a:t>
            </a:r>
            <a:r>
              <a:rPr lang="en-GB" sz="2200" dirty="0"/>
              <a:t>, magnetic and electric </a:t>
            </a:r>
            <a:r>
              <a:rPr lang="en-GB" sz="16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A43AB8-0003-4671-847A-2F3231B223A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Magnetic Monopoles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23B8015-F600-4298-A079-FDA92769580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110200" y="1766880"/>
            <a:ext cx="9000" cy="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290FB2-F376-4983-BC72-E2D286BC483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t="49826"/>
          <a:stretch>
            <a:fillRect/>
          </a:stretch>
        </p:blipFill>
        <p:spPr>
          <a:xfrm>
            <a:off x="5184000" y="2512080"/>
            <a:ext cx="4285800" cy="130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AC40CF-F2E0-49D2-8681-D60CE3423DE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b="16223"/>
          <a:stretch>
            <a:fillRect/>
          </a:stretch>
        </p:blipFill>
        <p:spPr>
          <a:xfrm>
            <a:off x="2111039" y="1440000"/>
            <a:ext cx="2280960" cy="22316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0349E0-89EE-4381-A305-56C8D6A5D9C5}"/>
              </a:ext>
            </a:extLst>
          </p:cNvPr>
          <p:cNvSpPr txBox="1"/>
          <p:nvPr/>
        </p:nvSpPr>
        <p:spPr>
          <a:xfrm>
            <a:off x="360000" y="1007999"/>
            <a:ext cx="3240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Many different predictions;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526579-D116-4576-BD12-7A5FD5A9C168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2411280" y="4113720"/>
            <a:ext cx="1476719" cy="17182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9AB0962F-5D0E-4889-8303-A44FC460E6EE}"/>
              </a:ext>
            </a:extLst>
          </p:cNvPr>
          <p:cNvSpPr/>
          <p:nvPr/>
        </p:nvSpPr>
        <p:spPr>
          <a:xfrm>
            <a:off x="4536000" y="1080000"/>
            <a:ext cx="0" cy="6336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5269C7-B430-4159-8E94-722203CEEC00}"/>
              </a:ext>
            </a:extLst>
          </p:cNvPr>
          <p:cNvSpPr txBox="1"/>
          <p:nvPr/>
        </p:nvSpPr>
        <p:spPr>
          <a:xfrm>
            <a:off x="4896000" y="1021679"/>
            <a:ext cx="3240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Common properties;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625E061-9E96-486F-AA06-890A63ECF8C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3080" y="1440000"/>
            <a:ext cx="4930920" cy="6120000"/>
          </a:xfrm>
        </p:spPr>
        <p:txBody>
          <a:bodyPr/>
          <a:lstStyle/>
          <a:p>
            <a:pPr lvl="0">
              <a:buSzPct val="45000"/>
            </a:pPr>
            <a:r>
              <a:rPr lang="en-GB" sz="2200" dirty="0"/>
              <a:t>Acts like particle with magnetic charge. EM interaction with much stronger coupling! </a:t>
            </a:r>
            <a:r>
              <a:rPr lang="en-GB" sz="2200" dirty="0" err="1"/>
              <a:t>g</a:t>
            </a:r>
            <a:r>
              <a:rPr lang="en-GB" sz="2200" baseline="-33000" dirty="0" err="1"/>
              <a:t>D</a:t>
            </a:r>
            <a:r>
              <a:rPr lang="en-GB" sz="2200" dirty="0"/>
              <a:t> ~ 68.5e</a:t>
            </a:r>
            <a:br>
              <a:rPr lang="en-GB" sz="2200" dirty="0"/>
            </a:br>
            <a:br>
              <a:rPr lang="en-GB" sz="2200" dirty="0"/>
            </a:br>
            <a:br>
              <a:rPr lang="en-GB" sz="2200" dirty="0"/>
            </a:br>
            <a:endParaRPr lang="en-GB" sz="2200" dirty="0"/>
          </a:p>
          <a:p>
            <a:pPr lvl="0">
              <a:buSzPct val="45000"/>
              <a:buFont typeface="StarSymbol"/>
              <a:buChar char="●"/>
            </a:pPr>
            <a:endParaRPr lang="en-GB" sz="2200" dirty="0"/>
          </a:p>
          <a:p>
            <a:pPr lvl="0">
              <a:buSzPct val="45000"/>
            </a:pPr>
            <a:r>
              <a:rPr lang="en-GB" sz="2200" dirty="0"/>
              <a:t>Mass ~ varies by theory, uncertain</a:t>
            </a:r>
            <a:br>
              <a:rPr lang="en-GB" sz="2200" dirty="0"/>
            </a:br>
            <a:r>
              <a:rPr lang="en-GB" sz="2200" dirty="0"/>
              <a:t>Unconstrained for Dirac monopoles</a:t>
            </a:r>
            <a:br>
              <a:rPr lang="en-GB" sz="2200" dirty="0"/>
            </a:br>
            <a:r>
              <a:rPr lang="en-GB" sz="2200" dirty="0"/>
              <a:t>EW 4~10TeV,  </a:t>
            </a:r>
            <a:r>
              <a:rPr lang="en-GB" sz="2200" dirty="0" err="1"/>
              <a:t>Tevatron</a:t>
            </a:r>
            <a:r>
              <a:rPr lang="en-GB" sz="2200" dirty="0"/>
              <a:t> &gt; 600GeV</a:t>
            </a:r>
          </a:p>
          <a:p>
            <a:pPr lvl="0">
              <a:buSzPct val="45000"/>
            </a:pPr>
            <a:r>
              <a:rPr lang="en-GB" sz="2200" dirty="0"/>
              <a:t>Explains charge Quantisation, possibly baryon asymmetry, early cosmos</a:t>
            </a:r>
          </a:p>
          <a:p>
            <a:pPr lvl="0">
              <a:buSzPct val="45000"/>
            </a:pPr>
            <a:r>
              <a:rPr lang="en-GB" sz="2200" dirty="0"/>
              <a:t>Stable if topological solitons</a:t>
            </a:r>
          </a:p>
          <a:p>
            <a:pPr lvl="0">
              <a:buSzPct val="45000"/>
            </a:pPr>
            <a:r>
              <a:rPr lang="en-GB" sz="2200" dirty="0">
                <a:solidFill>
                  <a:srgbClr val="CE181E"/>
                </a:solidFill>
              </a:rPr>
              <a:t>= Heavy, Stable, Highly Ionising </a:t>
            </a:r>
            <a:r>
              <a:rPr lang="en-GB" sz="16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F75E96D5-81B9-4B00-A81C-DEAF1039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2D3DA7CF-50A3-4A15-BC0F-7D419F9CB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C6F67141-72C2-4AFC-905D-A5CAE1DEA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1E3E1E-6207-433A-85C5-D8AB44E19CA6}" type="slidenum">
              <a:t>3</a:t>
            </a:fld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93BC27-C9E1-44D8-B9CF-3852AF58E38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16000" y="4140360"/>
            <a:ext cx="4536000" cy="1331640"/>
          </a:xfrm>
        </p:spPr>
        <p:txBody>
          <a:bodyPr/>
          <a:lstStyle/>
          <a:p>
            <a:pPr lvl="0"/>
            <a:endParaRPr lang="en-GB" sz="1800"/>
          </a:p>
          <a:p>
            <a:pPr lvl="0"/>
            <a:endParaRPr lang="en-GB" sz="18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4AE34-8A8E-4EB0-B2DF-AFF60B2B8E3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896000" y="5328000"/>
            <a:ext cx="5112000" cy="2088000"/>
          </a:xfrm>
        </p:spPr>
        <p:txBody>
          <a:bodyPr/>
          <a:lstStyle/>
          <a:p>
            <a:pPr lvl="0">
              <a:buSzPct val="45000"/>
            </a:pPr>
            <a:r>
              <a:rPr lang="en-GB" sz="2000" dirty="0"/>
              <a:t>Electronic Detectors optimised to trigger on light speed particles, which are minimally ionising</a:t>
            </a:r>
          </a:p>
          <a:p>
            <a:pPr lvl="0">
              <a:buSzPct val="45000"/>
            </a:pPr>
            <a:r>
              <a:rPr lang="en-GB" sz="2000" dirty="0"/>
              <a:t>High LHC bunch crossing rate, most events discarded. Rare BSM signals can be missed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CED7A7-6AD3-4C00-8411-BAD5DC18AF9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Exotics and HIPs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CF07A-47CA-4FF3-9867-33386157E6D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48000" y="1080000"/>
            <a:ext cx="8568000" cy="6623999"/>
          </a:xfrm>
        </p:spPr>
        <p:txBody>
          <a:bodyPr/>
          <a:lstStyle/>
          <a:p>
            <a:pPr lvl="0"/>
            <a:r>
              <a:rPr lang="en-GB" sz="2200" dirty="0">
                <a:solidFill>
                  <a:srgbClr val="CE181E"/>
                </a:solidFill>
              </a:rPr>
              <a:t>Monopole signal = Heavy, Stable, Highly Ionising particle (HIP)</a:t>
            </a:r>
            <a:br>
              <a:rPr lang="en-GB" sz="2200" dirty="0">
                <a:solidFill>
                  <a:srgbClr val="CE181E"/>
                </a:solidFill>
              </a:rPr>
            </a:br>
            <a:r>
              <a:rPr lang="en-GB" sz="2200" dirty="0">
                <a:solidFill>
                  <a:srgbClr val="0066B3"/>
                </a:solidFill>
              </a:rPr>
              <a:t>Similar BSM exotics;</a:t>
            </a:r>
          </a:p>
          <a:p>
            <a:pPr lvl="0">
              <a:buSzPct val="45000"/>
            </a:pPr>
            <a:r>
              <a:rPr lang="en-GB" sz="1800" dirty="0">
                <a:solidFill>
                  <a:srgbClr val="000000"/>
                </a:solidFill>
              </a:rPr>
              <a:t>Stable Massive particles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SUSY; stops, </a:t>
            </a:r>
            <a:r>
              <a:rPr lang="en-GB" sz="1800" dirty="0" err="1">
                <a:solidFill>
                  <a:srgbClr val="000000"/>
                </a:solidFill>
              </a:rPr>
              <a:t>staus</a:t>
            </a:r>
            <a:r>
              <a:rPr lang="en-GB" sz="1800" dirty="0">
                <a:solidFill>
                  <a:srgbClr val="000000"/>
                </a:solidFill>
              </a:rPr>
              <a:t>, </a:t>
            </a:r>
            <a:r>
              <a:rPr lang="en-GB" sz="1800" dirty="0" err="1">
                <a:solidFill>
                  <a:srgbClr val="000000"/>
                </a:solidFill>
              </a:rPr>
              <a:t>gluinos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(esp. if parity conserved)</a:t>
            </a:r>
          </a:p>
          <a:p>
            <a:pPr lvl="0">
              <a:buSzPct val="45000"/>
            </a:pPr>
            <a:r>
              <a:rPr lang="en-GB" sz="1800" dirty="0">
                <a:solidFill>
                  <a:srgbClr val="000000"/>
                </a:solidFill>
              </a:rPr>
              <a:t>Multi-Charged particles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 err="1">
                <a:solidFill>
                  <a:srgbClr val="000000"/>
                </a:solidFill>
              </a:rPr>
              <a:t>eg</a:t>
            </a:r>
            <a:r>
              <a:rPr lang="en-GB" sz="1800" dirty="0">
                <a:solidFill>
                  <a:srgbClr val="000000"/>
                </a:solidFill>
              </a:rPr>
              <a:t>, double charged Higgs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Bilepton</a:t>
            </a:r>
          </a:p>
          <a:p>
            <a:pPr lvl="0">
              <a:buSzPct val="45000"/>
            </a:pPr>
            <a:r>
              <a:rPr lang="en-GB" sz="1800" dirty="0">
                <a:solidFill>
                  <a:srgbClr val="CE181E"/>
                </a:solidFill>
              </a:rPr>
              <a:t>No SM background for HIP signals </a:t>
            </a:r>
            <a:br>
              <a:rPr lang="en-GB" sz="1800" dirty="0">
                <a:solidFill>
                  <a:srgbClr val="CE181E"/>
                </a:solidFill>
              </a:rPr>
            </a:br>
            <a:r>
              <a:rPr lang="en-GB" sz="1800" dirty="0">
                <a:solidFill>
                  <a:srgbClr val="CE181E"/>
                </a:solidFill>
              </a:rPr>
              <a:t>High momenta + low </a:t>
            </a:r>
            <a:r>
              <a:rPr lang="en-GB" sz="1800" dirty="0">
                <a:solidFill>
                  <a:srgbClr val="CE181E"/>
                </a:solidFill>
                <a:latin typeface="Liberation Sans" pitchFamily="34"/>
              </a:rPr>
              <a:t>β</a:t>
            </a:r>
            <a:r>
              <a:rPr lang="en-GB" sz="1800" dirty="0">
                <a:solidFill>
                  <a:srgbClr val="CE181E"/>
                </a:solidFill>
              </a:rPr>
              <a:t> + highly ionising</a:t>
            </a:r>
            <a:br>
              <a:rPr lang="en-GB" sz="2000" dirty="0">
                <a:solidFill>
                  <a:srgbClr val="CE181E"/>
                </a:solidFill>
              </a:rPr>
            </a:br>
            <a:endParaRPr lang="en-GB" sz="2000" dirty="0">
              <a:solidFill>
                <a:srgbClr val="CE181E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C653AD-B472-46DC-8C53-790D1C2202DD}"/>
              </a:ext>
            </a:extLst>
          </p:cNvPr>
          <p:cNvGrpSpPr/>
          <p:nvPr/>
        </p:nvGrpSpPr>
        <p:grpSpPr>
          <a:xfrm>
            <a:off x="4536000" y="1485719"/>
            <a:ext cx="5904000" cy="4058280"/>
            <a:chOff x="4536000" y="1485719"/>
            <a:chExt cx="5904000" cy="4058280"/>
          </a:xfrm>
        </p:grpSpPr>
        <p:sp>
          <p:nvSpPr>
            <p:cNvPr id="7" name="Straight Connector 6">
              <a:extLst>
                <a:ext uri="{FF2B5EF4-FFF2-40B4-BE49-F238E27FC236}">
                  <a16:creationId xmlns:a16="http://schemas.microsoft.com/office/drawing/2014/main" id="{3315F2ED-9129-4339-A864-E93104CC704C}"/>
                </a:ext>
              </a:extLst>
            </p:cNvPr>
            <p:cNvSpPr/>
            <p:nvPr/>
          </p:nvSpPr>
          <p:spPr>
            <a:xfrm>
              <a:off x="5256000" y="2376000"/>
              <a:ext cx="4248000" cy="0"/>
            </a:xfrm>
            <a:prstGeom prst="line">
              <a:avLst/>
            </a:prstGeom>
            <a:noFill/>
            <a:ln w="29160">
              <a:solidFill>
                <a:srgbClr val="F58220"/>
              </a:solidFill>
              <a:prstDash val="solid"/>
            </a:ln>
          </p:spPr>
          <p:txBody>
            <a:bodyPr wrap="none" lIns="104400" tIns="59400" rIns="104400" bIns="5940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B272568-D60C-41EF-84B3-7CC536B70C3A}"/>
                </a:ext>
              </a:extLst>
            </p:cNvPr>
            <p:cNvSpPr/>
            <p:nvPr/>
          </p:nvSpPr>
          <p:spPr>
            <a:xfrm>
              <a:off x="5256000" y="3024000"/>
              <a:ext cx="2951999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ADD58A"/>
                </a:gs>
                <a:gs pos="100000">
                  <a:srgbClr val="FFFFFF"/>
                </a:gs>
              </a:gsLst>
              <a:lin ang="17700000"/>
            </a:gra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CFB51BA2-7954-4EF8-B861-4FC253DB8D87}"/>
                </a:ext>
              </a:extLst>
            </p:cNvPr>
            <p:cNvSpPr/>
            <p:nvPr/>
          </p:nvSpPr>
          <p:spPr>
            <a:xfrm flipV="1">
              <a:off x="5256000" y="1872000"/>
              <a:ext cx="0" cy="295200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prstDash val="solid"/>
              <a:tailEnd type="arrow"/>
            </a:ln>
          </p:spPr>
          <p:txBody>
            <a:bodyPr wrap="none" lIns="99360" tIns="54360" rIns="99360" bIns="543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0" name="Straight Connector 9">
              <a:extLst>
                <a:ext uri="{FF2B5EF4-FFF2-40B4-BE49-F238E27FC236}">
                  <a16:creationId xmlns:a16="http://schemas.microsoft.com/office/drawing/2014/main" id="{0A557336-19F9-4101-990E-642B808FCA8E}"/>
                </a:ext>
              </a:extLst>
            </p:cNvPr>
            <p:cNvSpPr/>
            <p:nvPr/>
          </p:nvSpPr>
          <p:spPr>
            <a:xfrm>
              <a:off x="5256000" y="4824000"/>
              <a:ext cx="4104000" cy="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prstDash val="solid"/>
              <a:tailEnd type="arrow"/>
            </a:ln>
          </p:spPr>
          <p:txBody>
            <a:bodyPr wrap="none" lIns="99360" tIns="54360" rIns="99360" bIns="543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546CD4B-CAE6-43E5-99E8-AD2765AC13EE}"/>
                </a:ext>
              </a:extLst>
            </p:cNvPr>
            <p:cNvSpPr/>
            <p:nvPr/>
          </p:nvSpPr>
          <p:spPr>
            <a:xfrm>
              <a:off x="7703999" y="2880000"/>
              <a:ext cx="1224000" cy="12240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ED1C24">
                <a:alpha val="49000"/>
              </a:srgbClr>
            </a:soli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36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  <a:t>HEP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48C5933-DCD5-4425-9873-4D29C840E262}"/>
                </a:ext>
              </a:extLst>
            </p:cNvPr>
            <p:cNvSpPr/>
            <p:nvPr/>
          </p:nvSpPr>
          <p:spPr>
            <a:xfrm>
              <a:off x="5328000" y="2088000"/>
              <a:ext cx="2448000" cy="12240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AA61A">
                <a:alpha val="58000"/>
              </a:srgbClr>
            </a:solidFill>
            <a:ln>
              <a:noFill/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36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  <a:t>HIPs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35BE5B4-7FF1-437B-B627-FD45E6892B49}"/>
                </a:ext>
              </a:extLst>
            </p:cNvPr>
            <p:cNvSpPr txBox="1"/>
            <p:nvPr/>
          </p:nvSpPr>
          <p:spPr>
            <a:xfrm>
              <a:off x="5400000" y="3497400"/>
              <a:ext cx="2951999" cy="14803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  <a:p>
              <a:pPr marL="0" marR="0" lvl="0" indent="0" algn="ctr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2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  <a:t>LEP</a:t>
              </a:r>
              <a:br>
                <a: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</a:br>
              <a:r>
                <a: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  <a:t>Low energy particles</a:t>
              </a:r>
              <a:br>
                <a: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</a:br>
              <a:r>
                <a: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  <a:t>eg, Spallation Nuclei </a:t>
              </a:r>
              <a:br>
                <a: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DejaVu Sans" pitchFamily="2"/>
                  <a:cs typeface="DejaVu Sans" pitchFamily="2"/>
                </a:rPr>
              </a:b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DDDFAC6B-908B-44F5-B71A-6DC85BB4B62E}"/>
                </a:ext>
              </a:extLst>
            </p:cNvPr>
            <p:cNvSpPr/>
            <p:nvPr/>
          </p:nvSpPr>
          <p:spPr>
            <a:xfrm flipV="1">
              <a:off x="8856000" y="1800000"/>
              <a:ext cx="0" cy="3024000"/>
            </a:xfrm>
            <a:prstGeom prst="line">
              <a:avLst/>
            </a:prstGeom>
            <a:noFill/>
            <a:ln w="29160">
              <a:solidFill>
                <a:srgbClr val="0066B3"/>
              </a:solidFill>
              <a:prstDash val="solid"/>
            </a:ln>
          </p:spPr>
          <p:txBody>
            <a:bodyPr wrap="none" lIns="104400" tIns="59400" rIns="104400" bIns="5940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4D7F52-B9EC-42A1-AD73-6897A61E6A3C}"/>
                </a:ext>
              </a:extLst>
            </p:cNvPr>
            <p:cNvSpPr txBox="1"/>
            <p:nvPr/>
          </p:nvSpPr>
          <p:spPr>
            <a:xfrm>
              <a:off x="8568000" y="4941719"/>
              <a:ext cx="936000" cy="6022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1" i="0" u="none" strike="noStrike" kern="1200" cap="none">
                  <a:ln>
                    <a:noFill/>
                  </a:ln>
                  <a:solidFill>
                    <a:srgbClr val="0066B3"/>
                  </a:solidFill>
                  <a:latin typeface="Liberation Sans" pitchFamily="18"/>
                  <a:ea typeface="DejaVu Sans" pitchFamily="2"/>
                  <a:cs typeface="DejaVu Sans" pitchFamily="2"/>
                </a:rPr>
                <a:t>C=1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D9D9AD-392E-4207-AFA1-FA2ADE4CDB5C}"/>
                </a:ext>
              </a:extLst>
            </p:cNvPr>
            <p:cNvSpPr txBox="1"/>
            <p:nvPr/>
          </p:nvSpPr>
          <p:spPr>
            <a:xfrm>
              <a:off x="4536000" y="2205719"/>
              <a:ext cx="936000" cy="6022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1" i="0" u="none" strike="noStrike" kern="1200" cap="none">
                  <a:ln>
                    <a:noFill/>
                  </a:ln>
                  <a:solidFill>
                    <a:srgbClr val="F58220"/>
                  </a:solidFill>
                  <a:latin typeface="Liberation Sans" pitchFamily="18"/>
                  <a:ea typeface="DejaVu Sans" pitchFamily="2"/>
                  <a:cs typeface="DejaVu Sans" pitchFamily="2"/>
                </a:rPr>
                <a:t>7TeV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CEC60F-4079-4ADE-B4F6-4A8EDC78D958}"/>
                </a:ext>
              </a:extLst>
            </p:cNvPr>
            <p:cNvSpPr txBox="1"/>
            <p:nvPr/>
          </p:nvSpPr>
          <p:spPr>
            <a:xfrm>
              <a:off x="9504000" y="4653720"/>
              <a:ext cx="936000" cy="6022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1" i="0" u="none" strike="noStrike" kern="1200" cap="none">
                  <a:ln>
                    <a:noFill/>
                  </a:ln>
                  <a:solidFill>
                    <a:srgbClr val="000000"/>
                  </a:solidFill>
                  <a:latin typeface="Liberation Sans" pitchFamily="34"/>
                  <a:ea typeface="Liberation Sans" pitchFamily="32"/>
                  <a:cs typeface="Liberation Sans" pitchFamily="32"/>
                </a:rPr>
                <a:t>β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E52E1DD-7038-4DEC-B892-A4118432B5E5}"/>
                </a:ext>
              </a:extLst>
            </p:cNvPr>
            <p:cNvSpPr txBox="1"/>
            <p:nvPr/>
          </p:nvSpPr>
          <p:spPr>
            <a:xfrm>
              <a:off x="5112000" y="1485719"/>
              <a:ext cx="936000" cy="6742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Ctr="0" compatLnSpc="0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1" i="0" u="none" strike="noStrike" kern="1200" cap="none">
                  <a:ln>
                    <a:noFill/>
                  </a:ln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rPr>
                <a:t>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32B1A2C-8B9F-4A6E-A20F-0BD7B93F46E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4680000"/>
            <a:ext cx="4464000" cy="277956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F961F29-66A9-48E3-AE43-FD42B77CB137}"/>
              </a:ext>
            </a:extLst>
          </p:cNvPr>
          <p:cNvSpPr txBox="1"/>
          <p:nvPr/>
        </p:nvSpPr>
        <p:spPr>
          <a:xfrm>
            <a:off x="1080000" y="5773680"/>
            <a:ext cx="2160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3465A4"/>
                </a:solidFill>
                <a:latin typeface="Liberation Sans" pitchFamily="18"/>
                <a:ea typeface="DejaVu Sans" pitchFamily="2"/>
                <a:cs typeface="DejaVu Sans" pitchFamily="2"/>
              </a:rPr>
              <a:t>Lep       Hep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A12A4C-86B5-4EA0-94DE-13250E580A41}"/>
              </a:ext>
            </a:extLst>
          </p:cNvPr>
          <p:cNvSpPr txBox="1"/>
          <p:nvPr/>
        </p:nvSpPr>
        <p:spPr>
          <a:xfrm>
            <a:off x="5832000" y="3816000"/>
            <a:ext cx="1368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00A65D"/>
                </a:solidFill>
                <a:latin typeface="Liberation Sans" pitchFamily="18"/>
                <a:ea typeface="DejaVu Sans" pitchFamily="2"/>
                <a:cs typeface="DejaVu Sans" pitchFamily="2"/>
              </a:rPr>
              <a:t>MeV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9CFDC6-23F8-40FF-96A5-261F0B7405CB}"/>
              </a:ext>
            </a:extLst>
          </p:cNvPr>
          <p:cNvSpPr txBox="1"/>
          <p:nvPr/>
        </p:nvSpPr>
        <p:spPr>
          <a:xfrm>
            <a:off x="5616000" y="3469679"/>
            <a:ext cx="1368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GeV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85B594-7FC3-4D76-97F8-ACB4F70CF378}"/>
              </a:ext>
            </a:extLst>
          </p:cNvPr>
          <p:cNvSpPr txBox="1"/>
          <p:nvPr/>
        </p:nvSpPr>
        <p:spPr>
          <a:xfrm>
            <a:off x="5328000" y="3151080"/>
            <a:ext cx="1368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F58220"/>
                </a:solidFill>
                <a:latin typeface="Liberation Sans" pitchFamily="18"/>
                <a:ea typeface="DejaVu Sans" pitchFamily="2"/>
                <a:cs typeface="DejaVu Sans" pitchFamily="2"/>
              </a:rPr>
              <a:t>TeV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09ADE4E6-6B10-4EC7-8CCD-85B2D1AEE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DC5E577-D64E-4356-B90B-6C7576A0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66893D4-7EC2-4EC8-9C7D-3CF4DBE75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737F33-CA27-4010-906E-3AE915A30C5E}" type="slidenum">
              <a:t>4</a:t>
            </a:fld>
            <a:endParaRPr lang="en-GB"/>
          </a:p>
        </p:txBody>
      </p:sp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29799F17-AB5C-4D20-8671-FB8D79A2E91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29200" y="1054800"/>
            <a:ext cx="7282800" cy="54684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9D75E7-CA3B-4A39-A67A-30F57C1DFA79}"/>
              </a:ext>
            </a:extLst>
          </p:cNvPr>
          <p:cNvSpPr txBox="1"/>
          <p:nvPr/>
        </p:nvSpPr>
        <p:spPr>
          <a:xfrm>
            <a:off x="6997" y="6113879"/>
            <a:ext cx="2722005" cy="97567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400" b="1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MMTs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Aluminium paramagnetic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monopole trappers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10B026-BE31-4071-B030-5C9530DCA2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MoEDAL detector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C7BE42-1E06-4630-8C5B-17BDA4F84086}"/>
              </a:ext>
            </a:extLst>
          </p:cNvPr>
          <p:cNvSpPr txBox="1"/>
          <p:nvPr/>
        </p:nvSpPr>
        <p:spPr>
          <a:xfrm>
            <a:off x="2015999" y="6113879"/>
            <a:ext cx="4248000" cy="1710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400" b="1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NTD array + VHCC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Ionisation detectors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(rest of this talk)</a:t>
            </a:r>
            <a:b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>
              <a:ln>
                <a:noFill/>
              </a:ln>
              <a:solidFill>
                <a:srgbClr val="0066B3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8C10F4-2415-4D40-983B-1AB3A85E2AB1}"/>
              </a:ext>
            </a:extLst>
          </p:cNvPr>
          <p:cNvSpPr txBox="1"/>
          <p:nvPr/>
        </p:nvSpPr>
        <p:spPr>
          <a:xfrm>
            <a:off x="5040000" y="6113879"/>
            <a:ext cx="3600000" cy="942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400" b="1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Timepix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Radiation environment 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monitoring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71D785-4D7D-475F-8E86-B55A1A9592EB}"/>
              </a:ext>
            </a:extLst>
          </p:cNvPr>
          <p:cNvSpPr txBox="1"/>
          <p:nvPr/>
        </p:nvSpPr>
        <p:spPr>
          <a:xfrm>
            <a:off x="7343999" y="6048000"/>
            <a:ext cx="3600000" cy="1512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4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MAPP</a:t>
            </a:r>
            <a:b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Millicharged</a:t>
            </a:r>
            <a:b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particle detector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7D9491-3FB7-42BE-8DB0-2A03A5BE5E26}"/>
              </a:ext>
            </a:extLst>
          </p:cNvPr>
          <p:cNvSpPr txBox="1"/>
          <p:nvPr/>
        </p:nvSpPr>
        <p:spPr>
          <a:xfrm>
            <a:off x="360000" y="1132920"/>
            <a:ext cx="1357200" cy="8830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800" b="1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LHC</a:t>
            </a:r>
            <a:br>
              <a:rPr lang="en-GB" sz="2800" b="1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2800" b="1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IP:8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987CC82-5DC5-4699-9767-0E5B97D5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6E48EE8-C50C-4879-A6FD-A86CE6CE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065C9FA8-AC42-46F3-B8E4-331545209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261C95-4A40-40A1-8ADF-75A7D6A822ED}" type="slidenum">
              <a:t>5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FFB9BC-12B2-4BFE-AE30-1AEC7F59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3439" t="50612" r="10442" b="10433"/>
          <a:stretch>
            <a:fillRect/>
          </a:stretch>
        </p:blipFill>
        <p:spPr>
          <a:xfrm>
            <a:off x="792000" y="1755720"/>
            <a:ext cx="4565520" cy="306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8E0C16-6AA3-4B75-AE69-1A3D18DBC1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838480" y="1769760"/>
            <a:ext cx="3809520" cy="2838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3D3535-98CF-422F-BD12-911FBFD87E9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05200" y="4860000"/>
            <a:ext cx="5698800" cy="20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37BE26-1E1F-493B-A1FA-20DE1F41FE0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903999" y="4788000"/>
            <a:ext cx="4104000" cy="2520000"/>
          </a:xfrm>
        </p:spPr>
        <p:txBody>
          <a:bodyPr>
            <a:normAutofit fontScale="85000" lnSpcReduction="20000"/>
          </a:bodyPr>
          <a:lstStyle/>
          <a:p>
            <a:pPr lvl="0">
              <a:buSzPct val="45000"/>
            </a:pPr>
            <a:r>
              <a:rPr lang="en-GB" sz="2400" dirty="0"/>
              <a:t>Ionising particles break polymer chains in NTD foil in localised region</a:t>
            </a:r>
          </a:p>
          <a:p>
            <a:pPr lvl="0">
              <a:buSzPct val="45000"/>
            </a:pPr>
            <a:r>
              <a:rPr lang="en-GB" sz="2400" dirty="0"/>
              <a:t>Leaves latent ‘Ion track’</a:t>
            </a:r>
          </a:p>
          <a:p>
            <a:pPr lvl="0">
              <a:buSzPct val="45000"/>
            </a:pPr>
            <a:r>
              <a:rPr lang="en-GB" sz="2400" dirty="0"/>
              <a:t>Chemical etching process occurs faster along ion tracks than bulk medium</a:t>
            </a:r>
          </a:p>
          <a:p>
            <a:pPr lvl="0">
              <a:buSzPct val="45000"/>
            </a:pPr>
            <a:r>
              <a:rPr lang="en-GB" sz="2400" dirty="0"/>
              <a:t>Forms ‘etch-pits’ where ionising particles entered and exited the foil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4C28A8-92CC-4D37-8408-F5AFBA7536F2}"/>
              </a:ext>
            </a:extLst>
          </p:cNvPr>
          <p:cNvSpPr txBox="1"/>
          <p:nvPr/>
        </p:nvSpPr>
        <p:spPr>
          <a:xfrm>
            <a:off x="360000" y="1080000"/>
            <a:ext cx="9504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Stacked Arrays of ionisation sensitive polymer solid state nuclear track detectors (NTDs)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Sensitive to Heavily Ionising Particles, low sensitivity to standard model particles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F906D99-543D-49F4-87BE-41CF6F567B6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Moedal: NTD arrays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95CA4F-231E-415B-BFA6-182389603E71}"/>
              </a:ext>
            </a:extLst>
          </p:cNvPr>
          <p:cNvSpPr txBox="1"/>
          <p:nvPr/>
        </p:nvSpPr>
        <p:spPr>
          <a:xfrm>
            <a:off x="421200" y="6840000"/>
            <a:ext cx="2746800" cy="4028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1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NANOSCOPIC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AC9BA-E194-4F70-93FC-19123B3A591D}"/>
              </a:ext>
            </a:extLst>
          </p:cNvPr>
          <p:cNvSpPr txBox="1"/>
          <p:nvPr/>
        </p:nvSpPr>
        <p:spPr>
          <a:xfrm>
            <a:off x="3168000" y="6840360"/>
            <a:ext cx="2746800" cy="4028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MICROSCOPIC</a:t>
            </a: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90CABDDA-F169-4888-9563-5E4A128D748F}"/>
              </a:ext>
            </a:extLst>
          </p:cNvPr>
          <p:cNvSpPr/>
          <p:nvPr/>
        </p:nvSpPr>
        <p:spPr>
          <a:xfrm>
            <a:off x="2520000" y="7056000"/>
            <a:ext cx="648000" cy="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CE6B8A36-4421-4F7E-B472-5D3F93FD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75D0F4F6-8700-491F-83DF-185373EB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74B49FF4-0CF9-4ACC-BE6A-9E7858B0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2A8339-B36B-4C98-B483-D1A6A4ACC3A5}" type="slidenum">
              <a:t>6</a:t>
            </a:fld>
            <a:endParaRPr lang="en-GB"/>
          </a:p>
        </p:txBody>
      </p:sp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57408A2E-6616-4A70-A288-2F710573EE6A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2232000"/>
            <a:ext cx="2833920" cy="43920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4A64D-0C5D-40D9-8A75-0AA9BC1B5C6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05081" y="2245680"/>
            <a:ext cx="2986919" cy="4752000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buSzPct val="100000"/>
              <a:buFont typeface="+mj-lt"/>
              <a:buAutoNum type="arabicParenR"/>
            </a:pPr>
            <a:r>
              <a:rPr lang="en-GB" sz="1800" dirty="0"/>
              <a:t>I</a:t>
            </a:r>
            <a:r>
              <a:rPr lang="en-GB" sz="2000" dirty="0"/>
              <a:t>nitial High energy causes minimal ionisation. Doesn't show up as etch pit</a:t>
            </a:r>
          </a:p>
          <a:p>
            <a:pPr marL="457200" lvl="0" indent="-457200">
              <a:buSzPct val="100000"/>
              <a:buFont typeface="+mj-lt"/>
              <a:buAutoNum type="arabicParenR"/>
            </a:pPr>
            <a:r>
              <a:rPr lang="en-GB" sz="2000" dirty="0"/>
              <a:t>Particle loses energy, lower velocity, efficient ‘electronic’ ionisation. ‘Ranging in’</a:t>
            </a:r>
          </a:p>
          <a:p>
            <a:pPr marL="457200" lvl="0" indent="-457200">
              <a:buSzPct val="100000"/>
              <a:buFont typeface="+mj-lt"/>
              <a:buAutoNum type="arabicParenR"/>
            </a:pPr>
            <a:r>
              <a:rPr lang="en-GB" sz="2000" dirty="0"/>
              <a:t>Reaches peak energy loss, larger etch-pits form at point of entry and exit</a:t>
            </a:r>
          </a:p>
          <a:p>
            <a:pPr marL="457200" lvl="0" indent="-457200">
              <a:buSzPct val="100000"/>
              <a:buFont typeface="+mj-lt"/>
              <a:buAutoNum type="arabicParenR"/>
            </a:pPr>
            <a:r>
              <a:rPr lang="en-GB" sz="2000" dirty="0"/>
              <a:t>Energy loss, ‘electronic’ ionisation ceases, etch-pit formation stops. ‘Ranging out’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C99BF4-2E51-4DBB-A29F-DC241E0C7257}"/>
              </a:ext>
            </a:extLst>
          </p:cNvPr>
          <p:cNvSpPr txBox="1"/>
          <p:nvPr/>
        </p:nvSpPr>
        <p:spPr>
          <a:xfrm>
            <a:off x="503999" y="6912000"/>
            <a:ext cx="3816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Courtesy INF Bologna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F61649-DCD7-4007-96FA-27AB05D8E58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Particles in NTD stack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665699-42EF-4636-A39D-56689F520D8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3515" r="1322"/>
          <a:stretch>
            <a:fillRect/>
          </a:stretch>
        </p:blipFill>
        <p:spPr>
          <a:xfrm>
            <a:off x="6048000" y="2019960"/>
            <a:ext cx="4031999" cy="3654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B39D2C-EB7F-45C8-9206-94481A6E2E06}"/>
              </a:ext>
            </a:extLst>
          </p:cNvPr>
          <p:cNvSpPr txBox="1"/>
          <p:nvPr/>
        </p:nvSpPr>
        <p:spPr>
          <a:xfrm>
            <a:off x="216000" y="1152000"/>
            <a:ext cx="9072000" cy="8056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44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Standard Model Ionisation Behavior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F1720-3CC5-4F00-A97B-3D9B3CF65E4E}"/>
              </a:ext>
            </a:extLst>
          </p:cNvPr>
          <p:cNvSpPr txBox="1"/>
          <p:nvPr/>
        </p:nvSpPr>
        <p:spPr>
          <a:xfrm>
            <a:off x="6047998" y="5628995"/>
            <a:ext cx="4116944" cy="127068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In practice </a:t>
            </a:r>
            <a:r>
              <a:rPr lang="en-GB" sz="2000" b="0" i="0" u="none" strike="noStrike" kern="1200" cap="none" dirty="0" err="1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MoEDAL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 stacks designed</a:t>
            </a:r>
            <a:r>
              <a:rPr lang="en-GB" sz="2000" dirty="0"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so SM particles only appear in 1 or 2 foils</a:t>
            </a:r>
            <a:br>
              <a:rPr lang="en-GB" sz="2000" b="0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2000" b="0" i="0" u="none" strike="noStrike" kern="1200" cap="none" dirty="0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typically ranging out (4) 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93A33D7-4481-41AD-8B1F-971BAF1F4DA2}"/>
              </a:ext>
            </a:extLst>
          </p:cNvPr>
          <p:cNvSpPr/>
          <p:nvPr/>
        </p:nvSpPr>
        <p:spPr>
          <a:xfrm>
            <a:off x="3122973" y="5412995"/>
            <a:ext cx="432000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9080">
            <a:solidFill>
              <a:srgbClr val="0066B3"/>
            </a:solidFill>
            <a:prstDash val="solid"/>
          </a:ln>
        </p:spPr>
        <p:txBody>
          <a:bodyPr wrap="none" lIns="99360" tIns="54360" rIns="99360" bIns="5436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73ABF7B2-D8FE-4657-B85E-BFEBF9DA6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E888E400-79FD-45B4-943E-7EAA701B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D2DD7EE-25DD-4AD0-B172-5E84B10B6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886B05-7D61-47CA-A1A4-3863E1ECCC8B}" type="slidenum">
              <a:t>7</a:t>
            </a:fld>
            <a:endParaRPr lang="en-GB"/>
          </a:p>
        </p:txBody>
      </p:sp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D881ACAB-F7F7-4468-A60D-22BFC30325A6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2232000"/>
            <a:ext cx="2833920" cy="4392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48ACA4-8C0A-44F1-B2B5-2A9BA3812F1C}"/>
              </a:ext>
            </a:extLst>
          </p:cNvPr>
          <p:cNvSpPr txBox="1"/>
          <p:nvPr/>
        </p:nvSpPr>
        <p:spPr>
          <a:xfrm>
            <a:off x="503999" y="6912000"/>
            <a:ext cx="3816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Courtesy INF Bologna</a:t>
            </a: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D70A571E-2187-4206-95D8-C2A69D2B957F}"/>
              </a:ext>
            </a:extLst>
          </p:cNvPr>
          <p:cNvSpPr/>
          <p:nvPr/>
        </p:nvSpPr>
        <p:spPr>
          <a:xfrm flipV="1">
            <a:off x="503999" y="2232360"/>
            <a:ext cx="2617921" cy="4319640"/>
          </a:xfrm>
          <a:prstGeom prst="line">
            <a:avLst/>
          </a:prstGeom>
          <a:noFill/>
          <a:ln w="38160">
            <a:solidFill>
              <a:srgbClr val="ED1C24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A4F3D45D-2F9E-48C9-8E91-7DD63E73B970}"/>
              </a:ext>
            </a:extLst>
          </p:cNvPr>
          <p:cNvSpPr/>
          <p:nvPr/>
        </p:nvSpPr>
        <p:spPr>
          <a:xfrm>
            <a:off x="216000" y="1512000"/>
            <a:ext cx="4104000" cy="0"/>
          </a:xfrm>
          <a:prstGeom prst="line">
            <a:avLst/>
          </a:prstGeom>
          <a:noFill/>
          <a:ln w="38160">
            <a:solidFill>
              <a:srgbClr val="ED1C24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2C0FD2-FC4E-462F-AF28-34572FF20FA3}"/>
              </a:ext>
            </a:extLst>
          </p:cNvPr>
          <p:cNvSpPr txBox="1"/>
          <p:nvPr/>
        </p:nvSpPr>
        <p:spPr>
          <a:xfrm>
            <a:off x="1296000" y="965160"/>
            <a:ext cx="3240000" cy="4028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1" i="0" u="none" strike="noStrike" kern="1200" cap="none">
                <a:ln>
                  <a:noFill/>
                </a:ln>
                <a:solidFill>
                  <a:srgbClr val="ED1C24"/>
                </a:solidFill>
                <a:latin typeface="Liberation Sans" pitchFamily="18"/>
                <a:ea typeface="DejaVu Sans" pitchFamily="2"/>
                <a:cs typeface="DejaVu Sans" pitchFamily="2"/>
              </a:rPr>
              <a:t>BEYOND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BC3DD1B-4BBB-4D66-879C-4FC8AE6BFDB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Particles in NTD stack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120ED5-9A61-4ADC-A0F3-0E18637CF66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3515" r="1322"/>
          <a:stretch>
            <a:fillRect/>
          </a:stretch>
        </p:blipFill>
        <p:spPr>
          <a:xfrm>
            <a:off x="6048000" y="2020319"/>
            <a:ext cx="4031999" cy="3654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04F4D9-4A47-4781-A320-48127EF8ACA6}"/>
              </a:ext>
            </a:extLst>
          </p:cNvPr>
          <p:cNvSpPr txBox="1"/>
          <p:nvPr/>
        </p:nvSpPr>
        <p:spPr>
          <a:xfrm>
            <a:off x="6394158" y="5258586"/>
            <a:ext cx="3518249" cy="2155547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Anomalously large ionisation </a:t>
            </a:r>
            <a:b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appears in all layers</a:t>
            </a:r>
            <a:b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2000" b="0" i="0" u="none" strike="noStrike" kern="1200" cap="none" dirty="0" err="1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Approx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 no 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34"/>
                <a:ea typeface="Liberation Sans" pitchFamily="32"/>
                <a:cs typeface="Liberation Sans" pitchFamily="32"/>
              </a:rPr>
              <a:t>β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 </a:t>
            </a:r>
            <a:r>
              <a:rPr lang="en-GB" sz="2000" b="0" i="0" u="none" strike="noStrike" kern="1200" cap="none" dirty="0" err="1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dependance</a:t>
            </a:r>
            <a:endParaRPr lang="en-GB" sz="2000" b="0" i="0" u="none" strike="noStrike" kern="1200" cap="none" dirty="0">
              <a:ln>
                <a:noFill/>
              </a:ln>
              <a:solidFill>
                <a:srgbClr val="CE181E"/>
              </a:solidFill>
              <a:latin typeface="Liberation Sans" pitchFamily="18"/>
              <a:ea typeface="Liberation Sans" pitchFamily="32"/>
              <a:cs typeface="Liberation Sans" pitchFamily="32"/>
            </a:endParaRPr>
          </a:p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 ~ </a:t>
            </a:r>
            <a:r>
              <a:rPr lang="en-GB" sz="2000" b="0" i="0" u="none" strike="noStrike" kern="1200" cap="none" dirty="0" err="1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TeV</a:t>
            </a: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 Energy Momentum</a:t>
            </a:r>
          </a:p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Primary vertex origin</a:t>
            </a:r>
            <a:b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</a:b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Direct search</a:t>
            </a:r>
            <a:b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</a:br>
            <a:r>
              <a:rPr lang="en-GB" sz="20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Liberation Sans" pitchFamily="32"/>
                <a:cs typeface="Liberation Sans" pitchFamily="32"/>
              </a:rPr>
              <a:t>No SM background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66A856-7362-4788-AABE-F1B0A1C90AE9}"/>
              </a:ext>
            </a:extLst>
          </p:cNvPr>
          <p:cNvSpPr txBox="1"/>
          <p:nvPr/>
        </p:nvSpPr>
        <p:spPr>
          <a:xfrm>
            <a:off x="216000" y="1152000"/>
            <a:ext cx="9072000" cy="8056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44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Standard Model Ionisation Behavior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4B4747D-A244-4719-AEBB-EE96ED6BAECD}"/>
              </a:ext>
            </a:extLst>
          </p:cNvPr>
          <p:cNvSpPr/>
          <p:nvPr/>
        </p:nvSpPr>
        <p:spPr>
          <a:xfrm>
            <a:off x="3121919" y="4362840"/>
            <a:ext cx="432000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9080">
            <a:solidFill>
              <a:srgbClr val="ED1C24"/>
            </a:solidFill>
            <a:prstDash val="solid"/>
          </a:ln>
        </p:spPr>
        <p:txBody>
          <a:bodyPr wrap="none" lIns="99360" tIns="54360" rIns="99360" bIns="5436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CCF4C5B-E3EA-4ABC-9558-83E3698CEF63}"/>
              </a:ext>
            </a:extLst>
          </p:cNvPr>
          <p:cNvSpPr txBox="1">
            <a:spLocks/>
          </p:cNvSpPr>
          <p:nvPr/>
        </p:nvSpPr>
        <p:spPr>
          <a:xfrm>
            <a:off x="3205081" y="2245680"/>
            <a:ext cx="2986919" cy="475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20000"/>
          </a:bodyPr>
          <a:lstStyle>
            <a:lvl1pPr hangingPunct="0">
              <a:spcBef>
                <a:spcPts val="0"/>
              </a:spcBef>
              <a:spcAft>
                <a:spcPts val="1417"/>
              </a:spcAft>
              <a:tabLst/>
              <a:defRPr lang="en-GB" sz="3200" b="0" i="0" u="none" strike="noStrike" kern="1200" cap="none">
                <a:ln>
                  <a:noFill/>
                </a:ln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SzPct val="100000"/>
              <a:buFont typeface="+mj-lt"/>
              <a:buAutoNum type="arabicParenR"/>
            </a:pPr>
            <a:r>
              <a:rPr lang="en-GB" sz="1800" dirty="0">
                <a:solidFill>
                  <a:sysClr val="windowText" lastClr="000000"/>
                </a:solidFill>
              </a:rPr>
              <a:t>I</a:t>
            </a:r>
            <a:r>
              <a:rPr lang="en-GB" sz="2000" dirty="0">
                <a:solidFill>
                  <a:sysClr val="windowText" lastClr="000000"/>
                </a:solidFill>
              </a:rPr>
              <a:t>nitial High energy causes minimal ionisation. Doesn't show up as etch pit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000" dirty="0">
                <a:solidFill>
                  <a:sysClr val="windowText" lastClr="000000"/>
                </a:solidFill>
              </a:rPr>
              <a:t>Particle loses energy, lower velocity, efficient ‘electronic’ ionisation. ‘Ranging in’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000" dirty="0">
                <a:solidFill>
                  <a:sysClr val="windowText" lastClr="000000"/>
                </a:solidFill>
              </a:rPr>
              <a:t>Reaches peak energy loss, larger etch-pits form at point of entry and exit</a:t>
            </a: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000" dirty="0">
                <a:solidFill>
                  <a:sysClr val="windowText" lastClr="000000"/>
                </a:solidFill>
              </a:rPr>
              <a:t>Energy loss, ‘electronic’ ionisation ceases, etch-pit formation stops. ‘Ranging out’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DD2268E2-FFF1-47B8-9006-3BB06895E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EECD43B5-9EEF-478A-8E9F-3956A3A6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403220DA-A6A5-441A-ABB5-82531ACE4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E71A47-465F-4699-9030-6F0FA37CFB10}" type="slidenum">
              <a:t>8</a:t>
            </a:fld>
            <a:endParaRPr lang="en-GB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05084EE-953D-4A37-814E-D6121E1B9083}"/>
              </a:ext>
            </a:extLst>
          </p:cNvPr>
          <p:cNvSpPr/>
          <p:nvPr/>
        </p:nvSpPr>
        <p:spPr>
          <a:xfrm>
            <a:off x="5760000" y="2210040"/>
            <a:ext cx="2232000" cy="208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gradFill>
            <a:gsLst>
              <a:gs pos="0">
                <a:srgbClr val="00B274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561AA7B-D2D1-4BBB-B2DD-2CED3A151EC5}"/>
              </a:ext>
            </a:extLst>
          </p:cNvPr>
          <p:cNvSpPr/>
          <p:nvPr/>
        </p:nvSpPr>
        <p:spPr>
          <a:xfrm flipV="1">
            <a:off x="6840000" y="1706040"/>
            <a:ext cx="0" cy="1728000"/>
          </a:xfrm>
          <a:prstGeom prst="line">
            <a:avLst/>
          </a:prstGeom>
          <a:noFill/>
          <a:ln w="76320">
            <a:solidFill>
              <a:srgbClr val="000000"/>
            </a:solidFill>
            <a:prstDash val="solid"/>
            <a:tailEnd type="arrow"/>
          </a:ln>
        </p:spPr>
        <p:txBody>
          <a:bodyPr wrap="none" lIns="128160" tIns="83160" rIns="128160" bIns="83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0970BFCF-8C62-49B7-B198-54FF780B9366}"/>
              </a:ext>
            </a:extLst>
          </p:cNvPr>
          <p:cNvSpPr/>
          <p:nvPr/>
        </p:nvSpPr>
        <p:spPr>
          <a:xfrm>
            <a:off x="6840000" y="3434040"/>
            <a:ext cx="1359720" cy="431999"/>
          </a:xfrm>
          <a:prstGeom prst="line">
            <a:avLst/>
          </a:prstGeom>
          <a:noFill/>
          <a:ln w="76320">
            <a:solidFill>
              <a:srgbClr val="000000"/>
            </a:solidFill>
            <a:prstDash val="solid"/>
            <a:tailEnd type="arrow"/>
          </a:ln>
        </p:spPr>
        <p:txBody>
          <a:bodyPr wrap="none" lIns="128160" tIns="83160" rIns="128160" bIns="83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3ECAF538-A8B6-4CD4-B5C4-C094C2FA3DC1}"/>
              </a:ext>
            </a:extLst>
          </p:cNvPr>
          <p:cNvSpPr/>
          <p:nvPr/>
        </p:nvSpPr>
        <p:spPr>
          <a:xfrm flipH="1">
            <a:off x="5328000" y="3428639"/>
            <a:ext cx="1492920" cy="653401"/>
          </a:xfrm>
          <a:prstGeom prst="line">
            <a:avLst/>
          </a:prstGeom>
          <a:noFill/>
          <a:ln w="76320">
            <a:solidFill>
              <a:srgbClr val="000000"/>
            </a:solidFill>
            <a:prstDash val="solid"/>
            <a:tailEnd type="arrow"/>
          </a:ln>
        </p:spPr>
        <p:txBody>
          <a:bodyPr wrap="none" lIns="128160" tIns="83160" rIns="128160" bIns="83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18F3BF7B-7C1B-481F-88EF-8F3BB44906C4}"/>
              </a:ext>
            </a:extLst>
          </p:cNvPr>
          <p:cNvSpPr/>
          <p:nvPr/>
        </p:nvSpPr>
        <p:spPr>
          <a:xfrm flipV="1">
            <a:off x="6820920" y="2858040"/>
            <a:ext cx="1450800" cy="532800"/>
          </a:xfrm>
          <a:prstGeom prst="line">
            <a:avLst/>
          </a:prstGeom>
          <a:noFill/>
          <a:ln w="76320">
            <a:solidFill>
              <a:srgbClr val="EF413D"/>
            </a:solidFill>
            <a:prstDash val="solid"/>
            <a:tailEnd type="arrow"/>
          </a:ln>
        </p:spPr>
        <p:txBody>
          <a:bodyPr wrap="none" lIns="128160" tIns="83160" rIns="128160" bIns="83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C7AFB8-D477-4D5E-B346-EB927DFA82FA}"/>
              </a:ext>
            </a:extLst>
          </p:cNvPr>
          <p:cNvSpPr txBox="1"/>
          <p:nvPr/>
        </p:nvSpPr>
        <p:spPr>
          <a:xfrm>
            <a:off x="4896000" y="1614240"/>
            <a:ext cx="1512000" cy="11142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66B3"/>
                </a:solidFill>
              </a:defRPr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Theory</a:t>
            </a:r>
            <a:b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parameter </a:t>
            </a:r>
            <a:b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D26668-F10F-47F4-BB41-2FBE96037193}"/>
              </a:ext>
            </a:extLst>
          </p:cNvPr>
          <p:cNvSpPr txBox="1"/>
          <p:nvPr/>
        </p:nvSpPr>
        <p:spPr>
          <a:xfrm>
            <a:off x="4464000" y="1007999"/>
            <a:ext cx="5040000" cy="84815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Non-pertubative EM with</a:t>
            </a:r>
          </a:p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Magnetic charge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7A57A5-13AA-4025-BCD5-EAECBBBDFF30}"/>
              </a:ext>
            </a:extLst>
          </p:cNvPr>
          <p:cNvSpPr txBox="1"/>
          <p:nvPr/>
        </p:nvSpPr>
        <p:spPr>
          <a:xfrm>
            <a:off x="3816000" y="4148639"/>
            <a:ext cx="4104000" cy="89135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β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Liberation Sans" pitchFamily="32"/>
                <a:cs typeface="Liberation Sans" pitchFamily="32"/>
              </a:rPr>
              <a:t> dependant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interactions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HIP goes through all 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β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Liberation Sans" pitchFamily="32"/>
                <a:cs typeface="Liberation Sans" pitchFamily="32"/>
              </a:rPr>
              <a:t> regimes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920EA-B856-4A70-AB25-4840796A9D3E}"/>
              </a:ext>
            </a:extLst>
          </p:cNvPr>
          <p:cNvSpPr txBox="1"/>
          <p:nvPr/>
        </p:nvSpPr>
        <p:spPr>
          <a:xfrm>
            <a:off x="7283878" y="1677834"/>
            <a:ext cx="2568244" cy="1418165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LHC nuclear spallation </a:t>
            </a:r>
            <a:b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Showers </a:t>
            </a:r>
            <a:b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detector systematics</a:t>
            </a:r>
            <a:b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b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</a:br>
            <a:endParaRPr lang="en-GB" sz="1800" b="0" i="0" u="none" strike="noStrike" kern="1200" cap="none" dirty="0">
              <a:ln>
                <a:noFill/>
              </a:ln>
              <a:solidFill>
                <a:srgbClr val="CE181E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0BDF9E0-4B1A-4095-944C-B21FF4C2A72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#1: Training / Modelling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194EFF-6D25-4C69-AC32-BD6F11F94817}"/>
              </a:ext>
            </a:extLst>
          </p:cNvPr>
          <p:cNvSpPr txBox="1"/>
          <p:nvPr/>
        </p:nvSpPr>
        <p:spPr>
          <a:xfrm>
            <a:off x="7570538" y="4144687"/>
            <a:ext cx="2426924" cy="62179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Non-Linear chemical </a:t>
            </a:r>
            <a:b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etching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F9EE0B-F694-4DC1-9717-A42CA852C6A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53080" y="1573920"/>
            <a:ext cx="4210920" cy="3671999"/>
          </a:xfrm>
        </p:spPr>
        <p:txBody>
          <a:bodyPr>
            <a:normAutofit/>
          </a:bodyPr>
          <a:lstStyle/>
          <a:p>
            <a:pPr lvl="0">
              <a:buSzPct val="45000"/>
            </a:pPr>
            <a:r>
              <a:rPr lang="en-GB" sz="2000" dirty="0"/>
              <a:t>No ‘real’ magnetic monopole examples to train from</a:t>
            </a:r>
          </a:p>
          <a:p>
            <a:pPr lvl="0">
              <a:buSzPct val="45000"/>
            </a:pPr>
            <a:r>
              <a:rPr lang="en-GB" sz="2000" dirty="0"/>
              <a:t>Huge uncertainties, many parameters.  Modelling +</a:t>
            </a:r>
            <a:br>
              <a:rPr lang="en-GB" sz="2000" dirty="0"/>
            </a:br>
            <a:r>
              <a:rPr lang="en-GB" sz="2000" dirty="0"/>
              <a:t>Monte-Carlo impractical</a:t>
            </a:r>
          </a:p>
          <a:p>
            <a:pPr lvl="0">
              <a:buSzPct val="45000"/>
            </a:pPr>
            <a:r>
              <a:rPr lang="en-GB" sz="2000" dirty="0"/>
              <a:t>Calibrated heavy ions beams &amp; LHC produces controlled HIP signal with magnified cross-section for ML </a:t>
            </a:r>
            <a:r>
              <a:rPr lang="en-GB" sz="2000" dirty="0" err="1"/>
              <a:t>RnD</a:t>
            </a:r>
            <a:br>
              <a:rPr lang="en-GB" sz="2000" dirty="0"/>
            </a:br>
            <a:endParaRPr lang="en-GB" sz="2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3F6E09-2A72-4345-AAE2-03AEBCC36121}"/>
              </a:ext>
            </a:extLst>
          </p:cNvPr>
          <p:cNvGrpSpPr/>
          <p:nvPr/>
        </p:nvGrpSpPr>
        <p:grpSpPr>
          <a:xfrm>
            <a:off x="2232000" y="5184000"/>
            <a:ext cx="3311999" cy="2232000"/>
            <a:chOff x="2232000" y="5184000"/>
            <a:chExt cx="3311999" cy="2232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7CA90FC-1EC1-4E7E-847A-0A21E87F0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12196" t="44895" r="69717" b="24105"/>
            <a:stretch>
              <a:fillRect/>
            </a:stretch>
          </p:blipFill>
          <p:spPr>
            <a:xfrm>
              <a:off x="3960360" y="5256360"/>
              <a:ext cx="1511640" cy="20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C62FE60-0C07-4F7C-B1BC-4AD644C2C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l="9615" t="44895" r="72298" b="24105"/>
            <a:stretch>
              <a:fillRect/>
            </a:stretch>
          </p:blipFill>
          <p:spPr>
            <a:xfrm>
              <a:off x="2304720" y="5256360"/>
              <a:ext cx="1583640" cy="2087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A0E832-C3C2-42FB-8D11-ABE8C6688E6B}"/>
                </a:ext>
              </a:extLst>
            </p:cNvPr>
            <p:cNvSpPr/>
            <p:nvPr/>
          </p:nvSpPr>
          <p:spPr>
            <a:xfrm>
              <a:off x="2232000" y="5184000"/>
              <a:ext cx="3311999" cy="22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rgbClr val="3465A4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8" name="Straight Connector 17">
              <a:extLst>
                <a:ext uri="{FF2B5EF4-FFF2-40B4-BE49-F238E27FC236}">
                  <a16:creationId xmlns:a16="http://schemas.microsoft.com/office/drawing/2014/main" id="{95B716C7-83AA-4C4D-B472-352562347A8E}"/>
                </a:ext>
              </a:extLst>
            </p:cNvPr>
            <p:cNvSpPr/>
            <p:nvPr/>
          </p:nvSpPr>
          <p:spPr>
            <a:xfrm flipH="1">
              <a:off x="3240000" y="6696000"/>
              <a:ext cx="144000" cy="432000"/>
            </a:xfrm>
            <a:prstGeom prst="line">
              <a:avLst/>
            </a:prstGeom>
            <a:noFill/>
            <a:ln w="19080">
              <a:solidFill>
                <a:srgbClr val="EF413D"/>
              </a:solidFill>
              <a:prstDash val="solid"/>
              <a:tailEnd type="arrow"/>
            </a:ln>
          </p:spPr>
          <p:txBody>
            <a:bodyPr wrap="none" lIns="99360" tIns="54360" rIns="99360" bIns="543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9" name="Straight Connector 18">
              <a:extLst>
                <a:ext uri="{FF2B5EF4-FFF2-40B4-BE49-F238E27FC236}">
                  <a16:creationId xmlns:a16="http://schemas.microsoft.com/office/drawing/2014/main" id="{F7564DCD-3171-445A-AF66-0C4658ADC816}"/>
                </a:ext>
              </a:extLst>
            </p:cNvPr>
            <p:cNvSpPr/>
            <p:nvPr/>
          </p:nvSpPr>
          <p:spPr>
            <a:xfrm flipH="1">
              <a:off x="4824000" y="6480000"/>
              <a:ext cx="144000" cy="432000"/>
            </a:xfrm>
            <a:prstGeom prst="line">
              <a:avLst/>
            </a:prstGeom>
            <a:noFill/>
            <a:ln w="19080">
              <a:solidFill>
                <a:srgbClr val="EF413D"/>
              </a:solidFill>
              <a:prstDash val="solid"/>
              <a:tailEnd type="arrow"/>
            </a:ln>
          </p:spPr>
          <p:txBody>
            <a:bodyPr wrap="none" lIns="99360" tIns="54360" rIns="99360" bIns="54360" anchor="ctr" anchorCtr="0" compatLnSpc="0"/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7BCDE16-C269-4FF1-9BA8-DA6BB90D767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28851" t="52448" r="45729" b="26233"/>
          <a:stretch>
            <a:fillRect/>
          </a:stretch>
        </p:blipFill>
        <p:spPr>
          <a:xfrm>
            <a:off x="503999" y="5256000"/>
            <a:ext cx="1621080" cy="21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5052EA-26B6-4AF4-AD20-5285E056A03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64955" t="51165"/>
          <a:stretch>
            <a:fillRect/>
          </a:stretch>
        </p:blipFill>
        <p:spPr>
          <a:xfrm>
            <a:off x="5712480" y="5184000"/>
            <a:ext cx="2135520" cy="22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B2837D-4FDC-46CF-BB3E-92A718BA5A7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l="38475" t="34563" r="53142" b="46553"/>
          <a:stretch>
            <a:fillRect/>
          </a:stretch>
        </p:blipFill>
        <p:spPr>
          <a:xfrm>
            <a:off x="7920000" y="5184000"/>
            <a:ext cx="2015640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4682C0-F95B-498B-AAA8-B8D24C5955E4}"/>
              </a:ext>
            </a:extLst>
          </p:cNvPr>
          <p:cNvSpPr txBox="1"/>
          <p:nvPr/>
        </p:nvSpPr>
        <p:spPr>
          <a:xfrm>
            <a:off x="3096000" y="5400000"/>
            <a:ext cx="2232000" cy="402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Test beam only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5B1CCD-2FF8-497A-B706-7693E7EB48D3}"/>
              </a:ext>
            </a:extLst>
          </p:cNvPr>
          <p:cNvSpPr txBox="1"/>
          <p:nvPr/>
        </p:nvSpPr>
        <p:spPr>
          <a:xfrm>
            <a:off x="6480000" y="5357160"/>
            <a:ext cx="2592000" cy="402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1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LHC backgrounds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F41F2EA-081C-4A56-95D9-E56009095B6D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 l="10859" r="8674"/>
          <a:stretch>
            <a:fillRect/>
          </a:stretch>
        </p:blipFill>
        <p:spPr>
          <a:xfrm>
            <a:off x="3444122" y="1859810"/>
            <a:ext cx="1512000" cy="1245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CFC499C-3709-4CEE-AE77-B18162861DBF}"/>
              </a:ext>
            </a:extLst>
          </p:cNvPr>
          <p:cNvSpPr/>
          <p:nvPr/>
        </p:nvSpPr>
        <p:spPr>
          <a:xfrm flipH="1" flipV="1">
            <a:off x="5832000" y="2512440"/>
            <a:ext cx="970200" cy="897480"/>
          </a:xfrm>
          <a:prstGeom prst="line">
            <a:avLst/>
          </a:prstGeom>
          <a:noFill/>
          <a:ln w="76320">
            <a:solidFill>
              <a:srgbClr val="0066B3"/>
            </a:solidFill>
            <a:prstDash val="solid"/>
            <a:tailEnd type="arrow"/>
          </a:ln>
        </p:spPr>
        <p:txBody>
          <a:bodyPr wrap="none" lIns="128160" tIns="83160" rIns="128160" bIns="8316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57CC6F3D-D598-4CF6-A384-110C70EA7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IOP HEPP APP 08/04/19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BEBD08ED-F789-42F5-9521-9487F9D58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l.millward@qmul.ac.uk </a:t>
            </a: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E33A6AD9-1EB3-4C57-9356-02C9DAF5D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8C2661-62D4-454D-A10D-D1D0B651F393}" type="slidenum">
              <a:t>9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50F135-2143-4BDB-AE3F-9182C973C96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48791" r="1594" b="49811"/>
          <a:stretch>
            <a:fillRect/>
          </a:stretch>
        </p:blipFill>
        <p:spPr>
          <a:xfrm>
            <a:off x="4248360" y="2376000"/>
            <a:ext cx="3023640" cy="229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14C63A-560C-420B-A78D-D5E0F97F0EA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7572" t="9544" r="23406" b="8387"/>
          <a:stretch>
            <a:fillRect/>
          </a:stretch>
        </p:blipFill>
        <p:spPr>
          <a:xfrm>
            <a:off x="432000" y="2376000"/>
            <a:ext cx="2824920" cy="2519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46EDFB12-7357-4DE2-902F-7134DC2C1B23}"/>
              </a:ext>
            </a:extLst>
          </p:cNvPr>
          <p:cNvSpPr/>
          <p:nvPr/>
        </p:nvSpPr>
        <p:spPr>
          <a:xfrm>
            <a:off x="144000" y="2088000"/>
            <a:ext cx="9504000" cy="0"/>
          </a:xfrm>
          <a:prstGeom prst="line">
            <a:avLst/>
          </a:prstGeom>
          <a:noFill/>
          <a:ln w="29160">
            <a:solidFill>
              <a:srgbClr val="ED1C24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68AF1-8145-428F-A21C-383BD2DFED3F}"/>
              </a:ext>
            </a:extLst>
          </p:cNvPr>
          <p:cNvSpPr txBox="1"/>
          <p:nvPr/>
        </p:nvSpPr>
        <p:spPr>
          <a:xfrm>
            <a:off x="432000" y="5760000"/>
            <a:ext cx="4573088" cy="1860594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baseline="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O(100) m</a:t>
            </a:r>
            <a:r>
              <a:rPr lang="en-GB" sz="2000" b="0" i="0" u="none" strike="noStrike" kern="1200" cap="none" baseline="3300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2</a:t>
            </a:r>
            <a:r>
              <a:rPr lang="en-GB" sz="2000" b="0" i="0" u="none" strike="noStrike" kern="1200" cap="none" baseline="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macroscopic foil area </a:t>
            </a:r>
            <a:r>
              <a:rPr lang="en-GB" sz="2000" b="0" i="0" u="none" strike="noStrike" kern="1200" cap="none" baseline="3300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br>
              <a:rPr lang="en-GB" sz="2000" b="0" i="0" u="none" strike="noStrike" kern="1200" cap="none" baseline="3300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2000" b="0" i="0" u="none" strike="noStrike" kern="1200" cap="none" baseline="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Trillions of etch-pits total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Problem changes as density increases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Images represent ~mm</a:t>
            </a:r>
            <a:r>
              <a:rPr lang="en-GB" sz="2000" b="0" i="0" u="none" strike="noStrike" kern="1200" cap="none" baseline="3300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2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Millions of etch-pits in each cm</a:t>
            </a:r>
            <a:r>
              <a:rPr lang="en-GB" sz="2000" b="0" i="0" u="none" strike="noStrike" kern="1200" cap="none" baseline="33000" dirty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2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5FC7A-0E58-4CAE-89A0-97387A2F579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GB"/>
              <a:t>#2: Background density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3B6FD9-CCD3-40F7-8CBB-CEF0C8835965}"/>
              </a:ext>
            </a:extLst>
          </p:cNvPr>
          <p:cNvSpPr txBox="1"/>
          <p:nvPr/>
        </p:nvSpPr>
        <p:spPr>
          <a:xfrm>
            <a:off x="144000" y="1224000"/>
            <a:ext cx="3456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CR39, Heavy ion test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DF0C9B-A5CB-4FCE-9A13-C8281AB7B1BD}"/>
              </a:ext>
            </a:extLst>
          </p:cNvPr>
          <p:cNvSpPr txBox="1"/>
          <p:nvPr/>
        </p:nvSpPr>
        <p:spPr>
          <a:xfrm>
            <a:off x="7416000" y="1157760"/>
            <a:ext cx="2592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LHC background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pile-up increases with Lumi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66C65-F11E-4D3C-AD6D-2F1CB18B1AA6}"/>
              </a:ext>
            </a:extLst>
          </p:cNvPr>
          <p:cNvSpPr txBox="1"/>
          <p:nvPr/>
        </p:nvSpPr>
        <p:spPr>
          <a:xfrm>
            <a:off x="3600000" y="1152000"/>
            <a:ext cx="3456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Makrofol, heavy ion test beam</a:t>
            </a:r>
            <a:b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</a:b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rPr>
              <a:t>+ 8 months LHC background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EC04CF-7659-4580-8BAF-2D9193AB4EB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44876" t="51165"/>
          <a:stretch>
            <a:fillRect/>
          </a:stretch>
        </p:blipFill>
        <p:spPr>
          <a:xfrm>
            <a:off x="6408000" y="3096000"/>
            <a:ext cx="3359520" cy="22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B3A10B-E615-4270-941E-D02BAE1357A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r="55116" b="49598"/>
          <a:stretch>
            <a:fillRect/>
          </a:stretch>
        </p:blipFill>
        <p:spPr>
          <a:xfrm>
            <a:off x="2160720" y="2952359"/>
            <a:ext cx="2735280" cy="23036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CDF3D7-07D5-4B51-B4FE-660DE80941CF}"/>
              </a:ext>
            </a:extLst>
          </p:cNvPr>
          <p:cNvSpPr txBox="1"/>
          <p:nvPr/>
        </p:nvSpPr>
        <p:spPr>
          <a:xfrm>
            <a:off x="5616000" y="5773680"/>
            <a:ext cx="3830962" cy="1565642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Foil structure altered by γ – rays</a:t>
            </a:r>
            <a:b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</a:b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changes detector response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Etch-pit clusters merge under 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etching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2"/>
                <a:cs typeface="Liberation Sans" pitchFamily="32"/>
              </a:rPr>
              <a:t>Foil thickness fluctuates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43A40A-86A3-4221-82E8-40E9F3C6BB8B}"/>
              </a:ext>
            </a:extLst>
          </p:cNvPr>
          <p:cNvSpPr txBox="1"/>
          <p:nvPr/>
        </p:nvSpPr>
        <p:spPr>
          <a:xfrm>
            <a:off x="72000" y="1719360"/>
            <a:ext cx="2951999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DejaVu Sans" pitchFamily="2"/>
                <a:cs typeface="DejaVu Sans" pitchFamily="2"/>
              </a:rPr>
              <a:t>LHC Exposure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04BBEA4-D045-4C2F-902B-C12BDBECF834}"/>
              </a:ext>
            </a:extLst>
          </p:cNvPr>
          <p:cNvSpPr/>
          <p:nvPr/>
        </p:nvSpPr>
        <p:spPr>
          <a:xfrm>
            <a:off x="360000" y="5544000"/>
            <a:ext cx="4824000" cy="180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AB38B0B-16D8-4F6B-AB26-E9D145573C94}"/>
              </a:ext>
            </a:extLst>
          </p:cNvPr>
          <p:cNvSpPr/>
          <p:nvPr/>
        </p:nvSpPr>
        <p:spPr>
          <a:xfrm>
            <a:off x="5544000" y="5544000"/>
            <a:ext cx="4176000" cy="180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C0F020-FA97-4CA7-AC5A-0A303C17FAF2}"/>
              </a:ext>
            </a:extLst>
          </p:cNvPr>
          <p:cNvSpPr txBox="1"/>
          <p:nvPr/>
        </p:nvSpPr>
        <p:spPr>
          <a:xfrm>
            <a:off x="6192000" y="5400000"/>
            <a:ext cx="1800000" cy="346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Complications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DB5696-B2D0-4F3A-8B44-230A48883326}"/>
              </a:ext>
            </a:extLst>
          </p:cNvPr>
          <p:cNvSpPr txBox="1"/>
          <p:nvPr/>
        </p:nvSpPr>
        <p:spPr>
          <a:xfrm>
            <a:off x="1584000" y="5400000"/>
            <a:ext cx="792000" cy="418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solidFill>
                  <a:srgbClr val="0066B3"/>
                </a:solidFill>
                <a:latin typeface="Liberation Sans" pitchFamily="18"/>
                <a:ea typeface="DejaVu Sans" pitchFamily="2"/>
                <a:cs typeface="DejaVu Sans" pitchFamily="2"/>
              </a:rPr>
              <a:t>Scale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ght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ights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ights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893</Words>
  <Application>Microsoft Office PowerPoint</Application>
  <PresentationFormat>Custom</PresentationFormat>
  <Paragraphs>203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Liberation Sans</vt:lpstr>
      <vt:lpstr>Liberation Serif</vt:lpstr>
      <vt:lpstr>Noto Sans Regular</vt:lpstr>
      <vt:lpstr>StarSymbol</vt:lpstr>
      <vt:lpstr>Ubuntu</vt:lpstr>
      <vt:lpstr>Lights</vt:lpstr>
      <vt:lpstr>Lights1</vt:lpstr>
      <vt:lpstr>Lights2</vt:lpstr>
      <vt:lpstr>MoEDAL Monopole and Exotics  Detector at the LHC</vt:lpstr>
      <vt:lpstr>Magnetic Monopoles</vt:lpstr>
      <vt:lpstr>Exotics and HIPs</vt:lpstr>
      <vt:lpstr>MoEDAL detector</vt:lpstr>
      <vt:lpstr>Moedal: NTD arrays</vt:lpstr>
      <vt:lpstr>Particles in NTD stack</vt:lpstr>
      <vt:lpstr>Particles in NTD stack</vt:lpstr>
      <vt:lpstr>#1: Training / Modelling</vt:lpstr>
      <vt:lpstr>#2: Background density</vt:lpstr>
      <vt:lpstr>#3: Accurate identification</vt:lpstr>
      <vt:lpstr>3D Dark-field imaging</vt:lpstr>
      <vt:lpstr>ML – Training / Analysis</vt:lpstr>
      <vt:lpstr>ML – Ensemble + inference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Lights</dc:title>
  <dc:creator>Sarah</dc:creator>
  <cp:lastModifiedBy>Sarah</cp:lastModifiedBy>
  <cp:revision>40</cp:revision>
  <dcterms:created xsi:type="dcterms:W3CDTF">2019-03-11T16:44:29Z</dcterms:created>
  <dcterms:modified xsi:type="dcterms:W3CDTF">2019-04-10T07:45:08Z</dcterms:modified>
</cp:coreProperties>
</file>