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333" r:id="rId3"/>
    <p:sldId id="362" r:id="rId4"/>
    <p:sldId id="361" r:id="rId5"/>
    <p:sldId id="260" r:id="rId6"/>
    <p:sldId id="364" r:id="rId7"/>
    <p:sldId id="274" r:id="rId8"/>
    <p:sldId id="365" r:id="rId9"/>
    <p:sldId id="366" r:id="rId10"/>
    <p:sldId id="262" r:id="rId11"/>
    <p:sldId id="368" r:id="rId12"/>
    <p:sldId id="263" r:id="rId13"/>
    <p:sldId id="265" r:id="rId14"/>
    <p:sldId id="346" r:id="rId15"/>
    <p:sldId id="282" r:id="rId16"/>
    <p:sldId id="286" r:id="rId17"/>
    <p:sldId id="367" r:id="rId18"/>
    <p:sldId id="369" r:id="rId19"/>
    <p:sldId id="344" r:id="rId20"/>
    <p:sldId id="332" r:id="rId21"/>
    <p:sldId id="327" r:id="rId22"/>
    <p:sldId id="343" r:id="rId23"/>
    <p:sldId id="342" r:id="rId24"/>
    <p:sldId id="355" r:id="rId25"/>
    <p:sldId id="33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4FB"/>
    <a:srgbClr val="009696"/>
    <a:srgbClr val="6A0CCD"/>
    <a:srgbClr val="FFD3CD"/>
    <a:srgbClr val="1F3A6C"/>
    <a:srgbClr val="003B82"/>
    <a:srgbClr val="098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15"/>
    <p:restoredTop sz="84300"/>
  </p:normalViewPr>
  <p:slideViewPr>
    <p:cSldViewPr snapToGrid="0" snapToObjects="1">
      <p:cViewPr varScale="1">
        <p:scale>
          <a:sx n="70" d="100"/>
          <a:sy n="70" d="100"/>
        </p:scale>
        <p:origin x="19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B94B-0267-DF4C-A0F0-CF505730217A}" type="datetimeFigureOut">
              <a:rPr lang="en-US" smtClean="0"/>
              <a:t>4/8/19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8E2C2-20C7-C24E-BB43-F4CEB3397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 I am Alan from the University of Liverpool, and today I will talk about the search for heavy </a:t>
            </a:r>
            <a:r>
              <a:rPr lang="en-GB" dirty="0" err="1"/>
              <a:t>higgs</a:t>
            </a:r>
            <a:r>
              <a:rPr lang="en-GB" dirty="0"/>
              <a:t> bosons in ATLAS detector.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75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perform a cut-based analysis, start from cutting at the kinematics of the leptons.</a:t>
            </a:r>
          </a:p>
          <a:p>
            <a:r>
              <a:rPr lang="en-GB" dirty="0"/>
              <a:t>And the mass of dilepton system has to be compatible to the Z peak.</a:t>
            </a:r>
          </a:p>
          <a:p>
            <a:r>
              <a:rPr lang="en-GB" dirty="0"/>
              <a:t>Then we only keep the events with at least 2 b-jet, with some </a:t>
            </a:r>
            <a:r>
              <a:rPr lang="en-GB" dirty="0" err="1"/>
              <a:t>pT</a:t>
            </a:r>
            <a:r>
              <a:rPr lang="en-GB" dirty="0"/>
              <a:t> requirement.</a:t>
            </a:r>
          </a:p>
          <a:p>
            <a:r>
              <a:rPr lang="en-GB" dirty="0"/>
              <a:t>After that we cut on the ratio of missing energy and the scalar sum of all the objects in the event.</a:t>
            </a:r>
          </a:p>
          <a:p>
            <a:r>
              <a:rPr lang="en-GB" dirty="0"/>
              <a:t>Also a cut on another quantity, the J variable, which is a ratio between the sum of </a:t>
            </a:r>
            <a:r>
              <a:rPr lang="en-GB" dirty="0" err="1"/>
              <a:t>pT</a:t>
            </a:r>
            <a:r>
              <a:rPr lang="en-GB" dirty="0"/>
              <a:t> and the mass of the </a:t>
            </a:r>
            <a:r>
              <a:rPr lang="en-GB" dirty="0" err="1"/>
              <a:t>llbb</a:t>
            </a:r>
            <a:r>
              <a:rPr lang="en-GB" dirty="0"/>
              <a:t> system.</a:t>
            </a:r>
          </a:p>
          <a:p>
            <a:r>
              <a:rPr lang="en-GB" dirty="0"/>
              <a:t>And it does have a separation power between signal and backgrounds.</a:t>
            </a:r>
          </a:p>
          <a:p>
            <a:r>
              <a:rPr lang="en-GB" dirty="0"/>
              <a:t>These plots are in the signal region, which we are </a:t>
            </a:r>
            <a:r>
              <a:rPr lang="en-GB" dirty="0" err="1"/>
              <a:t>gonna</a:t>
            </a:r>
            <a:r>
              <a:rPr lang="en-GB" dirty="0"/>
              <a:t> define it now.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75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need one more cut to get into our signal region, which is the window cut on the mass of the bb system.</a:t>
            </a:r>
          </a:p>
          <a:p>
            <a:r>
              <a:rPr lang="en-GB" dirty="0"/>
              <a:t>As you can see here, the window is depending on our </a:t>
            </a:r>
            <a:r>
              <a:rPr lang="en-GB" dirty="0" err="1"/>
              <a:t>mH</a:t>
            </a:r>
            <a:r>
              <a:rPr lang="en-GB" dirty="0"/>
              <a:t>.</a:t>
            </a:r>
          </a:p>
          <a:p>
            <a:r>
              <a:rPr lang="en-GB" dirty="0"/>
              <a:t>Everything within this window is in our signal region, and everything outside will fall into the Z control region.</a:t>
            </a:r>
          </a:p>
          <a:p>
            <a:r>
              <a:rPr lang="en-GB" dirty="0"/>
              <a:t>Here is an example of the window cut at </a:t>
            </a:r>
            <a:r>
              <a:rPr lang="en-GB" dirty="0" err="1"/>
              <a:t>mH</a:t>
            </a:r>
            <a:r>
              <a:rPr lang="en-GB" dirty="0"/>
              <a:t> 200 GeV, our final discriminant, mass of the </a:t>
            </a:r>
            <a:r>
              <a:rPr lang="en-GB" dirty="0" err="1"/>
              <a:t>llbb</a:t>
            </a:r>
            <a:r>
              <a:rPr lang="en-GB" dirty="0"/>
              <a:t> system will then extracted after the window cut.</a:t>
            </a:r>
          </a:p>
          <a:p>
            <a:r>
              <a:rPr lang="en-GB" dirty="0"/>
              <a:t>So you may ask, how many signal region do we have? Well, it depends on how many signal we have, right?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08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So, how many signal do we have? Here is what we have from the MC.</a:t>
            </a:r>
          </a:p>
          <a:p>
            <a:r>
              <a:rPr lang="en-GB" dirty="0"/>
              <a:t>We use them to preform to object selection, but we also want to scan the whole space, which means we need to fill in all the gaps.</a:t>
            </a:r>
          </a:p>
          <a:p>
            <a:r>
              <a:rPr lang="en-GB" dirty="0"/>
              <a:t>However, we cannot request that much MC samples. Therefore we interpolate them.</a:t>
            </a:r>
          </a:p>
          <a:p>
            <a:r>
              <a:rPr lang="en-GB" dirty="0"/>
              <a:t>To do so, first we fit the </a:t>
            </a:r>
            <a:r>
              <a:rPr lang="en-GB" dirty="0" err="1"/>
              <a:t>mllbb</a:t>
            </a:r>
            <a:r>
              <a:rPr lang="en-GB" dirty="0"/>
              <a:t> from the MC signals with these function, regrading to their production mechanism.</a:t>
            </a:r>
          </a:p>
          <a:p>
            <a:r>
              <a:rPr lang="en-GB" dirty="0"/>
              <a:t>Then we parametrised and interpolate these parameters as a function of the mass difference between A and H.</a:t>
            </a:r>
          </a:p>
          <a:p>
            <a:r>
              <a:rPr lang="en-GB" dirty="0"/>
              <a:t>After that, we have around 3000 signal points, with 57 </a:t>
            </a:r>
            <a:r>
              <a:rPr lang="en-GB" dirty="0" err="1"/>
              <a:t>mH</a:t>
            </a:r>
            <a:r>
              <a:rPr lang="en-GB" dirty="0"/>
              <a:t> values.</a:t>
            </a:r>
          </a:p>
          <a:p>
            <a:r>
              <a:rPr lang="en-GB" dirty="0"/>
              <a:t>So, we end up with 57 signal regions.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63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Then do we found something? Well, let’s have a look in different signal region.</a:t>
            </a:r>
          </a:p>
          <a:p>
            <a:r>
              <a:rPr lang="en-GB" dirty="0"/>
              <a:t>Of course I am not </a:t>
            </a:r>
            <a:r>
              <a:rPr lang="en-GB" dirty="0" err="1"/>
              <a:t>gonna</a:t>
            </a:r>
            <a:r>
              <a:rPr lang="en-GB" dirty="0"/>
              <a:t> show you all of them because I don’t want to delay the lunch time. So don’t worry.</a:t>
            </a:r>
          </a:p>
          <a:p>
            <a:r>
              <a:rPr lang="en-GB" dirty="0"/>
              <a:t>Here is the </a:t>
            </a:r>
            <a:r>
              <a:rPr lang="en-GB" dirty="0" err="1"/>
              <a:t>mllbb</a:t>
            </a:r>
            <a:r>
              <a:rPr lang="en-GB" dirty="0"/>
              <a:t> in signal region mH200, in both 2tag and 3tag categories.</a:t>
            </a:r>
          </a:p>
          <a:p>
            <a:r>
              <a:rPr lang="en-GB" dirty="0"/>
              <a:t>And also in mH300, and mH500.</a:t>
            </a:r>
          </a:p>
          <a:p>
            <a:r>
              <a:rPr lang="en-GB" dirty="0"/>
              <a:t>We didn’t see any excess in these signal regions as well as the others, so we set the limit instead.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26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set the limit on the product of cross section and the branching ratios, with </a:t>
            </a:r>
            <a:r>
              <a:rPr lang="en-GB" dirty="0" err="1"/>
              <a:t>ggA</a:t>
            </a:r>
            <a:r>
              <a:rPr lang="en-GB" dirty="0"/>
              <a:t> and </a:t>
            </a:r>
            <a:r>
              <a:rPr lang="en-GB" dirty="0" err="1"/>
              <a:t>bbA</a:t>
            </a:r>
            <a:r>
              <a:rPr lang="en-GB" dirty="0"/>
              <a:t> separately.</a:t>
            </a:r>
          </a:p>
          <a:p>
            <a:r>
              <a:rPr lang="en-GB" dirty="0"/>
              <a:t>We also set the limit on the 2HDM parameter space, as you can see here we set a limit with different tan beta values in type 1 2HDM.</a:t>
            </a:r>
          </a:p>
          <a:p>
            <a:r>
              <a:rPr lang="en-GB" dirty="0"/>
              <a:t>The exclusion power is low in the high tan beta region.</a:t>
            </a:r>
          </a:p>
          <a:p>
            <a:r>
              <a:rPr lang="en-GB" dirty="0"/>
              <a:t>On the other hand, in type 2 2HDM, we have more exclusion power from the </a:t>
            </a:r>
            <a:r>
              <a:rPr lang="en-GB" dirty="0" err="1"/>
              <a:t>bbA</a:t>
            </a:r>
            <a:r>
              <a:rPr lang="en-GB" dirty="0"/>
              <a:t> in the high tan beta region.</a:t>
            </a:r>
          </a:p>
          <a:p>
            <a:endParaRPr lang="en-GB" dirty="0"/>
          </a:p>
          <a:p>
            <a:r>
              <a:rPr lang="en-GB" dirty="0"/>
              <a:t>Nikos: limit on baryogenesis? No, because we didn’t implement the parameter for baryogenesis here, but it is something we are working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920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So, in summary, we didn’t found any heavy </a:t>
            </a:r>
            <a:r>
              <a:rPr lang="en-GB" dirty="0" err="1"/>
              <a:t>higgs</a:t>
            </a:r>
            <a:r>
              <a:rPr lang="en-GB" dirty="0"/>
              <a:t> nor the evidence of electroweak baryogenesis.</a:t>
            </a:r>
          </a:p>
          <a:p>
            <a:r>
              <a:rPr lang="en-GB" dirty="0"/>
              <a:t>We then set a limit in the product of cross section and branching ratios, also the 2HDM parameter space.</a:t>
            </a:r>
          </a:p>
          <a:p>
            <a:r>
              <a:rPr lang="en-GB" dirty="0"/>
              <a:t>We are now working with the ATLAS full run2 dataset, and hopefully we will find something at the 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86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before I go, I will to show you this event displace for one of our events. That’s all I have today, thank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23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37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43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1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search is looking for the heavy </a:t>
            </a:r>
            <a:r>
              <a:rPr lang="en-GB" dirty="0" err="1"/>
              <a:t>higgs</a:t>
            </a:r>
            <a:r>
              <a:rPr lang="en-GB" dirty="0"/>
              <a:t> boson A decaying into a Z boson and another heavy </a:t>
            </a:r>
            <a:r>
              <a:rPr lang="en-GB" dirty="0" err="1"/>
              <a:t>higgs</a:t>
            </a:r>
            <a:r>
              <a:rPr lang="en-GB" dirty="0"/>
              <a:t> bosons H.</a:t>
            </a:r>
          </a:p>
          <a:p>
            <a:r>
              <a:rPr lang="en-GB" dirty="0"/>
              <a:t>It is motivated by the extended </a:t>
            </a:r>
            <a:r>
              <a:rPr lang="en-GB" dirty="0" err="1"/>
              <a:t>higgs</a:t>
            </a:r>
            <a:r>
              <a:rPr lang="en-GB" dirty="0"/>
              <a:t> sector and baryogenesis.</a:t>
            </a:r>
          </a:p>
          <a:p>
            <a:r>
              <a:rPr lang="en-GB" dirty="0"/>
              <a:t>So let’s talk about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80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9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are working on the two </a:t>
            </a:r>
            <a:r>
              <a:rPr lang="en-GB" dirty="0" err="1"/>
              <a:t>higgs</a:t>
            </a:r>
            <a:r>
              <a:rPr lang="en-GB" dirty="0"/>
              <a:t> doublet model, which extended the SM </a:t>
            </a:r>
            <a:r>
              <a:rPr lang="en-GB" dirty="0" err="1"/>
              <a:t>higgs</a:t>
            </a:r>
            <a:r>
              <a:rPr lang="en-GB" dirty="0"/>
              <a:t> sector by adding another </a:t>
            </a:r>
            <a:r>
              <a:rPr lang="en-GB" dirty="0" err="1"/>
              <a:t>higgs</a:t>
            </a:r>
            <a:r>
              <a:rPr lang="en-GB" dirty="0"/>
              <a:t> doublet, like the name suggested.</a:t>
            </a:r>
          </a:p>
          <a:p>
            <a:r>
              <a:rPr lang="en-GB" dirty="0"/>
              <a:t>This mean we now have 8 degrees of freedom and leaving 5 </a:t>
            </a:r>
            <a:r>
              <a:rPr lang="en-GB" dirty="0" err="1"/>
              <a:t>higgs</a:t>
            </a:r>
            <a:r>
              <a:rPr lang="en-GB" dirty="0"/>
              <a:t> boson after the symmetry breaking.</a:t>
            </a:r>
          </a:p>
          <a:p>
            <a:r>
              <a:rPr lang="en-GB" dirty="0"/>
              <a:t>Here the mass of the litter h is assumed to be 125GeV, and there are 2 parameters are important for us.</a:t>
            </a:r>
          </a:p>
          <a:p>
            <a:r>
              <a:rPr lang="en-GB" dirty="0"/>
              <a:t>First, the tan beta, which is the ratio of VEV between 2 doublets.</a:t>
            </a:r>
          </a:p>
          <a:p>
            <a:r>
              <a:rPr lang="en-GB" dirty="0"/>
              <a:t>Second, the cos beta minus alpha, where alpha is the missing angle between little and capital 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85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Our another motivation, baryogenesis, is a cosmological mechanism create the matter-antimatter asymmetry in the early universe.</a:t>
            </a:r>
          </a:p>
          <a:p>
            <a:r>
              <a:rPr lang="en-GB" dirty="0"/>
              <a:t>One of the scenarios, what we are interested in, is the electroweak baryogenesis.</a:t>
            </a:r>
          </a:p>
          <a:p>
            <a:r>
              <a:rPr lang="en-GB" dirty="0"/>
              <a:t>This require the first-order electroweak phase transition.</a:t>
            </a:r>
          </a:p>
          <a:p>
            <a:r>
              <a:rPr lang="en-GB" dirty="0"/>
              <a:t>What is that? </a:t>
            </a:r>
          </a:p>
          <a:p>
            <a:r>
              <a:rPr lang="en-GB" dirty="0"/>
              <a:t>Think about the young universe, it’s hot and dense, and the electroweak symmetry is not broken yet.</a:t>
            </a:r>
          </a:p>
          <a:p>
            <a:r>
              <a:rPr lang="en-GB" dirty="0"/>
              <a:t>When it expend, the temperature of the universe cooled down. </a:t>
            </a:r>
          </a:p>
          <a:p>
            <a:r>
              <a:rPr lang="en-GB" dirty="0"/>
              <a:t>When it down below the electroweak scale, the spontaneous symmetry breaking happens and forming these bubbles which contain the vacuum respect to the broken symmetry.</a:t>
            </a:r>
          </a:p>
          <a:p>
            <a:r>
              <a:rPr lang="en-GB" dirty="0"/>
              <a:t>Eventually, they will expand and fill up the whole universe, and that’s our symmetry broken universe.</a:t>
            </a:r>
          </a:p>
          <a:p>
            <a:r>
              <a:rPr lang="en-GB" dirty="0"/>
              <a:t>Under the SM, the bubble formation, or the first order electroweak phase transition can happen if the </a:t>
            </a:r>
            <a:r>
              <a:rPr lang="en-GB" dirty="0" err="1"/>
              <a:t>higgs</a:t>
            </a:r>
            <a:r>
              <a:rPr lang="en-GB" dirty="0"/>
              <a:t> mass is roughly around 80 GeV, which we know that it’s not </a:t>
            </a:r>
            <a:r>
              <a:rPr lang="en-GB" dirty="0" err="1"/>
              <a:t>ture</a:t>
            </a:r>
            <a:r>
              <a:rPr lang="en-GB" dirty="0"/>
              <a:t>.</a:t>
            </a:r>
          </a:p>
          <a:p>
            <a:r>
              <a:rPr lang="en-GB" dirty="0"/>
              <a:t>But this is still possible in 2HDM! This heat map here indicate the relevant mass range for capital A and H in the A to ZH decay.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So, now we know that why we are looking for the heavy </a:t>
            </a:r>
            <a:r>
              <a:rPr lang="en-GB" dirty="0" err="1"/>
              <a:t>higgs</a:t>
            </a:r>
            <a:r>
              <a:rPr lang="en-GB" dirty="0"/>
              <a:t>, but why AZH to </a:t>
            </a:r>
            <a:r>
              <a:rPr lang="en-GB" dirty="0" err="1"/>
              <a:t>llbb</a:t>
            </a:r>
            <a:r>
              <a:rPr lang="en-GB" dirty="0"/>
              <a:t>?</a:t>
            </a:r>
          </a:p>
          <a:p>
            <a:r>
              <a:rPr lang="en-GB" dirty="0"/>
              <a:t>Well, first the A are required to be heavier than H, and the Z to dileptons are easy to trigger, and of course, very clean.</a:t>
            </a:r>
          </a:p>
          <a:p>
            <a:r>
              <a:rPr lang="en-GB" dirty="0"/>
              <a:t>For the H to bb, it has high branching ratio as you can see from this plot.</a:t>
            </a:r>
          </a:p>
          <a:p>
            <a:r>
              <a:rPr lang="en-GB" dirty="0"/>
              <a:t>Here is also a plot for branching ratio of  A as a function of </a:t>
            </a:r>
            <a:r>
              <a:rPr lang="en-GB" dirty="0" err="1"/>
              <a:t>mH</a:t>
            </a:r>
            <a:r>
              <a:rPr lang="en-GB" dirty="0"/>
              <a:t>.</a:t>
            </a:r>
          </a:p>
          <a:p>
            <a:r>
              <a:rPr lang="en-GB" dirty="0"/>
              <a:t>And only the solid lines are relevant to 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79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Ok, now I am switching the topic little bit, to talk about the reconstruct of hadronic object.</a:t>
            </a:r>
          </a:p>
          <a:p>
            <a:r>
              <a:rPr lang="en-GB" dirty="0"/>
              <a:t>In the detector experiment, we didn’t see quarks, but the result from the hadronization, the jet.</a:t>
            </a:r>
          </a:p>
          <a:p>
            <a:r>
              <a:rPr lang="en-GB" dirty="0"/>
              <a:t>The jet which contain a b hadron, is a b-jet, obviously.</a:t>
            </a:r>
          </a:p>
          <a:p>
            <a:r>
              <a:rPr lang="en-GB" dirty="0"/>
              <a:t>Since the b-hadron would travel a bit longer before it decays, it will left a displaced vertex from the primary one.</a:t>
            </a:r>
          </a:p>
          <a:p>
            <a:r>
              <a:rPr lang="en-GB" dirty="0"/>
              <a:t>And the project of the distances between these vertices is defined as the impact parameter.</a:t>
            </a:r>
          </a:p>
          <a:p>
            <a:r>
              <a:rPr lang="en-GB" dirty="0"/>
              <a:t>We use these vertices and impact parameters to identify a b-jet, or perform a b-tagging.</a:t>
            </a:r>
          </a:p>
          <a:p>
            <a:r>
              <a:rPr lang="en-GB" dirty="0"/>
              <a:t>In ATLAS, the measurement of these parameters are done by the inner detector.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48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So, where is the inner detector?</a:t>
            </a:r>
          </a:p>
          <a:p>
            <a:r>
              <a:rPr lang="en-US" dirty="0"/>
              <a:t>Here is our ATLAS, and this is the inner detector, which is needed for tracking and vertexing.</a:t>
            </a:r>
          </a:p>
          <a:p>
            <a:r>
              <a:rPr lang="en-US" dirty="0"/>
              <a:t>We also need the muon detector, which is the outermost structure, they are needed to reconstruct the muon tracks from the hadronic decay.</a:t>
            </a:r>
          </a:p>
          <a:p>
            <a:r>
              <a:rPr lang="en-US" dirty="0"/>
              <a:t>To reconstruct a jet, we also need the measurement from the calorimeter, especially the hadronic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81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how do the identify a b-jet?</a:t>
            </a:r>
          </a:p>
          <a:p>
            <a:r>
              <a:rPr lang="en-US" dirty="0"/>
              <a:t>In ATLAS, one of the b-tagging algorithm is the MV2, which is a BDT based algorithm.</a:t>
            </a:r>
          </a:p>
          <a:p>
            <a:r>
              <a:rPr lang="en-US" dirty="0"/>
              <a:t>It combine the performance of some lower level tagger, which based on the topology of the jet, such as the impact parameter and the information about the vertices.</a:t>
            </a:r>
          </a:p>
          <a:p>
            <a:r>
              <a:rPr lang="en-US" dirty="0"/>
              <a:t>In our AZH, we use the MV2c10, where c10 is referring to the BDT training condition, which we are not going to discuss here.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plot here shows the charm or light jet rejection vs the b-jet efficiency, which is related to the BDT score and the red curve is the performance of the MV2c10. </a:t>
            </a:r>
          </a:p>
          <a:p>
            <a:r>
              <a:rPr lang="en-US" dirty="0"/>
              <a:t>The rejection power decrease when the b-jet efficiency increase, so you need to balance, the value of efficiency in our search is 70%.</a:t>
            </a:r>
          </a:p>
          <a:p>
            <a:r>
              <a:rPr lang="en-GB" dirty="0"/>
              <a:t>Ok, that’s what we need to know about b-jet for now.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Let’s back to the AZH.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Nikos: What if there is a muon, does the algorithm deal with that?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-&gt; The muon from the leptonic/ semi-leptonic decay would be deal with another algorithm, which would consider the muon closed to the jet axis. Or what we call the ”muon-in-jet”. The output of this muon based algorithm and the output would be combined with MV2 to enhance the performance for this kind of events -&gt; MV2Mu.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63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have two production mechanism, the gluon fusion, </a:t>
            </a:r>
            <a:r>
              <a:rPr lang="en-GB" dirty="0" err="1"/>
              <a:t>ggA</a:t>
            </a:r>
            <a:r>
              <a:rPr lang="en-GB" dirty="0"/>
              <a:t>,  and b-associated production, </a:t>
            </a:r>
            <a:r>
              <a:rPr lang="en-GB" dirty="0" err="1"/>
              <a:t>bbA</a:t>
            </a:r>
            <a:r>
              <a:rPr lang="en-GB" dirty="0"/>
              <a:t>.</a:t>
            </a:r>
          </a:p>
          <a:p>
            <a:r>
              <a:rPr lang="en-GB" dirty="0"/>
              <a:t>We separate our events with their number of b-jet into 2 categories, 2tag category and 3tag category.</a:t>
            </a:r>
          </a:p>
          <a:p>
            <a:r>
              <a:rPr lang="en-GB" dirty="0"/>
              <a:t>We have 2 main backgrounds, the Z+jets, and the ttbar.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8E2C2-20C7-C24E-BB43-F4CEB3397B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64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504950"/>
            <a:ext cx="10058400" cy="328754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b="1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943152"/>
            <a:ext cx="10058400" cy="1260656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342367" y="4882263"/>
            <a:ext cx="11439325" cy="0"/>
          </a:xfrm>
          <a:prstGeom prst="line">
            <a:avLst/>
          </a:prstGeom>
          <a:ln w="19050">
            <a:solidFill>
              <a:srgbClr val="003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2AEF595-C154-0B4C-A424-307BE3580244}"/>
              </a:ext>
            </a:extLst>
          </p:cNvPr>
          <p:cNvSpPr/>
          <p:nvPr userDrawn="1"/>
        </p:nvSpPr>
        <p:spPr>
          <a:xfrm>
            <a:off x="1" y="6551407"/>
            <a:ext cx="12192000" cy="306592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EC5078-2253-9943-9AA2-2378DEAC11F0}"/>
              </a:ext>
            </a:extLst>
          </p:cNvPr>
          <p:cNvSpPr/>
          <p:nvPr userDrawn="1"/>
        </p:nvSpPr>
        <p:spPr>
          <a:xfrm>
            <a:off x="-1" y="6490519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A4795EE-D3E9-A74E-99F5-7B237C1878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9" t="25520" r="10913" b="25292"/>
          <a:stretch/>
        </p:blipFill>
        <p:spPr>
          <a:xfrm>
            <a:off x="363201" y="288579"/>
            <a:ext cx="3686185" cy="951049"/>
          </a:xfrm>
          <a:prstGeom prst="rect">
            <a:avLst/>
          </a:prstGeom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59B416-5908-C745-ABD9-B06611A15A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16687" r="9709" b="19552"/>
          <a:stretch/>
        </p:blipFill>
        <p:spPr>
          <a:xfrm>
            <a:off x="9137201" y="138321"/>
            <a:ext cx="2644491" cy="109831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" y="-5814"/>
            <a:ext cx="12191999" cy="783407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736360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98" y="32109"/>
            <a:ext cx="2942588" cy="694807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0" y="2598234"/>
            <a:ext cx="12191998" cy="115972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b="1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5" t="18145" r="10418" b="17867"/>
          <a:stretch/>
        </p:blipFill>
        <p:spPr>
          <a:xfrm>
            <a:off x="10359483" y="17463"/>
            <a:ext cx="1657234" cy="69597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165E787-7D97-5848-A9CB-D3C474E50817}"/>
              </a:ext>
            </a:extLst>
          </p:cNvPr>
          <p:cNvSpPr/>
          <p:nvPr userDrawn="1"/>
        </p:nvSpPr>
        <p:spPr>
          <a:xfrm>
            <a:off x="1" y="6551407"/>
            <a:ext cx="12192000" cy="306592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55AF3C-929A-694E-BA26-16C45A4BB551}"/>
              </a:ext>
            </a:extLst>
          </p:cNvPr>
          <p:cNvSpPr/>
          <p:nvPr userDrawn="1"/>
        </p:nvSpPr>
        <p:spPr>
          <a:xfrm>
            <a:off x="-1" y="6490519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E07E2E76-401A-D646-A3DB-0E9D48339F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997" y="6551407"/>
            <a:ext cx="3445554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EA669068-1CF6-474E-B86C-78A2A76B5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86185" y="6551407"/>
            <a:ext cx="4822804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A8CBD11E-BEDC-4144-9870-7494A484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0458" y="6551407"/>
            <a:ext cx="2049086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143FD3-9E39-364A-9BAA-A7FD633C14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" y="-5814"/>
            <a:ext cx="12191999" cy="783407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" y="6551407"/>
            <a:ext cx="12192000" cy="306592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" y="6490519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-1" y="1"/>
            <a:ext cx="10058400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23997" y="6551407"/>
            <a:ext cx="3445554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1407"/>
            <a:ext cx="4822804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551407"/>
            <a:ext cx="2049086" cy="273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143FD3-9E39-364A-9BAA-A7FD633C14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736360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5" t="18145" r="10418" b="17867"/>
          <a:stretch/>
        </p:blipFill>
        <p:spPr>
          <a:xfrm>
            <a:off x="10359483" y="17463"/>
            <a:ext cx="1657234" cy="6959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A3D45DA-E2FE-3044-BFDC-CE9383FB970D}"/>
              </a:ext>
            </a:extLst>
          </p:cNvPr>
          <p:cNvSpPr txBox="1">
            <a:spLocks/>
          </p:cNvSpPr>
          <p:nvPr userDrawn="1"/>
        </p:nvSpPr>
        <p:spPr>
          <a:xfrm>
            <a:off x="1097280" y="1504950"/>
            <a:ext cx="10058400" cy="328754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1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836FB55A-0365-D24B-9C48-50CE9ED08A75}"/>
              </a:ext>
            </a:extLst>
          </p:cNvPr>
          <p:cNvSpPr txBox="1">
            <a:spLocks/>
          </p:cNvSpPr>
          <p:nvPr userDrawn="1"/>
        </p:nvSpPr>
        <p:spPr>
          <a:xfrm>
            <a:off x="1097280" y="5060808"/>
            <a:ext cx="10058400" cy="11430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b="1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453DB5-F0FE-1D40-9480-7ECDB48023C7}"/>
              </a:ext>
            </a:extLst>
          </p:cNvPr>
          <p:cNvCxnSpPr/>
          <p:nvPr userDrawn="1"/>
        </p:nvCxnSpPr>
        <p:spPr>
          <a:xfrm>
            <a:off x="1097280" y="5041758"/>
            <a:ext cx="9875520" cy="0"/>
          </a:xfrm>
          <a:prstGeom prst="line">
            <a:avLst/>
          </a:prstGeom>
          <a:ln w="19050">
            <a:solidFill>
              <a:srgbClr val="003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4ABB66B4-47A4-0C4A-B316-7BDA44EEFC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9" t="25520" r="10913" b="25292"/>
          <a:stretch/>
        </p:blipFill>
        <p:spPr>
          <a:xfrm>
            <a:off x="363201" y="288579"/>
            <a:ext cx="3686185" cy="951049"/>
          </a:xfrm>
          <a:prstGeom prst="rect">
            <a:avLst/>
          </a:prstGeom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C3B5939-CD7E-1941-BF25-7939AB23E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16687" r="9709" b="19552"/>
          <a:stretch/>
        </p:blipFill>
        <p:spPr>
          <a:xfrm>
            <a:off x="9137201" y="138321"/>
            <a:ext cx="2644491" cy="109831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C316E56-2603-4841-9B50-CF9C8255588C}"/>
              </a:ext>
            </a:extLst>
          </p:cNvPr>
          <p:cNvSpPr/>
          <p:nvPr userDrawn="1"/>
        </p:nvSpPr>
        <p:spPr>
          <a:xfrm>
            <a:off x="1" y="6551407"/>
            <a:ext cx="12192000" cy="306592"/>
          </a:xfrm>
          <a:prstGeom prst="rect">
            <a:avLst/>
          </a:prstGeom>
          <a:solidFill>
            <a:srgbClr val="09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EF5B6F-E5C2-FB43-AD0A-77B391640FE0}"/>
              </a:ext>
            </a:extLst>
          </p:cNvPr>
          <p:cNvSpPr/>
          <p:nvPr userDrawn="1"/>
        </p:nvSpPr>
        <p:spPr>
          <a:xfrm>
            <a:off x="-1" y="6490519"/>
            <a:ext cx="12192001" cy="65998"/>
          </a:xfrm>
          <a:prstGeom prst="rect">
            <a:avLst/>
          </a:prstGeom>
          <a:solidFill>
            <a:srgbClr val="003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1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73" r:id="rId3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hyperlink" Target="https://arxiv.org/abs/1804.0112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rxiv.org/abs/1804.01126" TargetMode="Externa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hyperlink" Target="https://arxiv.org/abs/1804.01126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11" Type="http://schemas.openxmlformats.org/officeDocument/2006/relationships/image" Target="../media/image53.png"/><Relationship Id="rId5" Type="http://schemas.openxmlformats.org/officeDocument/2006/relationships/image" Target="../media/image48.png"/><Relationship Id="rId10" Type="http://schemas.openxmlformats.org/officeDocument/2006/relationships/image" Target="../media/image52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0.png"/><Relationship Id="rId5" Type="http://schemas.openxmlformats.org/officeDocument/2006/relationships/hyperlink" Target="https://arxiv.org/abs/1804.01126" TargetMode="Externa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4.01126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iv.org/abs/1804.01126" TargetMode="External"/><Relationship Id="rId5" Type="http://schemas.openxmlformats.org/officeDocument/2006/relationships/image" Target="../media/image540.png"/><Relationship Id="rId4" Type="http://schemas.openxmlformats.org/officeDocument/2006/relationships/image" Target="../media/image5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405.5537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iv.org/abs/1405.5537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cdsweb.cern.ch/record/2160731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6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355002" y="1504950"/>
                <a:ext cx="11413864" cy="3287546"/>
              </a:xfrm>
            </p:spPr>
            <p:txBody>
              <a:bodyPr>
                <a:normAutofit/>
              </a:bodyPr>
              <a:lstStyle/>
              <a:p>
                <a:r>
                  <a:rPr lang="en-US" altLang="zh-TW" dirty="0"/>
                  <a:t>Search for</a:t>
                </a:r>
                <a:br>
                  <a:rPr lang="en-US" altLang="zh-TW" dirty="0"/>
                </a:br>
                <a14:m>
                  <m:oMath xmlns:m="http://schemas.openxmlformats.org/officeDocument/2006/math">
                    <m:r>
                      <a:rPr lang="en-GB" altLang="zh-TW" i="1">
                        <a:latin typeface="Cambria Math" charset="0"/>
                      </a:rPr>
                      <m:t>𝑨</m:t>
                    </m:r>
                    <m:r>
                      <a:rPr lang="is-IS" altLang="zh-TW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altLang="zh-TW" i="1">
                        <a:latin typeface="Cambria Math" charset="0"/>
                        <a:ea typeface="Cambria Math" charset="0"/>
                        <a:cs typeface="Cambria Math" charset="0"/>
                      </a:rPr>
                      <m:t>𝒁𝑯</m:t>
                    </m:r>
                  </m:oMath>
                </a14:m>
                <a:r>
                  <a:rPr lang="en-US" dirty="0"/>
                  <a:t>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ℓℓ</m:t>
                    </m:r>
                    <m:r>
                      <a:rPr lang="en-GB" i="1">
                        <a:latin typeface="Cambria Math" charset="0"/>
                        <a:ea typeface="Cambria Math" charset="0"/>
                        <a:cs typeface="Cambria Math" charset="0"/>
                      </a:rPr>
                      <m:t>𝒃𝒃</m:t>
                    </m:r>
                  </m:oMath>
                </a14:m>
                <a:r>
                  <a:rPr lang="en-US" dirty="0"/>
                  <a:t> final state with ATLAS</a:t>
                </a:r>
                <a:endParaRPr lang="en-GB" dirty="0">
                  <a:latin typeface="+mn-lt"/>
                  <a:cs typeface="Angsana New" panose="02020603050405020304" pitchFamily="18" charset="-34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55002" y="1504950"/>
                <a:ext cx="11413864" cy="3287546"/>
              </a:xfrm>
              <a:blipFill>
                <a:blip r:embed="rId3"/>
                <a:stretch>
                  <a:fillRect l="-4333" t="-10811" r="-5333" b="-169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5002" y="4916245"/>
            <a:ext cx="11413864" cy="1266048"/>
          </a:xfrm>
        </p:spPr>
        <p:txBody>
          <a:bodyPr>
            <a:noAutofit/>
          </a:bodyPr>
          <a:lstStyle/>
          <a:p>
            <a:endParaRPr lang="en-US" sz="1800" dirty="0">
              <a:solidFill>
                <a:srgbClr val="003B82"/>
              </a:solidFill>
            </a:endParaRPr>
          </a:p>
          <a:p>
            <a:r>
              <a:rPr lang="en-US" sz="1800" dirty="0">
                <a:solidFill>
                  <a:srgbClr val="003B82"/>
                </a:solidFill>
              </a:rPr>
              <a:t>WAI YUEN CHAN</a:t>
            </a:r>
          </a:p>
          <a:p>
            <a:r>
              <a:rPr lang="en-US" sz="1800" dirty="0" err="1">
                <a:solidFill>
                  <a:srgbClr val="003B82"/>
                </a:solidFill>
              </a:rPr>
              <a:t>IoP</a:t>
            </a:r>
            <a:r>
              <a:rPr lang="en-US" sz="1800" dirty="0">
                <a:solidFill>
                  <a:srgbClr val="003B82"/>
                </a:solidFill>
              </a:rPr>
              <a:t> joint app and </a:t>
            </a:r>
            <a:r>
              <a:rPr lang="en-US" sz="1800" dirty="0" err="1">
                <a:solidFill>
                  <a:srgbClr val="003B82"/>
                </a:solidFill>
              </a:rPr>
              <a:t>hepp</a:t>
            </a:r>
            <a:r>
              <a:rPr lang="en-US" sz="1800" dirty="0">
                <a:solidFill>
                  <a:srgbClr val="003B82"/>
                </a:solidFill>
              </a:rPr>
              <a:t> annual conference 09/04/2019</a:t>
            </a:r>
          </a:p>
        </p:txBody>
      </p:sp>
    </p:spTree>
    <p:extLst>
      <p:ext uri="{BB962C8B-B14F-4D97-AF65-F5344CB8AC3E}">
        <p14:creationId xmlns:p14="http://schemas.microsoft.com/office/powerpoint/2010/main" val="1887606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62BC5B7C-1013-F84E-B1BC-CFE416D5D0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5504"/>
          <a:stretch/>
        </p:blipFill>
        <p:spPr>
          <a:xfrm>
            <a:off x="438585" y="839847"/>
            <a:ext cx="11031935" cy="16878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F216FE-849D-794C-B8E1-684468073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selection (1)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E1E9F-02F4-3B48-B3ED-882758435E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47869" y="5553695"/>
            <a:ext cx="3445554" cy="273503"/>
          </a:xfrm>
        </p:spPr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902E4-0B5C-554A-A66F-25FD0A6B1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552B1-56A5-A14C-B894-366346CE0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CC7AF-3222-B741-A534-C47337114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774" y="2578130"/>
            <a:ext cx="3876573" cy="3891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253C92-4CDD-574C-ADD9-34AEBA66A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535" y="2578023"/>
            <a:ext cx="3887618" cy="3902399"/>
          </a:xfrm>
          <a:prstGeom prst="rect">
            <a:avLst/>
          </a:prstGeom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83310C18-D363-AE47-B974-45F2D6E8BB09}"/>
              </a:ext>
            </a:extLst>
          </p:cNvPr>
          <p:cNvSpPr/>
          <p:nvPr/>
        </p:nvSpPr>
        <p:spPr>
          <a:xfrm>
            <a:off x="4259860" y="2578023"/>
            <a:ext cx="2126255" cy="3591498"/>
          </a:xfrm>
          <a:prstGeom prst="frame">
            <a:avLst>
              <a:gd name="adj1" fmla="val 5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Frame 20">
            <a:extLst>
              <a:ext uri="{FF2B5EF4-FFF2-40B4-BE49-F238E27FC236}">
                <a16:creationId xmlns:a16="http://schemas.microsoft.com/office/drawing/2014/main" id="{D47B2124-7E18-7D49-906D-5825ABC36DE4}"/>
              </a:ext>
            </a:extLst>
          </p:cNvPr>
          <p:cNvSpPr/>
          <p:nvPr/>
        </p:nvSpPr>
        <p:spPr>
          <a:xfrm>
            <a:off x="9221118" y="2578022"/>
            <a:ext cx="2076309" cy="3591499"/>
          </a:xfrm>
          <a:prstGeom prst="frame">
            <a:avLst>
              <a:gd name="adj1" fmla="val 5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CAC2D32-CD3F-DD46-A0F8-10557215E887}"/>
                  </a:ext>
                </a:extLst>
              </p:cNvPr>
              <p:cNvSpPr/>
              <p:nvPr/>
            </p:nvSpPr>
            <p:spPr>
              <a:xfrm>
                <a:off x="144614" y="1812438"/>
                <a:ext cx="2132829" cy="923330"/>
              </a:xfrm>
              <a:prstGeom prst="rect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: Scalar sum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of all jets and leptons in the event </a:t>
                </a: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CAC2D32-CD3F-DD46-A0F8-10557215E8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14" y="1812438"/>
                <a:ext cx="2132829" cy="923330"/>
              </a:xfrm>
              <a:prstGeom prst="rect">
                <a:avLst/>
              </a:prstGeom>
              <a:blipFill>
                <a:blip r:embed="rId6"/>
                <a:stretch>
                  <a:fillRect l="-1765" t="-2703" r="-1765" b="-8108"/>
                </a:stretch>
              </a:blip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74FA2AE6-481B-2641-9439-46366592ACFC}"/>
              </a:ext>
            </a:extLst>
          </p:cNvPr>
          <p:cNvSpPr/>
          <p:nvPr/>
        </p:nvSpPr>
        <p:spPr>
          <a:xfrm>
            <a:off x="451302" y="6100073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hlinkClick r:id="rId7"/>
              </a:rPr>
              <a:t>arXiv:1804.01126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FA8B7BB-8093-BF4C-A74A-D67014B81520}"/>
                  </a:ext>
                </a:extLst>
              </p:cNvPr>
              <p:cNvSpPr/>
              <p:nvPr/>
            </p:nvSpPr>
            <p:spPr>
              <a:xfrm>
                <a:off x="8055632" y="3373415"/>
                <a:ext cx="906713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mH200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FA8B7BB-8093-BF4C-A74A-D67014B815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5632" y="3373415"/>
                <a:ext cx="906713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B925A1C-AD52-AF45-9836-D27FFFA15605}"/>
                  </a:ext>
                </a:extLst>
              </p:cNvPr>
              <p:cNvSpPr/>
              <p:nvPr/>
            </p:nvSpPr>
            <p:spPr>
              <a:xfrm>
                <a:off x="3168735" y="3373415"/>
                <a:ext cx="927117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mH200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B925A1C-AD52-AF45-9836-D27FFFA156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735" y="3373415"/>
                <a:ext cx="927117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751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216FE-849D-794C-B8E1-684468073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selection (2)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E1E9F-02F4-3B48-B3ED-882758435E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902E4-0B5C-554A-A66F-25FD0A6B1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552B1-56A5-A14C-B894-366346CE0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5FE46-F893-A049-9996-0D567BF3B3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248"/>
          <a:stretch/>
        </p:blipFill>
        <p:spPr>
          <a:xfrm>
            <a:off x="2310432" y="917343"/>
            <a:ext cx="7747967" cy="22937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967D24A-954B-CF48-85E4-85F32C3B457D}"/>
              </a:ext>
            </a:extLst>
          </p:cNvPr>
          <p:cNvSpPr/>
          <p:nvPr/>
        </p:nvSpPr>
        <p:spPr>
          <a:xfrm>
            <a:off x="3454223" y="1790700"/>
            <a:ext cx="6604175" cy="210518"/>
          </a:xfrm>
          <a:prstGeom prst="rect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06BD36-A82A-E345-AC33-EE2ABBCE8C33}"/>
              </a:ext>
            </a:extLst>
          </p:cNvPr>
          <p:cNvSpPr/>
          <p:nvPr/>
        </p:nvSpPr>
        <p:spPr>
          <a:xfrm>
            <a:off x="3454224" y="2798588"/>
            <a:ext cx="6604174" cy="408091"/>
          </a:xfrm>
          <a:prstGeom prst="rect">
            <a:avLst/>
          </a:prstGeom>
          <a:solidFill>
            <a:srgbClr val="FFC000">
              <a:alpha val="20000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8F4B05-A479-ED42-8AE5-088B3E1EBD7C}"/>
              </a:ext>
            </a:extLst>
          </p:cNvPr>
          <p:cNvSpPr/>
          <p:nvPr/>
        </p:nvSpPr>
        <p:spPr>
          <a:xfrm>
            <a:off x="2310432" y="1524000"/>
            <a:ext cx="1143791" cy="477218"/>
          </a:xfrm>
          <a:prstGeom prst="rect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B2F52F-40BC-4C48-A9A4-CE86517955F1}"/>
              </a:ext>
            </a:extLst>
          </p:cNvPr>
          <p:cNvSpPr/>
          <p:nvPr/>
        </p:nvSpPr>
        <p:spPr>
          <a:xfrm>
            <a:off x="2310432" y="2501900"/>
            <a:ext cx="1143791" cy="704779"/>
          </a:xfrm>
          <a:prstGeom prst="rect">
            <a:avLst/>
          </a:prstGeom>
          <a:solidFill>
            <a:srgbClr val="FFC000">
              <a:alpha val="20000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09E82ED-1B89-2947-A607-145D6BDA2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300" y="3250375"/>
            <a:ext cx="6413500" cy="31184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21DF6AD-9D43-454B-8EE9-68FB928F24BF}"/>
              </a:ext>
            </a:extLst>
          </p:cNvPr>
          <p:cNvSpPr txBox="1"/>
          <p:nvPr/>
        </p:nvSpPr>
        <p:spPr>
          <a:xfrm>
            <a:off x="6918746" y="3894774"/>
            <a:ext cx="1156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Signal Region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FE875D-F66C-6148-8D35-382D33185053}"/>
              </a:ext>
            </a:extLst>
          </p:cNvPr>
          <p:cNvSpPr/>
          <p:nvPr/>
        </p:nvSpPr>
        <p:spPr>
          <a:xfrm>
            <a:off x="6918746" y="6038802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hlinkClick r:id="rId5"/>
              </a:rPr>
              <a:t>arXiv:1804.01126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88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interpolation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065A9-925B-184A-B81F-1B474CBF3DA2}"/>
              </a:ext>
            </a:extLst>
          </p:cNvPr>
          <p:cNvSpPr txBox="1"/>
          <p:nvPr/>
        </p:nvSpPr>
        <p:spPr>
          <a:xfrm>
            <a:off x="123997" y="803653"/>
            <a:ext cx="1276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0" dirty="0">
                <a:ea typeface="Cambria Math" panose="02040503050406030204" pitchFamily="18" charset="0"/>
              </a:rPr>
              <a:t>Signal between generated MC mass points are interpolation to fill in the gap of the mass gird.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784355-CD41-8B42-BB66-CF6652738A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056"/>
          <a:stretch/>
        </p:blipFill>
        <p:spPr>
          <a:xfrm>
            <a:off x="1" y="1188422"/>
            <a:ext cx="5156615" cy="30622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E98890-2F22-1644-9505-DE070B7E459C}"/>
                  </a:ext>
                </a:extLst>
              </p:cNvPr>
              <p:cNvSpPr txBox="1"/>
              <p:nvPr/>
            </p:nvSpPr>
            <p:spPr>
              <a:xfrm>
                <a:off x="13239" y="4165248"/>
                <a:ext cx="121686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0" dirty="0">
                    <a:ea typeface="Cambria Math" panose="02040503050406030204" pitchFamily="18" charset="0"/>
                  </a:rPr>
                  <a:t>First we fit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ℓℓ</m:t>
                        </m:r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 distribution from the MC generated mass points:</a:t>
                </a:r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E98890-2F22-1644-9505-DE070B7E4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9" y="4165248"/>
                <a:ext cx="12168695" cy="369332"/>
              </a:xfrm>
              <a:prstGeom prst="rect">
                <a:avLst/>
              </a:prstGeom>
              <a:blipFill>
                <a:blip r:embed="rId4"/>
                <a:stretch>
                  <a:fillRect l="-104" t="-666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1CBBDC7A-2A99-3D47-9B91-577E0C1C99C2}"/>
              </a:ext>
            </a:extLst>
          </p:cNvPr>
          <p:cNvSpPr/>
          <p:nvPr/>
        </p:nvSpPr>
        <p:spPr>
          <a:xfrm>
            <a:off x="482209" y="1643280"/>
            <a:ext cx="2045091" cy="369332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ggA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, MC generated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47215B6-0294-A449-8A09-83DCF5648B28}"/>
                  </a:ext>
                </a:extLst>
              </p:cNvPr>
              <p:cNvSpPr/>
              <p:nvPr/>
            </p:nvSpPr>
            <p:spPr>
              <a:xfrm>
                <a:off x="0" y="6082787"/>
                <a:ext cx="1194954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ea typeface="Cambria Math" panose="02040503050406030204" pitchFamily="18" charset="0"/>
                  </a:rPr>
                  <a:t>Then we interpolate the fit parameters as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-</a:t>
                </a:r>
                <a:r>
                  <a:rPr lang="en-US" dirty="0">
                    <a:solidFill>
                      <a:srgbClr val="000000"/>
                    </a:solidFill>
                    <a:ea typeface="DejaVu Sans" pitchFamily="2"/>
                    <a:cs typeface="DejaVu Sans" pitchFamily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dirty="0">
                    <a:ea typeface="Cambria Math" panose="02040503050406030204" pitchFamily="18" charset="0"/>
                  </a:rPr>
                  <a:t> (Mass difference) by tracing the parameter evolution.</a:t>
                </a:r>
                <a:endParaRPr lang="en-GB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47215B6-0294-A449-8A09-83DCF5648B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82787"/>
                <a:ext cx="11949544" cy="369332"/>
              </a:xfrm>
              <a:prstGeom prst="rect">
                <a:avLst/>
              </a:prstGeom>
              <a:blipFill>
                <a:blip r:embed="rId5"/>
                <a:stretch>
                  <a:fillRect l="-213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913BED13-AAF6-D946-A410-7CF633666E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3" t="43559" r="69503" b="36225"/>
          <a:stretch/>
        </p:blipFill>
        <p:spPr>
          <a:xfrm>
            <a:off x="489222" y="4637067"/>
            <a:ext cx="1668934" cy="2345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7B74BF-327B-D94E-8FF4-82C872DB1DC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000" t="2143" r="1988" b="5044"/>
          <a:stretch/>
        </p:blipFill>
        <p:spPr>
          <a:xfrm>
            <a:off x="6329303" y="4908321"/>
            <a:ext cx="5377202" cy="10947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5CAE69F-6050-7B47-94E3-F414AF3F68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837" t="8674" r="2757" b="5951"/>
          <a:stretch/>
        </p:blipFill>
        <p:spPr>
          <a:xfrm>
            <a:off x="489222" y="4908322"/>
            <a:ext cx="4259095" cy="109471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3C5381C-F367-4D43-9AAF-C20B9704092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23" t="40114" r="68796" b="36279"/>
          <a:stretch/>
        </p:blipFill>
        <p:spPr>
          <a:xfrm>
            <a:off x="6329303" y="4637066"/>
            <a:ext cx="2439913" cy="27125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5722F7D-51C1-EF4C-B79B-954177950740}"/>
              </a:ext>
            </a:extLst>
          </p:cNvPr>
          <p:cNvSpPr/>
          <p:nvPr/>
        </p:nvSpPr>
        <p:spPr>
          <a:xfrm>
            <a:off x="2380093" y="4555532"/>
            <a:ext cx="1011921" cy="369332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For </a:t>
            </a:r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ggA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B0851E-BD03-6648-9BF4-3CB95F9068D2}"/>
              </a:ext>
            </a:extLst>
          </p:cNvPr>
          <p:cNvSpPr/>
          <p:nvPr/>
        </p:nvSpPr>
        <p:spPr>
          <a:xfrm>
            <a:off x="9124679" y="4537573"/>
            <a:ext cx="1011921" cy="369332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For </a:t>
            </a:r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bbA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F4D2941-6863-7D4C-B157-3BEBD9D8B1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077"/>
          <a:stretch/>
        </p:blipFill>
        <p:spPr>
          <a:xfrm>
            <a:off x="5878143" y="1188773"/>
            <a:ext cx="5046858" cy="30622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9BA4C5-3C9D-384E-9844-6265E65A99A8}"/>
              </a:ext>
            </a:extLst>
          </p:cNvPr>
          <p:cNvSpPr/>
          <p:nvPr/>
        </p:nvSpPr>
        <p:spPr>
          <a:xfrm>
            <a:off x="4927407" y="2594270"/>
            <a:ext cx="449705" cy="510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8B699D-85F7-654F-B988-F9E5337274A8}"/>
              </a:ext>
            </a:extLst>
          </p:cNvPr>
          <p:cNvSpPr/>
          <p:nvPr/>
        </p:nvSpPr>
        <p:spPr>
          <a:xfrm>
            <a:off x="5644919" y="2721192"/>
            <a:ext cx="449705" cy="202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E0EAB10-7D15-D244-898A-7600D4FDDEDC}"/>
              </a:ext>
            </a:extLst>
          </p:cNvPr>
          <p:cNvSpPr/>
          <p:nvPr/>
        </p:nvSpPr>
        <p:spPr>
          <a:xfrm>
            <a:off x="4968242" y="2670962"/>
            <a:ext cx="1058723" cy="384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A23129E-61AC-9D4B-85B7-CFF00BCBC7EC}"/>
              </a:ext>
            </a:extLst>
          </p:cNvPr>
          <p:cNvSpPr/>
          <p:nvPr/>
        </p:nvSpPr>
        <p:spPr>
          <a:xfrm>
            <a:off x="6335740" y="1650438"/>
            <a:ext cx="3354360" cy="369332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ggA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, MC generated + interpolated</a:t>
            </a:r>
          </a:p>
        </p:txBody>
      </p:sp>
    </p:spTree>
    <p:extLst>
      <p:ext uri="{BB962C8B-B14F-4D97-AF65-F5344CB8AC3E}">
        <p14:creationId xmlns:p14="http://schemas.microsoft.com/office/powerpoint/2010/main" val="107050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23" grpId="0"/>
      <p:bldP spid="30" grpId="0" animBg="1"/>
      <p:bldP spid="31" grpId="0" animBg="1"/>
      <p:bldP spid="9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997" y="6551407"/>
            <a:ext cx="3445554" cy="273503"/>
          </a:xfrm>
        </p:spPr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6E5FB2-1E26-8746-862A-4FE8B9638A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254" b="53450"/>
          <a:stretch/>
        </p:blipFill>
        <p:spPr>
          <a:xfrm>
            <a:off x="756276" y="890834"/>
            <a:ext cx="2715457" cy="2731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2F1353-AF56-B84F-8C17-565D28ABC7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50887" b="53450"/>
          <a:stretch/>
        </p:blipFill>
        <p:spPr>
          <a:xfrm>
            <a:off x="4284615" y="890834"/>
            <a:ext cx="2718342" cy="27342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2A51E2-E835-1140-91BB-D648C02987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982" r="50887"/>
          <a:stretch/>
        </p:blipFill>
        <p:spPr>
          <a:xfrm>
            <a:off x="7747179" y="931436"/>
            <a:ext cx="2718342" cy="27616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64655BE-94BF-A04A-B682-E896E2904F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762" b="53450"/>
          <a:stretch/>
        </p:blipFill>
        <p:spPr>
          <a:xfrm>
            <a:off x="756276" y="3652519"/>
            <a:ext cx="2742864" cy="273195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5AFD0A7-1446-1246-8534-AB0B885BCD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00" b="53450"/>
          <a:stretch/>
        </p:blipFill>
        <p:spPr>
          <a:xfrm>
            <a:off x="4315425" y="3634545"/>
            <a:ext cx="2687532" cy="27659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692ED4C-093A-0A4E-97FE-EA80199707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18" t="52982"/>
          <a:stretch/>
        </p:blipFill>
        <p:spPr>
          <a:xfrm>
            <a:off x="7798730" y="3679375"/>
            <a:ext cx="2666791" cy="27616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F6E5739-8890-224D-A9EF-D8A12F7A844E}"/>
                  </a:ext>
                </a:extLst>
              </p:cNvPr>
              <p:cNvSpPr/>
              <p:nvPr/>
            </p:nvSpPr>
            <p:spPr>
              <a:xfrm>
                <a:off x="1467663" y="4210317"/>
                <a:ext cx="906713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mH200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F6E5739-8890-224D-A9EF-D8A12F7A84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663" y="4210317"/>
                <a:ext cx="90671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7276302-5CD2-E442-80BC-8780C40CB0B5}"/>
                  </a:ext>
                </a:extLst>
              </p:cNvPr>
              <p:cNvSpPr/>
              <p:nvPr/>
            </p:nvSpPr>
            <p:spPr>
              <a:xfrm>
                <a:off x="1467663" y="1435388"/>
                <a:ext cx="927117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mH200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7276302-5CD2-E442-80BC-8780C40CB0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663" y="1435388"/>
                <a:ext cx="92711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9DC9EDE4-E4B4-A841-AD3D-DE2CD005F6A2}"/>
              </a:ext>
            </a:extLst>
          </p:cNvPr>
          <p:cNvSpPr/>
          <p:nvPr/>
        </p:nvSpPr>
        <p:spPr>
          <a:xfrm>
            <a:off x="10433988" y="6097128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hlinkClick r:id="rId7"/>
              </a:rPr>
              <a:t>arXiv:1804.01126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5A755F4-59BE-CB45-B4C4-38638A808615}"/>
                  </a:ext>
                </a:extLst>
              </p:cNvPr>
              <p:cNvSpPr/>
              <p:nvPr/>
            </p:nvSpPr>
            <p:spPr>
              <a:xfrm>
                <a:off x="5025454" y="4210317"/>
                <a:ext cx="906713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mH300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5A755F4-59BE-CB45-B4C4-38638A8086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454" y="4210317"/>
                <a:ext cx="906713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881E82-4CEC-374E-A116-9FFA69D8AB46}"/>
                  </a:ext>
                </a:extLst>
              </p:cNvPr>
              <p:cNvSpPr/>
              <p:nvPr/>
            </p:nvSpPr>
            <p:spPr>
              <a:xfrm>
                <a:off x="5025454" y="1435388"/>
                <a:ext cx="927117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mH300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881E82-4CEC-374E-A116-9FFA69D8AB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454" y="1435388"/>
                <a:ext cx="927117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58A5EAE-27CC-1B4A-A759-13F8C6A2DCB1}"/>
                  </a:ext>
                </a:extLst>
              </p:cNvPr>
              <p:cNvSpPr/>
              <p:nvPr/>
            </p:nvSpPr>
            <p:spPr>
              <a:xfrm>
                <a:off x="8508989" y="4210317"/>
                <a:ext cx="906713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mH500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58A5EAE-27CC-1B4A-A759-13F8C6A2DC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989" y="4210317"/>
                <a:ext cx="906713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CC9FB62-2FA8-1445-9F96-6C671CC3D11A}"/>
                  </a:ext>
                </a:extLst>
              </p:cNvPr>
              <p:cNvSpPr/>
              <p:nvPr/>
            </p:nvSpPr>
            <p:spPr>
              <a:xfrm>
                <a:off x="8508989" y="1435388"/>
                <a:ext cx="927117" cy="4616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SR: mH500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CC9FB62-2FA8-1445-9F96-6C671CC3D1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989" y="1435388"/>
                <a:ext cx="927117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465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0058400" cy="723900"/>
          </a:xfrm>
        </p:spPr>
        <p:txBody>
          <a:bodyPr/>
          <a:lstStyle/>
          <a:p>
            <a:r>
              <a:rPr lang="en-GB" dirty="0" err="1"/>
              <a:t>Exculsion</a:t>
            </a:r>
            <a:r>
              <a:rPr lang="en-GB" dirty="0"/>
              <a:t> Limits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88F672-B273-E24E-88CB-2334980E4E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22" t="50823" r="190" b="5039"/>
          <a:stretch/>
        </p:blipFill>
        <p:spPr>
          <a:xfrm>
            <a:off x="981662" y="3698239"/>
            <a:ext cx="3876421" cy="26906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CBCB75-6294-BF4E-AC09-53A05C4CF7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91" b="56147"/>
          <a:stretch/>
        </p:blipFill>
        <p:spPr>
          <a:xfrm>
            <a:off x="1007062" y="1060036"/>
            <a:ext cx="3876421" cy="26994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6AF476-3DD0-6541-B6A3-0AA81F54AAE2}"/>
              </a:ext>
            </a:extLst>
          </p:cNvPr>
          <p:cNvSpPr txBox="1"/>
          <p:nvPr/>
        </p:nvSpPr>
        <p:spPr>
          <a:xfrm>
            <a:off x="3547305" y="4646664"/>
            <a:ext cx="561372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bbA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6D9E0C-DD67-B74F-9E4B-41B41A76F7B4}"/>
              </a:ext>
            </a:extLst>
          </p:cNvPr>
          <p:cNvSpPr txBox="1"/>
          <p:nvPr/>
        </p:nvSpPr>
        <p:spPr>
          <a:xfrm>
            <a:off x="3547305" y="1956010"/>
            <a:ext cx="537840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ggA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76447-7403-D546-865D-C79CFD9BE9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071" b="57053"/>
          <a:stretch/>
        </p:blipFill>
        <p:spPr>
          <a:xfrm>
            <a:off x="5737129" y="3717397"/>
            <a:ext cx="3519971" cy="26906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25D93B9-5E78-3747-AB3C-1F752D14D5D5}"/>
              </a:ext>
            </a:extLst>
          </p:cNvPr>
          <p:cNvSpPr/>
          <p:nvPr/>
        </p:nvSpPr>
        <p:spPr>
          <a:xfrm>
            <a:off x="843644" y="834476"/>
            <a:ext cx="4039840" cy="562505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A3B7CB-F9DA-DB45-B11F-8E427DCBDEDB}"/>
              </a:ext>
            </a:extLst>
          </p:cNvPr>
          <p:cNvSpPr/>
          <p:nvPr/>
        </p:nvSpPr>
        <p:spPr>
          <a:xfrm>
            <a:off x="5707302" y="834476"/>
            <a:ext cx="3703398" cy="5625056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F1113F-8BEB-DE46-8AA7-F95A107776FB}"/>
              </a:ext>
            </a:extLst>
          </p:cNvPr>
          <p:cNvSpPr txBox="1"/>
          <p:nvPr/>
        </p:nvSpPr>
        <p:spPr>
          <a:xfrm>
            <a:off x="843643" y="805726"/>
            <a:ext cx="2081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Cross section limit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DE67B5-ACE2-7748-BDFD-2405FDE5A969}"/>
              </a:ext>
            </a:extLst>
          </p:cNvPr>
          <p:cNvSpPr/>
          <p:nvPr/>
        </p:nvSpPr>
        <p:spPr>
          <a:xfrm>
            <a:off x="10365859" y="6057661"/>
            <a:ext cx="182614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u="sng" dirty="0">
                <a:hlinkClick r:id="rId5"/>
              </a:rPr>
              <a:t>arXiv:1804.01126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2F35D11-BFE6-5A4C-8C97-4F3EDF6AD2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3382" b="56616"/>
          <a:stretch/>
        </p:blipFill>
        <p:spPr>
          <a:xfrm>
            <a:off x="5740142" y="1109288"/>
            <a:ext cx="3516958" cy="267559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B2D600-ECD0-414A-A4AC-6ECAAA2DFE86}"/>
              </a:ext>
            </a:extLst>
          </p:cNvPr>
          <p:cNvSpPr txBox="1"/>
          <p:nvPr/>
        </p:nvSpPr>
        <p:spPr>
          <a:xfrm>
            <a:off x="5719610" y="818426"/>
            <a:ext cx="2663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2HDM parameter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10D976-9C4A-5647-97CD-A8878D25C4DA}"/>
                  </a:ext>
                </a:extLst>
              </p:cNvPr>
              <p:cNvSpPr txBox="1"/>
              <p:nvPr/>
            </p:nvSpPr>
            <p:spPr>
              <a:xfrm>
                <a:off x="9274618" y="1218536"/>
                <a:ext cx="2803081" cy="156966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Type-I 2HDM:</a:t>
                </a:r>
              </a:p>
              <a:p>
                <a:r>
                  <a:rPr lang="en-GB" sz="2400" dirty="0"/>
                  <a:t>The exclusion power decreases with increasing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</m:oMath>
                </a14:m>
                <a:r>
                  <a:rPr lang="en-GB" sz="2400" dirty="0"/>
                  <a:t>.</a:t>
                </a:r>
                <a:endParaRPr lang="el-GR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10D976-9C4A-5647-97CD-A8878D25C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618" y="1218536"/>
                <a:ext cx="2803081" cy="1569660"/>
              </a:xfrm>
              <a:prstGeom prst="rect">
                <a:avLst/>
              </a:prstGeom>
              <a:blipFill>
                <a:blip r:embed="rId6"/>
                <a:stretch>
                  <a:fillRect l="-2679" t="-1575" r="-2232" b="-6299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7ECA4B-A79B-0A46-944E-FE2BAD9B1749}"/>
                  </a:ext>
                </a:extLst>
              </p:cNvPr>
              <p:cNvSpPr txBox="1"/>
              <p:nvPr/>
            </p:nvSpPr>
            <p:spPr>
              <a:xfrm>
                <a:off x="9257100" y="3813517"/>
                <a:ext cx="2820599" cy="156966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Type-II 2HDM:</a:t>
                </a:r>
              </a:p>
              <a:p>
                <a:r>
                  <a:rPr lang="en-GB" sz="2400" dirty="0"/>
                  <a:t> </a:t>
                </a:r>
                <a:r>
                  <a:rPr lang="en-GB" sz="2400" dirty="0" err="1"/>
                  <a:t>bbA</a:t>
                </a:r>
                <a:r>
                  <a:rPr lang="en-GB" sz="2400" dirty="0"/>
                  <a:t> is dominating in the high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</m:oMath>
                </a14:m>
                <a:r>
                  <a:rPr lang="en-GB" sz="2400" dirty="0"/>
                  <a:t> region.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7ECA4B-A79B-0A46-944E-FE2BAD9B1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7100" y="3813517"/>
                <a:ext cx="2820599" cy="1569660"/>
              </a:xfrm>
              <a:prstGeom prst="rect">
                <a:avLst/>
              </a:prstGeom>
              <a:blipFill>
                <a:blip r:embed="rId7"/>
                <a:stretch>
                  <a:fillRect l="-2667" t="-1575" r="-3556" b="-6299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5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2" grpId="0" animBg="1"/>
      <p:bldP spid="10" grpId="0"/>
      <p:bldP spid="23" grpId="0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C085793-9DE5-604A-8CE3-320EF36E7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&amp; Outlook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EFEC68-3183-024C-84D4-BBB7ABA883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BE3CE-510C-584D-95E5-3525D49E3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F0BFBE-3C2A-054D-86C0-E911876AA7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4DD1B8-47BA-0F45-861B-93B2FC041B42}"/>
                  </a:ext>
                </a:extLst>
              </p:cNvPr>
              <p:cNvSpPr/>
              <p:nvPr/>
            </p:nvSpPr>
            <p:spPr>
              <a:xfrm>
                <a:off x="344486" y="1045957"/>
                <a:ext cx="11605058" cy="3500643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Summary:</a:t>
                </a:r>
              </a:p>
              <a:p>
                <a:endParaRPr lang="en-GB" sz="24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solidFill>
                      <a:schemeClr val="tx1"/>
                    </a:solidFill>
                  </a:rPr>
                  <a:t>No excesses are observed for </a:t>
                </a:r>
                <a14:m>
                  <m:oMath xmlns:m="http://schemas.openxmlformats.org/officeDocument/2006/math">
                    <m:r>
                      <a:rPr lang="en-GB" altLang="zh-TW" sz="2400" i="1">
                        <a:solidFill>
                          <a:schemeClr val="tx1"/>
                        </a:solidFill>
                        <a:latin typeface="Cambria Math" charset="0"/>
                      </a:rPr>
                      <m:t>𝑨</m:t>
                    </m:r>
                    <m:r>
                      <a:rPr lang="is-IS" altLang="zh-TW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altLang="zh-TW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𝒁𝑯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ℓℓ</m:t>
                    </m:r>
                    <m:r>
                      <a:rPr lang="en-GB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𝒃𝒃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final state.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 No evidence of Electroweak Baryogenesis is observed.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Limits are set into the Cross section × BR(A-&gt;ZH) × (H-&gt;bb) in each of the production mechanisms and also the 2HDM parameter space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  <a:ea typeface="DejaVu Sans" pitchFamily="2"/>
                    <a:cs typeface="DejaVu Sans" pitchFamily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charset="0"/>
                            <a:ea typeface="DejaVu Sans" pitchFamily="2"/>
                            <a:cs typeface="DejaVu Sans" pitchFamily="2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</m:func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in different 2HDM type.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4DD1B8-47BA-0F45-861B-93B2FC041B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6" y="1045957"/>
                <a:ext cx="11605058" cy="3500643"/>
              </a:xfrm>
              <a:prstGeom prst="rect">
                <a:avLst/>
              </a:prstGeom>
              <a:blipFill>
                <a:blip r:embed="rId3"/>
                <a:stretch>
                  <a:fillRect l="-654" t="-717"/>
                </a:stretch>
              </a:blipFill>
              <a:ln w="19050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E00CBB74-FDE5-F64F-BCCA-5178D262AE5F}"/>
              </a:ext>
            </a:extLst>
          </p:cNvPr>
          <p:cNvSpPr/>
          <p:nvPr/>
        </p:nvSpPr>
        <p:spPr>
          <a:xfrm>
            <a:off x="344486" y="4748007"/>
            <a:ext cx="11605058" cy="134799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dirty="0">
                <a:solidFill>
                  <a:schemeClr val="tx1"/>
                </a:solidFill>
              </a:rPr>
              <a:t>Outlook: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Analysis with ATLAS full Run-2 dataset collected between 2015 to 2018.</a:t>
            </a:r>
          </a:p>
        </p:txBody>
      </p:sp>
    </p:spTree>
    <p:extLst>
      <p:ext uri="{BB962C8B-B14F-4D97-AF65-F5344CB8AC3E}">
        <p14:creationId xmlns:p14="http://schemas.microsoft.com/office/powerpoint/2010/main" val="223345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2C89C-1033-B743-A9BA-9E7E507D1F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15C4C-A3C3-C146-AC74-35DBC9672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57D09-2A7E-614C-A43E-ADFDABFE7C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A527EF-AE2E-E749-B82A-1B0597863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547" y="829060"/>
            <a:ext cx="8490299" cy="559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99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C1090-F078-3046-99E7-B9F093F4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D28CE-667B-BD40-ADFC-6A41449949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D4FDF-5819-1146-9F96-439CAFE68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88440-4A4F-F946-8F2C-588AD3790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B605BF4-2B24-9740-8911-47B56BDFC817}"/>
                  </a:ext>
                </a:extLst>
              </p:cNvPr>
              <p:cNvSpPr/>
              <p:nvPr/>
            </p:nvSpPr>
            <p:spPr>
              <a:xfrm>
                <a:off x="123997" y="935769"/>
                <a:ext cx="11825547" cy="48344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/>
                  <a:t>[1] A. G. Cohen, D. B. Kaplan, and A. E. Nelson, </a:t>
                </a:r>
                <a:r>
                  <a:rPr lang="en-GB" sz="1400" i="1" dirty="0"/>
                  <a:t>Progress in electroweak baryogenesis</a:t>
                </a:r>
                <a:r>
                  <a:rPr lang="en-GB" sz="1400" dirty="0"/>
                  <a:t>, Ann. Rev. </a:t>
                </a:r>
                <a:r>
                  <a:rPr lang="en-GB" sz="1400" dirty="0" err="1"/>
                  <a:t>Nucl</a:t>
                </a:r>
                <a:r>
                  <a:rPr lang="en-GB" sz="1400" dirty="0"/>
                  <a:t>. Part. Sci. </a:t>
                </a:r>
                <a:r>
                  <a:rPr lang="en-GB" sz="1400" b="1" dirty="0"/>
                  <a:t>43 </a:t>
                </a:r>
                <a:r>
                  <a:rPr lang="en-GB" sz="1400" dirty="0"/>
                  <a:t>(1993) 27, </a:t>
                </a:r>
                <a:r>
                  <a:rPr lang="en-GB" sz="1400" dirty="0" err="1"/>
                  <a:t>arXiv</a:t>
                </a:r>
                <a:r>
                  <a:rPr lang="en-GB" sz="1400" dirty="0"/>
                  <a:t>: 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/9302210. 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[2] ATLAS Collaboration, </a:t>
                </a:r>
                <a:r>
                  <a:rPr lang="en-GB" sz="1400" i="1" dirty="0"/>
                  <a:t>Optimisation of the ATLAS b-tagging performance for the 2016 LHC Run,</a:t>
                </a:r>
                <a:r>
                  <a:rPr lang="en-GB" sz="1400" dirty="0"/>
                  <a:t> ATL-PHYS-PUB-2016-012, URL: http://</a:t>
                </a:r>
                <a:r>
                  <a:rPr lang="en-GB" sz="1400" dirty="0" err="1"/>
                  <a:t>cdsweb.cern.ch</a:t>
                </a:r>
                <a:r>
                  <a:rPr lang="en-GB" sz="1400" dirty="0"/>
                  <a:t>/record/2160731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[3] ATLAS Collaboration, </a:t>
                </a:r>
                <a:r>
                  <a:rPr lang="en-GB" sz="1400" i="1" dirty="0"/>
                  <a:t>Search for a heavy Higgs boson decaying into a Z boson and another heavy Higgs boson in the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ℓℓ</m:t>
                    </m:r>
                  </m:oMath>
                </a14:m>
                <a:r>
                  <a:rPr lang="en-GB" sz="1400" i="1" dirty="0"/>
                  <a:t>bb final state in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GB" sz="1400" i="1" dirty="0"/>
                  <a:t> = 13 </a:t>
                </a:r>
                <a:r>
                  <a:rPr lang="en-GB" sz="1400" i="1" dirty="0" err="1"/>
                  <a:t>TeV</a:t>
                </a:r>
                <a:r>
                  <a:rPr lang="en-GB" sz="1400" i="1" dirty="0"/>
                  <a:t> with the ATLAS detector, </a:t>
                </a:r>
                <a:r>
                  <a:rPr lang="en-GB" sz="1400" dirty="0"/>
                  <a:t>Phys. Lett. B 783 (2018) 392, arXiv:1804.01126 [hep-ex].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[4] B. </a:t>
                </a:r>
                <a:r>
                  <a:rPr lang="en-GB" sz="1400" dirty="0" err="1"/>
                  <a:t>Coleppa</a:t>
                </a:r>
                <a:r>
                  <a:rPr lang="en-GB" sz="1400" dirty="0"/>
                  <a:t>, F. Kling, and S. Su, </a:t>
                </a:r>
                <a:r>
                  <a:rPr lang="en-GB" sz="1400" i="1" dirty="0"/>
                  <a:t>Exotic decays of a heavy neutral Higgs through HZ/AZ channel</a:t>
                </a:r>
                <a:r>
                  <a:rPr lang="en-GB" sz="1400" dirty="0"/>
                  <a:t>, JHEP </a:t>
                </a:r>
                <a:r>
                  <a:rPr lang="en-GB" sz="1400" b="1" dirty="0"/>
                  <a:t>09 </a:t>
                </a:r>
                <a:r>
                  <a:rPr lang="en-GB" sz="1400" dirty="0"/>
                  <a:t>(2014) 161, </a:t>
                </a:r>
                <a:r>
                  <a:rPr lang="en-GB" sz="1400" dirty="0" err="1"/>
                  <a:t>arXiv</a:t>
                </a:r>
                <a:r>
                  <a:rPr lang="en-GB" sz="1400" dirty="0"/>
                  <a:t>: 1404.1922 [hep-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]. 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[5] G. Branco, P. Ferreira, L. </a:t>
                </a:r>
                <a:r>
                  <a:rPr lang="en-GB" sz="1400" dirty="0" err="1"/>
                  <a:t>Lavoura</a:t>
                </a:r>
                <a:r>
                  <a:rPr lang="en-GB" sz="1400" dirty="0"/>
                  <a:t>, M. </a:t>
                </a:r>
                <a:r>
                  <a:rPr lang="en-GB" sz="1400" dirty="0" err="1"/>
                  <a:t>Rebelo</a:t>
                </a:r>
                <a:r>
                  <a:rPr lang="en-GB" sz="1400" dirty="0"/>
                  <a:t>, M. Sher, et al., </a:t>
                </a:r>
                <a:r>
                  <a:rPr lang="en-GB" sz="1400" i="1" dirty="0"/>
                  <a:t>Theory and phenomenology of two-Higgs-doublet models</a:t>
                </a:r>
                <a:r>
                  <a:rPr lang="en-GB" sz="1400" dirty="0"/>
                  <a:t>, Phys. Rept. </a:t>
                </a:r>
                <a:r>
                  <a:rPr lang="en-GB" sz="1400" b="1" dirty="0"/>
                  <a:t>516 </a:t>
                </a:r>
                <a:r>
                  <a:rPr lang="en-GB" sz="1400" dirty="0"/>
                  <a:t>(2012) 1, </a:t>
                </a:r>
                <a:r>
                  <a:rPr lang="en-GB" sz="1400" dirty="0" err="1"/>
                  <a:t>arXiv</a:t>
                </a:r>
                <a:r>
                  <a:rPr lang="en-GB" sz="1400" dirty="0"/>
                  <a:t>: 1106.0034 [hep-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]. 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[6] G. C. </a:t>
                </a:r>
                <a:r>
                  <a:rPr lang="en-GB" sz="1400" dirty="0" err="1"/>
                  <a:t>Dorsch</a:t>
                </a:r>
                <a:r>
                  <a:rPr lang="en-GB" sz="1400" dirty="0"/>
                  <a:t>, S. J. Huber, K. </a:t>
                </a:r>
                <a:r>
                  <a:rPr lang="en-GB" sz="1400" dirty="0" err="1"/>
                  <a:t>Mimasu</a:t>
                </a:r>
                <a:r>
                  <a:rPr lang="en-GB" sz="1400" dirty="0"/>
                  <a:t>, and J. M. No, </a:t>
                </a:r>
                <a:r>
                  <a:rPr lang="en-GB" sz="1400" i="1" dirty="0"/>
                  <a:t>Echoes of the Electroweak Phase Transition: Discovering a second Higgs doublet through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𝑍</m:t>
                    </m:r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/>
                  <a:t>, Phys. Rev. Lett. </a:t>
                </a:r>
                <a:r>
                  <a:rPr lang="en-GB" sz="1400" b="1" dirty="0"/>
                  <a:t>113 </a:t>
                </a:r>
                <a:r>
                  <a:rPr lang="en-GB" sz="1400" dirty="0"/>
                  <a:t>(2014) 211802, arXiv:1405.5537 [hep-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].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[7] L. </a:t>
                </a:r>
                <a:r>
                  <a:rPr lang="en-GB" sz="1400" dirty="0" err="1"/>
                  <a:t>Fromme</a:t>
                </a:r>
                <a:r>
                  <a:rPr lang="en-GB" sz="1400" dirty="0"/>
                  <a:t>, S. J. Huber, and M. </a:t>
                </a:r>
                <a:r>
                  <a:rPr lang="en-GB" sz="1400" dirty="0" err="1"/>
                  <a:t>Seniuch</a:t>
                </a:r>
                <a:r>
                  <a:rPr lang="en-GB" sz="1400" dirty="0"/>
                  <a:t>, </a:t>
                </a:r>
                <a:r>
                  <a:rPr lang="en-GB" sz="1400" i="1" dirty="0"/>
                  <a:t>Baryogenesis in the two-Higgs doublet model</a:t>
                </a:r>
                <a:r>
                  <a:rPr lang="en-GB" sz="1400" dirty="0"/>
                  <a:t>, JHEP </a:t>
                </a:r>
                <a:r>
                  <a:rPr lang="en-GB" sz="1400" b="1" dirty="0"/>
                  <a:t>11 </a:t>
                </a:r>
                <a:r>
                  <a:rPr lang="en-GB" sz="1400" dirty="0"/>
                  <a:t>(2006) 038, </a:t>
                </a:r>
                <a:r>
                  <a:rPr lang="en-GB" sz="1400" dirty="0" err="1"/>
                  <a:t>arXiv</a:t>
                </a:r>
                <a:r>
                  <a:rPr lang="en-GB" sz="1400" dirty="0"/>
                  <a:t>: 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/0605242. 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[8] N. </a:t>
                </a:r>
                <a:r>
                  <a:rPr lang="en-GB" sz="1400" dirty="0" err="1"/>
                  <a:t>Turok</a:t>
                </a:r>
                <a:r>
                  <a:rPr lang="en-GB" sz="1400" dirty="0"/>
                  <a:t> and J. </a:t>
                </a:r>
                <a:r>
                  <a:rPr lang="en-GB" sz="1400" dirty="0" err="1"/>
                  <a:t>Zadrozny</a:t>
                </a:r>
                <a:r>
                  <a:rPr lang="en-GB" sz="1400" dirty="0"/>
                  <a:t>, </a:t>
                </a:r>
                <a:r>
                  <a:rPr lang="en-GB" sz="1400" i="1" dirty="0"/>
                  <a:t>Electroweak baryogenesis in the two doublet model</a:t>
                </a:r>
                <a:r>
                  <a:rPr lang="en-GB" sz="1400" dirty="0"/>
                  <a:t>, </a:t>
                </a:r>
                <a:r>
                  <a:rPr lang="en-GB" sz="1400" dirty="0" err="1"/>
                  <a:t>Nucl</a:t>
                </a:r>
                <a:r>
                  <a:rPr lang="en-GB" sz="1400" dirty="0"/>
                  <a:t>. Phys. B </a:t>
                </a:r>
                <a:r>
                  <a:rPr lang="en-GB" sz="1400" b="1" dirty="0"/>
                  <a:t>358 </a:t>
                </a:r>
                <a:r>
                  <a:rPr lang="en-GB" sz="1400" dirty="0"/>
                  <a:t>(1991) 471. </a:t>
                </a:r>
              </a:p>
              <a:p>
                <a:endParaRPr lang="en-GB" sz="1400" dirty="0"/>
              </a:p>
              <a:p>
                <a:r>
                  <a:rPr lang="en-GB" sz="1400" dirty="0"/>
                  <a:t>[9] P. Basler, M. Krause, M. </a:t>
                </a:r>
                <a:r>
                  <a:rPr lang="en-GB" sz="1400" dirty="0" err="1"/>
                  <a:t>Muhlleitner</a:t>
                </a:r>
                <a:r>
                  <a:rPr lang="en-GB" sz="1400" dirty="0"/>
                  <a:t>, J. </a:t>
                </a:r>
                <a:r>
                  <a:rPr lang="en-GB" sz="1400" dirty="0" err="1"/>
                  <a:t>Wittbrodt</a:t>
                </a:r>
                <a:r>
                  <a:rPr lang="en-GB" sz="1400" dirty="0"/>
                  <a:t>, and A. </a:t>
                </a:r>
                <a:r>
                  <a:rPr lang="en-GB" sz="1400" dirty="0" err="1"/>
                  <a:t>Wlotzka</a:t>
                </a:r>
                <a:r>
                  <a:rPr lang="en-GB" sz="1400" dirty="0"/>
                  <a:t>, </a:t>
                </a:r>
                <a:r>
                  <a:rPr lang="en-GB" sz="1400" i="1" dirty="0"/>
                  <a:t>Strong First Order Electroweak Phase Transition in the CP-Conserving 2HDM Revisited</a:t>
                </a:r>
                <a:r>
                  <a:rPr lang="en-GB" sz="1400" dirty="0"/>
                  <a:t>, JHEP </a:t>
                </a:r>
                <a:r>
                  <a:rPr lang="en-GB" sz="1400" b="1" dirty="0"/>
                  <a:t>02 </a:t>
                </a:r>
                <a:r>
                  <a:rPr lang="en-GB" sz="1400" dirty="0"/>
                  <a:t>(2017) 121, </a:t>
                </a:r>
                <a:r>
                  <a:rPr lang="en-GB" sz="1400" dirty="0" err="1"/>
                  <a:t>arXiv</a:t>
                </a:r>
                <a:r>
                  <a:rPr lang="en-GB" sz="1400" dirty="0"/>
                  <a:t>: 1612.04086 [hep-</a:t>
                </a:r>
                <a:r>
                  <a:rPr lang="en-GB" sz="1400" dirty="0" err="1"/>
                  <a:t>ph</a:t>
                </a:r>
                <a:r>
                  <a:rPr lang="en-GB" sz="1400" dirty="0"/>
                  <a:t>]. 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B605BF4-2B24-9740-8911-47B56BDFC8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97" y="935769"/>
                <a:ext cx="11825547" cy="4834400"/>
              </a:xfrm>
              <a:prstGeom prst="rect">
                <a:avLst/>
              </a:prstGeom>
              <a:blipFill>
                <a:blip r:embed="rId3"/>
                <a:stretch>
                  <a:fillRect l="-107" t="-262" b="-5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217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A0CE85C-3A9F-9542-B26A-8C19B30B8B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2C89C-1033-B743-A9BA-9E7E507D1F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15C4C-A3C3-C146-AC74-35DBC9672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57D09-2A7E-614C-A43E-ADFDABFE7C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41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1"/>
            <a:ext cx="10058400" cy="723900"/>
          </a:xfrm>
        </p:spPr>
        <p:txBody>
          <a:bodyPr/>
          <a:lstStyle/>
          <a:p>
            <a:r>
              <a:rPr lang="en-US" dirty="0"/>
              <a:t>Yukawa coupling coefficients in 2HDM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E600123-0FB3-B446-A258-6C3FBB1A3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43C1066-9B39-8A42-A12E-EE6B4CC45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468E71-B61E-9F42-BFCC-B5F9DD41A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52" y="1407336"/>
            <a:ext cx="10928377" cy="39408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2BDBE6-F588-C646-A7A9-35C1DB622056}"/>
              </a:ext>
            </a:extLst>
          </p:cNvPr>
          <p:cNvSpPr txBox="1"/>
          <p:nvPr/>
        </p:nvSpPr>
        <p:spPr>
          <a:xfrm>
            <a:off x="717807" y="4529319"/>
            <a:ext cx="10924722" cy="3616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39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2A837E-E08F-C84B-A351-5E6898081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B86914-B581-E64D-B1A7-AA9F4E9FA8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2ADB9-1D46-B948-9260-07A4B809B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A1D09-9A3F-6E4C-8DBD-0F714B528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EF7731-AA9D-9B41-A2A7-C4F5BF1325B9}"/>
              </a:ext>
            </a:extLst>
          </p:cNvPr>
          <p:cNvSpPr txBox="1"/>
          <p:nvPr/>
        </p:nvSpPr>
        <p:spPr>
          <a:xfrm>
            <a:off x="294100" y="883873"/>
            <a:ext cx="1160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Searching for heavy Higgs boson, A, decaying into a Z boson with another heavy Higgs boson, H, in ATLAS detector.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2424AB7-6814-5E42-95C1-A1F2497735DD}"/>
              </a:ext>
            </a:extLst>
          </p:cNvPr>
          <p:cNvSpPr/>
          <p:nvPr/>
        </p:nvSpPr>
        <p:spPr>
          <a:xfrm>
            <a:off x="2236424" y="1923945"/>
            <a:ext cx="3149964" cy="940758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F30F06-621E-D64B-AD60-EF8BBB1AB1BC}"/>
              </a:ext>
            </a:extLst>
          </p:cNvPr>
          <p:cNvSpPr/>
          <p:nvPr/>
        </p:nvSpPr>
        <p:spPr>
          <a:xfrm>
            <a:off x="6325636" y="1923945"/>
            <a:ext cx="2386195" cy="940758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94CF4B-A9A9-B449-882D-E3F4C877CB46}"/>
              </a:ext>
            </a:extLst>
          </p:cNvPr>
          <p:cNvSpPr/>
          <p:nvPr/>
        </p:nvSpPr>
        <p:spPr>
          <a:xfrm>
            <a:off x="2337765" y="2119859"/>
            <a:ext cx="2947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Extended Higgs sector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9D9367-03A1-E44B-AC97-8615ECBE545D}"/>
              </a:ext>
            </a:extLst>
          </p:cNvPr>
          <p:cNvSpPr/>
          <p:nvPr/>
        </p:nvSpPr>
        <p:spPr>
          <a:xfrm>
            <a:off x="6604798" y="2119859"/>
            <a:ext cx="1827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Baryogenesis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AE5D93E-276E-F74F-A7BD-AA3FC75C9635}"/>
              </a:ext>
            </a:extLst>
          </p:cNvPr>
          <p:cNvSpPr/>
          <p:nvPr/>
        </p:nvSpPr>
        <p:spPr>
          <a:xfrm rot="20124456">
            <a:off x="4291357" y="2981930"/>
            <a:ext cx="583808" cy="12008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9D75EA66-69BD-264F-BC7B-7447A3B32CBD}"/>
              </a:ext>
            </a:extLst>
          </p:cNvPr>
          <p:cNvSpPr/>
          <p:nvPr/>
        </p:nvSpPr>
        <p:spPr>
          <a:xfrm rot="1572679">
            <a:off x="6538248" y="2965794"/>
            <a:ext cx="583808" cy="12008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7E32BD3-3529-9048-9D09-82C3A9952A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7" t="28253" r="62772" b="30442"/>
          <a:stretch/>
        </p:blipFill>
        <p:spPr>
          <a:xfrm>
            <a:off x="4067964" y="4198073"/>
            <a:ext cx="3161141" cy="219080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6904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8" grpId="0"/>
      <p:bldP spid="12" grpId="0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Interpolation yield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CF7B8A-0D24-F64B-B45C-D45A822EF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97" y="1312434"/>
            <a:ext cx="5325176" cy="4528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C3B1C3-E0FA-4842-ABA8-6469F287F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361" y="1312434"/>
            <a:ext cx="6538812" cy="452896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323EB-F5D2-A94E-8D2C-430A95EFE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2BCE44F-69D1-BC41-B642-570D2251E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02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DSCB function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ECBE77-6B3B-A84B-9434-2CD7445A8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7411"/>
            <a:ext cx="12192000" cy="4033784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DBA827-F701-E546-81B5-58658E06C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964B8E4-9BBE-1A44-B166-ACDA84CB9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5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 function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8FF088-1E42-9D42-9DA7-DE1FDD41B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01" y="2046212"/>
            <a:ext cx="10274300" cy="1041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058D1C-DCDA-DC4B-A1C1-D36EFB173CC8}"/>
                  </a:ext>
                </a:extLst>
              </p:cNvPr>
              <p:cNvSpPr txBox="1"/>
              <p:nvPr/>
            </p:nvSpPr>
            <p:spPr>
              <a:xfrm>
                <a:off x="214767" y="850604"/>
                <a:ext cx="116511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To extract the potential signal contributions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ℓℓ</m:t>
                        </m:r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GB" dirty="0"/>
                  <a:t> distribution between the signal and background contributions,</a:t>
                </a:r>
              </a:p>
              <a:p>
                <a:r>
                  <a:rPr lang="en-GB" dirty="0"/>
                  <a:t>the binned maximum-likelihood fits of the signal-plus-background hypotheses has been considered. 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For a given mass hypothesis of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dirty="0"/>
                  <a:t>), the likelihood is constructed as the product of Poisson statistics in</a:t>
                </a:r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ℓℓ</m:t>
                        </m:r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GB" dirty="0"/>
                  <a:t> bins: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058D1C-DCDA-DC4B-A1C1-D36EFB173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67" y="850604"/>
                <a:ext cx="11651168" cy="1200329"/>
              </a:xfrm>
              <a:prstGeom prst="rect">
                <a:avLst/>
              </a:prstGeom>
              <a:blipFill>
                <a:blip r:embed="rId3"/>
                <a:stretch>
                  <a:fillRect l="-436" t="-2105" b="-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33CD82CC-5805-4A47-8E77-D1317EEF6B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192985"/>
                  </p:ext>
                </p:extLst>
              </p:nvPr>
            </p:nvGraphicFramePr>
            <p:xfrm>
              <a:off x="214768" y="3087612"/>
              <a:ext cx="7653326" cy="30960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7167">
                      <a:extLst>
                        <a:ext uri="{9D8B030D-6E8A-4147-A177-3AD203B41FA5}">
                          <a16:colId xmlns:a16="http://schemas.microsoft.com/office/drawing/2014/main" val="1648979519"/>
                        </a:ext>
                      </a:extLst>
                    </a:gridCol>
                    <a:gridCol w="6086159">
                      <a:extLst>
                        <a:ext uri="{9D8B030D-6E8A-4147-A177-3AD203B41FA5}">
                          <a16:colId xmlns:a16="http://schemas.microsoft.com/office/drawing/2014/main" val="9875170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Meaning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831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Number of observed events </a:t>
                          </a: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in bin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001849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expected number of signal in bin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33750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estimated background events in bin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oMath>
                          </a14:m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423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background normalisation scale factors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727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nuisance parameters associated with systematic uncertainties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7704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constraints on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9605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signal-strength parameter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32388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33CD82CC-5805-4A47-8E77-D1317EEF6B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192985"/>
                  </p:ext>
                </p:extLst>
              </p:nvPr>
            </p:nvGraphicFramePr>
            <p:xfrm>
              <a:off x="214768" y="3087612"/>
              <a:ext cx="7653326" cy="30960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7167">
                      <a:extLst>
                        <a:ext uri="{9D8B030D-6E8A-4147-A177-3AD203B41FA5}">
                          <a16:colId xmlns:a16="http://schemas.microsoft.com/office/drawing/2014/main" val="1648979519"/>
                        </a:ext>
                      </a:extLst>
                    </a:gridCol>
                    <a:gridCol w="6086159">
                      <a:extLst>
                        <a:ext uri="{9D8B030D-6E8A-4147-A177-3AD203B41FA5}">
                          <a16:colId xmlns:a16="http://schemas.microsoft.com/office/drawing/2014/main" val="9875170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Meaning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831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10345" r="-387903" b="-66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833" t="-110345" r="-208" b="-66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00184983"/>
                      </a:ext>
                    </a:extLst>
                  </a:tr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90625" r="-387903" b="-50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833" t="-190625" r="-208" b="-503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3375070"/>
                      </a:ext>
                    </a:extLst>
                  </a:tr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90625" r="-387903" b="-40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833" t="-290625" r="-208" b="-403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5423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431034" r="-387903" b="-3448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background normalisation scale factors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727351"/>
                      </a:ext>
                    </a:extLst>
                  </a:tr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481250" r="-387903" b="-2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nuisance parameters associated with systematic uncertainties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770445"/>
                      </a:ext>
                    </a:extLst>
                  </a:tr>
                  <a:tr h="4031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81250" r="-387903" b="-1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5833" t="-581250" r="-208" b="-1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9605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751724" r="-387903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signal-strength parameter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323883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F0828B2-0505-F544-8FE4-B734A08A0F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2274062"/>
                  </p:ext>
                </p:extLst>
              </p:nvPr>
            </p:nvGraphicFramePr>
            <p:xfrm>
              <a:off x="8027583" y="4660495"/>
              <a:ext cx="3921961" cy="11277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358020">
                      <a:extLst>
                        <a:ext uri="{9D8B030D-6E8A-4147-A177-3AD203B41FA5}">
                          <a16:colId xmlns:a16="http://schemas.microsoft.com/office/drawing/2014/main" val="2391705731"/>
                        </a:ext>
                      </a:extLst>
                    </a:gridCol>
                    <a:gridCol w="1140737">
                      <a:extLst>
                        <a:ext uri="{9D8B030D-6E8A-4147-A177-3AD203B41FA5}">
                          <a16:colId xmlns:a16="http://schemas.microsoft.com/office/drawing/2014/main" val="576281729"/>
                        </a:ext>
                      </a:extLst>
                    </a:gridCol>
                    <a:gridCol w="1423204">
                      <a:extLst>
                        <a:ext uri="{9D8B030D-6E8A-4147-A177-3AD203B41FA5}">
                          <a16:colId xmlns:a16="http://schemas.microsoft.com/office/drawing/2014/main" val="2521831813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dirty="0"/>
                            <a:t> in 2tag</a:t>
                          </a:r>
                          <a:r>
                            <a:rPr lang="en-GB" sz="1400" baseline="0" dirty="0"/>
                            <a:t> category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dirty="0"/>
                            <a:t> in 3ptag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aseline="0" dirty="0"/>
                            <a:t>category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437263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DejaVu Sans" pitchFamily="2"/>
                                  <a:cs typeface="DejaVu Sans" pitchFamily="2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DejaVu Sans" pitchFamily="2"/>
                                      <a:cs typeface="DejaVu Sans" pitchFamily="2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DejaVu Sans" pitchFamily="2"/>
                                      <a:cs typeface="DejaVu Sans" pitchFamily="2"/>
                                    </a:rPr>
                                    <m:t>𝑡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Arial" pitchFamily="18"/>
                              <a:ea typeface="DejaVu Sans" pitchFamily="2"/>
                              <a:cs typeface="DejaVu Sans" pitchFamily="2"/>
                            </a:rPr>
                            <a:t> </a:t>
                          </a: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ea typeface="DejaVu Sans" pitchFamily="2"/>
                              <a:cs typeface="DejaVu Sans" pitchFamily="2"/>
                            </a:rPr>
                            <a:t>production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0.96 ± 0.06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 ± 0.2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109280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DejaVu Sans" pitchFamily="2"/>
                                    <a:cs typeface="DejaVu Sans" pitchFamily="2"/>
                                  </a:rPr>
                                  <m:t>𝑍</m:t>
                                </m:r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DejaVu Sans" pitchFamily="2"/>
                                    <a:cs typeface="DejaVu Sans" pitchFamily="2"/>
                                  </a:rPr>
                                  <m:t>+</m:t>
                                </m:r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DejaVu Sans" pitchFamily="2"/>
                                    <a:cs typeface="DejaVu Sans" pitchFamily="2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1.12 ± 0.09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1.1 ± 0.2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242845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F0828B2-0505-F544-8FE4-B734A08A0F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2274062"/>
                  </p:ext>
                </p:extLst>
              </p:nvPr>
            </p:nvGraphicFramePr>
            <p:xfrm>
              <a:off x="8027583" y="4660495"/>
              <a:ext cx="3921961" cy="11277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358020">
                      <a:extLst>
                        <a:ext uri="{9D8B030D-6E8A-4147-A177-3AD203B41FA5}">
                          <a16:colId xmlns:a16="http://schemas.microsoft.com/office/drawing/2014/main" val="2391705731"/>
                        </a:ext>
                      </a:extLst>
                    </a:gridCol>
                    <a:gridCol w="1140737">
                      <a:extLst>
                        <a:ext uri="{9D8B030D-6E8A-4147-A177-3AD203B41FA5}">
                          <a16:colId xmlns:a16="http://schemas.microsoft.com/office/drawing/2014/main" val="576281729"/>
                        </a:ext>
                      </a:extLst>
                    </a:gridCol>
                    <a:gridCol w="1423204">
                      <a:extLst>
                        <a:ext uri="{9D8B030D-6E8A-4147-A177-3AD203B41FA5}">
                          <a16:colId xmlns:a16="http://schemas.microsoft.com/office/drawing/2014/main" val="2521831813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20000" t="-2439" r="-126667" b="-1317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76786" t="-2439" r="-1786" b="-1317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437263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935" t="-168000" r="-190654" b="-11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0.96 ± 0.06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 ± 0.2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109280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935" t="-279167" r="-190654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1.12 ± 0.09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1.1 ± 0.2 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242845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3578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Systematic uncertainties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E98890-2F22-1644-9505-DE070B7E459C}"/>
                  </a:ext>
                </a:extLst>
              </p:cNvPr>
              <p:cNvSpPr txBox="1"/>
              <p:nvPr/>
            </p:nvSpPr>
            <p:spPr>
              <a:xfrm>
                <a:off x="63585" y="823414"/>
                <a:ext cx="118859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Uncertainties in the search having the largest impact depend on the choice of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dirty="0"/>
                  <a:t>).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leading uncertainties in two example mass points are shown as follow: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E98890-2F22-1644-9505-DE070B7E4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5" y="823414"/>
                <a:ext cx="11885959" cy="646331"/>
              </a:xfrm>
              <a:prstGeom prst="rect">
                <a:avLst/>
              </a:prstGeom>
              <a:blipFill>
                <a:blip r:embed="rId2"/>
                <a:stretch>
                  <a:fillRect l="-320" t="-3846" b="-1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E6113C4A-146A-5643-967D-8D436533F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18" y="1824991"/>
            <a:ext cx="8659611" cy="23852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BE414E-66F1-EC43-94A1-C6AD853F4BB0}"/>
                  </a:ext>
                </a:extLst>
              </p:cNvPr>
              <p:cNvSpPr txBox="1"/>
              <p:nvPr/>
            </p:nvSpPr>
            <p:spPr>
              <a:xfrm>
                <a:off x="9900458" y="1824991"/>
                <a:ext cx="1821717" cy="369332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>
                    <a:solidFill>
                      <a:schemeClr val="accent2"/>
                    </a:solidFill>
                  </a:rPr>
                  <a:t>: Signal strength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BE414E-66F1-EC43-94A1-C6AD853F4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458" y="1824991"/>
                <a:ext cx="1821717" cy="369332"/>
              </a:xfrm>
              <a:prstGeom prst="rect">
                <a:avLst/>
              </a:prstGeom>
              <a:blipFill>
                <a:blip r:embed="rId4"/>
                <a:stretch>
                  <a:fillRect t="-3125" r="-685" b="-18750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8977EE3B-C195-574C-B884-0FE295801DC5}"/>
              </a:ext>
            </a:extLst>
          </p:cNvPr>
          <p:cNvSpPr/>
          <p:nvPr/>
        </p:nvSpPr>
        <p:spPr>
          <a:xfrm>
            <a:off x="262628" y="4480820"/>
            <a:ext cx="11791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eXGyreTermes"/>
              </a:rPr>
              <a:t>The leading sources of systematic uncertainty are similar for other mass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eXGyreTermes"/>
              </a:rPr>
              <a:t>The limited size of the simulated samples has the largest impact on the search sensitivity among all the sources of systematic uncertainty.</a:t>
            </a:r>
          </a:p>
        </p:txBody>
      </p:sp>
    </p:spTree>
    <p:extLst>
      <p:ext uri="{BB962C8B-B14F-4D97-AF65-F5344CB8AC3E}">
        <p14:creationId xmlns:p14="http://schemas.microsoft.com/office/powerpoint/2010/main" val="553640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B91F-CF7B-DA4A-A7A4-FA6B6C8E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I: Cross section limit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03CEDB-C72D-EE4F-973C-38D7EC70F5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967" b="56147"/>
          <a:stretch/>
        </p:blipFill>
        <p:spPr>
          <a:xfrm>
            <a:off x="1374700" y="806542"/>
            <a:ext cx="4150290" cy="2825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88F672-B273-E24E-88CB-2334980E4E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22" t="50823" r="190" b="5039"/>
          <a:stretch/>
        </p:blipFill>
        <p:spPr>
          <a:xfrm>
            <a:off x="6439178" y="3598949"/>
            <a:ext cx="4121071" cy="2860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923264-18F4-F740-ABB1-E45D2617C4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316" r="49647" b="4419"/>
          <a:stretch/>
        </p:blipFill>
        <p:spPr>
          <a:xfrm>
            <a:off x="1395965" y="3634801"/>
            <a:ext cx="4150291" cy="28337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CBCB75-6294-BF4E-AC09-53A05C4CF7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091" b="56147"/>
          <a:stretch/>
        </p:blipFill>
        <p:spPr>
          <a:xfrm>
            <a:off x="6439178" y="806542"/>
            <a:ext cx="4121071" cy="28698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AE7453-8505-9D4F-894F-DF62578E2CF6}"/>
              </a:ext>
            </a:extLst>
          </p:cNvPr>
          <p:cNvSpPr txBox="1"/>
          <p:nvPr/>
        </p:nvSpPr>
        <p:spPr>
          <a:xfrm>
            <a:off x="4242568" y="1792093"/>
            <a:ext cx="537840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ggA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DE36C8-7BAC-EA4F-8351-58FAC4FE21D1}"/>
              </a:ext>
            </a:extLst>
          </p:cNvPr>
          <p:cNvSpPr txBox="1"/>
          <p:nvPr/>
        </p:nvSpPr>
        <p:spPr>
          <a:xfrm>
            <a:off x="4235924" y="4616633"/>
            <a:ext cx="561372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bbA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6AF476-3DD0-6541-B6A3-0AA81F54AAE2}"/>
              </a:ext>
            </a:extLst>
          </p:cNvPr>
          <p:cNvSpPr txBox="1"/>
          <p:nvPr/>
        </p:nvSpPr>
        <p:spPr>
          <a:xfrm>
            <a:off x="9236771" y="4616633"/>
            <a:ext cx="561372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bbA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6D9E0C-DD67-B74F-9E4B-41B41A76F7B4}"/>
              </a:ext>
            </a:extLst>
          </p:cNvPr>
          <p:cNvSpPr txBox="1"/>
          <p:nvPr/>
        </p:nvSpPr>
        <p:spPr>
          <a:xfrm>
            <a:off x="9236771" y="1792093"/>
            <a:ext cx="537840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>
                <a:solidFill>
                  <a:schemeClr val="accent5"/>
                </a:solidFill>
              </a:rPr>
              <a:t>ggA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BD711C-EB6D-9A42-8267-980F3BD94158}"/>
              </a:ext>
            </a:extLst>
          </p:cNvPr>
          <p:cNvSpPr/>
          <p:nvPr/>
        </p:nvSpPr>
        <p:spPr>
          <a:xfrm>
            <a:off x="10365859" y="6057661"/>
            <a:ext cx="182614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u="sng" dirty="0">
                <a:hlinkClick r:id="rId3"/>
              </a:rPr>
              <a:t>arXiv:1804.01126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4004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26B91F-CF7B-DA4A-A7A4-FA6B6C8E2F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Result II</a:t>
                </a:r>
                <a:r>
                  <a:rPr lang="en-GB" dirty="0">
                    <a:solidFill>
                      <a:schemeClr val="bg1"/>
                    </a:solidFill>
                  </a:rPr>
                  <a:t>: </a:t>
                </a:r>
                <a:r>
                  <a:rPr lang="en-US" dirty="0">
                    <a:solidFill>
                      <a:schemeClr val="bg1"/>
                    </a:solidFill>
                    <a:ea typeface="DejaVu Sans" pitchFamily="2"/>
                    <a:cs typeface="DejaVu Sans" pitchFamily="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ea typeface="DejaVu Sans" pitchFamily="2"/>
                    <a:cs typeface="DejaVu Sans" pitchFamily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>
                    <a:ea typeface="DejaVu Sans" pitchFamily="2"/>
                    <a:cs typeface="DejaVu Sans" pitchFamily="2"/>
                  </a:rPr>
                  <a:t>) plane</a:t>
                </a:r>
                <a:r>
                  <a:rPr lang="en-GB" dirty="0"/>
                  <a:t> vs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26B91F-CF7B-DA4A-A7A4-FA6B6C8E2F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78" t="-31579" b="-45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E8234B-B88F-4E4B-A34D-3195F186A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64CE-8E08-0446-8EDC-0A488BEF1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19A46-D724-D94D-A28A-D5A4811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105C92-1DB5-F143-8596-0BD3476D3B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82" b="56616"/>
          <a:stretch/>
        </p:blipFill>
        <p:spPr>
          <a:xfrm>
            <a:off x="2176090" y="882149"/>
            <a:ext cx="3639931" cy="2769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8B3867-C661-0E49-B389-2908EB37D6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685" t="52027" b="5812"/>
          <a:stretch/>
        </p:blipFill>
        <p:spPr>
          <a:xfrm>
            <a:off x="5858539" y="3651296"/>
            <a:ext cx="3622660" cy="27338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DDDBE7-9C9C-4447-9260-892CCCC9A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071" b="57053"/>
          <a:stretch/>
        </p:blipFill>
        <p:spPr>
          <a:xfrm>
            <a:off x="5858540" y="882149"/>
            <a:ext cx="3622659" cy="27691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3D7ACD-9FB2-8C43-8A08-56FB7EF260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" t="51579" r="53427" b="5946"/>
          <a:stretch/>
        </p:blipFill>
        <p:spPr>
          <a:xfrm>
            <a:off x="2176089" y="3651298"/>
            <a:ext cx="3639931" cy="2733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C0F4BB-274E-0E4C-ACDF-922C3E2AB015}"/>
                  </a:ext>
                </a:extLst>
              </p:cNvPr>
              <p:cNvSpPr txBox="1"/>
              <p:nvPr/>
            </p:nvSpPr>
            <p:spPr>
              <a:xfrm>
                <a:off x="123996" y="1730668"/>
                <a:ext cx="2247064" cy="147732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type-I and lepton specific, the </a:t>
                </a:r>
                <a:r>
                  <a:rPr lang="en-GB" dirty="0" err="1"/>
                  <a:t>ggA</a:t>
                </a:r>
                <a:r>
                  <a:rPr lang="en-GB" dirty="0"/>
                  <a:t> production cross section decreases with increasing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</m:oMath>
                </a14:m>
                <a:r>
                  <a:rPr lang="en-GB" dirty="0"/>
                  <a:t>.</a:t>
                </a:r>
                <a:endParaRPr lang="el-G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C0F4BB-274E-0E4C-ACDF-922C3E2AB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96" y="1730668"/>
                <a:ext cx="2247064" cy="1477328"/>
              </a:xfrm>
              <a:prstGeom prst="rect">
                <a:avLst/>
              </a:prstGeom>
              <a:blipFill>
                <a:blip r:embed="rId4"/>
                <a:stretch>
                  <a:fillRect l="-1667" t="-833" b="-4167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37FC9D2-3C36-3540-B841-DB1AF6D6B61E}"/>
                  </a:ext>
                </a:extLst>
              </p:cNvPr>
              <p:cNvSpPr txBox="1"/>
              <p:nvPr/>
            </p:nvSpPr>
            <p:spPr>
              <a:xfrm>
                <a:off x="9690828" y="1730668"/>
                <a:ext cx="2143209" cy="175432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the case of Type-II and flipped, at large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values it is the</a:t>
                </a:r>
              </a:p>
              <a:p>
                <a:r>
                  <a:rPr lang="en-GB" dirty="0" err="1"/>
                  <a:t>bbA</a:t>
                </a:r>
                <a:r>
                  <a:rPr lang="en-GB" dirty="0"/>
                  <a:t> that dominates instead of the </a:t>
                </a:r>
                <a:r>
                  <a:rPr lang="en-GB" dirty="0" err="1"/>
                  <a:t>ggA</a:t>
                </a:r>
                <a:r>
                  <a:rPr lang="en-GB" dirty="0"/>
                  <a:t> in this region.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37FC9D2-3C36-3540-B841-DB1AF6D6B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0828" y="1730668"/>
                <a:ext cx="2143209" cy="1754326"/>
              </a:xfrm>
              <a:prstGeom prst="rect">
                <a:avLst/>
              </a:prstGeom>
              <a:blipFill>
                <a:blip r:embed="rId5"/>
                <a:stretch>
                  <a:fillRect l="-1744" t="-709" r="-1744" b="-4255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49FE3149-9221-0D46-96A7-39873EB023D2}"/>
              </a:ext>
            </a:extLst>
          </p:cNvPr>
          <p:cNvSpPr/>
          <p:nvPr/>
        </p:nvSpPr>
        <p:spPr>
          <a:xfrm>
            <a:off x="10365859" y="6057661"/>
            <a:ext cx="182614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u="sng" dirty="0">
                <a:hlinkClick r:id="rId6"/>
              </a:rPr>
              <a:t>arXiv:1804.01126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10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6655-AAE1-2243-9679-119D7056C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Extended Higgs sector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31918C-3A23-D44A-977C-7B7BE401B5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51972-8E35-B948-8405-2E0428095A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EA2D6-7603-C645-A13A-BF00B8D324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B356B27-D21A-2843-9AC0-C241AB03CFE9}"/>
              </a:ext>
            </a:extLst>
          </p:cNvPr>
          <p:cNvSpPr/>
          <p:nvPr/>
        </p:nvSpPr>
        <p:spPr>
          <a:xfrm>
            <a:off x="3054255" y="1742792"/>
            <a:ext cx="5660058" cy="20165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EB9DAC9-D2B4-3A46-9C09-1B9989515987}"/>
              </a:ext>
            </a:extLst>
          </p:cNvPr>
          <p:cNvSpPr/>
          <p:nvPr/>
        </p:nvSpPr>
        <p:spPr>
          <a:xfrm>
            <a:off x="3158629" y="2154099"/>
            <a:ext cx="5445516" cy="14950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6FCF47C-0974-5D4C-B6AA-D48424514A04}"/>
              </a:ext>
            </a:extLst>
          </p:cNvPr>
          <p:cNvSpPr/>
          <p:nvPr/>
        </p:nvSpPr>
        <p:spPr>
          <a:xfrm>
            <a:off x="3329527" y="2693344"/>
            <a:ext cx="1933504" cy="8002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0D60A1-8D96-CD43-B639-88C78CC995BA}"/>
              </a:ext>
            </a:extLst>
          </p:cNvPr>
          <p:cNvSpPr/>
          <p:nvPr/>
        </p:nvSpPr>
        <p:spPr>
          <a:xfrm>
            <a:off x="4213572" y="2203368"/>
            <a:ext cx="3673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After EWSB: 5 Higgs bosons</a:t>
            </a:r>
            <a:endParaRPr lang="en-US" sz="20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DD85F39-C2CF-034B-962A-7EE4888B6D2B}"/>
              </a:ext>
            </a:extLst>
          </p:cNvPr>
          <p:cNvSpPr/>
          <p:nvPr/>
        </p:nvSpPr>
        <p:spPr>
          <a:xfrm>
            <a:off x="3582128" y="3092892"/>
            <a:ext cx="413359" cy="32438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1B176E8-F95A-724E-B80A-EE3187CC3009}"/>
              </a:ext>
            </a:extLst>
          </p:cNvPr>
          <p:cNvSpPr/>
          <p:nvPr/>
        </p:nvSpPr>
        <p:spPr>
          <a:xfrm>
            <a:off x="4603065" y="3090991"/>
            <a:ext cx="413359" cy="32438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CEC0C5C-981D-DB4E-9BF2-BAD42D069A3D}"/>
                  </a:ext>
                </a:extLst>
              </p:cNvPr>
              <p:cNvSpPr/>
              <p:nvPr/>
            </p:nvSpPr>
            <p:spPr>
              <a:xfrm>
                <a:off x="3644573" y="3098048"/>
                <a:ext cx="380327" cy="3785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h</m:t>
                      </m:r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endParaRPr>
              </a:p>
            </p:txBody>
          </p:sp>
        </mc:Choice>
        <mc:Fallback xmlns="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CEC0C5C-981D-DB4E-9BF2-BAD42D069A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573" y="3098048"/>
                <a:ext cx="380327" cy="3785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1E87F58-7A75-6D41-80F6-DC3005FE6822}"/>
                  </a:ext>
                </a:extLst>
              </p:cNvPr>
              <p:cNvSpPr/>
              <p:nvPr/>
            </p:nvSpPr>
            <p:spPr>
              <a:xfrm>
                <a:off x="4655486" y="3082852"/>
                <a:ext cx="389800" cy="3785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𝐴</m:t>
                      </m:r>
                    </m:oMath>
                  </m:oMathPara>
                </a14:m>
                <a:endParaRPr lang="en-US" sz="2000" b="1" i="1" dirty="0">
                  <a:solidFill>
                    <a:srgbClr val="000000"/>
                  </a:solidFill>
                  <a:latin typeface="Nimbus Roman No9 L" pitchFamily="18"/>
                  <a:ea typeface="DejaVu Sans" pitchFamily="2"/>
                  <a:cs typeface="DejaVu Sans" pitchFamily="2"/>
                </a:endParaRPr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1E87F58-7A75-6D41-80F6-DC3005FE68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486" y="3082852"/>
                <a:ext cx="389800" cy="3785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>
            <a:extLst>
              <a:ext uri="{FF2B5EF4-FFF2-40B4-BE49-F238E27FC236}">
                <a16:creationId xmlns:a16="http://schemas.microsoft.com/office/drawing/2014/main" id="{B7B0C994-B1B0-A04A-B515-6489D8A2909C}"/>
              </a:ext>
            </a:extLst>
          </p:cNvPr>
          <p:cNvSpPr/>
          <p:nvPr/>
        </p:nvSpPr>
        <p:spPr>
          <a:xfrm>
            <a:off x="6335038" y="2686866"/>
            <a:ext cx="1551865" cy="7745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D30268A-B569-E24A-9C3F-84ACFDA51583}"/>
              </a:ext>
            </a:extLst>
          </p:cNvPr>
          <p:cNvSpPr/>
          <p:nvPr/>
        </p:nvSpPr>
        <p:spPr>
          <a:xfrm>
            <a:off x="4070715" y="3092892"/>
            <a:ext cx="413359" cy="32438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8B1D5C3-C2C4-E84E-A1EF-9BD28022FFF8}"/>
              </a:ext>
            </a:extLst>
          </p:cNvPr>
          <p:cNvSpPr/>
          <p:nvPr/>
        </p:nvSpPr>
        <p:spPr>
          <a:xfrm>
            <a:off x="6962955" y="3090369"/>
            <a:ext cx="413359" cy="32438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53046CA-6049-2749-8C7A-06576BABB8A1}"/>
                  </a:ext>
                </a:extLst>
              </p:cNvPr>
              <p:cNvSpPr/>
              <p:nvPr/>
            </p:nvSpPr>
            <p:spPr>
              <a:xfrm>
                <a:off x="6944141" y="3098048"/>
                <a:ext cx="559033" cy="382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DejaVu Sans" pitchFamily="2"/>
                              <a:cs typeface="DejaVu Sans" pitchFamily="2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DejaVu Sans" pitchFamily="2"/>
                              <a:cs typeface="DejaVu Sans" pitchFamily="2"/>
                            </a:rPr>
                            <m:t>𝐻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endParaRP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53046CA-6049-2749-8C7A-06576BABB8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141" y="3098048"/>
                <a:ext cx="559033" cy="382221"/>
              </a:xfrm>
              <a:prstGeom prst="rect">
                <a:avLst/>
              </a:prstGeom>
              <a:blipFill>
                <a:blip r:embed="rId5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2C7C23F-9636-A541-ACEF-57472110D1F3}"/>
                  </a:ext>
                </a:extLst>
              </p:cNvPr>
              <p:cNvSpPr/>
              <p:nvPr/>
            </p:nvSpPr>
            <p:spPr>
              <a:xfrm>
                <a:off x="4125151" y="3087436"/>
                <a:ext cx="423083" cy="3785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𝐻</m:t>
                      </m:r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endParaRPr>
              </a:p>
            </p:txBody>
          </p:sp>
        </mc:Choice>
        <mc:Fallback xmlns="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2C7C23F-9636-A541-ACEF-57472110D1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151" y="3087436"/>
                <a:ext cx="423083" cy="3785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>
            <a:extLst>
              <a:ext uri="{FF2B5EF4-FFF2-40B4-BE49-F238E27FC236}">
                <a16:creationId xmlns:a16="http://schemas.microsoft.com/office/drawing/2014/main" id="{02F63A10-803A-2B41-8804-556CC30800D7}"/>
              </a:ext>
            </a:extLst>
          </p:cNvPr>
          <p:cNvSpPr/>
          <p:nvPr/>
        </p:nvSpPr>
        <p:spPr>
          <a:xfrm>
            <a:off x="3367529" y="2682742"/>
            <a:ext cx="18869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Neutral</a:t>
            </a:r>
            <a:endParaRPr lang="en-US" sz="2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65B71D9-43DA-6E44-842C-5AF287F36F01}"/>
              </a:ext>
            </a:extLst>
          </p:cNvPr>
          <p:cNvSpPr/>
          <p:nvPr/>
        </p:nvSpPr>
        <p:spPr>
          <a:xfrm>
            <a:off x="6108604" y="2670332"/>
            <a:ext cx="21656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Charged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88FB1CC1-7781-B746-8359-15A23D81EC86}"/>
                  </a:ext>
                </a:extLst>
              </p:cNvPr>
              <p:cNvSpPr/>
              <p:nvPr/>
            </p:nvSpPr>
            <p:spPr>
              <a:xfrm>
                <a:off x="3158629" y="1775534"/>
                <a:ext cx="5555684" cy="3785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2 doublets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), 8 degrees of freedom </a:t>
                </a:r>
              </a:p>
            </p:txBody>
          </p:sp>
        </mc:Choice>
        <mc:Fallback xmlns="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88FB1CC1-7781-B746-8359-15A23D81EC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629" y="1775534"/>
                <a:ext cx="5555684" cy="378565"/>
              </a:xfrm>
              <a:prstGeom prst="rect">
                <a:avLst/>
              </a:prstGeom>
              <a:blipFill>
                <a:blip r:embed="rId7"/>
                <a:stretch>
                  <a:fillRect l="-1142" t="-9677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72">
            <a:extLst>
              <a:ext uri="{FF2B5EF4-FFF2-40B4-BE49-F238E27FC236}">
                <a16:creationId xmlns:a16="http://schemas.microsoft.com/office/drawing/2014/main" id="{654461F3-D4F6-0847-98A3-107519FD8A01}"/>
              </a:ext>
            </a:extLst>
          </p:cNvPr>
          <p:cNvSpPr/>
          <p:nvPr/>
        </p:nvSpPr>
        <p:spPr>
          <a:xfrm>
            <a:off x="123997" y="846173"/>
            <a:ext cx="10763078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hangingPunct="0">
              <a:lnSpc>
                <a:spcPct val="93000"/>
              </a:lnSpc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lang="en-US" sz="24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Two-Higgs-Doublets-Model (2HDM):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lang="en-US" sz="24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   extend the SM Higgs sector by adding an complex doublet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A6FE8A4-7001-EC49-B2C5-FC29A4B06AC7}"/>
              </a:ext>
            </a:extLst>
          </p:cNvPr>
          <p:cNvSpPr/>
          <p:nvPr/>
        </p:nvSpPr>
        <p:spPr>
          <a:xfrm>
            <a:off x="2100263" y="4840574"/>
            <a:ext cx="7602342" cy="15272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42191D2-B2F7-7F41-9544-A54F63DE6457}"/>
              </a:ext>
            </a:extLst>
          </p:cNvPr>
          <p:cNvSpPr/>
          <p:nvPr/>
        </p:nvSpPr>
        <p:spPr>
          <a:xfrm>
            <a:off x="141373" y="4239405"/>
            <a:ext cx="9561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2 parameters are important to the Higgs couplings in our search: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396000FE-91A6-974C-892D-08381FA7BEF5}"/>
                  </a:ext>
                </a:extLst>
              </p:cNvPr>
              <p:cNvSpPr/>
              <p:nvPr/>
            </p:nvSpPr>
            <p:spPr>
              <a:xfrm>
                <a:off x="2214799" y="4939984"/>
                <a:ext cx="1925880" cy="494623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DejaVu Sans" pitchFamily="2"/>
                              <a:cs typeface="DejaVu Sans" pitchFamily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charset="0"/>
                              <a:ea typeface="DejaVu Sans" pitchFamily="2"/>
                              <a:cs typeface="DejaVu Sans" pitchFamily="2"/>
                            </a:rPr>
                            <m:t>tan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</m:e>
                      </m:func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f>
                        <m:fPr>
                          <m:type m:val="skw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396000FE-91A6-974C-892D-08381FA7BE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799" y="4939984"/>
                <a:ext cx="1925880" cy="494623"/>
              </a:xfrm>
              <a:prstGeom prst="rect">
                <a:avLst/>
              </a:prstGeom>
              <a:blipFill>
                <a:blip r:embed="rId8"/>
                <a:stretch>
                  <a:fillRect t="-114634" b="-180488"/>
                </a:stretch>
              </a:blip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A822F13-19C6-0748-8F7B-F309B8C40DE0}"/>
                  </a:ext>
                </a:extLst>
              </p:cNvPr>
              <p:cNvSpPr/>
              <p:nvPr/>
            </p:nvSpPr>
            <p:spPr>
              <a:xfrm>
                <a:off x="2214799" y="5734073"/>
                <a:ext cx="1382071" cy="41158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DejaVu Sans" pitchFamily="2"/>
                              <a:cs typeface="DejaVu Sans" pitchFamily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charset="0"/>
                              <a:ea typeface="DejaVu Sans" pitchFamily="2"/>
                              <a:cs typeface="DejaVu Sans" pitchFamily="2"/>
                            </a:rPr>
                            <m:t>cos</m:t>
                          </m:r>
                        </m:fName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DejaVu Sans" pitchFamily="2"/>
                              <a:cs typeface="DejaVu Sans" pitchFamily="2"/>
                            </a:rPr>
                            <m:t>(</m:t>
                          </m:r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A822F13-19C6-0748-8F7B-F309B8C40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799" y="5734073"/>
                <a:ext cx="1382071" cy="411587"/>
              </a:xfrm>
              <a:prstGeom prst="rect">
                <a:avLst/>
              </a:prstGeom>
              <a:blipFill>
                <a:blip r:embed="rId9"/>
                <a:stretch>
                  <a:fillRect r="-901" b="-5882"/>
                </a:stretch>
              </a:blip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7D00ABA9-8A36-E948-A754-508B667D2012}"/>
                  </a:ext>
                </a:extLst>
              </p:cNvPr>
              <p:cNvSpPr/>
              <p:nvPr/>
            </p:nvSpPr>
            <p:spPr>
              <a:xfrm>
                <a:off x="4249795" y="5107483"/>
                <a:ext cx="542223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  <m:r>
                      <a:rPr lang="en-GB" sz="2000" b="0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(</m:t>
                    </m:r>
                    <m:sSub>
                      <m:sSubPr>
                        <m:ctrlPr>
                          <a:rPr lang="en-US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  <m:r>
                      <a:rPr lang="en-GB" sz="2000" b="0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: </a:t>
                </a:r>
                <a:r>
                  <a:rPr lang="en-GB" sz="2000" dirty="0"/>
                  <a:t>vacuum expectation values</a:t>
                </a: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DejaVu Sans" pitchFamily="2"/>
                            <a:cs typeface="DejaVu Sans" pitchFamily="2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7D00ABA9-8A36-E948-A754-508B667D20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9795" y="5107483"/>
                <a:ext cx="5422238" cy="400110"/>
              </a:xfrm>
              <a:prstGeom prst="rect">
                <a:avLst/>
              </a:prstGeom>
              <a:blipFill>
                <a:blip r:embed="rId10"/>
                <a:stretch>
                  <a:fillRect t="-606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1991DB1E-A539-3A4A-BAB3-4D7D0215EDCD}"/>
                  </a:ext>
                </a:extLst>
              </p:cNvPr>
              <p:cNvSpPr/>
              <p:nvPr/>
            </p:nvSpPr>
            <p:spPr>
              <a:xfrm>
                <a:off x="4576990" y="5747498"/>
                <a:ext cx="401147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: Mixing angle between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0000"/>
                        </a:solidFill>
                        <a:latin typeface="Cambria Math" charset="0"/>
                        <a:ea typeface="DejaVu Sans" pitchFamily="2"/>
                        <a:cs typeface="DejaVu Sans" pitchFamily="2"/>
                      </a:rPr>
                      <m:t>h</m:t>
                    </m:r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charset="0"/>
                        <a:ea typeface="DejaVu Sans" pitchFamily="2"/>
                        <a:cs typeface="DejaVu Sans" pitchFamily="2"/>
                      </a:rPr>
                      <m:t>,</m:t>
                    </m:r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charset="0"/>
                        <a:ea typeface="DejaVu Sans" pitchFamily="2"/>
                        <a:cs typeface="DejaVu Sans" pitchFamily="2"/>
                      </a:rPr>
                      <m:t>𝐻</m:t>
                    </m:r>
                  </m:oMath>
                </a14:m>
                <a:endParaRPr lang="en-US" sz="2000" dirty="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1991DB1E-A539-3A4A-BAB3-4D7D0215ED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990" y="5747498"/>
                <a:ext cx="4011472" cy="400110"/>
              </a:xfrm>
              <a:prstGeom prst="rect">
                <a:avLst/>
              </a:prstGeom>
              <a:blipFill>
                <a:blip r:embed="rId11"/>
                <a:stretch>
                  <a:fillRect t="-937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29290F4-6646-CC45-B745-7FE58F089B00}"/>
                  </a:ext>
                </a:extLst>
              </p:cNvPr>
              <p:cNvSpPr/>
              <p:nvPr/>
            </p:nvSpPr>
            <p:spPr>
              <a:xfrm>
                <a:off x="123997" y="3829062"/>
                <a:ext cx="10763078" cy="435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hangingPunct="0">
                  <a:lnSpc>
                    <a:spcPct val="93000"/>
                  </a:lnSpc>
                  <a:buFont typeface="Arial" panose="020B0604020202020204" pitchFamily="34" charset="0"/>
                  <a:buChar char="•"/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8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=125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is assumed by the model which is considered.</a:t>
                </a: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29290F4-6646-CC45-B745-7FE58F089B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97" y="3829062"/>
                <a:ext cx="10763078" cy="435825"/>
              </a:xfrm>
              <a:prstGeom prst="rect">
                <a:avLst/>
              </a:prstGeom>
              <a:blipFill>
                <a:blip r:embed="rId12"/>
                <a:stretch>
                  <a:fillRect l="-708" t="-17143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08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9" grpId="0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 animBg="1"/>
      <p:bldP spid="67" grpId="0"/>
      <p:bldP spid="69" grpId="0"/>
      <p:bldP spid="70" grpId="0"/>
      <p:bldP spid="71" grpId="0"/>
      <p:bldP spid="72" grpId="0"/>
      <p:bldP spid="74" grpId="0" animBg="1"/>
      <p:bldP spid="75" grpId="0"/>
      <p:bldP spid="76" grpId="0" animBg="1"/>
      <p:bldP spid="77" grpId="0" animBg="1"/>
      <p:bldP spid="78" grpId="0"/>
      <p:bldP spid="79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6655-AAE1-2243-9679-119D7056C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Baryogenesis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31918C-3A23-D44A-977C-7B7BE401B5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51972-8E35-B948-8405-2E0428095A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EA2D6-7603-C645-A13A-BF00B8D324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56E2B4-654D-2146-B485-9311E52518AD}"/>
              </a:ext>
            </a:extLst>
          </p:cNvPr>
          <p:cNvSpPr/>
          <p:nvPr/>
        </p:nvSpPr>
        <p:spPr>
          <a:xfrm>
            <a:off x="180034" y="1404386"/>
            <a:ext cx="6220766" cy="3035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046CB54-BA22-0543-A843-C93BD7FDE0DA}"/>
              </a:ext>
            </a:extLst>
          </p:cNvPr>
          <p:cNvSpPr/>
          <p:nvPr/>
        </p:nvSpPr>
        <p:spPr>
          <a:xfrm>
            <a:off x="253772" y="4641769"/>
            <a:ext cx="5518378" cy="15732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49E74AE-2B55-3E44-8CD4-AB35781AB73E}"/>
              </a:ext>
            </a:extLst>
          </p:cNvPr>
          <p:cNvSpPr txBox="1"/>
          <p:nvPr/>
        </p:nvSpPr>
        <p:spPr>
          <a:xfrm>
            <a:off x="180034" y="1382608"/>
            <a:ext cx="6220766" cy="37711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One of the scenarios : </a:t>
            </a:r>
            <a:r>
              <a:rPr lang="en-US" sz="2000" b="0" i="0" u="none" strike="noStrike" cap="non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Electroweak baryogenesis</a:t>
            </a:r>
            <a:endParaRPr lang="en-US" sz="2000" dirty="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E4B97FD0-06E6-DF40-8003-C314B7B6A1C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2653" y="1856487"/>
            <a:ext cx="3108241" cy="24863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E94498B-9C31-2643-AA1D-75101463F0C2}"/>
                  </a:ext>
                </a:extLst>
              </p:cNvPr>
              <p:cNvSpPr/>
              <p:nvPr/>
            </p:nvSpPr>
            <p:spPr>
              <a:xfrm>
                <a:off x="3456820" y="2229031"/>
                <a:ext cx="2869987" cy="12372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Asymmetry was generated on the walls of bubbles of EWSB vacuum (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  <m:r>
                      <a:rPr lang="en-US" sz="200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≠0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)</a:t>
                </a:r>
              </a:p>
            </p:txBody>
          </p:sp>
        </mc:Choice>
        <mc:Fallback xmlns=""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E94498B-9C31-2643-AA1D-75101463F0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820" y="2229031"/>
                <a:ext cx="2869987" cy="1237262"/>
              </a:xfrm>
              <a:prstGeom prst="rect">
                <a:avLst/>
              </a:prstGeom>
              <a:blipFill>
                <a:blip r:embed="rId4"/>
                <a:stretch>
                  <a:fillRect l="-1762" t="-4082"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BF96B87-0D01-6B4E-82EA-F672A174B578}"/>
                  </a:ext>
                </a:extLst>
              </p:cNvPr>
              <p:cNvSpPr/>
              <p:nvPr/>
            </p:nvSpPr>
            <p:spPr>
              <a:xfrm>
                <a:off x="292653" y="4828393"/>
                <a:ext cx="5225817" cy="12372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In SM: </a:t>
                </a:r>
              </a:p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endParaRPr lang="en-US" sz="2000" dirty="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endParaRPr>
              </a:p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Bubble formation would happen if:</a:t>
                </a:r>
              </a:p>
              <a:p>
                <a:pPr lvl="0" hangingPunct="0">
                  <a:lnSpc>
                    <a:spcPct val="93000"/>
                  </a:lnSpc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000000"/>
                            </a:solidFill>
                            <a:latin typeface="Cambria Math" charset="0"/>
                            <a:ea typeface="DejaVu Sans" pitchFamily="2"/>
                            <a:cs typeface="DejaVu Sans" pitchFamily="2"/>
                          </a:rPr>
                          <m:t>h</m:t>
                        </m:r>
                      </m:sub>
                    </m:sSub>
                    <m:r>
                      <a:rPr lang="en-US" sz="2000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≲</m:t>
                    </m:r>
                    <m:r>
                      <a:rPr lang="en-GB" sz="2000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80 </m:t>
                    </m:r>
                    <m:r>
                      <a:rPr lang="en-GB" sz="2000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𝐺𝑒𝑉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  <a:latin typeface="Arial" pitchFamily="18"/>
                    <a:ea typeface="Cambria Math" charset="0"/>
                    <a:cs typeface="Cambria Math" charset="0"/>
                  </a:rPr>
                  <a:t> (</a:t>
                </a:r>
                <a:r>
                  <a:rPr lang="en-US" sz="2000" dirty="0"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excluded by the searches)</a:t>
                </a:r>
                <a:endParaRPr lang="en-GB" sz="2000" dirty="0">
                  <a:solidFill>
                    <a:srgbClr val="000000"/>
                  </a:solidFill>
                  <a:latin typeface="Arial" pitchFamily="18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BF96B87-0D01-6B4E-82EA-F672A174B5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53" y="4828393"/>
                <a:ext cx="5225817" cy="1237262"/>
              </a:xfrm>
              <a:prstGeom prst="rect">
                <a:avLst/>
              </a:prstGeom>
              <a:blipFill>
                <a:blip r:embed="rId5"/>
                <a:stretch>
                  <a:fillRect l="-969" t="-3030" b="-8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Rectangle 87">
            <a:extLst>
              <a:ext uri="{FF2B5EF4-FFF2-40B4-BE49-F238E27FC236}">
                <a16:creationId xmlns:a16="http://schemas.microsoft.com/office/drawing/2014/main" id="{19B27280-F767-0E4F-8E1C-12EF8445BF22}"/>
              </a:ext>
            </a:extLst>
          </p:cNvPr>
          <p:cNvSpPr/>
          <p:nvPr/>
        </p:nvSpPr>
        <p:spPr>
          <a:xfrm>
            <a:off x="123997" y="846231"/>
            <a:ext cx="9581139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hangingPunct="0">
              <a:lnSpc>
                <a:spcPct val="93000"/>
              </a:lnSpc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Baryogenesis: Mechanism create the matter-antimatter asymmetry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957D36B-AB95-5142-B540-ADE44CBE7C09}"/>
                  </a:ext>
                </a:extLst>
              </p:cNvPr>
              <p:cNvSpPr/>
              <p:nvPr/>
            </p:nvSpPr>
            <p:spPr>
              <a:xfrm>
                <a:off x="6698171" y="1286056"/>
                <a:ext cx="5251373" cy="14662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hangingPunct="0">
                  <a:lnSpc>
                    <a:spcPct val="93000"/>
                  </a:lnSpc>
                  <a:buFont typeface="Arial" charset="0"/>
                  <a:buChar char="•"/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 dirty="0">
                    <a:ea typeface="Cambria Math" charset="0"/>
                    <a:cs typeface="Cambria Math" charset="0"/>
                  </a:rPr>
                  <a:t>Relevant mass range to electroweak baryogenesis:</a:t>
                </a:r>
                <a:endParaRPr lang="en-GB" sz="2400" i="1" dirty="0">
                  <a:solidFill>
                    <a:srgbClr val="000000"/>
                  </a:solidFill>
                  <a:ea typeface="Cambria Math" charset="0"/>
                  <a:cs typeface="Cambria Math" charset="0"/>
                </a:endParaRPr>
              </a:p>
              <a:p>
                <a:pPr marL="800100" lvl="1" indent="-342900" hangingPunct="0">
                  <a:lnSpc>
                    <a:spcPct val="93000"/>
                  </a:lnSpc>
                  <a:buFont typeface="Arial" charset="0"/>
                  <a:buChar char="•"/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14:m>
                  <m:oMath xmlns:m="http://schemas.openxmlformats.org/officeDocument/2006/math"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230</m:t>
                    </m:r>
                    <m:r>
                      <a:rPr 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≤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𝐴</m:t>
                        </m:r>
                      </m:sub>
                    </m:sSub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≤800 </m:t>
                    </m:r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𝐺𝑒𝑉</m:t>
                    </m:r>
                  </m:oMath>
                </a14:m>
                <a:endParaRPr lang="en-GB" sz="2400" dirty="0">
                  <a:solidFill>
                    <a:srgbClr val="000000"/>
                  </a:solidFill>
                  <a:ea typeface="Cambria Math" charset="0"/>
                  <a:cs typeface="Cambria Math" charset="0"/>
                </a:endParaRPr>
              </a:p>
              <a:p>
                <a:pPr marL="800100" lvl="1" indent="-342900" hangingPunct="0">
                  <a:lnSpc>
                    <a:spcPct val="93000"/>
                  </a:lnSpc>
                  <a:buFont typeface="Arial" charset="0"/>
                  <a:buChar char="•"/>
                  <a:tabLst>
                    <a:tab pos="0" algn="l"/>
                    <a:tab pos="457200" algn="l"/>
                    <a:tab pos="914400" algn="l"/>
                    <a:tab pos="1371599" algn="l"/>
                    <a:tab pos="18288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399" algn="l"/>
                    <a:tab pos="5943600" algn="l"/>
                    <a:tab pos="6400799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14:m>
                  <m:oMath xmlns:m="http://schemas.openxmlformats.org/officeDocument/2006/math"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130</m:t>
                    </m:r>
                    <m:r>
                      <a:rPr 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≤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𝐻</m:t>
                        </m:r>
                      </m:sub>
                    </m:sSub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≤700 </m:t>
                    </m:r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𝐺𝑒𝑉</m:t>
                    </m:r>
                  </m:oMath>
                </a14:m>
                <a:endParaRPr lang="en-GB" sz="2400" i="1" dirty="0">
                  <a:solidFill>
                    <a:srgbClr val="000000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957D36B-AB95-5142-B540-ADE44CBE7C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8171" y="1286056"/>
                <a:ext cx="5251373" cy="1466299"/>
              </a:xfrm>
              <a:prstGeom prst="rect">
                <a:avLst/>
              </a:prstGeom>
              <a:blipFill>
                <a:blip r:embed="rId6"/>
                <a:stretch>
                  <a:fillRect l="-1446" t="-4274" b="-5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0CC21986-6A05-2F4C-8DDA-608F015483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30" t="46743" r="44632"/>
          <a:stretch/>
        </p:blipFill>
        <p:spPr>
          <a:xfrm>
            <a:off x="7487416" y="2822072"/>
            <a:ext cx="4028145" cy="3103411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896C8156-D0D8-214A-B1D3-241C34C3B152}"/>
              </a:ext>
            </a:extLst>
          </p:cNvPr>
          <p:cNvSpPr/>
          <p:nvPr/>
        </p:nvSpPr>
        <p:spPr>
          <a:xfrm>
            <a:off x="3569551" y="4088475"/>
            <a:ext cx="3749208" cy="10224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E7EDC07-2917-3F45-B93D-38D4EC209C6C}"/>
              </a:ext>
            </a:extLst>
          </p:cNvPr>
          <p:cNvSpPr/>
          <p:nvPr/>
        </p:nvSpPr>
        <p:spPr>
          <a:xfrm>
            <a:off x="3843362" y="4423856"/>
            <a:ext cx="3287566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FF0000"/>
                </a:solidFill>
                <a:latin typeface="Arial" pitchFamily="18"/>
                <a:ea typeface="DejaVu Sans" pitchFamily="2"/>
                <a:cs typeface="DejaVu Sans" pitchFamily="2"/>
              </a:rPr>
              <a:t>Still possible in 2HDM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DAA43A-17E7-864C-A814-3AF0B45DCE7D}"/>
              </a:ext>
            </a:extLst>
          </p:cNvPr>
          <p:cNvSpPr/>
          <p:nvPr/>
        </p:nvSpPr>
        <p:spPr>
          <a:xfrm>
            <a:off x="9900458" y="6065655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hlinkClick r:id="rId8"/>
              </a:rPr>
              <a:t>arXiv:1405.5537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2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4" grpId="0"/>
      <p:bldP spid="86" grpId="0"/>
      <p:bldP spid="87" grpId="0"/>
      <p:bldP spid="6" grpId="0"/>
      <p:bldP spid="83" grpId="0" animBg="1"/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86567-A2D5-AD43-8243-128539BB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A-&gt;ZH-&gt;</a:t>
            </a:r>
            <a:r>
              <a:rPr lang="en-GB" dirty="0" err="1"/>
              <a:t>llbb</a:t>
            </a:r>
            <a:r>
              <a:rPr lang="en-GB" dirty="0"/>
              <a:t> decay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0D26F-0CC8-B944-B869-D73A6C7849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4EF28-CD25-EA44-863E-F41FAF75D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F74AE-A96E-7448-8713-01DBB184B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FB2D6A15-3AC9-0A49-95E2-F1064CE400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0" t="5604" r="51808" b="5820"/>
          <a:stretch/>
        </p:blipFill>
        <p:spPr>
          <a:xfrm>
            <a:off x="3828310" y="1654050"/>
            <a:ext cx="4216030" cy="3902666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5BEC1DD-0F70-8247-9C98-2D353FA83DF5}"/>
              </a:ext>
            </a:extLst>
          </p:cNvPr>
          <p:cNvSpPr/>
          <p:nvPr/>
        </p:nvSpPr>
        <p:spPr>
          <a:xfrm>
            <a:off x="8303099" y="904604"/>
            <a:ext cx="3740970" cy="19551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EB84B4-72C5-C647-B865-7DF2D32D6BE3}"/>
                  </a:ext>
                </a:extLst>
              </p:cNvPr>
              <p:cNvSpPr txBox="1"/>
              <p:nvPr/>
            </p:nvSpPr>
            <p:spPr>
              <a:xfrm>
                <a:off x="8591816" y="920738"/>
                <a:ext cx="345225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</a:rPr>
                  <a:t>Why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DejaVu Sans" pitchFamily="2"/>
                        <a:cs typeface="DejaVu Sans" pitchFamily="2"/>
                      </a:rPr>
                      <m:t>𝐴</m:t>
                    </m:r>
                    <m:r>
                      <a:rPr lang="is-I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𝑍𝐻</m:t>
                    </m:r>
                    <m:r>
                      <a:rPr lang="is-I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4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ℓℓ</m:t>
                    </m:r>
                    <m:r>
                      <a:rPr lang="en-GB" sz="24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𝑏𝑏</m:t>
                    </m:r>
                  </m:oMath>
                </a14:m>
                <a:r>
                  <a:rPr lang="en-GB" sz="2400" dirty="0">
                    <a:solidFill>
                      <a:srgbClr val="FF0000"/>
                    </a:solidFill>
                  </a:rPr>
                  <a:t>?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𝐴</m:t>
                        </m:r>
                      </m:sub>
                    </m:sSub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DejaVu Sans" pitchFamily="2"/>
                        <a:cs typeface="DejaVu Sans" pitchFamily="2"/>
                      </a:rPr>
                      <m:t>&gt;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sSubPr>
                      <m:e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𝑚</m:t>
                        </m:r>
                      </m:e>
                      <m:sub>
                        <m:r>
                          <a:rPr lang="en-GB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  <m:t>𝐻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𝑍</m:t>
                    </m:r>
                    <m:r>
                      <a:rPr lang="is-I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ℓℓ</m:t>
                    </m:r>
                  </m:oMath>
                </a14:m>
                <a:r>
                  <a:rPr lang="en-GB" sz="2400" dirty="0"/>
                  <a:t>: </a:t>
                </a:r>
              </a:p>
              <a:p>
                <a:r>
                  <a:rPr lang="en-GB" sz="2400" dirty="0"/>
                  <a:t>          Clean, triggerable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𝐻</m:t>
                    </m:r>
                    <m:r>
                      <a:rPr lang="is-I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𝑏𝑏</m:t>
                    </m:r>
                  </m:oMath>
                </a14:m>
                <a:r>
                  <a:rPr lang="en-GB" sz="2400" dirty="0"/>
                  <a:t>: High BR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EB84B4-72C5-C647-B865-7DF2D32D6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1816" y="920738"/>
                <a:ext cx="3452253" cy="1938992"/>
              </a:xfrm>
              <a:prstGeom prst="rect">
                <a:avLst/>
              </a:prstGeom>
              <a:blipFill>
                <a:blip r:embed="rId4"/>
                <a:stretch>
                  <a:fillRect l="-2574" t="-1961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E9700EF3-D9FC-F248-A8ED-EF648A3D7E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8" t="50358" r="2949" b="920"/>
          <a:stretch/>
        </p:blipFill>
        <p:spPr>
          <a:xfrm>
            <a:off x="7759093" y="3224225"/>
            <a:ext cx="4284976" cy="2715651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BBBFFF-DA4B-DB41-9B13-503E1F6204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70" b="50017"/>
          <a:stretch/>
        </p:blipFill>
        <p:spPr>
          <a:xfrm>
            <a:off x="122111" y="790190"/>
            <a:ext cx="4038759" cy="257510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138D87-A08D-9444-9185-0CFA97412676}"/>
              </a:ext>
            </a:extLst>
          </p:cNvPr>
          <p:cNvSpPr/>
          <p:nvPr/>
        </p:nvSpPr>
        <p:spPr>
          <a:xfrm>
            <a:off x="10406504" y="5988407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hlinkClick r:id="rId6"/>
              </a:rPr>
              <a:t>arXiv:1405.5537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64F32F-C48D-8946-8917-A273FD3EEF85}"/>
              </a:ext>
            </a:extLst>
          </p:cNvPr>
          <p:cNvSpPr/>
          <p:nvPr/>
        </p:nvSpPr>
        <p:spPr>
          <a:xfrm>
            <a:off x="122111" y="5223064"/>
            <a:ext cx="3564074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Solid lines are considered in this search</a:t>
            </a:r>
          </a:p>
        </p:txBody>
      </p:sp>
    </p:spTree>
    <p:extLst>
      <p:ext uri="{BB962C8B-B14F-4D97-AF65-F5344CB8AC3E}">
        <p14:creationId xmlns:p14="http://schemas.microsoft.com/office/powerpoint/2010/main" val="159231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86567-A2D5-AD43-8243-128539BB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Reconstruction of b-jets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0D26F-0CC8-B944-B869-D73A6C7849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4EF28-CD25-EA44-863E-F41FAF75D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F74AE-A96E-7448-8713-01DBB184B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424589-91E4-FB47-8F87-EF91AA35B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814" y="1212402"/>
            <a:ext cx="4745057" cy="4850503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9DF206D4-7E74-1E49-B2F4-444C8D228994}"/>
              </a:ext>
            </a:extLst>
          </p:cNvPr>
          <p:cNvSpPr/>
          <p:nvPr/>
        </p:nvSpPr>
        <p:spPr>
          <a:xfrm rot="18519073">
            <a:off x="3509289" y="5355849"/>
            <a:ext cx="664121" cy="35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61F40D-5D6B-BE40-85AF-FAD5944E794E}"/>
              </a:ext>
            </a:extLst>
          </p:cNvPr>
          <p:cNvSpPr/>
          <p:nvPr/>
        </p:nvSpPr>
        <p:spPr>
          <a:xfrm>
            <a:off x="96534" y="5199030"/>
            <a:ext cx="3589651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We observe “jets” instead of quarks in detector experiment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0ADFFA-8823-1347-A9D4-F4EA9A944B2D}"/>
              </a:ext>
            </a:extLst>
          </p:cNvPr>
          <p:cNvSpPr/>
          <p:nvPr/>
        </p:nvSpPr>
        <p:spPr>
          <a:xfrm>
            <a:off x="7821473" y="1915792"/>
            <a:ext cx="4264341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B hadrons usually have a longer lifetime and hence it travel further before decaying.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4021A61-DF0D-234F-A2C2-136FBB9E7C7F}"/>
              </a:ext>
            </a:extLst>
          </p:cNvPr>
          <p:cNvSpPr/>
          <p:nvPr/>
        </p:nvSpPr>
        <p:spPr>
          <a:xfrm rot="10435456">
            <a:off x="7141804" y="2636078"/>
            <a:ext cx="664121" cy="35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E1409C-3F5C-A247-96B4-0C7F6655E1E1}"/>
              </a:ext>
            </a:extLst>
          </p:cNvPr>
          <p:cNvSpPr/>
          <p:nvPr/>
        </p:nvSpPr>
        <p:spPr>
          <a:xfrm>
            <a:off x="8039763" y="3551022"/>
            <a:ext cx="4046051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Displaced vertex (secondary vertex) from primary vertex due to this property.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F1AFBD7-0F65-A942-9C1C-3E3212319E8F}"/>
              </a:ext>
            </a:extLst>
          </p:cNvPr>
          <p:cNvSpPr/>
          <p:nvPr/>
        </p:nvSpPr>
        <p:spPr>
          <a:xfrm rot="5400000">
            <a:off x="9696347" y="3158186"/>
            <a:ext cx="664121" cy="35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94111B8-D3E4-0C4A-A103-B92CF6766461}"/>
              </a:ext>
            </a:extLst>
          </p:cNvPr>
          <p:cNvSpPr/>
          <p:nvPr/>
        </p:nvSpPr>
        <p:spPr>
          <a:xfrm rot="11541101">
            <a:off x="7784756" y="3502699"/>
            <a:ext cx="404238" cy="269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781BB518-0EF7-024B-A963-78E5E78729DD}"/>
              </a:ext>
            </a:extLst>
          </p:cNvPr>
          <p:cNvSpPr/>
          <p:nvPr/>
        </p:nvSpPr>
        <p:spPr>
          <a:xfrm rot="10169369">
            <a:off x="7751317" y="4275883"/>
            <a:ext cx="404238" cy="269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035750-2542-984B-A38E-F27008C48F58}"/>
              </a:ext>
            </a:extLst>
          </p:cNvPr>
          <p:cNvSpPr/>
          <p:nvPr/>
        </p:nvSpPr>
        <p:spPr>
          <a:xfrm>
            <a:off x="85344" y="2572990"/>
            <a:ext cx="4064348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Impact parameter (IP):</a:t>
            </a:r>
          </a:p>
          <a:p>
            <a:r>
              <a:rPr lang="en-GB" sz="2400" dirty="0"/>
              <a:t> Projection of distance between primary vertex and secondary vertices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1CC7ED3E-1033-2843-BDCC-E51E33512F3B}"/>
              </a:ext>
            </a:extLst>
          </p:cNvPr>
          <p:cNvSpPr/>
          <p:nvPr/>
        </p:nvSpPr>
        <p:spPr>
          <a:xfrm rot="1417640">
            <a:off x="4057881" y="3660199"/>
            <a:ext cx="928657" cy="309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F40A99D-4DCD-D441-A84D-A1F2E1E7D8E4}"/>
              </a:ext>
            </a:extLst>
          </p:cNvPr>
          <p:cNvSpPr/>
          <p:nvPr/>
        </p:nvSpPr>
        <p:spPr>
          <a:xfrm>
            <a:off x="5989814" y="5097817"/>
            <a:ext cx="6096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en-GB" sz="2400" dirty="0"/>
              <a:t>In ATLAS: The vertex and jet reconstructions are based on the measurement from the inner detectors.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9B91DF-33B3-1F43-9AF3-34E2A0183500}"/>
              </a:ext>
            </a:extLst>
          </p:cNvPr>
          <p:cNvSpPr/>
          <p:nvPr/>
        </p:nvSpPr>
        <p:spPr>
          <a:xfrm>
            <a:off x="7826419" y="1167539"/>
            <a:ext cx="4259395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b-jet: Jet containing B hadrons</a:t>
            </a:r>
          </a:p>
        </p:txBody>
      </p:sp>
    </p:spTree>
    <p:extLst>
      <p:ext uri="{BB962C8B-B14F-4D97-AF65-F5344CB8AC3E}">
        <p14:creationId xmlns:p14="http://schemas.microsoft.com/office/powerpoint/2010/main" val="286295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Detector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97" y="875073"/>
            <a:ext cx="8213945" cy="527930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99F9A51-5E78-0245-BC87-F6B58148E76F}"/>
              </a:ext>
            </a:extLst>
          </p:cNvPr>
          <p:cNvSpPr/>
          <p:nvPr/>
        </p:nvSpPr>
        <p:spPr>
          <a:xfrm>
            <a:off x="5290289" y="5067759"/>
            <a:ext cx="947451" cy="198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CE3942-12D9-DC43-93B8-3EF3B321B0BB}"/>
              </a:ext>
            </a:extLst>
          </p:cNvPr>
          <p:cNvSpPr/>
          <p:nvPr/>
        </p:nvSpPr>
        <p:spPr>
          <a:xfrm>
            <a:off x="4750463" y="5574535"/>
            <a:ext cx="1762698" cy="1762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FBE358-0846-284F-B547-6E4DC4D7C3DD}"/>
              </a:ext>
            </a:extLst>
          </p:cNvPr>
          <p:cNvSpPr/>
          <p:nvPr/>
        </p:nvSpPr>
        <p:spPr>
          <a:xfrm>
            <a:off x="3957248" y="5802824"/>
            <a:ext cx="1509310" cy="1793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9AA255-CE98-3249-9AD5-31A3865D3A0F}"/>
              </a:ext>
            </a:extLst>
          </p:cNvPr>
          <p:cNvSpPr/>
          <p:nvPr/>
        </p:nvSpPr>
        <p:spPr>
          <a:xfrm>
            <a:off x="6561195" y="4807405"/>
            <a:ext cx="1776747" cy="33747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77B7CF-1D13-774E-A29E-83395AA07DBE}"/>
              </a:ext>
            </a:extLst>
          </p:cNvPr>
          <p:cNvSpPr/>
          <p:nvPr/>
        </p:nvSpPr>
        <p:spPr>
          <a:xfrm>
            <a:off x="5466558" y="5300101"/>
            <a:ext cx="2148290" cy="2224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CF481B-E8AD-194C-85FD-EDED5DC6B4A3}"/>
              </a:ext>
            </a:extLst>
          </p:cNvPr>
          <p:cNvSpPr/>
          <p:nvPr/>
        </p:nvSpPr>
        <p:spPr>
          <a:xfrm>
            <a:off x="7067972" y="4521955"/>
            <a:ext cx="1152804" cy="2334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FEED4-16A0-FB4B-BCB4-0666D4F329B5}"/>
              </a:ext>
            </a:extLst>
          </p:cNvPr>
          <p:cNvSpPr/>
          <p:nvPr/>
        </p:nvSpPr>
        <p:spPr>
          <a:xfrm>
            <a:off x="8703324" y="1692205"/>
            <a:ext cx="3069575" cy="1409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Inner detectors:</a:t>
            </a:r>
          </a:p>
          <a:p>
            <a:pPr algn="ctr"/>
            <a:r>
              <a:rPr lang="en-GB" sz="2400" dirty="0"/>
              <a:t> tracking and vertexing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C7A9DD-8741-5145-8908-78900F3DC23F}"/>
              </a:ext>
            </a:extLst>
          </p:cNvPr>
          <p:cNvSpPr/>
          <p:nvPr/>
        </p:nvSpPr>
        <p:spPr>
          <a:xfrm>
            <a:off x="8703324" y="4069808"/>
            <a:ext cx="3069574" cy="134150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Hadronic Calorimeters:</a:t>
            </a:r>
          </a:p>
          <a:p>
            <a:pPr algn="ctr"/>
            <a:r>
              <a:rPr lang="en-GB" sz="2400" dirty="0"/>
              <a:t>Absorb the energies from hadron</a:t>
            </a:r>
          </a:p>
        </p:txBody>
      </p:sp>
    </p:spTree>
    <p:extLst>
      <p:ext uri="{BB962C8B-B14F-4D97-AF65-F5344CB8AC3E}">
        <p14:creationId xmlns:p14="http://schemas.microsoft.com/office/powerpoint/2010/main" val="423360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7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B-tagging algorithm in ATLAS Detector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2EF54A5D-7CD5-E745-B4A4-25E9BF055330}"/>
              </a:ext>
            </a:extLst>
          </p:cNvPr>
          <p:cNvSpPr/>
          <p:nvPr/>
        </p:nvSpPr>
        <p:spPr>
          <a:xfrm>
            <a:off x="757238" y="872835"/>
            <a:ext cx="9858376" cy="29823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cap="non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867E5A-C117-0B4F-ACB4-BE9E446DC35D}"/>
              </a:ext>
            </a:extLst>
          </p:cNvPr>
          <p:cNvSpPr/>
          <p:nvPr/>
        </p:nvSpPr>
        <p:spPr>
          <a:xfrm>
            <a:off x="7574271" y="1253114"/>
            <a:ext cx="2883062" cy="2505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812E737-F86E-B549-9B28-D566E55BA4D4}"/>
              </a:ext>
            </a:extLst>
          </p:cNvPr>
          <p:cNvSpPr/>
          <p:nvPr/>
        </p:nvSpPr>
        <p:spPr>
          <a:xfrm>
            <a:off x="4294184" y="1259479"/>
            <a:ext cx="2874151" cy="2505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98E016-06DB-DE44-A49D-212283AD2992}"/>
              </a:ext>
            </a:extLst>
          </p:cNvPr>
          <p:cNvSpPr/>
          <p:nvPr/>
        </p:nvSpPr>
        <p:spPr>
          <a:xfrm>
            <a:off x="895979" y="1252842"/>
            <a:ext cx="2974768" cy="2505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12A85EE-B126-1641-B186-2A214EF3C4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04" y="1432680"/>
            <a:ext cx="2587760" cy="18152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35EF98-189C-684E-A9B8-D128A27F72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53"/>
          <a:stretch/>
        </p:blipFill>
        <p:spPr>
          <a:xfrm>
            <a:off x="4555855" y="1463340"/>
            <a:ext cx="2324787" cy="16707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D25F78-CD2D-DD4F-B1A5-5DF05CA10E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694" y="1481158"/>
            <a:ext cx="2684216" cy="150478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0A86EBB-2963-8648-B549-8F45ECD3A991}"/>
              </a:ext>
            </a:extLst>
          </p:cNvPr>
          <p:cNvSpPr/>
          <p:nvPr/>
        </p:nvSpPr>
        <p:spPr>
          <a:xfrm>
            <a:off x="895979" y="3365129"/>
            <a:ext cx="2959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Impact parameter based</a:t>
            </a:r>
            <a:endParaRPr lang="en-US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66218-BBCB-EC42-A0CF-F814FA10710F}"/>
              </a:ext>
            </a:extLst>
          </p:cNvPr>
          <p:cNvSpPr/>
          <p:nvPr/>
        </p:nvSpPr>
        <p:spPr>
          <a:xfrm>
            <a:off x="4475533" y="3075514"/>
            <a:ext cx="3080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Inclusive secondary vertex finding </a:t>
            </a:r>
            <a:endParaRPr lang="en-US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52151E-BA4C-9747-9BA3-CBB987445AE6}"/>
              </a:ext>
            </a:extLst>
          </p:cNvPr>
          <p:cNvSpPr/>
          <p:nvPr/>
        </p:nvSpPr>
        <p:spPr>
          <a:xfrm>
            <a:off x="8225749" y="3340776"/>
            <a:ext cx="18485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Multi-vertex fit </a:t>
            </a:r>
            <a:endParaRPr lang="en-US" sz="2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A19EFB-18F2-5F47-BEF8-44DCD34DE15E}"/>
              </a:ext>
            </a:extLst>
          </p:cNvPr>
          <p:cNvSpPr/>
          <p:nvPr/>
        </p:nvSpPr>
        <p:spPr>
          <a:xfrm>
            <a:off x="3436888" y="817579"/>
            <a:ext cx="4958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ATLAS b-tagging algorithm: MV2 (BDT)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6DA8892-F499-B649-9C0B-57A27205A6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7" y="4856242"/>
            <a:ext cx="4719372" cy="98824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79F93C-BBC2-3242-8DA5-A7C98CA512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3" y="3927127"/>
            <a:ext cx="5567188" cy="2529669"/>
          </a:xfrm>
          <a:prstGeom prst="rect">
            <a:avLst/>
          </a:prstGeom>
        </p:spPr>
      </p:pic>
      <p:sp>
        <p:nvSpPr>
          <p:cNvPr id="6" name="Frame 5">
            <a:extLst>
              <a:ext uri="{FF2B5EF4-FFF2-40B4-BE49-F238E27FC236}">
                <a16:creationId xmlns:a16="http://schemas.microsoft.com/office/drawing/2014/main" id="{E652ACA0-2ABD-3C46-95F0-DEADA1E0BE6C}"/>
              </a:ext>
            </a:extLst>
          </p:cNvPr>
          <p:cNvSpPr/>
          <p:nvPr/>
        </p:nvSpPr>
        <p:spPr>
          <a:xfrm>
            <a:off x="136427" y="5260632"/>
            <a:ext cx="4719372" cy="16524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7" name="Bent-Up Arrow 6">
            <a:extLst>
              <a:ext uri="{FF2B5EF4-FFF2-40B4-BE49-F238E27FC236}">
                <a16:creationId xmlns:a16="http://schemas.microsoft.com/office/drawing/2014/main" id="{46ED4A7F-8A57-8944-B20D-77798839E2EE}"/>
              </a:ext>
            </a:extLst>
          </p:cNvPr>
          <p:cNvSpPr/>
          <p:nvPr/>
        </p:nvSpPr>
        <p:spPr>
          <a:xfrm rot="16200000">
            <a:off x="5782073" y="4789656"/>
            <a:ext cx="771424" cy="780362"/>
          </a:xfrm>
          <a:prstGeom prst="bentUpArrow">
            <a:avLst>
              <a:gd name="adj1" fmla="val 2427"/>
              <a:gd name="adj2" fmla="val 3838"/>
              <a:gd name="adj3" fmla="val 17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4" name="Bent-Up Arrow 23">
            <a:extLst>
              <a:ext uri="{FF2B5EF4-FFF2-40B4-BE49-F238E27FC236}">
                <a16:creationId xmlns:a16="http://schemas.microsoft.com/office/drawing/2014/main" id="{B751A39A-714A-D549-A56B-C51EFC3277AB}"/>
              </a:ext>
            </a:extLst>
          </p:cNvPr>
          <p:cNvSpPr/>
          <p:nvPr/>
        </p:nvSpPr>
        <p:spPr>
          <a:xfrm rot="16200000">
            <a:off x="8663461" y="4844517"/>
            <a:ext cx="704682" cy="737381"/>
          </a:xfrm>
          <a:prstGeom prst="bentUpArrow">
            <a:avLst>
              <a:gd name="adj1" fmla="val 2427"/>
              <a:gd name="adj2" fmla="val 3838"/>
              <a:gd name="adj3" fmla="val 17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4B16341-0E88-CB41-9612-5F8D6ECEC860}"/>
              </a:ext>
            </a:extLst>
          </p:cNvPr>
          <p:cNvSpPr/>
          <p:nvPr/>
        </p:nvSpPr>
        <p:spPr>
          <a:xfrm>
            <a:off x="294585" y="4034982"/>
            <a:ext cx="5251373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dirty="0">
                <a:solidFill>
                  <a:srgbClr val="000000"/>
                </a:solidFill>
                <a:ea typeface="Cambria Math" charset="0"/>
                <a:cs typeface="Cambria Math" charset="0"/>
              </a:rPr>
              <a:t>A-&gt;ZH-&gt;</a:t>
            </a:r>
            <a:r>
              <a:rPr lang="en-GB" sz="2400" dirty="0" err="1">
                <a:solidFill>
                  <a:srgbClr val="000000"/>
                </a:solidFill>
                <a:ea typeface="Cambria Math" charset="0"/>
                <a:cs typeface="Cambria Math" charset="0"/>
              </a:rPr>
              <a:t>llbb</a:t>
            </a:r>
            <a:r>
              <a:rPr lang="en-GB" sz="2400" dirty="0">
                <a:solidFill>
                  <a:srgbClr val="000000"/>
                </a:solidFill>
                <a:ea typeface="Cambria Math" charset="0"/>
                <a:cs typeface="Cambria Math" charset="0"/>
              </a:rPr>
              <a:t>: Using Mv2c10 </a:t>
            </a:r>
          </a:p>
          <a:p>
            <a:pPr lvl="0" hangingPunct="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dirty="0">
                <a:solidFill>
                  <a:srgbClr val="000000"/>
                </a:solidFill>
                <a:ea typeface="Cambria Math" charset="0"/>
                <a:cs typeface="Cambria Math" charset="0"/>
              </a:rPr>
              <a:t>(Red curve in the plot)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AED30F-7365-9D44-AC0F-FBDFFE9BCCC5}"/>
              </a:ext>
            </a:extLst>
          </p:cNvPr>
          <p:cNvSpPr/>
          <p:nvPr/>
        </p:nvSpPr>
        <p:spPr>
          <a:xfrm>
            <a:off x="2669064" y="6013281"/>
            <a:ext cx="2688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PT Sans" panose="020B0503020203020204" pitchFamily="34" charset="77"/>
                <a:hlinkClick r:id="rId8"/>
              </a:rPr>
              <a:t>ATL-PHYS-PUB-2016-012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51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6" grpId="0" animBg="1"/>
      <p:bldP spid="7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112532-4F79-0647-8EF1-6D7570B7EF2E}"/>
              </a:ext>
            </a:extLst>
          </p:cNvPr>
          <p:cNvSpPr/>
          <p:nvPr/>
        </p:nvSpPr>
        <p:spPr>
          <a:xfrm>
            <a:off x="302746" y="3878895"/>
            <a:ext cx="8389561" cy="25549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D86567-A2D5-AD43-8243-128539BB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mechanism &amp; backgrounds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0D26F-0CC8-B944-B869-D73A6C7849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09/04/2019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4EF28-CD25-EA44-863E-F41FAF75D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IOP JOINT APP AND HEPP CONFERENCE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F74AE-A96E-7448-8713-01DBB184B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143FD3-9E39-364A-9BAA-A7FD633C140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FB2D6A15-3AC9-0A49-95E2-F1064CE40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46" y="955878"/>
            <a:ext cx="8859861" cy="2774543"/>
          </a:xfrm>
          <a:prstGeom prst="rect">
            <a:avLst/>
          </a:prstGeom>
          <a:ln w="28575">
            <a:noFill/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36C09E1-6313-0141-9EC6-A75785BD93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2" y="4215288"/>
            <a:ext cx="3780985" cy="2042344"/>
          </a:xfrm>
          <a:prstGeom prst="rect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7F6417E-2050-9843-8C65-FFFFFB50FA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526" y="4215288"/>
            <a:ext cx="4021357" cy="2042344"/>
          </a:xfrm>
          <a:prstGeom prst="rect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25834E-63FF-5C48-9798-4388104F0289}"/>
                  </a:ext>
                </a:extLst>
              </p:cNvPr>
              <p:cNvSpPr/>
              <p:nvPr/>
            </p:nvSpPr>
            <p:spPr>
              <a:xfrm>
                <a:off x="5408991" y="5875708"/>
                <a:ext cx="219842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charset="0"/>
                        <a:ea typeface="DejaVu Sans" pitchFamily="2"/>
                        <a:cs typeface="DejaVu Sans" pitchFamily="2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DejaVu Sans" pitchFamily="2"/>
                            <a:cs typeface="DejaVu Sans" pitchFamily="2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DejaVu Sans" pitchFamily="2"/>
                            <a:cs typeface="DejaVu Sans" pitchFamily="2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ea typeface="DejaVu Sans" pitchFamily="2"/>
                    <a:cs typeface="DejaVu Sans" pitchFamily="2"/>
                  </a:rPr>
                  <a:t>production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25834E-63FF-5C48-9798-4388104F02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991" y="5875708"/>
                <a:ext cx="2198426" cy="369332"/>
              </a:xfrm>
              <a:prstGeom prst="rect">
                <a:avLst/>
              </a:prstGeom>
              <a:blipFill>
                <a:blip r:embed="rId6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AD3A8DB-1B64-DA43-8B8C-48945EE2D8C7}"/>
                  </a:ext>
                </a:extLst>
              </p:cNvPr>
              <p:cNvSpPr/>
              <p:nvPr/>
            </p:nvSpPr>
            <p:spPr>
              <a:xfrm>
                <a:off x="1260125" y="5854745"/>
                <a:ext cx="20538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𝑍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+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charset="0"/>
                          <a:ea typeface="DejaVu Sans" pitchFamily="2"/>
                          <a:cs typeface="DejaVu Sans" pitchFamily="2"/>
                        </a:rPr>
                        <m:t>𝑗𝑒𝑡𝑠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AD3A8DB-1B64-DA43-8B8C-48945EE2D8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125" y="5854745"/>
                <a:ext cx="2053837" cy="369332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3BC9096B-A33F-E140-AFDA-957F85424260}"/>
                  </a:ext>
                </a:extLst>
              </p:cNvPr>
              <p:cNvSpPr/>
              <p:nvPr/>
            </p:nvSpPr>
            <p:spPr>
              <a:xfrm>
                <a:off x="9341356" y="1881316"/>
                <a:ext cx="2765143" cy="1200329"/>
              </a:xfrm>
              <a:prstGeom prst="rect">
                <a:avLst/>
              </a:prstGeom>
              <a:ln w="19050">
                <a:solidFill>
                  <a:schemeClr val="accent5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0000"/>
                    </a:solidFill>
                    <a:ea typeface="DejaVu Sans" pitchFamily="2"/>
                    <a:cs typeface="DejaVu Sans" pitchFamily="2"/>
                  </a:rPr>
                  <a:t>Two categories:</a:t>
                </a:r>
              </a:p>
              <a:p>
                <a:pPr marL="400050" indent="-400050">
                  <a:buAutoNum type="romanLcParenR"/>
                </a:pPr>
                <a:r>
                  <a:rPr lang="en-US" sz="2400" dirty="0">
                    <a:solidFill>
                      <a:srgbClr val="000000"/>
                    </a:solidFill>
                    <a:ea typeface="DejaVu Sans" pitchFamily="2"/>
                    <a:cs typeface="DejaVu Sans" pitchFamily="2"/>
                  </a:rPr>
                  <a:t>2 b-tagged jets</a:t>
                </a:r>
              </a:p>
              <a:p>
                <a:r>
                  <a:rPr lang="en-US" sz="2400" dirty="0">
                    <a:solidFill>
                      <a:srgbClr val="000000"/>
                    </a:solidFill>
                    <a:ea typeface="DejaVu Sans" pitchFamily="2"/>
                    <a:cs typeface="DejaVu Sans" pitchFamily="2"/>
                  </a:rPr>
                  <a:t>ii)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≥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3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ea typeface="DejaVu Sans" pitchFamily="2"/>
                    <a:cs typeface="DejaVu Sans" pitchFamily="2"/>
                  </a:rPr>
                  <a:t> b-tagged jets</a:t>
                </a:r>
              </a:p>
            </p:txBody>
          </p:sp>
        </mc:Choice>
        <mc:Fallback xmlns=""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3BC9096B-A33F-E140-AFDA-957F854242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1356" y="1881316"/>
                <a:ext cx="2765143" cy="1200329"/>
              </a:xfrm>
              <a:prstGeom prst="rect">
                <a:avLst/>
              </a:prstGeom>
              <a:blipFill>
                <a:blip r:embed="rId8"/>
                <a:stretch>
                  <a:fillRect l="-2727" t="-2041" b="-8163"/>
                </a:stretch>
              </a:blipFill>
              <a:ln w="19050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CA8F871-AE97-B848-8AC0-134D99517FD2}"/>
              </a:ext>
            </a:extLst>
          </p:cNvPr>
          <p:cNvSpPr txBox="1"/>
          <p:nvPr/>
        </p:nvSpPr>
        <p:spPr>
          <a:xfrm>
            <a:off x="397226" y="3853432"/>
            <a:ext cx="4380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Dominant backgrounds: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904005-6EED-C34D-8591-AD13226AB788}"/>
              </a:ext>
            </a:extLst>
          </p:cNvPr>
          <p:cNvSpPr/>
          <p:nvPr/>
        </p:nvSpPr>
        <p:spPr>
          <a:xfrm>
            <a:off x="1086468" y="3409089"/>
            <a:ext cx="2612810" cy="3693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gluon-gluon fusion (</a:t>
            </a:r>
            <a:r>
              <a:rPr lang="en-US" dirty="0" err="1">
                <a:solidFill>
                  <a:srgbClr val="000000"/>
                </a:solidFill>
                <a:ea typeface="DejaVu Sans" pitchFamily="2"/>
                <a:cs typeface="DejaVu Sans" pitchFamily="2"/>
              </a:rPr>
              <a:t>ggA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) 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87EF8E-A702-1041-AAF5-66D3CC189860}"/>
              </a:ext>
            </a:extLst>
          </p:cNvPr>
          <p:cNvSpPr/>
          <p:nvPr/>
        </p:nvSpPr>
        <p:spPr>
          <a:xfrm>
            <a:off x="5377383" y="3430347"/>
            <a:ext cx="3017109" cy="3693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b-associated production (</a:t>
            </a:r>
            <a:r>
              <a:rPr lang="en-US" dirty="0" err="1">
                <a:solidFill>
                  <a:srgbClr val="000000"/>
                </a:solidFill>
                <a:ea typeface="DejaVu Sans" pitchFamily="2"/>
                <a:cs typeface="DejaVu Sans" pitchFamily="2"/>
              </a:rPr>
              <a:t>bbA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DejaVu Sans" pitchFamily="2"/>
              </a:rPr>
              <a:t>)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AEF592-A19C-1C4F-A3C4-ACDD5C6DFB30}"/>
              </a:ext>
            </a:extLst>
          </p:cNvPr>
          <p:cNvSpPr/>
          <p:nvPr/>
        </p:nvSpPr>
        <p:spPr>
          <a:xfrm>
            <a:off x="123997" y="873862"/>
            <a:ext cx="9064973" cy="296097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20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2" grpId="0"/>
      <p:bldP spid="63" grpId="0"/>
      <p:bldP spid="64" grpId="0" animBg="1"/>
      <p:bldP spid="7" grpId="0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8DDAEB-0DD8-C54B-B7B0-2E15DBB3BC43}" vid="{9BAB9F38-E89F-FE45-AF72-CE68F0DD4D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Liv_ATLAS_2017</Template>
  <TotalTime>60834</TotalTime>
  <Words>2902</Words>
  <Application>Microsoft Macintosh PowerPoint</Application>
  <PresentationFormat>Widescreen</PresentationFormat>
  <Paragraphs>376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DejaVu Sans</vt:lpstr>
      <vt:lpstr>Nimbus Roman No9 L</vt:lpstr>
      <vt:lpstr>新細明體</vt:lpstr>
      <vt:lpstr>TeXGyreTermes</vt:lpstr>
      <vt:lpstr>Angsana New</vt:lpstr>
      <vt:lpstr>Arial</vt:lpstr>
      <vt:lpstr>Calibri</vt:lpstr>
      <vt:lpstr>Calibri Light</vt:lpstr>
      <vt:lpstr>Cambria Math</vt:lpstr>
      <vt:lpstr>PT Sans</vt:lpstr>
      <vt:lpstr>Retrospect</vt:lpstr>
      <vt:lpstr>Search for A→ZH in ℓℓbb final state with ATLAS</vt:lpstr>
      <vt:lpstr>Introduction</vt:lpstr>
      <vt:lpstr>Motivation: Extended Higgs sector</vt:lpstr>
      <vt:lpstr>Motivation: Baryogenesis</vt:lpstr>
      <vt:lpstr>A-&gt;ZH-&gt;llbb decay</vt:lpstr>
      <vt:lpstr>Reconstruction of b-jets</vt:lpstr>
      <vt:lpstr>ATLAS Detector</vt:lpstr>
      <vt:lpstr>B-tagging algorithm in ATLAS Detector</vt:lpstr>
      <vt:lpstr>Production mechanism &amp; backgrounds</vt:lpstr>
      <vt:lpstr>Event selection (1)</vt:lpstr>
      <vt:lpstr>Event selection (2)</vt:lpstr>
      <vt:lpstr>Signal interpolation</vt:lpstr>
      <vt:lpstr>Result</vt:lpstr>
      <vt:lpstr>Exculsion Limits</vt:lpstr>
      <vt:lpstr>Summary &amp; Outlook </vt:lpstr>
      <vt:lpstr>PowerPoint Presentation</vt:lpstr>
      <vt:lpstr>Reference </vt:lpstr>
      <vt:lpstr>Backup</vt:lpstr>
      <vt:lpstr>Yukawa coupling coefficients in 2HDM</vt:lpstr>
      <vt:lpstr>Interpolation yield </vt:lpstr>
      <vt:lpstr>DSCB function</vt:lpstr>
      <vt:lpstr>Fit function</vt:lpstr>
      <vt:lpstr>Systematic uncertainties</vt:lpstr>
      <vt:lpstr>Result I: Cross section limit</vt:lpstr>
      <vt:lpstr>Result II: (m_A, m_H) plane vs tan⁡β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Calibration with Adj-MC method in Rel 21</dc:title>
  <dc:creator>Alan WY Chan</dc:creator>
  <cp:lastModifiedBy>chan.wy.alan@gmail.com</cp:lastModifiedBy>
  <cp:revision>480</cp:revision>
  <cp:lastPrinted>2019-03-15T14:20:52Z</cp:lastPrinted>
  <dcterms:created xsi:type="dcterms:W3CDTF">2018-01-21T13:54:34Z</dcterms:created>
  <dcterms:modified xsi:type="dcterms:W3CDTF">2019-04-08T21:25:02Z</dcterms:modified>
</cp:coreProperties>
</file>