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xlsx" ContentType="application/vnd.openxmlformats-officedocument.spreadsheetml.sheet"/>
  <Default Extension="rels" ContentType="application/vnd.openxmlformats-package.relationships+xml"/>
  <Default Extension="wdp" ContentType="image/vnd.ms-photo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comments/comment5.xml" ContentType="application/vnd.openxmlformats-officedocument.presentationml.comments+xml"/>
  <Override PartName="/ppt/notesSlides/notesSlide11.xml" ContentType="application/vnd.openxmlformats-officedocument.presentationml.notesSlide+xml"/>
  <Override PartName="/ppt/comments/comment6.xml" ContentType="application/vnd.openxmlformats-officedocument.presentationml.comment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912" r:id="rId1"/>
  </p:sldMasterIdLst>
  <p:notesMasterIdLst>
    <p:notesMasterId r:id="rId35"/>
  </p:notesMasterIdLst>
  <p:handoutMasterIdLst>
    <p:handoutMasterId r:id="rId36"/>
  </p:handoutMasterIdLst>
  <p:sldIdLst>
    <p:sldId id="256" r:id="rId2"/>
    <p:sldId id="257" r:id="rId3"/>
    <p:sldId id="344" r:id="rId4"/>
    <p:sldId id="343" r:id="rId5"/>
    <p:sldId id="340" r:id="rId6"/>
    <p:sldId id="385" r:id="rId7"/>
    <p:sldId id="386" r:id="rId8"/>
    <p:sldId id="362" r:id="rId9"/>
    <p:sldId id="328" r:id="rId10"/>
    <p:sldId id="277" r:id="rId11"/>
    <p:sldId id="366" r:id="rId12"/>
    <p:sldId id="367" r:id="rId13"/>
    <p:sldId id="381" r:id="rId14"/>
    <p:sldId id="370" r:id="rId15"/>
    <p:sldId id="371" r:id="rId16"/>
    <p:sldId id="379" r:id="rId17"/>
    <p:sldId id="394" r:id="rId18"/>
    <p:sldId id="387" r:id="rId19"/>
    <p:sldId id="395" r:id="rId20"/>
    <p:sldId id="377" r:id="rId21"/>
    <p:sldId id="380" r:id="rId22"/>
    <p:sldId id="284" r:id="rId23"/>
    <p:sldId id="342" r:id="rId24"/>
    <p:sldId id="278" r:id="rId25"/>
    <p:sldId id="291" r:id="rId26"/>
    <p:sldId id="300" r:id="rId27"/>
    <p:sldId id="301" r:id="rId28"/>
    <p:sldId id="384" r:id="rId29"/>
    <p:sldId id="337" r:id="rId30"/>
    <p:sldId id="388" r:id="rId31"/>
    <p:sldId id="355" r:id="rId32"/>
    <p:sldId id="396" r:id="rId33"/>
    <p:sldId id="392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41B58DE-ABD3-934A-B00B-544D04E6528D}">
          <p14:sldIdLst>
            <p14:sldId id="256"/>
            <p14:sldId id="257"/>
            <p14:sldId id="344"/>
            <p14:sldId id="343"/>
            <p14:sldId id="340"/>
            <p14:sldId id="385"/>
            <p14:sldId id="386"/>
            <p14:sldId id="362"/>
            <p14:sldId id="328"/>
            <p14:sldId id="277"/>
            <p14:sldId id="366"/>
            <p14:sldId id="367"/>
            <p14:sldId id="381"/>
            <p14:sldId id="370"/>
            <p14:sldId id="371"/>
            <p14:sldId id="379"/>
            <p14:sldId id="394"/>
            <p14:sldId id="387"/>
            <p14:sldId id="395"/>
            <p14:sldId id="377"/>
            <p14:sldId id="380"/>
            <p14:sldId id="284"/>
            <p14:sldId id="342"/>
            <p14:sldId id="278"/>
            <p14:sldId id="291"/>
            <p14:sldId id="300"/>
            <p14:sldId id="301"/>
            <p14:sldId id="384"/>
            <p14:sldId id="337"/>
            <p14:sldId id="388"/>
            <p14:sldId id="355"/>
            <p14:sldId id="396"/>
            <p14:sldId id="39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ictoria Martin" initials="VM" lastIdx="42" clrIdx="0">
    <p:extLst/>
  </p:cmAuthor>
  <p:cmAuthor id="2" name="ZHANG Yixuan" initials="ZY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/>
    <p:restoredTop sz="94273"/>
  </p:normalViewPr>
  <p:slideViewPr>
    <p:cSldViewPr snapToGrid="0" snapToObjects="1">
      <p:cViewPr varScale="1">
        <p:scale>
          <a:sx n="145" d="100"/>
          <a:sy n="145" d="100"/>
        </p:scale>
        <p:origin x="153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commentAuthors" Target="commentAuthors.xml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oleObject" Target="Chart%20in%20Microsoft%20Office%20PowerPoint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microsoft.com/office/2011/relationships/chartStyle" Target="style3.xml"/><Relationship Id="rId2" Type="http://schemas.microsoft.com/office/2011/relationships/chartColorStyle" Target="colors3.xml"/><Relationship Id="rId3" Type="http://schemas.openxmlformats.org/officeDocument/2006/relationships/oleObject" Target="Chart%20in%20Microsoft%20Office%20PowerPoint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'[Chart in Microsoft Office PowerPoint]Sheet1'!$B$1</c:f>
              <c:strCache>
                <c:ptCount val="1"/>
                <c:pt idx="0">
                  <c:v>Events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'[Chart in Microsoft Office PowerPoint]Sheet1'!$A$2:$A$6</c:f>
              <c:strCache>
                <c:ptCount val="5"/>
                <c:pt idx="0">
                  <c:v>tt</c:v>
                </c:pt>
                <c:pt idx="1">
                  <c:v>ttZ</c:v>
                </c:pt>
                <c:pt idx="2">
                  <c:v>ttbb</c:v>
                </c:pt>
                <c:pt idx="3">
                  <c:v>other ttH</c:v>
                </c:pt>
                <c:pt idx="4">
                  <c:v>signal</c:v>
                </c:pt>
              </c:strCache>
            </c:strRef>
          </c:cat>
          <c:val>
            <c:numRef>
              <c:f>'[Chart in Microsoft Office PowerPoint]Sheet1'!$B$2:$B$6</c:f>
              <c:numCache>
                <c:formatCode>General</c:formatCode>
                <c:ptCount val="5"/>
                <c:pt idx="0">
                  <c:v>203700.0</c:v>
                </c:pt>
                <c:pt idx="1">
                  <c:v>6240.0</c:v>
                </c:pt>
                <c:pt idx="2">
                  <c:v>1809.0</c:v>
                </c:pt>
                <c:pt idx="3">
                  <c:v>1835.0</c:v>
                </c:pt>
                <c:pt idx="4">
                  <c:v>623.0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Events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tt</c:v>
                </c:pt>
                <c:pt idx="1">
                  <c:v>ttZ</c:v>
                </c:pt>
                <c:pt idx="2">
                  <c:v>ttbb</c:v>
                </c:pt>
                <c:pt idx="3">
                  <c:v>ttH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742.0</c:v>
                </c:pt>
                <c:pt idx="1">
                  <c:v>267.0</c:v>
                </c:pt>
                <c:pt idx="2">
                  <c:v>270.0</c:v>
                </c:pt>
                <c:pt idx="3">
                  <c:v>365.0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'[Chart in Microsoft Office PowerPoint]Sheet1'!$B$1</c:f>
              <c:strCache>
                <c:ptCount val="1"/>
                <c:pt idx="0">
                  <c:v>Events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0" i="0" u="none" strike="noStrike" kern="1200" baseline="0">
                      <a:noFill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0" i="0" u="none" strike="noStrike" kern="1200" baseline="0">
                      <a:noFill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'[Chart in Microsoft Office PowerPoint]Sheet1'!$A$2:$A$6</c:f>
              <c:strCache>
                <c:ptCount val="5"/>
                <c:pt idx="0">
                  <c:v>tt</c:v>
                </c:pt>
                <c:pt idx="1">
                  <c:v>ttZ</c:v>
                </c:pt>
                <c:pt idx="2">
                  <c:v>ttbb</c:v>
                </c:pt>
                <c:pt idx="3">
                  <c:v>other ttH</c:v>
                </c:pt>
                <c:pt idx="4">
                  <c:v>signal</c:v>
                </c:pt>
              </c:strCache>
            </c:strRef>
          </c:cat>
          <c:val>
            <c:numRef>
              <c:f>'[Chart in Microsoft Office PowerPoint]Sheet1'!$B$2:$B$6</c:f>
              <c:numCache>
                <c:formatCode>General</c:formatCode>
                <c:ptCount val="5"/>
                <c:pt idx="0">
                  <c:v>203700.0</c:v>
                </c:pt>
                <c:pt idx="1">
                  <c:v>6240.0</c:v>
                </c:pt>
                <c:pt idx="2">
                  <c:v>1809.0</c:v>
                </c:pt>
                <c:pt idx="3">
                  <c:v>1835.0</c:v>
                </c:pt>
                <c:pt idx="4">
                  <c:v>623.0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1-22T18:59:09.353" idx="16">
    <p:pos x="10" y="10"/>
    <p:text>Can you add in a plot somewhere from the hadronic analysis?  Here would be good.  You'd also have to show the cut on the BDT for the hadronic analysis</p:text>
    <p:extLst>
      <p:ext uri="{C676402C-5697-4E1C-873F-D02D1690AC5C}">
        <p15:threadingInfo xmlns:p15="http://schemas.microsoft.com/office/powerpoint/2012/main" timeZoneBias="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5-02T13:18:51.902" idx="41">
    <p:pos x="10" y="10"/>
    <p:text>This has to say "Work in Progress"</p:text>
    <p:extLst>
      <p:ext uri="{C676402C-5697-4E1C-873F-D02D1690AC5C}">
        <p15:threadingInfo xmlns:p15="http://schemas.microsoft.com/office/powerpoint/2012/main" timeZoneBias="-60"/>
      </p:ext>
    </p:extLst>
  </p:cm>
  <p:cm authorId="1" dt="2018-05-02T13:26:15.174" idx="42">
    <p:pos x="10" y="146"/>
    <p:text>I would remove the details, and say this is an estimate of how well  you can measure the cross section for these different values of sin^2(phi).  And then say, if you assume that this reduction on the cross section is only due to this CP mixing, then this is the extrapolated uncertaintty on  sin^2(phi).</p:text>
    <p:extLst>
      <p:ext uri="{C676402C-5697-4E1C-873F-D02D1690AC5C}">
        <p15:threadingInfo xmlns:p15="http://schemas.microsoft.com/office/powerpoint/2012/main" timeZoneBias="-60">
          <p15:parentCm authorId="1" idx="41"/>
        </p15:threadingInfo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5-02T13:18:51.902" idx="41">
    <p:pos x="10" y="10"/>
    <p:text>This has to say "Work in Progress"</p:text>
    <p:extLst>
      <p:ext uri="{C676402C-5697-4E1C-873F-D02D1690AC5C}">
        <p15:threadingInfo xmlns:p15="http://schemas.microsoft.com/office/powerpoint/2012/main" timeZoneBias="-60"/>
      </p:ext>
    </p:extLst>
  </p:cm>
  <p:cm authorId="1" dt="2018-05-02T13:26:15.174" idx="42">
    <p:pos x="10" y="146"/>
    <p:text>I would remove the details, and say this is an estimate of how well  you can measure the cross section for these different values of sin^2(phi).  And then say, if you assume that this reduction on the cross section is only due to this CP mixing, then this is the extrapolated uncertaintty on  sin^2(phi).</p:text>
    <p:extLst>
      <p:ext uri="{C676402C-5697-4E1C-873F-D02D1690AC5C}">
        <p15:threadingInfo xmlns:p15="http://schemas.microsoft.com/office/powerpoint/2012/main" timeZoneBias="-60">
          <p15:parentCm authorId="1" idx="41"/>
        </p15:threadingInfo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5-02T13:18:05.313" idx="40">
    <p:pos x="2709" y="763"/>
    <p:text>"The up-down asymmetry" --&gt; "up-down asymmetry"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1-22T19:23:34.553" idx="25">
    <p:pos x="10" y="10"/>
    <p:text>Add in a something about the CLIC project here.  Write your conclusions in the context of CLIC.</p:text>
    <p:extLst mod="1">
      <p:ext uri="{C676402C-5697-4E1C-873F-D02D1690AC5C}">
        <p15:threadingInfo xmlns:p15="http://schemas.microsoft.com/office/powerpoint/2012/main" timeZoneBias="0"/>
      </p:ext>
    </p:extLs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1-22T19:00:05.790" idx="17">
    <p:pos x="3352" y="1736"/>
    <p:text>put a space after 1.5 and before TeV</p:text>
    <p:extLst>
      <p:ext uri="{C676402C-5697-4E1C-873F-D02D1690AC5C}">
        <p15:threadingInfo xmlns:p15="http://schemas.microsoft.com/office/powerpoint/2012/main" timeZoneBias="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A454F5-BB0D-3649-8A2F-1989AFE31932}" type="datetimeFigureOut">
              <a:rPr lang="en-US" smtClean="0"/>
              <a:t>4/5/19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B7CB44-01E9-FE40-8A99-E773895034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6916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2A4164-E2A1-B94B-845A-07D6637AAA98}" type="datetimeFigureOut">
              <a:rPr lang="en-US" smtClean="0"/>
              <a:t>4/5/19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D3933B-301C-6C45-A7C5-83DFE6C15A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6276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3933B-301C-6C45-A7C5-83DFE6C15ACF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6949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3933B-301C-6C45-A7C5-83DFE6C15AC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4014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charset="0"/>
                          </a:rPr>
                          <m:t>𝑒</m:t>
                        </m:r>
                      </m:e>
                      <m:sup>
                        <m:r>
                          <a:rPr lang="en-GB" b="0" i="1" smtClean="0">
                            <a:latin typeface="Cambria Math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charset="0"/>
                          </a:rPr>
                          <m:t>𝑒</m:t>
                        </m:r>
                      </m:e>
                      <m:sup>
                        <m:r>
                          <a:rPr lang="en-GB" b="0" i="1" smtClean="0">
                            <a:latin typeface="Cambria Math" charset="0"/>
                          </a:rPr>
                          <m:t>−</m:t>
                        </m:r>
                      </m:sup>
                    </m:sSup>
                    <m:r>
                      <a:rPr lang="is-IS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sSup>
                      <m:sSupPr>
                        <m:ctrlPr>
                          <a:rPr lang="en-GB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𝑍</m:t>
                        </m:r>
                      </m:e>
                      <m:sup>
                        <m:r>
                          <a:rPr lang="en-GB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∗</m:t>
                        </m:r>
                      </m:sup>
                    </m:sSup>
                    <m:r>
                      <a:rPr lang="en-GB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𝐻</m:t>
                    </m:r>
                  </m:oMath>
                </a14:m>
                <a:r>
                  <a:rPr lang="en-US" dirty="0"/>
                  <a:t> where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𝑍</m:t>
                        </m:r>
                      </m:e>
                      <m:sup>
                        <m:r>
                          <a:rPr lang="en-GB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∗</m:t>
                        </m:r>
                      </m:sup>
                    </m:sSup>
                    <m:r>
                      <a:rPr lang="is-IS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a:rPr lang="en-GB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dirty="0"/>
                  <a:t>. is independent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charset="0"/>
                          </a:rPr>
                          <m:t>𝑔</m:t>
                        </m:r>
                      </m:e>
                      <m:sub>
                        <m:r>
                          <a:rPr lang="en-GB" b="0" i="1" smtClean="0">
                            <a:latin typeface="Cambria Math" charset="0"/>
                          </a:rPr>
                          <m:t>𝑡𝑡𝐻</m:t>
                        </m:r>
                      </m:sub>
                    </m:sSub>
                  </m:oMath>
                </a14:m>
                <a:r>
                  <a:rPr lang="en-US" dirty="0"/>
                  <a:t>. </a:t>
                </a: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/>
                  <a:t>But it contributes a non-negligible fraction to the total cross section.</a:t>
                </a: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b="0" i="0" smtClean="0">
                    <a:latin typeface="Cambria Math" charset="0"/>
                  </a:rPr>
                  <a:t>𝑒</a:t>
                </a:r>
                <a:r>
                  <a:rPr lang="en-US" b="0" i="0" smtClean="0">
                    <a:latin typeface="Cambria Math" charset="0"/>
                  </a:rPr>
                  <a:t>^</a:t>
                </a:r>
                <a:r>
                  <a:rPr lang="en-GB" b="0" i="0" smtClean="0">
                    <a:latin typeface="Cambria Math" charset="0"/>
                  </a:rPr>
                  <a:t>+</a:t>
                </a:r>
                <a:r>
                  <a:rPr lang="en-US" b="0" i="0" smtClean="0">
                    <a:latin typeface="Cambria Math" charset="0"/>
                  </a:rPr>
                  <a:t> </a:t>
                </a:r>
                <a:r>
                  <a:rPr lang="en-GB" b="0" i="0" smtClean="0">
                    <a:latin typeface="Cambria Math" charset="0"/>
                  </a:rPr>
                  <a:t>𝑒</a:t>
                </a:r>
                <a:r>
                  <a:rPr lang="en-US" b="0" i="0" smtClean="0">
                    <a:latin typeface="Cambria Math" charset="0"/>
                  </a:rPr>
                  <a:t>^</a:t>
                </a:r>
                <a:r>
                  <a:rPr lang="en-GB" b="0" i="0" smtClean="0">
                    <a:latin typeface="Cambria Math" charset="0"/>
                  </a:rPr>
                  <a:t>−</a:t>
                </a:r>
                <a:r>
                  <a:rPr lang="is-IS" i="0" smtClean="0">
                    <a:latin typeface="Cambria Math" charset="0"/>
                    <a:ea typeface="Cambria Math" charset="0"/>
                    <a:cs typeface="Cambria Math" charset="0"/>
                  </a:rPr>
                  <a:t>→</a:t>
                </a:r>
                <a:r>
                  <a:rPr lang="en-GB" b="0" i="0" smtClean="0">
                    <a:latin typeface="Cambria Math" charset="0"/>
                    <a:ea typeface="Cambria Math" charset="0"/>
                    <a:cs typeface="Cambria Math" charset="0"/>
                  </a:rPr>
                  <a:t>𝑍^∗ 𝐻</a:t>
                </a:r>
                <a:r>
                  <a:rPr lang="en-US" dirty="0" smtClean="0"/>
                  <a:t> where </a:t>
                </a:r>
                <a:r>
                  <a:rPr lang="en-GB" i="0">
                    <a:latin typeface="Cambria Math" charset="0"/>
                    <a:ea typeface="Cambria Math" charset="0"/>
                    <a:cs typeface="Cambria Math" charset="0"/>
                  </a:rPr>
                  <a:t>𝑍^∗</a:t>
                </a:r>
                <a:r>
                  <a:rPr lang="is-IS" i="0" smtClean="0">
                    <a:latin typeface="Cambria Math" charset="0"/>
                    <a:ea typeface="Cambria Math" charset="0"/>
                    <a:cs typeface="Cambria Math" charset="0"/>
                  </a:rPr>
                  <a:t>→</a:t>
                </a:r>
                <a:r>
                  <a:rPr lang="en-GB" b="0" i="0" smtClean="0">
                    <a:latin typeface="Cambria Math" charset="0"/>
                    <a:ea typeface="Cambria Math" charset="0"/>
                    <a:cs typeface="Cambria Math" charset="0"/>
                  </a:rPr>
                  <a:t>𝑡𝑡 ̅</a:t>
                </a:r>
                <a:r>
                  <a:rPr lang="en-US" dirty="0" smtClean="0"/>
                  <a:t>. </a:t>
                </a:r>
                <a:r>
                  <a:rPr lang="en-US" dirty="0" smtClean="0"/>
                  <a:t>is independent of </a:t>
                </a:r>
                <a:r>
                  <a:rPr lang="en-GB" b="0" i="0" smtClean="0">
                    <a:latin typeface="Cambria Math" charset="0"/>
                  </a:rPr>
                  <a:t>𝑔</a:t>
                </a:r>
                <a:r>
                  <a:rPr lang="en-US" b="0" i="0" smtClean="0">
                    <a:latin typeface="Cambria Math" charset="0"/>
                  </a:rPr>
                  <a:t>_</a:t>
                </a:r>
                <a:r>
                  <a:rPr lang="en-GB" b="0" i="0" smtClean="0">
                    <a:latin typeface="Cambria Math" charset="0"/>
                  </a:rPr>
                  <a:t>𝑡𝑡𝐻</a:t>
                </a:r>
                <a:r>
                  <a:rPr lang="en-US" dirty="0" smtClean="0"/>
                  <a:t>. </a:t>
                </a:r>
                <a:endParaRPr lang="en-US" dirty="0"/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 smtClean="0"/>
                  <a:t>But it </a:t>
                </a:r>
                <a:r>
                  <a:rPr lang="en-US" dirty="0" smtClean="0"/>
                  <a:t>contributes a </a:t>
                </a:r>
                <a:r>
                  <a:rPr lang="en-US" dirty="0"/>
                  <a:t>non-negligible fraction to the total cross </a:t>
                </a:r>
                <a:r>
                  <a:rPr lang="en-US" dirty="0" smtClean="0"/>
                  <a:t>section.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3933B-301C-6C45-A7C5-83DFE6C15AC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9914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3933B-301C-6C45-A7C5-83DFE6C15ACF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8277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3933B-301C-6C45-A7C5-83DFE6C15ACF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6441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3933B-301C-6C45-A7C5-83DFE6C15AC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7293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3933B-301C-6C45-A7C5-83DFE6C15AC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5178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 You are focusing on the H--&gt;bb final state, since it's the largest BR of the Higgs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 That the main backgrounds are from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tt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ttbb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production.  (I know you say that on the next slide, but this slide is about strategy!)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 that this talk will focus on the semi-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leptonic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channel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3933B-301C-6C45-A7C5-83DFE6C15AC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6207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3933B-301C-6C45-A7C5-83DFE6C15AC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650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3933B-301C-6C45-A7C5-83DFE6C15AC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3144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3933B-301C-6C45-A7C5-83DFE6C15AC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5892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charset="0"/>
                          </a:rPr>
                          <m:t>𝑒</m:t>
                        </m:r>
                      </m:e>
                      <m:sup>
                        <m:r>
                          <a:rPr lang="en-GB" b="0" i="1" smtClean="0">
                            <a:latin typeface="Cambria Math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charset="0"/>
                          </a:rPr>
                          <m:t>𝑒</m:t>
                        </m:r>
                      </m:e>
                      <m:sup>
                        <m:r>
                          <a:rPr lang="en-GB" b="0" i="1" smtClean="0">
                            <a:latin typeface="Cambria Math" charset="0"/>
                          </a:rPr>
                          <m:t>−</m:t>
                        </m:r>
                      </m:sup>
                    </m:sSup>
                    <m:r>
                      <a:rPr lang="is-IS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sSup>
                      <m:sSupPr>
                        <m:ctrlPr>
                          <a:rPr lang="en-GB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𝑍</m:t>
                        </m:r>
                      </m:e>
                      <m:sup>
                        <m:r>
                          <a:rPr lang="en-GB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∗</m:t>
                        </m:r>
                      </m:sup>
                    </m:sSup>
                    <m:r>
                      <a:rPr lang="en-GB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𝐻</m:t>
                    </m:r>
                  </m:oMath>
                </a14:m>
                <a:r>
                  <a:rPr lang="en-US" dirty="0"/>
                  <a:t> where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𝑍</m:t>
                        </m:r>
                      </m:e>
                      <m:sup>
                        <m:r>
                          <a:rPr lang="en-GB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∗</m:t>
                        </m:r>
                      </m:sup>
                    </m:sSup>
                    <m:r>
                      <a:rPr lang="is-IS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a:rPr lang="en-GB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dirty="0"/>
                  <a:t>. is independent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charset="0"/>
                          </a:rPr>
                          <m:t>𝑔</m:t>
                        </m:r>
                      </m:e>
                      <m:sub>
                        <m:r>
                          <a:rPr lang="en-GB" b="0" i="1" smtClean="0">
                            <a:latin typeface="Cambria Math" charset="0"/>
                          </a:rPr>
                          <m:t>𝑡𝑡𝐻</m:t>
                        </m:r>
                      </m:sub>
                    </m:sSub>
                  </m:oMath>
                </a14:m>
                <a:r>
                  <a:rPr lang="en-US" dirty="0"/>
                  <a:t>. </a:t>
                </a: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/>
                  <a:t>But it contributes a non-negligible fraction to the total cross section.</a:t>
                </a: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b="0" i="0" smtClean="0">
                    <a:latin typeface="Cambria Math" charset="0"/>
                  </a:rPr>
                  <a:t>𝑒</a:t>
                </a:r>
                <a:r>
                  <a:rPr lang="en-US" b="0" i="0" smtClean="0">
                    <a:latin typeface="Cambria Math" charset="0"/>
                  </a:rPr>
                  <a:t>^</a:t>
                </a:r>
                <a:r>
                  <a:rPr lang="en-GB" b="0" i="0" smtClean="0">
                    <a:latin typeface="Cambria Math" charset="0"/>
                  </a:rPr>
                  <a:t>+</a:t>
                </a:r>
                <a:r>
                  <a:rPr lang="en-US" b="0" i="0" smtClean="0">
                    <a:latin typeface="Cambria Math" charset="0"/>
                  </a:rPr>
                  <a:t> </a:t>
                </a:r>
                <a:r>
                  <a:rPr lang="en-GB" b="0" i="0" smtClean="0">
                    <a:latin typeface="Cambria Math" charset="0"/>
                  </a:rPr>
                  <a:t>𝑒</a:t>
                </a:r>
                <a:r>
                  <a:rPr lang="en-US" b="0" i="0" smtClean="0">
                    <a:latin typeface="Cambria Math" charset="0"/>
                  </a:rPr>
                  <a:t>^</a:t>
                </a:r>
                <a:r>
                  <a:rPr lang="en-GB" b="0" i="0" smtClean="0">
                    <a:latin typeface="Cambria Math" charset="0"/>
                  </a:rPr>
                  <a:t>−</a:t>
                </a:r>
                <a:r>
                  <a:rPr lang="is-IS" i="0" smtClean="0">
                    <a:latin typeface="Cambria Math" charset="0"/>
                    <a:ea typeface="Cambria Math" charset="0"/>
                    <a:cs typeface="Cambria Math" charset="0"/>
                  </a:rPr>
                  <a:t>→</a:t>
                </a:r>
                <a:r>
                  <a:rPr lang="en-GB" b="0" i="0" smtClean="0">
                    <a:latin typeface="Cambria Math" charset="0"/>
                    <a:ea typeface="Cambria Math" charset="0"/>
                    <a:cs typeface="Cambria Math" charset="0"/>
                  </a:rPr>
                  <a:t>𝑍^∗ 𝐻</a:t>
                </a:r>
                <a:r>
                  <a:rPr lang="en-US" dirty="0" smtClean="0"/>
                  <a:t> where </a:t>
                </a:r>
                <a:r>
                  <a:rPr lang="en-GB" i="0">
                    <a:latin typeface="Cambria Math" charset="0"/>
                    <a:ea typeface="Cambria Math" charset="0"/>
                    <a:cs typeface="Cambria Math" charset="0"/>
                  </a:rPr>
                  <a:t>𝑍^∗</a:t>
                </a:r>
                <a:r>
                  <a:rPr lang="is-IS" i="0" smtClean="0">
                    <a:latin typeface="Cambria Math" charset="0"/>
                    <a:ea typeface="Cambria Math" charset="0"/>
                    <a:cs typeface="Cambria Math" charset="0"/>
                  </a:rPr>
                  <a:t>→</a:t>
                </a:r>
                <a:r>
                  <a:rPr lang="en-GB" b="0" i="0" smtClean="0">
                    <a:latin typeface="Cambria Math" charset="0"/>
                    <a:ea typeface="Cambria Math" charset="0"/>
                    <a:cs typeface="Cambria Math" charset="0"/>
                  </a:rPr>
                  <a:t>𝑡𝑡 ̅</a:t>
                </a:r>
                <a:r>
                  <a:rPr lang="en-US" dirty="0" smtClean="0"/>
                  <a:t>. </a:t>
                </a:r>
                <a:r>
                  <a:rPr lang="en-US" dirty="0" smtClean="0"/>
                  <a:t>is independent of </a:t>
                </a:r>
                <a:r>
                  <a:rPr lang="en-GB" b="0" i="0" smtClean="0">
                    <a:latin typeface="Cambria Math" charset="0"/>
                  </a:rPr>
                  <a:t>𝑔</a:t>
                </a:r>
                <a:r>
                  <a:rPr lang="en-US" b="0" i="0" smtClean="0">
                    <a:latin typeface="Cambria Math" charset="0"/>
                  </a:rPr>
                  <a:t>_</a:t>
                </a:r>
                <a:r>
                  <a:rPr lang="en-GB" b="0" i="0" smtClean="0">
                    <a:latin typeface="Cambria Math" charset="0"/>
                  </a:rPr>
                  <a:t>𝑡𝑡𝐻</a:t>
                </a:r>
                <a:r>
                  <a:rPr lang="en-US" dirty="0" smtClean="0"/>
                  <a:t>. </a:t>
                </a:r>
                <a:endParaRPr lang="en-US" dirty="0"/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 smtClean="0"/>
                  <a:t>But it </a:t>
                </a:r>
                <a:r>
                  <a:rPr lang="en-US" dirty="0" smtClean="0"/>
                  <a:t>contributes a </a:t>
                </a:r>
                <a:r>
                  <a:rPr lang="en-US" dirty="0"/>
                  <a:t>non-negligible fraction to the total cross </a:t>
                </a:r>
                <a:r>
                  <a:rPr lang="en-US" dirty="0" smtClean="0"/>
                  <a:t>section.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3933B-301C-6C45-A7C5-83DFE6C15AC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9686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3933B-301C-6C45-A7C5-83DFE6C15AC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90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00B2C-19EC-5B45-9BC2-A98BD4DC79E3}" type="datetime1">
              <a:rPr lang="en-GB" smtClean="0"/>
              <a:t>05/04/2019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higgs –  Y.Zhang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ADD4E-DC46-7C49-9B70-D90F55BD1253}" type="datetime1">
              <a:rPr lang="en-GB" smtClean="0"/>
              <a:t>05/04/2019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higgs –  Y.Zhang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4C626-898C-E84B-8918-5BF6DC378CB6}" type="datetime1">
              <a:rPr lang="en-GB" smtClean="0"/>
              <a:t>05/04/2019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higgs –  Y.Zhang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3F5B0-6369-8B4C-8B26-86E5C07A6309}" type="datetime1">
              <a:rPr lang="en-GB" smtClean="0"/>
              <a:t>05/04/2019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higgs –  Y.Zhang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965B-BC2D-C84F-9ECB-142649622752}" type="datetime1">
              <a:rPr lang="en-GB" smtClean="0"/>
              <a:t>05/04/2019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higgs –  Y.Zhang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A1DAA-5827-3A4B-A275-9D16B39A4DD5}" type="datetime1">
              <a:rPr lang="en-GB" smtClean="0"/>
              <a:t>05/04/2019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higgs –  Y.Zhang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18EA4-C0D2-8748-8C80-EA5C1E1EF0AF}" type="datetime1">
              <a:rPr lang="en-GB" smtClean="0"/>
              <a:t>05/04/2019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higgs –  Y.Zhang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EBC7D-CCCF-6145-8FE3-CB29D999176E}" type="datetime1">
              <a:rPr lang="en-GB" smtClean="0"/>
              <a:t>05/04/2019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higgs –  Y.Zhang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0D11F-0C69-EE47-BFB6-00B577938BC4}" type="datetime1">
              <a:rPr lang="en-GB" smtClean="0"/>
              <a:t>05/04/2019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Top yukawa coupling and CP violation in higgs –  Y.Zhang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517F5D19-D8C4-6E42-A71D-81C1ACF5C9A5}" type="datetime1">
              <a:rPr lang="en-GB" smtClean="0"/>
              <a:t>05/04/2019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Top yukawa coupling and CP violation in higgs –  Y.Zhang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5A00D48-2CB9-EE40-973D-F6D0DD5DD9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22DA4-68D4-554A-8788-7045F91C3C62}" type="datetime1">
              <a:rPr lang="en-GB" smtClean="0"/>
              <a:t>05/04/2019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higgs –  Y.Zhang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8091431-A105-2042-982A-0DF8A8589C1C}" type="datetime1">
              <a:rPr lang="en-GB" smtClean="0"/>
              <a:t>05/04/2019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Top yukawa coupling and CP violation in higgs –  Y.Zhang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5A00D48-2CB9-EE40-973D-F6D0DD5DD9A6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250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tiff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2.tiff"/><Relationship Id="rId5" Type="http://schemas.openxmlformats.org/officeDocument/2006/relationships/image" Target="../media/image24.png"/><Relationship Id="rId6" Type="http://schemas.openxmlformats.org/officeDocument/2006/relationships/image" Target="../media/image3.png"/><Relationship Id="rId7" Type="http://schemas.openxmlformats.org/officeDocument/2006/relationships/comments" Target="../comments/comment1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2.tiff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2.tiff"/><Relationship Id="rId5" Type="http://schemas.openxmlformats.org/officeDocument/2006/relationships/image" Target="../media/image3.png"/><Relationship Id="rId6" Type="http://schemas.openxmlformats.org/officeDocument/2006/relationships/chart" Target="../charts/chart2.xml"/><Relationship Id="rId7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2.png"/><Relationship Id="rId5" Type="http://schemas.openxmlformats.org/officeDocument/2006/relationships/image" Target="../media/image2.tiff"/><Relationship Id="rId6" Type="http://schemas.openxmlformats.org/officeDocument/2006/relationships/image" Target="../media/image43.emf"/><Relationship Id="rId7" Type="http://schemas.openxmlformats.org/officeDocument/2006/relationships/image" Target="../media/image76.png"/><Relationship Id="rId8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4" Type="http://schemas.openxmlformats.org/officeDocument/2006/relationships/image" Target="../media/image44.png"/><Relationship Id="rId5" Type="http://schemas.openxmlformats.org/officeDocument/2006/relationships/image" Target="../media/image2.tiff"/><Relationship Id="rId6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4" Type="http://schemas.openxmlformats.org/officeDocument/2006/relationships/image" Target="../media/image44.png"/><Relationship Id="rId5" Type="http://schemas.openxmlformats.org/officeDocument/2006/relationships/image" Target="../media/image45.png"/><Relationship Id="rId6" Type="http://schemas.openxmlformats.org/officeDocument/2006/relationships/image" Target="../media/image2.tiff"/><Relationship Id="rId7" Type="http://schemas.openxmlformats.org/officeDocument/2006/relationships/image" Target="../media/image3.png"/><Relationship Id="rId8" Type="http://schemas.openxmlformats.org/officeDocument/2006/relationships/image" Target="../media/image46.emf"/><Relationship Id="rId11" Type="http://schemas.openxmlformats.org/officeDocument/2006/relationships/image" Target="../media/image33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5" Type="http://schemas.openxmlformats.org/officeDocument/2006/relationships/image" Target="../media/image43.png"/><Relationship Id="rId6" Type="http://schemas.openxmlformats.org/officeDocument/2006/relationships/image" Target="../media/image47.emf"/><Relationship Id="rId7" Type="http://schemas.openxmlformats.org/officeDocument/2006/relationships/image" Target="../media/image48.emf"/><Relationship Id="rId8" Type="http://schemas.openxmlformats.org/officeDocument/2006/relationships/comments" Target="../comments/comment2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20.png"/><Relationship Id="rId5" Type="http://schemas.openxmlformats.org/officeDocument/2006/relationships/image" Target="../media/image47.emf"/><Relationship Id="rId6" Type="http://schemas.openxmlformats.org/officeDocument/2006/relationships/image" Target="../media/image48.emf"/><Relationship Id="rId7" Type="http://schemas.openxmlformats.org/officeDocument/2006/relationships/comments" Target="../comments/comment3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18.xml.rels><?xml version="1.0" encoding="UTF-8" standalone="yes"?>
<Relationships xmlns="http://schemas.openxmlformats.org/package/2006/relationships"><Relationship Id="rId12" Type="http://schemas.openxmlformats.org/officeDocument/2006/relationships/image" Target="../media/image440.png"/><Relationship Id="rId13" Type="http://schemas.openxmlformats.org/officeDocument/2006/relationships/image" Target="../media/image450.png"/><Relationship Id="rId14" Type="http://schemas.openxmlformats.org/officeDocument/2006/relationships/image" Target="../media/image49.emf"/><Relationship Id="rId15" Type="http://schemas.openxmlformats.org/officeDocument/2006/relationships/image" Target="../media/image50.emf"/><Relationship Id="rId16" Type="http://schemas.openxmlformats.org/officeDocument/2006/relationships/image" Target="../media/image51.png"/><Relationship Id="rId17" Type="http://schemas.openxmlformats.org/officeDocument/2006/relationships/image" Target="../media/image52.png"/><Relationship Id="rId18" Type="http://schemas.openxmlformats.org/officeDocument/2006/relationships/image" Target="../media/image53.png"/><Relationship Id="rId19" Type="http://schemas.openxmlformats.org/officeDocument/2006/relationships/image" Target="../media/image54.png"/><Relationship Id="rId20" Type="http://schemas.openxmlformats.org/officeDocument/2006/relationships/comments" Target="../comments/comment4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Relationship Id="rId3" Type="http://schemas.openxmlformats.org/officeDocument/2006/relationships/image" Target="../media/image3.png"/><Relationship Id="rId7" Type="http://schemas.openxmlformats.org/officeDocument/2006/relationships/image" Target="../media/image580.png"/><Relationship Id="rId8" Type="http://schemas.openxmlformats.org/officeDocument/2006/relationships/image" Target="../media/image59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0.png"/><Relationship Id="rId4" Type="http://schemas.openxmlformats.org/officeDocument/2006/relationships/image" Target="../media/image51.emf"/><Relationship Id="rId5" Type="http://schemas.openxmlformats.org/officeDocument/2006/relationships/image" Target="../media/image52.emf"/><Relationship Id="rId6" Type="http://schemas.openxmlformats.org/officeDocument/2006/relationships/image" Target="../media/image53.emf"/><Relationship Id="rId7" Type="http://schemas.openxmlformats.org/officeDocument/2006/relationships/image" Target="../media/image660.png"/><Relationship Id="rId8" Type="http://schemas.openxmlformats.org/officeDocument/2006/relationships/image" Target="../media/image67.png"/><Relationship Id="rId9" Type="http://schemas.openxmlformats.org/officeDocument/2006/relationships/image" Target="../media/image2.tiff"/><Relationship Id="rId10" Type="http://schemas.openxmlformats.org/officeDocument/2006/relationships/image" Target="../media/image3.png"/><Relationship Id="rId11" Type="http://schemas.openxmlformats.org/officeDocument/2006/relationships/image" Target="../media/image54.emf"/><Relationship Id="rId12" Type="http://schemas.openxmlformats.org/officeDocument/2006/relationships/image" Target="../media/image5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png"/><Relationship Id="rId5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png"/><Relationship Id="rId5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png"/><Relationship Id="rId5" Type="http://schemas.openxmlformats.org/officeDocument/2006/relationships/comments" Target="../comments/comment5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69.png"/><Relationship Id="rId5" Type="http://schemas.openxmlformats.org/officeDocument/2006/relationships/image" Target="../media/image2.tiff"/><Relationship Id="rId6" Type="http://schemas.openxmlformats.org/officeDocument/2006/relationships/image" Target="../media/image3.png"/><Relationship Id="rId7" Type="http://schemas.openxmlformats.org/officeDocument/2006/relationships/comments" Target="../comments/comment6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image" Target="../media/image61.png"/><Relationship Id="rId5" Type="http://schemas.openxmlformats.org/officeDocument/2006/relationships/image" Target="../media/image63.png"/><Relationship Id="rId6" Type="http://schemas.openxmlformats.org/officeDocument/2006/relationships/image" Target="../media/image64.png"/><Relationship Id="rId7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4" Type="http://schemas.openxmlformats.org/officeDocument/2006/relationships/image" Target="../media/image70.png"/><Relationship Id="rId5" Type="http://schemas.openxmlformats.org/officeDocument/2006/relationships/image" Target="../media/image71.png"/><Relationship Id="rId6" Type="http://schemas.openxmlformats.org/officeDocument/2006/relationships/image" Target="../media/image72.png"/><Relationship Id="rId7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4" Type="http://schemas.openxmlformats.org/officeDocument/2006/relationships/image" Target="../media/image77.png"/><Relationship Id="rId5" Type="http://schemas.openxmlformats.org/officeDocument/2006/relationships/image" Target="../media/image78.png"/><Relationship Id="rId6" Type="http://schemas.openxmlformats.org/officeDocument/2006/relationships/image" Target="../media/image79.png"/><Relationship Id="rId7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4" Type="http://schemas.openxmlformats.org/officeDocument/2006/relationships/image" Target="../media/image82.png"/><Relationship Id="rId5" Type="http://schemas.openxmlformats.org/officeDocument/2006/relationships/image" Target="../media/image83.png"/><Relationship Id="rId6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ng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image" Target="../media/image531.png"/><Relationship Id="rId20" Type="http://schemas.openxmlformats.org/officeDocument/2006/relationships/image" Target="../media/image640.png"/><Relationship Id="rId21" Type="http://schemas.openxmlformats.org/officeDocument/2006/relationships/image" Target="../media/image650.png"/><Relationship Id="rId22" Type="http://schemas.openxmlformats.org/officeDocument/2006/relationships/image" Target="../media/image660.png"/><Relationship Id="rId23" Type="http://schemas.openxmlformats.org/officeDocument/2006/relationships/image" Target="../media/image67.png"/><Relationship Id="rId24" Type="http://schemas.openxmlformats.org/officeDocument/2006/relationships/image" Target="../media/image680.png"/><Relationship Id="rId10" Type="http://schemas.openxmlformats.org/officeDocument/2006/relationships/image" Target="../media/image540.png"/><Relationship Id="rId11" Type="http://schemas.openxmlformats.org/officeDocument/2006/relationships/image" Target="../media/image55.png"/><Relationship Id="rId12" Type="http://schemas.openxmlformats.org/officeDocument/2006/relationships/image" Target="../media/image56.png"/><Relationship Id="rId13" Type="http://schemas.openxmlformats.org/officeDocument/2006/relationships/image" Target="../media/image570.png"/><Relationship Id="rId14" Type="http://schemas.openxmlformats.org/officeDocument/2006/relationships/image" Target="../media/image581.png"/><Relationship Id="rId15" Type="http://schemas.openxmlformats.org/officeDocument/2006/relationships/image" Target="../media/image592.png"/><Relationship Id="rId16" Type="http://schemas.openxmlformats.org/officeDocument/2006/relationships/image" Target="../media/image600.png"/><Relationship Id="rId17" Type="http://schemas.openxmlformats.org/officeDocument/2006/relationships/image" Target="../media/image610.png"/><Relationship Id="rId18" Type="http://schemas.openxmlformats.org/officeDocument/2006/relationships/image" Target="../media/image620.png"/><Relationship Id="rId19" Type="http://schemas.openxmlformats.org/officeDocument/2006/relationships/image" Target="../media/image6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1.png"/><Relationship Id="rId3" Type="http://schemas.openxmlformats.org/officeDocument/2006/relationships/image" Target="../media/image85.png"/><Relationship Id="rId4" Type="http://schemas.openxmlformats.org/officeDocument/2006/relationships/image" Target="../media/image2.tiff"/><Relationship Id="rId5" Type="http://schemas.openxmlformats.org/officeDocument/2006/relationships/image" Target="../media/image50.png"/><Relationship Id="rId6" Type="http://schemas.openxmlformats.org/officeDocument/2006/relationships/image" Target="../media/image3.png"/><Relationship Id="rId7" Type="http://schemas.openxmlformats.org/officeDocument/2006/relationships/image" Target="../media/image510.png"/><Relationship Id="rId8" Type="http://schemas.openxmlformats.org/officeDocument/2006/relationships/image" Target="../media/image52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8" Type="http://schemas.openxmlformats.org/officeDocument/2006/relationships/image" Target="../media/image3.png"/><Relationship Id="rId6" Type="http://schemas.openxmlformats.org/officeDocument/2006/relationships/image" Target="../media/image160.png"/><Relationship Id="rId7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lic.cern/" TargetMode="External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emf"/><Relationship Id="rId4" Type="http://schemas.openxmlformats.org/officeDocument/2006/relationships/image" Target="../media/image88.emf"/><Relationship Id="rId5" Type="http://schemas.openxmlformats.org/officeDocument/2006/relationships/image" Target="../media/image89.emf"/><Relationship Id="rId10" Type="http://schemas.openxmlformats.org/officeDocument/2006/relationships/image" Target="../media/image90.emf"/><Relationship Id="rId8" Type="http://schemas.openxmlformats.org/officeDocument/2006/relationships/image" Target="../media/image592.png"/><Relationship Id="rId9" Type="http://schemas.openxmlformats.org/officeDocument/2006/relationships/image" Target="../media/image600.png"/><Relationship Id="rId11" Type="http://schemas.openxmlformats.org/officeDocument/2006/relationships/image" Target="../media/image2.tiff"/><Relationship Id="rId1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1.png"/></Relationships>
</file>

<file path=ppt/slides/_rels/slide3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50.png"/><Relationship Id="rId12" Type="http://schemas.openxmlformats.org/officeDocument/2006/relationships/image" Target="../media/image660.png"/><Relationship Id="rId13" Type="http://schemas.openxmlformats.org/officeDocument/2006/relationships/image" Target="../media/image2.tiff"/><Relationship Id="rId1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1.emf"/><Relationship Id="rId4" Type="http://schemas.openxmlformats.org/officeDocument/2006/relationships/image" Target="../media/image92.emf"/><Relationship Id="rId5" Type="http://schemas.openxmlformats.org/officeDocument/2006/relationships/image" Target="../media/image93.emf"/><Relationship Id="rId6" Type="http://schemas.openxmlformats.org/officeDocument/2006/relationships/image" Target="../media/image561.png"/><Relationship Id="rId7" Type="http://schemas.openxmlformats.org/officeDocument/2006/relationships/image" Target="../media/image610.png"/><Relationship Id="rId8" Type="http://schemas.openxmlformats.org/officeDocument/2006/relationships/image" Target="../media/image620.png"/><Relationship Id="rId9" Type="http://schemas.openxmlformats.org/officeDocument/2006/relationships/image" Target="../media/image630.png"/><Relationship Id="rId10" Type="http://schemas.openxmlformats.org/officeDocument/2006/relationships/image" Target="../media/image640.png"/></Relationships>
</file>

<file path=ppt/slides/_rels/slide3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62.png"/><Relationship Id="rId12" Type="http://schemas.openxmlformats.org/officeDocument/2006/relationships/image" Target="../media/image571.png"/><Relationship Id="rId13" Type="http://schemas.openxmlformats.org/officeDocument/2006/relationships/image" Target="../media/image96.emf"/><Relationship Id="rId14" Type="http://schemas.openxmlformats.org/officeDocument/2006/relationships/image" Target="../media/image59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0.png"/><Relationship Id="rId3" Type="http://schemas.openxmlformats.org/officeDocument/2006/relationships/image" Target="../media/image700.png"/><Relationship Id="rId4" Type="http://schemas.openxmlformats.org/officeDocument/2006/relationships/image" Target="../media/image2.tiff"/><Relationship Id="rId5" Type="http://schemas.openxmlformats.org/officeDocument/2006/relationships/image" Target="../media/image3.png"/><Relationship Id="rId6" Type="http://schemas.openxmlformats.org/officeDocument/2006/relationships/image" Target="../media/image94.emf"/><Relationship Id="rId7" Type="http://schemas.openxmlformats.org/officeDocument/2006/relationships/image" Target="../media/image520.png"/><Relationship Id="rId8" Type="http://schemas.openxmlformats.org/officeDocument/2006/relationships/image" Target="../media/image530.png"/><Relationship Id="rId9" Type="http://schemas.openxmlformats.org/officeDocument/2006/relationships/image" Target="../media/image67.png"/><Relationship Id="rId10" Type="http://schemas.openxmlformats.org/officeDocument/2006/relationships/image" Target="../media/image95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10.emf"/><Relationship Id="rId5" Type="http://schemas.openxmlformats.org/officeDocument/2006/relationships/image" Target="../media/image3.png"/><Relationship Id="rId6" Type="http://schemas.openxmlformats.org/officeDocument/2006/relationships/image" Target="../media/image10.png"/><Relationship Id="rId7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20" Type="http://schemas.openxmlformats.org/officeDocument/2006/relationships/image" Target="../media/image13.png"/><Relationship Id="rId10" Type="http://schemas.openxmlformats.org/officeDocument/2006/relationships/image" Target="../media/image17.png"/><Relationship Id="rId11" Type="http://schemas.openxmlformats.org/officeDocument/2006/relationships/image" Target="../media/image18.png"/><Relationship Id="rId12" Type="http://schemas.openxmlformats.org/officeDocument/2006/relationships/image" Target="../media/image19.png"/><Relationship Id="rId13" Type="http://schemas.openxmlformats.org/officeDocument/2006/relationships/image" Target="../media/image20.png"/><Relationship Id="rId14" Type="http://schemas.openxmlformats.org/officeDocument/2006/relationships/image" Target="../media/image21.png"/><Relationship Id="rId15" Type="http://schemas.openxmlformats.org/officeDocument/2006/relationships/image" Target="../media/image22.png"/><Relationship Id="rId16" Type="http://schemas.openxmlformats.org/officeDocument/2006/relationships/image" Target="../media/image23.png"/><Relationship Id="rId17" Type="http://schemas.openxmlformats.org/officeDocument/2006/relationships/image" Target="../media/image24.png"/><Relationship Id="rId18" Type="http://schemas.openxmlformats.org/officeDocument/2006/relationships/image" Target="../media/image25.png"/><Relationship Id="rId19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png"/><Relationship Id="rId4" Type="http://schemas.openxmlformats.org/officeDocument/2006/relationships/image" Target="../media/image7.png"/><Relationship Id="rId5" Type="http://schemas.openxmlformats.org/officeDocument/2006/relationships/image" Target="../media/image2.tiff"/><Relationship Id="rId6" Type="http://schemas.openxmlformats.org/officeDocument/2006/relationships/image" Target="../media/image3.png"/><Relationship Id="rId7" Type="http://schemas.openxmlformats.org/officeDocument/2006/relationships/image" Target="../media/image11.emf"/><Relationship Id="rId8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.png"/><Relationship Id="rId20" Type="http://schemas.openxmlformats.org/officeDocument/2006/relationships/image" Target="../media/image3.png"/><Relationship Id="rId21" Type="http://schemas.openxmlformats.org/officeDocument/2006/relationships/image" Target="../media/image130.png"/><Relationship Id="rId10" Type="http://schemas.openxmlformats.org/officeDocument/2006/relationships/image" Target="../media/image34.png"/><Relationship Id="rId11" Type="http://schemas.openxmlformats.org/officeDocument/2006/relationships/image" Target="../media/image35.png"/><Relationship Id="rId12" Type="http://schemas.openxmlformats.org/officeDocument/2006/relationships/image" Target="../media/image36.png"/><Relationship Id="rId13" Type="http://schemas.openxmlformats.org/officeDocument/2006/relationships/image" Target="../media/image87.png"/><Relationship Id="rId14" Type="http://schemas.openxmlformats.org/officeDocument/2006/relationships/image" Target="../media/image92.png"/><Relationship Id="rId15" Type="http://schemas.openxmlformats.org/officeDocument/2006/relationships/image" Target="../media/image10.png"/><Relationship Id="rId16" Type="http://schemas.openxmlformats.org/officeDocument/2006/relationships/image" Target="../media/image120.png"/><Relationship Id="rId17" Type="http://schemas.openxmlformats.org/officeDocument/2006/relationships/chart" Target="../charts/chart1.xml"/><Relationship Id="rId18" Type="http://schemas.openxmlformats.org/officeDocument/2006/relationships/image" Target="../media/image41.png"/><Relationship Id="rId19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7" Type="http://schemas.openxmlformats.org/officeDocument/2006/relationships/image" Target="../media/image31.png"/><Relationship Id="rId8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1099923"/>
            <a:ext cx="9144000" cy="57580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2286001"/>
            <a:ext cx="9144001" cy="9144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462" y="952287"/>
            <a:ext cx="7718688" cy="2263797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Prospects for top-Yukawa coupling and Higgs boson CP </a:t>
            </a:r>
            <a:br>
              <a:rPr lang="en-US" sz="4000" b="1" dirty="0">
                <a:solidFill>
                  <a:schemeClr val="bg1"/>
                </a:solidFill>
              </a:rPr>
            </a:br>
            <a:r>
              <a:rPr lang="en-US" sz="4000" b="1" dirty="0">
                <a:solidFill>
                  <a:schemeClr val="bg1"/>
                </a:solidFill>
              </a:rPr>
              <a:t>at the CLIC </a:t>
            </a:r>
            <a:r>
              <a:rPr lang="en-US" sz="4000" b="1" dirty="0" err="1">
                <a:solidFill>
                  <a:schemeClr val="bg1"/>
                </a:solidFill>
              </a:rPr>
              <a:t>e</a:t>
            </a:r>
            <a:r>
              <a:rPr lang="en-US" sz="4000" b="1" baseline="30000" dirty="0" err="1">
                <a:solidFill>
                  <a:schemeClr val="bg1"/>
                </a:solidFill>
              </a:rPr>
              <a:t>+</a:t>
            </a:r>
            <a:r>
              <a:rPr lang="en-US" sz="4000" b="1" dirty="0" err="1">
                <a:solidFill>
                  <a:schemeClr val="bg1"/>
                </a:solidFill>
              </a:rPr>
              <a:t>e</a:t>
            </a:r>
            <a:r>
              <a:rPr lang="en-US" sz="4000" b="1" baseline="30000" dirty="0">
                <a:solidFill>
                  <a:schemeClr val="bg1"/>
                </a:solidFill>
              </a:rPr>
              <a:t>-</a:t>
            </a:r>
            <a:r>
              <a:rPr lang="en-US" sz="4000" b="1" dirty="0">
                <a:solidFill>
                  <a:schemeClr val="bg1"/>
                </a:solidFill>
              </a:rPr>
              <a:t> collider</a:t>
            </a:r>
            <a:endParaRPr lang="en-US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36677" y="4532291"/>
            <a:ext cx="47474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IoP</a:t>
            </a:r>
            <a:r>
              <a:rPr lang="en-US" dirty="0"/>
              <a:t> Joint HEPP and APP Annual Conference 2019, Imperial College London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85201" y="3937202"/>
            <a:ext cx="5850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Yixuan </a:t>
            </a:r>
            <a:r>
              <a:rPr lang="en-US" dirty="0" smtClean="0"/>
              <a:t>Zhang</a:t>
            </a:r>
          </a:p>
          <a:p>
            <a:pPr algn="ctr"/>
            <a:r>
              <a:rPr lang="en-US" dirty="0" smtClean="0"/>
              <a:t>University </a:t>
            </a:r>
            <a:r>
              <a:rPr lang="en-US" dirty="0" smtClean="0"/>
              <a:t>of </a:t>
            </a:r>
            <a:r>
              <a:rPr lang="en-US" dirty="0" smtClean="0"/>
              <a:t>Edinburgh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453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BDTG response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133" y="1910895"/>
            <a:ext cx="3193573" cy="3017044"/>
          </a:xfr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Top </a:t>
            </a:r>
            <a:r>
              <a:rPr lang="en-US" dirty="0" err="1"/>
              <a:t>yukawa</a:t>
            </a:r>
            <a:r>
              <a:rPr lang="en-US" dirty="0"/>
              <a:t> coupling and CP violation in </a:t>
            </a:r>
            <a:r>
              <a:rPr lang="en-US" dirty="0" err="1"/>
              <a:t>higgs</a:t>
            </a:r>
            <a:r>
              <a:rPr lang="en-US" dirty="0"/>
              <a:t> </a:t>
            </a:r>
            <a:r>
              <a:rPr lang="mr-IN" dirty="0"/>
              <a:t>– </a:t>
            </a:r>
            <a:r>
              <a:rPr lang="en-GB" dirty="0"/>
              <a:t> </a:t>
            </a:r>
            <a:r>
              <a:rPr lang="en-US" dirty="0" err="1"/>
              <a:t>Y.Zhang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9</a:t>
            </a:r>
          </a:p>
        </p:txBody>
      </p:sp>
      <p:pic>
        <p:nvPicPr>
          <p:cNvPr id="9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8880" y="1910896"/>
            <a:ext cx="3193573" cy="3017043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822960" y="4927934"/>
            <a:ext cx="76240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/>
              <a:t>The BDTG response for signal and background samples. </a:t>
            </a:r>
          </a:p>
          <a:p>
            <a:pPr algn="just"/>
            <a:r>
              <a:rPr lang="en-US" sz="1600" dirty="0"/>
              <a:t>(Left): </a:t>
            </a:r>
            <a:r>
              <a:rPr lang="en-US" sz="1600" dirty="0" err="1"/>
              <a:t>Normalised</a:t>
            </a:r>
            <a:r>
              <a:rPr lang="en-US" sz="1600" dirty="0"/>
              <a:t> BDTG response.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5930284" y="4927934"/>
                <a:ext cx="2142472" cy="6059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0" dirty="0" smtClean="0"/>
                  <a:t>Optimise significance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charset="0"/>
                      </a:rPr>
                      <m:t>𝑆</m:t>
                    </m:r>
                    <m:r>
                      <a:rPr lang="en-GB" sz="1600" b="0" i="1" smtClean="0">
                        <a:latin typeface="Cambria Math" charset="0"/>
                      </a:rPr>
                      <m:t>/</m:t>
                    </m:r>
                    <m:rad>
                      <m:radPr>
                        <m:degHide m:val="on"/>
                        <m:ctrlPr>
                          <a:rPr lang="en-GB" sz="1600" b="0" i="1" smtClean="0">
                            <a:latin typeface="Cambria Math" charset="0"/>
                          </a:rPr>
                        </m:ctrlPr>
                      </m:radPr>
                      <m:deg/>
                      <m:e>
                        <m:r>
                          <a:rPr lang="en-GB" sz="1600" b="0" i="1" smtClean="0">
                            <a:latin typeface="Cambria Math" charset="0"/>
                          </a:rPr>
                          <m:t>𝑆</m:t>
                        </m:r>
                        <m:r>
                          <a:rPr lang="en-GB" sz="1600" b="0" i="1" smtClean="0">
                            <a:latin typeface="Cambria Math" charset="0"/>
                          </a:rPr>
                          <m:t>+</m:t>
                        </m:r>
                        <m:r>
                          <a:rPr lang="en-GB" sz="1600" b="0" i="1" smtClean="0">
                            <a:latin typeface="Cambria Math" charset="0"/>
                          </a:rPr>
                          <m:t>𝐵</m:t>
                        </m:r>
                      </m:e>
                    </m:rad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0284" y="4927934"/>
                <a:ext cx="2142472" cy="605935"/>
              </a:xfrm>
              <a:prstGeom prst="rect">
                <a:avLst/>
              </a:prstGeom>
              <a:blipFill rotWithShape="0">
                <a:blip r:embed="rId5"/>
                <a:stretch>
                  <a:fillRect t="-3000" b="-1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822960" y="5558881"/>
            <a:ext cx="534702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/>
              <a:t>(Right</a:t>
            </a:r>
            <a:r>
              <a:rPr lang="en-US" sz="1600" dirty="0" smtClean="0"/>
              <a:t>): </a:t>
            </a:r>
            <a:r>
              <a:rPr lang="en-US" sz="1600" dirty="0"/>
              <a:t>Scaled BDTG to number of events expected in 1.5 ab</a:t>
            </a:r>
            <a:r>
              <a:rPr lang="en-US" sz="1600" baseline="30000" dirty="0"/>
              <a:t>-1</a:t>
            </a:r>
            <a:r>
              <a:rPr lang="en-US" sz="1600" dirty="0"/>
              <a:t> with </a:t>
            </a:r>
            <a:r>
              <a:rPr lang="en-US" sz="1600" dirty="0" smtClean="0"/>
              <a:t>new set of samples </a:t>
            </a:r>
            <a:r>
              <a:rPr lang="en-US" sz="1600" dirty="0"/>
              <a:t>by using the result from (Left). 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BA6E3-1EB4-6440-9D86-F20B60A1EDAF}" type="datetime1">
              <a:rPr lang="en-GB" smtClean="0"/>
              <a:t>05/04/2019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648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0" t="10817" r="5095" b="6061"/>
          <a:stretch/>
        </p:blipFill>
        <p:spPr>
          <a:xfrm>
            <a:off x="800466" y="1719777"/>
            <a:ext cx="7694291" cy="44230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tx1"/>
                </a:solidFill>
              </a:rPr>
              <a:t>Selection efficiency after </a:t>
            </a:r>
            <a:r>
              <a:rPr lang="en-US" sz="3600" dirty="0" smtClean="0">
                <a:solidFill>
                  <a:schemeClr val="tx1"/>
                </a:solidFill>
              </a:rPr>
              <a:t>BDTG cut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higgs –  Y.Zhang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6075483" y="2215665"/>
            <a:ext cx="1137261" cy="36048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9" name="Oval 18"/>
          <p:cNvSpPr/>
          <p:nvPr/>
        </p:nvSpPr>
        <p:spPr>
          <a:xfrm>
            <a:off x="7279551" y="2444589"/>
            <a:ext cx="1137261" cy="3513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6127589" y="5301761"/>
            <a:ext cx="220335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5694-B3F5-B943-90D5-AEFF6557D417}" type="datetime1">
              <a:rPr lang="en-GB" smtClean="0"/>
              <a:t>05/04/2019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0209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0" t="10817" r="5095" b="6061"/>
          <a:stretch/>
        </p:blipFill>
        <p:spPr>
          <a:xfrm>
            <a:off x="800466" y="1719777"/>
            <a:ext cx="7694291" cy="44230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tx1"/>
                </a:solidFill>
              </a:rPr>
              <a:t>Selection efficiency after </a:t>
            </a:r>
            <a:r>
              <a:rPr lang="en-US" sz="3600" dirty="0" smtClean="0">
                <a:solidFill>
                  <a:schemeClr val="tx1"/>
                </a:solidFill>
              </a:rPr>
              <a:t>BDTG cut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Top </a:t>
            </a:r>
            <a:r>
              <a:rPr lang="en-US" dirty="0" err="1" smtClean="0"/>
              <a:t>yukawa</a:t>
            </a:r>
            <a:r>
              <a:rPr lang="en-US" dirty="0" smtClean="0"/>
              <a:t> coupling and CP violation in </a:t>
            </a:r>
            <a:r>
              <a:rPr lang="en-US" dirty="0" err="1" smtClean="0"/>
              <a:t>higgs</a:t>
            </a:r>
            <a:r>
              <a:rPr lang="en-US" dirty="0" smtClean="0"/>
              <a:t> –  </a:t>
            </a:r>
            <a:r>
              <a:rPr lang="en-US" dirty="0" err="1" smtClean="0"/>
              <a:t>Y.Zhang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6075483" y="2215665"/>
            <a:ext cx="1137261" cy="36048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9" name="Oval 18"/>
          <p:cNvSpPr/>
          <p:nvPr/>
        </p:nvSpPr>
        <p:spPr>
          <a:xfrm>
            <a:off x="7279551" y="2444589"/>
            <a:ext cx="1137261" cy="3513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6127589" y="5301761"/>
            <a:ext cx="220335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6D66D-F3EE-764E-BCA2-C7D56549369F}" type="datetime1">
              <a:rPr lang="en-GB" smtClean="0"/>
              <a:t>05/04/2019</a:t>
            </a:fld>
            <a:endParaRPr lang="en-US"/>
          </a:p>
        </p:txBody>
      </p:sp>
      <p:graphicFrame>
        <p:nvGraphicFramePr>
          <p:cNvPr id="4" name="Chart 3"/>
          <p:cNvGraphicFramePr/>
          <p:nvPr/>
        </p:nvGraphicFramePr>
        <p:xfrm>
          <a:off x="5891459" y="2769603"/>
          <a:ext cx="2776183" cy="2479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/>
        </p:nvGraphicFramePr>
        <p:xfrm>
          <a:off x="1160608" y="2795954"/>
          <a:ext cx="3557345" cy="24174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6" name="Right Arrow 15"/>
          <p:cNvSpPr/>
          <p:nvPr/>
        </p:nvSpPr>
        <p:spPr>
          <a:xfrm>
            <a:off x="4423144" y="3776322"/>
            <a:ext cx="1468315" cy="465993"/>
          </a:xfrm>
          <a:prstGeom prst="rightArrow">
            <a:avLst/>
          </a:prstGeom>
          <a:solidFill>
            <a:srgbClr val="FF000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2930258" y="2837683"/>
            <a:ext cx="0" cy="4298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382715" y="2576146"/>
            <a:ext cx="1095493" cy="33855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s</a:t>
            </a:r>
            <a:r>
              <a:rPr lang="en-US" sz="1600" dirty="0" smtClean="0"/>
              <a:t>ignal&lt;1%</a:t>
            </a:r>
            <a:endParaRPr lang="en-US" sz="1600" dirty="0"/>
          </a:p>
        </p:txBody>
      </p:sp>
      <p:sp>
        <p:nvSpPr>
          <p:cNvPr id="6" name="Rectangle 5"/>
          <p:cNvSpPr/>
          <p:nvPr/>
        </p:nvSpPr>
        <p:spPr>
          <a:xfrm>
            <a:off x="2294792" y="5081954"/>
            <a:ext cx="1362808" cy="378069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Before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598146" y="5081954"/>
            <a:ext cx="1362808" cy="378069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After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451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 animBg="1"/>
      <p:bldGraphic spid="4" grpId="0">
        <p:bldAsOne/>
      </p:bldGraphic>
      <p:bldGraphic spid="15" grpId="0">
        <p:bldAsOne/>
      </p:bldGraphic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Result on top-Yukawa coupling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Top </a:t>
            </a:r>
            <a:r>
              <a:rPr lang="en-US" dirty="0" err="1"/>
              <a:t>yukawa</a:t>
            </a:r>
            <a:r>
              <a:rPr lang="en-US" dirty="0"/>
              <a:t> coupling and CP violation in </a:t>
            </a:r>
            <a:r>
              <a:rPr lang="en-US" dirty="0" err="1"/>
              <a:t>higgs</a:t>
            </a:r>
            <a:r>
              <a:rPr lang="en-US" dirty="0"/>
              <a:t> –  </a:t>
            </a:r>
            <a:r>
              <a:rPr lang="en-US" dirty="0" err="1" smtClean="0"/>
              <a:t>Y.Zhang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568792" y="2223353"/>
                <a:ext cx="3804247" cy="18446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600" dirty="0"/>
                  <a:t>To translate the </a:t>
                </a:r>
                <a:r>
                  <a:rPr lang="en-US" sz="1600" u="sng" dirty="0"/>
                  <a:t>cross-section </a:t>
                </a:r>
                <a:r>
                  <a:rPr lang="en-US" sz="1600" dirty="0"/>
                  <a:t>measurement into </a:t>
                </a:r>
                <a:r>
                  <a:rPr lang="en-US" sz="1600" u="sng" dirty="0"/>
                  <a:t>top-Yukawa coupling </a:t>
                </a:r>
                <a:r>
                  <a:rPr lang="en-US" sz="1600" dirty="0"/>
                  <a:t>at 1.4 </a:t>
                </a:r>
                <a:r>
                  <a:rPr lang="en-US" sz="1600" dirty="0" err="1"/>
                  <a:t>TeV</a:t>
                </a:r>
                <a:r>
                  <a:rPr lang="en-US" sz="1600" dirty="0"/>
                  <a:t>, a linear approximation with NLO QCD prediction is used </a:t>
                </a:r>
                <a:r>
                  <a:rPr lang="en-US" sz="1600" baseline="30000" dirty="0" smtClean="0"/>
                  <a:t>[1]</a:t>
                </a:r>
                <a:r>
                  <a:rPr lang="en-US" sz="1600" dirty="0" smtClean="0"/>
                  <a:t>:</a:t>
                </a:r>
                <a:endParaRPr lang="en-US" sz="1600" dirty="0"/>
              </a:p>
              <a:p>
                <a:endParaRPr lang="en-US" sz="1600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mr-IN" sz="1600" i="1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  <m:acc>
                                <m:accPr>
                                  <m:chr m:val="̅"/>
                                  <m:ctrlPr>
                                    <a:rPr lang="en-GB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𝑡</m:t>
                                  </m:r>
                                </m:e>
                              </m:acc>
                              <m:r>
                                <a:rPr lang="en-GB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𝐻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6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charset="0"/>
                                </a:rPr>
                                <m:t>𝑡</m:t>
                              </m:r>
                              <m:acc>
                                <m:accPr>
                                  <m:chr m:val="̅"/>
                                  <m:ctrlPr>
                                    <a:rPr lang="en-GB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𝑡</m:t>
                                  </m:r>
                                </m:e>
                              </m:acc>
                              <m:r>
                                <a:rPr lang="en-GB" sz="1600" i="1">
                                  <a:latin typeface="Cambria Math" charset="0"/>
                                </a:rPr>
                                <m:t>𝐻</m:t>
                              </m:r>
                            </m:sub>
                          </m:sSub>
                        </m:den>
                      </m:f>
                      <m:r>
                        <a:rPr lang="en-GB" sz="1600" i="1">
                          <a:latin typeface="Cambria Math" charset="0"/>
                        </a:rPr>
                        <m:t>=</m:t>
                      </m:r>
                      <m:r>
                        <a:rPr lang="en-GB" sz="1600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0.5</m:t>
                      </m:r>
                      <m:r>
                        <a:rPr lang="en-GB" sz="1600" b="0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03</m:t>
                      </m:r>
                      <m:f>
                        <m:fPr>
                          <m:ctrlPr>
                            <a:rPr lang="mr-IN" sz="1600" i="1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Δ</m:t>
                          </m:r>
                          <m:r>
                            <a:rPr lang="el-GR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𝜎</m:t>
                          </m:r>
                          <m:r>
                            <a:rPr lang="en-GB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(</m:t>
                          </m:r>
                          <m:r>
                            <a:rPr lang="en-GB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𝑡</m:t>
                          </m:r>
                          <m:acc>
                            <m:accPr>
                              <m:chr m:val="̅"/>
                              <m:ctrlPr>
                                <a:rPr lang="en-GB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accPr>
                            <m:e>
                              <m:r>
                                <a:rPr lang="en-GB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</m:e>
                          </m:acc>
                          <m:r>
                            <a:rPr lang="en-GB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𝐻</m:t>
                          </m:r>
                          <m:r>
                            <a:rPr lang="en-GB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)</m:t>
                          </m:r>
                        </m:num>
                        <m:den>
                          <m:r>
                            <a:rPr lang="el-GR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𝜎</m:t>
                          </m:r>
                          <m:r>
                            <a:rPr lang="en-GB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(</m:t>
                          </m:r>
                          <m:r>
                            <a:rPr lang="en-GB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𝑡</m:t>
                          </m:r>
                          <m:acc>
                            <m:accPr>
                              <m:chr m:val="̅"/>
                              <m:ctrlPr>
                                <a:rPr lang="en-GB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accPr>
                            <m:e>
                              <m:r>
                                <a:rPr lang="en-GB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</m:e>
                          </m:acc>
                          <m:r>
                            <a:rPr lang="en-GB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𝐻</m:t>
                          </m:r>
                          <m:r>
                            <a:rPr lang="en-GB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8792" y="2223353"/>
                <a:ext cx="3804247" cy="1844672"/>
              </a:xfrm>
              <a:prstGeom prst="rect">
                <a:avLst/>
              </a:prstGeom>
              <a:blipFill rotWithShape="0">
                <a:blip r:embed="rId3"/>
                <a:stretch>
                  <a:fillRect l="-800" t="-993" r="-19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85791778"/>
                  </p:ext>
                </p:extLst>
              </p:nvPr>
            </p:nvGraphicFramePr>
            <p:xfrm>
              <a:off x="853361" y="4462344"/>
              <a:ext cx="7587794" cy="138176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958994">
                      <a:extLst>
                        <a:ext uri="{9D8B030D-6E8A-4147-A177-3AD203B41FA5}">
                          <a16:colId xmlns="" xmlns:a16="http://schemas.microsoft.com/office/drawing/2014/main" val="20000"/>
                        </a:ext>
                      </a:extLst>
                    </a:gridCol>
                    <a:gridCol w="1714655">
                      <a:extLst>
                        <a:ext uri="{9D8B030D-6E8A-4147-A177-3AD203B41FA5}">
                          <a16:colId xmlns="" xmlns:a16="http://schemas.microsoft.com/office/drawing/2014/main" val="20001"/>
                        </a:ext>
                      </a:extLst>
                    </a:gridCol>
                    <a:gridCol w="1087919">
                      <a:extLst>
                        <a:ext uri="{9D8B030D-6E8A-4147-A177-3AD203B41FA5}">
                          <a16:colId xmlns="" xmlns:a16="http://schemas.microsoft.com/office/drawing/2014/main" val="20002"/>
                        </a:ext>
                      </a:extLst>
                    </a:gridCol>
                    <a:gridCol w="1111570"/>
                    <a:gridCol w="1714656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dirty="0"/>
                            <a:t>Significance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LO 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mtClean="0">
                                    <a:latin typeface="Cambria Math" charset="0"/>
                                  </a:rPr>
                                  <m:t>∆</m:t>
                                </m:r>
                                <m:r>
                                  <a:rPr lang="en-US" smtClean="0">
                                    <a:latin typeface="Cambria Math" charset="0"/>
                                  </a:rPr>
                                  <m:t>𝝈</m:t>
                                </m:r>
                                <m:r>
                                  <a:rPr lang="en-GB" smtClean="0">
                                    <a:latin typeface="Cambria Math" charset="0"/>
                                  </a:rPr>
                                  <m:t>/</m:t>
                                </m:r>
                                <m:r>
                                  <a:rPr lang="en-GB" smtClean="0">
                                    <a:latin typeface="Cambria Math" charset="0"/>
                                  </a:rPr>
                                  <m:t>𝝈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NLO</a:t>
                          </a: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mtClean="0">
                                    <a:latin typeface="Cambria Math" charset="0"/>
                                  </a:rPr>
                                  <m:t>∆</m:t>
                                </m:r>
                                <m:r>
                                  <a:rPr lang="en-US" smtClean="0">
                                    <a:latin typeface="Cambria Math" charset="0"/>
                                  </a:rPr>
                                  <m:t>𝝈</m:t>
                                </m:r>
                                <m:r>
                                  <a:rPr lang="en-GB" smtClean="0">
                                    <a:latin typeface="Cambria Math" charset="0"/>
                                  </a:rPr>
                                  <m:t>/</m:t>
                                </m:r>
                                <m:r>
                                  <a:rPr lang="en-GB" smtClean="0">
                                    <a:latin typeface="Cambria Math" charset="0"/>
                                  </a:rPr>
                                  <m:t>𝝈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US" dirty="0" smtClean="0"/>
                            <a:t>L </a:t>
                          </a:r>
                          <a:r>
                            <a:rPr lang="en-US" dirty="0" smtClean="0"/>
                            <a:t>= 2.5ab</a:t>
                          </a:r>
                          <a:r>
                            <a:rPr lang="en-US" baseline="30000" dirty="0" smtClean="0"/>
                            <a:t>-1 </a:t>
                          </a:r>
                          <a:r>
                            <a:rPr lang="en-US" baseline="0" dirty="0" smtClean="0"/>
                            <a:t>+</a:t>
                          </a:r>
                          <a:endParaRPr lang="en-US" baseline="30000" dirty="0" smtClean="0"/>
                        </a:p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US" baseline="0" dirty="0" err="1" smtClean="0"/>
                            <a:t>Polarisation</a:t>
                          </a:r>
                          <a:endParaRPr lang="en-US" baseline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Hadronic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10.4σ</a:t>
                          </a:r>
                          <a:endParaRPr lang="en-US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</a:pPr>
                          <a:r>
                            <a:rPr lang="en-US" dirty="0"/>
                            <a:t>7.3%</a:t>
                          </a:r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</a:pPr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7.5%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</a:pPr>
                          <a:r>
                            <a:rPr lang="en-US" b="1" u="none" dirty="0" smtClean="0">
                              <a:solidFill>
                                <a:srgbClr val="00B050"/>
                              </a:solidFill>
                            </a:rPr>
                            <a:t>2.7%</a:t>
                          </a:r>
                          <a:endParaRPr lang="en-US" b="1" u="none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Semi-</a:t>
                          </a:r>
                          <a:r>
                            <a:rPr lang="en-US" dirty="0" err="1"/>
                            <a:t>leptonic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9.0σ</a:t>
                          </a:r>
                          <a:endParaRPr lang="en-US" dirty="0" smtClean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85791778"/>
                  </p:ext>
                </p:extLst>
              </p:nvPr>
            </p:nvGraphicFramePr>
            <p:xfrm>
              <a:off x="853361" y="4462344"/>
              <a:ext cx="7587794" cy="138176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958994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0000"/>
                        </a:ext>
                      </a:extLst>
                    </a:gridCol>
                    <a:gridCol w="1714655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0001"/>
                        </a:ext>
                      </a:extLst>
                    </a:gridCol>
                    <a:gridCol w="1087919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0002"/>
                        </a:ext>
                      </a:extLst>
                    </a:gridCol>
                    <a:gridCol w="1111570"/>
                    <a:gridCol w="1714656"/>
                  </a:tblGrid>
                  <a:tr h="64008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dirty="0"/>
                            <a:t>Significance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337430" t="-4762" r="-260335" b="-1304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430220" t="-4762" r="-156044" b="-1304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US" dirty="0" smtClean="0"/>
                            <a:t>L </a:t>
                          </a:r>
                          <a:r>
                            <a:rPr lang="en-US" dirty="0" smtClean="0"/>
                            <a:t>= 2.5ab</a:t>
                          </a:r>
                          <a:r>
                            <a:rPr lang="en-US" baseline="30000" dirty="0" smtClean="0"/>
                            <a:t>-1 </a:t>
                          </a:r>
                          <a:r>
                            <a:rPr lang="en-US" baseline="0" dirty="0" smtClean="0"/>
                            <a:t>+</a:t>
                          </a:r>
                          <a:endParaRPr lang="en-US" baseline="30000" dirty="0" smtClean="0"/>
                        </a:p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US" baseline="0" dirty="0" err="1" smtClean="0"/>
                            <a:t>Polarisation</a:t>
                          </a:r>
                          <a:endParaRPr lang="en-US" baseline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Hadronic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10.4σ</a:t>
                          </a:r>
                          <a:endParaRPr lang="en-US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</a:pPr>
                          <a:r>
                            <a:rPr lang="en-US" dirty="0"/>
                            <a:t>7.3%</a:t>
                          </a:r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</a:pPr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7.5%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</a:pPr>
                          <a:r>
                            <a:rPr lang="en-US" b="1" u="none" dirty="0" smtClean="0">
                              <a:solidFill>
                                <a:srgbClr val="00B050"/>
                              </a:solidFill>
                            </a:rPr>
                            <a:t>2.7%</a:t>
                          </a:r>
                          <a:endParaRPr lang="en-US" b="1" u="none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Semi-</a:t>
                          </a:r>
                          <a:r>
                            <a:rPr lang="en-US" dirty="0" err="1"/>
                            <a:t>leptonic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9.0σ</a:t>
                          </a:r>
                          <a:endParaRPr lang="en-US" dirty="0" smtClean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000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822960" y="2216455"/>
            <a:ext cx="3477577" cy="2101953"/>
            <a:chOff x="822960" y="2283082"/>
            <a:chExt cx="3477577" cy="2101953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160"/>
            <a:stretch/>
          </p:blipFill>
          <p:spPr>
            <a:xfrm>
              <a:off x="822960" y="2283082"/>
              <a:ext cx="3477577" cy="1964019"/>
            </a:xfrm>
            <a:prstGeom prst="rect">
              <a:avLst/>
            </a:prstGeom>
          </p:spPr>
        </p:pic>
        <p:cxnSp>
          <p:nvCxnSpPr>
            <p:cNvPr id="15" name="Straight Arrow Connector 14"/>
            <p:cNvCxnSpPr/>
            <p:nvPr/>
          </p:nvCxnSpPr>
          <p:spPr>
            <a:xfrm flipV="1">
              <a:off x="1979715" y="3310137"/>
              <a:ext cx="248575" cy="53193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1420422" y="3861815"/>
                  <a:ext cx="1367160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/>
                    <a:t>No contribution </a:t>
                  </a:r>
                  <a:r>
                    <a:rPr lang="en-US" sz="1400" dirty="0" smtClean="0"/>
                    <a:t>from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𝑔</m:t>
                          </m:r>
                        </m:e>
                        <m:sub>
                          <m:r>
                            <a:rPr lang="en-GB" sz="14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𝑡</m:t>
                          </m:r>
                          <m:acc>
                            <m:accPr>
                              <m:chr m:val="̅"/>
                              <m:ctrlPr>
                                <a:rPr lang="en-GB" sz="14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GB" sz="14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𝑡</m:t>
                              </m:r>
                            </m:e>
                          </m:acc>
                          <m:r>
                            <a:rPr lang="en-GB" sz="14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𝐻</m:t>
                          </m:r>
                        </m:sub>
                      </m:sSub>
                    </m:oMath>
                  </a14:m>
                  <a:endParaRPr lang="en-US" sz="14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20422" y="3861815"/>
                  <a:ext cx="1367160" cy="523220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1339" t="-2353" r="-1786" b="-1176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35327" y="6072895"/>
            <a:ext cx="25420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[1] </a:t>
            </a:r>
            <a:r>
              <a:rPr lang="hr-HR" sz="1400" dirty="0"/>
              <a:t>JHEP 1612 (2016) 075</a:t>
            </a:r>
            <a:endParaRPr lang="en-US" sz="1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FF5EC-BC8B-3148-A2B5-B908FC321B7C}" type="datetime1">
              <a:rPr lang="en-GB" smtClean="0"/>
              <a:t>05/04/2019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11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223925" y="4173442"/>
            <a:ext cx="1211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L = </a:t>
            </a:r>
            <a:r>
              <a:rPr lang="en-US" sz="1400" dirty="0" smtClean="0"/>
              <a:t>1.5ab</a:t>
            </a:r>
            <a:r>
              <a:rPr lang="en-US" sz="1400" baseline="30000" dirty="0" smtClean="0"/>
              <a:t>-1 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4621494" y="4173442"/>
            <a:ext cx="1211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L = </a:t>
            </a:r>
            <a:r>
              <a:rPr lang="en-US" sz="1400" dirty="0" smtClean="0"/>
              <a:t>1.5ab</a:t>
            </a:r>
            <a:r>
              <a:rPr lang="en-US" sz="1400" baseline="30000" dirty="0" smtClean="0"/>
              <a:t>-1 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5709869" y="4175297"/>
            <a:ext cx="1211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L = </a:t>
            </a:r>
            <a:r>
              <a:rPr lang="en-US" sz="1400" dirty="0" smtClean="0"/>
              <a:t>1.5ab</a:t>
            </a:r>
            <a:r>
              <a:rPr lang="en-US" sz="1400" baseline="30000" dirty="0" smtClean="0"/>
              <a:t>-1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80001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3600" dirty="0">
                    <a:solidFill>
                      <a:schemeClr val="tx1"/>
                    </a:solidFill>
                  </a:rPr>
                  <a:t>CP violation in </a:t>
                </a:r>
                <a14:m>
                  <m:oMath xmlns:m="http://schemas.openxmlformats.org/officeDocument/2006/math">
                    <m:r>
                      <a:rPr lang="en-GB" sz="3600" b="0" i="1">
                        <a:solidFill>
                          <a:schemeClr val="tx1"/>
                        </a:solidFill>
                        <a:latin typeface="Cambria Math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sz="3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accPr>
                      <m:e>
                        <m:r>
                          <a:rPr lang="en-GB" sz="3600" b="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𝑡</m:t>
                        </m:r>
                      </m:e>
                    </m:acc>
                    <m:r>
                      <a:rPr lang="en-GB" sz="3600" b="0" i="1" smtClean="0">
                        <a:solidFill>
                          <a:schemeClr val="tx1"/>
                        </a:solidFill>
                        <a:latin typeface="Cambria Math" charset="0"/>
                      </a:rPr>
                      <m:t>𝐻</m:t>
                    </m:r>
                  </m:oMath>
                </a14:m>
                <a:r>
                  <a:rPr lang="en-US" sz="3600" dirty="0">
                    <a:solidFill>
                      <a:schemeClr val="tx1"/>
                    </a:solidFill>
                  </a:rPr>
                  <a:t> production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 l="-2423" b="-159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ontent Placeholder 13"/>
              <p:cNvSpPr>
                <a:spLocks noGrp="1"/>
              </p:cNvSpPr>
              <p:nvPr>
                <p:ph idx="1"/>
              </p:nvPr>
            </p:nvSpPr>
            <p:spPr>
              <a:xfrm>
                <a:off x="822959" y="1845734"/>
                <a:ext cx="7543801" cy="1923758"/>
              </a:xfrm>
            </p:spPr>
            <p:txBody>
              <a:bodyPr>
                <a:normAutofit/>
              </a:bodyPr>
              <a:lstStyle/>
              <a:p>
                <a:r>
                  <a:rPr lang="en-GB" sz="1600" dirty="0" smtClean="0">
                    <a:solidFill>
                      <a:schemeClr val="tx1"/>
                    </a:solidFill>
                  </a:rPr>
                  <a:t>A model-independent way of parameterising the CP mixing in Higgs: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𝐶</m:t>
                        </m:r>
                      </m:e>
                      <m:sub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𝑡</m:t>
                        </m:r>
                        <m:acc>
                          <m:accPr>
                            <m:chr m:val="̅"/>
                            <m:ctrlPr>
                              <a:rPr lang="en-GB" sz="1600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</m:ctrlPr>
                          </m:accPr>
                          <m:e>
                            <m:r>
                              <a:rPr lang="en-GB" sz="1600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𝑡</m:t>
                            </m:r>
                          </m:e>
                        </m:acc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𝛷</m:t>
                        </m:r>
                      </m:sub>
                    </m:sSub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=−</m:t>
                    </m:r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𝑖</m:t>
                    </m:r>
                    <m:sSub>
                      <m:sSub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𝑔</m:t>
                        </m:r>
                      </m:e>
                      <m:sub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𝑡</m:t>
                        </m:r>
                        <m:acc>
                          <m:accPr>
                            <m:chr m:val="̅"/>
                            <m:ctrlPr>
                              <a:rPr lang="en-GB" sz="1600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</m:ctrlPr>
                          </m:accPr>
                          <m:e>
                            <m:r>
                              <a:rPr lang="en-GB" sz="1600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𝑡</m:t>
                            </m:r>
                          </m:e>
                        </m:acc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𝐻</m:t>
                        </m:r>
                      </m:sub>
                    </m:sSub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(</m:t>
                    </m:r>
                    <m:r>
                      <a:rPr lang="en-GB" sz="1600" i="1" smtClean="0">
                        <a:solidFill>
                          <a:srgbClr val="00B050"/>
                        </a:solidFill>
                        <a:latin typeface="Cambria Math" charset="0"/>
                      </a:rPr>
                      <m:t>𝑎</m:t>
                    </m:r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+</m:t>
                    </m:r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𝑖𝑏</m:t>
                    </m:r>
                    <m:sSub>
                      <m:sSub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𝛾</m:t>
                        </m:r>
                      </m:e>
                      <m:sub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5</m:t>
                        </m:r>
                      </m:sub>
                    </m:sSub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)</m:t>
                    </m:r>
                  </m:oMath>
                </a14:m>
                <a:endParaRPr lang="en-US" sz="1600" dirty="0">
                  <a:solidFill>
                    <a:schemeClr val="tx1"/>
                  </a:solidFill>
                </a:endParaRPr>
              </a:p>
              <a:p>
                <a:pPr lvl="1"/>
                <a:r>
                  <a:rPr lang="en-US" sz="1600" dirty="0">
                    <a:solidFill>
                      <a:schemeClr val="tx1"/>
                    </a:solidFill>
                  </a:rPr>
                  <a:t>SM: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solidFill>
                          <a:schemeClr val="tx1"/>
                        </a:solidFill>
                        <a:latin typeface="Cambria Math" charset="0"/>
                      </a:rPr>
                      <m:t>𝑎</m:t>
                    </m:r>
                    <m:r>
                      <a:rPr lang="en-US" sz="1600" i="1" dirty="0" smtClean="0">
                        <a:solidFill>
                          <a:schemeClr val="tx1"/>
                        </a:solidFill>
                        <a:latin typeface="Cambria Math" charset="0"/>
                      </a:rPr>
                      <m:t> = 1, </m:t>
                    </m:r>
                    <m:r>
                      <a:rPr lang="en-US" sz="1600" i="1" dirty="0" smtClean="0">
                        <a:solidFill>
                          <a:schemeClr val="tx1"/>
                        </a:solidFill>
                        <a:latin typeface="Cambria Math" charset="0"/>
                      </a:rPr>
                      <m:t>𝑏</m:t>
                    </m:r>
                    <m:r>
                      <a:rPr lang="en-US" sz="1600" i="1" dirty="0" smtClean="0">
                        <a:solidFill>
                          <a:schemeClr val="tx1"/>
                        </a:solidFill>
                        <a:latin typeface="Cambria Math" charset="0"/>
                      </a:rPr>
                      <m:t> = 0 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; pure CP-odd: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solidFill>
                          <a:schemeClr val="tx1"/>
                        </a:solidFill>
                        <a:latin typeface="Cambria Math" charset="0"/>
                      </a:rPr>
                      <m:t>𝑎</m:t>
                    </m:r>
                    <m:r>
                      <a:rPr lang="en-US" sz="1600" i="1" dirty="0" smtClean="0">
                        <a:solidFill>
                          <a:schemeClr val="tx1"/>
                        </a:solidFill>
                        <a:latin typeface="Cambria Math" charset="0"/>
                      </a:rPr>
                      <m:t> = 0, </m:t>
                    </m:r>
                    <m:r>
                      <a:rPr lang="en-US" sz="1600" i="1" dirty="0" smtClean="0">
                        <a:solidFill>
                          <a:schemeClr val="tx1"/>
                        </a:solidFill>
                        <a:latin typeface="Cambria Math" charset="0"/>
                      </a:rPr>
                      <m:t>𝑏</m:t>
                    </m:r>
                    <m:r>
                      <a:rPr lang="en-US" sz="1600" i="1" dirty="0" smtClean="0">
                        <a:solidFill>
                          <a:schemeClr val="tx1"/>
                        </a:solidFill>
                        <a:latin typeface="Cambria Math" charset="0"/>
                      </a:rPr>
                      <m:t> ≠ 0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.</a:t>
                </a:r>
              </a:p>
              <a:p>
                <a:r>
                  <a:rPr lang="en-US" sz="1600" dirty="0">
                    <a:solidFill>
                      <a:schemeClr val="tx1"/>
                    </a:solidFill>
                  </a:rPr>
                  <a:t>assume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GB" sz="1600" i="1" smtClean="0">
                            <a:solidFill>
                              <a:srgbClr val="00B050"/>
                            </a:solidFill>
                            <a:latin typeface="Cambria Math" charset="0"/>
                          </a:rPr>
                          <m:t>𝑎</m:t>
                        </m:r>
                      </m:e>
                      <m:sup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+</m:t>
                    </m:r>
                    <m:sSup>
                      <m:sSupPr>
                        <m:ctrlP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GB" sz="1600" i="1" smtClean="0">
                            <a:solidFill>
                              <a:srgbClr val="00B050"/>
                            </a:solidFill>
                            <a:latin typeface="Cambria Math" charset="0"/>
                          </a:rPr>
                          <m:t>𝑏</m:t>
                        </m:r>
                      </m:e>
                      <m:sup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=1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with </a:t>
                </a:r>
                <a14:m>
                  <m:oMath xmlns:m="http://schemas.openxmlformats.org/officeDocument/2006/math">
                    <m:r>
                      <a:rPr lang="en-GB" sz="1600" i="1" smtClean="0">
                        <a:solidFill>
                          <a:srgbClr val="00B050"/>
                        </a:solidFill>
                        <a:latin typeface="Cambria Math" charset="0"/>
                      </a:rPr>
                      <m:t>𝑎</m:t>
                    </m:r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 sz="1600" b="0" i="0" smtClean="0">
                        <a:solidFill>
                          <a:schemeClr val="tx1"/>
                        </a:solidFill>
                        <a:latin typeface="Cambria Math" charset="0"/>
                      </a:rPr>
                      <m:t>cos</m:t>
                    </m:r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⁡(</m:t>
                    </m:r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𝜙</m:t>
                    </m:r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)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srgbClr val="00B050"/>
                        </a:solidFill>
                        <a:latin typeface="Cambria Math" charset="0"/>
                      </a:rPr>
                      <m:t>𝑏</m:t>
                    </m:r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 sz="1600" b="0" i="0" smtClean="0">
                        <a:solidFill>
                          <a:schemeClr val="tx1"/>
                        </a:solidFill>
                        <a:latin typeface="Cambria Math" charset="0"/>
                      </a:rPr>
                      <m:t>sin</m:t>
                    </m:r>
                    <m:d>
                      <m:dPr>
                        <m:ctrlP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dPr>
                      <m:e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𝜙</m:t>
                        </m:r>
                      </m:e>
                    </m:d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; measurement of the mixing angle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𝜙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indicates the CP properties of Higgs.</a:t>
                </a:r>
              </a:p>
              <a:p>
                <a:endParaRPr lang="en-US" sz="1600" dirty="0">
                  <a:solidFill>
                    <a:schemeClr val="tx1"/>
                  </a:solidFill>
                </a:endParaRPr>
              </a:p>
              <a:p>
                <a:endParaRPr lang="en-US" sz="1600" dirty="0">
                  <a:solidFill>
                    <a:schemeClr val="tx1"/>
                  </a:solidFill>
                </a:endParaRPr>
              </a:p>
              <a:p>
                <a:endParaRPr lang="en-US" sz="1600" dirty="0">
                  <a:solidFill>
                    <a:schemeClr val="tx1"/>
                  </a:solidFill>
                </a:endParaRPr>
              </a:p>
              <a:p>
                <a:endParaRPr lang="en-US" sz="1600" dirty="0">
                  <a:solidFill>
                    <a:schemeClr val="tx1"/>
                  </a:solidFill>
                </a:endParaRPr>
              </a:p>
              <a:p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Content Placeholder 1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22959" y="1845734"/>
                <a:ext cx="7543801" cy="1923758"/>
              </a:xfrm>
              <a:blipFill rotWithShape="0">
                <a:blip r:embed="rId4"/>
                <a:stretch>
                  <a:fillRect l="-404" t="-2222" r="-10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higgs –  Y.Zhang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208D-9F0A-7E4B-BC3A-405E21A45C73}" type="datetime1">
              <a:rPr lang="en-GB" smtClean="0"/>
              <a:t>05/04/2019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14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3600" dirty="0">
                    <a:solidFill>
                      <a:schemeClr val="tx1"/>
                    </a:solidFill>
                  </a:rPr>
                  <a:t>CP violation in </a:t>
                </a:r>
                <a14:m>
                  <m:oMath xmlns:m="http://schemas.openxmlformats.org/officeDocument/2006/math">
                    <m:r>
                      <a:rPr lang="en-GB" sz="3600" b="0" i="1">
                        <a:solidFill>
                          <a:schemeClr val="tx1"/>
                        </a:solidFill>
                        <a:latin typeface="Cambria Math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sz="3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accPr>
                      <m:e>
                        <m:r>
                          <a:rPr lang="en-GB" sz="3600" b="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𝑡</m:t>
                        </m:r>
                      </m:e>
                    </m:acc>
                    <m:r>
                      <a:rPr lang="en-GB" sz="3600" b="0" i="1" smtClean="0">
                        <a:solidFill>
                          <a:schemeClr val="tx1"/>
                        </a:solidFill>
                        <a:latin typeface="Cambria Math" charset="0"/>
                      </a:rPr>
                      <m:t>𝐻</m:t>
                    </m:r>
                  </m:oMath>
                </a14:m>
                <a:r>
                  <a:rPr lang="en-US" sz="3600" dirty="0">
                    <a:solidFill>
                      <a:schemeClr val="tx1"/>
                    </a:solidFill>
                  </a:rPr>
                  <a:t> production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 l="-2423" b="-159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ontent Placeholder 13"/>
              <p:cNvSpPr>
                <a:spLocks noGrp="1"/>
              </p:cNvSpPr>
              <p:nvPr>
                <p:ph idx="1"/>
              </p:nvPr>
            </p:nvSpPr>
            <p:spPr>
              <a:xfrm>
                <a:off x="822959" y="1845734"/>
                <a:ext cx="7543801" cy="1923758"/>
              </a:xfrm>
            </p:spPr>
            <p:txBody>
              <a:bodyPr>
                <a:normAutofit/>
              </a:bodyPr>
              <a:lstStyle/>
              <a:p>
                <a:r>
                  <a:rPr lang="en-GB" sz="1600" dirty="0">
                    <a:solidFill>
                      <a:schemeClr val="tx1"/>
                    </a:solidFill>
                  </a:rPr>
                  <a:t>A model-independent way of parameterising the CP mixing in Higgs: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𝐶</m:t>
                        </m:r>
                      </m:e>
                      <m:sub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𝑡</m:t>
                        </m:r>
                        <m:acc>
                          <m:accPr>
                            <m:chr m:val="̅"/>
                            <m:ctrlPr>
                              <a:rPr lang="en-GB" sz="1600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</m:ctrlPr>
                          </m:accPr>
                          <m:e>
                            <m:r>
                              <a:rPr lang="en-GB" sz="1600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𝑡</m:t>
                            </m:r>
                          </m:e>
                        </m:acc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𝛷</m:t>
                        </m:r>
                      </m:sub>
                    </m:sSub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=−</m:t>
                    </m:r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𝑖</m:t>
                    </m:r>
                    <m:sSub>
                      <m:sSub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𝑔</m:t>
                        </m:r>
                      </m:e>
                      <m:sub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𝑡</m:t>
                        </m:r>
                        <m:acc>
                          <m:accPr>
                            <m:chr m:val="̅"/>
                            <m:ctrlPr>
                              <a:rPr lang="en-GB" sz="1600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</m:ctrlPr>
                          </m:accPr>
                          <m:e>
                            <m:r>
                              <a:rPr lang="en-GB" sz="1600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𝑡</m:t>
                            </m:r>
                          </m:e>
                        </m:acc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𝐻</m:t>
                        </m:r>
                      </m:sub>
                    </m:sSub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(</m:t>
                    </m:r>
                    <m:r>
                      <a:rPr lang="en-GB" sz="1600" i="1">
                        <a:solidFill>
                          <a:srgbClr val="00B050"/>
                        </a:solidFill>
                        <a:latin typeface="Cambria Math" charset="0"/>
                      </a:rPr>
                      <m:t>𝑎</m:t>
                    </m:r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+</m:t>
                    </m:r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𝑖𝑏</m:t>
                    </m:r>
                    <m:sSub>
                      <m:sSub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𝛾</m:t>
                        </m:r>
                      </m:e>
                      <m:sub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5</m:t>
                        </m:r>
                      </m:sub>
                    </m:sSub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)</m:t>
                    </m:r>
                  </m:oMath>
                </a14:m>
                <a:endParaRPr lang="en-US" sz="1600" dirty="0">
                  <a:solidFill>
                    <a:schemeClr val="tx1"/>
                  </a:solidFill>
                </a:endParaRPr>
              </a:p>
              <a:p>
                <a:pPr lvl="1"/>
                <a:r>
                  <a:rPr lang="en-US" sz="1600" dirty="0">
                    <a:solidFill>
                      <a:schemeClr val="tx1"/>
                    </a:solidFill>
                  </a:rPr>
                  <a:t>SM: </a:t>
                </a:r>
                <a14:m>
                  <m:oMath xmlns:m="http://schemas.openxmlformats.org/officeDocument/2006/math">
                    <m:r>
                      <a:rPr lang="en-US" sz="1600" i="1" dirty="0">
                        <a:solidFill>
                          <a:schemeClr val="tx1"/>
                        </a:solidFill>
                        <a:latin typeface="Cambria Math" charset="0"/>
                      </a:rPr>
                      <m:t>𝑎</m:t>
                    </m:r>
                    <m:r>
                      <a:rPr lang="en-US" sz="1600" i="1" dirty="0">
                        <a:solidFill>
                          <a:schemeClr val="tx1"/>
                        </a:solidFill>
                        <a:latin typeface="Cambria Math" charset="0"/>
                      </a:rPr>
                      <m:t> = 1, </m:t>
                    </m:r>
                    <m:r>
                      <a:rPr lang="en-US" sz="1600" i="1" dirty="0">
                        <a:solidFill>
                          <a:schemeClr val="tx1"/>
                        </a:solidFill>
                        <a:latin typeface="Cambria Math" charset="0"/>
                      </a:rPr>
                      <m:t>𝑏</m:t>
                    </m:r>
                    <m:r>
                      <a:rPr lang="en-US" sz="1600" i="1" dirty="0">
                        <a:solidFill>
                          <a:schemeClr val="tx1"/>
                        </a:solidFill>
                        <a:latin typeface="Cambria Math" charset="0"/>
                      </a:rPr>
                      <m:t> = 0 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; pure CP-odd: </a:t>
                </a:r>
                <a14:m>
                  <m:oMath xmlns:m="http://schemas.openxmlformats.org/officeDocument/2006/math">
                    <m:r>
                      <a:rPr lang="en-US" sz="1600" i="1" dirty="0">
                        <a:solidFill>
                          <a:schemeClr val="tx1"/>
                        </a:solidFill>
                        <a:latin typeface="Cambria Math" charset="0"/>
                      </a:rPr>
                      <m:t>𝑎</m:t>
                    </m:r>
                    <m:r>
                      <a:rPr lang="en-US" sz="1600" i="1" dirty="0">
                        <a:solidFill>
                          <a:schemeClr val="tx1"/>
                        </a:solidFill>
                        <a:latin typeface="Cambria Math" charset="0"/>
                      </a:rPr>
                      <m:t> = 0, </m:t>
                    </m:r>
                    <m:r>
                      <a:rPr lang="en-US" sz="1600" i="1" dirty="0">
                        <a:solidFill>
                          <a:schemeClr val="tx1"/>
                        </a:solidFill>
                        <a:latin typeface="Cambria Math" charset="0"/>
                      </a:rPr>
                      <m:t>𝑏</m:t>
                    </m:r>
                    <m:r>
                      <a:rPr lang="en-US" sz="1600" i="1" dirty="0">
                        <a:solidFill>
                          <a:schemeClr val="tx1"/>
                        </a:solidFill>
                        <a:latin typeface="Cambria Math" charset="0"/>
                      </a:rPr>
                      <m:t> ≠ 0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.</a:t>
                </a:r>
              </a:p>
              <a:p>
                <a:r>
                  <a:rPr lang="en-US" sz="1600" dirty="0">
                    <a:solidFill>
                      <a:schemeClr val="tx1"/>
                    </a:solidFill>
                  </a:rPr>
                  <a:t>assume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charset="0"/>
                          </a:rPr>
                          <m:t>𝑎</m:t>
                        </m:r>
                      </m:e>
                      <m:sup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+</m:t>
                    </m:r>
                    <m:sSup>
                      <m:sSupPr>
                        <m:ctrlP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charset="0"/>
                          </a:rPr>
                          <m:t>𝑏</m:t>
                        </m:r>
                      </m:e>
                      <m:sup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=1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with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rgbClr val="00B050"/>
                        </a:solidFill>
                        <a:latin typeface="Cambria Math" charset="0"/>
                      </a:rPr>
                      <m:t>𝑎</m:t>
                    </m:r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 sz="1600">
                        <a:solidFill>
                          <a:schemeClr val="tx1"/>
                        </a:solidFill>
                        <a:latin typeface="Cambria Math" charset="0"/>
                      </a:rPr>
                      <m:t>cos</m:t>
                    </m:r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⁡(</m:t>
                    </m:r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𝜙</m:t>
                    </m:r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)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rgbClr val="00B050"/>
                        </a:solidFill>
                        <a:latin typeface="Cambria Math" charset="0"/>
                      </a:rPr>
                      <m:t>𝑏</m:t>
                    </m:r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 sz="1600">
                        <a:solidFill>
                          <a:schemeClr val="tx1"/>
                        </a:solidFill>
                        <a:latin typeface="Cambria Math" charset="0"/>
                      </a:rPr>
                      <m:t>sin</m:t>
                    </m:r>
                    <m:d>
                      <m:dPr>
                        <m:ctrlP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dPr>
                      <m:e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𝜙</m:t>
                        </m:r>
                      </m:e>
                    </m:d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; measurement of the mixing angle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𝜙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indicates the CP properties of Higgs.</a:t>
                </a:r>
              </a:p>
              <a:p>
                <a:endParaRPr lang="en-US" sz="1600" dirty="0">
                  <a:solidFill>
                    <a:schemeClr val="tx1"/>
                  </a:solidFill>
                </a:endParaRPr>
              </a:p>
              <a:p>
                <a:endParaRPr lang="en-US" sz="1600" dirty="0">
                  <a:solidFill>
                    <a:schemeClr val="tx1"/>
                  </a:solidFill>
                </a:endParaRPr>
              </a:p>
              <a:p>
                <a:endParaRPr lang="en-US" sz="1600" dirty="0">
                  <a:solidFill>
                    <a:schemeClr val="tx1"/>
                  </a:solidFill>
                </a:endParaRPr>
              </a:p>
              <a:p>
                <a:endParaRPr lang="en-US" sz="1600" dirty="0">
                  <a:solidFill>
                    <a:schemeClr val="tx1"/>
                  </a:solidFill>
                </a:endParaRPr>
              </a:p>
              <a:p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Content Placeholder 1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22959" y="1845734"/>
                <a:ext cx="7543801" cy="1923758"/>
              </a:xfrm>
              <a:blipFill rotWithShape="0">
                <a:blip r:embed="rId4"/>
                <a:stretch>
                  <a:fillRect l="-404" t="-2222" r="-10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higgs –  Y.Zhang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Content Placeholder 11"/>
              <p:cNvSpPr txBox="1">
                <a:spLocks/>
              </p:cNvSpPr>
              <p:nvPr/>
            </p:nvSpPr>
            <p:spPr>
              <a:xfrm>
                <a:off x="822959" y="3650562"/>
                <a:ext cx="4109526" cy="4023360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r>
                      <a:rPr lang="en-GB" sz="1600" i="1" u="sng" smtClean="0">
                        <a:solidFill>
                          <a:schemeClr val="tx1"/>
                        </a:solidFill>
                        <a:latin typeface="Cambria Math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sz="1600" i="1" u="sng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accPr>
                      <m:e>
                        <m:r>
                          <a:rPr lang="en-GB" sz="1600" i="1" u="sng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𝑡</m:t>
                        </m:r>
                      </m:e>
                    </m:acc>
                    <m:r>
                      <a:rPr lang="el-GR" sz="1600" i="1" u="sng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𝛷</m:t>
                    </m:r>
                    <m:r>
                      <a:rPr lang="el-GR" sz="1600" i="1" u="sng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</m:oMath>
                </a14:m>
                <a:r>
                  <a:rPr lang="en-US" sz="1600" u="sng" dirty="0">
                    <a:solidFill>
                      <a:schemeClr val="tx1"/>
                    </a:solidFill>
                  </a:rPr>
                  <a:t>cross </a:t>
                </a:r>
                <a:r>
                  <a:rPr lang="en-US" sz="1600" u="sng" dirty="0" smtClean="0">
                    <a:solidFill>
                      <a:schemeClr val="tx1"/>
                    </a:solidFill>
                  </a:rPr>
                  <a:t>section</a:t>
                </a:r>
                <a:endParaRPr lang="en-US" sz="1600" dirty="0">
                  <a:solidFill>
                    <a:schemeClr val="tx1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schemeClr val="tx1"/>
                        </a:solidFill>
                        <a:latin typeface="Cambria Math" charset="0"/>
                      </a:rPr>
                      <m:t>𝐻</m:t>
                    </m:r>
                    <m:r>
                      <a:rPr lang="is-IS" sz="1600" b="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m:rPr>
                        <m:sty m:val="p"/>
                      </m:rPr>
                      <a:rPr lang="el-GR" sz="1600" b="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Φ</m:t>
                    </m:r>
                  </m:oMath>
                </a14:m>
                <a:r>
                  <a:rPr lang="en-US" sz="1600" dirty="0" smtClean="0">
                    <a:solidFill>
                      <a:schemeClr val="tx1"/>
                    </a:solidFill>
                  </a:rPr>
                  <a:t> as Higgs boson is no longer pure CP-even</a:t>
                </a:r>
                <a:r>
                  <a:rPr lang="en-US" sz="1600" dirty="0">
                    <a:solidFill>
                      <a:schemeClr val="tx1"/>
                    </a:solidFill>
                  </a:rPr>
                  <a:t/>
                </a:r>
                <a:br>
                  <a:rPr lang="en-US" sz="1600" dirty="0">
                    <a:solidFill>
                      <a:schemeClr val="tx1"/>
                    </a:solidFill>
                  </a:rPr>
                </a:br>
                <a:endParaRPr lang="en-US" sz="1600" dirty="0" smtClean="0">
                  <a:solidFill>
                    <a:schemeClr val="tx1"/>
                  </a:solidFill>
                </a:endParaRPr>
              </a:p>
              <a:p>
                <a:r>
                  <a:rPr lang="en-US" sz="1600" dirty="0" smtClean="0">
                    <a:solidFill>
                      <a:schemeClr val="tx1"/>
                    </a:solidFill>
                  </a:rPr>
                  <a:t>• </a:t>
                </a:r>
                <a:r>
                  <a:rPr lang="en-US" sz="1600" dirty="0">
                    <a:solidFill>
                      <a:schemeClr val="tx1"/>
                    </a:solidFill>
                  </a:rPr>
                  <a:t>12 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different values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600">
                        <a:solidFill>
                          <a:schemeClr val="tx1"/>
                        </a:solidFill>
                        <a:latin typeface="Cambria Math" charset="0"/>
                      </a:rPr>
                      <m:t>sin</m:t>
                    </m:r>
                    <m:d>
                      <m:dPr>
                        <m:ctrlP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dPr>
                      <m:e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𝜙</m:t>
                        </m:r>
                      </m:e>
                    </m:d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</m:oMath>
                </a14:m>
                <a:r>
                  <a:rPr lang="en-US" sz="1600" dirty="0" smtClean="0">
                    <a:solidFill>
                      <a:schemeClr val="tx1"/>
                    </a:solidFill>
                  </a:rPr>
                  <a:t>samples produced</a:t>
                </a:r>
              </a:p>
              <a:p>
                <a:endParaRPr lang="en-US" sz="1600" dirty="0">
                  <a:solidFill>
                    <a:schemeClr val="tx1"/>
                  </a:solidFill>
                </a:endParaRPr>
              </a:p>
              <a:p>
                <a:pPr>
                  <a:lnSpc>
                    <a:spcPct val="100000"/>
                  </a:lnSpc>
                </a:pPr>
                <a:endParaRPr lang="en-US" sz="1600" dirty="0">
                  <a:solidFill>
                    <a:schemeClr val="tx1"/>
                  </a:solidFill>
                </a:endParaRPr>
              </a:p>
              <a:p>
                <a:pPr>
                  <a:lnSpc>
                    <a:spcPct val="100000"/>
                  </a:lnSpc>
                </a:pPr>
                <a:endParaRPr lang="en-US" sz="1600" dirty="0">
                  <a:solidFill>
                    <a:schemeClr val="tx1"/>
                  </a:solidFill>
                </a:endParaRPr>
              </a:p>
              <a:p>
                <a:pPr>
                  <a:lnSpc>
                    <a:spcPct val="100000"/>
                  </a:lnSpc>
                </a:pP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Content Placeholder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59" y="3650562"/>
                <a:ext cx="4109526" cy="4023360"/>
              </a:xfrm>
              <a:prstGeom prst="rect">
                <a:avLst/>
              </a:prstGeom>
              <a:blipFill rotWithShape="0">
                <a:blip r:embed="rId5"/>
                <a:stretch>
                  <a:fillRect l="-2967" t="-8182" r="-26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5029200" y="3500293"/>
            <a:ext cx="3337560" cy="2825447"/>
            <a:chOff x="5029200" y="3500293"/>
            <a:chExt cx="3337560" cy="2825447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9200" y="3500293"/>
              <a:ext cx="3337560" cy="2825447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Rectangle 2"/>
                <p:cNvSpPr/>
                <p:nvPr/>
              </p:nvSpPr>
              <p:spPr>
                <a:xfrm>
                  <a:off x="5942292" y="5116274"/>
                  <a:ext cx="1651414" cy="32925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140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sz="1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𝑓𝑖𝑡</m:t>
                            </m:r>
                          </m:sub>
                        </m:sSub>
                        <m:r>
                          <a:rPr lang="en-GB" sz="140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=</m:t>
                        </m:r>
                        <m:r>
                          <a:rPr lang="en-GB" sz="1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𝑘</m:t>
                        </m:r>
                        <m:r>
                          <a:rPr lang="en-GB" sz="1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 </m:t>
                        </m:r>
                        <m:sSup>
                          <m:sSupPr>
                            <m:ctrlPr>
                              <a:rPr lang="en-GB" sz="14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GB" sz="140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sin</m:t>
                            </m:r>
                            <m:r>
                              <a:rPr lang="en-GB" sz="14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⁡</m:t>
                            </m:r>
                          </m:e>
                          <m:sup>
                            <m:r>
                              <a:rPr lang="en-GB" sz="14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2</m:t>
                            </m:r>
                          </m:sup>
                        </m:sSup>
                        <m:r>
                          <a:rPr lang="en-GB" sz="1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𝜙</m:t>
                        </m:r>
                        <m:r>
                          <a:rPr lang="en-GB" sz="1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</m:t>
                        </m:r>
                        <m:r>
                          <a:rPr lang="en-US" sz="1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𝑐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3" name="Rectangle 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42292" y="5116274"/>
                  <a:ext cx="1651414" cy="329257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 t="-77778" b="-962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" name="Oval 5"/>
            <p:cNvSpPr>
              <a:spLocks noChangeAspect="1"/>
            </p:cNvSpPr>
            <p:nvPr/>
          </p:nvSpPr>
          <p:spPr>
            <a:xfrm>
              <a:off x="5592922" y="4095096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5709810" y="4158716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Oval 14"/>
            <p:cNvSpPr>
              <a:spLocks noChangeAspect="1"/>
            </p:cNvSpPr>
            <p:nvPr/>
          </p:nvSpPr>
          <p:spPr>
            <a:xfrm>
              <a:off x="5825224" y="4211984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16" name="Oval 15"/>
            <p:cNvSpPr>
              <a:spLocks noChangeAspect="1"/>
            </p:cNvSpPr>
            <p:nvPr/>
          </p:nvSpPr>
          <p:spPr>
            <a:xfrm>
              <a:off x="6073799" y="4327397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Oval 16"/>
            <p:cNvSpPr>
              <a:spLocks noChangeAspect="1"/>
            </p:cNvSpPr>
            <p:nvPr/>
          </p:nvSpPr>
          <p:spPr>
            <a:xfrm>
              <a:off x="6331246" y="4460562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18" name="Oval 17"/>
            <p:cNvSpPr>
              <a:spLocks noChangeAspect="1"/>
            </p:cNvSpPr>
            <p:nvPr/>
          </p:nvSpPr>
          <p:spPr>
            <a:xfrm>
              <a:off x="6570946" y="4567097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19" name="Oval 18"/>
            <p:cNvSpPr>
              <a:spLocks noChangeAspect="1"/>
            </p:cNvSpPr>
            <p:nvPr/>
          </p:nvSpPr>
          <p:spPr>
            <a:xfrm>
              <a:off x="6837278" y="4700262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22" name="Oval 21"/>
            <p:cNvSpPr>
              <a:spLocks noChangeAspect="1"/>
            </p:cNvSpPr>
            <p:nvPr/>
          </p:nvSpPr>
          <p:spPr>
            <a:xfrm>
              <a:off x="7076974" y="4824547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23" name="Oval 22"/>
            <p:cNvSpPr>
              <a:spLocks noChangeAspect="1"/>
            </p:cNvSpPr>
            <p:nvPr/>
          </p:nvSpPr>
          <p:spPr>
            <a:xfrm>
              <a:off x="7334429" y="4939963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24" name="Oval 23"/>
            <p:cNvSpPr>
              <a:spLocks noChangeAspect="1"/>
            </p:cNvSpPr>
            <p:nvPr/>
          </p:nvSpPr>
          <p:spPr>
            <a:xfrm>
              <a:off x="7574124" y="5055367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25" name="Oval 24"/>
            <p:cNvSpPr>
              <a:spLocks noChangeAspect="1"/>
            </p:cNvSpPr>
            <p:nvPr/>
          </p:nvSpPr>
          <p:spPr>
            <a:xfrm>
              <a:off x="7831577" y="5179656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26" name="Oval 25"/>
            <p:cNvSpPr>
              <a:spLocks noChangeAspect="1"/>
            </p:cNvSpPr>
            <p:nvPr/>
          </p:nvSpPr>
          <p:spPr>
            <a:xfrm>
              <a:off x="8080152" y="5321692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EB5C0-428A-214C-B933-8B324531AA0F}" type="datetime1">
              <a:rPr lang="en-GB" smtClean="0"/>
              <a:t>05/04/2019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789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Cross section to CP-mixing sensitivity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Top </a:t>
            </a:r>
            <a:r>
              <a:rPr lang="en-US" dirty="0" err="1" smtClean="0"/>
              <a:t>yukawa</a:t>
            </a:r>
            <a:r>
              <a:rPr lang="en-US" dirty="0" smtClean="0"/>
              <a:t> coupling and CP violation in </a:t>
            </a:r>
            <a:r>
              <a:rPr lang="en-US" dirty="0" err="1" smtClean="0"/>
              <a:t>higgs</a:t>
            </a:r>
            <a:r>
              <a:rPr lang="en-US" dirty="0" smtClean="0"/>
              <a:t> –  </a:t>
            </a:r>
            <a:r>
              <a:rPr lang="en-US" dirty="0" err="1" smtClean="0"/>
              <a:t>Y.Zhang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556CB-0192-2549-A8B8-17FAB37BFD69}" type="datetime1">
              <a:rPr lang="en-GB" smtClean="0"/>
              <a:t>05/04/2019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13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822960" y="5164578"/>
                <a:ext cx="634753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charset="0"/>
                  <a:buChar char="•"/>
                </a:pPr>
                <a:r>
                  <a:rPr lang="en-US" sz="1600" dirty="0"/>
                  <a:t>Apply the top-Yukawa analysis procedure to all samples </a:t>
                </a: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sz="1600" dirty="0">
                    <a:ea typeface="Cambria Math" charset="0"/>
                    <a:cs typeface="Cambria Math" charset="0"/>
                  </a:rPr>
                  <a:t>Measure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∆</m:t>
                    </m:r>
                    <m:r>
                      <m:rPr>
                        <m:sty m:val="p"/>
                      </m:rPr>
                      <a:rPr lang="el-GR" sz="1600" i="1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σ</m:t>
                    </m:r>
                    <m:r>
                      <a:rPr lang="en-GB" sz="1600" b="0" i="1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/</m:t>
                    </m:r>
                    <m:r>
                      <a:rPr lang="en-GB" sz="1600" b="0" i="1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𝜎</m:t>
                    </m:r>
                  </m:oMath>
                </a14:m>
                <a:r>
                  <a:rPr lang="en-US" sz="1600" dirty="0"/>
                  <a:t> for all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60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600" b="0" i="0" smtClean="0">
                            <a:latin typeface="Cambria Math" charset="0"/>
                          </a:rPr>
                          <m:t>sin</m:t>
                        </m:r>
                        <m:r>
                          <a:rPr lang="en-GB" sz="1600" b="0" i="1" smtClean="0">
                            <a:latin typeface="Cambria Math" charset="0"/>
                          </a:rPr>
                          <m:t>⁡</m:t>
                        </m:r>
                      </m:e>
                      <m:sup>
                        <m:r>
                          <a:rPr lang="en-GB" sz="1600" b="0" i="1" smtClean="0">
                            <a:latin typeface="Cambria Math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GB" sz="1600" i="1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GB" sz="16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𝜙</m:t>
                        </m:r>
                      </m:e>
                    </m:d>
                    <m:r>
                      <a:rPr lang="en-GB" sz="1600" i="1"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</m:oMath>
                </a14:m>
                <a:r>
                  <a:rPr lang="en-US" sz="1600" dirty="0"/>
                  <a:t>values in the semi-</a:t>
                </a:r>
                <a:r>
                  <a:rPr lang="en-US" sz="1600" dirty="0" err="1"/>
                  <a:t>leptonic</a:t>
                </a:r>
                <a:r>
                  <a:rPr lang="en-US" sz="1600" dirty="0"/>
                  <a:t> channel</a:t>
                </a: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60" y="5164578"/>
                <a:ext cx="6347534" cy="584775"/>
              </a:xfrm>
              <a:prstGeom prst="rect">
                <a:avLst/>
              </a:prstGeom>
              <a:blipFill rotWithShape="0">
                <a:blip r:embed="rId5"/>
                <a:stretch>
                  <a:fillRect l="-384" t="-9375" b="-645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/>
          <p:cNvSpPr/>
          <p:nvPr/>
        </p:nvSpPr>
        <p:spPr>
          <a:xfrm>
            <a:off x="822960" y="5731597"/>
            <a:ext cx="48903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/>
              <a:t>E</a:t>
            </a:r>
            <a:r>
              <a:rPr lang="en-US" sz="1600" dirty="0" smtClean="0"/>
              <a:t>xtrapolate </a:t>
            </a:r>
            <a:r>
              <a:rPr lang="en-US" sz="1600" dirty="0"/>
              <a:t>to result </a:t>
            </a:r>
            <a:r>
              <a:rPr lang="en-US" sz="1600" dirty="0" smtClean="0"/>
              <a:t>to include fully-hadronic channel</a:t>
            </a:r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039" y="1924578"/>
            <a:ext cx="3827249" cy="32399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178" y="1924577"/>
            <a:ext cx="3494863" cy="30220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80249" y="3196533"/>
            <a:ext cx="21291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1.5ab</a:t>
            </a:r>
            <a:r>
              <a:rPr lang="en-US" sz="1600" baseline="30000" dirty="0" smtClean="0"/>
              <a:t>-1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2551648" y="3242656"/>
            <a:ext cx="21291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1.5ab</a:t>
            </a:r>
            <a:r>
              <a:rPr lang="en-US" sz="1600" baseline="30000" dirty="0" smtClean="0"/>
              <a:t>-1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85596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Cross section to CP-mixing sensitivity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Top </a:t>
            </a:r>
            <a:r>
              <a:rPr lang="en-US" dirty="0" err="1" smtClean="0"/>
              <a:t>yukawa</a:t>
            </a:r>
            <a:r>
              <a:rPr lang="en-US" dirty="0" smtClean="0"/>
              <a:t> coupling and CP violation in </a:t>
            </a:r>
            <a:r>
              <a:rPr lang="en-US" dirty="0" err="1" smtClean="0"/>
              <a:t>higgs</a:t>
            </a:r>
            <a:r>
              <a:rPr lang="en-US" dirty="0" smtClean="0"/>
              <a:t> –  </a:t>
            </a:r>
            <a:r>
              <a:rPr lang="en-US" dirty="0" err="1" smtClean="0"/>
              <a:t>Y.Zhang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5113229" y="4948818"/>
                <a:ext cx="2931187" cy="6460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140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𝜎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𝑓𝑖𝑡</m:t>
                          </m:r>
                        </m:sub>
                      </m:sSub>
                      <m:r>
                        <a:rPr lang="en-GB" sz="1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r>
                        <a:rPr lang="en-GB" sz="1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𝑘</m:t>
                      </m:r>
                      <m:r>
                        <a:rPr lang="en-GB" sz="1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sSup>
                        <m:sSupPr>
                          <m:ctrlPr>
                            <a:rPr lang="en-GB" sz="1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1400" b="0" i="0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sin</m:t>
                          </m:r>
                          <m:r>
                            <a:rPr lang="en-GB" sz="1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⁡</m:t>
                          </m:r>
                        </m:e>
                        <m:sup>
                          <m:r>
                            <a:rPr lang="en-GB" sz="1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2</m:t>
                          </m:r>
                        </m:sup>
                      </m:sSup>
                      <m:r>
                        <a:rPr lang="en-GB" sz="1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𝜙</m:t>
                      </m:r>
                      <m:r>
                        <a:rPr lang="en-GB" sz="1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+</m:t>
                      </m:r>
                      <m:r>
                        <a:rPr lang="en-GB" sz="1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𝐶</m:t>
                      </m:r>
                      <m:r>
                        <a:rPr lang="is-IS" sz="1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→∆</m:t>
                      </m:r>
                      <m:r>
                        <a:rPr lang="is-IS" sz="1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𝜎</m:t>
                      </m:r>
                      <m:r>
                        <a:rPr lang="en-GB" sz="1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r>
                        <a:rPr lang="en-GB" sz="1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𝑘</m:t>
                      </m:r>
                      <m:r>
                        <a:rPr lang="en-GB" sz="1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∆</m:t>
                      </m:r>
                      <m:sSup>
                        <m:sSupPr>
                          <m:ctrlPr>
                            <a:rPr lang="en-GB" sz="1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140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sin</m:t>
                          </m:r>
                          <m:r>
                            <a:rPr lang="en-GB" sz="1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⁡</m:t>
                          </m:r>
                        </m:e>
                        <m:sup>
                          <m:r>
                            <a:rPr lang="en-GB" sz="1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2</m:t>
                          </m:r>
                        </m:sup>
                      </m:sSup>
                      <m:r>
                        <a:rPr lang="en-GB" sz="14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𝜙</m:t>
                      </m:r>
                    </m:oMath>
                  </m:oMathPara>
                </a14:m>
                <a:endParaRPr lang="en-GB" sz="1400" i="1" dirty="0">
                  <a:latin typeface="Cambria Math" charset="0"/>
                  <a:ea typeface="Cambria Math" charset="0"/>
                  <a:cs typeface="Cambria Math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dirty="0" smtClean="0">
                          <a:latin typeface="Cambria Math" charset="0"/>
                        </a:rPr>
                        <m:t>⇒</m:t>
                      </m:r>
                      <m:r>
                        <a:rPr lang="en-US" sz="1400" i="1" dirty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∆</m:t>
                      </m:r>
                      <m:sSup>
                        <m:sSupPr>
                          <m:ctrlPr>
                            <a:rPr lang="en-GB" sz="1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140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sin</m:t>
                          </m:r>
                          <m:r>
                            <a:rPr lang="en-GB" sz="1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⁡</m:t>
                          </m:r>
                        </m:e>
                        <m:sup>
                          <m:r>
                            <a:rPr lang="en-GB" sz="1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2</m:t>
                          </m:r>
                        </m:sup>
                      </m:sSup>
                      <m:r>
                        <a:rPr lang="en-GB" sz="14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𝜙</m:t>
                      </m:r>
                      <m:r>
                        <a:rPr lang="en-GB" sz="1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1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1</m:t>
                          </m:r>
                        </m:num>
                        <m:den>
                          <m:r>
                            <a:rPr lang="en-GB" sz="1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𝑘</m:t>
                          </m:r>
                        </m:den>
                      </m:f>
                      <m:f>
                        <m:fPr>
                          <m:ctrlPr>
                            <a:rPr lang="mr-IN" sz="1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mr-IN" sz="1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∆</m:t>
                          </m:r>
                          <m:r>
                            <a:rPr lang="mr-IN" sz="1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𝜎</m:t>
                          </m:r>
                        </m:num>
                        <m:den>
                          <m:r>
                            <a:rPr lang="mr-IN" sz="1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𝜎</m:t>
                          </m:r>
                        </m:den>
                      </m:f>
                      <m:r>
                        <a:rPr lang="mr-IN" sz="1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𝜎</m:t>
                      </m:r>
                    </m:oMath>
                  </m:oMathPara>
                </a14:m>
                <a:endParaRPr lang="en-GB" sz="1400" dirty="0">
                  <a:ea typeface="Cambria Math" charset="0"/>
                  <a:cs typeface="Cambria Math" charset="0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3229" y="4948818"/>
                <a:ext cx="2931187" cy="646011"/>
              </a:xfrm>
              <a:prstGeom prst="rect">
                <a:avLst/>
              </a:prstGeom>
              <a:blipFill rotWithShape="0">
                <a:blip r:embed="rId4"/>
                <a:stretch>
                  <a:fillRect t="-47170" r="-416" b="-462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556CB-0192-2549-A8B8-17FAB37BFD69}" type="datetime1">
              <a:rPr lang="en-GB" smtClean="0"/>
              <a:t>05/04/2019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13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039" y="1924578"/>
            <a:ext cx="3827249" cy="32399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178" y="1924577"/>
            <a:ext cx="3494863" cy="302202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280249" y="3196533"/>
            <a:ext cx="21291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1.5ab</a:t>
            </a:r>
            <a:r>
              <a:rPr lang="en-US" sz="1600" baseline="30000" dirty="0" smtClean="0"/>
              <a:t>-1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2551648" y="3242656"/>
            <a:ext cx="21291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1.5ab</a:t>
            </a:r>
            <a:r>
              <a:rPr lang="en-US" sz="1600" baseline="30000" dirty="0" smtClean="0"/>
              <a:t>-1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77252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U</a:t>
            </a:r>
            <a:r>
              <a:rPr lang="en-US" sz="3600" dirty="0" smtClean="0">
                <a:solidFill>
                  <a:schemeClr val="tx1"/>
                </a:solidFill>
              </a:rPr>
              <a:t>p-down </a:t>
            </a:r>
            <a:r>
              <a:rPr lang="en-US" sz="3600" dirty="0">
                <a:solidFill>
                  <a:schemeClr val="tx1"/>
                </a:solidFill>
              </a:rPr>
              <a:t>asymmetry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sp>
        <p:nvSpPr>
          <p:cNvPr id="36" name="Rectangle 35"/>
          <p:cNvSpPr/>
          <p:nvPr/>
        </p:nvSpPr>
        <p:spPr>
          <a:xfrm>
            <a:off x="822960" y="6003858"/>
            <a:ext cx="17876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sz="1400" dirty="0"/>
              <a:t>[1] arXiv:1103.5404v1</a:t>
            </a:r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Content Placeholder 2"/>
              <p:cNvSpPr txBox="1">
                <a:spLocks/>
              </p:cNvSpPr>
              <p:nvPr/>
            </p:nvSpPr>
            <p:spPr>
              <a:xfrm>
                <a:off x="822960" y="1956779"/>
                <a:ext cx="4578355" cy="4365233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600" dirty="0" smtClean="0">
                    <a:solidFill>
                      <a:schemeClr val="tx1"/>
                    </a:solidFill>
                  </a:rPr>
                  <a:t>Up-down </a:t>
                </a:r>
                <a:r>
                  <a:rPr lang="en-US" sz="1600" dirty="0">
                    <a:solidFill>
                      <a:schemeClr val="tx1"/>
                    </a:solidFill>
                  </a:rPr>
                  <a:t>asymmetry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𝐴</m:t>
                        </m:r>
                      </m:e>
                      <m:sub>
                        <m: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𝜙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of </a:t>
                </a:r>
                <a:r>
                  <a:rPr lang="en-US" sz="1600" dirty="0" err="1">
                    <a:solidFill>
                      <a:schemeClr val="tx1"/>
                    </a:solidFill>
                  </a:rPr>
                  <a:t>antitop</a:t>
                </a:r>
                <a:r>
                  <a:rPr lang="en-US" sz="1600" dirty="0">
                    <a:solidFill>
                      <a:schemeClr val="tx1"/>
                    </a:solidFill>
                  </a:rPr>
                  <a:t> with respect to the top-electron plane is 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sensitive </a:t>
                </a:r>
                <a:r>
                  <a:rPr lang="en-US" sz="1600" dirty="0">
                    <a:solidFill>
                      <a:schemeClr val="tx1"/>
                    </a:solidFill>
                  </a:rPr>
                  <a:t>to CP 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violation. </a:t>
                </a:r>
                <a:endParaRPr lang="en-US" sz="1600" dirty="0">
                  <a:solidFill>
                    <a:schemeClr val="tx1"/>
                  </a:solidFill>
                </a:endParaRPr>
              </a:p>
              <a:p>
                <a:r>
                  <a:rPr lang="en-US" sz="1600" dirty="0">
                    <a:solidFill>
                      <a:schemeClr val="tx1"/>
                    </a:solidFill>
                  </a:rPr>
                  <a:t>The angle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i="1" smtClean="0">
                        <a:solidFill>
                          <a:srgbClr val="0070C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ζ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between </a:t>
                </a:r>
                <a:r>
                  <a:rPr lang="en-US" sz="1600" dirty="0">
                    <a:solidFill>
                      <a:schemeClr val="tx1"/>
                    </a:solidFill>
                  </a:rPr>
                  <a:t>the </a:t>
                </a:r>
                <a:r>
                  <a:rPr lang="en-US" sz="1600" dirty="0" err="1">
                    <a:solidFill>
                      <a:srgbClr val="0070C0"/>
                    </a:solidFill>
                  </a:rPr>
                  <a:t>antitop</a:t>
                </a:r>
                <a:r>
                  <a:rPr lang="en-US" sz="1600" dirty="0">
                    <a:solidFill>
                      <a:schemeClr val="tx1"/>
                    </a:solidFill>
                  </a:rPr>
                  <a:t> and the </a:t>
                </a:r>
                <a:r>
                  <a:rPr lang="en-US" sz="1600" dirty="0">
                    <a:solidFill>
                      <a:srgbClr val="0070C0"/>
                    </a:solidFill>
                  </a:rPr>
                  <a:t>top-electron plane </a:t>
                </a:r>
                <a:r>
                  <a:rPr lang="en-US" sz="1600" dirty="0">
                    <a:solidFill>
                      <a:schemeClr val="tx1"/>
                    </a:solidFill>
                  </a:rPr>
                  <a:t>is given by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1600" i="1" smtClean="0">
                              <a:solidFill>
                                <a:srgbClr val="0070C0"/>
                              </a:solidFill>
                              <a:latin typeface="Cambria Math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 smtClean="0">
                              <a:solidFill>
                                <a:srgbClr val="0070C0"/>
                              </a:solidFill>
                              <a:latin typeface="Cambria Math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1600" i="1" smtClean="0">
                                  <a:solidFill>
                                    <a:srgbClr val="0070C0"/>
                                  </a:solidFill>
                                  <a:latin typeface="Cambria Math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l-GR" sz="1600" i="1">
                                  <a:solidFill>
                                    <a:srgbClr val="0070C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ζ</m:t>
                              </m:r>
                            </m:e>
                          </m:d>
                        </m:e>
                      </m:func>
                      <m:r>
                        <a:rPr lang="en-US" sz="1600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160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sz="160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𝑝</m:t>
                                  </m:r>
                                </m:e>
                              </m:acc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en-US" sz="160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160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𝑡</m:t>
                                  </m:r>
                                </m:e>
                              </m:acc>
                            </m:sub>
                          </m:sSub>
                          <m: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𝑞</m:t>
                                  </m:r>
                                </m:e>
                              </m:acc>
                            </m:e>
                            <m:sub>
                              <m:sSup>
                                <m:sSupPr>
                                  <m:ctrlPr>
                                    <a:rPr lang="en-US" sz="160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GB" sz="160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−</m:t>
                                  </m:r>
                                </m:sup>
                              </m:sSup>
                            </m:sub>
                          </m:sSub>
                          <m: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×</m:t>
                          </m:r>
                          <m:sSub>
                            <m:sSubPr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𝑝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160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160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|</m:t>
                              </m:r>
                              <m:acc>
                                <m:accPr>
                                  <m:chr m:val="⃗"/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𝑝</m:t>
                                  </m:r>
                                </m:e>
                              </m:acc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en-US" sz="160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160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𝑡</m:t>
                                  </m:r>
                                </m:e>
                              </m:acc>
                            </m:sub>
                          </m:sSub>
                          <m: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||</m:t>
                          </m:r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𝑞</m:t>
                                  </m:r>
                                </m:e>
                              </m:acc>
                            </m:e>
                            <m:sub>
                              <m:sSup>
                                <m:sSupPr>
                                  <m:ctrlPr>
                                    <a:rPr lang="en-US" sz="160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GB" sz="160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−</m:t>
                                  </m:r>
                                </m:sup>
                              </m:sSup>
                            </m:sub>
                          </m:sSub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×</m:t>
                          </m:r>
                          <m:sSub>
                            <m:sSubPr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𝑝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160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)</m:t>
                          </m:r>
                          <m: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|</m:t>
                          </m:r>
                        </m:den>
                      </m:f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</a:endParaRPr>
              </a:p>
              <a:p>
                <a:endParaRPr lang="en-US" sz="1600" dirty="0" smtClean="0">
                  <a:solidFill>
                    <a:schemeClr val="tx1"/>
                  </a:solidFill>
                </a:endParaRPr>
              </a:p>
              <a:p>
                <a:r>
                  <a:rPr lang="en-US" sz="1600" dirty="0" smtClean="0">
                    <a:solidFill>
                      <a:schemeClr val="tx1"/>
                    </a:solidFill>
                  </a:rPr>
                  <a:t>The </a:t>
                </a:r>
                <a:r>
                  <a:rPr lang="en-US" sz="1600" dirty="0">
                    <a:solidFill>
                      <a:schemeClr val="tx1"/>
                    </a:solidFill>
                  </a:rPr>
                  <a:t>up-down asymmetry of the 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chemeClr val="tx1"/>
                        </a:solidFill>
                        <a:latin typeface="Cambria Math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accPr>
                      <m:e>
                        <m: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𝑡</m:t>
                        </m:r>
                      </m:e>
                    </m:acc>
                    <m:r>
                      <m:rPr>
                        <m:sty m:val="p"/>
                      </m:rPr>
                      <a:rPr lang="el-GR" sz="160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Φ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cross section </a:t>
                </a:r>
                <a14:m>
                  <m:oMath xmlns:m="http://schemas.openxmlformats.org/officeDocument/2006/math">
                    <m:r>
                      <a:rPr lang="mr-IN" sz="16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𝜎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is defined as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0070C0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0070C0"/>
                              </a:solidFill>
                              <a:latin typeface="Cambria Math" charset="0"/>
                            </a:rPr>
                            <m:t>𝐴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0070C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𝜙</m:t>
                          </m:r>
                        </m:sub>
                      </m:sSub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16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mr-IN" sz="160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𝜎</m:t>
                          </m:r>
                          <m:d>
                            <m:dPr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GB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sz="160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600" i="1">
                                      <a:solidFill>
                                        <a:srgbClr val="0070C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ζ</m:t>
                                  </m:r>
                                </m:e>
                              </m:func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&gt;0</m:t>
                              </m:r>
                            </m:e>
                          </m:d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𝜎</m:t>
                          </m:r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(</m:t>
                          </m:r>
                          <m:func>
                            <m:funcPr>
                              <m:ctrlP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160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m:rPr>
                                  <m:sty m:val="p"/>
                                </m:rPr>
                                <a:rPr lang="el-GR" sz="1600" i="1">
                                  <a:solidFill>
                                    <a:srgbClr val="0070C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ζ</m:t>
                              </m:r>
                            </m:e>
                          </m:func>
                          <m:r>
                            <a:rPr lang="en-GB" sz="160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&lt;0</m:t>
                          </m:r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)</m:t>
                          </m:r>
                        </m:num>
                        <m:den>
                          <m:r>
                            <a:rPr lang="mr-IN" sz="160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𝜎</m:t>
                          </m:r>
                          <m:d>
                            <m:dPr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GB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sz="160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600" i="1">
                                      <a:solidFill>
                                        <a:srgbClr val="0070C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ζ</m:t>
                                  </m:r>
                                </m:e>
                              </m:func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&gt;0</m:t>
                              </m:r>
                            </m:e>
                          </m:d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𝜎</m:t>
                          </m:r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(</m:t>
                          </m:r>
                          <m:func>
                            <m:funcPr>
                              <m:ctrlP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160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m:rPr>
                                  <m:sty m:val="p"/>
                                </m:rPr>
                                <a:rPr lang="el-GR" sz="1600" i="1">
                                  <a:solidFill>
                                    <a:srgbClr val="0070C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ζ</m:t>
                              </m:r>
                            </m:e>
                          </m:func>
                          <m:r>
                            <a:rPr lang="en-GB" sz="160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&lt;0</m:t>
                          </m:r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7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60" y="1956779"/>
                <a:ext cx="4578355" cy="4365233"/>
              </a:xfrm>
              <a:prstGeom prst="rect">
                <a:avLst/>
              </a:prstGeom>
              <a:blipFill rotWithShape="0">
                <a:blip r:embed="rId12"/>
                <a:stretch>
                  <a:fillRect l="-666" t="-838" r="-22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dirty="0"/>
              <a:t>Top </a:t>
            </a:r>
            <a:r>
              <a:rPr lang="en-US" dirty="0" err="1"/>
              <a:t>yukawa</a:t>
            </a:r>
            <a:r>
              <a:rPr lang="en-US" dirty="0"/>
              <a:t> coupling and CP violation in </a:t>
            </a:r>
            <a:r>
              <a:rPr lang="en-US" dirty="0" err="1"/>
              <a:t>higgs</a:t>
            </a:r>
            <a:r>
              <a:rPr lang="en-US" dirty="0"/>
              <a:t> –  </a:t>
            </a:r>
            <a:r>
              <a:rPr lang="en-US" dirty="0" err="1"/>
              <a:t>Y.Zhang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D23AE-9069-C246-B335-9B192A3CB9E4}" type="datetime1">
              <a:rPr lang="en-GB" smtClean="0"/>
              <a:t>05/04/2019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14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5310267" y="5650647"/>
                <a:ext cx="332228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Component of asymmetry from interference </a:t>
                </a:r>
                <a:r>
                  <a:rPr lang="en-US" sz="1600" dirty="0"/>
                  <a:t>between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sz="1600" b="0" i="1" smtClean="0">
                            <a:latin typeface="Cambria Math" charset="0"/>
                          </a:rPr>
                        </m:ctrlPr>
                      </m:accPr>
                      <m:e>
                        <m:r>
                          <a:rPr lang="en-GB" sz="1600" b="0" i="1" smtClean="0">
                            <a:latin typeface="Cambria Math" charset="0"/>
                          </a:rPr>
                          <m:t>𝑡</m:t>
                        </m:r>
                      </m:e>
                    </m:acc>
                    <m:r>
                      <m:rPr>
                        <m:sty m:val="p"/>
                      </m:rPr>
                      <a:rPr lang="el-GR" sz="16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Φ</m:t>
                    </m:r>
                  </m:oMath>
                </a14:m>
                <a:r>
                  <a:rPr lang="en-US" sz="1600" dirty="0"/>
                  <a:t> and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charset="0"/>
                      </a:rPr>
                      <m:t>𝑍𝑍</m:t>
                    </m:r>
                    <m:r>
                      <m:rPr>
                        <m:sty m:val="p"/>
                      </m:rPr>
                      <a:rPr lang="el-GR" sz="16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Φ</m:t>
                    </m:r>
                  </m:oMath>
                </a14:m>
                <a:r>
                  <a:rPr lang="en-US" sz="1600" dirty="0"/>
                  <a:t> !</a:t>
                </a:r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0267" y="5650647"/>
                <a:ext cx="3322289" cy="584775"/>
              </a:xfrm>
              <a:prstGeom prst="rect">
                <a:avLst/>
              </a:prstGeom>
              <a:blipFill rotWithShape="0">
                <a:blip r:embed="rId13"/>
                <a:stretch>
                  <a:fillRect l="-917" t="-3125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7" r="66235"/>
          <a:stretch/>
        </p:blipFill>
        <p:spPr>
          <a:xfrm>
            <a:off x="5012880" y="4442632"/>
            <a:ext cx="2045225" cy="1189649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97"/>
          <a:stretch/>
        </p:blipFill>
        <p:spPr>
          <a:xfrm>
            <a:off x="6918654" y="4365158"/>
            <a:ext cx="2045225" cy="1203680"/>
          </a:xfrm>
          <a:prstGeom prst="rect">
            <a:avLst/>
          </a:prstGeom>
        </p:spPr>
      </p:pic>
      <p:grpSp>
        <p:nvGrpSpPr>
          <p:cNvPr id="40" name="Group 39"/>
          <p:cNvGrpSpPr/>
          <p:nvPr/>
        </p:nvGrpSpPr>
        <p:grpSpPr>
          <a:xfrm>
            <a:off x="5571773" y="1916506"/>
            <a:ext cx="3198889" cy="2567353"/>
            <a:chOff x="4873340" y="1910647"/>
            <a:chExt cx="3198889" cy="2567353"/>
          </a:xfrm>
        </p:grpSpPr>
        <p:grpSp>
          <p:nvGrpSpPr>
            <p:cNvPr id="41" name="Group 40"/>
            <p:cNvGrpSpPr>
              <a:grpSpLocks noChangeAspect="1"/>
            </p:cNvGrpSpPr>
            <p:nvPr/>
          </p:nvGrpSpPr>
          <p:grpSpPr>
            <a:xfrm>
              <a:off x="4873340" y="1910647"/>
              <a:ext cx="3198889" cy="2567353"/>
              <a:chOff x="1793632" y="2155783"/>
              <a:chExt cx="4138951" cy="3321824"/>
            </a:xfrm>
          </p:grpSpPr>
          <p:cxnSp>
            <p:nvCxnSpPr>
              <p:cNvPr id="43" name="Straight Connector 42"/>
              <p:cNvCxnSpPr/>
              <p:nvPr/>
            </p:nvCxnSpPr>
            <p:spPr>
              <a:xfrm flipH="1">
                <a:off x="1793632" y="3833445"/>
                <a:ext cx="4008634" cy="0"/>
              </a:xfrm>
              <a:prstGeom prst="line">
                <a:avLst/>
              </a:prstGeom>
              <a:ln>
                <a:solidFill>
                  <a:schemeClr val="accent6"/>
                </a:solidFill>
                <a:prstDash val="dash"/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Parallelogram 43"/>
              <p:cNvSpPr/>
              <p:nvPr/>
            </p:nvSpPr>
            <p:spPr>
              <a:xfrm>
                <a:off x="2073712" y="2875755"/>
                <a:ext cx="3422995" cy="1688299"/>
              </a:xfrm>
              <a:prstGeom prst="parallelogram">
                <a:avLst>
                  <a:gd name="adj" fmla="val 141251"/>
                </a:avLst>
              </a:prstGeom>
              <a:pattFill prst="wdUpDiag">
                <a:fgClr>
                  <a:schemeClr val="accent3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5" name="Straight Arrow Connector 44"/>
              <p:cNvCxnSpPr/>
              <p:nvPr/>
            </p:nvCxnSpPr>
            <p:spPr>
              <a:xfrm>
                <a:off x="2223038" y="3833445"/>
                <a:ext cx="1926930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Arrow Connector 45"/>
              <p:cNvCxnSpPr/>
              <p:nvPr/>
            </p:nvCxnSpPr>
            <p:spPr>
              <a:xfrm flipH="1">
                <a:off x="4149971" y="3833445"/>
                <a:ext cx="1438630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/>
              <p:cNvCxnSpPr/>
              <p:nvPr/>
            </p:nvCxnSpPr>
            <p:spPr>
              <a:xfrm flipV="1">
                <a:off x="4149969" y="2851266"/>
                <a:ext cx="1346740" cy="98218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/>
              <p:cNvCxnSpPr/>
              <p:nvPr/>
            </p:nvCxnSpPr>
            <p:spPr>
              <a:xfrm flipH="1">
                <a:off x="2796798" y="3833446"/>
                <a:ext cx="1353177" cy="46300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 flipH="1">
                <a:off x="4149969" y="2189284"/>
                <a:ext cx="0" cy="3288323"/>
              </a:xfrm>
              <a:prstGeom prst="line">
                <a:avLst/>
              </a:prstGeom>
              <a:ln>
                <a:solidFill>
                  <a:schemeClr val="accent6"/>
                </a:solidFill>
                <a:prstDash val="dash"/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Arc 50"/>
              <p:cNvSpPr/>
              <p:nvPr/>
            </p:nvSpPr>
            <p:spPr>
              <a:xfrm flipV="1">
                <a:off x="3675182" y="3499896"/>
                <a:ext cx="773723" cy="960921"/>
              </a:xfrm>
              <a:prstGeom prst="arc">
                <a:avLst>
                  <a:gd name="adj1" fmla="val 10834483"/>
                  <a:gd name="adj2" fmla="val 13758318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ln>
                    <a:solidFill>
                      <a:sysClr val="windowText" lastClr="000000"/>
                    </a:solidFill>
                  </a:ln>
                  <a:solidFill>
                    <a:sysClr val="windowText" lastClr="000000"/>
                  </a:solidFill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2" name="TextBox 51"/>
                  <p:cNvSpPr txBox="1"/>
                  <p:nvPr/>
                </p:nvSpPr>
                <p:spPr>
                  <a:xfrm>
                    <a:off x="3389753" y="4114298"/>
                    <a:ext cx="312669" cy="35840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20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𝜁</m:t>
                          </m:r>
                        </m:oMath>
                      </m:oMathPara>
                    </a14:m>
                    <a:endParaRPr lang="en-US" sz="1200" i="1" dirty="0"/>
                  </a:p>
                </p:txBody>
              </p:sp>
            </mc:Choice>
            <mc:Fallback xmlns="">
              <p:sp>
                <p:nvSpPr>
                  <p:cNvPr id="52" name="TextBox 5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389753" y="4114298"/>
                    <a:ext cx="312669" cy="358401"/>
                  </a:xfrm>
                  <a:prstGeom prst="rect">
                    <a:avLst/>
                  </a:prstGeom>
                  <a:blipFill rotWithShape="0">
                    <a:blip r:embed="rId16"/>
                    <a:stretch>
                      <a:fillRect b="-4444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3" name="TextBox 52"/>
                  <p:cNvSpPr txBox="1"/>
                  <p:nvPr/>
                </p:nvSpPr>
                <p:spPr>
                  <a:xfrm>
                    <a:off x="5232522" y="2512712"/>
                    <a:ext cx="312669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1600" b="0" i="1" smtClean="0">
                              <a:latin typeface="Cambria Math" charset="0"/>
                            </a:rPr>
                            <m:t>𝑡</m:t>
                          </m:r>
                        </m:oMath>
                      </m:oMathPara>
                    </a14:m>
                    <a:endParaRPr lang="en-US" sz="1600" i="1" dirty="0"/>
                  </a:p>
                </p:txBody>
              </p:sp>
            </mc:Choice>
            <mc:Fallback xmlns="">
              <p:sp>
                <p:nvSpPr>
                  <p:cNvPr id="53" name="TextBox 5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232522" y="2512712"/>
                    <a:ext cx="312669" cy="338554"/>
                  </a:xfrm>
                  <a:prstGeom prst="rect">
                    <a:avLst/>
                  </a:prstGeom>
                  <a:blipFill rotWithShape="0">
                    <a:blip r:embed="rId17"/>
                    <a:stretch>
                      <a:fillRect b="-1627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4" name="TextBox 53"/>
                  <p:cNvSpPr txBox="1"/>
                  <p:nvPr/>
                </p:nvSpPr>
                <p:spPr>
                  <a:xfrm>
                    <a:off x="2783740" y="3907185"/>
                    <a:ext cx="312669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lang="en-GB" sz="1600" b="0" i="1" smtClean="0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𝑡</m:t>
                              </m:r>
                            </m:e>
                          </m:acc>
                        </m:oMath>
                      </m:oMathPara>
                    </a14:m>
                    <a:endParaRPr lang="en-US" sz="1600" i="1" dirty="0"/>
                  </a:p>
                </p:txBody>
              </p:sp>
            </mc:Choice>
            <mc:Fallback xmlns="">
              <p:sp>
                <p:nvSpPr>
                  <p:cNvPr id="54" name="TextBox 5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783740" y="3907185"/>
                    <a:ext cx="312669" cy="338554"/>
                  </a:xfrm>
                  <a:prstGeom prst="rect">
                    <a:avLst/>
                  </a:prstGeom>
                  <a:blipFill rotWithShape="0">
                    <a:blip r:embed="rId18"/>
                    <a:stretch>
                      <a:fillRect r="-10256" b="-1627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5" name="TextBox 54"/>
                  <p:cNvSpPr txBox="1"/>
                  <p:nvPr/>
                </p:nvSpPr>
                <p:spPr>
                  <a:xfrm>
                    <a:off x="3154388" y="3469122"/>
                    <a:ext cx="312669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GB" sz="1600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−</m:t>
                              </m:r>
                            </m:sup>
                          </m:sSup>
                        </m:oMath>
                      </m:oMathPara>
                    </a14:m>
                    <a:endParaRPr lang="en-US" sz="1600" i="1" dirty="0"/>
                  </a:p>
                </p:txBody>
              </p:sp>
            </mc:Choice>
            <mc:Fallback xmlns="">
              <p:sp>
                <p:nvSpPr>
                  <p:cNvPr id="23" name="TextBox 2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154388" y="3469122"/>
                    <a:ext cx="312669" cy="338554"/>
                  </a:xfrm>
                  <a:prstGeom prst="rect">
                    <a:avLst/>
                  </a:prstGeom>
                  <a:blipFill rotWithShape="0">
                    <a:blip r:embed="rId7"/>
                    <a:stretch>
                      <a:fillRect r="-35000" b="-9302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6" name="TextBox 55"/>
                  <p:cNvSpPr txBox="1"/>
                  <p:nvPr/>
                </p:nvSpPr>
                <p:spPr>
                  <a:xfrm>
                    <a:off x="5060512" y="3481081"/>
                    <a:ext cx="312669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GB" sz="1600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+</m:t>
                              </m:r>
                            </m:sup>
                          </m:sSup>
                        </m:oMath>
                      </m:oMathPara>
                    </a14:m>
                    <a:endParaRPr lang="en-US" sz="1600" i="1" dirty="0"/>
                  </a:p>
                </p:txBody>
              </p:sp>
            </mc:Choice>
            <mc:Fallback xmlns="">
              <p:sp>
                <p:nvSpPr>
                  <p:cNvPr id="24" name="TextBox 2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60512" y="3481081"/>
                    <a:ext cx="312669" cy="338554"/>
                  </a:xfrm>
                  <a:prstGeom prst="rect">
                    <a:avLst/>
                  </a:prstGeom>
                  <a:blipFill rotWithShape="0">
                    <a:blip r:embed="rId8"/>
                    <a:stretch>
                      <a:fillRect r="-46154" b="-9302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57" name="TextBox 56"/>
              <p:cNvSpPr txBox="1"/>
              <p:nvPr/>
            </p:nvSpPr>
            <p:spPr>
              <a:xfrm>
                <a:off x="3916009" y="2155783"/>
                <a:ext cx="30580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x</a:t>
                </a: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3125857" y="4856887"/>
                <a:ext cx="30580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y</a:t>
                </a: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5626780" y="3793348"/>
                <a:ext cx="30580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z</a:t>
                </a: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 flipH="1">
                <a:off x="4778808" y="3265921"/>
                <a:ext cx="604480" cy="123933"/>
              </a:xfrm>
              <a:prstGeom prst="line">
                <a:avLst/>
              </a:prstGeom>
              <a:ln>
                <a:solidFill>
                  <a:srgbClr val="0070C0"/>
                </a:solidFill>
                <a:prstDash val="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1" name="TextBox 60"/>
                  <p:cNvSpPr txBox="1"/>
                  <p:nvPr/>
                </p:nvSpPr>
                <p:spPr>
                  <a:xfrm>
                    <a:off x="5373181" y="3030393"/>
                    <a:ext cx="312669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l-GR" sz="16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𝛷</m:t>
                          </m:r>
                        </m:oMath>
                      </m:oMathPara>
                    </a14:m>
                    <a:endParaRPr lang="en-US" sz="1600" i="1" dirty="0"/>
                  </a:p>
                </p:txBody>
              </p:sp>
            </mc:Choice>
            <mc:Fallback xmlns="">
              <p:sp>
                <p:nvSpPr>
                  <p:cNvPr id="61" name="TextBox 6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373181" y="3030393"/>
                    <a:ext cx="312669" cy="338554"/>
                  </a:xfrm>
                  <a:prstGeom prst="rect">
                    <a:avLst/>
                  </a:prstGeom>
                  <a:blipFill rotWithShape="0">
                    <a:blip r:embed="rId19"/>
                    <a:stretch>
                      <a:fillRect r="-28205" b="-1627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42" name="Straight Connector 41"/>
            <p:cNvCxnSpPr/>
            <p:nvPr/>
          </p:nvCxnSpPr>
          <p:spPr>
            <a:xfrm flipV="1">
              <a:off x="5862596" y="2145276"/>
              <a:ext cx="1689627" cy="2123985"/>
            </a:xfrm>
            <a:prstGeom prst="line">
              <a:avLst/>
            </a:prstGeom>
            <a:ln>
              <a:solidFill>
                <a:schemeClr val="accent6"/>
              </a:solidFill>
              <a:prstDash val="dash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15782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013626" y="4514107"/>
            <a:ext cx="2450625" cy="14687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3600" b="0" i="0" smtClean="0">
                        <a:solidFill>
                          <a:schemeClr val="tx1"/>
                        </a:solidFill>
                        <a:latin typeface="Cambria Math" charset="0"/>
                      </a:rPr>
                      <m:t>sin</m:t>
                    </m:r>
                    <m:r>
                      <a:rPr lang="en-GB" sz="3600" b="0" i="1" smtClean="0">
                        <a:solidFill>
                          <a:schemeClr val="tx1"/>
                        </a:solidFill>
                        <a:latin typeface="Cambria Math" charset="0"/>
                      </a:rPr>
                      <m:t>⁡</m:t>
                    </m:r>
                    <m:r>
                      <a:rPr lang="en-GB" sz="3600" b="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𝜁</m:t>
                    </m:r>
                  </m:oMath>
                </a14:m>
                <a:r>
                  <a:rPr lang="en-US" sz="3600" dirty="0" smtClean="0">
                    <a:solidFill>
                      <a:schemeClr val="tx1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3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𝐴</m:t>
                        </m:r>
                      </m:e>
                      <m:sub>
                        <m:r>
                          <a:rPr lang="en-US" sz="36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𝜙</m:t>
                        </m:r>
                      </m:sub>
                    </m:sSub>
                  </m:oMath>
                </a14:m>
                <a:r>
                  <a:rPr lang="en-US" sz="3600" dirty="0" smtClean="0">
                    <a:solidFill>
                      <a:schemeClr val="tx1"/>
                    </a:solidFill>
                  </a:rPr>
                  <a:t> with tight cuts</a:t>
                </a:r>
                <a:endParaRPr lang="en-US" sz="3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 b="-130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Top </a:t>
            </a:r>
            <a:r>
              <a:rPr lang="en-US" dirty="0" err="1"/>
              <a:t>yukawa</a:t>
            </a:r>
            <a:r>
              <a:rPr lang="en-US" dirty="0"/>
              <a:t> coupling and CP violation in </a:t>
            </a:r>
            <a:r>
              <a:rPr lang="en-US" dirty="0" err="1"/>
              <a:t>higgs</a:t>
            </a:r>
            <a:r>
              <a:rPr lang="en-US" dirty="0"/>
              <a:t> –  </a:t>
            </a:r>
            <a:r>
              <a:rPr lang="en-US" dirty="0" err="1"/>
              <a:t>Y.Zhang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186" y="1921717"/>
            <a:ext cx="2523600" cy="24523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598" y="1921717"/>
            <a:ext cx="2523600" cy="24523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4990" y="1921717"/>
            <a:ext cx="2523600" cy="245238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2602582" y="4135269"/>
                <a:ext cx="589026" cy="2616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100">
                          <a:latin typeface="Cambria Math" charset="0"/>
                        </a:rPr>
                        <m:t>sin</m:t>
                      </m:r>
                      <m:r>
                        <a:rPr lang="en-GB" sz="1100" i="1">
                          <a:latin typeface="Cambria Math" charset="0"/>
                        </a:rPr>
                        <m:t>⁡</m:t>
                      </m:r>
                      <m:r>
                        <a:rPr lang="en-GB" sz="110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𝜁</m:t>
                      </m:r>
                    </m:oMath>
                  </m:oMathPara>
                </a14:m>
                <a:endParaRPr lang="en-US" sz="1100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2582" y="4135269"/>
                <a:ext cx="589026" cy="261610"/>
              </a:xfrm>
              <a:prstGeom prst="rect">
                <a:avLst/>
              </a:prstGeom>
              <a:blipFill rotWithShape="0">
                <a:blip r:embed="rId7"/>
                <a:stretch>
                  <a:fillRect t="-74419" b="-10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5104512" y="4103912"/>
                <a:ext cx="589026" cy="2616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100">
                          <a:latin typeface="Cambria Math" charset="0"/>
                        </a:rPr>
                        <m:t>sin</m:t>
                      </m:r>
                      <m:r>
                        <a:rPr lang="en-GB" sz="1100" i="1">
                          <a:latin typeface="Cambria Math" charset="0"/>
                        </a:rPr>
                        <m:t>⁡</m:t>
                      </m:r>
                      <m:r>
                        <a:rPr lang="en-GB" sz="110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𝜁</m:t>
                      </m:r>
                    </m:oMath>
                  </m:oMathPara>
                </a14:m>
                <a:endParaRPr lang="en-US" sz="1100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4512" y="4103912"/>
                <a:ext cx="589026" cy="261610"/>
              </a:xfrm>
              <a:prstGeom prst="rect">
                <a:avLst/>
              </a:prstGeom>
              <a:blipFill rotWithShape="0">
                <a:blip r:embed="rId8"/>
                <a:stretch>
                  <a:fillRect t="-74419" b="-976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7658574" y="4103912"/>
                <a:ext cx="589026" cy="2616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100">
                          <a:latin typeface="Cambria Math" charset="0"/>
                        </a:rPr>
                        <m:t>sin</m:t>
                      </m:r>
                      <m:r>
                        <a:rPr lang="en-GB" sz="1100" i="1">
                          <a:latin typeface="Cambria Math" charset="0"/>
                        </a:rPr>
                        <m:t>⁡</m:t>
                      </m:r>
                      <m:r>
                        <a:rPr lang="en-GB" sz="110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𝜁</m:t>
                      </m:r>
                    </m:oMath>
                  </m:oMathPara>
                </a14:m>
                <a:endParaRPr lang="en-US" sz="1100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8574" y="4103912"/>
                <a:ext cx="589026" cy="261610"/>
              </a:xfrm>
              <a:prstGeom prst="rect">
                <a:avLst/>
              </a:prstGeom>
              <a:blipFill rotWithShape="0">
                <a:blip r:embed="rId8"/>
                <a:stretch>
                  <a:fillRect t="-74419" b="-976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1487222" y="1734856"/>
            <a:ext cx="18593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Pure CP-even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604941" y="1729371"/>
            <a:ext cx="18593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Pure CP-odd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653439" y="1729371"/>
            <a:ext cx="21727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50</a:t>
            </a:r>
            <a:r>
              <a:rPr lang="en-US" sz="1600" smtClean="0">
                <a:solidFill>
                  <a:srgbClr val="0070C0"/>
                </a:solidFill>
              </a:rPr>
              <a:t>% CP-even &amp; CP-odd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33" name="Date Placeholder 3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EE4A3-968E-BE40-9DC0-AE6148A379F7}" type="datetime1">
              <a:rPr lang="en-GB" smtClean="0"/>
              <a:t>05/04/2019</a:t>
            </a:fld>
            <a:endParaRPr lang="en-US"/>
          </a:p>
        </p:txBody>
      </p:sp>
      <p:sp>
        <p:nvSpPr>
          <p:cNvPr id="34" name="Slide Number Placeholder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15</a:t>
            </a:r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875" y="4365522"/>
            <a:ext cx="2372733" cy="1954262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2723" y="4365522"/>
            <a:ext cx="2372733" cy="1954262"/>
          </a:xfrm>
          <a:prstGeom prst="rect">
            <a:avLst/>
          </a:prstGeom>
        </p:spPr>
      </p:pic>
      <p:sp>
        <p:nvSpPr>
          <p:cNvPr id="25" name="Right Arrow 24"/>
          <p:cNvSpPr/>
          <p:nvPr/>
        </p:nvSpPr>
        <p:spPr>
          <a:xfrm>
            <a:off x="3126941" y="5139142"/>
            <a:ext cx="456765" cy="176797"/>
          </a:xfrm>
          <a:prstGeom prst="rightArrow">
            <a:avLst/>
          </a:prstGeom>
          <a:solidFill>
            <a:srgbClr val="FF000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6307736" y="4798127"/>
            <a:ext cx="21565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 smtClean="0">
                <a:solidFill>
                  <a:schemeClr val="bg1"/>
                </a:solidFill>
                <a:latin typeface="Cambria Math" charset="0"/>
              </a:rPr>
              <a:t>Quality cuts: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Remove </a:t>
            </a:r>
            <a:r>
              <a:rPr lang="en-US" sz="1600" dirty="0" err="1" smtClean="0">
                <a:solidFill>
                  <a:schemeClr val="bg1"/>
                </a:solidFill>
              </a:rPr>
              <a:t>taus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and </a:t>
            </a:r>
            <a:r>
              <a:rPr lang="en-US" sz="1600" dirty="0" err="1" smtClean="0">
                <a:solidFill>
                  <a:schemeClr val="bg1"/>
                </a:solidFill>
              </a:rPr>
              <a:t>mis</a:t>
            </a:r>
            <a:r>
              <a:rPr lang="en-US" sz="1600" dirty="0" smtClean="0">
                <a:solidFill>
                  <a:schemeClr val="bg1"/>
                </a:solidFill>
              </a:rPr>
              <a:t>-reconstructed tops</a:t>
            </a:r>
            <a:endParaRPr lang="en-US" sz="1600" i="1" dirty="0" smtClean="0">
              <a:solidFill>
                <a:schemeClr val="bg1"/>
              </a:solidFill>
              <a:latin typeface="Cambria Math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666402" y="4684514"/>
            <a:ext cx="1052197" cy="2982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before</a:t>
            </a:r>
            <a:endParaRPr lang="en-US" sz="1600" dirty="0"/>
          </a:p>
        </p:txBody>
      </p:sp>
      <p:sp>
        <p:nvSpPr>
          <p:cNvPr id="27" name="Oval 26"/>
          <p:cNvSpPr/>
          <p:nvPr/>
        </p:nvSpPr>
        <p:spPr>
          <a:xfrm>
            <a:off x="4250578" y="4684514"/>
            <a:ext cx="1046833" cy="2982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After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858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Outline</a:t>
            </a:r>
            <a:endParaRPr lang="en-US" sz="66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1845733"/>
            <a:ext cx="3722401" cy="4466417"/>
          </a:xfrm>
        </p:spPr>
        <p:txBody>
          <a:bodyPr>
            <a:normAutofit fontScale="92500"/>
          </a:bodyPr>
          <a:lstStyle/>
          <a:p>
            <a:pPr>
              <a:buClr>
                <a:srgbClr val="0070C0"/>
              </a:buClr>
              <a:buFont typeface="Wingdings" charset="2"/>
              <a:buChar char="q"/>
            </a:pPr>
            <a:r>
              <a:rPr lang="en-US" sz="1800" dirty="0" smtClean="0">
                <a:solidFill>
                  <a:schemeClr val="tx1"/>
                </a:solidFill>
              </a:rPr>
              <a:t>CLIC overview </a:t>
            </a:r>
          </a:p>
          <a:p>
            <a:pPr>
              <a:buClr>
                <a:srgbClr val="0070C0"/>
              </a:buClr>
              <a:buFont typeface="Wingdings" charset="2"/>
              <a:buChar char="q"/>
            </a:pPr>
            <a:r>
              <a:rPr lang="en-US" sz="1800" dirty="0" smtClean="0">
                <a:solidFill>
                  <a:schemeClr val="tx1"/>
                </a:solidFill>
              </a:rPr>
              <a:t>The </a:t>
            </a:r>
            <a:r>
              <a:rPr lang="en-US" sz="1800" dirty="0">
                <a:solidFill>
                  <a:schemeClr val="tx1"/>
                </a:solidFill>
              </a:rPr>
              <a:t>top Yukawa analysis at 1.4 </a:t>
            </a:r>
            <a:r>
              <a:rPr lang="en-US" sz="1800" dirty="0" err="1">
                <a:solidFill>
                  <a:schemeClr val="tx1"/>
                </a:solidFill>
              </a:rPr>
              <a:t>TeV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endParaRPr lang="en-US" sz="1800" dirty="0" smtClean="0">
              <a:solidFill>
                <a:schemeClr val="tx1"/>
              </a:solidFill>
            </a:endParaRPr>
          </a:p>
          <a:p>
            <a:pPr lvl="1">
              <a:buClr>
                <a:srgbClr val="0070C0"/>
              </a:buClr>
              <a:buFont typeface="Arial" charset="0"/>
              <a:buChar char="•"/>
            </a:pPr>
            <a:r>
              <a:rPr lang="en-US" sz="1650" dirty="0" smtClean="0">
                <a:solidFill>
                  <a:schemeClr val="tx1"/>
                </a:solidFill>
              </a:rPr>
              <a:t>Strategy and Pre-selections</a:t>
            </a:r>
          </a:p>
          <a:p>
            <a:pPr lvl="1">
              <a:buClr>
                <a:srgbClr val="0070C0"/>
              </a:buClr>
              <a:buFont typeface="Arial" charset="0"/>
              <a:buChar char="•"/>
            </a:pPr>
            <a:r>
              <a:rPr lang="en-US" sz="1650" dirty="0" smtClean="0">
                <a:solidFill>
                  <a:schemeClr val="tx1"/>
                </a:solidFill>
              </a:rPr>
              <a:t>Event Reconstruction and </a:t>
            </a:r>
            <a:r>
              <a:rPr lang="en-US" sz="1650" dirty="0" err="1" smtClean="0">
                <a:solidFill>
                  <a:schemeClr val="tx1"/>
                </a:solidFill>
              </a:rPr>
              <a:t>flavour</a:t>
            </a:r>
            <a:r>
              <a:rPr lang="en-US" sz="1650" dirty="0" smtClean="0">
                <a:solidFill>
                  <a:schemeClr val="tx1"/>
                </a:solidFill>
              </a:rPr>
              <a:t>-tagging</a:t>
            </a:r>
          </a:p>
          <a:p>
            <a:pPr lvl="1">
              <a:buClr>
                <a:srgbClr val="0070C0"/>
              </a:buClr>
              <a:buFont typeface="Arial" charset="0"/>
              <a:buChar char="•"/>
            </a:pPr>
            <a:r>
              <a:rPr lang="en-US" sz="1650" dirty="0" err="1" smtClean="0">
                <a:solidFill>
                  <a:schemeClr val="tx1"/>
                </a:solidFill>
              </a:rPr>
              <a:t>Multivariant</a:t>
            </a:r>
            <a:r>
              <a:rPr lang="en-US" sz="1650" dirty="0" smtClean="0">
                <a:solidFill>
                  <a:schemeClr val="tx1"/>
                </a:solidFill>
              </a:rPr>
              <a:t> selection (TMVA)</a:t>
            </a:r>
          </a:p>
          <a:p>
            <a:pPr lvl="1">
              <a:buClr>
                <a:srgbClr val="0070C0"/>
              </a:buClr>
              <a:buFont typeface="Arial" charset="0"/>
              <a:buChar char="•"/>
            </a:pPr>
            <a:r>
              <a:rPr lang="en-US" sz="1650" dirty="0" smtClean="0">
                <a:solidFill>
                  <a:schemeClr val="tx1"/>
                </a:solidFill>
              </a:rPr>
              <a:t>Results </a:t>
            </a:r>
          </a:p>
          <a:p>
            <a:pPr>
              <a:buClr>
                <a:srgbClr val="0070C0"/>
              </a:buClr>
              <a:buFont typeface="Wingdings" charset="2"/>
              <a:buChar char="q"/>
            </a:pPr>
            <a:r>
              <a:rPr lang="en-US" sz="1800" dirty="0" smtClean="0">
                <a:solidFill>
                  <a:schemeClr val="tx1"/>
                </a:solidFill>
              </a:rPr>
              <a:t> CP property of Higgs boson </a:t>
            </a:r>
          </a:p>
          <a:p>
            <a:pPr lvl="1">
              <a:buClr>
                <a:srgbClr val="0070C0"/>
              </a:buClr>
              <a:buFont typeface="Arial" charset="0"/>
              <a:buChar char="•"/>
            </a:pPr>
            <a:r>
              <a:rPr lang="en-GB" sz="1650" dirty="0" smtClean="0">
                <a:solidFill>
                  <a:schemeClr val="tx1"/>
                </a:solidFill>
              </a:rPr>
              <a:t>Sample production and cross-section calculation </a:t>
            </a:r>
            <a:endParaRPr lang="en-US" sz="1650" dirty="0" smtClean="0">
              <a:solidFill>
                <a:schemeClr val="tx1"/>
              </a:solidFill>
            </a:endParaRPr>
          </a:p>
          <a:p>
            <a:pPr lvl="1">
              <a:buClr>
                <a:srgbClr val="0070C0"/>
              </a:buClr>
              <a:buFont typeface="Arial" charset="0"/>
              <a:buChar char="•"/>
            </a:pPr>
            <a:r>
              <a:rPr lang="en-US" sz="1650" dirty="0" smtClean="0">
                <a:solidFill>
                  <a:schemeClr val="tx1"/>
                </a:solidFill>
              </a:rPr>
              <a:t>Preliminary sensitivity to CP mixing (cross-section)</a:t>
            </a:r>
          </a:p>
          <a:p>
            <a:pPr lvl="1">
              <a:buClr>
                <a:srgbClr val="0070C0"/>
              </a:buClr>
              <a:buFont typeface="Arial" charset="0"/>
              <a:buChar char="•"/>
            </a:pPr>
            <a:r>
              <a:rPr lang="en-US" sz="1650" dirty="0" smtClean="0">
                <a:solidFill>
                  <a:schemeClr val="tx1"/>
                </a:solidFill>
              </a:rPr>
              <a:t>Up-down asymmetry</a:t>
            </a:r>
          </a:p>
          <a:p>
            <a:pPr lvl="1">
              <a:buClr>
                <a:srgbClr val="0070C0"/>
              </a:buClr>
              <a:buFont typeface="Arial" charset="0"/>
              <a:buChar char="•"/>
            </a:pPr>
            <a:r>
              <a:rPr lang="en-US" sz="1650" dirty="0" smtClean="0">
                <a:solidFill>
                  <a:schemeClr val="tx1"/>
                </a:solidFill>
              </a:rPr>
              <a:t>Preliminary sensitivity to CP mixing (cross-section + up-down asymmetry)</a:t>
            </a:r>
          </a:p>
          <a:p>
            <a:pPr>
              <a:buClr>
                <a:srgbClr val="0070C0"/>
              </a:buClr>
              <a:buFont typeface="Wingdings" charset="2"/>
              <a:buChar char="q"/>
            </a:pPr>
            <a:r>
              <a:rPr lang="en-US" sz="1800" dirty="0" smtClean="0">
                <a:solidFill>
                  <a:schemeClr val="tx1"/>
                </a:solidFill>
              </a:rPr>
              <a:t> Summary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Top </a:t>
            </a:r>
            <a:r>
              <a:rPr lang="en-US" dirty="0" err="1" smtClean="0"/>
              <a:t>yukawa</a:t>
            </a:r>
            <a:r>
              <a:rPr lang="en-US" dirty="0" smtClean="0"/>
              <a:t> coupling and CP violation </a:t>
            </a:r>
            <a:r>
              <a:rPr lang="en-US" dirty="0"/>
              <a:t>in </a:t>
            </a:r>
            <a:r>
              <a:rPr lang="en-US" dirty="0" err="1"/>
              <a:t>higgs</a:t>
            </a:r>
            <a:r>
              <a:rPr lang="en-US" dirty="0"/>
              <a:t> </a:t>
            </a:r>
            <a:r>
              <a:rPr lang="mr-IN" dirty="0"/>
              <a:t>– </a:t>
            </a:r>
            <a:r>
              <a:rPr lang="en-GB" dirty="0" smtClean="0"/>
              <a:t> </a:t>
            </a:r>
            <a:r>
              <a:rPr lang="en-US" dirty="0" err="1" smtClean="0"/>
              <a:t>Y.Zhang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1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F4EE7-11C4-6D43-88E6-8D5DA43B43E1}" type="datetime1">
              <a:rPr lang="en-GB" smtClean="0"/>
              <a:t>05/04/2019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5360" y="1737360"/>
            <a:ext cx="4598639" cy="45986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3361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>
                <a:solidFill>
                  <a:schemeClr val="tx1"/>
                </a:solidFill>
              </a:rPr>
              <a:t>Preliminary </a:t>
            </a:r>
            <a:r>
              <a:rPr lang="en-GB" sz="3600" dirty="0" smtClean="0">
                <a:solidFill>
                  <a:schemeClr val="tx1"/>
                </a:solidFill>
              </a:rPr>
              <a:t>results on mixing angle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B75F0-B7E8-8B4E-96B4-121F7D792F2C}" type="datetime1">
              <a:rPr lang="en-GB" smtClean="0"/>
              <a:t>05/04/2019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higgs –  Y.Zhang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16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" y="2200330"/>
            <a:ext cx="4157348" cy="351944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707252" y="2796965"/>
                <a:ext cx="3982938" cy="20621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lvl="0" indent="-285750">
                  <a:buFont typeface="Arial" charset="0"/>
                  <a:buChar char="•"/>
                </a:pPr>
                <a:endParaRPr lang="en-US" sz="1600" dirty="0" smtClean="0">
                  <a:solidFill>
                    <a:schemeClr val="tx1"/>
                  </a:solidFill>
                </a:endParaRPr>
              </a:p>
              <a:p>
                <a:pPr lvl="0"/>
                <a:r>
                  <a:rPr lang="en-US" sz="1600" dirty="0" smtClean="0"/>
                  <a:t>With integrated luminosity 2.5 ab</a:t>
                </a:r>
                <a:r>
                  <a:rPr lang="en-US" sz="1600" baseline="30000" dirty="0" smtClean="0"/>
                  <a:t>-1</a:t>
                </a:r>
                <a:r>
                  <a:rPr lang="en-US" sz="1600" dirty="0" smtClean="0"/>
                  <a:t> at 1.4 </a:t>
                </a:r>
                <a:r>
                  <a:rPr lang="en-US" sz="1600" dirty="0" err="1" smtClean="0"/>
                  <a:t>TeV</a:t>
                </a:r>
                <a:endParaRPr lang="en-US" sz="1600" dirty="0"/>
              </a:p>
              <a:p>
                <a:pPr marL="285750" lvl="0" indent="-285750">
                  <a:buFont typeface="Arial" charset="0"/>
                  <a:buChar char="•"/>
                </a:pPr>
                <a:r>
                  <a:rPr lang="en-US" sz="1600" dirty="0" smtClean="0">
                    <a:solidFill>
                      <a:schemeClr val="tx1"/>
                    </a:solidFill>
                  </a:rPr>
                  <a:t>Combined cross section: </a:t>
                </a:r>
                <a:endParaRPr lang="en-GB" sz="1600" i="1" dirty="0" smtClean="0">
                  <a:solidFill>
                    <a:schemeClr val="tx1"/>
                  </a:solidFill>
                  <a:latin typeface="Cambria Math" charset="0"/>
                  <a:ea typeface="Cambria Math" charset="0"/>
                  <a:cs typeface="Cambria Math" charset="0"/>
                </a:endParaRPr>
              </a:p>
              <a:p>
                <a:pPr lvl="0"/>
                <a:r>
                  <a:rPr lang="en-GB" sz="1600" dirty="0" smtClean="0">
                    <a:solidFill>
                      <a:schemeClr val="tx1"/>
                    </a:solidFill>
                    <a:ea typeface="Cambria Math" charset="0"/>
                    <a:cs typeface="Cambria Math" charset="0"/>
                  </a:rPr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Δ</m:t>
                    </m:r>
                    <m:sSup>
                      <m:sSup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60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sin</m:t>
                        </m:r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⁡</m:t>
                        </m:r>
                      </m:e>
                      <m:sup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2</m:t>
                        </m:r>
                      </m:sup>
                    </m:sSup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(</m:t>
                    </m:r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𝜙</m:t>
                    </m:r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)≃0.07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</a:t>
                </a:r>
                <a:endParaRPr lang="en-US" sz="1600" dirty="0" smtClean="0">
                  <a:solidFill>
                    <a:schemeClr val="tx1"/>
                  </a:solidFill>
                </a:endParaRPr>
              </a:p>
              <a:p>
                <a:pPr marL="285750" lvl="0" indent="-285750">
                  <a:buFont typeface="Arial" charset="0"/>
                  <a:buChar char="•"/>
                </a:pPr>
                <a:r>
                  <a:rPr lang="en-US" sz="1600" dirty="0" smtClean="0">
                    <a:solidFill>
                      <a:schemeClr val="tx1"/>
                    </a:solidFill>
                  </a:rPr>
                  <a:t>Up-down asymmetry + cross section in semi-</a:t>
                </a:r>
                <a:r>
                  <a:rPr lang="en-US" sz="1600" dirty="0" err="1" smtClean="0">
                    <a:solidFill>
                      <a:schemeClr val="tx1"/>
                    </a:solidFill>
                  </a:rPr>
                  <a:t>leptonic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 channel: </a:t>
                </a:r>
              </a:p>
              <a:p>
                <a:pPr lvl="0"/>
                <a:r>
                  <a:rPr lang="en-GB" sz="1600" dirty="0" smtClean="0">
                    <a:solidFill>
                      <a:schemeClr val="tx1"/>
                    </a:solidFill>
                    <a:ea typeface="Cambria Math" charset="0"/>
                    <a:cs typeface="Cambria Math" charset="0"/>
                  </a:rPr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Δ</m:t>
                    </m:r>
                    <m:sSup>
                      <m:sSup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600" b="0" i="0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sin</m:t>
                        </m:r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⁡</m:t>
                        </m:r>
                      </m:e>
                      <m:sup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𝜙</m:t>
                        </m:r>
                      </m:e>
                    </m:d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≃</m:t>
                    </m:r>
                    <m:r>
                      <a:rPr lang="en-GB" sz="1600" b="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0.03−</m:t>
                    </m:r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0.07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</a:t>
                </a:r>
                <a:endParaRPr lang="en-US" sz="1600" dirty="0" smtClean="0">
                  <a:solidFill>
                    <a:schemeClr val="tx1"/>
                  </a:solidFill>
                </a:endParaRPr>
              </a:p>
              <a:p>
                <a:pPr marL="285750" lvl="0" indent="-285750">
                  <a:buFont typeface="Arial" charset="0"/>
                  <a:buChar char="•"/>
                </a:pPr>
                <a:endParaRPr lang="en-US" sz="16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7252" y="2796965"/>
                <a:ext cx="3982938" cy="2062103"/>
              </a:xfrm>
              <a:prstGeom prst="rect">
                <a:avLst/>
              </a:prstGeom>
              <a:blipFill rotWithShape="0">
                <a:blip r:embed="rId5"/>
                <a:stretch>
                  <a:fillRect l="-765" b="-59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5029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Summary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65563" y="1900876"/>
                <a:ext cx="7501197" cy="4666982"/>
              </a:xfrm>
            </p:spPr>
            <p:txBody>
              <a:bodyPr>
                <a:normAutofit/>
              </a:bodyPr>
              <a:lstStyle/>
              <a:p>
                <a:pPr>
                  <a:buClr>
                    <a:schemeClr val="tx1"/>
                  </a:buClr>
                  <a:buFont typeface="Arial" charset="0"/>
                  <a:buChar char="•"/>
                </a:pPr>
                <a:r>
                  <a:rPr lang="en-US" sz="1600" dirty="0" smtClean="0">
                    <a:solidFill>
                      <a:schemeClr val="tx1"/>
                    </a:solidFill>
                  </a:rPr>
                  <a:t>CLIC is a mature option for a high energy electron positron collider to make precision measurements of the top quark, Higgs boson and potential new particles</a:t>
                </a:r>
              </a:p>
              <a:p>
                <a:pPr>
                  <a:buClr>
                    <a:schemeClr val="tx1"/>
                  </a:buClr>
                  <a:buFont typeface="Arial" charset="0"/>
                  <a:buChar char="•"/>
                </a:pPr>
                <a:r>
                  <a:rPr lang="en-US" sz="1600" dirty="0" smtClean="0">
                    <a:solidFill>
                      <a:schemeClr val="tx1"/>
                    </a:solidFill>
                  </a:rPr>
                  <a:t>My 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analysis has found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600" b="0" i="1" smtClean="0">
                            <a:solidFill>
                              <a:srgbClr val="00B05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en-US" sz="1600" i="1" smtClean="0">
                            <a:solidFill>
                              <a:srgbClr val="00B05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∆</m:t>
                        </m:r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GB" sz="1600" b="0" i="1" smtClean="0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GB" sz="1600" b="0" i="1" smtClean="0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𝑡</m:t>
                            </m:r>
                            <m:acc>
                              <m:accPr>
                                <m:chr m:val="̅"/>
                                <m:ctrlPr>
                                  <a:rPr lang="en-GB" sz="1600" b="0" i="1" smtClean="0">
                                    <a:solidFill>
                                      <a:srgbClr val="00B05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accPr>
                              <m:e>
                                <m:r>
                                  <a:rPr lang="en-GB" sz="1600" b="0" i="1" smtClean="0">
                                    <a:solidFill>
                                      <a:srgbClr val="00B05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𝑡</m:t>
                                </m:r>
                              </m:e>
                            </m:acc>
                            <m:r>
                              <a:rPr lang="en-GB" sz="1600" b="0" i="1" smtClean="0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𝐻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GB" sz="1600" b="0" i="1" smtClean="0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GB" sz="1600" b="0" i="1" smtClean="0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𝑡</m:t>
                            </m:r>
                            <m:acc>
                              <m:accPr>
                                <m:chr m:val="̅"/>
                                <m:ctrlPr>
                                  <a:rPr lang="en-GB" sz="1600" b="0" i="1" smtClean="0">
                                    <a:solidFill>
                                      <a:srgbClr val="00B05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accPr>
                              <m:e>
                                <m:r>
                                  <a:rPr lang="en-GB" sz="1600" b="0" i="1" smtClean="0">
                                    <a:solidFill>
                                      <a:srgbClr val="00B05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𝑡</m:t>
                                </m:r>
                              </m:e>
                            </m:acc>
                            <m:r>
                              <a:rPr lang="en-GB" sz="1600" b="0" i="1" smtClean="0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𝐻</m:t>
                            </m:r>
                          </m:sub>
                        </m:sSub>
                      </m:den>
                    </m:f>
                    <m:r>
                      <a:rPr lang="en-GB" sz="1600" b="0" i="1" smtClean="0">
                        <a:solidFill>
                          <a:srgbClr val="00B05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=2.7%</m:t>
                    </m:r>
                  </m:oMath>
                </a14:m>
                <a:r>
                  <a:rPr lang="en-US" sz="1600" dirty="0" smtClean="0">
                    <a:solidFill>
                      <a:srgbClr val="00B050"/>
                    </a:solidFill>
                  </a:rPr>
                  <a:t> 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with </a:t>
                </a:r>
                <a:r>
                  <a:rPr lang="en-US" sz="1600" dirty="0" err="1" smtClean="0">
                    <a:solidFill>
                      <a:schemeClr val="tx1"/>
                    </a:solidFill>
                  </a:rPr>
                  <a:t>polarised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 beam and an integrated </a:t>
                </a:r>
                <a:r>
                  <a:rPr lang="en-US" sz="1600" dirty="0">
                    <a:solidFill>
                      <a:schemeClr val="tx1"/>
                    </a:solidFill>
                  </a:rPr>
                  <a:t>luminosity of 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2.5 </a:t>
                </a:r>
                <a:r>
                  <a:rPr lang="en-US" sz="1600" dirty="0">
                    <a:solidFill>
                      <a:schemeClr val="tx1"/>
                    </a:solidFill>
                  </a:rPr>
                  <a:t>ab</a:t>
                </a:r>
                <a:r>
                  <a:rPr lang="en-US" sz="1600" baseline="30000" dirty="0">
                    <a:solidFill>
                      <a:schemeClr val="tx1"/>
                    </a:solidFill>
                  </a:rPr>
                  <a:t>-1</a:t>
                </a:r>
                <a:r>
                  <a:rPr lang="en-US" sz="1600" dirty="0">
                    <a:solidFill>
                      <a:schemeClr val="tx1"/>
                    </a:solidFill>
                  </a:rPr>
                  <a:t>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radPr>
                      <m:deg/>
                      <m:e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𝑠</m:t>
                        </m:r>
                      </m:e>
                    </m:rad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charset="0"/>
                      </a:rPr>
                      <m:t>=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1.4 </a:t>
                </a:r>
                <a:r>
                  <a:rPr lang="en-US" sz="1600" dirty="0" err="1">
                    <a:solidFill>
                      <a:schemeClr val="tx1"/>
                    </a:solidFill>
                  </a:rPr>
                  <a:t>TeV</a:t>
                </a:r>
                <a:r>
                  <a:rPr lang="en-US" sz="1600" dirty="0">
                    <a:solidFill>
                      <a:schemeClr val="tx1"/>
                    </a:solidFill>
                  </a:rPr>
                  <a:t> at 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CLIC,</a:t>
                </a:r>
              </a:p>
              <a:p>
                <a:pPr lvl="1">
                  <a:buClr>
                    <a:schemeClr val="tx1"/>
                  </a:buClr>
                  <a:buFont typeface="Arial" charset="0"/>
                  <a:buChar char="•"/>
                </a:pPr>
                <a:r>
                  <a:rPr lang="en-US" sz="1400" dirty="0" smtClean="0">
                    <a:solidFill>
                      <a:schemeClr val="tx1"/>
                    </a:solidFill>
                  </a:rPr>
                  <a:t>HL-LHC projection at 3000 fb</a:t>
                </a:r>
                <a:r>
                  <a:rPr lang="en-US" sz="1400" baseline="30000" dirty="0" smtClean="0">
                    <a:solidFill>
                      <a:schemeClr val="tx1"/>
                    </a:solidFill>
                  </a:rPr>
                  <a:t>-1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 measures ~10% 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precision, </a:t>
                </a:r>
                <a:r>
                  <a:rPr lang="mr-IN" sz="1400" dirty="0">
                    <a:solidFill>
                      <a:schemeClr val="tx1"/>
                    </a:solidFill>
                  </a:rPr>
                  <a:t>ATL-PHYS-PUB-2014-016</a:t>
                </a:r>
                <a:endParaRPr lang="en-US" sz="1400" dirty="0" smtClean="0">
                  <a:solidFill>
                    <a:schemeClr val="tx1"/>
                  </a:solidFill>
                </a:endParaRPr>
              </a:p>
              <a:p>
                <a:pPr lvl="1">
                  <a:buClr>
                    <a:schemeClr val="tx1"/>
                  </a:buClr>
                  <a:buFont typeface="Arial" charset="0"/>
                  <a:buChar char="•"/>
                </a:pPr>
                <a:r>
                  <a:rPr lang="en-US" sz="1400" dirty="0" smtClean="0">
                    <a:solidFill>
                      <a:schemeClr val="tx1"/>
                    </a:solidFill>
                  </a:rPr>
                  <a:t>ILC </a:t>
                </a:r>
                <a:r>
                  <a:rPr lang="en-US" sz="1400" dirty="0">
                    <a:solidFill>
                      <a:schemeClr val="tx1"/>
                    </a:solidFill>
                  </a:rPr>
                  <a:t>at 1 </a:t>
                </a:r>
                <a:r>
                  <a:rPr lang="en-US" sz="1400" dirty="0" err="1">
                    <a:solidFill>
                      <a:schemeClr val="tx1"/>
                    </a:solidFill>
                  </a:rPr>
                  <a:t>TeV</a:t>
                </a:r>
                <a:r>
                  <a:rPr lang="en-US" sz="1400" dirty="0">
                    <a:solidFill>
                      <a:schemeClr val="tx1"/>
                    </a:solidFill>
                  </a:rPr>
                  <a:t> found 4.5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% </a:t>
                </a:r>
                <a:r>
                  <a:rPr lang="en-US" sz="1400" dirty="0">
                    <a:solidFill>
                      <a:schemeClr val="tx1"/>
                    </a:solidFill>
                  </a:rPr>
                  <a:t>with luminosity of 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1 ab</a:t>
                </a:r>
                <a:r>
                  <a:rPr lang="en-US" sz="1400" baseline="30000" dirty="0" smtClean="0">
                    <a:solidFill>
                      <a:schemeClr val="tx1"/>
                    </a:solidFill>
                  </a:rPr>
                  <a:t>-1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 and </a:t>
                </a:r>
                <a:r>
                  <a:rPr lang="en-US" sz="1400" dirty="0" err="1" smtClean="0">
                    <a:solidFill>
                      <a:schemeClr val="tx1"/>
                    </a:solidFill>
                  </a:rPr>
                  <a:t>unpolarised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 beam, </a:t>
                </a:r>
                <a:r>
                  <a:rPr lang="is-IS" sz="1400" dirty="0" smtClean="0">
                    <a:solidFill>
                      <a:schemeClr val="tx1"/>
                    </a:solidFill>
                  </a:rPr>
                  <a:t>arXiv:1409.7157</a:t>
                </a:r>
              </a:p>
              <a:p>
                <a:pPr>
                  <a:buClr>
                    <a:schemeClr val="tx1"/>
                  </a:buClr>
                  <a:buFont typeface="Arial" charset="0"/>
                  <a:buChar char="•"/>
                </a:pPr>
                <a:r>
                  <a:rPr lang="en-US" sz="1600" dirty="0" smtClean="0">
                    <a:solidFill>
                      <a:schemeClr val="tx1"/>
                    </a:solidFill>
                  </a:rPr>
                  <a:t>Sensitivity </a:t>
                </a:r>
                <a:r>
                  <a:rPr lang="en-US" sz="1600" dirty="0">
                    <a:solidFill>
                      <a:schemeClr val="tx1"/>
                    </a:solidFill>
                  </a:rPr>
                  <a:t>to 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Higgs boson CP mixing </a:t>
                </a:r>
                <a:r>
                  <a:rPr lang="en-US" sz="1600" dirty="0">
                    <a:solidFill>
                      <a:schemeClr val="tx1"/>
                    </a:solidFill>
                  </a:rPr>
                  <a:t>is determined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i="1">
                        <a:solidFill>
                          <a:srgbClr val="00B05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Δ</m:t>
                    </m:r>
                    <m:sSup>
                      <m:sSupPr>
                        <m:ctrlPr>
                          <a:rPr lang="el-GR" sz="1600" i="1">
                            <a:solidFill>
                              <a:srgbClr val="00B05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600">
                            <a:solidFill>
                              <a:srgbClr val="00B05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sin</m:t>
                        </m:r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⁡</m:t>
                        </m:r>
                      </m:e>
                      <m:sup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2</m:t>
                        </m:r>
                      </m:sup>
                    </m:sSup>
                    <m:r>
                      <a:rPr lang="en-GB" sz="1600" i="1">
                        <a:solidFill>
                          <a:srgbClr val="00B05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(</m:t>
                    </m:r>
                    <m:r>
                      <a:rPr lang="en-GB" sz="1600" i="1">
                        <a:solidFill>
                          <a:srgbClr val="00B05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𝜙</m:t>
                    </m:r>
                    <m:r>
                      <a:rPr lang="en-GB" sz="1600" i="1">
                        <a:solidFill>
                          <a:srgbClr val="00B05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)≃0.07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with cross section measurement 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with </a:t>
                </a:r>
                <a:r>
                  <a:rPr lang="en-US" sz="1600" dirty="0">
                    <a:solidFill>
                      <a:schemeClr val="tx1"/>
                    </a:solidFill>
                  </a:rPr>
                  <a:t>luminosity of 2.5ab</a:t>
                </a:r>
                <a:r>
                  <a:rPr lang="en-US" sz="1600" baseline="30000" dirty="0">
                    <a:solidFill>
                      <a:schemeClr val="tx1"/>
                    </a:solidFill>
                  </a:rPr>
                  <a:t>-1</a:t>
                </a:r>
                <a:r>
                  <a:rPr lang="en-US" sz="1600" dirty="0">
                    <a:solidFill>
                      <a:schemeClr val="tx1"/>
                    </a:solidFill>
                  </a:rPr>
                  <a:t> and </a:t>
                </a:r>
                <a:r>
                  <a:rPr lang="en-US" sz="1600" dirty="0" err="1">
                    <a:solidFill>
                      <a:schemeClr val="tx1"/>
                    </a:solidFill>
                  </a:rPr>
                  <a:t>polarised</a:t>
                </a:r>
                <a:r>
                  <a:rPr lang="en-US" sz="1600" dirty="0">
                    <a:solidFill>
                      <a:schemeClr val="tx1"/>
                    </a:solidFill>
                  </a:rPr>
                  <a:t> 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beam.</a:t>
                </a:r>
                <a:endParaRPr lang="en-US" sz="1600" dirty="0">
                  <a:solidFill>
                    <a:schemeClr val="tx1"/>
                  </a:solidFill>
                </a:endParaRPr>
              </a:p>
              <a:p>
                <a:pPr>
                  <a:buClr>
                    <a:schemeClr val="tx1"/>
                  </a:buClr>
                  <a:buFont typeface="Arial" charset="0"/>
                  <a:buChar char="•"/>
                </a:pPr>
                <a:r>
                  <a:rPr lang="en-US" sz="1600" dirty="0" smtClean="0">
                    <a:solidFill>
                      <a:schemeClr val="tx1"/>
                    </a:solidFill>
                  </a:rPr>
                  <a:t>An </a:t>
                </a:r>
                <a:r>
                  <a:rPr lang="en-US" sz="1600" dirty="0">
                    <a:solidFill>
                      <a:schemeClr val="tx1"/>
                    </a:solidFill>
                  </a:rPr>
                  <a:t>angular distribution using up-down asymmetry has shown an improvement to CP 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sensitivity up to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i="1">
                        <a:solidFill>
                          <a:srgbClr val="00B05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Δ</m:t>
                    </m:r>
                    <m:sSup>
                      <m:sSupPr>
                        <m:ctrlPr>
                          <a:rPr lang="el-GR" sz="1600" i="1">
                            <a:solidFill>
                              <a:srgbClr val="00B05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600" b="0" i="0" smtClean="0">
                            <a:solidFill>
                              <a:srgbClr val="00B05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sin</m:t>
                        </m:r>
                        <m:r>
                          <a:rPr lang="en-GB" sz="1600" b="0" i="1" smtClean="0">
                            <a:solidFill>
                              <a:srgbClr val="00B05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⁡</m:t>
                        </m:r>
                      </m:e>
                      <m:sup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2</m:t>
                        </m:r>
                      </m:sup>
                    </m:sSup>
                    <m:r>
                      <a:rPr lang="en-GB" sz="1600" i="1">
                        <a:solidFill>
                          <a:srgbClr val="00B05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(</m:t>
                    </m:r>
                    <m:r>
                      <a:rPr lang="en-GB" sz="1600" i="1">
                        <a:solidFill>
                          <a:srgbClr val="00B05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𝜙</m:t>
                    </m:r>
                    <m:r>
                      <a:rPr lang="en-GB" sz="1600" i="1">
                        <a:solidFill>
                          <a:srgbClr val="00B05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)≈0.03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with </a:t>
                </a:r>
                <a:r>
                  <a:rPr lang="en-US" sz="1600" dirty="0">
                    <a:solidFill>
                      <a:schemeClr val="tx1"/>
                    </a:solidFill>
                  </a:rPr>
                  <a:t>luminosity of 2.5ab</a:t>
                </a:r>
                <a:r>
                  <a:rPr lang="en-US" sz="1600" baseline="30000" dirty="0">
                    <a:solidFill>
                      <a:schemeClr val="tx1"/>
                    </a:solidFill>
                  </a:rPr>
                  <a:t>-1</a:t>
                </a:r>
                <a:r>
                  <a:rPr lang="en-US" sz="1600" dirty="0">
                    <a:solidFill>
                      <a:schemeClr val="tx1"/>
                    </a:solidFill>
                  </a:rPr>
                  <a:t> and polarised beam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.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65563" y="1900876"/>
                <a:ext cx="7501197" cy="4666982"/>
              </a:xfrm>
              <a:blipFill rotWithShape="0">
                <a:blip r:embed="rId2"/>
                <a:stretch>
                  <a:fillRect l="-1543" t="-915" r="-12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higgs –  Y.Zhang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6BE6C-131E-1E40-AB54-6AFD5414BFB7}" type="datetime1">
              <a:rPr lang="en-GB" smtClean="0"/>
              <a:t>05/04/2019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84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Backup Slides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Top </a:t>
            </a:r>
            <a:r>
              <a:rPr lang="en-US" dirty="0" err="1"/>
              <a:t>yukawa</a:t>
            </a:r>
            <a:r>
              <a:rPr lang="en-US" dirty="0"/>
              <a:t> coupling and CP violation in </a:t>
            </a:r>
            <a:r>
              <a:rPr lang="en-US" dirty="0" err="1"/>
              <a:t>higgs</a:t>
            </a:r>
            <a:r>
              <a:rPr lang="en-US" dirty="0"/>
              <a:t> </a:t>
            </a:r>
            <a:r>
              <a:rPr lang="mr-IN" dirty="0"/>
              <a:t>– </a:t>
            </a:r>
            <a:r>
              <a:rPr lang="en-GB" dirty="0"/>
              <a:t> </a:t>
            </a:r>
            <a:r>
              <a:rPr lang="en-US" dirty="0" err="1"/>
              <a:t>Y.Zhang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18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212A0-73CE-C74A-939A-64FB939C10A9}" type="datetime1">
              <a:rPr lang="en-GB" smtClean="0"/>
              <a:t>05/04/2019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39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Result on top-Yukawa coupling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544" y="2023964"/>
            <a:ext cx="3577701" cy="3405282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higgs –  Y.Zhang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22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691683" y="2219646"/>
                <a:ext cx="3620770" cy="18446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600" dirty="0"/>
                  <a:t>To translate the </a:t>
                </a:r>
                <a:r>
                  <a:rPr lang="en-US" sz="1600" u="sng" dirty="0"/>
                  <a:t>cross-section </a:t>
                </a:r>
                <a:r>
                  <a:rPr lang="en-US" sz="1600" dirty="0"/>
                  <a:t>measurement into </a:t>
                </a:r>
                <a:r>
                  <a:rPr lang="en-US" sz="1600" u="sng" dirty="0"/>
                  <a:t>top Yukawa coupling </a:t>
                </a:r>
                <a:r>
                  <a:rPr lang="en-US" sz="1600" dirty="0"/>
                  <a:t>at </a:t>
                </a:r>
                <a:r>
                  <a:rPr lang="en-US" sz="1600" dirty="0" smtClean="0"/>
                  <a:t>1.4 </a:t>
                </a:r>
                <a:r>
                  <a:rPr lang="en-US" sz="1600" dirty="0" err="1" smtClean="0"/>
                  <a:t>TeV</a:t>
                </a:r>
                <a:r>
                  <a:rPr lang="en-US" sz="1600" dirty="0"/>
                  <a:t>, a linear approximation is </a:t>
                </a:r>
                <a:r>
                  <a:rPr lang="en-US" sz="1600" dirty="0" smtClean="0"/>
                  <a:t>used (old, using quadratic fit):</a:t>
                </a:r>
                <a:endParaRPr lang="en-US" sz="1600" dirty="0"/>
              </a:p>
              <a:p>
                <a:endParaRPr lang="en-US" sz="1600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mr-IN" sz="1600" i="1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  <m:acc>
                                <m:accPr>
                                  <m:chr m:val="̅"/>
                                  <m:ctrlPr>
                                    <a:rPr lang="en-GB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𝑡</m:t>
                                  </m:r>
                                </m:e>
                              </m:acc>
                              <m:r>
                                <a:rPr lang="en-GB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𝐻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6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charset="0"/>
                                </a:rPr>
                                <m:t>𝑡</m:t>
                              </m:r>
                              <m:acc>
                                <m:accPr>
                                  <m:chr m:val="̅"/>
                                  <m:ctrlPr>
                                    <a:rPr lang="en-GB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𝑡</m:t>
                                  </m:r>
                                </m:e>
                              </m:acc>
                              <m:r>
                                <a:rPr lang="en-GB" sz="1600" i="1">
                                  <a:latin typeface="Cambria Math" charset="0"/>
                                </a:rPr>
                                <m:t>𝐻</m:t>
                              </m:r>
                            </m:sub>
                          </m:sSub>
                        </m:den>
                      </m:f>
                      <m:r>
                        <a:rPr lang="en-GB" sz="1600" i="1">
                          <a:latin typeface="Cambria Math" charset="0"/>
                        </a:rPr>
                        <m:t>=</m:t>
                      </m:r>
                      <m:r>
                        <a:rPr lang="en-GB" sz="1600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0.53</m:t>
                      </m:r>
                      <m:f>
                        <m:fPr>
                          <m:ctrlPr>
                            <a:rPr lang="mr-IN" sz="1600" i="1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Δ</m:t>
                          </m:r>
                          <m:r>
                            <a:rPr lang="el-GR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𝜎</m:t>
                          </m:r>
                          <m:r>
                            <a:rPr lang="en-GB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(</m:t>
                          </m:r>
                          <m:r>
                            <a:rPr lang="en-GB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𝑡</m:t>
                          </m:r>
                          <m:acc>
                            <m:accPr>
                              <m:chr m:val="̅"/>
                              <m:ctrlPr>
                                <a:rPr lang="en-GB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accPr>
                            <m:e>
                              <m:r>
                                <a:rPr lang="en-GB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</m:e>
                          </m:acc>
                          <m:r>
                            <a:rPr lang="en-GB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𝐻</m:t>
                          </m:r>
                          <m:r>
                            <a:rPr lang="en-GB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)</m:t>
                          </m:r>
                        </m:num>
                        <m:den>
                          <m:r>
                            <a:rPr lang="el-GR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𝜎</m:t>
                          </m:r>
                          <m:r>
                            <a:rPr lang="en-GB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(</m:t>
                          </m:r>
                          <m:r>
                            <a:rPr lang="en-GB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𝑡</m:t>
                          </m:r>
                          <m:acc>
                            <m:accPr>
                              <m:chr m:val="̅"/>
                              <m:ctrlPr>
                                <a:rPr lang="en-GB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accPr>
                            <m:e>
                              <m:r>
                                <a:rPr lang="en-GB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</m:e>
                          </m:acc>
                          <m:r>
                            <a:rPr lang="en-GB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𝐻</m:t>
                          </m:r>
                          <m:r>
                            <a:rPr lang="en-GB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1683" y="2219646"/>
                <a:ext cx="3620770" cy="1844672"/>
              </a:xfrm>
              <a:prstGeom prst="rect">
                <a:avLst/>
              </a:prstGeom>
              <a:blipFill rotWithShape="0">
                <a:blip r:embed="rId4"/>
                <a:stretch>
                  <a:fillRect l="-1010" t="-9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83A-3156-E84A-B0C6-2C58A537E02D}" type="datetime1">
              <a:rPr lang="en-GB" smtClean="0"/>
              <a:t>05/04/2019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76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4093" y="3263611"/>
            <a:ext cx="2405516" cy="2259727"/>
          </a:xfr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higgs –  Y.Zhang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23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621" y="1006684"/>
            <a:ext cx="2395472" cy="225029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2380" y="1003365"/>
            <a:ext cx="2402537" cy="225692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621" y="3256976"/>
            <a:ext cx="2402004" cy="225642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680" y="1000047"/>
            <a:ext cx="2402536" cy="2256928"/>
          </a:xfrm>
          <a:prstGeom prst="rect">
            <a:avLst/>
          </a:prstGeom>
        </p:spPr>
      </p:pic>
      <p:pic>
        <p:nvPicPr>
          <p:cNvPr id="13" name="Content Placeholder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7968" y="3256976"/>
            <a:ext cx="2412578" cy="2266362"/>
          </a:xfrm>
          <a:prstGeom prst="rect">
            <a:avLst/>
          </a:prstGeom>
        </p:spPr>
      </p:pic>
      <p:sp>
        <p:nvSpPr>
          <p:cNvPr id="14" name="Content Placeholder 2"/>
          <p:cNvSpPr txBox="1">
            <a:spLocks/>
          </p:cNvSpPr>
          <p:nvPr/>
        </p:nvSpPr>
        <p:spPr>
          <a:xfrm>
            <a:off x="5524" y="2750900"/>
            <a:ext cx="1436959" cy="2365629"/>
          </a:xfrm>
          <a:prstGeom prst="rect">
            <a:avLst/>
          </a:prstGeom>
        </p:spPr>
        <p:txBody>
          <a:bodyPr vert="horz" lIns="0" tIns="34290" rIns="0" bIns="3429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/>
              <a:t>N.B The results presented here are all for the semi-</a:t>
            </a:r>
            <a:r>
              <a:rPr lang="en-US" sz="1500" dirty="0" err="1"/>
              <a:t>leptonic</a:t>
            </a:r>
            <a:r>
              <a:rPr lang="en-US" sz="1500" dirty="0"/>
              <a:t> signal channel.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3C243-52E7-8142-B72A-B379BDBCC2E6}" type="datetime1">
              <a:rPr lang="en-GB" smtClean="0"/>
              <a:t>05/04/2019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5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482" y="3263611"/>
            <a:ext cx="2450056" cy="2301568"/>
          </a:xfr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24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621" y="1006684"/>
            <a:ext cx="2395471" cy="225029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2380" y="1003365"/>
            <a:ext cx="2402536" cy="225692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621" y="3256975"/>
            <a:ext cx="2402004" cy="225642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680" y="1000047"/>
            <a:ext cx="2402536" cy="2256927"/>
          </a:xfrm>
          <a:prstGeom prst="rect">
            <a:avLst/>
          </a:prstGeom>
        </p:spPr>
      </p:pic>
      <p:pic>
        <p:nvPicPr>
          <p:cNvPr id="13" name="Content Placeholder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7968" y="3256976"/>
            <a:ext cx="2412578" cy="2266361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higgs –  Y.Zhang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8880E-F0F0-5449-80D4-86A430D9897B}" type="datetime1">
              <a:rPr lang="en-GB" smtClean="0"/>
              <a:t>05/04/2019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2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625" y="3260292"/>
            <a:ext cx="2428934" cy="2281726"/>
          </a:xfr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25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621" y="1006684"/>
            <a:ext cx="2395471" cy="225029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2380" y="1003365"/>
            <a:ext cx="2402536" cy="225692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621" y="3256975"/>
            <a:ext cx="2402004" cy="225642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680" y="1000047"/>
            <a:ext cx="2402535" cy="2256927"/>
          </a:xfrm>
          <a:prstGeom prst="rect">
            <a:avLst/>
          </a:prstGeom>
        </p:spPr>
      </p:pic>
      <p:pic>
        <p:nvPicPr>
          <p:cNvPr id="13" name="Content Placeholder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7968" y="3256976"/>
            <a:ext cx="2412577" cy="2266361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higgs –  Y.Zhang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F525A-3669-894D-8BB3-FDE39DB70861}" type="datetime1">
              <a:rPr lang="en-GB" smtClean="0"/>
              <a:t>05/04/2019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20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4092" y="3256974"/>
            <a:ext cx="2410824" cy="2264714"/>
          </a:xfr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26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621" y="1006684"/>
            <a:ext cx="2395470" cy="225029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2380" y="1003365"/>
            <a:ext cx="2402535" cy="225692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621" y="3256975"/>
            <a:ext cx="2402004" cy="225642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680" y="1000047"/>
            <a:ext cx="2402535" cy="2256926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higgs –  Y.Zhang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16567-50EE-094C-8A2F-6901B95079E8}" type="datetime1">
              <a:rPr lang="en-GB" smtClean="0"/>
              <a:t>05/04/2019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5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3600" dirty="0">
                    <a:solidFill>
                      <a:schemeClr val="tx1"/>
                    </a:solidFill>
                  </a:rPr>
                  <a:t>Top,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60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GB" sz="3600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𝑊</m:t>
                        </m:r>
                      </m:e>
                      <m:sup>
                        <m:r>
                          <a:rPr lang="en-US" sz="3600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sz="3600" dirty="0">
                    <a:solidFill>
                      <a:schemeClr val="tx1"/>
                    </a:solidFill>
                  </a:rPr>
                  <a:t>and Higgs Reconstruction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423" b="-163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higgs –  Y.Zhang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2143" y="2023965"/>
            <a:ext cx="2385576" cy="224099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91173" y="1895418"/>
                <a:ext cx="6465863" cy="20658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600" u="sng" dirty="0">
                    <a:solidFill>
                      <a:srgbClr val="0070C0"/>
                    </a:solidFill>
                  </a:rPr>
                  <a:t>Chi-square method </a:t>
                </a:r>
                <a:r>
                  <a:rPr lang="en-US" sz="1600" dirty="0"/>
                  <a:t>is used to reconstruct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GB" sz="1600" i="1">
                            <a:latin typeface="Cambria Math" charset="0"/>
                          </a:rPr>
                          <m:t>𝑊</m:t>
                        </m:r>
                      </m:e>
                      <m:sup>
                        <m:r>
                          <a:rPr lang="en-US" sz="16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sz="1600" dirty="0"/>
                  <a:t>, top and Higgs candidates by combining the jets.</a:t>
                </a:r>
              </a:p>
              <a:p>
                <a:r>
                  <a:rPr lang="en-US" sz="1600" b="1" dirty="0"/>
                  <a:t>Semi-</a:t>
                </a:r>
                <a:r>
                  <a:rPr lang="en-US" sz="1600" b="1" dirty="0" err="1"/>
                  <a:t>leptonic</a:t>
                </a:r>
                <a:r>
                  <a:rPr lang="en-US" sz="1600" b="1" dirty="0"/>
                  <a:t>:</a:t>
                </a:r>
              </a:p>
              <a:p>
                <a:r>
                  <a:rPr lang="en-US" sz="1600" dirty="0"/>
                  <a:t>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 smtClean="0">
                            <a:solidFill>
                              <a:srgbClr val="00B050"/>
                            </a:solidFill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sz="1600" i="1">
                            <a:solidFill>
                              <a:srgbClr val="00B05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b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charset="0"/>
                          </a:rPr>
                          <m:t>6</m:t>
                        </m:r>
                      </m:sub>
                      <m:sup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bSup>
                    <m:r>
                      <a:rPr lang="en-GB" sz="1600" i="1">
                        <a:latin typeface="Cambria Math" charset="0"/>
                      </a:rPr>
                      <m:t>=</m:t>
                    </m:r>
                    <m:f>
                      <m:fPr>
                        <m:ctrlPr>
                          <a:rPr lang="mr-IN" sz="1600" i="1">
                            <a:latin typeface="Cambria Math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mr-IN" sz="1600" i="1">
                                <a:latin typeface="Cambria Math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(</m:t>
                                </m:r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12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sSup>
                                  <m:sSupPr>
                                    <m:ctrlPr>
                                      <a:rPr lang="en-US" sz="1600" i="1">
                                        <a:latin typeface="Cambria Math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i="1">
                                        <a:latin typeface="Cambria Math" charset="0"/>
                                      </a:rPr>
                                      <m:t>𝑊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±</m:t>
                                    </m:r>
                                  </m:sup>
                                </m:sSup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sz="1600" i="1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𝜎</m:t>
                            </m:r>
                          </m:e>
                          <m:sub>
                            <m:sSup>
                              <m:sSup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p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𝑊</m:t>
                                </m:r>
                              </m:e>
                              <m:sup>
                                <m:r>
                                  <a:rPr lang="en-US" sz="160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±</m:t>
                                </m:r>
                              </m:sup>
                            </m:sSup>
                          </m:sub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GB" sz="1600" i="1">
                        <a:latin typeface="Cambria Math" charset="0"/>
                      </a:rPr>
                      <m:t>+</m:t>
                    </m:r>
                    <m:f>
                      <m:fPr>
                        <m:ctrlPr>
                          <a:rPr lang="mr-IN" sz="1600" i="1">
                            <a:latin typeface="Cambria Math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mr-IN" sz="1600" i="1">
                                <a:latin typeface="Cambria Math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(</m:t>
                                </m:r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123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sz="1600" i="1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𝑡</m:t>
                            </m:r>
                          </m:sub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sz="1600" dirty="0"/>
                  <a:t>+</a:t>
                </a:r>
                <a:r>
                  <a:rPr lang="mr-IN" sz="16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mr-IN" sz="1600" i="1">
                            <a:latin typeface="Cambria Math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mr-IN" sz="1600" i="1">
                                <a:latin typeface="Cambria Math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(</m:t>
                                </m:r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45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𝐻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sz="1600" i="1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𝐻</m:t>
                            </m:r>
                          </m:sub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endParaRPr lang="en-US" sz="1600" dirty="0"/>
              </a:p>
              <a:p>
                <a:r>
                  <a:rPr lang="en-US" sz="1600" b="1" dirty="0"/>
                  <a:t>Hadronic:</a:t>
                </a:r>
              </a:p>
              <a:p>
                <a:r>
                  <a:rPr lang="en-US" sz="1600" dirty="0"/>
                  <a:t>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 smtClean="0">
                            <a:solidFill>
                              <a:srgbClr val="00B050"/>
                            </a:solidFill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sz="1600" i="1">
                            <a:solidFill>
                              <a:srgbClr val="00B05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b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8</m:t>
                        </m:r>
                      </m:sub>
                      <m:sup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GB" sz="1600" dirty="0"/>
                  <a:t> </a:t>
                </a:r>
                <a14:m>
                  <m:oMath xmlns:m="http://schemas.openxmlformats.org/officeDocument/2006/math">
                    <m:r>
                      <a:rPr lang="en-GB" sz="1600" i="1">
                        <a:latin typeface="Cambria Math" charset="0"/>
                      </a:rPr>
                      <m:t>=</m:t>
                    </m:r>
                    <m:f>
                      <m:fPr>
                        <m:ctrlPr>
                          <a:rPr lang="mr-IN" sz="1600" i="1">
                            <a:latin typeface="Cambria Math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mr-IN" sz="1600" i="1">
                                <a:latin typeface="Cambria Math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(</m:t>
                                </m:r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12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sSup>
                                  <m:sSupPr>
                                    <m:ctrlPr>
                                      <a:rPr lang="en-US" sz="1600" i="1">
                                        <a:latin typeface="Cambria Math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i="1">
                                        <a:latin typeface="Cambria Math" charset="0"/>
                                      </a:rPr>
                                      <m:t>𝑊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±</m:t>
                                    </m:r>
                                  </m:sup>
                                </m:sSup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sz="1600" i="1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𝜎</m:t>
                            </m:r>
                          </m:e>
                          <m:sub>
                            <m:sSup>
                              <m:sSup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p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𝑊</m:t>
                                </m:r>
                              </m:e>
                              <m:sup>
                                <m:r>
                                  <a:rPr lang="en-US" sz="160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±</m:t>
                                </m:r>
                              </m:sup>
                            </m:sSup>
                          </m:sub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GB" sz="1600" i="1">
                        <a:latin typeface="Cambria Math" charset="0"/>
                      </a:rPr>
                      <m:t>+</m:t>
                    </m:r>
                    <m:f>
                      <m:fPr>
                        <m:ctrlPr>
                          <a:rPr lang="mr-IN" sz="1600" i="1">
                            <a:latin typeface="Cambria Math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mr-IN" sz="1600" i="1">
                                <a:latin typeface="Cambria Math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(</m:t>
                                </m:r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123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sz="1600" i="1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𝑡</m:t>
                            </m:r>
                          </m:sub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GB" sz="1600" i="1">
                        <a:latin typeface="Cambria Math" charset="0"/>
                      </a:rPr>
                      <m:t>+</m:t>
                    </m:r>
                    <m:f>
                      <m:fPr>
                        <m:ctrlPr>
                          <a:rPr lang="mr-IN" sz="1600" i="1">
                            <a:latin typeface="Cambria Math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mr-IN" sz="1600" i="1">
                                <a:latin typeface="Cambria Math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(</m:t>
                                </m:r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45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sSup>
                                  <m:sSupPr>
                                    <m:ctrlPr>
                                      <a:rPr lang="en-US" sz="1600" i="1">
                                        <a:latin typeface="Cambria Math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i="1">
                                        <a:latin typeface="Cambria Math" charset="0"/>
                                      </a:rPr>
                                      <m:t>𝑊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±</m:t>
                                    </m:r>
                                  </m:sup>
                                </m:sSup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sz="1600" i="1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𝜎</m:t>
                            </m:r>
                          </m:e>
                          <m:sub>
                            <m:sSup>
                              <m:sSup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p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𝑊</m:t>
                                </m:r>
                              </m:e>
                              <m:sup>
                                <m:r>
                                  <a:rPr lang="en-US" sz="160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±</m:t>
                                </m:r>
                              </m:sup>
                            </m:sSup>
                          </m:sub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GB" sz="1600" i="1">
                        <a:latin typeface="Cambria Math" charset="0"/>
                      </a:rPr>
                      <m:t>+</m:t>
                    </m:r>
                    <m:f>
                      <m:fPr>
                        <m:ctrlPr>
                          <a:rPr lang="mr-IN" sz="1600" i="1">
                            <a:latin typeface="Cambria Math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mr-IN" sz="1600" i="1">
                                <a:latin typeface="Cambria Math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(</m:t>
                                </m:r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456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sz="1600" i="1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𝑡</m:t>
                            </m:r>
                          </m:sub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GB" sz="1600" i="1">
                        <a:latin typeface="Cambria Math" charset="0"/>
                      </a:rPr>
                      <m:t>+</m:t>
                    </m:r>
                    <m:f>
                      <m:fPr>
                        <m:ctrlPr>
                          <a:rPr lang="mr-IN" sz="1600" i="1">
                            <a:latin typeface="Cambria Math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mr-IN" sz="1600" i="1">
                                <a:latin typeface="Cambria Math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(</m:t>
                                </m:r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78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𝐻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sz="1600" i="1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𝐻</m:t>
                            </m:r>
                          </m:sub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173" y="1895418"/>
                <a:ext cx="6465863" cy="2065822"/>
              </a:xfrm>
              <a:prstGeom prst="rect">
                <a:avLst/>
              </a:prstGeom>
              <a:blipFill rotWithShape="0">
                <a:blip r:embed="rId5"/>
                <a:stretch>
                  <a:fillRect l="-566" t="-590" r="-7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sp>
        <p:nvSpPr>
          <p:cNvPr id="21" name="Right Brace 20"/>
          <p:cNvSpPr/>
          <p:nvPr/>
        </p:nvSpPr>
        <p:spPr>
          <a:xfrm>
            <a:off x="1811306" y="4804208"/>
            <a:ext cx="108324" cy="37580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9" name="Group 88"/>
          <p:cNvGrpSpPr>
            <a:grpSpLocks noChangeAspect="1"/>
          </p:cNvGrpSpPr>
          <p:nvPr/>
        </p:nvGrpSpPr>
        <p:grpSpPr>
          <a:xfrm>
            <a:off x="1045877" y="4613937"/>
            <a:ext cx="283735" cy="1332000"/>
            <a:chOff x="1063870" y="4383481"/>
            <a:chExt cx="395653" cy="1857419"/>
          </a:xfrm>
        </p:grpSpPr>
        <p:sp>
          <p:nvSpPr>
            <p:cNvPr id="6" name="Oval 5"/>
            <p:cNvSpPr>
              <a:spLocks/>
            </p:cNvSpPr>
            <p:nvPr/>
          </p:nvSpPr>
          <p:spPr>
            <a:xfrm>
              <a:off x="1063870" y="4383481"/>
              <a:ext cx="252000" cy="252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14" name="Oval 13"/>
            <p:cNvSpPr>
              <a:spLocks/>
            </p:cNvSpPr>
            <p:nvPr/>
          </p:nvSpPr>
          <p:spPr>
            <a:xfrm>
              <a:off x="1063870" y="4707713"/>
              <a:ext cx="252000" cy="252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</a:t>
              </a:r>
            </a:p>
          </p:txBody>
        </p:sp>
        <p:sp>
          <p:nvSpPr>
            <p:cNvPr id="15" name="Oval 14"/>
            <p:cNvSpPr>
              <a:spLocks/>
            </p:cNvSpPr>
            <p:nvPr/>
          </p:nvSpPr>
          <p:spPr>
            <a:xfrm>
              <a:off x="1063870" y="5031945"/>
              <a:ext cx="252000" cy="252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</a:t>
              </a:r>
            </a:p>
          </p:txBody>
        </p:sp>
        <p:sp>
          <p:nvSpPr>
            <p:cNvPr id="16" name="Oval 15"/>
            <p:cNvSpPr>
              <a:spLocks/>
            </p:cNvSpPr>
            <p:nvPr/>
          </p:nvSpPr>
          <p:spPr>
            <a:xfrm>
              <a:off x="1063870" y="5350930"/>
              <a:ext cx="252000" cy="252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4</a:t>
              </a:r>
            </a:p>
          </p:txBody>
        </p:sp>
        <p:sp>
          <p:nvSpPr>
            <p:cNvPr id="17" name="Oval 16"/>
            <p:cNvSpPr>
              <a:spLocks/>
            </p:cNvSpPr>
            <p:nvPr/>
          </p:nvSpPr>
          <p:spPr>
            <a:xfrm>
              <a:off x="1063870" y="5669915"/>
              <a:ext cx="252000" cy="252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5</a:t>
              </a:r>
            </a:p>
          </p:txBody>
        </p:sp>
        <p:sp>
          <p:nvSpPr>
            <p:cNvPr id="18" name="Oval 17"/>
            <p:cNvSpPr>
              <a:spLocks/>
            </p:cNvSpPr>
            <p:nvPr/>
          </p:nvSpPr>
          <p:spPr>
            <a:xfrm>
              <a:off x="1063870" y="5988900"/>
              <a:ext cx="252000" cy="252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6</a:t>
              </a:r>
            </a:p>
          </p:txBody>
        </p:sp>
        <p:sp>
          <p:nvSpPr>
            <p:cNvPr id="10" name="Right Brace 9"/>
            <p:cNvSpPr>
              <a:spLocks/>
            </p:cNvSpPr>
            <p:nvPr/>
          </p:nvSpPr>
          <p:spPr>
            <a:xfrm>
              <a:off x="1342246" y="4509481"/>
              <a:ext cx="117277" cy="291119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ight Brace 22"/>
            <p:cNvSpPr>
              <a:spLocks/>
            </p:cNvSpPr>
            <p:nvPr/>
          </p:nvSpPr>
          <p:spPr>
            <a:xfrm>
              <a:off x="1342245" y="5504796"/>
              <a:ext cx="117277" cy="291119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5" name="Straight Arrow Connector 24"/>
          <p:cNvCxnSpPr/>
          <p:nvPr/>
        </p:nvCxnSpPr>
        <p:spPr>
          <a:xfrm>
            <a:off x="822960" y="4665846"/>
            <a:ext cx="0" cy="128200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02669" y="5897023"/>
            <a:ext cx="16646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6! permutations</a:t>
            </a:r>
            <a:endParaRPr lang="en-US" sz="16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1223706" y="4626487"/>
                <a:ext cx="67700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charset="0"/>
                            </a:rPr>
                            <m:t>𝑀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charset="0"/>
                            </a:rPr>
                            <m:t>12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3706" y="4626487"/>
                <a:ext cx="677008" cy="33855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1195166" y="5344492"/>
                <a:ext cx="67700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charset="0"/>
                            </a:rPr>
                            <m:t>𝑀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charset="0"/>
                            </a:rPr>
                            <m:t>45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5166" y="5344492"/>
                <a:ext cx="677008" cy="338554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1849130" y="4818274"/>
                <a:ext cx="67700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charset="0"/>
                            </a:rPr>
                            <m:t>𝑀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charset="0"/>
                            </a:rPr>
                            <m:t>123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9130" y="4818274"/>
                <a:ext cx="677008" cy="338554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2" name="Straight Arrow Connector 31"/>
          <p:cNvCxnSpPr/>
          <p:nvPr/>
        </p:nvCxnSpPr>
        <p:spPr>
          <a:xfrm>
            <a:off x="2677164" y="5283943"/>
            <a:ext cx="1469038" cy="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2952861" y="4945391"/>
                <a:ext cx="131005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Calculate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160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p>
                        <m:r>
                          <a:rPr lang="en-GB" sz="1600" b="0" i="1" smtClean="0"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2861" y="4945391"/>
                <a:ext cx="1310054" cy="338554"/>
              </a:xfrm>
              <a:prstGeom prst="rect">
                <a:avLst/>
              </a:prstGeom>
              <a:blipFill rotWithShape="0">
                <a:blip r:embed="rId10"/>
                <a:stretch>
                  <a:fillRect l="-2326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Parallelogram 49"/>
              <p:cNvSpPr/>
              <p:nvPr/>
            </p:nvSpPr>
            <p:spPr>
              <a:xfrm>
                <a:off x="4146202" y="5016753"/>
                <a:ext cx="1232278" cy="534383"/>
              </a:xfrm>
              <a:prstGeom prst="parallelogram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sysClr val="windowText" lastClr="000000"/>
                    </a:solidFill>
                  </a:rPr>
                  <a:t>&lt;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ysClr val="windowText" lastClr="0000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n-US" sz="1600" i="1">
                                <a:solidFill>
                                  <a:sysClr val="windowText" lastClr="000000"/>
                                </a:solidFill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solidFill>
                                  <a:sysClr val="windowText" lastClr="00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𝜒</m:t>
                            </m:r>
                          </m:e>
                          <m:sup>
                            <m:r>
                              <a:rPr lang="en-GB" sz="1600" i="1">
                                <a:solidFill>
                                  <a:sysClr val="windowText" lastClr="000000"/>
                                </a:solidFill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</m:e>
                      <m:sub>
                        <m:r>
                          <a:rPr lang="en-GB" sz="1600" b="0" i="1" smtClean="0">
                            <a:solidFill>
                              <a:sysClr val="windowText" lastClr="000000"/>
                            </a:solidFill>
                            <a:latin typeface="Cambria Math" charset="0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en-US" sz="1600" dirty="0" smtClean="0">
                    <a:solidFill>
                      <a:sysClr val="windowText" lastClr="000000"/>
                    </a:solidFill>
                  </a:rPr>
                  <a:t>?</a:t>
                </a:r>
                <a:endParaRPr lang="en-US" sz="1600" dirty="0">
                  <a:solidFill>
                    <a:sysClr val="windowText" lastClr="000000"/>
                  </a:solidFill>
                </a:endParaRPr>
              </a:p>
            </p:txBody>
          </p:sp>
        </mc:Choice>
        <mc:Fallback xmlns="">
          <p:sp>
            <p:nvSpPr>
              <p:cNvPr id="50" name="Parallelogram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6202" y="5016753"/>
                <a:ext cx="1232278" cy="534383"/>
              </a:xfrm>
              <a:prstGeom prst="parallelogram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2" name="Elbow Connector 51"/>
          <p:cNvCxnSpPr/>
          <p:nvPr/>
        </p:nvCxnSpPr>
        <p:spPr>
          <a:xfrm rot="10800000" flipV="1">
            <a:off x="2657016" y="5396794"/>
            <a:ext cx="2654666" cy="575762"/>
          </a:xfrm>
          <a:prstGeom prst="bentConnector3">
            <a:avLst>
              <a:gd name="adj1" fmla="val -25182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5432742" y="5432621"/>
            <a:ext cx="674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Yes</a:t>
            </a:r>
            <a:endParaRPr lang="en-US" sz="1600" dirty="0"/>
          </a:p>
        </p:txBody>
      </p:sp>
      <p:cxnSp>
        <p:nvCxnSpPr>
          <p:cNvPr id="61" name="Elbow Connector 60"/>
          <p:cNvCxnSpPr>
            <a:stCxn id="50" idx="2"/>
            <a:endCxn id="63" idx="3"/>
          </p:cNvCxnSpPr>
          <p:nvPr/>
        </p:nvCxnSpPr>
        <p:spPr>
          <a:xfrm flipH="1" flipV="1">
            <a:off x="5223955" y="4581570"/>
            <a:ext cx="87727" cy="702375"/>
          </a:xfrm>
          <a:prstGeom prst="bentConnector3">
            <a:avLst>
              <a:gd name="adj1" fmla="val -757663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Rectangle 62"/>
              <p:cNvSpPr/>
              <p:nvPr/>
            </p:nvSpPr>
            <p:spPr>
              <a:xfrm>
                <a:off x="3420932" y="4341525"/>
                <a:ext cx="1803023" cy="48009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ysClr val="windowText" lastClr="000000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sz="1600" i="1">
                                  <a:solidFill>
                                    <a:sysClr val="windowText" lastClr="000000"/>
                                  </a:solidFill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solidFill>
                                    <a:sysClr val="windowText" lastClr="00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𝜒</m:t>
                              </m:r>
                            </m:e>
                            <m:sup>
                              <m:r>
                                <a:rPr lang="en-GB" sz="1600" i="1">
                                  <a:solidFill>
                                    <a:sysClr val="windowText" lastClr="000000"/>
                                  </a:solidFill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e>
                        <m:sub>
                          <m:r>
                            <a:rPr lang="en-GB" sz="1600" i="1">
                              <a:solidFill>
                                <a:sysClr val="windowText" lastClr="000000"/>
                              </a:solidFill>
                              <a:latin typeface="Cambria Math" charset="0"/>
                            </a:rPr>
                            <m:t>𝑚𝑖𝑛</m:t>
                          </m:r>
                        </m:sub>
                      </m:sSub>
                      <m:r>
                        <a:rPr lang="en-GB" sz="1600" b="0" i="1" smtClean="0">
                          <a:solidFill>
                            <a:sysClr val="windowText" lastClr="000000"/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ysClr val="windowText" lastClr="000000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sz="1600" i="1">
                                  <a:solidFill>
                                    <a:sysClr val="windowText" lastClr="000000"/>
                                  </a:solidFill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solidFill>
                                    <a:sysClr val="windowText" lastClr="00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𝜒</m:t>
                              </m:r>
                            </m:e>
                            <m:sup>
                              <m:r>
                                <a:rPr lang="en-GB" sz="1600" i="1">
                                  <a:solidFill>
                                    <a:sysClr val="windowText" lastClr="000000"/>
                                  </a:solidFill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e>
                        <m:sub>
                          <m:r>
                            <a:rPr lang="en-GB" sz="1600" i="1">
                              <a:solidFill>
                                <a:sysClr val="windowText" lastClr="000000"/>
                              </a:solidFill>
                              <a:latin typeface="Cambria Math" charset="0"/>
                            </a:rPr>
                            <m:t>𝑚𝑖𝑛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63" name="Rectangle 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0932" y="4341525"/>
                <a:ext cx="1803023" cy="480090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5" name="Straight Arrow Connector 64"/>
          <p:cNvCxnSpPr/>
          <p:nvPr/>
        </p:nvCxnSpPr>
        <p:spPr>
          <a:xfrm flipH="1" flipV="1">
            <a:off x="2677164" y="4581570"/>
            <a:ext cx="74376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5455508" y="4934580"/>
            <a:ext cx="674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No</a:t>
            </a:r>
            <a:endParaRPr lang="en-US" sz="1600" dirty="0"/>
          </a:p>
        </p:txBody>
      </p:sp>
      <p:sp>
        <p:nvSpPr>
          <p:cNvPr id="69" name="Date Placeholder 6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17BA5-D9D6-7548-91B5-4824296675C2}" type="datetime1">
              <a:rPr lang="en-GB" smtClean="0"/>
              <a:t>05/04/2019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Rectangle 72"/>
              <p:cNvSpPr/>
              <p:nvPr/>
            </p:nvSpPr>
            <p:spPr>
              <a:xfrm>
                <a:off x="3607888" y="5730265"/>
                <a:ext cx="1369817" cy="506593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ysClr val="windowText" lastClr="000000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sz="1600" i="1">
                                  <a:solidFill>
                                    <a:sysClr val="windowText" lastClr="000000"/>
                                  </a:solidFill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solidFill>
                                    <a:sysClr val="windowText" lastClr="00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𝜒</m:t>
                              </m:r>
                            </m:e>
                            <m:sup>
                              <m:r>
                                <a:rPr lang="en-GB" sz="1600" i="1">
                                  <a:solidFill>
                                    <a:sysClr val="windowText" lastClr="000000"/>
                                  </a:solidFill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e>
                        <m:sub>
                          <m:r>
                            <a:rPr lang="en-GB" sz="1600" i="1">
                              <a:solidFill>
                                <a:sysClr val="windowText" lastClr="000000"/>
                              </a:solidFill>
                              <a:latin typeface="Cambria Math" charset="0"/>
                            </a:rPr>
                            <m:t>𝑚𝑖𝑛</m:t>
                          </m:r>
                        </m:sub>
                      </m:sSub>
                      <m:r>
                        <a:rPr lang="en-GB" sz="1600" b="0" i="1" smtClean="0">
                          <a:solidFill>
                            <a:sysClr val="windowText" lastClr="000000"/>
                          </a:solidFill>
                          <a:latin typeface="Cambria Math" charset="0"/>
                        </a:rPr>
                        <m:t>=</m:t>
                      </m:r>
                      <m:sSup>
                        <m:sSupPr>
                          <m:ctrlPr>
                            <a:rPr lang="en-US" sz="1600" i="1">
                              <a:solidFill>
                                <a:sysClr val="windowText" lastClr="000000"/>
                              </a:solidFill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solidFill>
                                <a:sysClr val="windowText" lastClr="0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𝜒</m:t>
                          </m:r>
                        </m:e>
                        <m:sup>
                          <m:r>
                            <a:rPr lang="en-GB" sz="1600" i="1">
                              <a:solidFill>
                                <a:sysClr val="windowText" lastClr="000000"/>
                              </a:solidFill>
                              <a:latin typeface="Cambria Math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73" name="Rectangle 7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7888" y="5730265"/>
                <a:ext cx="1369817" cy="506593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5" name="TextBox 104"/>
          <p:cNvSpPr txBox="1"/>
          <p:nvPr/>
        </p:nvSpPr>
        <p:spPr>
          <a:xfrm>
            <a:off x="725881" y="4239896"/>
            <a:ext cx="128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>
                <a:solidFill>
                  <a:srgbClr val="FF0000"/>
                </a:solidFill>
              </a:rPr>
              <a:t>Reorder jets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06" name="Rounded Rectangle 105"/>
          <p:cNvSpPr/>
          <p:nvPr/>
        </p:nvSpPr>
        <p:spPr>
          <a:xfrm>
            <a:off x="334108" y="4176346"/>
            <a:ext cx="2201792" cy="2113632"/>
          </a:xfrm>
          <a:prstGeom prst="roundRect">
            <a:avLst/>
          </a:prstGeom>
          <a:noFill/>
          <a:ln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2" name="Straight Connector 111"/>
          <p:cNvCxnSpPr/>
          <p:nvPr/>
        </p:nvCxnSpPr>
        <p:spPr>
          <a:xfrm>
            <a:off x="6129564" y="4176346"/>
            <a:ext cx="0" cy="2059231"/>
          </a:xfrm>
          <a:prstGeom prst="line">
            <a:avLst/>
          </a:prstGeom>
          <a:ln w="38100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3" name="Rectangle 112"/>
              <p:cNvSpPr/>
              <p:nvPr/>
            </p:nvSpPr>
            <p:spPr>
              <a:xfrm>
                <a:off x="6630592" y="4266965"/>
                <a:ext cx="1803023" cy="48009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b="0" smtClean="0">
                    <a:solidFill>
                      <a:sysClr val="windowText" lastClr="000000"/>
                    </a:solidFill>
                  </a:rPr>
                  <a:t>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600" b="0" i="1" smtClean="0">
                            <a:solidFill>
                              <a:sysClr val="windowText" lastClr="000000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GB" sz="1600" b="0" i="1" smtClean="0">
                            <a:solidFill>
                              <a:sysClr val="windowText" lastClr="0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p>
                        <m:r>
                          <a:rPr lang="en-GB" sz="1600" b="0" i="1" smtClean="0">
                            <a:solidFill>
                              <a:sysClr val="windowText" lastClr="000000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  <m:r>
                      <a:rPr lang="en-GB" sz="1600" b="0" i="1" smtClean="0">
                        <a:solidFill>
                          <a:sysClr val="windowText" lastClr="000000"/>
                        </a:solidFill>
                        <a:latin typeface="Cambria Math" charset="0"/>
                      </a:rPr>
                      <m:t>=</m:t>
                    </m:r>
                    <m:sSub>
                      <m:sSubPr>
                        <m:ctrlP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n-US" sz="1600" i="1">
                                <a:solidFill>
                                  <a:sysClr val="windowText" lastClr="000000"/>
                                </a:solidFill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solidFill>
                                  <a:sysClr val="windowText" lastClr="00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𝜒</m:t>
                            </m:r>
                          </m:e>
                          <m:sup>
                            <m:r>
                              <a:rPr lang="en-GB" sz="1600" i="1">
                                <a:solidFill>
                                  <a:sysClr val="windowText" lastClr="000000"/>
                                </a:solidFill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</m:e>
                      <m:sub>
                        <m:r>
                          <a:rPr lang="en-GB" sz="1600" i="1">
                            <a:solidFill>
                              <a:sysClr val="windowText" lastClr="000000"/>
                            </a:solidFill>
                            <a:latin typeface="Cambria Math" charset="0"/>
                          </a:rPr>
                          <m:t>𝑚𝑖𝑛</m:t>
                        </m:r>
                      </m:sub>
                    </m:sSub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113" name="Rectangle 1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0592" y="4266965"/>
                <a:ext cx="1803023" cy="480090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5" name="Oval 114"/>
          <p:cNvSpPr>
            <a:spLocks/>
          </p:cNvSpPr>
          <p:nvPr/>
        </p:nvSpPr>
        <p:spPr>
          <a:xfrm>
            <a:off x="6666801" y="4999293"/>
            <a:ext cx="180717" cy="180715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16" name="Oval 115"/>
          <p:cNvSpPr>
            <a:spLocks/>
          </p:cNvSpPr>
          <p:nvPr/>
        </p:nvSpPr>
        <p:spPr>
          <a:xfrm>
            <a:off x="6983210" y="5009177"/>
            <a:ext cx="180717" cy="180715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117" name="Oval 116"/>
          <p:cNvSpPr>
            <a:spLocks/>
          </p:cNvSpPr>
          <p:nvPr/>
        </p:nvSpPr>
        <p:spPr>
          <a:xfrm>
            <a:off x="7299619" y="4999293"/>
            <a:ext cx="180717" cy="180715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118" name="Oval 117"/>
          <p:cNvSpPr>
            <a:spLocks/>
          </p:cNvSpPr>
          <p:nvPr/>
        </p:nvSpPr>
        <p:spPr>
          <a:xfrm>
            <a:off x="7616028" y="5009176"/>
            <a:ext cx="180717" cy="180715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19" name="Oval 118"/>
          <p:cNvSpPr>
            <a:spLocks/>
          </p:cNvSpPr>
          <p:nvPr/>
        </p:nvSpPr>
        <p:spPr>
          <a:xfrm>
            <a:off x="7927213" y="5001873"/>
            <a:ext cx="180717" cy="180715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</a:p>
        </p:txBody>
      </p:sp>
      <p:sp>
        <p:nvSpPr>
          <p:cNvPr id="120" name="Oval 119"/>
          <p:cNvSpPr>
            <a:spLocks/>
          </p:cNvSpPr>
          <p:nvPr/>
        </p:nvSpPr>
        <p:spPr>
          <a:xfrm>
            <a:off x="8238398" y="5009176"/>
            <a:ext cx="180717" cy="180715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</a:p>
        </p:txBody>
      </p:sp>
      <p:cxnSp>
        <p:nvCxnSpPr>
          <p:cNvPr id="124" name="Straight Arrow Connector 123"/>
          <p:cNvCxnSpPr/>
          <p:nvPr/>
        </p:nvCxnSpPr>
        <p:spPr>
          <a:xfrm flipH="1">
            <a:off x="6449645" y="5188800"/>
            <a:ext cx="298724" cy="34767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5" name="TextBox 124"/>
              <p:cNvSpPr txBox="1"/>
              <p:nvPr/>
            </p:nvSpPr>
            <p:spPr>
              <a:xfrm>
                <a:off x="6209986" y="5434178"/>
                <a:ext cx="354893" cy="3617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charset="0"/>
                            </a:rPr>
                            <m:t>𝑞</m:t>
                          </m:r>
                        </m:e>
                        <m:sub>
                          <m:sSub>
                            <m:sSubPr>
                              <m:ctrlPr>
                                <a:rPr lang="en-US" sz="160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h𝑎𝑑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25" name="TextBox 1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9986" y="5434178"/>
                <a:ext cx="354893" cy="361702"/>
              </a:xfrm>
              <a:prstGeom prst="rect">
                <a:avLst/>
              </a:prstGeom>
              <a:blipFill rotWithShape="0">
                <a:blip r:embed="rId15"/>
                <a:stretch>
                  <a:fillRect r="-793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8" name="TextBox 127"/>
              <p:cNvSpPr txBox="1"/>
              <p:nvPr/>
            </p:nvSpPr>
            <p:spPr>
              <a:xfrm>
                <a:off x="6713556" y="5442130"/>
                <a:ext cx="354893" cy="3617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charset="0"/>
                            </a:rPr>
                            <m:t>𝑞</m:t>
                          </m:r>
                        </m:e>
                        <m:sub>
                          <m:sSub>
                            <m:sSubPr>
                              <m:ctrlPr>
                                <a:rPr lang="en-US" sz="160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h𝑎𝑑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28" name="TextBox 1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3556" y="5442130"/>
                <a:ext cx="354893" cy="361702"/>
              </a:xfrm>
              <a:prstGeom prst="rect">
                <a:avLst/>
              </a:prstGeom>
              <a:blipFill rotWithShape="0">
                <a:blip r:embed="rId16"/>
                <a:stretch>
                  <a:fillRect r="-779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9" name="Straight Arrow Connector 128"/>
          <p:cNvCxnSpPr/>
          <p:nvPr/>
        </p:nvCxnSpPr>
        <p:spPr>
          <a:xfrm flipH="1">
            <a:off x="6921984" y="5188800"/>
            <a:ext cx="146465" cy="36233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2" name="TextBox 131"/>
              <p:cNvSpPr txBox="1"/>
              <p:nvPr/>
            </p:nvSpPr>
            <p:spPr>
              <a:xfrm>
                <a:off x="7242348" y="5448743"/>
                <a:ext cx="354893" cy="3694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charset="0"/>
                            </a:rPr>
                            <m:t>𝑏</m:t>
                          </m:r>
                        </m:e>
                        <m:sub>
                          <m:sSub>
                            <m:sSubPr>
                              <m:ctrlPr>
                                <a:rPr lang="en-US" sz="160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h𝑎𝑑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32" name="TextBox 1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2348" y="5448743"/>
                <a:ext cx="354893" cy="369460"/>
              </a:xfrm>
              <a:prstGeom prst="rect">
                <a:avLst/>
              </a:prstGeom>
              <a:blipFill rotWithShape="0">
                <a:blip r:embed="rId17"/>
                <a:stretch>
                  <a:fillRect r="-586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3" name="TextBox 132"/>
              <p:cNvSpPr txBox="1"/>
              <p:nvPr/>
            </p:nvSpPr>
            <p:spPr>
              <a:xfrm>
                <a:off x="7713530" y="5462790"/>
                <a:ext cx="35489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charset="0"/>
                            </a:rPr>
                            <m:t>𝑏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charset="0"/>
                            </a:rPr>
                            <m:t>𝐻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33" name="TextBox 1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3530" y="5462790"/>
                <a:ext cx="354893" cy="338554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4" name="TextBox 133"/>
              <p:cNvSpPr txBox="1"/>
              <p:nvPr/>
            </p:nvSpPr>
            <p:spPr>
              <a:xfrm>
                <a:off x="7941531" y="5467110"/>
                <a:ext cx="35489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charset="0"/>
                            </a:rPr>
                            <m:t>𝑏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charset="0"/>
                            </a:rPr>
                            <m:t>𝐻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34" name="TextBox 1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1531" y="5467110"/>
                <a:ext cx="354893" cy="338554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5" name="TextBox 134"/>
              <p:cNvSpPr txBox="1"/>
              <p:nvPr/>
            </p:nvSpPr>
            <p:spPr>
              <a:xfrm>
                <a:off x="8227795" y="5496421"/>
                <a:ext cx="354893" cy="3860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charset="0"/>
                            </a:rPr>
                            <m:t>𝑏</m:t>
                          </m:r>
                        </m:e>
                        <m:sub>
                          <m:sSub>
                            <m:sSubPr>
                              <m:ctrlPr>
                                <a:rPr lang="en-US" sz="160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𝑙𝑒𝑝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35" name="TextBox 1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7795" y="5496421"/>
                <a:ext cx="354893" cy="386003"/>
              </a:xfrm>
              <a:prstGeom prst="rect">
                <a:avLst/>
              </a:prstGeom>
              <a:blipFill rotWithShape="0">
                <a:blip r:embed="rId20"/>
                <a:stretch>
                  <a:fillRect r="-46552" b="-31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6" name="Straight Arrow Connector 135"/>
          <p:cNvCxnSpPr/>
          <p:nvPr/>
        </p:nvCxnSpPr>
        <p:spPr>
          <a:xfrm>
            <a:off x="7388530" y="5174134"/>
            <a:ext cx="29994" cy="37700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/>
          <p:cNvCxnSpPr/>
          <p:nvPr/>
        </p:nvCxnSpPr>
        <p:spPr>
          <a:xfrm>
            <a:off x="7706759" y="5205961"/>
            <a:ext cx="106705" cy="32889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/>
          <p:cNvCxnSpPr/>
          <p:nvPr/>
        </p:nvCxnSpPr>
        <p:spPr>
          <a:xfrm>
            <a:off x="8017571" y="5182588"/>
            <a:ext cx="48964" cy="36854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>
            <a:endCxn id="135" idx="0"/>
          </p:cNvCxnSpPr>
          <p:nvPr/>
        </p:nvCxnSpPr>
        <p:spPr>
          <a:xfrm>
            <a:off x="8329810" y="5198187"/>
            <a:ext cx="75432" cy="29823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Right Brace 142"/>
          <p:cNvSpPr/>
          <p:nvPr/>
        </p:nvSpPr>
        <p:spPr>
          <a:xfrm rot="5400000">
            <a:off x="6949785" y="5279918"/>
            <a:ext cx="90861" cy="1193272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4" name="TextBox 143"/>
              <p:cNvSpPr txBox="1"/>
              <p:nvPr/>
            </p:nvSpPr>
            <p:spPr>
              <a:xfrm>
                <a:off x="6796157" y="5927304"/>
                <a:ext cx="35489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charset="0"/>
                            </a:rPr>
                            <m:t>𝑡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charset="0"/>
                            </a:rPr>
                            <m:t>h𝑎𝑑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44" name="TextBox 1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6157" y="5927304"/>
                <a:ext cx="354893" cy="338554"/>
              </a:xfrm>
              <a:prstGeom prst="rect">
                <a:avLst/>
              </a:prstGeom>
              <a:blipFill rotWithShape="0">
                <a:blip r:embed="rId21"/>
                <a:stretch>
                  <a:fillRect r="-396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5" name="Right Brace 144"/>
          <p:cNvSpPr/>
          <p:nvPr/>
        </p:nvSpPr>
        <p:spPr>
          <a:xfrm rot="5400000">
            <a:off x="7967161" y="5670700"/>
            <a:ext cx="100903" cy="44157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6" name="TextBox 145"/>
              <p:cNvSpPr txBox="1"/>
              <p:nvPr/>
            </p:nvSpPr>
            <p:spPr>
              <a:xfrm>
                <a:off x="7840124" y="5951424"/>
                <a:ext cx="35489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charset="0"/>
                        </a:rPr>
                        <m:t>𝐻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46" name="TextBox 1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0124" y="5951424"/>
                <a:ext cx="354893" cy="338554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7" name="Right Brace 146"/>
          <p:cNvSpPr/>
          <p:nvPr/>
        </p:nvSpPr>
        <p:spPr>
          <a:xfrm rot="5400000">
            <a:off x="8662552" y="5504834"/>
            <a:ext cx="101683" cy="767167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8" name="TextBox 147"/>
              <p:cNvSpPr txBox="1"/>
              <p:nvPr/>
            </p:nvSpPr>
            <p:spPr>
              <a:xfrm>
                <a:off x="8564014" y="5941934"/>
                <a:ext cx="354893" cy="3575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charset="0"/>
                            </a:rPr>
                            <m:t>𝑡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charset="0"/>
                            </a:rPr>
                            <m:t>𝑙𝑒𝑝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48" name="TextBox 1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4014" y="5941934"/>
                <a:ext cx="354893" cy="357534"/>
              </a:xfrm>
              <a:prstGeom prst="rect">
                <a:avLst/>
              </a:prstGeom>
              <a:blipFill rotWithShape="0">
                <a:blip r:embed="rId23"/>
                <a:stretch>
                  <a:fillRect r="-29310" b="-68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9" name="Oval 148"/>
              <p:cNvSpPr/>
              <p:nvPr/>
            </p:nvSpPr>
            <p:spPr>
              <a:xfrm>
                <a:off x="8548361" y="5252348"/>
                <a:ext cx="641181" cy="47217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200" b="0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+</m:t>
                      </m:r>
                      <m:r>
                        <a:rPr lang="en-GB" sz="1200" b="0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𝑙</m:t>
                      </m:r>
                      <m:r>
                        <a:rPr lang="en-GB" sz="1200" b="0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+</m:t>
                      </m:r>
                      <m:sSubSup>
                        <m:sSubSupPr>
                          <m:ctrlP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GB" sz="12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𝒑</m:t>
                          </m:r>
                        </m:e>
                        <m:sub/>
                        <m:sup>
                          <m:r>
                            <a:rPr lang="en-GB" sz="12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𝑚𝑖𝑠𝑠</m:t>
                          </m:r>
                        </m:sup>
                      </m:sSubSup>
                    </m:oMath>
                  </m:oMathPara>
                </a14:m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9" name="Oval 1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48361" y="5252348"/>
                <a:ext cx="641181" cy="472170"/>
              </a:xfrm>
              <a:prstGeom prst="ellipse">
                <a:avLst/>
              </a:prstGeom>
              <a:blipFill rotWithShape="0">
                <a:blip r:embed="rId24"/>
                <a:stretch>
                  <a:fillRect/>
                </a:stretch>
              </a:blipFill>
              <a:ln>
                <a:solidFill>
                  <a:srgbClr val="FF0000"/>
                </a:solidFill>
                <a:prstDash val="sysDot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3" name="Slide Number Placeholder 15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260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6" grpId="0"/>
      <p:bldP spid="27" grpId="0"/>
      <p:bldP spid="28" grpId="0"/>
      <p:bldP spid="30" grpId="0"/>
      <p:bldP spid="33" grpId="0"/>
      <p:bldP spid="50" grpId="0" animBg="1"/>
      <p:bldP spid="58" grpId="0"/>
      <p:bldP spid="63" grpId="0" animBg="1"/>
      <p:bldP spid="67" grpId="0"/>
      <p:bldP spid="73" grpId="0" animBg="1"/>
      <p:bldP spid="105" grpId="0"/>
      <p:bldP spid="106" grpId="0" animBg="1"/>
      <p:bldP spid="113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5" grpId="0"/>
      <p:bldP spid="128" grpId="0"/>
      <p:bldP spid="132" grpId="0"/>
      <p:bldP spid="133" grpId="0"/>
      <p:bldP spid="134" grpId="0"/>
      <p:bldP spid="135" grpId="0"/>
      <p:bldP spid="143" grpId="0" animBg="1"/>
      <p:bldP spid="144" grpId="0"/>
      <p:bldP spid="145" grpId="0" animBg="1"/>
      <p:bldP spid="146" grpId="0"/>
      <p:bldP spid="147" grpId="0" animBg="1"/>
      <p:bldP spid="148" grpId="0"/>
      <p:bldP spid="14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BDTG cut efficiency &amp;</a:t>
            </a:r>
            <a:br>
              <a:rPr lang="en-US" sz="3600" dirty="0">
                <a:solidFill>
                  <a:schemeClr val="tx1"/>
                </a:solidFill>
              </a:rPr>
            </a:br>
            <a:r>
              <a:rPr lang="en-US" sz="3600" dirty="0">
                <a:solidFill>
                  <a:schemeClr val="tx1"/>
                </a:solidFill>
              </a:rPr>
              <a:t>optimal significance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higgs –  Y.Zhang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28</a:t>
            </a:fld>
            <a:endParaRPr lang="en-US"/>
          </a:p>
        </p:txBody>
      </p:sp>
      <p:grpSp>
        <p:nvGrpSpPr>
          <p:cNvPr id="19" name="Group 18"/>
          <p:cNvGrpSpPr>
            <a:grpSpLocks noChangeAspect="1"/>
          </p:cNvGrpSpPr>
          <p:nvPr/>
        </p:nvGrpSpPr>
        <p:grpSpPr>
          <a:xfrm>
            <a:off x="664698" y="1881519"/>
            <a:ext cx="7860323" cy="2467013"/>
            <a:chOff x="0" y="1993900"/>
            <a:chExt cx="9144000" cy="286990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993900"/>
              <a:ext cx="9144000" cy="2869903"/>
            </a:xfrm>
            <a:prstGeom prst="rect">
              <a:avLst/>
            </a:prstGeom>
          </p:spPr>
        </p:pic>
        <p:cxnSp>
          <p:nvCxnSpPr>
            <p:cNvPr id="10" name="Straight Arrow Connector 9"/>
            <p:cNvCxnSpPr/>
            <p:nvPr/>
          </p:nvCxnSpPr>
          <p:spPr>
            <a:xfrm flipH="1" flipV="1">
              <a:off x="7719646" y="2497018"/>
              <a:ext cx="1" cy="205200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1727146" y="4434080"/>
            <a:ext cx="892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signal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013315" y="4434080"/>
            <a:ext cx="1341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background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668808" y="4434080"/>
            <a:ext cx="1400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significance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6271627" y="4803412"/>
                <a:ext cx="1801401" cy="40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charset="0"/>
                        </a:rPr>
                        <m:t>=</m:t>
                      </m:r>
                      <m:r>
                        <a:rPr lang="en-GB" b="0" i="1" smtClean="0">
                          <a:latin typeface="Cambria Math" charset="0"/>
                        </a:rPr>
                        <m:t>𝑆</m:t>
                      </m:r>
                      <m:r>
                        <a:rPr lang="en-GB" b="0" i="1" smtClean="0">
                          <a:latin typeface="Cambria Math" charset="0"/>
                        </a:rPr>
                        <m:t>/</m:t>
                      </m:r>
                      <m:rad>
                        <m:radPr>
                          <m:degHide m:val="on"/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radPr>
                        <m:deg/>
                        <m:e>
                          <m:r>
                            <a:rPr lang="en-GB" b="0" i="1" smtClean="0">
                              <a:latin typeface="Cambria Math" charset="0"/>
                            </a:rPr>
                            <m:t>𝑆</m:t>
                          </m:r>
                          <m:r>
                            <a:rPr lang="en-GB" b="0" i="1" smtClean="0">
                              <a:latin typeface="Cambria Math" charset="0"/>
                            </a:rPr>
                            <m:t>+</m:t>
                          </m:r>
                          <m:r>
                            <a:rPr lang="en-GB" b="0" i="1" smtClean="0">
                              <a:latin typeface="Cambria Math" charset="0"/>
                            </a:rPr>
                            <m:t>𝐵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1627" y="4803412"/>
                <a:ext cx="1801401" cy="401970"/>
              </a:xfrm>
              <a:prstGeom prst="rect">
                <a:avLst/>
              </a:prstGeom>
              <a:blipFill rotWithShape="0">
                <a:blip r:embed="rId6"/>
                <a:stretch>
                  <a:fillRect t="-50000" b="-27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/>
          <p:cNvSpPr/>
          <p:nvPr/>
        </p:nvSpPr>
        <p:spPr>
          <a:xfrm>
            <a:off x="1602211" y="5290930"/>
            <a:ext cx="6163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/>
              <a:t>Optimal significance obtained for the semi-</a:t>
            </a:r>
            <a:r>
              <a:rPr lang="en-US" dirty="0" err="1"/>
              <a:t>leptonic</a:t>
            </a:r>
            <a:r>
              <a:rPr lang="en-US" dirty="0"/>
              <a:t> channel.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B16DD-D750-5F4D-94B1-304CACE0F2E1}" type="datetime1">
              <a:rPr lang="en-GB" smtClean="0"/>
              <a:t>05/04/2019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50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78"/>
            <a:ext cx="9144000" cy="6855858"/>
          </a:xfr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4999284" y="4764591"/>
                <a:ext cx="3844030" cy="1757341"/>
              </a:xfrm>
              <a:prstGeom prst="rect">
                <a:avLst/>
              </a:prstGeom>
              <a:solidFill>
                <a:schemeClr val="bg1">
                  <a:alpha val="36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Tx/>
                  <a:buChar char="-"/>
                </a:pPr>
                <a:r>
                  <a:rPr lang="en-US" dirty="0" smtClean="0"/>
                  <a:t>Submitted 4 reports for European Strategy 2019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dirty="0" smtClean="0"/>
                  <a:t>Construction could start ~2025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dirty="0" smtClean="0"/>
                  <a:t>Physics could start around 2035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dirty="0" smtClean="0"/>
                  <a:t>Running </a:t>
                </a:r>
                <a:r>
                  <a:rPr lang="en-US" dirty="0"/>
                  <a:t>~9 years for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charset="0"/>
                          </a:rPr>
                        </m:ctrlPr>
                      </m:radPr>
                      <m:deg/>
                      <m:e>
                        <m:r>
                          <a:rPr lang="en-GB" i="1">
                            <a:latin typeface="Cambria Math" charset="0"/>
                          </a:rPr>
                          <m:t>𝑠</m:t>
                        </m:r>
                      </m:e>
                    </m:rad>
                    <m:r>
                      <a:rPr lang="en-GB" i="1">
                        <a:latin typeface="Cambria Math" charset="0"/>
                      </a:rPr>
                      <m:t>=380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TeV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dirty="0" smtClean="0">
                    <a:hlinkClick r:id="rId3"/>
                  </a:rPr>
                  <a:t>https://clic.cern/</a:t>
                </a:r>
                <a:endParaRPr lang="en-US" dirty="0" smtClean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9284" y="4764591"/>
                <a:ext cx="3844030" cy="1757341"/>
              </a:xfrm>
              <a:prstGeom prst="rect">
                <a:avLst/>
              </a:prstGeom>
              <a:blipFill rotWithShape="0">
                <a:blip r:embed="rId4"/>
                <a:stretch>
                  <a:fillRect l="-1268" t="-2083" b="-48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</a:t>
            </a:r>
            <a:r>
              <a:rPr lang="en-US" dirty="0" err="1" smtClean="0"/>
              <a:t>yukawa</a:t>
            </a:r>
            <a:r>
              <a:rPr lang="en-US" dirty="0" smtClean="0"/>
              <a:t> coupling and CP violation in </a:t>
            </a:r>
            <a:r>
              <a:rPr lang="en-US" dirty="0" err="1" smtClean="0"/>
              <a:t>higgs</a:t>
            </a:r>
            <a:r>
              <a:rPr lang="en-US" dirty="0" smtClean="0"/>
              <a:t> –  </a:t>
            </a:r>
            <a:r>
              <a:rPr lang="en-US" dirty="0" err="1" smtClean="0"/>
              <a:t>Y.Zhang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2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0E653-0EB1-3141-96C8-9A5AA681F518}" type="datetime1">
              <a:rPr lang="en-GB" smtClean="0"/>
              <a:t>05/04/2019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52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US" sz="3600" dirty="0" smtClean="0">
                <a:solidFill>
                  <a:schemeClr val="tx1"/>
                </a:solidFill>
              </a:rPr>
              <a:t>Improvement of top reconstruction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CP studies in 𝑡𝑡𝐻 –  Y.Zhang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822960" y="5264771"/>
                <a:ext cx="5344758" cy="11239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i="1" u="sng" dirty="0" smtClean="0">
                    <a:latin typeface="Cambria Math" charset="0"/>
                  </a:rPr>
                  <a:t>Tight cuts: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s-IS" sz="16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→</m:t>
                          </m:r>
                          <m:r>
                            <a:rPr lang="en-GB" sz="1600" b="0" i="1" smtClean="0">
                              <a:latin typeface="Cambria Math" charset="0"/>
                            </a:rPr>
                            <m:t>𝑚</m:t>
                          </m:r>
                        </m:e>
                        <m:sub>
                          <m:sSub>
                            <m:sSubPr>
                              <m:ctrlPr>
                                <a:rPr lang="en-US" sz="160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𝑙</m:t>
                              </m:r>
                            </m:sub>
                          </m:sSub>
                        </m:sub>
                      </m:sSub>
                      <m:r>
                        <a:rPr lang="en-GB" sz="1600" b="0" i="1" smtClean="0">
                          <a:latin typeface="Cambria Math" charset="0"/>
                        </a:rPr>
                        <m:t>−</m:t>
                      </m:r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charset="0"/>
                            </a:rPr>
                            <m:t>𝑚</m:t>
                          </m:r>
                        </m:e>
                        <m:sub>
                          <m:sSub>
                            <m:sSubPr>
                              <m:ctrlPr>
                                <a:rPr lang="en-US" sz="160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𝑞</m:t>
                              </m:r>
                            </m:sub>
                          </m:sSub>
                        </m:sub>
                      </m:sSub>
                      <m:r>
                        <a:rPr lang="en-GB" sz="1600" b="0" i="1" smtClean="0">
                          <a:latin typeface="Cambria Math" charset="0"/>
                        </a:rPr>
                        <m:t>&lt;100</m:t>
                      </m:r>
                    </m:oMath>
                  </m:oMathPara>
                </a14:m>
                <a:endParaRPr lang="en-US" sz="1600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is-IS" sz="16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→</m:t>
                        </m:r>
                        <m:r>
                          <m:rPr>
                            <m:sty m:val="p"/>
                          </m:rPr>
                          <a:rPr lang="en-GB" sz="1600" b="0" i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jetmatch</m:t>
                        </m:r>
                        <m:r>
                          <a:rPr lang="en-GB" sz="1600" b="0" i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 </m:t>
                        </m:r>
                        <m:r>
                          <a:rPr lang="en-US" sz="16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p>
                        <m:r>
                          <a:rPr lang="en-GB" sz="1600" b="0" i="1">
                            <a:latin typeface="Cambria Math" charset="0"/>
                          </a:rPr>
                          <m:t>2</m:t>
                        </m:r>
                      </m:sup>
                    </m:sSup>
                    <m:r>
                      <a:rPr lang="en-GB" sz="1600" b="0" i="1">
                        <a:latin typeface="Cambria Math" charset="0"/>
                      </a:rPr>
                      <m:t>&lt;10</m:t>
                    </m:r>
                  </m:oMath>
                </a14:m>
                <a:r>
                  <a:rPr lang="en-US" sz="1600" dirty="0" smtClean="0"/>
                  <a:t>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p>
                        <m:r>
                          <a:rPr lang="en-GB" sz="1600" i="1"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dirty="0" smtClean="0"/>
                  <a:t> used to match jets into </a:t>
                </a:r>
                <a:r>
                  <a:rPr lang="en-US" sz="1600" i="1" dirty="0" smtClean="0"/>
                  <a:t>t</a:t>
                </a:r>
                <a:r>
                  <a:rPr lang="en-US" sz="1600" dirty="0" smtClean="0"/>
                  <a:t>, </a:t>
                </a:r>
                <a:r>
                  <a:rPr lang="en-US" sz="1600" i="1" dirty="0" smtClean="0"/>
                  <a:t>W</a:t>
                </a:r>
                <a:r>
                  <a:rPr lang="en-US" sz="1600" dirty="0" smtClean="0"/>
                  <a:t> and </a:t>
                </a:r>
                <a:r>
                  <a:rPr lang="en-US" sz="1600" i="1" dirty="0" smtClean="0"/>
                  <a:t>H</a:t>
                </a:r>
                <a:r>
                  <a:rPr lang="en-US" sz="1600" dirty="0" smtClean="0"/>
                  <a:t> )</a:t>
                </a:r>
                <a:endParaRPr lang="en-US" sz="1600" dirty="0"/>
              </a:p>
              <a:p>
                <a14:m>
                  <m:oMath xmlns:m="http://schemas.openxmlformats.org/officeDocument/2006/math">
                    <m:r>
                      <a:rPr lang="is-IS" sz="1600" i="1"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</m:oMath>
                </a14:m>
                <a:r>
                  <a:rPr lang="en-US" sz="1600" dirty="0" smtClean="0"/>
                  <a:t> remove hadronic </a:t>
                </a:r>
                <a:r>
                  <a:rPr lang="en-US" sz="1600" dirty="0" err="1" smtClean="0"/>
                  <a:t>taus</a:t>
                </a:r>
                <a:endParaRPr lang="en-US" sz="1600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60" y="5264771"/>
                <a:ext cx="5344758" cy="1123962"/>
              </a:xfrm>
              <a:prstGeom prst="rect">
                <a:avLst/>
              </a:prstGeom>
              <a:blipFill rotWithShape="0">
                <a:blip r:embed="rId2"/>
                <a:stretch>
                  <a:fillRect l="-570" t="-2174" b="-119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" y="3269380"/>
            <a:ext cx="2520000" cy="20755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4860" y="3269380"/>
            <a:ext cx="2520000" cy="20755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2453" y="3269380"/>
            <a:ext cx="2520000" cy="207555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877267" y="2975710"/>
                <a:ext cx="3771545" cy="2936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600" u="sng" dirty="0" smtClean="0"/>
                  <a:t>Example</a:t>
                </a:r>
                <a:r>
                  <a:rPr lang="en-US" sz="1600" dirty="0" smtClean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 charset="0"/>
                          </a:rPr>
                          <m:t>𝑚</m:t>
                        </m:r>
                      </m:e>
                      <m:sub>
                        <m:sSub>
                          <m:sSubPr>
                            <m:ctrlPr>
                              <a:rPr lang="en-US" sz="160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GB" sz="1600" b="0" i="1" smtClean="0">
                                <a:latin typeface="Cambria Math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GB" sz="1600" b="0" i="1" smtClean="0">
                                <a:latin typeface="Cambria Math" charset="0"/>
                              </a:rPr>
                              <m:t>𝑙𝑒𝑝</m:t>
                            </m:r>
                          </m:sub>
                        </m:sSub>
                      </m:sub>
                    </m:sSub>
                    <m:r>
                      <a:rPr lang="en-GB" sz="1600" b="0" i="1" smtClean="0">
                        <a:latin typeface="Cambria Math" charset="0"/>
                      </a:rPr>
                      <m:t>−</m:t>
                    </m:r>
                    <m:sSub>
                      <m:sSubPr>
                        <m:ctrlPr>
                          <a:rPr lang="en-US" sz="16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 charset="0"/>
                          </a:rPr>
                          <m:t>𝑚</m:t>
                        </m:r>
                      </m:e>
                      <m:sub>
                        <m:sSub>
                          <m:sSubPr>
                            <m:ctrlPr>
                              <a:rPr lang="en-US" sz="1600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GB" sz="1600" b="0" i="1" smtClean="0">
                                <a:latin typeface="Cambria Math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GB" sz="1600" b="0" i="1" smtClean="0">
                                <a:latin typeface="Cambria Math" charset="0"/>
                              </a:rPr>
                              <m:t>h𝑎𝑑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1600" dirty="0"/>
                  <a:t> from reconstruction: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267" y="2975710"/>
                <a:ext cx="3771545" cy="293670"/>
              </a:xfrm>
              <a:prstGeom prst="rect">
                <a:avLst/>
              </a:prstGeom>
              <a:blipFill rotWithShape="0">
                <a:blip r:embed="rId8"/>
                <a:stretch>
                  <a:fillRect l="-3393" t="-18750" r="-1939" b="-29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EB9D6-C116-5C47-9FAF-54023485AC14}" type="datetime1">
              <a:rPr lang="en-GB" smtClean="0"/>
              <a:t>05/04/2019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29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22960" y="1853786"/>
                <a:ext cx="4572000" cy="107721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buSzPct val="60000"/>
                </a:pPr>
                <a:r>
                  <a:rPr lang="en-US" sz="1600" dirty="0">
                    <a:sym typeface="Wingdings"/>
                  </a:rPr>
                  <a:t>How to cut away </a:t>
                </a:r>
                <a:r>
                  <a:rPr lang="en-US" sz="1600" dirty="0" err="1">
                    <a:sym typeface="Wingdings"/>
                  </a:rPr>
                  <a:t>mis</a:t>
                </a:r>
                <a:r>
                  <a:rPr lang="en-US" sz="1600" dirty="0">
                    <a:sym typeface="Wingdings"/>
                  </a:rPr>
                  <a:t>-identified top?</a:t>
                </a:r>
              </a:p>
              <a:p>
                <a:pPr marL="285750" indent="-285750">
                  <a:buSzPct val="60000"/>
                  <a:buFont typeface="Wingdings" charset="2"/>
                  <a:buChar char="Ø"/>
                </a:pPr>
                <a:r>
                  <a:rPr lang="en-US" sz="1600" dirty="0"/>
                  <a:t>Choose suitable cuts by looking at events passing or </a:t>
                </a:r>
                <a:r>
                  <a:rPr lang="en-US" sz="1600" dirty="0" smtClean="0"/>
                  <a:t>failing (sin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charset="0"/>
                        <a:ea typeface="Cambria Math" charset="0"/>
                        <a:cs typeface="Cambria Math" charset="0"/>
                      </a:rPr>
                      <m:t>𝜁</m:t>
                    </m:r>
                  </m:oMath>
                </a14:m>
                <a:r>
                  <a:rPr lang="en-US" sz="1600" dirty="0" smtClean="0"/>
                  <a:t> in range -1 to 1):</a:t>
                </a:r>
                <a:endParaRPr lang="en-US" sz="1600" dirty="0"/>
              </a:p>
              <a:p>
                <a:pPr algn="ctr">
                  <a:buSzPct val="60000"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hr-HR" sz="1600" i="1">
                            <a:latin typeface="Cambria Math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sz="160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sin</m:t>
                        </m:r>
                        <m:r>
                          <a:rPr lang="en-GB" sz="16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160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𝜁</m:t>
                            </m:r>
                          </m:e>
                          <m: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𝑟𝑒𝑐</m:t>
                            </m:r>
                          </m:sub>
                        </m:sSub>
                        <m:r>
                          <a:rPr lang="en-GB" sz="16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)−</m:t>
                        </m:r>
                        <m:r>
                          <m:rPr>
                            <m:sty m:val="p"/>
                          </m:rPr>
                          <a:rPr lang="en-GB" sz="160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sin</m:t>
                        </m:r>
                        <m:r>
                          <a:rPr lang="en-GB" sz="16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160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𝜁</m:t>
                            </m:r>
                          </m:e>
                          <m: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𝑚𝑐</m:t>
                            </m:r>
                          </m:sub>
                        </m:sSub>
                        <m:r>
                          <a:rPr lang="en-GB" sz="16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)</m:t>
                        </m:r>
                      </m:e>
                    </m:d>
                    <m:r>
                      <a:rPr lang="en-GB" sz="1600" i="1">
                        <a:latin typeface="Cambria Math" charset="0"/>
                      </a:rPr>
                      <m:t>&lt;0.05</m:t>
                    </m:r>
                  </m:oMath>
                </a14:m>
                <a:r>
                  <a:rPr lang="en-US" sz="1600" dirty="0"/>
                  <a:t>: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60" y="1853786"/>
                <a:ext cx="4572000" cy="1077218"/>
              </a:xfrm>
              <a:prstGeom prst="rect">
                <a:avLst/>
              </a:prstGeom>
              <a:blipFill rotWithShape="0">
                <a:blip r:embed="rId9"/>
                <a:stretch>
                  <a:fillRect l="-667" t="-1695" r="-267" b="-62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881" y="1755117"/>
            <a:ext cx="1979662" cy="16305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036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1"/>
                </a:solidFill>
              </a:rPr>
              <a:t>Error estimation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higgs –  Y.Zhang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30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626" y="4415028"/>
            <a:ext cx="1862409" cy="180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3163" y="4415028"/>
            <a:ext cx="1862409" cy="18000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1701" y="4415028"/>
            <a:ext cx="1862409" cy="180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1582094" y="3083954"/>
                <a:ext cx="148085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60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sin</m:t>
                        </m:r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⁡</m:t>
                        </m:r>
                      </m:e>
                      <m:sup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  <m:r>
                      <a:rPr lang="en-US" sz="16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𝜙</m:t>
                    </m:r>
                    <m:r>
                      <a:rPr lang="en-GB" sz="1600" b="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:0</m:t>
                    </m:r>
                    <m:r>
                      <a:rPr lang="en-GB" sz="1600" b="0" i="0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−0.1</m:t>
                    </m:r>
                  </m:oMath>
                </a14:m>
                <a:r>
                  <a:rPr lang="en-US" sz="1600" dirty="0" smtClean="0">
                    <a:solidFill>
                      <a:schemeClr val="tx1"/>
                    </a:solidFill>
                  </a:rPr>
                  <a:t> 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2094" y="3083954"/>
                <a:ext cx="1480855" cy="338554"/>
              </a:xfrm>
              <a:prstGeom prst="rect">
                <a:avLst/>
              </a:prstGeom>
              <a:blipFill rotWithShape="0">
                <a:blip r:embed="rId6"/>
                <a:stretch>
                  <a:fillRect t="-90909" b="-11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6096597" y="3092683"/>
                <a:ext cx="148085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60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sin</m:t>
                        </m:r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⁡</m:t>
                        </m:r>
                      </m:e>
                      <m:sup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  <m:r>
                      <a:rPr lang="en-US" sz="16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𝜙</m:t>
                    </m:r>
                    <m:r>
                      <a:rPr lang="en-GB" sz="1600" b="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:0.9−1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597" y="3092683"/>
                <a:ext cx="1480855" cy="338554"/>
              </a:xfrm>
              <a:prstGeom prst="rect">
                <a:avLst/>
              </a:prstGeom>
              <a:blipFill rotWithShape="0">
                <a:blip r:embed="rId7"/>
                <a:stretch>
                  <a:fillRect t="-87500" b="-1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3755015" y="3083954"/>
                <a:ext cx="163634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60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sin</m:t>
                        </m:r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⁡</m:t>
                        </m:r>
                      </m:e>
                      <m:sup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  <m:r>
                      <a:rPr lang="en-US" sz="16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𝜙</m:t>
                    </m:r>
                    <m:r>
                      <a:rPr lang="en-GB" sz="1600" b="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:0.2−0.8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5015" y="3083954"/>
                <a:ext cx="1636345" cy="338554"/>
              </a:xfrm>
              <a:prstGeom prst="rect">
                <a:avLst/>
              </a:prstGeom>
              <a:blipFill rotWithShape="0">
                <a:blip r:embed="rId8"/>
                <a:stretch>
                  <a:fillRect t="-90909" b="-11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2081389" y="2107329"/>
                <a:ext cx="4983599" cy="7318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i="1" smtClean="0">
                          <a:latin typeface="Cambria Math" charset="0"/>
                        </a:rPr>
                        <m:t>𝑓</m:t>
                      </m:r>
                      <m:r>
                        <a:rPr lang="en-GB" sz="1600" b="0" i="1" smtClean="0">
                          <a:latin typeface="Cambria Math" charset="0"/>
                        </a:rPr>
                        <m:t>(</m:t>
                      </m:r>
                      <m:r>
                        <a:rPr lang="en-GB" sz="1600" b="0" i="1" smtClean="0">
                          <a:latin typeface="Cambria Math" charset="0"/>
                        </a:rPr>
                        <m:t>𝑥</m:t>
                      </m:r>
                      <m:r>
                        <a:rPr lang="en-GB" sz="1600" b="0" i="1" smtClean="0">
                          <a:latin typeface="Cambria Math" charset="0"/>
                        </a:rPr>
                        <m:t>)=</m:t>
                      </m:r>
                      <m:r>
                        <m:rPr>
                          <m:sty m:val="p"/>
                        </m:rPr>
                        <a:rPr lang="en-GB" sz="1600">
                          <a:latin typeface="Cambria Math" charset="0"/>
                        </a:rPr>
                        <m:t>exp</m:t>
                      </m:r>
                      <m:r>
                        <a:rPr lang="en-GB" sz="1600" i="1">
                          <a:latin typeface="Cambria Math" charset="0"/>
                        </a:rPr>
                        <m:t>⁡(</m:t>
                      </m:r>
                      <m:f>
                        <m:fPr>
                          <m:ctrlPr>
                            <a:rPr lang="mr-IN" sz="1600" i="1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sz="1600" i="1">
                              <a:latin typeface="Cambria Math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GB" sz="1600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GB" sz="1600" i="1">
                                  <a:latin typeface="Cambria Math" charset="0"/>
                                </a:rPr>
                                <m:t>(</m:t>
                              </m:r>
                              <m:r>
                                <a:rPr lang="en-GB" sz="1600" i="1">
                                  <a:latin typeface="Cambria Math" charset="0"/>
                                </a:rPr>
                                <m:t>𝑥</m:t>
                              </m:r>
                              <m:r>
                                <a:rPr lang="en-GB" sz="1600" i="1">
                                  <a:latin typeface="Cambria Math" charset="0"/>
                                </a:rPr>
                                <m:t>−</m:t>
                              </m:r>
                              <m:r>
                                <a:rPr lang="en-GB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𝜇</m:t>
                              </m:r>
                              <m:r>
                                <a:rPr lang="en-GB" sz="1600" i="1">
                                  <a:latin typeface="Cambria Math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GB" sz="1600" i="1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sz="1600" i="1">
                              <a:latin typeface="Cambria Math" charset="0"/>
                            </a:rPr>
                            <m:t>𝑔</m:t>
                          </m:r>
                        </m:den>
                      </m:f>
                      <m:r>
                        <a:rPr lang="en-GB" sz="1600" i="1">
                          <a:latin typeface="Cambria Math" charset="0"/>
                        </a:rPr>
                        <m:t>)</m:t>
                      </m:r>
                      <m:d>
                        <m:dPr>
                          <m:begChr m:val="{"/>
                          <m:endChr m:val=""/>
                          <m:ctrlPr>
                            <a:rPr lang="mr-IN" sz="1600" i="1">
                              <a:latin typeface="Cambria Math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mr-IN" sz="1600" i="1">
                                  <a:latin typeface="Cambria Math" charset="0"/>
                                </a:rPr>
                              </m:ctrlPr>
                            </m:eqArrPr>
                            <m:e>
                              <m:r>
                                <a:rPr lang="en-GB" sz="1600" i="1">
                                  <a:latin typeface="Cambria Math" charset="0"/>
                                </a:rPr>
                                <m:t>𝑔</m:t>
                              </m:r>
                              <m:r>
                                <a:rPr lang="en-GB" sz="1600" i="1">
                                  <a:latin typeface="Cambria Math" charset="0"/>
                                </a:rPr>
                                <m:t>=2</m:t>
                              </m:r>
                              <m:sSubSup>
                                <m:sSubSupPr>
                                  <m:ctrlPr>
                                    <a:rPr lang="en-US" sz="1600" i="1">
                                      <a:latin typeface="Cambria Math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𝐿</m:t>
                                  </m:r>
                                </m:sub>
                                <m:sup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GB" sz="1600" i="1">
                                  <a:latin typeface="Cambria Math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𝐿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1600" i="1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(</m:t>
                                  </m:r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𝑥</m:t>
                                  </m:r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−</m:t>
                                  </m:r>
                                  <m:r>
                                    <a:rPr lang="en-GB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𝜇</m:t>
                                  </m:r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1600" i="1">
                                  <a:latin typeface="Cambria Math" charset="0"/>
                                </a:rPr>
                                <m:t>, </m:t>
                              </m:r>
                              <m:r>
                                <a:rPr lang="en-GB" sz="1600" i="1">
                                  <a:latin typeface="Cambria Math" charset="0"/>
                                </a:rPr>
                                <m:t>𝑥</m:t>
                              </m:r>
                              <m:r>
                                <a:rPr lang="en-GB" sz="1600" i="1">
                                  <a:latin typeface="Cambria Math" charset="0"/>
                                </a:rPr>
                                <m:t>&lt;</m:t>
                              </m:r>
                              <m:r>
                                <a:rPr lang="en-GB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𝜇</m:t>
                              </m:r>
                            </m:e>
                            <m:e>
                              <m:r>
                                <a:rPr lang="en-GB" sz="1600" i="1">
                                  <a:latin typeface="Cambria Math" charset="0"/>
                                </a:rPr>
                                <m:t>𝑔</m:t>
                              </m:r>
                              <m:r>
                                <a:rPr lang="en-GB" sz="1600" i="1">
                                  <a:latin typeface="Cambria Math" charset="0"/>
                                </a:rPr>
                                <m:t>=2</m:t>
                              </m:r>
                              <m:sSubSup>
                                <m:sSubSupPr>
                                  <m:ctrlPr>
                                    <a:rPr lang="en-US" sz="1600" i="1">
                                      <a:latin typeface="Cambria Math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𝑅</m:t>
                                  </m:r>
                                </m:sub>
                                <m:sup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GB" sz="1600" i="1">
                                  <a:latin typeface="Cambria Math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𝑅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1600" i="1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(</m:t>
                                  </m:r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𝑥</m:t>
                                  </m:r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−</m:t>
                                  </m:r>
                                  <m:r>
                                    <a:rPr lang="en-GB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𝜇</m:t>
                                  </m:r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1600" i="1">
                                  <a:latin typeface="Cambria Math" charset="0"/>
                                </a:rPr>
                                <m:t>, </m:t>
                              </m:r>
                              <m:r>
                                <a:rPr lang="en-GB" sz="1600" i="1">
                                  <a:latin typeface="Cambria Math" charset="0"/>
                                </a:rPr>
                                <m:t>𝑥</m:t>
                              </m:r>
                              <m:r>
                                <a:rPr lang="en-GB" sz="1600" i="1">
                                  <a:latin typeface="Cambria Math" charset="0"/>
                                </a:rPr>
                                <m:t>&gt;</m:t>
                              </m:r>
                              <m:r>
                                <a:rPr lang="en-GB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𝜇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1389" y="2107329"/>
                <a:ext cx="4983599" cy="73186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/>
          <p:cNvSpPr txBox="1"/>
          <p:nvPr/>
        </p:nvSpPr>
        <p:spPr>
          <a:xfrm>
            <a:off x="903220" y="2107329"/>
            <a:ext cx="11781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Fitting function: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3601053" y="3618206"/>
                <a:ext cx="1940404" cy="5993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∆</m:t>
                      </m:r>
                      <m:sSup>
                        <m:sSupPr>
                          <m:ctrlPr>
                            <a:rPr lang="en-US" sz="1600" i="1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1600">
                              <a:latin typeface="Cambria Math" charset="0"/>
                            </a:rPr>
                            <m:t>sin</m:t>
                          </m:r>
                          <m:r>
                            <a:rPr lang="en-GB" sz="1600" i="1">
                              <a:latin typeface="Cambria Math" charset="0"/>
                            </a:rPr>
                            <m:t>⁡</m:t>
                          </m:r>
                        </m:e>
                        <m:sup>
                          <m:r>
                            <a:rPr lang="en-GB" sz="1600" i="1">
                              <a:latin typeface="Cambria Math" charset="0"/>
                            </a:rPr>
                            <m:t>2</m:t>
                          </m:r>
                        </m:sup>
                      </m:sSup>
                      <m:r>
                        <a:rPr lang="en-US" sz="16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𝜙</m:t>
                      </m:r>
                      <m:r>
                        <a:rPr lang="en-GB" sz="16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lang="en-GB" sz="16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GB" sz="16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𝐹𝑊𝐻𝑀</m:t>
                          </m:r>
                        </m:num>
                        <m:den>
                          <m:r>
                            <a:rPr lang="en-GB" sz="16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GB" sz="16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1600" b="0" i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en-GB" sz="1600" b="0" i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ln</m:t>
                              </m:r>
                              <m:r>
                                <a:rPr lang="en-GB" sz="16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⁡2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1053" y="3618206"/>
                <a:ext cx="1940404" cy="59939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1380551" y="3746180"/>
                <a:ext cx="169055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∆</m:t>
                      </m:r>
                      <m:sSup>
                        <m:sSupPr>
                          <m:ctrlPr>
                            <a:rPr lang="en-US" sz="1600" i="1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1600">
                              <a:latin typeface="Cambria Math" charset="0"/>
                            </a:rPr>
                            <m:t>sin</m:t>
                          </m:r>
                          <m:r>
                            <a:rPr lang="en-GB" sz="1600" i="1">
                              <a:latin typeface="Cambria Math" charset="0"/>
                            </a:rPr>
                            <m:t>⁡</m:t>
                          </m:r>
                        </m:e>
                        <m:sup>
                          <m:r>
                            <a:rPr lang="en-GB" sz="1600" i="1">
                              <a:latin typeface="Cambria Math" charset="0"/>
                            </a:rPr>
                            <m:t>2</m:t>
                          </m:r>
                        </m:sup>
                      </m:sSup>
                      <m:r>
                        <a:rPr lang="en-US" sz="16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𝜙</m:t>
                      </m:r>
                      <m:r>
                        <a:rPr lang="en-GB" sz="16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𝜎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0551" y="3746180"/>
                <a:ext cx="1690557" cy="338554"/>
              </a:xfrm>
              <a:prstGeom prst="rect">
                <a:avLst/>
              </a:prstGeom>
              <a:blipFill rotWithShape="0">
                <a:blip r:embed="rId11"/>
                <a:stretch>
                  <a:fillRect t="-90909" b="-11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5991747" y="3746180"/>
                <a:ext cx="169055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∆</m:t>
                      </m:r>
                      <m:sSup>
                        <m:sSupPr>
                          <m:ctrlPr>
                            <a:rPr lang="en-US" sz="1600" i="1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1600">
                              <a:latin typeface="Cambria Math" charset="0"/>
                            </a:rPr>
                            <m:t>sin</m:t>
                          </m:r>
                          <m:r>
                            <a:rPr lang="en-GB" sz="1600" i="1">
                              <a:latin typeface="Cambria Math" charset="0"/>
                            </a:rPr>
                            <m:t>⁡</m:t>
                          </m:r>
                        </m:e>
                        <m:sup>
                          <m:r>
                            <a:rPr lang="en-GB" sz="1600" i="1">
                              <a:latin typeface="Cambria Math" charset="0"/>
                            </a:rPr>
                            <m:t>2</m:t>
                          </m:r>
                        </m:sup>
                      </m:sSup>
                      <m:r>
                        <a:rPr lang="en-US" sz="16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𝜙</m:t>
                      </m:r>
                      <m:r>
                        <a:rPr lang="en-GB" sz="16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𝜎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𝐿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1747" y="3746180"/>
                <a:ext cx="1690557" cy="338554"/>
              </a:xfrm>
              <a:prstGeom prst="rect">
                <a:avLst/>
              </a:prstGeom>
              <a:blipFill rotWithShape="0">
                <a:blip r:embed="rId12"/>
                <a:stretch>
                  <a:fillRect t="-90909" b="-11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" name="Straight Connector 35"/>
          <p:cNvCxnSpPr/>
          <p:nvPr/>
        </p:nvCxnSpPr>
        <p:spPr>
          <a:xfrm flipV="1">
            <a:off x="1125415" y="3490546"/>
            <a:ext cx="660869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3367453" y="3112554"/>
            <a:ext cx="0" cy="293771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5691553" y="3112554"/>
            <a:ext cx="0" cy="293771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1125415" y="4302369"/>
            <a:ext cx="660869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7681358" y="5088690"/>
            <a:ext cx="16881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NB: Bin </a:t>
            </a:r>
            <a:r>
              <a:rPr lang="en-US" sz="1600" dirty="0" smtClean="0"/>
              <a:t>size=20 for all.</a:t>
            </a:r>
            <a:endParaRPr lang="en-US" sz="1600" dirty="0"/>
          </a:p>
        </p:txBody>
      </p:sp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111F6-0F5D-924C-B44A-3F08CB340E21}" type="datetime1">
              <a:rPr lang="en-GB" smtClean="0"/>
              <a:t>05/04/2019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24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360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3600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p>
                        <m:r>
                          <a:rPr lang="en-GB" sz="3600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3600" dirty="0">
                    <a:solidFill>
                      <a:schemeClr val="tx1"/>
                    </a:solidFill>
                  </a:rPr>
                  <a:t> template fitting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b="-159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Clr>
                    <a:schemeClr val="tx1"/>
                  </a:buClr>
                  <a:buNone/>
                </a:pPr>
                <a:r>
                  <a:rPr lang="en-US" sz="1600" u="sng" dirty="0">
                    <a:solidFill>
                      <a:schemeClr val="tx1"/>
                    </a:solidFill>
                  </a:rPr>
                  <a:t>Calculate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u="sng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1600" i="1" u="sng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p>
                        <m:r>
                          <a:rPr lang="en-GB" sz="1600" i="1" u="sng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u="sng" dirty="0">
                    <a:solidFill>
                      <a:schemeClr val="tx1"/>
                    </a:solidFill>
                  </a:rPr>
                  <a:t> for a specific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u="sng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600" b="0" i="0" u="sng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sin</m:t>
                        </m:r>
                        <m:r>
                          <a:rPr lang="en-GB" sz="1600" b="0" i="1" u="sng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⁡</m:t>
                        </m:r>
                      </m:e>
                      <m:sup>
                        <m:r>
                          <a:rPr lang="en-GB" sz="1600" b="0" i="1" u="sng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  <m:r>
                      <a:rPr lang="en-US" sz="1600" i="1" u="sng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𝜙</m:t>
                    </m:r>
                  </m:oMath>
                </a14:m>
                <a:r>
                  <a:rPr lang="en-US" sz="1600" u="sng" dirty="0">
                    <a:solidFill>
                      <a:schemeClr val="tx1"/>
                    </a:solidFill>
                  </a:rPr>
                  <a:t> value (</a:t>
                </a:r>
                <a:r>
                  <a:rPr lang="en-US" sz="1600" u="sng" dirty="0" err="1">
                    <a:solidFill>
                      <a:schemeClr val="tx1"/>
                    </a:solidFill>
                  </a:rPr>
                  <a:t>e.g</a:t>
                </a:r>
                <a:r>
                  <a:rPr lang="en-US" sz="1600" u="sng" dirty="0">
                    <a:solidFill>
                      <a:schemeClr val="tx1"/>
                    </a:solidFill>
                  </a:rPr>
                  <a:t> =0.5)</a:t>
                </a:r>
              </a:p>
              <a:p>
                <a:pPr marL="457200" indent="-457200">
                  <a:buClr>
                    <a:schemeClr val="tx1"/>
                  </a:buClr>
                  <a:buFont typeface="+mj-lt"/>
                  <a:buAutoNum type="arabicPeriod"/>
                </a:pP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616" t="-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higgs –  Y.Zhang</a:t>
            </a:r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113" y="3140211"/>
            <a:ext cx="2681862" cy="26061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796325" y="2262476"/>
                <a:ext cx="4779443" cy="7008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US" sz="160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𝜒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charset="0"/>
                            </a:rPr>
                            <m:t>𝑛</m:t>
                          </m:r>
                        </m:sub>
                        <m:sup>
                          <m:r>
                            <a:rPr lang="en-GB" sz="1600" b="0" i="1" smtClean="0">
                              <a:latin typeface="Cambria Math" charset="0"/>
                            </a:rPr>
                            <m:t>2</m:t>
                          </m:r>
                        </m:sup>
                      </m:sSubSup>
                      <m:r>
                        <a:rPr lang="en-GB" sz="1600" i="1">
                          <a:latin typeface="Cambria Math" charset="0"/>
                        </a:rPr>
                        <m:t>(</m:t>
                      </m:r>
                      <m:sSup>
                        <m:sSupPr>
                          <m:ctrlPr>
                            <a:rPr lang="en-GB" sz="1600" i="1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1600" b="0" i="0" smtClean="0">
                              <a:latin typeface="Cambria Math" charset="0"/>
                            </a:rPr>
                            <m:t>sin</m:t>
                          </m:r>
                          <m:r>
                            <a:rPr lang="en-GB" sz="1600" b="0" i="1" smtClean="0">
                              <a:latin typeface="Cambria Math" charset="0"/>
                            </a:rPr>
                            <m:t>⁡</m:t>
                          </m:r>
                        </m:e>
                        <m:sup>
                          <m:r>
                            <a:rPr lang="en-GB" sz="1600" i="1">
                              <a:latin typeface="Cambria Math" charset="0"/>
                            </a:rPr>
                            <m:t>2</m:t>
                          </m:r>
                        </m:sup>
                      </m:sSup>
                      <m:r>
                        <a:rPr lang="en-GB" sz="16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𝜙</m:t>
                      </m:r>
                      <m:r>
                        <a:rPr lang="en-GB" sz="1600" i="1">
                          <a:latin typeface="Cambria Math" charset="0"/>
                        </a:rPr>
                        <m:t>=0.5</m:t>
                      </m:r>
                      <m:r>
                        <a:rPr lang="en-GB" sz="1600" b="0" i="1" smtClean="0">
                          <a:latin typeface="Cambria Math" charset="0"/>
                        </a:rPr>
                        <m:t>)=</m:t>
                      </m:r>
                      <m:nary>
                        <m:naryPr>
                          <m:chr m:val="∑"/>
                          <m:ctrlPr>
                            <a:rPr lang="is-IS" sz="1600" b="0" i="1" smtClean="0">
                              <a:latin typeface="Cambria Math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600" b="0" i="1" smtClean="0">
                              <a:latin typeface="Cambria Math" charset="0"/>
                            </a:rPr>
                            <m:t>𝑖</m:t>
                          </m:r>
                          <m:r>
                            <a:rPr lang="en-GB" sz="1600" b="0" i="1" smtClean="0">
                              <a:latin typeface="Cambria Math" charset="0"/>
                            </a:rPr>
                            <m:t>=1</m:t>
                          </m:r>
                        </m:sub>
                        <m:sup>
                          <m:r>
                            <a:rPr lang="en-GB" sz="1600" b="0" i="1" smtClean="0">
                              <a:latin typeface="Cambria Math" charset="0"/>
                            </a:rPr>
                            <m:t>𝑛𝑏𝑖𝑛𝑠</m:t>
                          </m:r>
                        </m:sup>
                        <m:e>
                          <m:sSup>
                            <m:sSupPr>
                              <m:ctrlPr>
                                <a:rPr lang="is-IS" sz="1600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mr-IN" sz="1600" i="1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mr-IN" sz="1600" i="1">
                                          <a:latin typeface="Cambria Math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600" i="1">
                                              <a:latin typeface="Cambria Math" charset="0"/>
                                            </a:rPr>
                                            <m:t>𝑂</m:t>
                                          </m:r>
                                        </m:e>
                                        <m:sub>
                                          <m:r>
                                            <a:rPr lang="en-GB" sz="1600" i="1">
                                              <a:latin typeface="Cambria Math" charset="0"/>
                                            </a:rPr>
                                            <m:t>𝑑𝑎𝑡𝑎</m:t>
                                          </m:r>
                                          <m:r>
                                            <a:rPr lang="en-GB" sz="1600" i="1">
                                              <a:latin typeface="Cambria Math" charset="0"/>
                                            </a:rPr>
                                            <m:t>(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en-GB" sz="1600" i="1">
                                                  <a:latin typeface="Cambria Math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GB" sz="1600">
                                                  <a:latin typeface="Cambria Math" charset="0"/>
                                                </a:rPr>
                                                <m:t>sin</m:t>
                                              </m:r>
                                              <m:r>
                                                <a:rPr lang="en-GB" sz="1600" i="1">
                                                  <a:latin typeface="Cambria Math" charset="0"/>
                                                </a:rPr>
                                                <m:t>⁡</m:t>
                                              </m:r>
                                            </m:e>
                                            <m:sup>
                                              <m:r>
                                                <a:rPr lang="en-GB" sz="1600" i="1">
                                                  <a:latin typeface="Cambria Math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  <m:r>
                                            <a:rPr lang="en-GB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𝜙</m:t>
                                          </m:r>
                                          <m:r>
                                            <a:rPr lang="en-GB" sz="1600" i="1">
                                              <a:latin typeface="Cambria Math" charset="0"/>
                                            </a:rPr>
                                            <m:t>=0.5)</m:t>
                                          </m:r>
                                        </m:sub>
                                      </m:sSub>
                                      <m:r>
                                        <a:rPr lang="en-GB" sz="1600" i="1">
                                          <a:latin typeface="Cambria Math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600" i="1">
                                              <a:latin typeface="Cambria Math" charset="0"/>
                                            </a:rPr>
                                            <m:t>𝑂</m:t>
                                          </m:r>
                                        </m:e>
                                        <m:sub>
                                          <m:r>
                                            <a:rPr lang="en-GB" sz="1600" i="1">
                                              <a:latin typeface="Cambria Math" charset="0"/>
                                            </a:rPr>
                                            <m:t>𝑀𝐶</m:t>
                                          </m:r>
                                          <m:r>
                                            <a:rPr lang="en-GB" sz="1600" i="1">
                                              <a:latin typeface="Cambria Math" charset="0"/>
                                            </a:rPr>
                                            <m:t>(</m:t>
                                          </m:r>
                                          <m:r>
                                            <a:rPr lang="en-GB" sz="1600" i="1">
                                              <a:latin typeface="Cambria Math" charset="0"/>
                                            </a:rPr>
                                            <m:t>𝑛</m:t>
                                          </m:r>
                                          <m:r>
                                            <a:rPr lang="en-GB" sz="1600" i="1">
                                              <a:latin typeface="Cambria Math" charset="0"/>
                                            </a:rPr>
                                            <m:t>)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GB" sz="1600" i="1">
                                              <a:latin typeface="Cambria Math" charset="0"/>
                                            </a:rPr>
                                            <m:t>𝑑𝑎𝑡𝑎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GB" sz="1600" i="1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325" y="2262476"/>
                <a:ext cx="4779443" cy="700898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/>
          <p:cNvCxnSpPr/>
          <p:nvPr/>
        </p:nvCxnSpPr>
        <p:spPr>
          <a:xfrm>
            <a:off x="3463908" y="2587902"/>
            <a:ext cx="514992" cy="148002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4048263" y="2587902"/>
            <a:ext cx="897701" cy="1532233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ight Brace 13"/>
          <p:cNvSpPr/>
          <p:nvPr/>
        </p:nvSpPr>
        <p:spPr>
          <a:xfrm rot="10800000" flipH="1">
            <a:off x="4010804" y="3758470"/>
            <a:ext cx="236408" cy="683211"/>
          </a:xfrm>
          <a:prstGeom prst="rightBrace">
            <a:avLst>
              <a:gd name="adj1" fmla="val 38654"/>
              <a:gd name="adj2" fmla="val 48938"/>
            </a:avLst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>
            <a:endCxn id="14" idx="1"/>
          </p:cNvCxnSpPr>
          <p:nvPr/>
        </p:nvCxnSpPr>
        <p:spPr>
          <a:xfrm>
            <a:off x="4245981" y="2955367"/>
            <a:ext cx="1231" cy="115196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907278" y="3217238"/>
                <a:ext cx="38174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charset="0"/>
                        </a:rPr>
                        <m:t>𝑁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7278" y="3217238"/>
                <a:ext cx="381740" cy="276999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4854781" y="5469717"/>
                <a:ext cx="589026" cy="2616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100">
                          <a:latin typeface="Cambria Math" charset="0"/>
                        </a:rPr>
                        <m:t>sin</m:t>
                      </m:r>
                      <m:r>
                        <a:rPr lang="en-GB" sz="1100" i="1">
                          <a:latin typeface="Cambria Math" charset="0"/>
                        </a:rPr>
                        <m:t>⁡</m:t>
                      </m:r>
                      <m:r>
                        <a:rPr lang="en-GB" sz="110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𝜁</m:t>
                      </m:r>
                    </m:oMath>
                  </m:oMathPara>
                </a14:m>
                <a:endParaRPr lang="en-US" sz="1100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4781" y="5469717"/>
                <a:ext cx="589026" cy="261610"/>
              </a:xfrm>
              <a:prstGeom prst="rect">
                <a:avLst/>
              </a:prstGeom>
              <a:blipFill rotWithShape="0">
                <a:blip r:embed="rId9"/>
                <a:stretch>
                  <a:fillRect t="-74419" b="-976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3" name="Group 42"/>
          <p:cNvGrpSpPr>
            <a:grpSpLocks noChangeAspect="1"/>
          </p:cNvGrpSpPr>
          <p:nvPr/>
        </p:nvGrpSpPr>
        <p:grpSpPr>
          <a:xfrm>
            <a:off x="6088248" y="1819100"/>
            <a:ext cx="2349306" cy="2154038"/>
            <a:chOff x="2880049" y="3254434"/>
            <a:chExt cx="2984420" cy="2736362"/>
          </a:xfrm>
        </p:grpSpPr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7025" y="3254434"/>
              <a:ext cx="2817444" cy="2723033"/>
            </a:xfrm>
            <a:prstGeom prst="rect">
              <a:avLst/>
            </a:prstGeom>
          </p:spPr>
        </p:pic>
        <p:grpSp>
          <p:nvGrpSpPr>
            <p:cNvPr id="45" name="Group 44"/>
            <p:cNvGrpSpPr/>
            <p:nvPr/>
          </p:nvGrpSpPr>
          <p:grpSpPr>
            <a:xfrm>
              <a:off x="2880049" y="3400148"/>
              <a:ext cx="2762480" cy="2590648"/>
              <a:chOff x="2880049" y="3400148"/>
              <a:chExt cx="2762480" cy="2590648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6" name="TextBox 45"/>
                  <p:cNvSpPr txBox="1"/>
                  <p:nvPr/>
                </p:nvSpPr>
                <p:spPr>
                  <a:xfrm>
                    <a:off x="5015885" y="5638913"/>
                    <a:ext cx="626644" cy="35188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200" b="0" i="1" smtClean="0">
                              <a:latin typeface="Cambria Math" charset="0"/>
                            </a:rPr>
                            <m:t>⁡</m:t>
                          </m:r>
                          <m:sSup>
                            <m:sSupPr>
                              <m:ctrlPr>
                                <a:rPr lang="en-US" sz="1200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latin typeface="Cambria Math" charset="0"/>
                                </a:rPr>
                                <m:t>sin</m:t>
                              </m:r>
                              <m:r>
                                <a:rPr lang="en-US" sz="1200" b="0" i="1" smtClean="0">
                                  <a:latin typeface="Cambria Math" charset="0"/>
                                </a:rPr>
                                <m:t>⁡</m:t>
                              </m:r>
                            </m:e>
                            <m:sup>
                              <m:r>
                                <a:rPr lang="en-US" sz="1200" b="0" i="1" smtClean="0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2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𝜙</m:t>
                          </m:r>
                        </m:oMath>
                      </m:oMathPara>
                    </a14:m>
                    <a:endParaRPr lang="en-US" sz="1200" dirty="0"/>
                  </a:p>
                </p:txBody>
              </p:sp>
            </mc:Choice>
            <mc:Fallback xmlns="">
              <p:sp>
                <p:nvSpPr>
                  <p:cNvPr id="46" name="TextBox 4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15885" y="5638913"/>
                    <a:ext cx="626644" cy="351883"/>
                  </a:xfrm>
                  <a:prstGeom prst="rect">
                    <a:avLst/>
                  </a:prstGeom>
                  <a:blipFill rotWithShape="0">
                    <a:blip r:embed="rId11"/>
                    <a:stretch>
                      <a:fillRect t="-76087" r="-18750" b="-100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7" name="TextBox 46"/>
                  <p:cNvSpPr txBox="1"/>
                  <p:nvPr/>
                </p:nvSpPr>
                <p:spPr>
                  <a:xfrm>
                    <a:off x="2880049" y="3400148"/>
                    <a:ext cx="528976" cy="35188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sz="120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sz="120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𝜒</m:t>
                              </m:r>
                            </m:e>
                            <m:sup>
                              <m:r>
                                <a:rPr lang="en-US" sz="1200" b="0" i="1" smtClean="0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oMath>
                      </m:oMathPara>
                    </a14:m>
                    <a:endParaRPr lang="en-US" sz="1200" dirty="0"/>
                  </a:p>
                </p:txBody>
              </p:sp>
            </mc:Choice>
            <mc:Fallback xmlns="">
              <p:sp>
                <p:nvSpPr>
                  <p:cNvPr id="47" name="TextBox 4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880049" y="3400148"/>
                    <a:ext cx="528976" cy="351883"/>
                  </a:xfrm>
                  <a:prstGeom prst="rect">
                    <a:avLst/>
                  </a:prstGeom>
                  <a:blipFill rotWithShape="0">
                    <a:blip r:embed="rId1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cxnSp>
        <p:nvCxnSpPr>
          <p:cNvPr id="49" name="Straight Arrow Connector 48"/>
          <p:cNvCxnSpPr/>
          <p:nvPr/>
        </p:nvCxnSpPr>
        <p:spPr>
          <a:xfrm flipV="1">
            <a:off x="5443807" y="3407456"/>
            <a:ext cx="989397" cy="69019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5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8442" y="4285133"/>
            <a:ext cx="2123165" cy="2052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822958" y="3410646"/>
                <a:ext cx="2357525" cy="11902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Tx/>
                  <a:buChar char="-"/>
                </a:pPr>
                <a:r>
                  <a:rPr lang="en-US" sz="1400" dirty="0"/>
                  <a:t>n is the different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400" i="1">
                            <a:latin typeface="Cambria Math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400">
                            <a:latin typeface="Cambria Math" charset="0"/>
                          </a:rPr>
                          <m:t>sin</m:t>
                        </m:r>
                        <m:r>
                          <a:rPr lang="en-GB" sz="1400" i="1">
                            <a:latin typeface="Cambria Math" charset="0"/>
                          </a:rPr>
                          <m:t>⁡</m:t>
                        </m:r>
                      </m:e>
                      <m:sup>
                        <m:r>
                          <a:rPr lang="en-GB" sz="1400" i="1">
                            <a:latin typeface="Cambria Math" charset="0"/>
                          </a:rPr>
                          <m:t>2</m:t>
                        </m:r>
                      </m:sup>
                    </m:sSup>
                    <m:r>
                      <a:rPr lang="en-GB" sz="1400" i="1">
                        <a:latin typeface="Cambria Math" charset="0"/>
                        <a:ea typeface="Cambria Math" charset="0"/>
                        <a:cs typeface="Cambria Math" charset="0"/>
                      </a:rPr>
                      <m:t>𝜙</m:t>
                    </m:r>
                  </m:oMath>
                </a14:m>
                <a:r>
                  <a:rPr lang="en-US" sz="1400" dirty="0"/>
                  <a:t> samples. </a:t>
                </a:r>
              </a:p>
              <a:p>
                <a:pPr marL="285750" indent="-285750">
                  <a:buFontTx/>
                  <a:buChar char="-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 charset="0"/>
                          </a:rPr>
                          <m:t>𝑂</m:t>
                        </m:r>
                      </m:e>
                      <m:sub>
                        <m:r>
                          <a:rPr lang="en-GB" sz="1400" i="1">
                            <a:latin typeface="Cambria Math" charset="0"/>
                          </a:rPr>
                          <m:t>𝑀𝐶</m:t>
                        </m:r>
                        <m:r>
                          <a:rPr lang="en-GB" sz="1400" i="1">
                            <a:latin typeface="Cambria Math" charset="0"/>
                          </a:rPr>
                          <m:t>(</m:t>
                        </m:r>
                        <m:r>
                          <a:rPr lang="en-GB" sz="1400" i="1">
                            <a:latin typeface="Cambria Math" charset="0"/>
                          </a:rPr>
                          <m:t>𝑛</m:t>
                        </m:r>
                        <m:r>
                          <a:rPr lang="en-GB" sz="1400" i="1">
                            <a:latin typeface="Cambria Math" charset="0"/>
                          </a:rPr>
                          <m:t>)</m:t>
                        </m:r>
                      </m:sub>
                    </m:sSub>
                  </m:oMath>
                </a14:m>
                <a:r>
                  <a:rPr lang="en-US" sz="1400" dirty="0"/>
                  <a:t> is the number of events in the same bin of different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400" i="1">
                            <a:latin typeface="Cambria Math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400">
                            <a:latin typeface="Cambria Math" charset="0"/>
                          </a:rPr>
                          <m:t>sin</m:t>
                        </m:r>
                        <m:r>
                          <a:rPr lang="en-GB" sz="1400" i="1">
                            <a:latin typeface="Cambria Math" charset="0"/>
                          </a:rPr>
                          <m:t>⁡</m:t>
                        </m:r>
                      </m:e>
                      <m:sup>
                        <m:r>
                          <a:rPr lang="en-GB" sz="1400" i="1">
                            <a:latin typeface="Cambria Math" charset="0"/>
                          </a:rPr>
                          <m:t>2</m:t>
                        </m:r>
                      </m:sup>
                    </m:sSup>
                    <m:r>
                      <a:rPr lang="en-GB" sz="1400" i="1">
                        <a:latin typeface="Cambria Math" charset="0"/>
                        <a:ea typeface="Cambria Math" charset="0"/>
                        <a:cs typeface="Cambria Math" charset="0"/>
                      </a:rPr>
                      <m:t>𝜙</m:t>
                    </m:r>
                  </m:oMath>
                </a14:m>
                <a:r>
                  <a:rPr lang="en-US" sz="1400" dirty="0"/>
                  <a:t> samples.</a:t>
                </a: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58" y="3410646"/>
                <a:ext cx="2357525" cy="1190262"/>
              </a:xfrm>
              <a:prstGeom prst="rect">
                <a:avLst/>
              </a:prstGeom>
              <a:blipFill rotWithShape="0">
                <a:blip r:embed="rId14"/>
                <a:stretch>
                  <a:fillRect l="-775" t="-20918" b="-270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8" name="Group 77"/>
          <p:cNvGrpSpPr/>
          <p:nvPr/>
        </p:nvGrpSpPr>
        <p:grpSpPr>
          <a:xfrm>
            <a:off x="4793869" y="3502603"/>
            <a:ext cx="1545581" cy="1047944"/>
            <a:chOff x="4793869" y="3502603"/>
            <a:chExt cx="1545581" cy="1047944"/>
          </a:xfrm>
        </p:grpSpPr>
        <p:sp>
          <p:nvSpPr>
            <p:cNvPr id="30" name="Right Brace 29"/>
            <p:cNvSpPr/>
            <p:nvPr/>
          </p:nvSpPr>
          <p:spPr>
            <a:xfrm>
              <a:off x="4802821" y="3899937"/>
              <a:ext cx="174419" cy="650610"/>
            </a:xfrm>
            <a:prstGeom prst="rightBrace">
              <a:avLst>
                <a:gd name="adj1" fmla="val 54142"/>
                <a:gd name="adj2" fmla="val 50000"/>
              </a:avLst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7" name="Group 76"/>
            <p:cNvGrpSpPr/>
            <p:nvPr/>
          </p:nvGrpSpPr>
          <p:grpSpPr>
            <a:xfrm>
              <a:off x="4793869" y="3502603"/>
              <a:ext cx="1545581" cy="722639"/>
              <a:chOff x="4793869" y="3502603"/>
              <a:chExt cx="1545581" cy="722639"/>
            </a:xfrm>
          </p:grpSpPr>
          <p:cxnSp>
            <p:nvCxnSpPr>
              <p:cNvPr id="31" name="Straight Arrow Connector 30"/>
              <p:cNvCxnSpPr>
                <a:stCxn id="30" idx="1"/>
              </p:cNvCxnSpPr>
              <p:nvPr/>
            </p:nvCxnSpPr>
            <p:spPr>
              <a:xfrm flipV="1">
                <a:off x="4977240" y="3593029"/>
                <a:ext cx="889948" cy="632213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xtBox 61"/>
              <p:cNvSpPr txBox="1"/>
              <p:nvPr/>
            </p:nvSpPr>
            <p:spPr>
              <a:xfrm rot="19401114">
                <a:off x="4793869" y="3502603"/>
                <a:ext cx="154558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Smear </a:t>
                </a:r>
                <a:r>
                  <a:rPr lang="en-US" sz="1400" smtClean="0"/>
                  <a:t>as Poisson</a:t>
                </a:r>
                <a:endParaRPr lang="en-US" sz="1400" dirty="0"/>
              </a:p>
            </p:txBody>
          </p:sp>
        </p:grpSp>
      </p:grpSp>
      <p:cxnSp>
        <p:nvCxnSpPr>
          <p:cNvPr id="64" name="Straight Arrow Connector 63"/>
          <p:cNvCxnSpPr/>
          <p:nvPr/>
        </p:nvCxnSpPr>
        <p:spPr>
          <a:xfrm flipH="1">
            <a:off x="7423172" y="3593029"/>
            <a:ext cx="2172" cy="89863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7465943" y="3905604"/>
            <a:ext cx="1481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Find minimum and fill Histogram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8262845" y="2672151"/>
            <a:ext cx="8994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X times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588BB-9708-1542-AD21-B122ADCA686C}" type="datetime1">
              <a:rPr lang="en-GB" smtClean="0"/>
              <a:t>05/04/2019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850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69" grpId="0"/>
      <p:bldP spid="7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1"/>
                </a:solidFill>
              </a:rPr>
              <a:t>Sensitivity to CP property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38982-4BDE-C14E-9C4C-20AD5F68930F}" type="datetime1">
              <a:rPr lang="en-GB" smtClean="0"/>
              <a:t>05/04/2019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CP studies in 𝑡𝑡𝐻 –  Y.Zhang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32</a:t>
            </a:fld>
            <a:endParaRPr lang="en-US"/>
          </a:p>
        </p:txBody>
      </p:sp>
      <p:pic>
        <p:nvPicPr>
          <p:cNvPr id="7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8688" y="1780113"/>
            <a:ext cx="4992341" cy="42263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4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8" y="-1230077"/>
            <a:ext cx="8746324" cy="61832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Compact Linear Collider (CLIC)</a:t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higgs –  Y.Zhang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3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90" y="3139331"/>
            <a:ext cx="4300912" cy="2870859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>
          <a:xfrm rot="7938410">
            <a:off x="4063178" y="4730618"/>
            <a:ext cx="427622" cy="158780"/>
          </a:xfrm>
          <a:prstGeom prst="rightArrow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 rot="13207311">
            <a:off x="4075204" y="5323937"/>
            <a:ext cx="427622" cy="158780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406055" y="4306058"/>
            <a:ext cx="7903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Drive beam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11636" y="5248276"/>
            <a:ext cx="7903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Main beam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42051" y="5961753"/>
            <a:ext cx="1618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CTF3 facility</a:t>
            </a:r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588619" y="1127464"/>
            <a:ext cx="783010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A1E91-943C-8C4C-B9A2-F5991FB137D1}" type="datetime1">
              <a:rPr lang="en-GB" smtClean="0"/>
              <a:t>05/04/2019</a:t>
            </a:fld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5167904" y="3328900"/>
            <a:ext cx="3250820" cy="2684146"/>
            <a:chOff x="5555017" y="3461776"/>
            <a:chExt cx="3250820" cy="2684146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55017" y="3461776"/>
              <a:ext cx="3197401" cy="2684146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6170637" y="4384286"/>
              <a:ext cx="8966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mtClean="0"/>
                <a:t>Stage 1</a:t>
              </a:r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070538" y="4384286"/>
              <a:ext cx="8966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Stage 2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909192" y="4384286"/>
              <a:ext cx="8966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Stage 3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70583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1"/>
                </a:solidFill>
              </a:rPr>
              <a:t>Motivation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Top </a:t>
            </a:r>
            <a:r>
              <a:rPr lang="en-US" dirty="0" err="1"/>
              <a:t>yukawa</a:t>
            </a:r>
            <a:r>
              <a:rPr lang="en-US" dirty="0"/>
              <a:t> coupling and CP violation in </a:t>
            </a:r>
            <a:r>
              <a:rPr lang="en-US" dirty="0" err="1"/>
              <a:t>higgs</a:t>
            </a:r>
            <a:r>
              <a:rPr lang="en-US" dirty="0"/>
              <a:t> </a:t>
            </a:r>
            <a:r>
              <a:rPr lang="mr-IN" dirty="0"/>
              <a:t>– </a:t>
            </a:r>
            <a:r>
              <a:rPr lang="en-GB" dirty="0"/>
              <a:t> </a:t>
            </a:r>
            <a:r>
              <a:rPr lang="en-US" dirty="0" err="1"/>
              <a:t>Y.Zhang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4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307" y="2788643"/>
            <a:ext cx="4147538" cy="3511144"/>
          </a:xfrm>
          <a:prstGeom prst="rect">
            <a:avLst/>
          </a:prstGeom>
        </p:spPr>
      </p:pic>
      <p:sp>
        <p:nvSpPr>
          <p:cNvPr id="23" name="Oval 22"/>
          <p:cNvSpPr/>
          <p:nvPr/>
        </p:nvSpPr>
        <p:spPr>
          <a:xfrm>
            <a:off x="2002655" y="4738998"/>
            <a:ext cx="585926" cy="392294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87447" y="3868987"/>
            <a:ext cx="35195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 smtClean="0"/>
              <a:t>Pros</a:t>
            </a:r>
            <a:r>
              <a:rPr lang="en-US" sz="1600" dirty="0" smtClean="0"/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Strongest Yukawa coupling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High rates of production of Higgs with top pairs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Direct probe of CP properties of Higgs boson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786714" y="5438647"/>
                <a:ext cx="356215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u="sng" dirty="0" smtClean="0"/>
                  <a:t>Cons: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600" dirty="0" smtClean="0"/>
                  <a:t>Large number of final states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600" dirty="0" smtClean="0"/>
                  <a:t>Large backgrounds, </a:t>
                </a:r>
                <a:r>
                  <a:rPr lang="en-US" sz="1600" dirty="0"/>
                  <a:t>e.g. </a:t>
                </a:r>
                <a:r>
                  <a:rPr lang="en-US" sz="1600" dirty="0" smtClean="0"/>
                  <a:t>from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sz="1600" b="0" i="1" smtClean="0">
                            <a:latin typeface="Cambria Math" charset="0"/>
                          </a:rPr>
                        </m:ctrlPr>
                      </m:accPr>
                      <m:e>
                        <m:r>
                          <a:rPr lang="en-GB" sz="1600" b="0" i="1" smtClean="0">
                            <a:latin typeface="Cambria Math" charset="0"/>
                          </a:rPr>
                          <m:t>𝑡</m:t>
                        </m:r>
                      </m:e>
                    </m:acc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6714" y="5438647"/>
                <a:ext cx="3562155" cy="830997"/>
              </a:xfrm>
              <a:prstGeom prst="rect">
                <a:avLst/>
              </a:prstGeom>
              <a:blipFill rotWithShape="0">
                <a:blip r:embed="rId6"/>
                <a:stretch>
                  <a:fillRect l="-855" t="-2206" b="-8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296"/>
          <a:stretch/>
        </p:blipFill>
        <p:spPr>
          <a:xfrm>
            <a:off x="4910325" y="1996773"/>
            <a:ext cx="3273796" cy="1891212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92EBF-B4EC-C24D-8401-E2F340FEB8C5}" type="datetime1">
              <a:rPr lang="en-GB" smtClean="0"/>
              <a:t>05/04/2019</a:t>
            </a:fld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1757779" y="2788643"/>
            <a:ext cx="0" cy="2880000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349406" y="2339312"/>
            <a:ext cx="816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Stage1</a:t>
            </a:r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2833456" y="2788643"/>
            <a:ext cx="0" cy="2880000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425083" y="2339312"/>
            <a:ext cx="816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Stage2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4264241" y="2788643"/>
            <a:ext cx="0" cy="2880000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855868" y="2340468"/>
            <a:ext cx="816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Stage3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414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Analysis Strategy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82723" y="1944183"/>
                <a:ext cx="3111969" cy="302609"/>
              </a:xfrm>
              <a:ln>
                <a:solidFill>
                  <a:srgbClr val="FF0000"/>
                </a:solidFill>
                <a:prstDash val="dash"/>
              </a:ln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sz="140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𝜎</m:t>
                    </m:r>
                    <m:d>
                      <m:dPr>
                        <m:ctrlPr>
                          <a:rPr lang="en-GB" sz="1400" b="0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40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en-GB" sz="1400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1400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+</m:t>
                            </m:r>
                          </m:sup>
                        </m:sSup>
                        <m:r>
                          <a:rPr lang="en-GB" sz="14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+</m:t>
                        </m:r>
                        <m:sSup>
                          <m:sSupPr>
                            <m:ctrlPr>
                              <a:rPr lang="en-GB" sz="1400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en-GB" sz="1400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1400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−</m:t>
                            </m:r>
                          </m:sup>
                        </m:sSup>
                        <m:r>
                          <a:rPr lang="is-IS" sz="14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→</m:t>
                        </m:r>
                        <m:r>
                          <a:rPr lang="en-GB" sz="14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𝑡</m:t>
                        </m:r>
                        <m:acc>
                          <m:accPr>
                            <m:chr m:val="̅"/>
                            <m:ctrlPr>
                              <a:rPr lang="en-GB" sz="1400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accPr>
                          <m:e>
                            <m:r>
                              <a:rPr lang="en-GB" sz="1400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𝑡</m:t>
                            </m:r>
                          </m:e>
                        </m:acc>
                        <m:r>
                          <a:rPr lang="en-GB" sz="14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𝐻</m:t>
                        </m:r>
                      </m:e>
                    </m:d>
                    <m:r>
                      <a:rPr lang="en-GB" sz="1400" b="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=1.68</m:t>
                    </m:r>
                    <m:r>
                      <a:rPr lang="en-GB" sz="14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</m:oMath>
                </a14:m>
                <a:r>
                  <a:rPr lang="en-US" sz="1400" dirty="0" smtClean="0">
                    <a:solidFill>
                      <a:schemeClr val="tx1"/>
                    </a:solidFill>
                  </a:rPr>
                  <a:t>fb at 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1.4 </a:t>
                </a:r>
                <a:r>
                  <a:rPr lang="en-US" sz="1400" dirty="0" err="1" smtClean="0">
                    <a:solidFill>
                      <a:schemeClr val="tx1"/>
                    </a:solidFill>
                  </a:rPr>
                  <a:t>TeV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 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82723" y="1944183"/>
                <a:ext cx="3111969" cy="302609"/>
              </a:xfrm>
              <a:blipFill rotWithShape="0">
                <a:blip r:embed="rId3"/>
                <a:stretch>
                  <a:fillRect l="-3320" t="-86538" b="-98077"/>
                </a:stretch>
              </a:blipFill>
              <a:ln>
                <a:solidFill>
                  <a:srgbClr val="FF0000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Top </a:t>
            </a:r>
            <a:r>
              <a:rPr lang="en-US" dirty="0" err="1"/>
              <a:t>yukawa</a:t>
            </a:r>
            <a:r>
              <a:rPr lang="en-US" dirty="0"/>
              <a:t> coupling and CP violation in </a:t>
            </a:r>
            <a:r>
              <a:rPr lang="en-US" dirty="0" err="1"/>
              <a:t>higgs</a:t>
            </a:r>
            <a:r>
              <a:rPr lang="en-US" dirty="0"/>
              <a:t> </a:t>
            </a:r>
            <a:r>
              <a:rPr lang="mr-IN" dirty="0"/>
              <a:t>– </a:t>
            </a:r>
            <a:r>
              <a:rPr lang="en-GB" dirty="0"/>
              <a:t> </a:t>
            </a:r>
            <a:r>
              <a:rPr lang="en-US" dirty="0" err="1"/>
              <a:t>Y.Zhang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957793" y="4583091"/>
              <a:ext cx="7230794" cy="148336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373923">
                      <a:extLst>
                        <a:ext uri="{9D8B030D-6E8A-4147-A177-3AD203B41FA5}">
                          <a16:colId xmlns="" xmlns:a16="http://schemas.microsoft.com/office/drawing/2014/main" val="20000"/>
                        </a:ext>
                      </a:extLst>
                    </a:gridCol>
                    <a:gridCol w="1861721">
                      <a:extLst>
                        <a:ext uri="{9D8B030D-6E8A-4147-A177-3AD203B41FA5}">
                          <a16:colId xmlns="" xmlns:a16="http://schemas.microsoft.com/office/drawing/2014/main" val="20001"/>
                        </a:ext>
                      </a:extLst>
                    </a:gridCol>
                    <a:gridCol w="1278384">
                      <a:extLst>
                        <a:ext uri="{9D8B030D-6E8A-4147-A177-3AD203B41FA5}">
                          <a16:colId xmlns="" xmlns:a16="http://schemas.microsoft.com/office/drawing/2014/main" val="20002"/>
                        </a:ext>
                      </a:extLst>
                    </a:gridCol>
                    <a:gridCol w="1716766">
                      <a:extLst>
                        <a:ext uri="{9D8B030D-6E8A-4147-A177-3AD203B41FA5}">
                          <a16:colId xmlns="" xmlns:a16="http://schemas.microsoft.com/office/drawing/2014/main" val="2000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sz="12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charset="0"/>
                                  <a:ea typeface="+mn-ea"/>
                                  <a:cs typeface="+mn-cs"/>
                                </a:rPr>
                                <m:t>𝑡</m:t>
                              </m:r>
                              <m:acc>
                                <m:accPr>
                                  <m:chr m:val="̅"/>
                                  <m:ctrlPr>
                                    <a:rPr lang="en-GB" sz="12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charset="0"/>
                                      <a:ea typeface="+mn-ea"/>
                                      <a:cs typeface="+mn-cs"/>
                                    </a:rPr>
                                  </m:ctrlPr>
                                </m:accPr>
                                <m:e>
                                  <m:r>
                                    <a:rPr lang="en-GB" sz="12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charset="0"/>
                                      <a:ea typeface="+mn-ea"/>
                                      <a:cs typeface="+mn-cs"/>
                                    </a:rPr>
                                    <m:t>𝑡</m:t>
                                  </m:r>
                                </m:e>
                              </m:acc>
                              <m:r>
                                <a:rPr lang="en-GB" sz="12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charset="0"/>
                                  <a:ea typeface="+mn-ea"/>
                                  <a:cs typeface="+mn-cs"/>
                                </a:rPr>
                                <m:t>𝐻</m:t>
                              </m:r>
                            </m:oMath>
                          </a14:m>
                          <a:r>
                            <a:rPr lang="en-US" sz="1200" dirty="0"/>
                            <a:t> decay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sz="1200" b="0" i="1" smtClean="0">
                                  <a:latin typeface="Cambria Math" charset="0"/>
                                </a:rPr>
                                <m:t>𝐵𝑅</m:t>
                              </m:r>
                            </m:oMath>
                          </a14:m>
                          <a:r>
                            <a:rPr lang="en-US" sz="1200" dirty="0" smtClean="0"/>
                            <a:t> </a:t>
                          </a:r>
                          <a:r>
                            <a:rPr lang="en-US" sz="1200" dirty="0"/>
                            <a:t>of </a:t>
                          </a:r>
                          <a14:m>
                            <m:oMath xmlns:m="http://schemas.openxmlformats.org/officeDocument/2006/math">
                              <m:r>
                                <a:rPr lang="en-GB" sz="12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charset="0"/>
                                  <a:ea typeface="+mn-ea"/>
                                  <a:cs typeface="+mn-cs"/>
                                </a:rPr>
                                <m:t>𝑡</m:t>
                              </m:r>
                              <m:acc>
                                <m:accPr>
                                  <m:chr m:val="̅"/>
                                  <m:ctrlPr>
                                    <a:rPr lang="en-GB" sz="12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charset="0"/>
                                      <a:ea typeface="+mn-ea"/>
                                      <a:cs typeface="+mn-cs"/>
                                    </a:rPr>
                                  </m:ctrlPr>
                                </m:accPr>
                                <m:e>
                                  <m:r>
                                    <a:rPr lang="en-GB" sz="12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charset="0"/>
                                      <a:ea typeface="+mn-ea"/>
                                      <a:cs typeface="+mn-cs"/>
                                    </a:rPr>
                                    <m:t>𝑡</m:t>
                                  </m:r>
                                </m:e>
                              </m:acc>
                              <m:r>
                                <a:rPr lang="en-GB" sz="12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charset="0"/>
                                  <a:ea typeface="+mn-ea"/>
                                  <a:cs typeface="+mn-cs"/>
                                </a:rPr>
                                <m:t>𝐻</m:t>
                              </m:r>
                            </m:oMath>
                          </a14:m>
                          <a:r>
                            <a:rPr lang="en-US" sz="1200" dirty="0" smtClean="0"/>
                            <a:t>(</a:t>
                          </a:r>
                          <a14:m>
                            <m:oMath xmlns:m="http://schemas.openxmlformats.org/officeDocument/2006/math">
                              <m:r>
                                <a:rPr lang="en-GB" sz="1200" b="0" i="1" dirty="0" smtClean="0">
                                  <a:latin typeface="Cambria Math" charset="0"/>
                                </a:rPr>
                                <m:t>𝑏</m:t>
                              </m:r>
                              <m:acc>
                                <m:accPr>
                                  <m:chr m:val="̅"/>
                                  <m:ctrlPr>
                                    <a:rPr lang="en-GB" sz="1200" b="0" i="1" dirty="0" smtClean="0"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1200" b="0" i="1" dirty="0" smtClean="0">
                                      <a:latin typeface="Cambria Math" charset="0"/>
                                    </a:rPr>
                                    <m:t>𝑏</m:t>
                                  </m:r>
                                </m:e>
                              </m:acc>
                            </m:oMath>
                          </a14:m>
                          <a:r>
                            <a:rPr lang="en-US" sz="1200" dirty="0" smtClean="0"/>
                            <a:t>)</a:t>
                          </a:r>
                          <a:endParaRPr lang="en-US" sz="12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Charged</a:t>
                          </a:r>
                          <a:r>
                            <a:rPr lang="en-US" sz="1200" baseline="0" dirty="0" smtClean="0"/>
                            <a:t> leptons</a:t>
                          </a:r>
                          <a:endParaRPr lang="en-US" sz="12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Channel classification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GB" sz="12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𝑡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sz="12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2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</m:e>
                                </m:acc>
                                <m:r>
                                  <a:rPr lang="is-IS" sz="12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→</m:t>
                                </m:r>
                                <m:r>
                                  <a:rPr lang="en-GB" sz="12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6</m:t>
                                </m:r>
                                <m:r>
                                  <a:rPr lang="en-GB" sz="12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𝑗𝑒𝑡𝑠</m:t>
                                </m:r>
                                <m:r>
                                  <a:rPr lang="en-GB" sz="12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+</m:t>
                                </m:r>
                                <m:r>
                                  <a:rPr lang="en-GB" sz="12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𝐻</m:t>
                                </m:r>
                                <m:r>
                                  <a:rPr lang="is-IS" sz="12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→</m:t>
                                </m:r>
                                <m:r>
                                  <a:rPr lang="en-GB" sz="12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𝑏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sz="12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2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𝑏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sv-SE" sz="1200" dirty="0"/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46%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/>
                            <a:t>Hadronic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GB" sz="12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𝑡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sz="12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2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</m:e>
                                </m:acc>
                                <m:r>
                                  <a:rPr lang="is-IS" sz="12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→</m:t>
                                </m:r>
                                <m:r>
                                  <a:rPr lang="en-GB" sz="12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4</m:t>
                                </m:r>
                                <m:r>
                                  <a:rPr lang="en-GB" sz="12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𝑗𝑒𝑡𝑠</m:t>
                                </m:r>
                                <m:r>
                                  <a:rPr lang="en-GB" sz="12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+1</m:t>
                                </m:r>
                                <m:r>
                                  <a:rPr lang="en-GB" sz="12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𝑙</m:t>
                                </m:r>
                                <m:r>
                                  <a:rPr lang="en-GB" sz="12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+1</m:t>
                                </m:r>
                                <m:sSub>
                                  <m:sSubPr>
                                    <m:ctrlPr>
                                      <a:rPr lang="en-US" sz="12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̅"/>
                                        <m:ctrlPr>
                                          <a:rPr lang="en-US" sz="1200" b="0" i="1" kern="1200" smtClean="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1200" b="0" i="1" kern="1200" smtClean="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𝜐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GB" sz="12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𝑙</m:t>
                                    </m:r>
                                  </m:sub>
                                </m:sSub>
                                <m:r>
                                  <a:rPr lang="en-GB" sz="12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+</m:t>
                                </m:r>
                                <m:r>
                                  <a:rPr lang="en-GB" sz="12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𝐻</m:t>
                                </m:r>
                                <m:r>
                                  <a:rPr lang="is-IS" sz="12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→</m:t>
                                </m:r>
                                <m:r>
                                  <a:rPr lang="en-GB" sz="12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𝑏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sz="12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2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𝑏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sv-SE" sz="1200" dirty="0"/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45%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/>
                            <a:t>Semi-</a:t>
                          </a:r>
                          <a:r>
                            <a:rPr lang="en-US" sz="1200" b="1" dirty="0" err="1"/>
                            <a:t>leptonic</a:t>
                          </a:r>
                          <a:endParaRPr lang="en-US" sz="1200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GB" sz="1200" b="0" i="1" kern="1200" smtClean="0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𝑡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sz="1200" b="0" i="1" kern="1200" smtClean="0">
                                        <a:solidFill>
                                          <a:schemeClr val="bg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200" b="0" i="1" kern="1200" smtClean="0">
                                        <a:solidFill>
                                          <a:schemeClr val="bg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</m:e>
                                </m:acc>
                                <m:r>
                                  <a:rPr lang="is-IS" sz="1200" b="0" i="1" kern="1200" smtClean="0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→</m:t>
                                </m:r>
                                <m:r>
                                  <a:rPr lang="en-GB" sz="1200" b="0" i="1" kern="1200" smtClean="0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2</m:t>
                                </m:r>
                                <m:r>
                                  <a:rPr lang="en-GB" sz="1200" b="0" i="1" kern="1200" smtClean="0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𝑗𝑒𝑡𝑠</m:t>
                                </m:r>
                                <m:r>
                                  <a:rPr lang="en-GB" sz="1200" b="0" i="1" kern="1200" smtClean="0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+2</m:t>
                                </m:r>
                                <m:r>
                                  <a:rPr lang="en-GB" sz="1200" b="0" i="1" kern="1200" smtClean="0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𝑙</m:t>
                                </m:r>
                                <m:r>
                                  <a:rPr lang="en-GB" sz="1200" b="0" i="1" kern="1200" smtClean="0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+2</m:t>
                                </m:r>
                                <m:sSub>
                                  <m:sSubPr>
                                    <m:ctrlPr>
                                      <a:rPr lang="en-US" sz="1200" b="0" i="1" kern="1200" smtClean="0">
                                        <a:solidFill>
                                          <a:schemeClr val="bg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̅"/>
                                        <m:ctrlPr>
                                          <a:rPr lang="en-US" sz="1200" b="0" i="1" kern="1200" smtClean="0">
                                            <a:solidFill>
                                              <a:schemeClr val="bg1">
                                                <a:lumMod val="75000"/>
                                              </a:schemeClr>
                                            </a:solidFill>
                                            <a:effectLst/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1200" b="0" i="1" kern="1200" smtClean="0">
                                            <a:solidFill>
                                              <a:schemeClr val="bg1">
                                                <a:lumMod val="75000"/>
                                              </a:schemeClr>
                                            </a:solidFill>
                                            <a:effectLst/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𝜐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GB" sz="1200" b="0" i="1" kern="1200" smtClean="0">
                                        <a:solidFill>
                                          <a:schemeClr val="bg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𝑙</m:t>
                                    </m:r>
                                  </m:sub>
                                </m:sSub>
                                <m:r>
                                  <a:rPr lang="en-GB" sz="1200" b="0" i="1" kern="1200" smtClean="0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+</m:t>
                                </m:r>
                                <m:r>
                                  <a:rPr lang="en-GB" sz="1200" b="0" i="1" kern="1200" smtClean="0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𝐻</m:t>
                                </m:r>
                                <m:r>
                                  <a:rPr lang="is-IS" sz="1200" b="0" i="1" kern="1200" smtClean="0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→</m:t>
                                </m:r>
                                <m:r>
                                  <a:rPr lang="en-GB" sz="1200" b="0" i="1" kern="1200" smtClean="0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𝑏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sz="1200" b="0" i="1" kern="1200" smtClean="0">
                                        <a:solidFill>
                                          <a:schemeClr val="bg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200" b="0" i="1" kern="1200" smtClean="0">
                                        <a:solidFill>
                                          <a:schemeClr val="bg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𝑏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sv-SE" sz="1200" dirty="0">
                            <a:solidFill>
                              <a:schemeClr val="bg1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9%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&gt;1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Not </a:t>
                          </a:r>
                          <a:r>
                            <a:rPr lang="en-US" sz="1200" dirty="0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included</a:t>
                          </a:r>
                          <a:endParaRPr lang="en-US" sz="1200" dirty="0">
                            <a:solidFill>
                              <a:schemeClr val="bg1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3103392"/>
                  </p:ext>
                </p:extLst>
              </p:nvPr>
            </p:nvGraphicFramePr>
            <p:xfrm>
              <a:off x="957793" y="4583091"/>
              <a:ext cx="7230794" cy="148336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373923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0000"/>
                        </a:ext>
                      </a:extLst>
                    </a:gridCol>
                    <a:gridCol w="1861721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0001"/>
                        </a:ext>
                      </a:extLst>
                    </a:gridCol>
                    <a:gridCol w="1278384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0002"/>
                        </a:ext>
                      </a:extLst>
                    </a:gridCol>
                    <a:gridCol w="1716766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000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4"/>
                          <a:stretch>
                            <a:fillRect l="-256" r="-204615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4"/>
                          <a:stretch>
                            <a:fillRect l="-128197" r="-161639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Charged</a:t>
                          </a:r>
                          <a:r>
                            <a:rPr lang="en-US" sz="1200" baseline="0" dirty="0" smtClean="0"/>
                            <a:t> leptons</a:t>
                          </a:r>
                          <a:endParaRPr lang="en-US" sz="12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Channel classification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4"/>
                          <a:stretch>
                            <a:fillRect l="-256" t="-98387" r="-204615" b="-1983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46%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/>
                            <a:t>Hadronic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4"/>
                          <a:stretch>
                            <a:fillRect l="-256" t="-201639" r="-204615" b="-1016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45%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/>
                            <a:t>Semi-</a:t>
                          </a:r>
                          <a:r>
                            <a:rPr lang="en-US" sz="1200" b="1" dirty="0" err="1"/>
                            <a:t>leptonic</a:t>
                          </a:r>
                          <a:endParaRPr lang="en-US" sz="1200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4"/>
                          <a:stretch>
                            <a:fillRect l="-256" t="-301639" r="-204615" b="-16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9%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&gt;1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Not </a:t>
                          </a:r>
                          <a:r>
                            <a:rPr lang="en-US" sz="1200" dirty="0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included</a:t>
                          </a:r>
                          <a:endParaRPr lang="en-US" sz="1200" dirty="0">
                            <a:solidFill>
                              <a:schemeClr val="bg1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0003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grpSp>
        <p:nvGrpSpPr>
          <p:cNvPr id="76" name="Group 75"/>
          <p:cNvGrpSpPr/>
          <p:nvPr/>
        </p:nvGrpSpPr>
        <p:grpSpPr>
          <a:xfrm>
            <a:off x="822960" y="2293414"/>
            <a:ext cx="3780000" cy="1843083"/>
            <a:chOff x="822960" y="2179114"/>
            <a:chExt cx="3780000" cy="1843083"/>
          </a:xfrm>
        </p:grpSpPr>
        <p:grpSp>
          <p:nvGrpSpPr>
            <p:cNvPr id="32" name="Group 31"/>
            <p:cNvGrpSpPr>
              <a:grpSpLocks noChangeAspect="1"/>
            </p:cNvGrpSpPr>
            <p:nvPr/>
          </p:nvGrpSpPr>
          <p:grpSpPr>
            <a:xfrm>
              <a:off x="822960" y="2179114"/>
              <a:ext cx="3780000" cy="1843083"/>
              <a:chOff x="1127741" y="2158651"/>
              <a:chExt cx="3978609" cy="1939922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1127741" y="2158651"/>
                <a:ext cx="3273796" cy="1939922"/>
                <a:chOff x="4745577" y="1861385"/>
                <a:chExt cx="3273796" cy="1939922"/>
              </a:xfrm>
            </p:grpSpPr>
            <p:pic>
              <p:nvPicPr>
                <p:cNvPr id="19" name="Picture 18"/>
                <p:cNvPicPr>
                  <a:picLocks noChangeAspect="1"/>
                </p:cNvPicPr>
                <p:nvPr/>
              </p:nvPicPr>
              <p:blipFill rotWithShape="1"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50296"/>
                <a:stretch/>
              </p:blipFill>
              <p:spPr>
                <a:xfrm>
                  <a:off x="4745577" y="1910095"/>
                  <a:ext cx="3273796" cy="1891212"/>
                </a:xfrm>
                <a:prstGeom prst="rect">
                  <a:avLst/>
                </a:prstGeom>
              </p:spPr>
            </p:pic>
            <p:sp>
              <p:nvSpPr>
                <p:cNvPr id="7" name="Oval 6"/>
                <p:cNvSpPr>
                  <a:spLocks noChangeAspect="1"/>
                </p:cNvSpPr>
                <p:nvPr/>
              </p:nvSpPr>
              <p:spPr>
                <a:xfrm>
                  <a:off x="6488274" y="2647212"/>
                  <a:ext cx="73966" cy="72000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1" name="Straight Arrow Connector 10"/>
                <p:cNvCxnSpPr/>
                <p:nvPr/>
              </p:nvCxnSpPr>
              <p:spPr>
                <a:xfrm>
                  <a:off x="6346229" y="2165682"/>
                  <a:ext cx="143516" cy="435477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8" name="TextBox 17"/>
                    <p:cNvSpPr txBox="1"/>
                    <p:nvPr/>
                  </p:nvSpPr>
                  <p:spPr>
                    <a:xfrm>
                      <a:off x="6081205" y="1861385"/>
                      <a:ext cx="292963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140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400" b="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𝑔</m:t>
                                </m:r>
                              </m:e>
                              <m:sub>
                                <m:r>
                                  <a:rPr lang="en-GB" sz="1400" b="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𝑡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  <m:t>𝑡</m:t>
                                    </m:r>
                                  </m:e>
                                </m:acc>
                                <m:r>
                                  <a:rPr lang="en-GB" sz="1400" b="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𝐻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18" name="TextBox 17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081205" y="1861385"/>
                      <a:ext cx="292963" cy="307777"/>
                    </a:xfrm>
                    <a:prstGeom prst="rect">
                      <a:avLst/>
                    </a:prstGeom>
                    <a:blipFill rotWithShape="0">
                      <a:blip r:embed="rId8"/>
                      <a:stretch>
                        <a:fillRect r="-65217" b="-625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cxnSp>
            <p:nvCxnSpPr>
              <p:cNvPr id="8" name="Straight Connector 7"/>
              <p:cNvCxnSpPr/>
              <p:nvPr/>
            </p:nvCxnSpPr>
            <p:spPr>
              <a:xfrm flipV="1">
                <a:off x="4308231" y="2540977"/>
                <a:ext cx="536331" cy="14947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flipV="1">
                <a:off x="4305024" y="3448085"/>
                <a:ext cx="536331" cy="14947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4298373" y="2690447"/>
                <a:ext cx="536331" cy="14947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4298372" y="3597555"/>
                <a:ext cx="536331" cy="14947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>
                <a:cxnSpLocks noChangeAspect="1"/>
              </p:cNvCxnSpPr>
              <p:nvPr/>
            </p:nvCxnSpPr>
            <p:spPr>
              <a:xfrm>
                <a:off x="4508601" y="3656888"/>
                <a:ext cx="129176" cy="3600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4780306" y="2694211"/>
                    <a:ext cx="325315" cy="35634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1600" b="0" i="1" smtClean="0">
                              <a:latin typeface="Cambria Math" charset="0"/>
                            </a:rPr>
                            <m:t>𝑞</m:t>
                          </m:r>
                        </m:oMath>
                      </m:oMathPara>
                    </a14:m>
                    <a:endParaRPr lang="en-US" sz="1600" i="1" dirty="0"/>
                  </a:p>
                </p:txBody>
              </p:sp>
            </mc:Choice>
            <mc:Fallback xmlns="">
              <p:sp>
                <p:nvSpPr>
                  <p:cNvPr id="16" name="TextBox 1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80306" y="2694211"/>
                    <a:ext cx="325315" cy="356342"/>
                  </a:xfrm>
                  <a:prstGeom prst="rect">
                    <a:avLst/>
                  </a:prstGeom>
                  <a:blipFill rotWithShape="0">
                    <a:blip r:embed="rId9"/>
                    <a:stretch>
                      <a:fillRect b="-363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6" name="TextBox 25"/>
                  <p:cNvSpPr txBox="1"/>
                  <p:nvPr/>
                </p:nvSpPr>
                <p:spPr>
                  <a:xfrm>
                    <a:off x="4781035" y="2315902"/>
                    <a:ext cx="325315" cy="35634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1600" b="0" i="1" smtClean="0">
                              <a:latin typeface="Cambria Math" charset="0"/>
                            </a:rPr>
                            <m:t>𝑞</m:t>
                          </m:r>
                        </m:oMath>
                      </m:oMathPara>
                    </a14:m>
                    <a:endParaRPr lang="en-US" sz="1600" i="1" dirty="0"/>
                  </a:p>
                </p:txBody>
              </p:sp>
            </mc:Choice>
            <mc:Fallback xmlns="">
              <p:sp>
                <p:nvSpPr>
                  <p:cNvPr id="26" name="TextBox 2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81035" y="2315902"/>
                    <a:ext cx="325315" cy="356342"/>
                  </a:xfrm>
                  <a:prstGeom prst="rect">
                    <a:avLst/>
                  </a:prstGeom>
                  <a:blipFill rotWithShape="0">
                    <a:blip r:embed="rId10"/>
                    <a:stretch>
                      <a:fillRect b="-363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27" name="Straight Connector 26"/>
              <p:cNvCxnSpPr>
                <a:cxnSpLocks noChangeAspect="1"/>
              </p:cNvCxnSpPr>
              <p:nvPr/>
            </p:nvCxnSpPr>
            <p:spPr>
              <a:xfrm flipV="1">
                <a:off x="4460631" y="2587874"/>
                <a:ext cx="216000" cy="60196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>
                <a:cxnSpLocks noChangeAspect="1"/>
              </p:cNvCxnSpPr>
              <p:nvPr/>
            </p:nvCxnSpPr>
            <p:spPr>
              <a:xfrm flipV="1">
                <a:off x="4465058" y="3492567"/>
                <a:ext cx="216000" cy="60196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>
                <a:cxnSpLocks noChangeAspect="1"/>
              </p:cNvCxnSpPr>
              <p:nvPr/>
            </p:nvCxnSpPr>
            <p:spPr>
              <a:xfrm>
                <a:off x="4502638" y="2755974"/>
                <a:ext cx="129176" cy="3600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0" name="TextBox 29"/>
                  <p:cNvSpPr txBox="1"/>
                  <p:nvPr/>
                </p:nvSpPr>
                <p:spPr>
                  <a:xfrm>
                    <a:off x="4775090" y="3235204"/>
                    <a:ext cx="325315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1600" b="0" i="1" smtClean="0">
                              <a:latin typeface="Cambria Math" charset="0"/>
                            </a:rPr>
                            <m:t>𝑞</m:t>
                          </m:r>
                        </m:oMath>
                      </m:oMathPara>
                    </a14:m>
                    <a:endParaRPr lang="en-US" sz="1600" i="1" dirty="0"/>
                  </a:p>
                </p:txBody>
              </p:sp>
            </mc:Choice>
            <mc:Fallback xmlns="">
              <p:sp>
                <p:nvSpPr>
                  <p:cNvPr id="30" name="TextBox 2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75090" y="3235204"/>
                    <a:ext cx="325315" cy="338554"/>
                  </a:xfrm>
                  <a:prstGeom prst="rect">
                    <a:avLst/>
                  </a:prstGeom>
                  <a:blipFill rotWithShape="0">
                    <a:blip r:embed="rId10"/>
                    <a:stretch>
                      <a:fillRect b="-754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" name="TextBox 30"/>
                  <p:cNvSpPr txBox="1"/>
                  <p:nvPr/>
                </p:nvSpPr>
                <p:spPr>
                  <a:xfrm>
                    <a:off x="4763704" y="3571602"/>
                    <a:ext cx="325315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1600" b="0" i="1" smtClean="0">
                              <a:latin typeface="Cambria Math" charset="0"/>
                            </a:rPr>
                            <m:t>𝑞</m:t>
                          </m:r>
                        </m:oMath>
                      </m:oMathPara>
                    </a14:m>
                    <a:endParaRPr lang="en-US" sz="1600" i="1" dirty="0"/>
                  </a:p>
                </p:txBody>
              </p:sp>
            </mc:Choice>
            <mc:Fallback xmlns="">
              <p:sp>
                <p:nvSpPr>
                  <p:cNvPr id="31" name="TextBox 3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63704" y="3571602"/>
                    <a:ext cx="325315" cy="338554"/>
                  </a:xfrm>
                  <a:prstGeom prst="rect">
                    <a:avLst/>
                  </a:prstGeom>
                  <a:blipFill rotWithShape="0">
                    <a:blip r:embed="rId11"/>
                    <a:stretch>
                      <a:fillRect b="-9434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70" name="Straight Connector 69"/>
            <p:cNvCxnSpPr/>
            <p:nvPr/>
          </p:nvCxnSpPr>
          <p:spPr>
            <a:xfrm flipV="1">
              <a:off x="3196982" y="2958525"/>
              <a:ext cx="509558" cy="142009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3187617" y="3100533"/>
              <a:ext cx="509558" cy="142009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>
              <a:cxnSpLocks noChangeAspect="1"/>
            </p:cNvCxnSpPr>
            <p:nvPr/>
          </p:nvCxnSpPr>
          <p:spPr>
            <a:xfrm flipV="1">
              <a:off x="3341775" y="3003081"/>
              <a:ext cx="205217" cy="57191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>
              <a:cxnSpLocks noChangeAspect="1"/>
            </p:cNvCxnSpPr>
            <p:nvPr/>
          </p:nvCxnSpPr>
          <p:spPr>
            <a:xfrm>
              <a:off x="3381685" y="3162789"/>
              <a:ext cx="122728" cy="34203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TextBox 73"/>
                <p:cNvSpPr txBox="1"/>
                <p:nvPr/>
              </p:nvSpPr>
              <p:spPr>
                <a:xfrm>
                  <a:off x="3672587" y="2752418"/>
                  <a:ext cx="309076" cy="3440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GB" sz="1600" b="0" i="1" smtClean="0">
                                <a:latin typeface="Cambria Math" charset="0"/>
                              </a:rPr>
                            </m:ctrlPr>
                          </m:accPr>
                          <m:e>
                            <m:r>
                              <a:rPr lang="en-GB" sz="1600" b="0" i="1" smtClean="0">
                                <a:latin typeface="Cambria Math" charset="0"/>
                              </a:rPr>
                              <m:t>𝑏</m:t>
                            </m:r>
                          </m:e>
                        </m:acc>
                      </m:oMath>
                    </m:oMathPara>
                  </a14:m>
                  <a:endParaRPr lang="en-US" sz="1600" i="1" dirty="0"/>
                </a:p>
              </p:txBody>
            </p:sp>
          </mc:Choice>
          <mc:Fallback xmlns="">
            <p:sp>
              <p:nvSpPr>
                <p:cNvPr id="74" name="TextBox 7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72587" y="2752418"/>
                  <a:ext cx="309076" cy="344005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5" name="TextBox 74"/>
                <p:cNvSpPr txBox="1"/>
                <p:nvPr/>
              </p:nvSpPr>
              <p:spPr>
                <a:xfrm>
                  <a:off x="3672587" y="3061159"/>
                  <a:ext cx="309076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600" b="0" i="1" smtClean="0">
                            <a:latin typeface="Cambria Math" charset="0"/>
                          </a:rPr>
                          <m:t>𝑏</m:t>
                        </m:r>
                      </m:oMath>
                    </m:oMathPara>
                  </a14:m>
                  <a:endParaRPr lang="en-US" sz="1600" i="1" dirty="0"/>
                </a:p>
              </p:txBody>
            </p:sp>
          </mc:Choice>
          <mc:Fallback xmlns="">
            <p:sp>
              <p:nvSpPr>
                <p:cNvPr id="75" name="TextBox 7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72587" y="3061159"/>
                  <a:ext cx="309076" cy="338554"/>
                </a:xfrm>
                <a:prstGeom prst="rect">
                  <a:avLst/>
                </a:prstGeom>
                <a:blipFill rotWithShape="0"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3" name="Group 82"/>
          <p:cNvGrpSpPr/>
          <p:nvPr/>
        </p:nvGrpSpPr>
        <p:grpSpPr>
          <a:xfrm>
            <a:off x="4629363" y="2263282"/>
            <a:ext cx="3780000" cy="1843083"/>
            <a:chOff x="4629363" y="2148982"/>
            <a:chExt cx="3780000" cy="1843083"/>
          </a:xfrm>
        </p:grpSpPr>
        <p:grpSp>
          <p:nvGrpSpPr>
            <p:cNvPr id="51" name="Group 50"/>
            <p:cNvGrpSpPr>
              <a:grpSpLocks noChangeAspect="1"/>
            </p:cNvGrpSpPr>
            <p:nvPr/>
          </p:nvGrpSpPr>
          <p:grpSpPr>
            <a:xfrm>
              <a:off x="4629363" y="2148982"/>
              <a:ext cx="3780000" cy="1843083"/>
              <a:chOff x="1127741" y="2158651"/>
              <a:chExt cx="3978609" cy="1939922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1127741" y="2158651"/>
                <a:ext cx="3273796" cy="1939922"/>
                <a:chOff x="4745577" y="1861385"/>
                <a:chExt cx="3273796" cy="1939922"/>
              </a:xfrm>
            </p:grpSpPr>
            <p:pic>
              <p:nvPicPr>
                <p:cNvPr id="65" name="Picture 64"/>
                <p:cNvPicPr>
                  <a:picLocks noChangeAspect="1"/>
                </p:cNvPicPr>
                <p:nvPr/>
              </p:nvPicPr>
              <p:blipFill rotWithShape="1"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50296"/>
                <a:stretch/>
              </p:blipFill>
              <p:spPr>
                <a:xfrm>
                  <a:off x="4745577" y="1910095"/>
                  <a:ext cx="3273796" cy="1891212"/>
                </a:xfrm>
                <a:prstGeom prst="rect">
                  <a:avLst/>
                </a:prstGeom>
              </p:spPr>
            </p:pic>
            <p:sp>
              <p:nvSpPr>
                <p:cNvPr id="66" name="Oval 65"/>
                <p:cNvSpPr>
                  <a:spLocks noChangeAspect="1"/>
                </p:cNvSpPr>
                <p:nvPr/>
              </p:nvSpPr>
              <p:spPr>
                <a:xfrm>
                  <a:off x="6488274" y="2647212"/>
                  <a:ext cx="73966" cy="72000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67" name="Straight Arrow Connector 66"/>
                <p:cNvCxnSpPr/>
                <p:nvPr/>
              </p:nvCxnSpPr>
              <p:spPr>
                <a:xfrm>
                  <a:off x="6346229" y="2165682"/>
                  <a:ext cx="143516" cy="435477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8" name="TextBox 67"/>
                    <p:cNvSpPr txBox="1"/>
                    <p:nvPr/>
                  </p:nvSpPr>
                  <p:spPr>
                    <a:xfrm>
                      <a:off x="6081205" y="1861385"/>
                      <a:ext cx="292963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140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400" b="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𝑔</m:t>
                                </m:r>
                              </m:e>
                              <m:sub>
                                <m:r>
                                  <a:rPr lang="en-GB" sz="1400" b="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𝑡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  <m:t>𝑡</m:t>
                                    </m:r>
                                  </m:e>
                                </m:acc>
                                <m:r>
                                  <a:rPr lang="en-GB" sz="1400" b="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𝐻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68" name="TextBox 67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081205" y="1861385"/>
                      <a:ext cx="292963" cy="307777"/>
                    </a:xfrm>
                    <a:prstGeom prst="rect">
                      <a:avLst/>
                    </a:prstGeom>
                    <a:blipFill rotWithShape="0">
                      <a:blip r:embed="rId14"/>
                      <a:stretch>
                        <a:fillRect r="-68889" b="-625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cxnSp>
            <p:nvCxnSpPr>
              <p:cNvPr id="53" name="Straight Connector 52"/>
              <p:cNvCxnSpPr/>
              <p:nvPr/>
            </p:nvCxnSpPr>
            <p:spPr>
              <a:xfrm flipV="1">
                <a:off x="4308231" y="2540977"/>
                <a:ext cx="536331" cy="14947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flipV="1">
                <a:off x="4305024" y="3448085"/>
                <a:ext cx="536331" cy="14947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>
                <a:off x="4298373" y="2690447"/>
                <a:ext cx="536331" cy="14947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>
                <a:off x="4298372" y="3597555"/>
                <a:ext cx="536331" cy="14947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>
                <a:cxnSpLocks noChangeAspect="1"/>
              </p:cNvCxnSpPr>
              <p:nvPr/>
            </p:nvCxnSpPr>
            <p:spPr>
              <a:xfrm>
                <a:off x="4508601" y="3656888"/>
                <a:ext cx="129176" cy="3600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8" name="TextBox 57"/>
                  <p:cNvSpPr txBox="1"/>
                  <p:nvPr/>
                </p:nvSpPr>
                <p:spPr>
                  <a:xfrm>
                    <a:off x="4752273" y="2694211"/>
                    <a:ext cx="325315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1600" b="0" i="1" smtClean="0">
                              <a:latin typeface="Cambria Math" charset="0"/>
                            </a:rPr>
                            <m:t>𝑙</m:t>
                          </m:r>
                        </m:oMath>
                      </m:oMathPara>
                    </a14:m>
                    <a:endParaRPr lang="en-US" sz="1600" i="1" dirty="0"/>
                  </a:p>
                </p:txBody>
              </p:sp>
            </mc:Choice>
            <mc:Fallback xmlns="">
              <p:sp>
                <p:nvSpPr>
                  <p:cNvPr id="58" name="TextBox 5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52273" y="2694211"/>
                    <a:ext cx="325315" cy="338554"/>
                  </a:xfrm>
                  <a:prstGeom prst="rect">
                    <a:avLst/>
                  </a:prstGeom>
                  <a:blipFill rotWithShape="0">
                    <a:blip r:embed="rId1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9" name="TextBox 58"/>
                  <p:cNvSpPr txBox="1"/>
                  <p:nvPr/>
                </p:nvSpPr>
                <p:spPr>
                  <a:xfrm>
                    <a:off x="4781035" y="2362861"/>
                    <a:ext cx="325315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600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sz="1600" b="0" i="1" smtClean="0"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𝜐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𝑙</m:t>
                              </m:r>
                            </m:sub>
                          </m:sSub>
                        </m:oMath>
                      </m:oMathPara>
                    </a14:m>
                    <a:endParaRPr lang="en-US" sz="1600" i="1" dirty="0"/>
                  </a:p>
                </p:txBody>
              </p:sp>
            </mc:Choice>
            <mc:Fallback xmlns="">
              <p:sp>
                <p:nvSpPr>
                  <p:cNvPr id="59" name="TextBox 5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81035" y="2362861"/>
                    <a:ext cx="325315" cy="338554"/>
                  </a:xfrm>
                  <a:prstGeom prst="rect">
                    <a:avLst/>
                  </a:prstGeom>
                  <a:blipFill rotWithShape="0">
                    <a:blip r:embed="rId16"/>
                    <a:stretch>
                      <a:fillRect r="-12000" b="-188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60" name="Straight Connector 59"/>
              <p:cNvCxnSpPr>
                <a:cxnSpLocks noChangeAspect="1"/>
              </p:cNvCxnSpPr>
              <p:nvPr/>
            </p:nvCxnSpPr>
            <p:spPr>
              <a:xfrm flipV="1">
                <a:off x="4460631" y="2587874"/>
                <a:ext cx="216000" cy="60196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>
                <a:cxnSpLocks noChangeAspect="1"/>
              </p:cNvCxnSpPr>
              <p:nvPr/>
            </p:nvCxnSpPr>
            <p:spPr>
              <a:xfrm flipV="1">
                <a:off x="4465058" y="3492567"/>
                <a:ext cx="216000" cy="60196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>
                <a:cxnSpLocks noChangeAspect="1"/>
              </p:cNvCxnSpPr>
              <p:nvPr/>
            </p:nvCxnSpPr>
            <p:spPr>
              <a:xfrm>
                <a:off x="4502638" y="2755974"/>
                <a:ext cx="129176" cy="3600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3" name="TextBox 62"/>
                  <p:cNvSpPr txBox="1"/>
                  <p:nvPr/>
                </p:nvSpPr>
                <p:spPr>
                  <a:xfrm>
                    <a:off x="4775090" y="3235204"/>
                    <a:ext cx="325315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1600" b="0" i="1" smtClean="0">
                              <a:latin typeface="Cambria Math" charset="0"/>
                            </a:rPr>
                            <m:t>𝑞</m:t>
                          </m:r>
                        </m:oMath>
                      </m:oMathPara>
                    </a14:m>
                    <a:endParaRPr lang="en-US" sz="1600" i="1" dirty="0"/>
                  </a:p>
                </p:txBody>
              </p:sp>
            </mc:Choice>
            <mc:Fallback xmlns="">
              <p:sp>
                <p:nvSpPr>
                  <p:cNvPr id="63" name="TextBox 6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75090" y="3235204"/>
                    <a:ext cx="325315" cy="338554"/>
                  </a:xfrm>
                  <a:prstGeom prst="rect">
                    <a:avLst/>
                  </a:prstGeom>
                  <a:blipFill rotWithShape="0">
                    <a:blip r:embed="rId17"/>
                    <a:stretch>
                      <a:fillRect b="-9434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4" name="TextBox 63"/>
                  <p:cNvSpPr txBox="1"/>
                  <p:nvPr/>
                </p:nvSpPr>
                <p:spPr>
                  <a:xfrm>
                    <a:off x="4763704" y="3571602"/>
                    <a:ext cx="325315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1600" b="0" i="1" smtClean="0">
                              <a:latin typeface="Cambria Math" charset="0"/>
                            </a:rPr>
                            <m:t>𝑞</m:t>
                          </m:r>
                        </m:oMath>
                      </m:oMathPara>
                    </a14:m>
                    <a:endParaRPr lang="en-US" sz="1600" i="1" dirty="0"/>
                  </a:p>
                </p:txBody>
              </p:sp>
            </mc:Choice>
            <mc:Fallback xmlns="">
              <p:sp>
                <p:nvSpPr>
                  <p:cNvPr id="64" name="TextBox 6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63704" y="3571602"/>
                    <a:ext cx="325315" cy="338554"/>
                  </a:xfrm>
                  <a:prstGeom prst="rect">
                    <a:avLst/>
                  </a:prstGeom>
                  <a:blipFill rotWithShape="0">
                    <a:blip r:embed="rId18"/>
                    <a:stretch>
                      <a:fillRect b="-9434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77" name="Straight Connector 76"/>
            <p:cNvCxnSpPr/>
            <p:nvPr/>
          </p:nvCxnSpPr>
          <p:spPr>
            <a:xfrm flipV="1">
              <a:off x="7006979" y="2943873"/>
              <a:ext cx="509558" cy="142009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6997614" y="3085881"/>
              <a:ext cx="509558" cy="142009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>
              <a:cxnSpLocks noChangeAspect="1"/>
            </p:cNvCxnSpPr>
            <p:nvPr/>
          </p:nvCxnSpPr>
          <p:spPr>
            <a:xfrm flipV="1">
              <a:off x="7151772" y="2988429"/>
              <a:ext cx="205217" cy="57191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>
              <a:cxnSpLocks noChangeAspect="1"/>
            </p:cNvCxnSpPr>
            <p:nvPr/>
          </p:nvCxnSpPr>
          <p:spPr>
            <a:xfrm>
              <a:off x="7191682" y="3148137"/>
              <a:ext cx="122728" cy="34203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TextBox 80"/>
                <p:cNvSpPr txBox="1"/>
                <p:nvPr/>
              </p:nvSpPr>
              <p:spPr>
                <a:xfrm>
                  <a:off x="7482584" y="2737766"/>
                  <a:ext cx="309076" cy="3440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GB" sz="1600" b="0" i="1" smtClean="0">
                                <a:latin typeface="Cambria Math" charset="0"/>
                              </a:rPr>
                            </m:ctrlPr>
                          </m:accPr>
                          <m:e>
                            <m:r>
                              <a:rPr lang="en-GB" sz="1600" b="0" i="1" smtClean="0">
                                <a:latin typeface="Cambria Math" charset="0"/>
                              </a:rPr>
                              <m:t>𝑏</m:t>
                            </m:r>
                          </m:e>
                        </m:acc>
                      </m:oMath>
                    </m:oMathPara>
                  </a14:m>
                  <a:endParaRPr lang="en-US" sz="1600" i="1" dirty="0"/>
                </a:p>
              </p:txBody>
            </p:sp>
          </mc:Choice>
          <mc:Fallback xmlns="">
            <p:sp>
              <p:nvSpPr>
                <p:cNvPr id="81" name="TextBox 8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82584" y="2737766"/>
                  <a:ext cx="309076" cy="344005"/>
                </a:xfrm>
                <a:prstGeom prst="rect">
                  <a:avLst/>
                </a:prstGeom>
                <a:blipFill rotWithShape="0">
                  <a:blip r:embed="rId1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2" name="TextBox 81"/>
                <p:cNvSpPr txBox="1"/>
                <p:nvPr/>
              </p:nvSpPr>
              <p:spPr>
                <a:xfrm>
                  <a:off x="7482584" y="3046507"/>
                  <a:ext cx="309076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600" b="0" i="1" smtClean="0">
                            <a:latin typeface="Cambria Math" charset="0"/>
                          </a:rPr>
                          <m:t>𝑏</m:t>
                        </m:r>
                      </m:oMath>
                    </m:oMathPara>
                  </a14:m>
                  <a:endParaRPr lang="en-US" sz="1600" i="1" dirty="0"/>
                </a:p>
              </p:txBody>
            </p:sp>
          </mc:Choice>
          <mc:Fallback xmlns="">
            <p:sp>
              <p:nvSpPr>
                <p:cNvPr id="82" name="TextBox 8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82584" y="3046507"/>
                  <a:ext cx="309076" cy="338554"/>
                </a:xfrm>
                <a:prstGeom prst="rect">
                  <a:avLst/>
                </a:prstGeom>
                <a:blipFill rotWithShape="0"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85" name="TextBox 84"/>
          <p:cNvSpPr txBox="1"/>
          <p:nvPr/>
        </p:nvSpPr>
        <p:spPr>
          <a:xfrm>
            <a:off x="1493216" y="4173870"/>
            <a:ext cx="24902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 smtClean="0"/>
              <a:t>Hadronic channel: 6 jets</a:t>
            </a:r>
            <a:endParaRPr lang="en-US" sz="1600" u="sng" dirty="0"/>
          </a:p>
        </p:txBody>
      </p:sp>
      <p:sp>
        <p:nvSpPr>
          <p:cNvPr id="86" name="TextBox 85"/>
          <p:cNvSpPr txBox="1"/>
          <p:nvPr/>
        </p:nvSpPr>
        <p:spPr>
          <a:xfrm>
            <a:off x="5259955" y="4171782"/>
            <a:ext cx="2741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 smtClean="0"/>
              <a:t>Semi-</a:t>
            </a:r>
            <a:r>
              <a:rPr lang="en-US" sz="1600" u="sng" dirty="0" err="1" smtClean="0"/>
              <a:t>leptonic</a:t>
            </a:r>
            <a:r>
              <a:rPr lang="en-US" sz="1600" u="sng" dirty="0" smtClean="0"/>
              <a:t> channel: 4 jets</a:t>
            </a:r>
            <a:endParaRPr lang="en-US" sz="1600" u="sng" dirty="0"/>
          </a:p>
        </p:txBody>
      </p:sp>
      <p:sp>
        <p:nvSpPr>
          <p:cNvPr id="87" name="Date Placeholder 8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023CF-90F3-694C-9657-E2748587E21A}" type="datetime1">
              <a:rPr lang="en-GB" smtClean="0"/>
              <a:t>07/04/2019</a:t>
            </a:fld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4259129" y="2362966"/>
            <a:ext cx="362805" cy="1728967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/>
          <p:cNvSpPr/>
          <p:nvPr/>
        </p:nvSpPr>
        <p:spPr>
          <a:xfrm>
            <a:off x="8052223" y="2362965"/>
            <a:ext cx="362805" cy="1728967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lide Number Placeholder 8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5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9" name="Content Placeholder 2"/>
              <p:cNvSpPr txBox="1">
                <a:spLocks/>
              </p:cNvSpPr>
              <p:nvPr/>
            </p:nvSpPr>
            <p:spPr>
              <a:xfrm>
                <a:off x="5541735" y="1944182"/>
                <a:ext cx="2542087" cy="302609"/>
              </a:xfrm>
              <a:prstGeom prst="rect">
                <a:avLst/>
              </a:prstGeom>
              <a:ln>
                <a:solidFill>
                  <a:srgbClr val="FF0000"/>
                </a:solidFill>
                <a:prstDash val="dash"/>
              </a:ln>
            </p:spPr>
            <p:txBody>
              <a:bodyPr vert="horz" lIns="0" tIns="45720" rIns="0" bIns="45720" rtlCol="0"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tx1"/>
                        </a:solidFill>
                        <a:latin typeface="Cambria Math" charset="0"/>
                      </a:rPr>
                      <m:t>𝐻</m:t>
                    </m:r>
                    <m:r>
                      <a:rPr lang="is-IS" sz="14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a:rPr lang="en-US" sz="14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US" sz="14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accPr>
                      <m:e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𝑏</m:t>
                        </m:r>
                      </m:e>
                    </m:acc>
                    <m:r>
                      <a:rPr lang="en-GB" sz="14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(≈56%)</m:t>
                    </m:r>
                  </m:oMath>
                </a14:m>
                <a:r>
                  <a:rPr lang="en-US" sz="1400" dirty="0" smtClean="0">
                    <a:solidFill>
                      <a:schemeClr val="tx1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sz="1400" i="1" dirty="0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ℒ</m:t>
                    </m:r>
                    <m:r>
                      <a:rPr lang="en-GB" sz="1400" b="0" i="1" dirty="0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=2.5</m:t>
                    </m:r>
                  </m:oMath>
                </a14:m>
                <a:r>
                  <a:rPr lang="en-US" sz="1400" dirty="0" smtClean="0">
                    <a:solidFill>
                      <a:schemeClr val="tx1"/>
                    </a:solidFill>
                  </a:rPr>
                  <a:t> ab</a:t>
                </a:r>
                <a:r>
                  <a:rPr lang="en-US" sz="1400" baseline="30000" dirty="0" smtClean="0">
                    <a:solidFill>
                      <a:schemeClr val="tx1"/>
                    </a:solidFill>
                  </a:rPr>
                  <a:t>-1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9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1735" y="1944182"/>
                <a:ext cx="2542087" cy="302609"/>
              </a:xfrm>
              <a:prstGeom prst="rect">
                <a:avLst/>
              </a:prstGeom>
              <a:blipFill rotWithShape="0">
                <a:blip r:embed="rId20"/>
                <a:stretch>
                  <a:fillRect t="-5769" b="-13462"/>
                </a:stretch>
              </a:blipFill>
              <a:ln>
                <a:solidFill>
                  <a:srgbClr val="FF0000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49862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1"/>
                </a:solidFill>
              </a:rPr>
              <a:t>Backgrounds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Top </a:t>
            </a:r>
            <a:r>
              <a:rPr lang="en-US" dirty="0" err="1"/>
              <a:t>yukawa</a:t>
            </a:r>
            <a:r>
              <a:rPr lang="en-US" dirty="0"/>
              <a:t> coupling and CP violation in </a:t>
            </a:r>
            <a:r>
              <a:rPr lang="en-US" dirty="0" err="1"/>
              <a:t>higgs</a:t>
            </a:r>
            <a:r>
              <a:rPr lang="en-US" dirty="0"/>
              <a:t> </a:t>
            </a:r>
            <a:r>
              <a:rPr lang="mr-IN" dirty="0"/>
              <a:t>– </a:t>
            </a:r>
            <a:r>
              <a:rPr lang="en-GB" dirty="0"/>
              <a:t> </a:t>
            </a:r>
            <a:r>
              <a:rPr lang="en-US" dirty="0" err="1"/>
              <a:t>Y.Zhang</a:t>
            </a:r>
            <a:endParaRPr lang="en-US" dirty="0"/>
          </a:p>
        </p:txBody>
      </p:sp>
      <p:grpSp>
        <p:nvGrpSpPr>
          <p:cNvPr id="32" name="Group 31"/>
          <p:cNvGrpSpPr>
            <a:grpSpLocks noChangeAspect="1"/>
          </p:cNvGrpSpPr>
          <p:nvPr/>
        </p:nvGrpSpPr>
        <p:grpSpPr>
          <a:xfrm>
            <a:off x="965482" y="3923507"/>
            <a:ext cx="2594745" cy="1476000"/>
            <a:chOff x="822960" y="2339693"/>
            <a:chExt cx="3158703" cy="1796805"/>
          </a:xfrm>
        </p:grpSpPr>
        <p:grpSp>
          <p:nvGrpSpPr>
            <p:cNvPr id="6" name="Group 5"/>
            <p:cNvGrpSpPr/>
            <p:nvPr/>
          </p:nvGrpSpPr>
          <p:grpSpPr>
            <a:xfrm>
              <a:off x="822960" y="2339693"/>
              <a:ext cx="3158703" cy="1796805"/>
              <a:chOff x="822960" y="2225393"/>
              <a:chExt cx="3158703" cy="1796805"/>
            </a:xfrm>
          </p:grpSpPr>
          <p:pic>
            <p:nvPicPr>
              <p:cNvPr id="27" name="Picture 26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0296"/>
              <a:stretch/>
            </p:blipFill>
            <p:spPr>
              <a:xfrm>
                <a:off x="822960" y="2225393"/>
                <a:ext cx="3110371" cy="1796805"/>
              </a:xfrm>
              <a:prstGeom prst="rect">
                <a:avLst/>
              </a:prstGeom>
            </p:spPr>
          </p:pic>
          <p:cxnSp>
            <p:nvCxnSpPr>
              <p:cNvPr id="8" name="Straight Connector 7"/>
              <p:cNvCxnSpPr/>
              <p:nvPr/>
            </p:nvCxnSpPr>
            <p:spPr>
              <a:xfrm flipV="1">
                <a:off x="3196982" y="2958525"/>
                <a:ext cx="509558" cy="142009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3187617" y="3100533"/>
                <a:ext cx="509558" cy="142009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>
                <a:cxnSpLocks noChangeAspect="1"/>
              </p:cNvCxnSpPr>
              <p:nvPr/>
            </p:nvCxnSpPr>
            <p:spPr>
              <a:xfrm flipV="1">
                <a:off x="3341775" y="3003081"/>
                <a:ext cx="205217" cy="57191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>
                <a:cxnSpLocks noChangeAspect="1"/>
              </p:cNvCxnSpPr>
              <p:nvPr/>
            </p:nvCxnSpPr>
            <p:spPr>
              <a:xfrm>
                <a:off x="3381685" y="3162789"/>
                <a:ext cx="122728" cy="34203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" name="TextBox 11"/>
                  <p:cNvSpPr txBox="1"/>
                  <p:nvPr/>
                </p:nvSpPr>
                <p:spPr>
                  <a:xfrm>
                    <a:off x="3672587" y="2752418"/>
                    <a:ext cx="309076" cy="38107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lang="en-GB" sz="1400" b="0" i="1" smtClean="0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GB" sz="1400" b="0" i="1" smtClean="0">
                                  <a:latin typeface="Cambria Math" charset="0"/>
                                </a:rPr>
                                <m:t>𝑓</m:t>
                              </m:r>
                            </m:e>
                          </m:acc>
                        </m:oMath>
                      </m:oMathPara>
                    </a14:m>
                    <a:endParaRPr lang="en-US" sz="1400" i="1" dirty="0"/>
                  </a:p>
                </p:txBody>
              </p:sp>
            </mc:Choice>
            <mc:Fallback xmlns="">
              <p:sp>
                <p:nvSpPr>
                  <p:cNvPr id="12" name="TextBox 1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72587" y="2752418"/>
                    <a:ext cx="309076" cy="381071"/>
                  </a:xfrm>
                  <a:prstGeom prst="rect">
                    <a:avLst/>
                  </a:prstGeom>
                  <a:blipFill rotWithShape="0">
                    <a:blip r:embed="rId3"/>
                    <a:stretch>
                      <a:fillRect r="-14286" b="-1176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" name="TextBox 12"/>
                  <p:cNvSpPr txBox="1"/>
                  <p:nvPr/>
                </p:nvSpPr>
                <p:spPr>
                  <a:xfrm>
                    <a:off x="3672587" y="3061159"/>
                    <a:ext cx="309076" cy="37467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1400" b="0" i="1" smtClean="0">
                              <a:latin typeface="Cambria Math" charset="0"/>
                            </a:rPr>
                            <m:t>𝑓</m:t>
                          </m:r>
                        </m:oMath>
                      </m:oMathPara>
                    </a14:m>
                    <a:endParaRPr lang="en-US" sz="1400" i="1" dirty="0"/>
                  </a:p>
                </p:txBody>
              </p:sp>
            </mc:Choice>
            <mc:Fallback xmlns="">
              <p:sp>
                <p:nvSpPr>
                  <p:cNvPr id="13" name="TextBox 1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72587" y="3061159"/>
                    <a:ext cx="309076" cy="374672"/>
                  </a:xfrm>
                  <a:prstGeom prst="rect">
                    <a:avLst/>
                  </a:prstGeom>
                  <a:blipFill rotWithShape="0">
                    <a:blip r:embed="rId4"/>
                    <a:stretch>
                      <a:fillRect r="-7143" b="-10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/>
                <p:cNvSpPr txBox="1"/>
                <p:nvPr/>
              </p:nvSpPr>
              <p:spPr>
                <a:xfrm>
                  <a:off x="2939023" y="3041446"/>
                  <a:ext cx="220353" cy="37467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400" b="0" i="1" smtClean="0">
                            <a:latin typeface="Cambria Math" charset="0"/>
                          </a:rPr>
                          <m:t>𝑍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31" name="TextBox 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023" y="3041446"/>
                  <a:ext cx="220353" cy="374672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r="-4137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8" name="Group 57"/>
          <p:cNvGrpSpPr>
            <a:grpSpLocks noChangeAspect="1"/>
          </p:cNvGrpSpPr>
          <p:nvPr/>
        </p:nvGrpSpPr>
        <p:grpSpPr>
          <a:xfrm>
            <a:off x="3603954" y="1969427"/>
            <a:ext cx="2594745" cy="1476000"/>
            <a:chOff x="4731433" y="2434430"/>
            <a:chExt cx="3158703" cy="1796805"/>
          </a:xfrm>
        </p:grpSpPr>
        <p:grpSp>
          <p:nvGrpSpPr>
            <p:cNvPr id="33" name="Group 32"/>
            <p:cNvGrpSpPr/>
            <p:nvPr/>
          </p:nvGrpSpPr>
          <p:grpSpPr>
            <a:xfrm>
              <a:off x="4731433" y="2434430"/>
              <a:ext cx="3158703" cy="1796805"/>
              <a:chOff x="822960" y="2339693"/>
              <a:chExt cx="3158703" cy="1796805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822960" y="2339693"/>
                <a:ext cx="3158703" cy="1796805"/>
                <a:chOff x="822960" y="2225393"/>
                <a:chExt cx="3158703" cy="1796805"/>
              </a:xfrm>
            </p:grpSpPr>
            <p:pic>
              <p:nvPicPr>
                <p:cNvPr id="43" name="Picture 42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50296"/>
                <a:stretch/>
              </p:blipFill>
              <p:spPr>
                <a:xfrm>
                  <a:off x="822960" y="2225393"/>
                  <a:ext cx="3110371" cy="1796805"/>
                </a:xfrm>
                <a:prstGeom prst="rect">
                  <a:avLst/>
                </a:prstGeom>
              </p:spPr>
            </p:pic>
            <p:cxnSp>
              <p:nvCxnSpPr>
                <p:cNvPr id="37" name="Straight Connector 36"/>
                <p:cNvCxnSpPr/>
                <p:nvPr/>
              </p:nvCxnSpPr>
              <p:spPr>
                <a:xfrm flipV="1">
                  <a:off x="3196982" y="2958525"/>
                  <a:ext cx="509558" cy="142009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3187617" y="3100533"/>
                  <a:ext cx="509558" cy="142009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>
                  <a:cxnSpLocks noChangeAspect="1"/>
                </p:cNvCxnSpPr>
                <p:nvPr/>
              </p:nvCxnSpPr>
              <p:spPr>
                <a:xfrm flipV="1">
                  <a:off x="3341775" y="3003081"/>
                  <a:ext cx="205217" cy="57191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>
                  <a:cxnSpLocks noChangeAspect="1"/>
                </p:cNvCxnSpPr>
                <p:nvPr/>
              </p:nvCxnSpPr>
              <p:spPr>
                <a:xfrm>
                  <a:off x="3381685" y="3162789"/>
                  <a:ext cx="122728" cy="34203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1" name="TextBox 40"/>
                    <p:cNvSpPr txBox="1"/>
                    <p:nvPr/>
                  </p:nvSpPr>
                  <p:spPr>
                    <a:xfrm>
                      <a:off x="3672587" y="2752418"/>
                      <a:ext cx="309076" cy="38044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̅"/>
                                <m:ctrlPr>
                                  <a:rPr lang="en-GB" sz="1400" b="0" i="1" smtClean="0">
                                    <a:latin typeface="Cambria Math" charset="0"/>
                                  </a:rPr>
                                </m:ctrlPr>
                              </m:accPr>
                              <m:e>
                                <m:r>
                                  <a:rPr lang="en-GB" sz="1400" b="0" i="1" smtClean="0">
                                    <a:latin typeface="Cambria Math" charset="0"/>
                                  </a:rPr>
                                  <m:t>𝑏</m:t>
                                </m:r>
                              </m:e>
                            </m:acc>
                          </m:oMath>
                        </m:oMathPara>
                      </a14:m>
                      <a:endParaRPr lang="en-US" sz="1400" i="1" dirty="0"/>
                    </a:p>
                  </p:txBody>
                </p:sp>
              </mc:Choice>
              <mc:Fallback xmlns="">
                <p:sp>
                  <p:nvSpPr>
                    <p:cNvPr id="41" name="TextBox 40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672587" y="2752418"/>
                      <a:ext cx="309076" cy="380447"/>
                    </a:xfrm>
                    <a:prstGeom prst="rect">
                      <a:avLst/>
                    </a:prstGeom>
                    <a:blipFill rotWithShape="0">
                      <a:blip r:embed="rId6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2" name="TextBox 41"/>
                    <p:cNvSpPr txBox="1"/>
                    <p:nvPr/>
                  </p:nvSpPr>
                  <p:spPr>
                    <a:xfrm>
                      <a:off x="3672587" y="3061159"/>
                      <a:ext cx="309076" cy="37467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GB" sz="1400" b="0" i="1" smtClean="0">
                                <a:latin typeface="Cambria Math" charset="0"/>
                              </a:rPr>
                              <m:t>𝑏</m:t>
                            </m:r>
                          </m:oMath>
                        </m:oMathPara>
                      </a14:m>
                      <a:endParaRPr lang="en-US" sz="1400" i="1" dirty="0"/>
                    </a:p>
                  </p:txBody>
                </p:sp>
              </mc:Choice>
              <mc:Fallback xmlns="">
                <p:sp>
                  <p:nvSpPr>
                    <p:cNvPr id="42" name="TextBox 41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672587" y="3061159"/>
                      <a:ext cx="309076" cy="374672"/>
                    </a:xfrm>
                    <a:prstGeom prst="rect">
                      <a:avLst/>
                    </a:prstGeom>
                    <a:blipFill rotWithShape="0">
                      <a:blip r:embed="rId7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5" name="TextBox 34"/>
                  <p:cNvSpPr txBox="1"/>
                  <p:nvPr/>
                </p:nvSpPr>
                <p:spPr>
                  <a:xfrm>
                    <a:off x="2939023" y="3041446"/>
                    <a:ext cx="220353" cy="37467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1400" b="0" i="1" smtClean="0">
                              <a:latin typeface="Cambria Math" charset="0"/>
                            </a:rPr>
                            <m:t>𝑔</m:t>
                          </m:r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35" name="TextBox 3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939023" y="3041446"/>
                    <a:ext cx="220353" cy="374672"/>
                  </a:xfrm>
                  <a:prstGeom prst="rect">
                    <a:avLst/>
                  </a:prstGeom>
                  <a:blipFill rotWithShape="0">
                    <a:blip r:embed="rId8"/>
                    <a:stretch>
                      <a:fillRect r="-46667" b="-2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pic>
          <p:nvPicPr>
            <p:cNvPr id="57" name="Picture 56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639" t="50592" r="53788" b="37126"/>
            <a:stretch/>
          </p:blipFill>
          <p:spPr>
            <a:xfrm rot="1107566">
              <a:off x="6422962" y="3214392"/>
              <a:ext cx="509073" cy="198857"/>
            </a:xfrm>
            <a:prstGeom prst="rect">
              <a:avLst/>
            </a:prstGeom>
          </p:spPr>
        </p:pic>
      </p:grpSp>
      <p:grpSp>
        <p:nvGrpSpPr>
          <p:cNvPr id="59" name="Group 58"/>
          <p:cNvGrpSpPr>
            <a:grpSpLocks noChangeAspect="1"/>
          </p:cNvGrpSpPr>
          <p:nvPr/>
        </p:nvGrpSpPr>
        <p:grpSpPr>
          <a:xfrm>
            <a:off x="979668" y="1992505"/>
            <a:ext cx="2594745" cy="1476000"/>
            <a:chOff x="822960" y="2339693"/>
            <a:chExt cx="3158703" cy="1796805"/>
          </a:xfrm>
        </p:grpSpPr>
        <p:grpSp>
          <p:nvGrpSpPr>
            <p:cNvPr id="60" name="Group 59"/>
            <p:cNvGrpSpPr/>
            <p:nvPr/>
          </p:nvGrpSpPr>
          <p:grpSpPr>
            <a:xfrm>
              <a:off x="822960" y="2339693"/>
              <a:ext cx="3158703" cy="1796805"/>
              <a:chOff x="822960" y="2225393"/>
              <a:chExt cx="3158703" cy="1796805"/>
            </a:xfrm>
          </p:grpSpPr>
          <p:pic>
            <p:nvPicPr>
              <p:cNvPr id="69" name="Picture 68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0296"/>
              <a:stretch/>
            </p:blipFill>
            <p:spPr>
              <a:xfrm>
                <a:off x="822960" y="2225393"/>
                <a:ext cx="3110371" cy="1796805"/>
              </a:xfrm>
              <a:prstGeom prst="rect">
                <a:avLst/>
              </a:prstGeom>
            </p:spPr>
          </p:pic>
          <p:cxnSp>
            <p:nvCxnSpPr>
              <p:cNvPr id="63" name="Straight Connector 62"/>
              <p:cNvCxnSpPr/>
              <p:nvPr/>
            </p:nvCxnSpPr>
            <p:spPr>
              <a:xfrm flipV="1">
                <a:off x="3196982" y="2958525"/>
                <a:ext cx="509558" cy="142009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>
                <a:off x="3187617" y="3100533"/>
                <a:ext cx="509558" cy="142009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>
                <a:cxnSpLocks noChangeAspect="1"/>
              </p:cNvCxnSpPr>
              <p:nvPr/>
            </p:nvCxnSpPr>
            <p:spPr>
              <a:xfrm flipV="1">
                <a:off x="3341775" y="3003081"/>
                <a:ext cx="205217" cy="57191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>
                <a:cxnSpLocks noChangeAspect="1"/>
              </p:cNvCxnSpPr>
              <p:nvPr/>
            </p:nvCxnSpPr>
            <p:spPr>
              <a:xfrm>
                <a:off x="3381685" y="3162789"/>
                <a:ext cx="122728" cy="34203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7" name="TextBox 66"/>
                  <p:cNvSpPr txBox="1"/>
                  <p:nvPr/>
                </p:nvSpPr>
                <p:spPr>
                  <a:xfrm>
                    <a:off x="3672587" y="2752418"/>
                    <a:ext cx="309076" cy="38107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lang="en-GB" sz="1400" b="0" i="1" smtClean="0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GB" sz="1400" b="0" i="1" smtClean="0">
                                  <a:latin typeface="Cambria Math" charset="0"/>
                                </a:rPr>
                                <m:t>𝑓</m:t>
                              </m:r>
                            </m:e>
                          </m:acc>
                        </m:oMath>
                      </m:oMathPara>
                    </a14:m>
                    <a:endParaRPr lang="en-US" sz="1400" i="1" dirty="0"/>
                  </a:p>
                </p:txBody>
              </p:sp>
            </mc:Choice>
            <mc:Fallback xmlns="">
              <p:sp>
                <p:nvSpPr>
                  <p:cNvPr id="67" name="TextBox 6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72587" y="2752418"/>
                    <a:ext cx="309076" cy="381071"/>
                  </a:xfrm>
                  <a:prstGeom prst="rect">
                    <a:avLst/>
                  </a:prstGeom>
                  <a:blipFill rotWithShape="0">
                    <a:blip r:embed="rId10"/>
                    <a:stretch>
                      <a:fillRect r="-14634" b="-9804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8" name="TextBox 67"/>
                  <p:cNvSpPr txBox="1"/>
                  <p:nvPr/>
                </p:nvSpPr>
                <p:spPr>
                  <a:xfrm>
                    <a:off x="3672587" y="3061159"/>
                    <a:ext cx="309076" cy="37467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1400" b="0" i="1" smtClean="0">
                              <a:latin typeface="Cambria Math" charset="0"/>
                            </a:rPr>
                            <m:t>𝑓</m:t>
                          </m:r>
                        </m:oMath>
                      </m:oMathPara>
                    </a14:m>
                    <a:endParaRPr lang="en-US" sz="1400" i="1" dirty="0"/>
                  </a:p>
                </p:txBody>
              </p:sp>
            </mc:Choice>
            <mc:Fallback xmlns="">
              <p:sp>
                <p:nvSpPr>
                  <p:cNvPr id="68" name="TextBox 6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72587" y="3061159"/>
                    <a:ext cx="309076" cy="374672"/>
                  </a:xfrm>
                  <a:prstGeom prst="rect">
                    <a:avLst/>
                  </a:prstGeom>
                  <a:blipFill rotWithShape="0">
                    <a:blip r:embed="rId11"/>
                    <a:stretch>
                      <a:fillRect r="-9756" b="-10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TextBox 60"/>
                <p:cNvSpPr txBox="1"/>
                <p:nvPr/>
              </p:nvSpPr>
              <p:spPr>
                <a:xfrm>
                  <a:off x="2917617" y="3041446"/>
                  <a:ext cx="285191" cy="37467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400" b="0" i="1" smtClean="0">
                            <a:latin typeface="Cambria Math" charset="0"/>
                          </a:rPr>
                          <m:t>𝐻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61" name="TextBox 6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17617" y="3041446"/>
                  <a:ext cx="285191" cy="374672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 r="-2105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/>
              <p:cNvSpPr txBox="1"/>
              <p:nvPr/>
            </p:nvSpPr>
            <p:spPr>
              <a:xfrm>
                <a:off x="1396208" y="3468111"/>
                <a:ext cx="199509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Other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dk1"/>
                        </a:solidFill>
                        <a:latin typeface="Cambria Math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sz="1600" i="1">
                            <a:solidFill>
                              <a:schemeClr val="dk1"/>
                            </a:solidFill>
                            <a:latin typeface="Cambria Math" charset="0"/>
                          </a:rPr>
                        </m:ctrlPr>
                      </m:accPr>
                      <m:e>
                        <m:r>
                          <a:rPr lang="en-GB" sz="1600" i="1">
                            <a:solidFill>
                              <a:schemeClr val="dk1"/>
                            </a:solidFill>
                            <a:latin typeface="Cambria Math" charset="0"/>
                          </a:rPr>
                          <m:t>𝑡</m:t>
                        </m:r>
                      </m:e>
                    </m:acc>
                    <m:r>
                      <a:rPr lang="en-GB" sz="1600" i="1">
                        <a:solidFill>
                          <a:schemeClr val="dk1"/>
                        </a:solidFill>
                        <a:latin typeface="Cambria Math" charset="0"/>
                      </a:rPr>
                      <m:t>𝐻</m:t>
                    </m:r>
                  </m:oMath>
                </a14:m>
                <a:r>
                  <a:rPr lang="en-US" sz="1600" dirty="0" smtClean="0"/>
                  <a:t> decays</a:t>
                </a:r>
                <a:endParaRPr lang="en-US" sz="1600" dirty="0"/>
              </a:p>
            </p:txBody>
          </p:sp>
        </mc:Choice>
        <mc:Fallback xmlns="">
          <p:sp>
            <p:nvSpPr>
              <p:cNvPr id="71" name="TextBox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6208" y="3468111"/>
                <a:ext cx="1995099" cy="338554"/>
              </a:xfrm>
              <a:prstGeom prst="rect">
                <a:avLst/>
              </a:prstGeom>
              <a:blipFill rotWithShape="0">
                <a:blip r:embed="rId13"/>
                <a:stretch>
                  <a:fillRect l="-1529"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/>
              <p:cNvSpPr txBox="1"/>
              <p:nvPr/>
            </p:nvSpPr>
            <p:spPr>
              <a:xfrm>
                <a:off x="4441985" y="3468268"/>
                <a:ext cx="697993" cy="3440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dk1"/>
                        </a:solidFill>
                        <a:latin typeface="Cambria Math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sz="1600" i="1">
                            <a:solidFill>
                              <a:schemeClr val="dk1"/>
                            </a:solidFill>
                            <a:latin typeface="Cambria Math" charset="0"/>
                          </a:rPr>
                        </m:ctrlPr>
                      </m:accPr>
                      <m:e>
                        <m:r>
                          <a:rPr lang="en-GB" sz="1600" i="1">
                            <a:solidFill>
                              <a:schemeClr val="dk1"/>
                            </a:solidFill>
                            <a:latin typeface="Cambria Math" charset="0"/>
                          </a:rPr>
                          <m:t>𝑡</m:t>
                        </m:r>
                      </m:e>
                    </m:acc>
                    <m:r>
                      <a:rPr lang="en-GB" sz="1600" b="0" i="1" smtClean="0">
                        <a:solidFill>
                          <a:schemeClr val="dk1"/>
                        </a:solidFill>
                        <a:latin typeface="Cambria Math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GB" sz="1600" b="0" i="1" smtClean="0">
                            <a:solidFill>
                              <a:schemeClr val="dk1"/>
                            </a:solidFill>
                            <a:latin typeface="Cambria Math" charset="0"/>
                          </a:rPr>
                        </m:ctrlPr>
                      </m:accPr>
                      <m:e>
                        <m:r>
                          <a:rPr lang="en-GB" sz="1600" b="0" i="1" smtClean="0">
                            <a:solidFill>
                              <a:schemeClr val="dk1"/>
                            </a:solidFill>
                            <a:latin typeface="Cambria Math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US" sz="1600" dirty="0" smtClean="0"/>
                  <a:t> </a:t>
                </a:r>
                <a:endParaRPr lang="en-US" sz="1600" dirty="0"/>
              </a:p>
            </p:txBody>
          </p:sp>
        </mc:Choice>
        <mc:Fallback xmlns="">
          <p:sp>
            <p:nvSpPr>
              <p:cNvPr id="73" name="TextBox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1985" y="3468268"/>
                <a:ext cx="697993" cy="344005"/>
              </a:xfrm>
              <a:prstGeom prst="rect">
                <a:avLst/>
              </a:prstGeom>
              <a:blipFill rotWithShape="0">
                <a:blip r:embed="rId14"/>
                <a:stretch>
                  <a:fillRect r="-157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6" name="Group 85"/>
          <p:cNvGrpSpPr>
            <a:grpSpLocks noChangeAspect="1"/>
          </p:cNvGrpSpPr>
          <p:nvPr/>
        </p:nvGrpSpPr>
        <p:grpSpPr>
          <a:xfrm>
            <a:off x="3632242" y="3927360"/>
            <a:ext cx="2555040" cy="1476000"/>
            <a:chOff x="4731433" y="4234356"/>
            <a:chExt cx="3110371" cy="1796805"/>
          </a:xfrm>
        </p:grpSpPr>
        <p:pic>
          <p:nvPicPr>
            <p:cNvPr id="77" name="Picture 7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296"/>
            <a:stretch/>
          </p:blipFill>
          <p:spPr>
            <a:xfrm>
              <a:off x="4731433" y="4234356"/>
              <a:ext cx="3110371" cy="1796805"/>
            </a:xfrm>
            <a:prstGeom prst="rect">
              <a:avLst/>
            </a:prstGeom>
          </p:spPr>
        </p:pic>
        <p:sp>
          <p:nvSpPr>
            <p:cNvPr id="84" name="Parallelogram 83"/>
            <p:cNvSpPr/>
            <p:nvPr/>
          </p:nvSpPr>
          <p:spPr>
            <a:xfrm rot="1912433">
              <a:off x="6396356" y="5091537"/>
              <a:ext cx="885582" cy="171682"/>
            </a:xfrm>
            <a:prstGeom prst="parallelogram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Parallelogram 84"/>
            <p:cNvSpPr/>
            <p:nvPr/>
          </p:nvSpPr>
          <p:spPr>
            <a:xfrm rot="1912433">
              <a:off x="6625058" y="5043796"/>
              <a:ext cx="885582" cy="171682"/>
            </a:xfrm>
            <a:prstGeom prst="parallelogram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Box 86"/>
              <p:cNvSpPr txBox="1"/>
              <p:nvPr/>
            </p:nvSpPr>
            <p:spPr>
              <a:xfrm>
                <a:off x="1797942" y="5330627"/>
                <a:ext cx="69799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dk1"/>
                        </a:solidFill>
                        <a:latin typeface="Cambria Math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sz="1600" i="1">
                            <a:solidFill>
                              <a:schemeClr val="dk1"/>
                            </a:solidFill>
                            <a:latin typeface="Cambria Math" charset="0"/>
                          </a:rPr>
                        </m:ctrlPr>
                      </m:accPr>
                      <m:e>
                        <m:r>
                          <a:rPr lang="en-GB" sz="1600" i="1">
                            <a:solidFill>
                              <a:schemeClr val="dk1"/>
                            </a:solidFill>
                            <a:latin typeface="Cambria Math" charset="0"/>
                          </a:rPr>
                          <m:t>𝑡</m:t>
                        </m:r>
                      </m:e>
                    </m:acc>
                    <m:r>
                      <a:rPr lang="en-GB" sz="1600" b="0" i="1" smtClean="0">
                        <a:solidFill>
                          <a:schemeClr val="dk1"/>
                        </a:solidFill>
                        <a:latin typeface="Cambria Math" charset="0"/>
                      </a:rPr>
                      <m:t>𝑍</m:t>
                    </m:r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87" name="TextBox 8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7942" y="5330627"/>
                <a:ext cx="697993" cy="338554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/>
              <p:cNvSpPr txBox="1"/>
              <p:nvPr/>
            </p:nvSpPr>
            <p:spPr>
              <a:xfrm>
                <a:off x="4560765" y="5330627"/>
                <a:ext cx="69799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dk1"/>
                        </a:solidFill>
                        <a:latin typeface="Cambria Math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sz="1600" i="1">
                            <a:solidFill>
                              <a:schemeClr val="dk1"/>
                            </a:solidFill>
                            <a:latin typeface="Cambria Math" charset="0"/>
                          </a:rPr>
                        </m:ctrlPr>
                      </m:accPr>
                      <m:e>
                        <m:r>
                          <a:rPr lang="en-GB" sz="1600" i="1">
                            <a:solidFill>
                              <a:schemeClr val="dk1"/>
                            </a:solidFill>
                            <a:latin typeface="Cambria Math" charset="0"/>
                          </a:rPr>
                          <m:t>𝑡</m:t>
                        </m:r>
                      </m:e>
                    </m:acc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88" name="TextBox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0765" y="5330627"/>
                <a:ext cx="697993" cy="338554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90" name="Chart 89"/>
          <p:cNvGraphicFramePr>
            <a:graphicFrameLocks/>
          </p:cNvGraphicFramePr>
          <p:nvPr>
            <p:extLst/>
          </p:nvPr>
        </p:nvGraphicFramePr>
        <p:xfrm>
          <a:off x="6061439" y="3182683"/>
          <a:ext cx="3023351" cy="22148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Box 90"/>
              <p:cNvSpPr txBox="1"/>
              <p:nvPr/>
            </p:nvSpPr>
            <p:spPr>
              <a:xfrm>
                <a:off x="7290156" y="4456961"/>
                <a:ext cx="69007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100" b="0" i="1" smtClean="0">
                        <a:latin typeface="Cambria Math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sz="1100" i="1" smtClean="0">
                            <a:latin typeface="Cambria Math" charset="0"/>
                          </a:rPr>
                        </m:ctrlPr>
                      </m:accPr>
                      <m:e>
                        <m:r>
                          <a:rPr lang="en-GB" sz="1100" b="0" i="1" smtClean="0">
                            <a:latin typeface="Cambria Math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sz="1100" dirty="0" smtClean="0"/>
                  <a:t> 95%</a:t>
                </a:r>
                <a:endParaRPr lang="en-US" sz="1100" dirty="0"/>
              </a:p>
            </p:txBody>
          </p:sp>
        </mc:Choice>
        <mc:Fallback xmlns="">
          <p:sp>
            <p:nvSpPr>
              <p:cNvPr id="91" name="TextBox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0156" y="4456961"/>
                <a:ext cx="690076" cy="261610"/>
              </a:xfrm>
              <a:prstGeom prst="rect">
                <a:avLst/>
              </a:prstGeom>
              <a:blipFill rotWithShape="0">
                <a:blip r:embed="rId18"/>
                <a:stretch>
                  <a:fillRect b="-16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3" name="Straight Arrow Connector 92"/>
          <p:cNvCxnSpPr/>
          <p:nvPr/>
        </p:nvCxnSpPr>
        <p:spPr>
          <a:xfrm>
            <a:off x="7564322" y="2902467"/>
            <a:ext cx="0" cy="4298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7137659" y="2640930"/>
            <a:ext cx="97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s</a:t>
            </a:r>
            <a:r>
              <a:rPr lang="en-US" sz="1400" smtClean="0"/>
              <a:t>ignal&lt;1</a:t>
            </a:r>
            <a:r>
              <a:rPr lang="en-US" sz="1400" dirty="0" smtClean="0"/>
              <a:t>%</a:t>
            </a:r>
            <a:endParaRPr lang="en-US" sz="1400" dirty="0"/>
          </a:p>
        </p:txBody>
      </p:sp>
      <p:pic>
        <p:nvPicPr>
          <p:cNvPr id="95" name="Picture 94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96" name="Picture 95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sp>
        <p:nvSpPr>
          <p:cNvPr id="97" name="Date Placeholder 9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59573-126A-FE46-931B-5A8634D848C5}" type="datetime1">
              <a:rPr lang="en-GB" smtClean="0"/>
              <a:t>07/04/2019</a:t>
            </a:fld>
            <a:endParaRPr lang="en-US"/>
          </a:p>
        </p:txBody>
      </p:sp>
      <p:sp>
        <p:nvSpPr>
          <p:cNvPr id="98" name="Slide Number Placeholder 9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6</a:t>
            </a:fld>
            <a:endParaRPr lang="en-US"/>
          </a:p>
        </p:txBody>
      </p:sp>
      <p:cxnSp>
        <p:nvCxnSpPr>
          <p:cNvPr id="100" name="Straight Connector 99"/>
          <p:cNvCxnSpPr/>
          <p:nvPr/>
        </p:nvCxnSpPr>
        <p:spPr>
          <a:xfrm>
            <a:off x="6515100" y="1973417"/>
            <a:ext cx="0" cy="4181199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939560" y="5713209"/>
                <a:ext cx="51903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- Generator: </a:t>
                </a:r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dk1"/>
                        </a:solidFill>
                        <a:latin typeface="Cambria Math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sz="1600" i="1">
                            <a:solidFill>
                              <a:schemeClr val="dk1"/>
                            </a:solidFill>
                            <a:latin typeface="Cambria Math" charset="0"/>
                          </a:rPr>
                        </m:ctrlPr>
                      </m:accPr>
                      <m:e>
                        <m:r>
                          <a:rPr lang="en-GB" sz="1600" i="1">
                            <a:solidFill>
                              <a:schemeClr val="dk1"/>
                            </a:solidFill>
                            <a:latin typeface="Cambria Math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sz="1600" dirty="0" smtClean="0"/>
                  <a:t> (Pythia), others (</a:t>
                </a:r>
                <a:r>
                  <a:rPr lang="en-US" sz="1600" dirty="0" err="1" smtClean="0"/>
                  <a:t>Physsim</a:t>
                </a:r>
                <a:r>
                  <a:rPr lang="en-US" sz="1600" dirty="0" smtClean="0"/>
                  <a:t>)	</a:t>
                </a:r>
              </a:p>
              <a:p>
                <a:r>
                  <a:rPr lang="en-US" sz="1600" dirty="0" smtClean="0"/>
                  <a:t>- signal and background samples are </a:t>
                </a:r>
                <a:r>
                  <a:rPr lang="en-US" sz="1600" dirty="0" err="1" smtClean="0"/>
                  <a:t>unpolarised</a:t>
                </a:r>
                <a:endParaRPr lang="en-US" sz="16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9560" y="5713209"/>
                <a:ext cx="5190300" cy="584775"/>
              </a:xfrm>
              <a:prstGeom prst="rect">
                <a:avLst/>
              </a:prstGeom>
              <a:blipFill rotWithShape="0">
                <a:blip r:embed="rId21"/>
                <a:stretch>
                  <a:fillRect l="-587" t="-3125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6422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96" t="11984" r="12596" b="7839"/>
          <a:stretch/>
        </p:blipFill>
        <p:spPr>
          <a:xfrm>
            <a:off x="0" y="8838"/>
            <a:ext cx="9144000" cy="6840370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4659923" y="4544273"/>
            <a:ext cx="4637856" cy="2304935"/>
            <a:chOff x="4659923" y="4519976"/>
            <a:chExt cx="4637856" cy="2304935"/>
          </a:xfrm>
        </p:grpSpPr>
        <p:sp>
          <p:nvSpPr>
            <p:cNvPr id="11" name="Rectangle 10"/>
            <p:cNvSpPr/>
            <p:nvPr/>
          </p:nvSpPr>
          <p:spPr>
            <a:xfrm>
              <a:off x="4659923" y="4528038"/>
              <a:ext cx="4422531" cy="22968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813702" y="4519976"/>
              <a:ext cx="448407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</a:t>
              </a:r>
              <a:r>
                <a:rPr lang="en-US" dirty="0" smtClean="0">
                  <a:solidFill>
                    <a:schemeClr val="tx1"/>
                  </a:solidFill>
                </a:rPr>
                <a:t>iming </a:t>
              </a:r>
              <a:r>
                <a:rPr lang="en-US" dirty="0" smtClean="0">
                  <a:solidFill>
                    <a:schemeClr val="tx1"/>
                  </a:solidFill>
                </a:rPr>
                <a:t>cut and momentum cut </a:t>
              </a:r>
              <a:r>
                <a:rPr lang="en-US" dirty="0" smtClean="0">
                  <a:solidFill>
                    <a:schemeClr val="tx1"/>
                  </a:solidFill>
                </a:rPr>
                <a:t>applied to </a:t>
              </a:r>
              <a:r>
                <a:rPr lang="en-US" dirty="0" smtClean="0">
                  <a:solidFill>
                    <a:schemeClr val="tx1"/>
                  </a:solidFill>
                </a:rPr>
                <a:t>suppress the beam-induced backgrounds.  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>
                <a:solidFill>
                  <a:schemeClr val="tx1"/>
                </a:solidFill>
              </a:rPr>
              <a:t>7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AA815-A3B0-8C48-8B6E-4A9F178AF9A2}" type="datetime1">
              <a:rPr lang="en-GB" smtClean="0"/>
              <a:t>05/04/2019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524" t="24341" r="3592" b="36656"/>
          <a:stretch/>
        </p:blipFill>
        <p:spPr>
          <a:xfrm>
            <a:off x="4788346" y="5477522"/>
            <a:ext cx="4147928" cy="1371686"/>
          </a:xfrm>
          <a:prstGeom prst="rect">
            <a:avLst/>
          </a:prstGeom>
        </p:spPr>
      </p:pic>
      <p:sp>
        <p:nvSpPr>
          <p:cNvPr id="5" name="Cloud 4"/>
          <p:cNvSpPr/>
          <p:nvPr/>
        </p:nvSpPr>
        <p:spPr>
          <a:xfrm>
            <a:off x="158654" y="1563773"/>
            <a:ext cx="1591408" cy="817685"/>
          </a:xfrm>
          <a:prstGeom prst="cloud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After</a:t>
            </a:r>
            <a:endParaRPr lang="en-US"/>
          </a:p>
        </p:txBody>
      </p:sp>
      <p:sp>
        <p:nvSpPr>
          <p:cNvPr id="14" name="Cloud 13"/>
          <p:cNvSpPr/>
          <p:nvPr/>
        </p:nvSpPr>
        <p:spPr>
          <a:xfrm>
            <a:off x="158654" y="4372919"/>
            <a:ext cx="1591408" cy="817685"/>
          </a:xfrm>
          <a:prstGeom prst="cloud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Before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78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1"/>
                </a:solidFill>
              </a:rPr>
              <a:t>Event reconstruction strategy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Top </a:t>
            </a:r>
            <a:r>
              <a:rPr lang="en-US" dirty="0" err="1"/>
              <a:t>yukawa</a:t>
            </a:r>
            <a:r>
              <a:rPr lang="en-US" dirty="0"/>
              <a:t> coupling and CP violation in </a:t>
            </a:r>
            <a:r>
              <a:rPr lang="en-US" dirty="0" err="1"/>
              <a:t>higgs</a:t>
            </a:r>
            <a:r>
              <a:rPr lang="en-US" dirty="0"/>
              <a:t> </a:t>
            </a:r>
            <a:r>
              <a:rPr lang="mr-IN" dirty="0"/>
              <a:t>– </a:t>
            </a:r>
            <a:r>
              <a:rPr lang="en-GB" dirty="0"/>
              <a:t> </a:t>
            </a:r>
            <a:r>
              <a:rPr lang="en-US" dirty="0" err="1"/>
              <a:t>Y.Zhang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8</a:t>
            </a:fld>
            <a:endParaRPr lang="en-US" dirty="0"/>
          </a:p>
        </p:txBody>
      </p:sp>
      <p:grpSp>
        <p:nvGrpSpPr>
          <p:cNvPr id="54" name="Group 53"/>
          <p:cNvGrpSpPr/>
          <p:nvPr/>
        </p:nvGrpSpPr>
        <p:grpSpPr>
          <a:xfrm>
            <a:off x="416395" y="1769346"/>
            <a:ext cx="8821136" cy="4095115"/>
            <a:chOff x="416395" y="1531962"/>
            <a:chExt cx="8821136" cy="4095115"/>
          </a:xfrm>
        </p:grpSpPr>
        <p:sp>
          <p:nvSpPr>
            <p:cNvPr id="30" name="TextBox 29"/>
            <p:cNvSpPr txBox="1"/>
            <p:nvPr/>
          </p:nvSpPr>
          <p:spPr>
            <a:xfrm>
              <a:off x="3974186" y="2452996"/>
              <a:ext cx="159513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particles </a:t>
              </a:r>
              <a:r>
                <a:rPr lang="en-US" sz="1600"/>
                <a:t>that are not </a:t>
              </a:r>
              <a:r>
                <a:rPr lang="en-US" sz="1600" dirty="0"/>
                <a:t>a lepton</a:t>
              </a:r>
            </a:p>
          </p:txBody>
        </p:sp>
        <p:sp>
          <p:nvSpPr>
            <p:cNvPr id="4" name="Rectangle 3"/>
            <p:cNvSpPr/>
            <p:nvPr/>
          </p:nvSpPr>
          <p:spPr>
            <a:xfrm>
              <a:off x="1046286" y="2505807"/>
              <a:ext cx="931984" cy="52753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ysClr val="windowText" lastClr="000000"/>
                  </a:solidFill>
                </a:rPr>
                <a:t>Start</a:t>
              </a:r>
            </a:p>
          </p:txBody>
        </p:sp>
        <p:cxnSp>
          <p:nvCxnSpPr>
            <p:cNvPr id="10" name="Straight Arrow Connector 9"/>
            <p:cNvCxnSpPr>
              <a:stCxn id="4" idx="3"/>
              <a:endCxn id="19" idx="1"/>
            </p:cNvCxnSpPr>
            <p:nvPr/>
          </p:nvCxnSpPr>
          <p:spPr>
            <a:xfrm flipV="1">
              <a:off x="1978270" y="2764105"/>
              <a:ext cx="1380390" cy="547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5911642" y="1531962"/>
              <a:ext cx="17335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k</a:t>
              </a:r>
              <a:r>
                <a:rPr lang="en-US" baseline="-25000" dirty="0" err="1"/>
                <a:t>T</a:t>
              </a:r>
              <a:r>
                <a:rPr lang="en-US" dirty="0"/>
                <a:t> algorithm</a:t>
              </a: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3358661" y="2114140"/>
              <a:ext cx="457200" cy="323165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ysClr val="windowText" lastClr="000000"/>
                  </a:solidFill>
                </a:rPr>
                <a:t>0</a:t>
              </a: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3358660" y="2602522"/>
              <a:ext cx="457201" cy="323165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ysClr val="windowText" lastClr="000000"/>
                  </a:solidFill>
                </a:rPr>
                <a:t>1</a:t>
              </a: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3358659" y="3129415"/>
              <a:ext cx="457202" cy="323165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ysClr val="windowText" lastClr="000000"/>
                  </a:solidFill>
                </a:rPr>
                <a:t>&gt;1</a:t>
              </a: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>
              <a:off x="3810923" y="2275722"/>
              <a:ext cx="391799" cy="149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3810923" y="2762121"/>
              <a:ext cx="1921662" cy="198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V="1">
              <a:off x="3803513" y="3282037"/>
              <a:ext cx="391800" cy="348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/>
            <p:cNvSpPr/>
            <p:nvPr/>
          </p:nvSpPr>
          <p:spPr>
            <a:xfrm>
              <a:off x="4202722" y="3129415"/>
              <a:ext cx="606669" cy="32316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ysClr val="windowText" lastClr="000000"/>
                  </a:solidFill>
                </a:rPr>
                <a:t>stop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197783" y="2109376"/>
              <a:ext cx="606669" cy="32316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ysClr val="windowText" lastClr="000000"/>
                  </a:solidFill>
                </a:rPr>
                <a:t>stop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095484" y="2505807"/>
              <a:ext cx="115739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All particles</a:t>
              </a:r>
            </a:p>
          </p:txBody>
        </p:sp>
        <p:sp>
          <p:nvSpPr>
            <p:cNvPr id="35" name="Cloud 34"/>
            <p:cNvSpPr/>
            <p:nvPr/>
          </p:nvSpPr>
          <p:spPr>
            <a:xfrm>
              <a:off x="5732585" y="1890346"/>
              <a:ext cx="1717908" cy="1705708"/>
            </a:xfrm>
            <a:prstGeom prst="cloud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ysClr val="windowText" lastClr="000000"/>
                  </a:solidFill>
                </a:rPr>
                <a:t>Cluster into 6 jets + </a:t>
              </a:r>
              <a:r>
                <a:rPr lang="en-US" dirty="0" smtClean="0">
                  <a:solidFill>
                    <a:sysClr val="windowText" lastClr="000000"/>
                  </a:solidFill>
                </a:rPr>
                <a:t>beam </a:t>
              </a:r>
              <a:r>
                <a:rPr lang="en-US" dirty="0" err="1" smtClean="0">
                  <a:solidFill>
                    <a:sysClr val="windowText" lastClr="000000"/>
                  </a:solidFill>
                </a:rPr>
                <a:t>bkg</a:t>
              </a:r>
              <a:endParaRPr lang="en-US" dirty="0">
                <a:solidFill>
                  <a:sysClr val="windowText" lastClr="000000"/>
                </a:solidFill>
              </a:endParaRPr>
            </a:p>
          </p:txBody>
        </p:sp>
        <p:cxnSp>
          <p:nvCxnSpPr>
            <p:cNvPr id="37" name="Elbow Connector 36"/>
            <p:cNvCxnSpPr>
              <a:stCxn id="35" idx="0"/>
            </p:cNvCxnSpPr>
            <p:nvPr/>
          </p:nvCxnSpPr>
          <p:spPr>
            <a:xfrm>
              <a:off x="7449061" y="2743200"/>
              <a:ext cx="657447" cy="1178169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8080132" y="2696516"/>
              <a:ext cx="115739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Remove beam </a:t>
              </a:r>
              <a:r>
                <a:rPr lang="en-US" sz="1600" smtClean="0"/>
                <a:t>induced background</a:t>
              </a:r>
              <a:endParaRPr lang="en-US" sz="1600" dirty="0"/>
            </a:p>
          </p:txBody>
        </p:sp>
        <p:sp>
          <p:nvSpPr>
            <p:cNvPr id="39" name="Cloud 38"/>
            <p:cNvSpPr/>
            <p:nvPr/>
          </p:nvSpPr>
          <p:spPr>
            <a:xfrm>
              <a:off x="7247554" y="3921369"/>
              <a:ext cx="1717908" cy="1705708"/>
            </a:xfrm>
            <a:prstGeom prst="cloud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solidFill>
                    <a:sysClr val="windowText" lastClr="000000"/>
                  </a:solidFill>
                </a:rPr>
                <a:t>Recluster</a:t>
              </a:r>
              <a:r>
                <a:rPr lang="en-US" dirty="0">
                  <a:solidFill>
                    <a:sysClr val="windowText" lastClr="000000"/>
                  </a:solidFill>
                </a:rPr>
                <a:t> into 6 jets</a:t>
              </a:r>
            </a:p>
          </p:txBody>
        </p:sp>
        <p:cxnSp>
          <p:nvCxnSpPr>
            <p:cNvPr id="41" name="Straight Arrow Connector 40"/>
            <p:cNvCxnSpPr>
              <a:stCxn id="39" idx="2"/>
            </p:cNvCxnSpPr>
            <p:nvPr/>
          </p:nvCxnSpPr>
          <p:spPr>
            <a:xfrm flipH="1">
              <a:off x="6013938" y="4774223"/>
              <a:ext cx="123894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6131455" y="4481836"/>
              <a:ext cx="12938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err="1"/>
                <a:t>Reclustered</a:t>
              </a:r>
              <a:r>
                <a:rPr lang="en-US" sz="1600" dirty="0"/>
                <a:t> 6 jets</a:t>
              </a: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771754" y="4224704"/>
              <a:ext cx="1242184" cy="10990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ysClr val="windowText" lastClr="000000"/>
                  </a:solidFill>
                </a:rPr>
                <a:t>Perform </a:t>
              </a:r>
              <a:r>
                <a:rPr lang="en-US" dirty="0" err="1">
                  <a:solidFill>
                    <a:sysClr val="windowText" lastClr="000000"/>
                  </a:solidFill>
                </a:rPr>
                <a:t>flavour</a:t>
              </a:r>
              <a:r>
                <a:rPr lang="en-US" dirty="0">
                  <a:solidFill>
                    <a:sysClr val="windowText" lastClr="000000"/>
                  </a:solidFill>
                </a:rPr>
                <a:t> tagging</a:t>
              </a:r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 flipH="1">
              <a:off x="4006822" y="4790342"/>
              <a:ext cx="76493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4104290" y="4491762"/>
              <a:ext cx="63917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6 </a:t>
              </a:r>
              <a:r>
                <a:rPr lang="en-US" sz="1600" dirty="0"/>
                <a:t>jets</a:t>
              </a:r>
            </a:p>
          </p:txBody>
        </p:sp>
        <p:sp>
          <p:nvSpPr>
            <p:cNvPr id="48" name="Oval 47"/>
            <p:cNvSpPr/>
            <p:nvPr/>
          </p:nvSpPr>
          <p:spPr>
            <a:xfrm>
              <a:off x="2157224" y="4157280"/>
              <a:ext cx="1947065" cy="1246532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ysClr val="windowText" lastClr="000000"/>
                  </a:solidFill>
                </a:rPr>
                <a:t>Reconstruct </a:t>
              </a:r>
              <a:r>
                <a:rPr lang="en-US" dirty="0" smtClean="0">
                  <a:solidFill>
                    <a:sysClr val="windowText" lastClr="000000"/>
                  </a:solidFill>
                </a:rPr>
                <a:t>invariant masses of   t</a:t>
              </a:r>
              <a:r>
                <a:rPr lang="en-US" dirty="0">
                  <a:solidFill>
                    <a:sysClr val="windowText" lastClr="000000"/>
                  </a:solidFill>
                </a:rPr>
                <a:t>, W</a:t>
              </a:r>
              <a:r>
                <a:rPr lang="en-US" baseline="30000" dirty="0">
                  <a:solidFill>
                    <a:sysClr val="windowText" lastClr="000000"/>
                  </a:solidFill>
                </a:rPr>
                <a:t>±</a:t>
              </a:r>
              <a:r>
                <a:rPr lang="en-US" dirty="0">
                  <a:solidFill>
                    <a:sysClr val="windowText" lastClr="000000"/>
                  </a:solidFill>
                </a:rPr>
                <a:t> and H</a:t>
              </a:r>
            </a:p>
          </p:txBody>
        </p:sp>
        <p:cxnSp>
          <p:nvCxnSpPr>
            <p:cNvPr id="49" name="Straight Arrow Connector 48"/>
            <p:cNvCxnSpPr/>
            <p:nvPr/>
          </p:nvCxnSpPr>
          <p:spPr>
            <a:xfrm flipH="1" flipV="1">
              <a:off x="1776047" y="4786354"/>
              <a:ext cx="37475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ectangle 50"/>
            <p:cNvSpPr/>
            <p:nvPr/>
          </p:nvSpPr>
          <p:spPr>
            <a:xfrm>
              <a:off x="416395" y="4111630"/>
              <a:ext cx="1345222" cy="132518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>
                  <a:solidFill>
                    <a:sysClr val="windowText" lastClr="000000"/>
                  </a:solidFill>
                </a:rPr>
                <a:t>All particle information and variables</a:t>
              </a:r>
            </a:p>
          </p:txBody>
        </p:sp>
      </p:grpSp>
      <p:pic>
        <p:nvPicPr>
          <p:cNvPr id="36" name="Picture 35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6A168-6AA7-9646-857C-F8745FF7A1BA}" type="datetime1">
              <a:rPr lang="en-GB" smtClean="0"/>
              <a:t>05/04/2019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27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Orange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58447</TotalTime>
  <Words>2770</Words>
  <Application>Microsoft Macintosh PowerPoint</Application>
  <PresentationFormat>On-screen Show (4:3)</PresentationFormat>
  <Paragraphs>426</Paragraphs>
  <Slides>33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Calibri</vt:lpstr>
      <vt:lpstr>Calibri Light</vt:lpstr>
      <vt:lpstr>Cambria Math</vt:lpstr>
      <vt:lpstr>Mangal</vt:lpstr>
      <vt:lpstr>Wingdings</vt:lpstr>
      <vt:lpstr>Arial</vt:lpstr>
      <vt:lpstr>Retrospect</vt:lpstr>
      <vt:lpstr>Prospects for top-Yukawa coupling and Higgs boson CP  at the CLIC e+e- collider</vt:lpstr>
      <vt:lpstr>Outline</vt:lpstr>
      <vt:lpstr>PowerPoint Presentation</vt:lpstr>
      <vt:lpstr>Compact Linear Collider (CLIC) </vt:lpstr>
      <vt:lpstr>Motivation</vt:lpstr>
      <vt:lpstr>Analysis Strategy</vt:lpstr>
      <vt:lpstr>Backgrounds</vt:lpstr>
      <vt:lpstr>PowerPoint Presentation</vt:lpstr>
      <vt:lpstr>Event reconstruction strategy</vt:lpstr>
      <vt:lpstr>BDTG response</vt:lpstr>
      <vt:lpstr>Selection efficiency after BDTG cut</vt:lpstr>
      <vt:lpstr>Selection efficiency after BDTG cut</vt:lpstr>
      <vt:lpstr>Result on top-Yukawa coupling</vt:lpstr>
      <vt:lpstr>CP violation in tt ̅H production</vt:lpstr>
      <vt:lpstr>CP violation in tt ̅H production</vt:lpstr>
      <vt:lpstr>Cross section to CP-mixing sensitivity</vt:lpstr>
      <vt:lpstr>Cross section to CP-mixing sensitivity</vt:lpstr>
      <vt:lpstr>Up-down asymmetry</vt:lpstr>
      <vt:lpstr>sin⁡ζ and A_ϕ with tight cuts</vt:lpstr>
      <vt:lpstr>Preliminary results on mixing angle</vt:lpstr>
      <vt:lpstr>Summary</vt:lpstr>
      <vt:lpstr>Backup Slides</vt:lpstr>
      <vt:lpstr>Result on top-Yukawa coupling</vt:lpstr>
      <vt:lpstr>PowerPoint Presentation</vt:lpstr>
      <vt:lpstr>PowerPoint Presentation</vt:lpstr>
      <vt:lpstr>PowerPoint Presentation</vt:lpstr>
      <vt:lpstr>PowerPoint Presentation</vt:lpstr>
      <vt:lpstr>Top, W^±and Higgs Reconstruction</vt:lpstr>
      <vt:lpstr>BDTG cut efficiency &amp; optimal significance</vt:lpstr>
      <vt:lpstr>Improvement of top reconstruction</vt:lpstr>
      <vt:lpstr>Error estimation</vt:lpstr>
      <vt:lpstr>χ^2 template fitting</vt:lpstr>
      <vt:lpstr>Sensitivity to CP property</vt:lpstr>
    </vt:vector>
  </TitlesOfParts>
  <Company/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Current status on the analysis of Yukawa coupling and CP violation  in the ttH channel at 1.4TeV</dc:title>
  <dc:creator>ZHANG Yixuan</dc:creator>
  <cp:lastModifiedBy>ZHANG Yixuan</cp:lastModifiedBy>
  <cp:revision>679</cp:revision>
  <cp:lastPrinted>2018-05-02T11:06:41Z</cp:lastPrinted>
  <dcterms:created xsi:type="dcterms:W3CDTF">2017-03-27T08:25:35Z</dcterms:created>
  <dcterms:modified xsi:type="dcterms:W3CDTF">2019-04-07T21:12:00Z</dcterms:modified>
</cp:coreProperties>
</file>