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62" r:id="rId4"/>
    <p:sldId id="258" r:id="rId5"/>
    <p:sldId id="259" r:id="rId6"/>
    <p:sldId id="286" r:id="rId7"/>
    <p:sldId id="266" r:id="rId8"/>
    <p:sldId id="267" r:id="rId9"/>
    <p:sldId id="283" r:id="rId10"/>
    <p:sldId id="285" r:id="rId11"/>
    <p:sldId id="263" r:id="rId12"/>
    <p:sldId id="268" r:id="rId13"/>
    <p:sldId id="296" r:id="rId14"/>
    <p:sldId id="269" r:id="rId15"/>
    <p:sldId id="270" r:id="rId16"/>
    <p:sldId id="287" r:id="rId17"/>
    <p:sldId id="297" r:id="rId18"/>
    <p:sldId id="295" r:id="rId19"/>
    <p:sldId id="265" r:id="rId20"/>
    <p:sldId id="271" r:id="rId21"/>
    <p:sldId id="260" r:id="rId22"/>
    <p:sldId id="273" r:id="rId23"/>
    <p:sldId id="291" r:id="rId24"/>
    <p:sldId id="272" r:id="rId25"/>
    <p:sldId id="274" r:id="rId26"/>
    <p:sldId id="276" r:id="rId27"/>
    <p:sldId id="298" r:id="rId28"/>
    <p:sldId id="261" r:id="rId29"/>
    <p:sldId id="279" r:id="rId30"/>
    <p:sldId id="278" r:id="rId31"/>
    <p:sldId id="299" r:id="rId32"/>
    <p:sldId id="282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885"/>
    <p:restoredTop sz="94690"/>
  </p:normalViewPr>
  <p:slideViewPr>
    <p:cSldViewPr snapToGrid="0" snapToObjects="1">
      <p:cViewPr varScale="1">
        <p:scale>
          <a:sx n="99" d="100"/>
          <a:sy n="99" d="100"/>
        </p:scale>
        <p:origin x="7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54CB80-D8BF-8542-BD68-FD4E18403C44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6D86B-BD2B-1D44-A4C7-96E0D502D3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890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181795"/>
            <a:ext cx="6400800" cy="754911"/>
          </a:xfrm>
        </p:spPr>
        <p:txBody>
          <a:bodyPr/>
          <a:lstStyle>
            <a:lvl1pPr>
              <a:defRPr>
                <a:solidFill>
                  <a:srgbClr val="00009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87484" y="2276475"/>
            <a:ext cx="5877098" cy="2808288"/>
          </a:xfrm>
        </p:spPr>
        <p:txBody>
          <a:bodyPr/>
          <a:lstStyle>
            <a:lvl1pPr marL="0" indent="0" algn="ctr">
              <a:buFontTx/>
              <a:buNone/>
              <a:defRPr sz="1600">
                <a:solidFill>
                  <a:srgbClr val="000090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684214" y="1484313"/>
            <a:ext cx="7775575" cy="0"/>
          </a:xfrm>
          <a:prstGeom prst="line">
            <a:avLst/>
          </a:prstGeom>
          <a:noFill/>
          <a:ln w="50800">
            <a:solidFill>
              <a:srgbClr val="00009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1403350" y="1484313"/>
            <a:ext cx="0" cy="3600450"/>
          </a:xfrm>
          <a:prstGeom prst="line">
            <a:avLst/>
          </a:prstGeom>
          <a:noFill/>
          <a:ln w="50800">
            <a:solidFill>
              <a:srgbClr val="00009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892173" y="1755776"/>
            <a:ext cx="135806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solidFill>
                  <a:srgbClr val="800000"/>
                </a:solidFill>
                <a:latin typeface="Arial"/>
                <a:cs typeface="Arial"/>
              </a:rPr>
              <a:t>Lars Eklund</a:t>
            </a:r>
          </a:p>
        </p:txBody>
      </p:sp>
      <p:pic>
        <p:nvPicPr>
          <p:cNvPr id="8" name="Picture 7" descr="UNILOGO_256_GIF.gif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3981" y="5300663"/>
            <a:ext cx="3736040" cy="115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179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6552640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GB"/>
              <a:t>10 April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5888" y="6557403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L. Eklund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80289" y="6555815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C335932A-DA49-6044-A452-E5C806CB7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79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4976" y="1204331"/>
            <a:ext cx="2108200" cy="49218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4" y="1204333"/>
            <a:ext cx="6175375" cy="49720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6543678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GB"/>
              <a:t>10 April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5888" y="6548441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L. Eklund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80289" y="6546853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C335932A-DA49-6044-A452-E5C806CB7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512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06375"/>
            <a:ext cx="7978776" cy="719138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30035"/>
            <a:ext cx="8435975" cy="50375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6561604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GB"/>
              <a:t>10 April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5888" y="6566367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L. Eklund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80289" y="6564779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C335932A-DA49-6044-A452-E5C806CB7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16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5441" y="2519913"/>
            <a:ext cx="7772400" cy="1362075"/>
          </a:xfrm>
        </p:spPr>
        <p:txBody>
          <a:bodyPr anchor="ctr"/>
          <a:lstStyle>
            <a:lvl1pPr algn="ctr">
              <a:defRPr sz="3200" b="1" cap="sm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065" y="4203500"/>
            <a:ext cx="7772400" cy="1158210"/>
          </a:xfrm>
        </p:spPr>
        <p:txBody>
          <a:bodyPr anchor="ctr"/>
          <a:lstStyle>
            <a:lvl1pPr marL="0" indent="0" algn="ctr">
              <a:buNone/>
              <a:defRPr sz="18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6552645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GB"/>
              <a:t>10 April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5888" y="6557408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L. Eklund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80289" y="6555820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C335932A-DA49-6044-A452-E5C806CB7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570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141788" cy="4713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389" y="1412875"/>
            <a:ext cx="4141787" cy="4713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313" y="6552643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GB"/>
              <a:t>10 April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55888" y="6557406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L. Eklund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80289" y="6555818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C335932A-DA49-6044-A452-E5C806CB7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61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087" y="156118"/>
            <a:ext cx="7780713" cy="755214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6315"/>
            <a:ext cx="4040188" cy="546387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0989"/>
            <a:ext cx="4040188" cy="422517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46315"/>
            <a:ext cx="4041775" cy="546387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900989"/>
            <a:ext cx="4041775" cy="422517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68313" y="6552640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GB"/>
              <a:t>10 April 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655888" y="6557403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L. Eklund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380289" y="6555815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C335932A-DA49-6044-A452-E5C806CB7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766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68313" y="6534711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GB"/>
              <a:t>10 April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55888" y="6539474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L. Eklund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380289" y="6537886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C335932A-DA49-6044-A452-E5C806CB7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555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68313" y="6552639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GB"/>
              <a:t>10 April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55888" y="6557402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L. Eklund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380289" y="6555814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C335932A-DA49-6044-A452-E5C806CB7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656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159729"/>
            <a:ext cx="3008313" cy="84748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59727"/>
            <a:ext cx="5111750" cy="496643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018371"/>
            <a:ext cx="3008313" cy="410779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313" y="6552643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GB"/>
              <a:t>10 April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55888" y="6557406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L. Eklund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80289" y="6555818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C335932A-DA49-6044-A452-E5C806CB7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11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6273"/>
            <a:ext cx="5486400" cy="3601302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313" y="6561607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GB"/>
              <a:t>10 April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55888" y="6566370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L. Eklund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80289" y="6564782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C335932A-DA49-6044-A452-E5C806CB7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623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31025" y="206375"/>
            <a:ext cx="796215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1" y="1447800"/>
            <a:ext cx="8435975" cy="471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391275"/>
            <a:ext cx="180022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1">
                <a:latin typeface="Arial"/>
                <a:cs typeface="Arial"/>
              </a:defRPr>
            </a:lvl1pPr>
          </a:lstStyle>
          <a:p>
            <a:r>
              <a:rPr lang="en-GB"/>
              <a:t>10 April 2019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55888" y="6396038"/>
            <a:ext cx="43354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 b="1">
                <a:latin typeface="Arial"/>
                <a:cs typeface="Arial"/>
              </a:defRPr>
            </a:lvl1pPr>
          </a:lstStyle>
          <a:p>
            <a:r>
              <a:rPr lang="en-GB"/>
              <a:t>L. Eklund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80289" y="6394450"/>
            <a:ext cx="15589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1">
                <a:latin typeface="Arial"/>
                <a:cs typeface="Arial"/>
              </a:defRPr>
            </a:lvl1pPr>
          </a:lstStyle>
          <a:p>
            <a:fld id="{C335932A-DA49-6044-A452-E5C806CB7094}" type="slidenum">
              <a:rPr lang="en-GB" smtClean="0"/>
              <a:t>‹#›</a:t>
            </a:fld>
            <a:endParaRPr lang="en-GB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906087" y="1052512"/>
            <a:ext cx="8058527" cy="3203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7179" name="Picture 11" descr="UNILOGO_CMYK_JPG_CROPPED"/>
          <p:cNvPicPr>
            <a:picLocks noChangeAspect="1" noChangeArrowheads="1"/>
          </p:cNvPicPr>
          <p:nvPr/>
        </p:nvPicPr>
        <p:blipFill>
          <a:blip r:embed="rId1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768" y="115888"/>
            <a:ext cx="652463" cy="1009650"/>
          </a:xfrm>
          <a:prstGeom prst="rect">
            <a:avLst/>
          </a:prstGeom>
          <a:noFill/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C1386AB-ED92-2348-8420-A3F876C673D5}"/>
              </a:ext>
            </a:extLst>
          </p:cNvPr>
          <p:cNvSpPr/>
          <p:nvPr userDrawn="1"/>
        </p:nvSpPr>
        <p:spPr>
          <a:xfrm>
            <a:off x="0" y="0"/>
            <a:ext cx="108000" cy="6858000"/>
          </a:xfrm>
          <a:prstGeom prst="rect">
            <a:avLst/>
          </a:prstGeom>
          <a:solidFill>
            <a:srgbClr val="002060"/>
          </a:solidFill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805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/>
          <a:ea typeface="+mj-ea"/>
          <a:cs typeface="Arial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800">
          <a:solidFill>
            <a:srgbClr val="000066"/>
          </a:solidFill>
          <a:latin typeface="Comic Sans M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800">
          <a:solidFill>
            <a:srgbClr val="000066"/>
          </a:solidFill>
          <a:latin typeface="Comic Sans M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800">
          <a:solidFill>
            <a:srgbClr val="000066"/>
          </a:solidFill>
          <a:latin typeface="Comic Sans M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800">
          <a:solidFill>
            <a:srgbClr val="000066"/>
          </a:solidFill>
          <a:latin typeface="Comic Sans MS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1800">
          <a:solidFill>
            <a:srgbClr val="000066"/>
          </a:solidFill>
          <a:latin typeface="Comic Sans MS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1800">
          <a:solidFill>
            <a:srgbClr val="000066"/>
          </a:solidFill>
          <a:latin typeface="Comic Sans MS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1800">
          <a:solidFill>
            <a:srgbClr val="000066"/>
          </a:solidFill>
          <a:latin typeface="Comic Sans MS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1800">
          <a:solidFill>
            <a:srgbClr val="000066"/>
          </a:solidFill>
          <a:latin typeface="Comic Sans MS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accent2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rgbClr val="003300"/>
          </a:solidFill>
          <a:latin typeface="+mn-lt"/>
          <a:ea typeface="ＭＳ Ｐゴシック" charset="-128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rgbClr val="800000"/>
          </a:solidFill>
          <a:latin typeface="+mn-lt"/>
          <a:ea typeface="ＭＳ Ｐゴシック" charset="-128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accent2"/>
          </a:solidFill>
          <a:latin typeface="+mn-lt"/>
          <a:ea typeface="ＭＳ Ｐゴシック" charset="-128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rgbClr val="003300"/>
          </a:solidFill>
          <a:latin typeface="+mn-lt"/>
          <a:ea typeface="ＭＳ Ｐゴシック" charset="-128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3300"/>
          </a:solidFill>
          <a:latin typeface="+mn-lt"/>
          <a:ea typeface="ＭＳ Ｐゴシック" charset="-128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3300"/>
          </a:solidFill>
          <a:latin typeface="+mn-lt"/>
          <a:ea typeface="ＭＳ Ｐゴシック" charset="-128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3300"/>
          </a:solidFill>
          <a:latin typeface="+mn-lt"/>
          <a:ea typeface="ＭＳ Ｐゴシック" charset="-128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3300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31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f"/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tiff"/><Relationship Id="rId4" Type="http://schemas.openxmlformats.org/officeDocument/2006/relationships/image" Target="../media/image51.tif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89631-0FD5-364F-A7A4-8B7176293A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400"/>
              <a:t>LHC Detector Upgrades</a:t>
            </a:r>
            <a:endParaRPr lang="en-GB" sz="2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A227E1-92B6-424A-8C5D-08B2E99169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90389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A87E9-3734-5B4F-993F-67BB9E829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Luminosity levelling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86359-4E25-D741-9A2D-D728174418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68" y="1201246"/>
            <a:ext cx="4939047" cy="5276828"/>
          </a:xfrm>
        </p:spPr>
        <p:txBody>
          <a:bodyPr/>
          <a:lstStyle/>
          <a:p>
            <a:r>
              <a:rPr lang="en-GB" dirty="0" err="1"/>
              <a:t>LHCb</a:t>
            </a:r>
            <a:r>
              <a:rPr lang="en-GB" dirty="0"/>
              <a:t> &amp; ALICE take data at levelled luminosity since 2011</a:t>
            </a:r>
          </a:p>
          <a:p>
            <a:pPr lvl="1"/>
            <a:r>
              <a:rPr lang="en-GB" dirty="0"/>
              <a:t>Stable optimal conditions</a:t>
            </a:r>
          </a:p>
          <a:p>
            <a:pPr lvl="2"/>
            <a:r>
              <a:rPr lang="en-GB" dirty="0"/>
              <a:t>Optimal may be subjective!</a:t>
            </a:r>
          </a:p>
          <a:p>
            <a:endParaRPr lang="en-GB" dirty="0"/>
          </a:p>
          <a:p>
            <a:r>
              <a:rPr lang="en-GB" dirty="0"/>
              <a:t>Three methods employed</a:t>
            </a:r>
          </a:p>
          <a:p>
            <a:endParaRPr lang="en-GB" dirty="0"/>
          </a:p>
          <a:p>
            <a:r>
              <a:rPr lang="en-GB" dirty="0"/>
              <a:t>ATLAS &amp; CMS vs. </a:t>
            </a:r>
            <a:r>
              <a:rPr lang="en-GB" dirty="0" err="1"/>
              <a:t>LHCb</a:t>
            </a:r>
            <a:r>
              <a:rPr lang="en-GB" dirty="0"/>
              <a:t> in 2018</a:t>
            </a:r>
          </a:p>
          <a:p>
            <a:pPr lvl="1"/>
            <a:r>
              <a:rPr lang="en-GB" dirty="0"/>
              <a:t>Nominal 12h long fill (average ~8h)</a:t>
            </a:r>
          </a:p>
          <a:p>
            <a:pPr lvl="2"/>
            <a:r>
              <a:rPr lang="en-GB" dirty="0"/>
              <a:t>50x peak luminosity</a:t>
            </a:r>
          </a:p>
          <a:p>
            <a:pPr lvl="2"/>
            <a:r>
              <a:rPr lang="en-GB" dirty="0"/>
              <a:t>30x integrated luminosity</a:t>
            </a:r>
          </a:p>
          <a:p>
            <a:endParaRPr lang="en-GB" dirty="0"/>
          </a:p>
          <a:p>
            <a:r>
              <a:rPr lang="en-GB" dirty="0"/>
              <a:t>Levelling for all experiments in Run III</a:t>
            </a:r>
          </a:p>
          <a:p>
            <a:pPr lvl="1"/>
            <a:r>
              <a:rPr lang="en-GB" dirty="0"/>
              <a:t>Longer average fill lengths</a:t>
            </a:r>
          </a:p>
          <a:p>
            <a:pPr lvl="1"/>
            <a:r>
              <a:rPr lang="en-GB" dirty="0"/>
              <a:t>More favourable conditions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B17FD-1650-F342-A8A7-9F235CD92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0EA6A-7769-B44A-8E1A-6A55FB4F6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2C09A-536A-4F49-A610-F0888C1A9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D032A24-AD3F-BA44-B11B-A0006ADE7D3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4269" y="1663251"/>
            <a:ext cx="4881095" cy="20549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D696EA-CAF1-3946-944A-3DC39EBD3D1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0590" y="4087847"/>
            <a:ext cx="3814469" cy="202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157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C17A3-891F-3B44-873F-D66B8D389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LS2 – </a:t>
            </a:r>
            <a:r>
              <a:rPr lang="en-GB" dirty="0" err="1"/>
              <a:t>LHCb</a:t>
            </a:r>
            <a:r>
              <a:rPr lang="en-GB" dirty="0"/>
              <a:t> Upgrade – physics 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2DAD8-0737-0B4D-9986-9045E15BC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347" y="1265640"/>
            <a:ext cx="5698904" cy="5225311"/>
          </a:xfrm>
        </p:spPr>
        <p:txBody>
          <a:bodyPr/>
          <a:lstStyle/>
          <a:p>
            <a:r>
              <a:rPr lang="en-GB" dirty="0" err="1"/>
              <a:t>LHCb</a:t>
            </a:r>
            <a:r>
              <a:rPr lang="en-GB" dirty="0"/>
              <a:t> – still statistics limited </a:t>
            </a:r>
          </a:p>
          <a:p>
            <a:pPr lvl="1"/>
            <a:r>
              <a:rPr lang="en-GB" dirty="0"/>
              <a:t>Significant scope for improvements</a:t>
            </a:r>
          </a:p>
          <a:p>
            <a:pPr lvl="1"/>
            <a:endParaRPr lang="en-GB" dirty="0"/>
          </a:p>
          <a:p>
            <a:r>
              <a:rPr lang="en-GB" dirty="0" err="1"/>
              <a:t>LHCb</a:t>
            </a:r>
            <a:r>
              <a:rPr lang="en-GB" dirty="0"/>
              <a:t> levels luminosity at 4x10</a:t>
            </a:r>
            <a:r>
              <a:rPr lang="en-GB" baseline="30000" dirty="0"/>
              <a:t>32</a:t>
            </a:r>
            <a:r>
              <a:rPr lang="en-GB" dirty="0"/>
              <a:t> cm</a:t>
            </a:r>
            <a:r>
              <a:rPr lang="en-GB" baseline="30000" dirty="0"/>
              <a:t>-2</a:t>
            </a:r>
            <a:r>
              <a:rPr lang="en-GB" dirty="0"/>
              <a:t>s</a:t>
            </a:r>
            <a:r>
              <a:rPr lang="en-GB" baseline="30000" dirty="0"/>
              <a:t>-1</a:t>
            </a:r>
          </a:p>
          <a:p>
            <a:pPr lvl="1"/>
            <a:r>
              <a:rPr lang="en-GB" dirty="0"/>
              <a:t>Data doubling time 4.2 years</a:t>
            </a:r>
          </a:p>
          <a:p>
            <a:pPr lvl="1"/>
            <a:r>
              <a:rPr lang="en-GB" dirty="0"/>
              <a:t>LHC can deliver higher luminosity</a:t>
            </a:r>
          </a:p>
          <a:p>
            <a:pPr lvl="1"/>
            <a:endParaRPr lang="en-GB" dirty="0"/>
          </a:p>
          <a:p>
            <a:r>
              <a:rPr lang="en-GB" dirty="0"/>
              <a:t>Primary limitation: L0 trigger</a:t>
            </a:r>
          </a:p>
          <a:p>
            <a:pPr lvl="1"/>
            <a:r>
              <a:rPr lang="en-GB" dirty="0"/>
              <a:t>Decision based on muons &amp; calorimeters</a:t>
            </a:r>
          </a:p>
          <a:p>
            <a:pPr lvl="2"/>
            <a:r>
              <a:rPr lang="en-GB" dirty="0"/>
              <a:t>Rate reduced from 40 MHz to 1 MHz</a:t>
            </a:r>
          </a:p>
          <a:p>
            <a:pPr lvl="1"/>
            <a:r>
              <a:rPr lang="en-GB" dirty="0"/>
              <a:t>Signal yields in hadronic modes saturates</a:t>
            </a:r>
          </a:p>
          <a:p>
            <a:pPr lvl="1"/>
            <a:endParaRPr lang="en-GB" dirty="0"/>
          </a:p>
          <a:p>
            <a:r>
              <a:rPr lang="en-GB" dirty="0"/>
              <a:t>Secondary limitation: occupancy</a:t>
            </a:r>
          </a:p>
          <a:p>
            <a:pPr lvl="1"/>
            <a:r>
              <a:rPr lang="en-GB" dirty="0"/>
              <a:t>Currently 2x design luminosity </a:t>
            </a:r>
          </a:p>
          <a:p>
            <a:pPr lvl="1"/>
            <a:r>
              <a:rPr lang="en-GB" dirty="0"/>
              <a:t>Requires detector upgrades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CAAAA-7B1B-C643-B003-9BB827C1B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C9557-6497-0B48-A868-3C3435E11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47DD5-A4CA-CB4A-ACE5-90C1D0CDD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11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0F0D6F4-77DB-7B4C-B6FD-8C935AEF0FC6}"/>
              </a:ext>
            </a:extLst>
          </p:cNvPr>
          <p:cNvGrpSpPr/>
          <p:nvPr/>
        </p:nvGrpSpPr>
        <p:grpSpPr>
          <a:xfrm>
            <a:off x="5779008" y="1097280"/>
            <a:ext cx="2552838" cy="2281753"/>
            <a:chOff x="1628964" y="3753758"/>
            <a:chExt cx="2828736" cy="2637517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E11D1321-5574-FC4F-A715-A8D8BAC929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8964" y="3753758"/>
              <a:ext cx="2828736" cy="26375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D5EAC3B-6C0B-5246-8B27-52E418969BBD}"/>
                </a:ext>
              </a:extLst>
            </p:cNvPr>
            <p:cNvCxnSpPr>
              <a:cxnSpLocks/>
            </p:cNvCxnSpPr>
            <p:nvPr/>
          </p:nvCxnSpPr>
          <p:spPr>
            <a:xfrm>
              <a:off x="3737565" y="4405055"/>
              <a:ext cx="0" cy="1670110"/>
            </a:xfrm>
            <a:prstGeom prst="line">
              <a:avLst/>
            </a:prstGeom>
            <a:ln w="3175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0F47828-A821-9743-8E15-2C40A4273C34}"/>
                </a:ext>
              </a:extLst>
            </p:cNvPr>
            <p:cNvSpPr txBox="1"/>
            <p:nvPr/>
          </p:nvSpPr>
          <p:spPr>
            <a:xfrm>
              <a:off x="3004611" y="3820280"/>
              <a:ext cx="13434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C00000"/>
                  </a:solidFill>
                </a:rPr>
                <a:t>current luminosity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DE6F08B4-28EE-9C4E-9BB7-A34403504A4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2472" y="3346704"/>
            <a:ext cx="2251558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567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2BC56-09C6-D94B-BDD8-21CCB2DB1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LHCb</a:t>
            </a:r>
            <a:r>
              <a:rPr lang="en-GB" dirty="0"/>
              <a:t> Upgrade – trigger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D5FCC0-51CA-904F-A575-977FABE7D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039" y="1278519"/>
            <a:ext cx="4984511" cy="5153061"/>
          </a:xfrm>
        </p:spPr>
        <p:txBody>
          <a:bodyPr/>
          <a:lstStyle/>
          <a:p>
            <a:r>
              <a:rPr lang="en-GB" dirty="0"/>
              <a:t>LS1: Online reconstruction and trigger upgrade</a:t>
            </a:r>
          </a:p>
          <a:p>
            <a:pPr lvl="1"/>
            <a:r>
              <a:rPr lang="en-GB" dirty="0"/>
              <a:t>HLT1 – partial reconstruction</a:t>
            </a:r>
          </a:p>
          <a:p>
            <a:pPr lvl="2"/>
            <a:r>
              <a:rPr lang="en-GB" dirty="0"/>
              <a:t>1 MHz → 100 kHz</a:t>
            </a:r>
          </a:p>
          <a:p>
            <a:pPr lvl="1"/>
            <a:r>
              <a:rPr lang="en-GB" dirty="0"/>
              <a:t>Buffer for O(days)</a:t>
            </a:r>
          </a:p>
          <a:p>
            <a:pPr lvl="2"/>
            <a:r>
              <a:rPr lang="en-GB" dirty="0"/>
              <a:t>Alignment &amp; calibration</a:t>
            </a:r>
          </a:p>
          <a:p>
            <a:pPr lvl="1"/>
            <a:r>
              <a:rPr lang="en-GB" dirty="0"/>
              <a:t>HLT2 – offline quality selections</a:t>
            </a:r>
          </a:p>
          <a:p>
            <a:pPr lvl="2"/>
            <a:r>
              <a:rPr lang="en-GB" dirty="0"/>
              <a:t>Asynchronous – better use of computing resources</a:t>
            </a:r>
          </a:p>
          <a:p>
            <a:endParaRPr lang="en-GB" dirty="0"/>
          </a:p>
          <a:p>
            <a:r>
              <a:rPr lang="en-GB" dirty="0" err="1"/>
              <a:t>LHCb</a:t>
            </a:r>
            <a:r>
              <a:rPr lang="en-GB" dirty="0"/>
              <a:t> upgrade trigger</a:t>
            </a:r>
          </a:p>
          <a:p>
            <a:pPr lvl="1"/>
            <a:r>
              <a:rPr lang="en-GB" dirty="0"/>
              <a:t>Remove H/W trigger completely</a:t>
            </a:r>
          </a:p>
          <a:p>
            <a:pPr lvl="2"/>
            <a:r>
              <a:rPr lang="en-GB" dirty="0"/>
              <a:t>Full detector readout @ 40 MHz</a:t>
            </a:r>
          </a:p>
          <a:p>
            <a:pPr lvl="1"/>
            <a:r>
              <a:rPr lang="en-GB" dirty="0"/>
              <a:t>Continue current HLT1/HLT2 strategy</a:t>
            </a:r>
          </a:p>
          <a:p>
            <a:pPr lvl="2"/>
            <a:r>
              <a:rPr lang="en-GB" dirty="0"/>
              <a:t>Even tighter online selections </a:t>
            </a:r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26BF1-2AC8-444E-BE15-3DC8E8A54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BFCF7-B065-7749-BF19-436A084C9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2AE5C-7808-8844-A895-6CC65666B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F87663-467B-E747-8E64-418BC3384AB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3817" y="1238635"/>
            <a:ext cx="2056540" cy="31319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FF3DD7-E332-B244-A9BE-9833502729F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2136" y="1238635"/>
            <a:ext cx="2056540" cy="31319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283A6CF-9515-F54D-B861-D869CED607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606" y="4530422"/>
            <a:ext cx="4088690" cy="159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904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91D6E9C-36AC-6344-AE7F-6451368D9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0842" y="2586276"/>
            <a:ext cx="3967843" cy="15325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F437FB-4807-C644-99E2-8E96172F3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LHCb</a:t>
            </a:r>
            <a:r>
              <a:rPr lang="en-GB" dirty="0"/>
              <a:t> upgrade – data processing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B15154-A7AD-5646-890B-080F32668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298" y="1322217"/>
            <a:ext cx="5241473" cy="5155857"/>
          </a:xfrm>
        </p:spPr>
        <p:txBody>
          <a:bodyPr/>
          <a:lstStyle/>
          <a:p>
            <a:r>
              <a:rPr lang="en-GB" sz="1800" dirty="0"/>
              <a:t>Run II output streams from the HLT</a:t>
            </a:r>
          </a:p>
          <a:p>
            <a:pPr lvl="1"/>
            <a:r>
              <a:rPr lang="en-GB" sz="1600" dirty="0"/>
              <a:t>Full stream: complete event information</a:t>
            </a:r>
          </a:p>
          <a:p>
            <a:pPr lvl="2"/>
            <a:r>
              <a:rPr lang="en-GB" sz="1600" dirty="0"/>
              <a:t>Allows re-processing offline</a:t>
            </a:r>
          </a:p>
          <a:p>
            <a:pPr lvl="2"/>
            <a:r>
              <a:rPr lang="en-GB" sz="1600" dirty="0"/>
              <a:t>Requires central pre-selections</a:t>
            </a:r>
          </a:p>
          <a:p>
            <a:pPr lvl="1"/>
            <a:r>
              <a:rPr lang="en-GB" sz="1600" dirty="0"/>
              <a:t>Turbo stream: only physics objects</a:t>
            </a:r>
          </a:p>
          <a:p>
            <a:pPr lvl="2"/>
            <a:r>
              <a:rPr lang="en-GB" sz="1600" dirty="0"/>
              <a:t>Data analysis directly on HLT output</a:t>
            </a:r>
          </a:p>
          <a:p>
            <a:pPr lvl="1"/>
            <a:r>
              <a:rPr lang="en-GB" sz="1600" dirty="0"/>
              <a:t>Configurable persistence options</a:t>
            </a:r>
          </a:p>
          <a:p>
            <a:pPr lvl="2"/>
            <a:r>
              <a:rPr lang="en-GB" sz="1600" dirty="0"/>
              <a:t>Only signal candidate → full event information</a:t>
            </a:r>
          </a:p>
          <a:p>
            <a:endParaRPr lang="en-GB" sz="1800" dirty="0"/>
          </a:p>
          <a:p>
            <a:r>
              <a:rPr lang="en-GB" sz="1800" dirty="0" err="1"/>
              <a:t>LHCb</a:t>
            </a:r>
            <a:r>
              <a:rPr lang="en-GB" sz="1800" dirty="0"/>
              <a:t> upgrade processing</a:t>
            </a:r>
          </a:p>
          <a:p>
            <a:pPr lvl="1"/>
            <a:r>
              <a:rPr lang="en-GB" sz="1600" dirty="0"/>
              <a:t>Employ same strategies – more aggressively</a:t>
            </a:r>
          </a:p>
          <a:p>
            <a:pPr lvl="2"/>
            <a:r>
              <a:rPr lang="en-GB" sz="1600" dirty="0"/>
              <a:t>HLT output is already signal dominated</a:t>
            </a:r>
          </a:p>
          <a:p>
            <a:pPr lvl="1"/>
            <a:r>
              <a:rPr lang="en-GB" sz="1600" dirty="0"/>
              <a:t>Increase fraction of Turbo to increase the output rate</a:t>
            </a:r>
          </a:p>
          <a:p>
            <a:pPr lvl="2"/>
            <a:r>
              <a:rPr lang="en-GB" sz="1600" dirty="0"/>
              <a:t>Majority of analyses will use Turbo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EBF9B6-E7AE-1D47-ACBD-C4EAC5CFD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BE5A36-23C1-EB4D-839F-98C88990E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D2031-10CE-0248-86EA-D9C77B845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13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9277B6-18E2-5D45-8728-3DEB64165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7725" y="1400875"/>
            <a:ext cx="3734077" cy="9667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64CBB52-B9A7-C84C-AB13-62F36AB6CD25}"/>
              </a:ext>
            </a:extLst>
          </p:cNvPr>
          <p:cNvSpPr txBox="1"/>
          <p:nvPr/>
        </p:nvSpPr>
        <p:spPr>
          <a:xfrm>
            <a:off x="5559728" y="1077685"/>
            <a:ext cx="3070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2018 output rates &amp; bandwidths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E15BADB-4680-6D43-A98D-F87869030C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2141" y="4278086"/>
            <a:ext cx="3845245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063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F2458-B7C0-CE48-BB2C-021B8FE16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LS2 – </a:t>
            </a:r>
            <a:r>
              <a:rPr lang="en-GB" dirty="0" err="1"/>
              <a:t>LHCb</a:t>
            </a:r>
            <a:r>
              <a:rPr lang="en-GB" dirty="0"/>
              <a:t> Upgrade 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3035F7-EB81-9B4F-ACF7-4C8CDEC65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ACE22-A00B-614D-B899-2EC5C9E6D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814E6-80F2-8E49-A3EF-85B6F6CC4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38B27F-C15A-314B-84BC-9E1C9932F2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0824" y="2484680"/>
            <a:ext cx="5607144" cy="33466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B85DCC-684E-AE42-8F26-86BAD1DCEE01}"/>
              </a:ext>
            </a:extLst>
          </p:cNvPr>
          <p:cNvSpPr txBox="1"/>
          <p:nvPr/>
        </p:nvSpPr>
        <p:spPr>
          <a:xfrm>
            <a:off x="118873" y="3602736"/>
            <a:ext cx="2011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VELO: replace with new pixel detector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88668E-51EB-174E-AB66-56BA8365D75C}"/>
              </a:ext>
            </a:extLst>
          </p:cNvPr>
          <p:cNvSpPr txBox="1"/>
          <p:nvPr/>
        </p:nvSpPr>
        <p:spPr>
          <a:xfrm>
            <a:off x="1588009" y="2100072"/>
            <a:ext cx="1850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TT: replace with new strip detector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9105B9-34A7-274B-A721-BA245D98A016}"/>
              </a:ext>
            </a:extLst>
          </p:cNvPr>
          <p:cNvSpPr txBox="1"/>
          <p:nvPr/>
        </p:nvSpPr>
        <p:spPr>
          <a:xfrm>
            <a:off x="3624073" y="2005584"/>
            <a:ext cx="2374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 &amp; IT: replace with scintillating fibre tracker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E7B6AB-064B-2642-9807-DBC3BB5CB6BF}"/>
              </a:ext>
            </a:extLst>
          </p:cNvPr>
          <p:cNvSpPr txBox="1"/>
          <p:nvPr/>
        </p:nvSpPr>
        <p:spPr>
          <a:xfrm>
            <a:off x="822960" y="5724144"/>
            <a:ext cx="3849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RICH: new photodetectors &amp; electronics. Modified optics &amp; mechanics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093BDD-12A6-3F49-9864-622C52877F3D}"/>
              </a:ext>
            </a:extLst>
          </p:cNvPr>
          <p:cNvSpPr txBox="1"/>
          <p:nvPr/>
        </p:nvSpPr>
        <p:spPr>
          <a:xfrm>
            <a:off x="6345937" y="1926336"/>
            <a:ext cx="27980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Muon system: replace FE electronics and remove M1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9B7859-D272-8849-B43D-3C4826EE42B9}"/>
              </a:ext>
            </a:extLst>
          </p:cNvPr>
          <p:cNvSpPr txBox="1"/>
          <p:nvPr/>
        </p:nvSpPr>
        <p:spPr>
          <a:xfrm>
            <a:off x="4764025" y="5751576"/>
            <a:ext cx="31455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Calorimeters: replace FE electronics and remove PS/PSD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83203C-61B4-C54E-91A3-6997EE201525}"/>
              </a:ext>
            </a:extLst>
          </p:cNvPr>
          <p:cNvSpPr txBox="1"/>
          <p:nvPr/>
        </p:nvSpPr>
        <p:spPr>
          <a:xfrm>
            <a:off x="1938528" y="1170819"/>
            <a:ext cx="6000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Trigger, DAQ and timing system complexly replaced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40 Tb/s data read out to the trigger farm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2BFEE6-1129-004E-BB38-A7C5DFBBA2F8}"/>
              </a:ext>
            </a:extLst>
          </p:cNvPr>
          <p:cNvSpPr txBox="1"/>
          <p:nvPr/>
        </p:nvSpPr>
        <p:spPr>
          <a:xfrm>
            <a:off x="173736" y="4142232"/>
            <a:ext cx="1688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</a:rPr>
              <a:t>UK contribution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B7ABE0-8D4D-E247-8C5C-B222B109F05B}"/>
              </a:ext>
            </a:extLst>
          </p:cNvPr>
          <p:cNvSpPr txBox="1"/>
          <p:nvPr/>
        </p:nvSpPr>
        <p:spPr>
          <a:xfrm>
            <a:off x="1597152" y="6260592"/>
            <a:ext cx="1688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</a:rPr>
              <a:t>UK contribution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E632DA-03A4-1C4C-A9A3-789D4F3E74CE}"/>
              </a:ext>
            </a:extLst>
          </p:cNvPr>
          <p:cNvSpPr txBox="1"/>
          <p:nvPr/>
        </p:nvSpPr>
        <p:spPr>
          <a:xfrm>
            <a:off x="188976" y="1267968"/>
            <a:ext cx="1688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</a:rPr>
              <a:t>UK contribution</a:t>
            </a:r>
          </a:p>
        </p:txBody>
      </p:sp>
    </p:spTree>
    <p:extLst>
      <p:ext uri="{BB962C8B-B14F-4D97-AF65-F5344CB8AC3E}">
        <p14:creationId xmlns:p14="http://schemas.microsoft.com/office/powerpoint/2010/main" val="484857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7BA2177-68EF-0D40-B611-A2CE49428BF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144528" y="1837703"/>
            <a:ext cx="3593593" cy="222247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C6F4E21-A4C9-4F48-A6FB-A3D3077BABA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281" y="4636394"/>
            <a:ext cx="2064564" cy="20058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1F2458-B7C0-CE48-BB2C-021B8FE16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LS2 – </a:t>
            </a:r>
            <a:r>
              <a:rPr lang="en-GB" dirty="0" err="1"/>
              <a:t>LHCb</a:t>
            </a:r>
            <a:r>
              <a:rPr lang="en-GB" dirty="0"/>
              <a:t> Upgrade – VELO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11433-1CA5-4D42-95D6-8071B4D2B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753" y="1311747"/>
            <a:ext cx="4956047" cy="5037513"/>
          </a:xfrm>
        </p:spPr>
        <p:txBody>
          <a:bodyPr/>
          <a:lstStyle/>
          <a:p>
            <a:r>
              <a:rPr lang="en-GB" dirty="0"/>
              <a:t>Si Pixel modules</a:t>
            </a:r>
          </a:p>
          <a:p>
            <a:pPr lvl="1"/>
            <a:r>
              <a:rPr lang="en-GB" dirty="0" err="1"/>
              <a:t>VeloPix</a:t>
            </a:r>
            <a:r>
              <a:rPr lang="en-GB" dirty="0"/>
              <a:t> ASIC: 55x55 μm</a:t>
            </a:r>
            <a:r>
              <a:rPr lang="en-GB" baseline="30000" dirty="0"/>
              <a:t>2</a:t>
            </a:r>
            <a:r>
              <a:rPr lang="en-GB" dirty="0"/>
              <a:t> pixels</a:t>
            </a:r>
          </a:p>
          <a:p>
            <a:pPr lvl="2"/>
            <a:r>
              <a:rPr lang="en-GB" sz="1600" dirty="0"/>
              <a:t>Built on TimePix3</a:t>
            </a:r>
          </a:p>
          <a:p>
            <a:pPr lvl="1"/>
            <a:r>
              <a:rPr lang="en-GB" dirty="0"/>
              <a:t>Silicon micro-channel cooling base</a:t>
            </a:r>
          </a:p>
          <a:p>
            <a:pPr lvl="2"/>
            <a:r>
              <a:rPr lang="en-GB" sz="1600" dirty="0"/>
              <a:t>CO</a:t>
            </a:r>
            <a:r>
              <a:rPr lang="en-GB" sz="1600" baseline="-25000" dirty="0"/>
              <a:t>2</a:t>
            </a:r>
            <a:r>
              <a:rPr lang="en-GB" sz="1600" dirty="0"/>
              <a:t> cooling in 12x200 μm</a:t>
            </a:r>
            <a:r>
              <a:rPr lang="en-GB" sz="1600" baseline="30000" dirty="0"/>
              <a:t>2</a:t>
            </a:r>
            <a:r>
              <a:rPr lang="en-GB" sz="1600" dirty="0"/>
              <a:t> channels</a:t>
            </a:r>
          </a:p>
          <a:p>
            <a:pPr lvl="1"/>
            <a:r>
              <a:rPr lang="en-GB" dirty="0"/>
              <a:t>L-shaped modules</a:t>
            </a:r>
          </a:p>
          <a:p>
            <a:pPr lvl="2"/>
            <a:r>
              <a:rPr lang="en-GB" sz="1600" dirty="0"/>
              <a:t>5.1 mm from the beam</a:t>
            </a:r>
          </a:p>
          <a:p>
            <a:endParaRPr lang="en-GB" sz="1800" dirty="0"/>
          </a:p>
          <a:p>
            <a:r>
              <a:rPr lang="en-GB" sz="1800" dirty="0"/>
              <a:t>41M channels read out at 40 MHz</a:t>
            </a:r>
          </a:p>
          <a:p>
            <a:pPr lvl="1"/>
            <a:r>
              <a:rPr lang="en-GB" sz="1600" dirty="0"/>
              <a:t>15.1 Gb/s for hottest ASIC</a:t>
            </a:r>
          </a:p>
          <a:p>
            <a:pPr lvl="1"/>
            <a:r>
              <a:rPr lang="en-GB" sz="1600" dirty="0"/>
              <a:t>1040 data links (5.12 Gb/s)</a:t>
            </a:r>
          </a:p>
          <a:p>
            <a:endParaRPr lang="en-GB" sz="1800" dirty="0"/>
          </a:p>
          <a:p>
            <a:r>
              <a:rPr lang="en-GB" sz="1800" dirty="0"/>
              <a:t>Maintained or improved performance compared to current VELO </a:t>
            </a:r>
          </a:p>
          <a:p>
            <a:pPr lvl="1"/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3035F7-EB81-9B4F-ACF7-4C8CDEC65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ACE22-A00B-614D-B899-2EC5C9E6D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814E6-80F2-8E49-A3EF-85B6F6CC4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15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32C4731-72A2-4D46-A404-89DE0CC37C45}"/>
              </a:ext>
            </a:extLst>
          </p:cNvPr>
          <p:cNvGrpSpPr/>
          <p:nvPr/>
        </p:nvGrpSpPr>
        <p:grpSpPr>
          <a:xfrm>
            <a:off x="4535424" y="1088148"/>
            <a:ext cx="2299397" cy="1301707"/>
            <a:chOff x="5854700" y="5327889"/>
            <a:chExt cx="2549293" cy="138774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C5671BC-6625-8D45-9303-90E351C42D06}"/>
                </a:ext>
              </a:extLst>
            </p:cNvPr>
            <p:cNvGrpSpPr/>
            <p:nvPr/>
          </p:nvGrpSpPr>
          <p:grpSpPr>
            <a:xfrm>
              <a:off x="5854701" y="5526080"/>
              <a:ext cx="2549292" cy="1189558"/>
              <a:chOff x="3485493" y="4868077"/>
              <a:chExt cx="3244761" cy="1548000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91B49E52-E347-A14B-AF31-18E4473E64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070756" y="4868077"/>
                <a:ext cx="1659498" cy="1548000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9B9A6004-3F95-B748-9B44-C5DFB85081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85493" y="4868077"/>
                <a:ext cx="1630121" cy="1548000"/>
              </a:xfrm>
              <a:prstGeom prst="rect">
                <a:avLst/>
              </a:prstGeom>
            </p:spPr>
          </p:pic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2AAF691-C62C-724B-AE88-412680D94F8C}"/>
                </a:ext>
              </a:extLst>
            </p:cNvPr>
            <p:cNvSpPr txBox="1"/>
            <p:nvPr/>
          </p:nvSpPr>
          <p:spPr>
            <a:xfrm>
              <a:off x="5854700" y="5327889"/>
              <a:ext cx="2549293" cy="23972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 anchorCtr="1">
              <a:noAutofit/>
            </a:bodyPr>
            <a:lstStyle/>
            <a:p>
              <a:pPr algn="ctr"/>
              <a:r>
                <a:rPr lang="en-GB" sz="1200" b="1" dirty="0">
                  <a:solidFill>
                    <a:srgbClr val="C00000"/>
                  </a:solidFill>
                </a:rPr>
                <a:t>Upgrade</a:t>
              </a:r>
              <a:r>
                <a:rPr lang="en-GB" sz="1200" b="1" dirty="0"/>
                <a:t>                Current</a:t>
              </a:r>
            </a:p>
          </p:txBody>
        </p:sp>
      </p:grpSp>
      <p:pic>
        <p:nvPicPr>
          <p:cNvPr id="13" name="Picture 12" descr="Screen Shot 2014-07-02 at 17.47.53.png">
            <a:extLst>
              <a:ext uri="{FF2B5EF4-FFF2-40B4-BE49-F238E27FC236}">
                <a16:creationId xmlns:a16="http://schemas.microsoft.com/office/drawing/2014/main" id="{FE87BDA4-FF7E-264A-9679-B4F49317F3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1768" y="2895103"/>
            <a:ext cx="1408176" cy="216507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68B28A3-2306-EF44-8AF4-5856E3679615}"/>
              </a:ext>
            </a:extLst>
          </p:cNvPr>
          <p:cNvSpPr txBox="1"/>
          <p:nvPr/>
        </p:nvSpPr>
        <p:spPr>
          <a:xfrm>
            <a:off x="4837176" y="2418791"/>
            <a:ext cx="184708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Peak data rates [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Gbit/s/ASIC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BB02681-3FF0-F049-9C69-C7383B8B2B2E}"/>
                  </a:ext>
                </a:extLst>
              </p:cNvPr>
              <p:cNvSpPr txBox="1"/>
              <p:nvPr/>
            </p:nvSpPr>
            <p:spPr>
              <a:xfrm>
                <a:off x="6985667" y="5419947"/>
                <a:ext cx="1483738" cy="7386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>
                    <a:solidFill>
                      <a:srgbClr val="C00000"/>
                    </a:solidFill>
                  </a:rPr>
                  <a:t>Upgrade VELO</a:t>
                </a:r>
              </a:p>
              <a:p>
                <a:r>
                  <a:rPr lang="en-GB" sz="1400" b="1" dirty="0"/>
                  <a:t>Current VELO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latin typeface="Cambria Math" charset="0"/>
                            </a:rPr>
                            <m:t>𝜇</m:t>
                          </m:r>
                        </m:e>
                      </m:d>
                      <m:r>
                        <a:rPr lang="en-GB" sz="1400" b="0" i="1" dirty="0" smtClean="0">
                          <a:latin typeface="Cambria Math" charset="0"/>
                        </a:rPr>
                        <m:t>=5.2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BB02681-3FF0-F049-9C69-C7383B8B2B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5667" y="5419947"/>
                <a:ext cx="1483738" cy="738664"/>
              </a:xfrm>
              <a:prstGeom prst="rect">
                <a:avLst/>
              </a:prstGeom>
              <a:blipFill>
                <a:blip r:embed="rId7"/>
                <a:stretch>
                  <a:fillRect l="-847" t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F764C673-4274-7E4B-AAC8-45046F7796E9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01022" y="1832402"/>
            <a:ext cx="3343336" cy="221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20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EF19F39-8C15-514F-97FA-53B547E12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9552" y="1084104"/>
            <a:ext cx="3383280" cy="27584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1F2458-B7C0-CE48-BB2C-021B8FE16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LS2 – </a:t>
            </a:r>
            <a:r>
              <a:rPr lang="en-GB" dirty="0" err="1"/>
              <a:t>LHCb</a:t>
            </a:r>
            <a:r>
              <a:rPr lang="en-GB" dirty="0"/>
              <a:t> Upgrade – RICH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11433-1CA5-4D42-95D6-8071B4D2B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5" y="1156299"/>
            <a:ext cx="5623559" cy="5037513"/>
          </a:xfrm>
        </p:spPr>
        <p:txBody>
          <a:bodyPr/>
          <a:lstStyle/>
          <a:p>
            <a:r>
              <a:rPr lang="en-GB" dirty="0"/>
              <a:t>New RICH 1 mechanics &amp; optics</a:t>
            </a:r>
          </a:p>
          <a:p>
            <a:pPr lvl="1"/>
            <a:r>
              <a:rPr lang="en-GB" dirty="0"/>
              <a:t>Increase focal length</a:t>
            </a:r>
          </a:p>
          <a:p>
            <a:pPr lvl="2"/>
            <a:r>
              <a:rPr lang="en-GB" sz="1600" dirty="0"/>
              <a:t>Reduced occupancy (&lt;30%)</a:t>
            </a:r>
          </a:p>
          <a:p>
            <a:r>
              <a:rPr lang="en-GB" dirty="0"/>
              <a:t>Replace photodetectors</a:t>
            </a:r>
          </a:p>
          <a:p>
            <a:pPr lvl="1"/>
            <a:r>
              <a:rPr lang="en-GB" dirty="0"/>
              <a:t>HPDs → 1” or 2” </a:t>
            </a:r>
            <a:r>
              <a:rPr lang="en-GB" dirty="0" err="1"/>
              <a:t>MaPMTs</a:t>
            </a:r>
            <a:endParaRPr lang="en-GB" dirty="0"/>
          </a:p>
          <a:p>
            <a:pPr lvl="2"/>
            <a:r>
              <a:rPr lang="en-GB" sz="1600" dirty="0"/>
              <a:t>Single-photon sensitivity </a:t>
            </a:r>
          </a:p>
          <a:p>
            <a:pPr lvl="2"/>
            <a:r>
              <a:rPr lang="en-GB" sz="1600" dirty="0"/>
              <a:t>8x8 pixel array</a:t>
            </a:r>
            <a:endParaRPr lang="en-GB" dirty="0"/>
          </a:p>
          <a:p>
            <a:r>
              <a:rPr lang="en-GB" dirty="0"/>
              <a:t>40 MHz readout</a:t>
            </a:r>
          </a:p>
          <a:p>
            <a:pPr lvl="1"/>
            <a:r>
              <a:rPr lang="en-GB" dirty="0"/>
              <a:t>CLARO8 amplifier &amp; discriminator</a:t>
            </a:r>
          </a:p>
          <a:p>
            <a:pPr lvl="1"/>
            <a:r>
              <a:rPr lang="en-GB" dirty="0"/>
              <a:t>Digitiser board and </a:t>
            </a:r>
            <a:r>
              <a:rPr lang="en-GB" dirty="0" err="1"/>
              <a:t>GBTx</a:t>
            </a:r>
            <a:r>
              <a:rPr lang="en-GB" dirty="0"/>
              <a:t> high speed links</a:t>
            </a:r>
          </a:p>
          <a:p>
            <a:r>
              <a:rPr lang="en-GB" dirty="0"/>
              <a:t>Maintain current PID performance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3035F7-EB81-9B4F-ACF7-4C8CDEC65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ACE22-A00B-614D-B899-2EC5C9E6D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814E6-80F2-8E49-A3EF-85B6F6CC4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16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C3A56A-6A43-FE46-BFE7-027F90091B3D}"/>
              </a:ext>
            </a:extLst>
          </p:cNvPr>
          <p:cNvGrpSpPr/>
          <p:nvPr/>
        </p:nvGrpSpPr>
        <p:grpSpPr>
          <a:xfrm>
            <a:off x="5833872" y="3858768"/>
            <a:ext cx="3182112" cy="2551175"/>
            <a:chOff x="5833872" y="3858768"/>
            <a:chExt cx="3182112" cy="255117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70F654D-1ACB-9C40-9338-5413D8937E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33872" y="3968442"/>
              <a:ext cx="2961609" cy="244150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7734881-205A-4E46-A951-6FF4BD875285}"/>
                </a:ext>
              </a:extLst>
            </p:cNvPr>
            <p:cNvSpPr txBox="1"/>
            <p:nvPr/>
          </p:nvSpPr>
          <p:spPr>
            <a:xfrm>
              <a:off x="7461504" y="3858768"/>
              <a:ext cx="1554480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RICH 2 photodetectors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66E4E52C-EDCF-F44F-84A9-99E82866B2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5102" y="4871176"/>
            <a:ext cx="2804017" cy="19868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83B3F75-816B-CB4C-A3B4-A4616FAE178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106" y="4425040"/>
            <a:ext cx="1515885" cy="1812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92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65EB3-C543-A94F-AB4F-A9BFAB796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 – Luminosity &amp; upgrades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005853-2B74-084C-998F-E3649BE25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1EE7F-F2EC-1445-8426-160F3A6D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3CE6A0-93DB-1545-A5C3-BC90F6800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17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82434C-17E6-4E47-BF7A-5571770CDF90}"/>
              </a:ext>
            </a:extLst>
          </p:cNvPr>
          <p:cNvSpPr txBox="1"/>
          <p:nvPr/>
        </p:nvSpPr>
        <p:spPr>
          <a:xfrm>
            <a:off x="110837" y="1208662"/>
            <a:ext cx="864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Energy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BCD3CDC-5CD1-B94A-BD33-C6FDB034B63F}"/>
              </a:ext>
            </a:extLst>
          </p:cNvPr>
          <p:cNvSpPr txBox="1"/>
          <p:nvPr/>
        </p:nvSpPr>
        <p:spPr>
          <a:xfrm>
            <a:off x="110837" y="1951761"/>
            <a:ext cx="900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CMS &amp; ATLAS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AD134B-AC88-D145-AD80-276948576187}"/>
              </a:ext>
            </a:extLst>
          </p:cNvPr>
          <p:cNvSpPr txBox="1"/>
          <p:nvPr/>
        </p:nvSpPr>
        <p:spPr>
          <a:xfrm>
            <a:off x="110837" y="3081267"/>
            <a:ext cx="9005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>
                <a:solidFill>
                  <a:schemeClr val="accent6">
                    <a:lumMod val="50000"/>
                  </a:schemeClr>
                </a:solidFill>
              </a:rPr>
              <a:t>LHCb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937589-5014-9F4A-8EE7-380350E95898}"/>
              </a:ext>
            </a:extLst>
          </p:cNvPr>
          <p:cNvSpPr txBox="1"/>
          <p:nvPr/>
        </p:nvSpPr>
        <p:spPr>
          <a:xfrm>
            <a:off x="1062592" y="2958157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3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0 – 4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DAD9DB-53CD-B348-AC7A-1C95588FBCB8}"/>
              </a:ext>
            </a:extLst>
          </p:cNvPr>
          <p:cNvSpPr txBox="1"/>
          <p:nvPr/>
        </p:nvSpPr>
        <p:spPr>
          <a:xfrm>
            <a:off x="3606058" y="2958157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9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3 – 4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121252-F461-594E-BD91-0CE337F58315}"/>
              </a:ext>
            </a:extLst>
          </p:cNvPr>
          <p:cNvSpPr txBox="1"/>
          <p:nvPr/>
        </p:nvSpPr>
        <p:spPr>
          <a:xfrm>
            <a:off x="1177635" y="1208662"/>
            <a:ext cx="619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7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26A3EE2-3036-5D4F-834C-30D7FE24C382}"/>
              </a:ext>
            </a:extLst>
          </p:cNvPr>
          <p:cNvSpPr txBox="1"/>
          <p:nvPr/>
        </p:nvSpPr>
        <p:spPr>
          <a:xfrm>
            <a:off x="1925784" y="1208662"/>
            <a:ext cx="619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8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376A6F1-3619-C04F-BD94-E1279D130C02}"/>
              </a:ext>
            </a:extLst>
          </p:cNvPr>
          <p:cNvSpPr txBox="1"/>
          <p:nvPr/>
        </p:nvSpPr>
        <p:spPr>
          <a:xfrm>
            <a:off x="4045532" y="1208662"/>
            <a:ext cx="712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13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B53C23-ECF5-224D-82C1-79483150E795}"/>
              </a:ext>
            </a:extLst>
          </p:cNvPr>
          <p:cNvSpPr txBox="1"/>
          <p:nvPr/>
        </p:nvSpPr>
        <p:spPr>
          <a:xfrm>
            <a:off x="6497781" y="1208662"/>
            <a:ext cx="9273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14(?)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CB4E21D-9B10-ED44-9E29-7BFC2F1FDC88}"/>
              </a:ext>
            </a:extLst>
          </p:cNvPr>
          <p:cNvSpPr txBox="1"/>
          <p:nvPr/>
        </p:nvSpPr>
        <p:spPr>
          <a:xfrm>
            <a:off x="6183528" y="2958157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23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1 –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CC2D10E-CC46-3E48-8560-F2305728C74B}"/>
              </a:ext>
            </a:extLst>
          </p:cNvPr>
          <p:cNvSpPr txBox="1"/>
          <p:nvPr/>
        </p:nvSpPr>
        <p:spPr>
          <a:xfrm>
            <a:off x="1062592" y="1951761"/>
            <a:ext cx="147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21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0 – 8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054551C-3714-684C-8C55-D6FD97AFCB80}"/>
              </a:ext>
            </a:extLst>
          </p:cNvPr>
          <p:cNvSpPr txBox="1"/>
          <p:nvPr/>
        </p:nvSpPr>
        <p:spPr>
          <a:xfrm>
            <a:off x="3606058" y="1951761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170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1 –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B5B529-84B0-6A47-9885-6024A4544D13}"/>
              </a:ext>
            </a:extLst>
          </p:cNvPr>
          <p:cNvSpPr txBox="1"/>
          <p:nvPr/>
        </p:nvSpPr>
        <p:spPr>
          <a:xfrm>
            <a:off x="6183528" y="1951761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380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2.5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0D8DC3E-8EE8-884F-B1F3-369F729AA811}"/>
              </a:ext>
            </a:extLst>
          </p:cNvPr>
          <p:cNvGrpSpPr/>
          <p:nvPr/>
        </p:nvGrpSpPr>
        <p:grpSpPr>
          <a:xfrm>
            <a:off x="1114226" y="1547776"/>
            <a:ext cx="7915433" cy="1970750"/>
            <a:chOff x="1129632" y="1589341"/>
            <a:chExt cx="7915433" cy="19707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C29544B-184A-4743-A230-0FEA142FAE88}"/>
                </a:ext>
              </a:extLst>
            </p:cNvPr>
            <p:cNvSpPr/>
            <p:nvPr/>
          </p:nvSpPr>
          <p:spPr>
            <a:xfrm>
              <a:off x="2531481" y="1940091"/>
              <a:ext cx="1008000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F3C18D3-0F95-0C4D-B758-B03787C89DCE}"/>
                </a:ext>
              </a:extLst>
            </p:cNvPr>
            <p:cNvSpPr/>
            <p:nvPr/>
          </p:nvSpPr>
          <p:spPr>
            <a:xfrm>
              <a:off x="2531481" y="1589341"/>
              <a:ext cx="1008000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LS1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40A6571-DF0C-F441-9E27-294A39C1443B}"/>
                </a:ext>
              </a:extLst>
            </p:cNvPr>
            <p:cNvSpPr/>
            <p:nvPr/>
          </p:nvSpPr>
          <p:spPr>
            <a:xfrm>
              <a:off x="7601154" y="1940090"/>
              <a:ext cx="1097972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9B78DDB-A107-BD4F-8A35-0B633B3CB84E}"/>
                </a:ext>
              </a:extLst>
            </p:cNvPr>
            <p:cNvSpPr/>
            <p:nvPr/>
          </p:nvSpPr>
          <p:spPr>
            <a:xfrm>
              <a:off x="5284778" y="1940090"/>
              <a:ext cx="966836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D917546-8389-D542-A67D-C7B1AF8E5F45}"/>
                </a:ext>
              </a:extLst>
            </p:cNvPr>
            <p:cNvSpPr/>
            <p:nvPr/>
          </p:nvSpPr>
          <p:spPr>
            <a:xfrm>
              <a:off x="5284778" y="1590259"/>
              <a:ext cx="966836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2EA4A2B-0CCB-614C-856E-C3F6D42C1B2D}"/>
                </a:ext>
              </a:extLst>
            </p:cNvPr>
            <p:cNvSpPr/>
            <p:nvPr/>
          </p:nvSpPr>
          <p:spPr>
            <a:xfrm>
              <a:off x="7601154" y="1590259"/>
              <a:ext cx="1097972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LS3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4913BCA-4637-AA4F-BB4B-9C2D8ACB65EC}"/>
                </a:ext>
              </a:extLst>
            </p:cNvPr>
            <p:cNvSpPr/>
            <p:nvPr/>
          </p:nvSpPr>
          <p:spPr>
            <a:xfrm>
              <a:off x="1129632" y="1589341"/>
              <a:ext cx="1404350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1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9B889C8-4126-9C47-BA1F-BDC820A1F792}"/>
                </a:ext>
              </a:extLst>
            </p:cNvPr>
            <p:cNvSpPr/>
            <p:nvPr/>
          </p:nvSpPr>
          <p:spPr>
            <a:xfrm>
              <a:off x="3536202" y="1589341"/>
              <a:ext cx="1755292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2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9314B71-398B-B947-BADD-08235512E7D2}"/>
                </a:ext>
              </a:extLst>
            </p:cNvPr>
            <p:cNvSpPr/>
            <p:nvPr/>
          </p:nvSpPr>
          <p:spPr>
            <a:xfrm>
              <a:off x="6251614" y="1589341"/>
              <a:ext cx="1355686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8F4CB65-A0FE-C843-8375-9692A25E58AC}"/>
                </a:ext>
              </a:extLst>
            </p:cNvPr>
            <p:cNvSpPr txBox="1"/>
            <p:nvPr/>
          </p:nvSpPr>
          <p:spPr>
            <a:xfrm>
              <a:off x="1129632" y="2610891"/>
              <a:ext cx="7915433" cy="360000"/>
            </a:xfrm>
            <a:prstGeom prst="rect">
              <a:avLst/>
            </a:prstGeom>
            <a:solidFill>
              <a:schemeClr val="accent2"/>
            </a:solidFill>
            <a:effectLst/>
          </p:spPr>
          <p:txBody>
            <a:bodyPr wrap="none" lIns="0" rIns="0" bIns="46800" rtlCol="0" anchor="ctr" anchorCtr="1">
              <a:no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2010  2011  2012  2013  2014  2015  2016  2017  2018  2019  2020  2021  2022  2023  2024  2025  2026 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1111DBA-F462-814B-BACE-535A20C18081}"/>
                </a:ext>
              </a:extLst>
            </p:cNvPr>
            <p:cNvSpPr/>
            <p:nvPr/>
          </p:nvSpPr>
          <p:spPr>
            <a:xfrm>
              <a:off x="8705073" y="1590259"/>
              <a:ext cx="257240" cy="36060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8306CEC-4766-724B-9B90-0691F1091B78}"/>
              </a:ext>
            </a:extLst>
          </p:cNvPr>
          <p:cNvGrpSpPr/>
          <p:nvPr/>
        </p:nvGrpSpPr>
        <p:grpSpPr>
          <a:xfrm>
            <a:off x="1114226" y="4319276"/>
            <a:ext cx="6237550" cy="1977131"/>
            <a:chOff x="878691" y="4263856"/>
            <a:chExt cx="6299668" cy="1977131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717A96B-EE1E-EA42-A823-0580994A42AF}"/>
                </a:ext>
              </a:extLst>
            </p:cNvPr>
            <p:cNvSpPr/>
            <p:nvPr/>
          </p:nvSpPr>
          <p:spPr>
            <a:xfrm>
              <a:off x="4703143" y="4620987"/>
              <a:ext cx="448965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EFD1AF2-442F-D447-9C1D-27FDD7CB30A5}"/>
                </a:ext>
              </a:extLst>
            </p:cNvPr>
            <p:cNvSpPr/>
            <p:nvPr/>
          </p:nvSpPr>
          <p:spPr>
            <a:xfrm>
              <a:off x="2837864" y="4620987"/>
              <a:ext cx="637234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F0A6DCB-4756-7D42-BBFD-BAB8F113561F}"/>
                </a:ext>
              </a:extLst>
            </p:cNvPr>
            <p:cNvSpPr/>
            <p:nvPr/>
          </p:nvSpPr>
          <p:spPr>
            <a:xfrm>
              <a:off x="2837864" y="4263856"/>
              <a:ext cx="637234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LS4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89E64A6-77D6-0847-8E06-EAD46B6BAE03}"/>
                </a:ext>
              </a:extLst>
            </p:cNvPr>
            <p:cNvSpPr/>
            <p:nvPr/>
          </p:nvSpPr>
          <p:spPr>
            <a:xfrm>
              <a:off x="1198711" y="4263856"/>
              <a:ext cx="1639167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4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8E8F67E-56D7-C64C-839D-189E479E78E7}"/>
                </a:ext>
              </a:extLst>
            </p:cNvPr>
            <p:cNvSpPr/>
            <p:nvPr/>
          </p:nvSpPr>
          <p:spPr>
            <a:xfrm>
              <a:off x="4703143" y="4263856"/>
              <a:ext cx="448965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LS5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3553540-556D-3547-A391-5F8F19440146}"/>
                </a:ext>
              </a:extLst>
            </p:cNvPr>
            <p:cNvSpPr/>
            <p:nvPr/>
          </p:nvSpPr>
          <p:spPr>
            <a:xfrm>
              <a:off x="3475099" y="4263856"/>
              <a:ext cx="1237497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5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2063F66-FC34-EF4C-85BA-DC8F52189338}"/>
                </a:ext>
              </a:extLst>
            </p:cNvPr>
            <p:cNvSpPr/>
            <p:nvPr/>
          </p:nvSpPr>
          <p:spPr>
            <a:xfrm>
              <a:off x="878691" y="4620987"/>
              <a:ext cx="319044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34FFE10-C639-6D4E-815E-F1513AB80520}"/>
                </a:ext>
              </a:extLst>
            </p:cNvPr>
            <p:cNvSpPr/>
            <p:nvPr/>
          </p:nvSpPr>
          <p:spPr>
            <a:xfrm>
              <a:off x="878691" y="4263856"/>
              <a:ext cx="320400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AF8AB72-1BD9-2941-B650-3F66FA08A67B}"/>
                </a:ext>
              </a:extLst>
            </p:cNvPr>
            <p:cNvSpPr txBox="1"/>
            <p:nvPr/>
          </p:nvSpPr>
          <p:spPr>
            <a:xfrm>
              <a:off x="878692" y="5262044"/>
              <a:ext cx="5745562" cy="360000"/>
            </a:xfrm>
            <a:prstGeom prst="rect">
              <a:avLst/>
            </a:prstGeom>
            <a:solidFill>
              <a:schemeClr val="accent2"/>
            </a:solidFill>
            <a:effectLst/>
          </p:spPr>
          <p:txBody>
            <a:bodyPr wrap="none" lIns="0" rIns="0" bIns="46800" rtlCol="0" anchor="ctr" anchorCtr="1">
              <a:no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2026  2027  2028  2029  2030  2031  2032  2033  2034  2035  2036  2037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4925809-BF66-CF47-A193-843D72625434}"/>
                </a:ext>
              </a:extLst>
            </p:cNvPr>
            <p:cNvSpPr/>
            <p:nvPr/>
          </p:nvSpPr>
          <p:spPr>
            <a:xfrm>
              <a:off x="5156530" y="4263856"/>
              <a:ext cx="1472067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6</a:t>
              </a:r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4DAD8427-CE3D-9247-9DC2-D7614ABF9F11}"/>
                </a:ext>
              </a:extLst>
            </p:cNvPr>
            <p:cNvSpPr/>
            <p:nvPr/>
          </p:nvSpPr>
          <p:spPr>
            <a:xfrm>
              <a:off x="6623906" y="5094644"/>
              <a:ext cx="554453" cy="694800"/>
            </a:xfrm>
            <a:prstGeom prst="rightArrow">
              <a:avLst>
                <a:gd name="adj1" fmla="val 51916"/>
                <a:gd name="adj2" fmla="val 61893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44D60C82-DF90-CF4F-85D3-CEBB69D420A8}"/>
              </a:ext>
            </a:extLst>
          </p:cNvPr>
          <p:cNvSpPr txBox="1"/>
          <p:nvPr/>
        </p:nvSpPr>
        <p:spPr>
          <a:xfrm>
            <a:off x="110837" y="3965719"/>
            <a:ext cx="864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Energy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A4B5CC8-A122-974E-AE3D-5061E2CBB4ED}"/>
              </a:ext>
            </a:extLst>
          </p:cNvPr>
          <p:cNvSpPr txBox="1"/>
          <p:nvPr/>
        </p:nvSpPr>
        <p:spPr>
          <a:xfrm>
            <a:off x="110837" y="4708003"/>
            <a:ext cx="900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CMS &amp; ATLAS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BB7BC61-8C02-0B4F-9FFC-7FB93CEAFAB0}"/>
              </a:ext>
            </a:extLst>
          </p:cNvPr>
          <p:cNvSpPr txBox="1"/>
          <p:nvPr/>
        </p:nvSpPr>
        <p:spPr>
          <a:xfrm>
            <a:off x="110837" y="5833614"/>
            <a:ext cx="9005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>
                <a:solidFill>
                  <a:schemeClr val="accent6">
                    <a:lumMod val="50000"/>
                  </a:schemeClr>
                </a:solidFill>
              </a:rPr>
              <a:t>LHCb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8D77D90-8851-BA4A-800B-D5B7DF6C1C57}"/>
              </a:ext>
            </a:extLst>
          </p:cNvPr>
          <p:cNvSpPr txBox="1"/>
          <p:nvPr/>
        </p:nvSpPr>
        <p:spPr>
          <a:xfrm>
            <a:off x="1858228" y="3965719"/>
            <a:ext cx="712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14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9AB2903-12C6-144F-9FCF-A17C64174832}"/>
              </a:ext>
            </a:extLst>
          </p:cNvPr>
          <p:cNvSpPr txBox="1"/>
          <p:nvPr/>
        </p:nvSpPr>
        <p:spPr>
          <a:xfrm>
            <a:off x="3917684" y="3965719"/>
            <a:ext cx="712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14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2B4A033-962C-2142-9C14-C1BA3DD4CE94}"/>
              </a:ext>
            </a:extLst>
          </p:cNvPr>
          <p:cNvSpPr txBox="1"/>
          <p:nvPr/>
        </p:nvSpPr>
        <p:spPr>
          <a:xfrm>
            <a:off x="5685642" y="3965719"/>
            <a:ext cx="712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14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693A39C-F223-7143-92A3-E385A30F48E8}"/>
              </a:ext>
            </a:extLst>
          </p:cNvPr>
          <p:cNvSpPr txBox="1"/>
          <p:nvPr/>
        </p:nvSpPr>
        <p:spPr>
          <a:xfrm>
            <a:off x="1459405" y="5710504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50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D073274-4B10-8140-B061-EFB8399A3596}"/>
              </a:ext>
            </a:extLst>
          </p:cNvPr>
          <p:cNvSpPr txBox="1"/>
          <p:nvPr/>
        </p:nvSpPr>
        <p:spPr>
          <a:xfrm>
            <a:off x="3535370" y="5956725"/>
            <a:ext cx="1588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1 –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DA245D7-B783-7341-8B8C-A3423E4EAC21}"/>
              </a:ext>
            </a:extLst>
          </p:cNvPr>
          <p:cNvSpPr txBox="1"/>
          <p:nvPr/>
        </p:nvSpPr>
        <p:spPr>
          <a:xfrm>
            <a:off x="5237150" y="30812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 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E5C2C87-4628-E740-AF03-B8A432C77EA4}"/>
              </a:ext>
            </a:extLst>
          </p:cNvPr>
          <p:cNvSpPr txBox="1"/>
          <p:nvPr/>
        </p:nvSpPr>
        <p:spPr>
          <a:xfrm>
            <a:off x="7582667" y="3081267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 1b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31DEE47-6307-AA43-B5D1-1C397C5B650A}"/>
              </a:ext>
            </a:extLst>
          </p:cNvPr>
          <p:cNvSpPr txBox="1"/>
          <p:nvPr/>
        </p:nvSpPr>
        <p:spPr>
          <a:xfrm>
            <a:off x="5306880" y="1944249"/>
            <a:ext cx="865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</a:t>
            </a:r>
          </a:p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phase I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48E687F-D954-4F4E-9D60-02D3B9687425}"/>
              </a:ext>
            </a:extLst>
          </p:cNvPr>
          <p:cNvSpPr txBox="1"/>
          <p:nvPr/>
        </p:nvSpPr>
        <p:spPr>
          <a:xfrm>
            <a:off x="5388837" y="5710504"/>
            <a:ext cx="1655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&gt; 300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1 –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D719D53-8A8D-974A-8DAF-F61746B1F240}"/>
              </a:ext>
            </a:extLst>
          </p:cNvPr>
          <p:cNvSpPr txBox="1"/>
          <p:nvPr/>
        </p:nvSpPr>
        <p:spPr>
          <a:xfrm>
            <a:off x="7703694" y="1944249"/>
            <a:ext cx="865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</a:t>
            </a:r>
          </a:p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phase II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ABCDF0A-7243-8247-BECC-9C5C3B6F0AF1}"/>
              </a:ext>
            </a:extLst>
          </p:cNvPr>
          <p:cNvSpPr txBox="1"/>
          <p:nvPr/>
        </p:nvSpPr>
        <p:spPr>
          <a:xfrm>
            <a:off x="2981302" y="5741281"/>
            <a:ext cx="780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</a:t>
            </a:r>
          </a:p>
          <a:p>
            <a:pPr algn="ctr"/>
            <a:r>
              <a:rPr lang="en-GB" sz="14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2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7C8781B-19E3-F64C-A0F7-A84083775F61}"/>
              </a:ext>
            </a:extLst>
          </p:cNvPr>
          <p:cNvSpPr txBox="1"/>
          <p:nvPr/>
        </p:nvSpPr>
        <p:spPr>
          <a:xfrm>
            <a:off x="1459405" y="4708003"/>
            <a:ext cx="1450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1000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3 – 5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63FBC6B-E53D-5A4B-A7A9-5E39386DB15E}"/>
              </a:ext>
            </a:extLst>
          </p:cNvPr>
          <p:cNvSpPr txBox="1"/>
          <p:nvPr/>
        </p:nvSpPr>
        <p:spPr>
          <a:xfrm>
            <a:off x="3632636" y="4708003"/>
            <a:ext cx="1325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2000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5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691C96B-16BB-704A-B007-12C29D483283}"/>
              </a:ext>
            </a:extLst>
          </p:cNvPr>
          <p:cNvSpPr txBox="1"/>
          <p:nvPr/>
        </p:nvSpPr>
        <p:spPr>
          <a:xfrm>
            <a:off x="5388837" y="4708003"/>
            <a:ext cx="1527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4000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5 – 7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8C6BA4-C696-B04D-9DC6-16E94620DC44}"/>
              </a:ext>
            </a:extLst>
          </p:cNvPr>
          <p:cNvSpPr txBox="1"/>
          <p:nvPr/>
        </p:nvSpPr>
        <p:spPr>
          <a:xfrm>
            <a:off x="8174736" y="6190488"/>
            <a:ext cx="877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[cm</a:t>
            </a:r>
            <a:r>
              <a:rPr lang="en-GB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5A13E6B-3EBF-1748-AA6B-9460C91DAE2D}"/>
              </a:ext>
            </a:extLst>
          </p:cNvPr>
          <p:cNvSpPr txBox="1"/>
          <p:nvPr/>
        </p:nvSpPr>
        <p:spPr>
          <a:xfrm>
            <a:off x="2587291" y="1944249"/>
            <a:ext cx="865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</a:t>
            </a:r>
          </a:p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phase I</a:t>
            </a:r>
          </a:p>
        </p:txBody>
      </p:sp>
    </p:spTree>
    <p:extLst>
      <p:ext uri="{BB962C8B-B14F-4D97-AF65-F5344CB8AC3E}">
        <p14:creationId xmlns:p14="http://schemas.microsoft.com/office/powerpoint/2010/main" val="1737049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C9CE0-6BE6-714E-8F57-D0F4AC032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machine upgrades in LS3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C2E801-2C76-EF49-9E8A-D192E5B40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897" y="1330035"/>
            <a:ext cx="5879205" cy="5037513"/>
          </a:xfrm>
        </p:spPr>
        <p:txBody>
          <a:bodyPr/>
          <a:lstStyle/>
          <a:p>
            <a:r>
              <a:rPr lang="en-GB" dirty="0"/>
              <a:t>The world’s largest accelerator project</a:t>
            </a:r>
          </a:p>
          <a:p>
            <a:pPr lvl="1"/>
            <a:r>
              <a:rPr lang="en-GB" dirty="0"/>
              <a:t>1.2 km of the LHC to be replaced</a:t>
            </a:r>
          </a:p>
          <a:p>
            <a:pPr lvl="1"/>
            <a:r>
              <a:rPr lang="en-GB" dirty="0"/>
              <a:t>Inner triplets a the IRs (Nb</a:t>
            </a:r>
            <a:r>
              <a:rPr lang="en-GB" baseline="-25000" dirty="0"/>
              <a:t>3</a:t>
            </a:r>
            <a:r>
              <a:rPr lang="en-GB" dirty="0"/>
              <a:t>Sn)</a:t>
            </a:r>
          </a:p>
          <a:p>
            <a:pPr lvl="1"/>
            <a:r>
              <a:rPr lang="en-GB" dirty="0"/>
              <a:t>Short 11 T dipoles (Nb</a:t>
            </a:r>
            <a:r>
              <a:rPr lang="en-GB" baseline="-25000" dirty="0"/>
              <a:t>3</a:t>
            </a:r>
            <a:r>
              <a:rPr lang="en-GB" dirty="0"/>
              <a:t>Sn)</a:t>
            </a:r>
          </a:p>
          <a:p>
            <a:pPr lvl="1"/>
            <a:r>
              <a:rPr lang="en-GB" dirty="0"/>
              <a:t>Crab cavities</a:t>
            </a:r>
          </a:p>
          <a:p>
            <a:pPr lvl="1"/>
            <a:r>
              <a:rPr lang="en-GB" dirty="0"/>
              <a:t>Collimators</a:t>
            </a:r>
          </a:p>
          <a:p>
            <a:pPr lvl="1"/>
            <a:r>
              <a:rPr lang="en-GB" dirty="0"/>
              <a:t>Machine protection</a:t>
            </a:r>
          </a:p>
          <a:p>
            <a:pPr lvl="1"/>
            <a:r>
              <a:rPr lang="en-GB" dirty="0"/>
              <a:t>etc.</a:t>
            </a:r>
          </a:p>
          <a:p>
            <a:endParaRPr lang="en-GB" dirty="0"/>
          </a:p>
          <a:p>
            <a:r>
              <a:rPr lang="en-GB" dirty="0"/>
              <a:t>Infrastructure</a:t>
            </a:r>
          </a:p>
          <a:p>
            <a:pPr lvl="1"/>
            <a:r>
              <a:rPr lang="en-GB" dirty="0"/>
              <a:t>Civil engineering</a:t>
            </a:r>
          </a:p>
          <a:p>
            <a:pPr lvl="1"/>
            <a:r>
              <a:rPr lang="en-GB" dirty="0"/>
              <a:t>Cryogenics</a:t>
            </a:r>
          </a:p>
          <a:p>
            <a:pPr lvl="1"/>
            <a:r>
              <a:rPr lang="en-GB" dirty="0"/>
              <a:t>Vacuum </a:t>
            </a:r>
          </a:p>
          <a:p>
            <a:pPr lvl="1"/>
            <a:r>
              <a:rPr lang="en-GB" dirty="0"/>
              <a:t>Cold powering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0F7DC0-CBBF-AA4F-9791-A5E2B3B4C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ADBFD7-256F-1A46-9DEE-D73034A80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8E785D-9D15-D94E-BF6D-4730702B4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18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8134306-28FF-0842-889D-9DD62EDA9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341988"/>
              </p:ext>
            </p:extLst>
          </p:nvPr>
        </p:nvGraphicFramePr>
        <p:xfrm>
          <a:off x="4121238" y="3437880"/>
          <a:ext cx="4842455" cy="3049200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1790163">
                  <a:extLst>
                    <a:ext uri="{9D8B030D-6E8A-4147-A177-3AD203B41FA5}">
                      <a16:colId xmlns:a16="http://schemas.microsoft.com/office/drawing/2014/main" val="493198193"/>
                    </a:ext>
                  </a:extLst>
                </a:gridCol>
                <a:gridCol w="746975">
                  <a:extLst>
                    <a:ext uri="{9D8B030D-6E8A-4147-A177-3AD203B41FA5}">
                      <a16:colId xmlns:a16="http://schemas.microsoft.com/office/drawing/2014/main" val="336004418"/>
                    </a:ext>
                  </a:extLst>
                </a:gridCol>
                <a:gridCol w="734096">
                  <a:extLst>
                    <a:ext uri="{9D8B030D-6E8A-4147-A177-3AD203B41FA5}">
                      <a16:colId xmlns:a16="http://schemas.microsoft.com/office/drawing/2014/main" val="218664361"/>
                    </a:ext>
                  </a:extLst>
                </a:gridCol>
                <a:gridCol w="669701">
                  <a:extLst>
                    <a:ext uri="{9D8B030D-6E8A-4147-A177-3AD203B41FA5}">
                      <a16:colId xmlns:a16="http://schemas.microsoft.com/office/drawing/2014/main" val="1124015921"/>
                    </a:ext>
                  </a:extLst>
                </a:gridCol>
                <a:gridCol w="901520">
                  <a:extLst>
                    <a:ext uri="{9D8B030D-6E8A-4147-A177-3AD203B41FA5}">
                      <a16:colId xmlns:a16="http://schemas.microsoft.com/office/drawing/2014/main" val="2830786810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en-GB" sz="12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Run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Run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28977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200" dirty="0"/>
                        <a:t>Energy [</a:t>
                      </a:r>
                      <a:r>
                        <a:rPr lang="en-GB" sz="1200" dirty="0" err="1"/>
                        <a:t>TeV</a:t>
                      </a:r>
                      <a:r>
                        <a:rPr lang="en-GB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rgbClr val="C00000"/>
                          </a:solidFill>
                        </a:rPr>
                        <a:t>7.0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887573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200" dirty="0"/>
                        <a:t># 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2556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2808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~2760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~2760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11583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200" dirty="0"/>
                        <a:t>Stored energy [MJ]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&gt;500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&gt;650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764973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l-GR" sz="1200" dirty="0"/>
                        <a:t>β</a:t>
                      </a:r>
                      <a:r>
                        <a:rPr lang="en-GB" sz="1200" dirty="0"/>
                        <a:t>* 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30-25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40-30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27813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200" dirty="0"/>
                        <a:t>p/bunch [10</a:t>
                      </a:r>
                      <a:r>
                        <a:rPr lang="en-GB" sz="1200" baseline="30000" dirty="0"/>
                        <a:t>11</a:t>
                      </a:r>
                      <a:r>
                        <a:rPr lang="en-GB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99385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200" dirty="0"/>
                        <a:t>Emittance [</a:t>
                      </a:r>
                      <a:r>
                        <a:rPr lang="en-GB" sz="1200" dirty="0" err="1"/>
                        <a:t>μm</a:t>
                      </a:r>
                      <a:r>
                        <a:rPr lang="en-GB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~1.8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1.5-2.0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69782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200" dirty="0"/>
                        <a:t>Peak luminosity [10</a:t>
                      </a:r>
                      <a:r>
                        <a:rPr lang="en-GB" sz="1200" baseline="30000" dirty="0"/>
                        <a:t>34</a:t>
                      </a:r>
                      <a:r>
                        <a:rPr lang="en-GB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3-4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rgbClr val="C00000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en-GB" sz="1200" b="1" dirty="0">
                          <a:solidFill>
                            <a:srgbClr val="C00000"/>
                          </a:solidFill>
                        </a:rPr>
                        <a:t>levelled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00704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200" dirty="0"/>
                        <a:t>Crossing angle [</a:t>
                      </a:r>
                      <a:r>
                        <a:rPr lang="en-GB" sz="1200" dirty="0" err="1"/>
                        <a:t>μrad</a:t>
                      </a:r>
                      <a:r>
                        <a:rPr lang="en-GB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6976570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7841D16-4033-394B-B25C-85B3DB5815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2766" y="1166133"/>
            <a:ext cx="3090927" cy="211269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4EE944D-8631-CE42-96A2-8782286FA63A}"/>
              </a:ext>
            </a:extLst>
          </p:cNvPr>
          <p:cNvCxnSpPr>
            <a:cxnSpLocks/>
          </p:cNvCxnSpPr>
          <p:nvPr/>
        </p:nvCxnSpPr>
        <p:spPr>
          <a:xfrm>
            <a:off x="3825027" y="2562896"/>
            <a:ext cx="1880315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07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26F29-7D4B-854F-BE73-4A5B5DB80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LS3 – ATLAS &amp; CMS phase II – physics 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97A81-FD7A-6648-9C17-479BCD90AD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775" y="1251285"/>
            <a:ext cx="5526504" cy="5116264"/>
          </a:xfrm>
        </p:spPr>
        <p:txBody>
          <a:bodyPr/>
          <a:lstStyle/>
          <a:p>
            <a:r>
              <a:rPr lang="en-GB" dirty="0"/>
              <a:t>The LHC is the energy frontier machine</a:t>
            </a:r>
          </a:p>
          <a:p>
            <a:pPr lvl="1"/>
            <a:r>
              <a:rPr lang="en-GB" dirty="0"/>
              <a:t>Exploit its full potential</a:t>
            </a:r>
          </a:p>
          <a:p>
            <a:endParaRPr lang="en-GB" dirty="0"/>
          </a:p>
          <a:p>
            <a:r>
              <a:rPr lang="en-GB" dirty="0"/>
              <a:t>Precision measurements</a:t>
            </a:r>
          </a:p>
          <a:p>
            <a:pPr lvl="1"/>
            <a:r>
              <a:rPr lang="en-GB" dirty="0"/>
              <a:t>Higgs couplings</a:t>
            </a:r>
          </a:p>
          <a:p>
            <a:pPr lvl="1"/>
            <a:r>
              <a:rPr lang="en-GB" dirty="0"/>
              <a:t>EW physics</a:t>
            </a:r>
          </a:p>
          <a:p>
            <a:pPr lvl="1"/>
            <a:r>
              <a:rPr lang="en-GB" dirty="0"/>
              <a:t>Top physics </a:t>
            </a:r>
          </a:p>
          <a:p>
            <a:pPr lvl="1"/>
            <a:r>
              <a:rPr lang="en-GB" dirty="0"/>
              <a:t>Flavour physics </a:t>
            </a:r>
          </a:p>
          <a:p>
            <a:endParaRPr lang="en-GB" dirty="0"/>
          </a:p>
          <a:p>
            <a:r>
              <a:rPr lang="en-GB" dirty="0"/>
              <a:t>Direct searches</a:t>
            </a:r>
          </a:p>
          <a:p>
            <a:pPr lvl="1"/>
            <a:r>
              <a:rPr lang="en-GB" dirty="0"/>
              <a:t>Extending the mass range</a:t>
            </a:r>
          </a:p>
          <a:p>
            <a:pPr lvl="1"/>
            <a:r>
              <a:rPr lang="en-GB" dirty="0"/>
              <a:t>Sensitivity to rare signatures</a:t>
            </a:r>
          </a:p>
          <a:p>
            <a:pPr lvl="1"/>
            <a:endParaRPr lang="en-GB" dirty="0"/>
          </a:p>
          <a:p>
            <a:r>
              <a:rPr lang="en-GB" dirty="0"/>
              <a:t>Detailed studies in the HL-LHC yellow reports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2D4947-E024-E047-9F6B-7580F69AF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564F8-CA97-C74E-9926-6CB7738B4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F2472-5C71-5743-9558-F579627E4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19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386AB3-C2A2-8C4D-996D-EE0C65DCE3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4547" y="1126111"/>
            <a:ext cx="1868391" cy="30337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53FDE7-994A-094E-A6C0-97B991C9D1F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1099" y="4210289"/>
            <a:ext cx="3252479" cy="23271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3D65A62-823C-1A49-83DD-5A3A63677E6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1239" y="1687132"/>
            <a:ext cx="2548795" cy="243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735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BCE53-BBDE-C548-9A7E-08B897973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 and initial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62CBD-0AF8-E845-B124-4C03832E4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30" y="1269072"/>
            <a:ext cx="8900160" cy="5037513"/>
          </a:xfrm>
        </p:spPr>
        <p:txBody>
          <a:bodyPr/>
          <a:lstStyle/>
          <a:p>
            <a:pPr marL="0" indent="0">
              <a:buNone/>
            </a:pPr>
            <a:r>
              <a:rPr lang="en-GB" u="sng" dirty="0"/>
              <a:t>Choice of material</a:t>
            </a:r>
          </a:p>
          <a:p>
            <a:r>
              <a:rPr lang="en-GB" dirty="0"/>
              <a:t>Focus on ATLAS &amp; CMS and </a:t>
            </a:r>
            <a:r>
              <a:rPr lang="en-GB" dirty="0" err="1"/>
              <a:t>LHCb</a:t>
            </a:r>
            <a:endParaRPr lang="en-GB" dirty="0"/>
          </a:p>
          <a:p>
            <a:pPr lvl="1"/>
            <a:r>
              <a:rPr lang="en-GB" dirty="0"/>
              <a:t>In line with the profile of the conference</a:t>
            </a:r>
          </a:p>
          <a:p>
            <a:pPr lvl="1"/>
            <a:r>
              <a:rPr lang="en-GB" dirty="0"/>
              <a:t>Apologies for any bias in the choice of topics</a:t>
            </a:r>
          </a:p>
          <a:p>
            <a:pPr lvl="1"/>
            <a:r>
              <a:rPr lang="en-GB" dirty="0"/>
              <a:t>Apologies to ALICE and other present and future LHC experiments</a:t>
            </a:r>
          </a:p>
          <a:p>
            <a:r>
              <a:rPr lang="en-GB" dirty="0"/>
              <a:t>Credits: colleagues in ATLAS, CMS and </a:t>
            </a:r>
            <a:r>
              <a:rPr lang="en-GB" dirty="0" err="1"/>
              <a:t>LHCb</a:t>
            </a:r>
            <a:r>
              <a:rPr lang="en-GB" dirty="0"/>
              <a:t> who provided material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u="sng" dirty="0"/>
              <a:t>Outline of the talk and timeline of the upgrades</a:t>
            </a:r>
          </a:p>
          <a:p>
            <a:r>
              <a:rPr lang="en-GB" dirty="0"/>
              <a:t>Detector upgrades until now</a:t>
            </a:r>
          </a:p>
          <a:p>
            <a:r>
              <a:rPr lang="en-GB" dirty="0"/>
              <a:t>Upgrades in preparation</a:t>
            </a:r>
          </a:p>
          <a:p>
            <a:pPr lvl="1"/>
            <a:r>
              <a:rPr lang="en-GB" dirty="0"/>
              <a:t>LS2, LS3 &amp; LS4</a:t>
            </a:r>
          </a:p>
          <a:p>
            <a:r>
              <a:rPr lang="en-GB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A8F77D-AA2E-A443-85C2-46A71C384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B6687-9645-8A48-AB2D-5E1A5A204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33DC5-A1EE-2746-B59D-5035D6543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5214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55785A0-66A9-3245-8B52-386E0F255D7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8115" y="1338044"/>
            <a:ext cx="3613590" cy="26028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83C254-11FF-3C42-B640-FBBA1260C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LS3 – ATLAS &amp; CMS phase II -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64C05-C23E-E64D-BC58-FEDEE09CB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14" y="1198534"/>
            <a:ext cx="5615190" cy="5359524"/>
          </a:xfrm>
        </p:spPr>
        <p:txBody>
          <a:bodyPr/>
          <a:lstStyle/>
          <a:p>
            <a:r>
              <a:rPr lang="en-GB" dirty="0"/>
              <a:t>Pile-up of 200 interactions / crossing</a:t>
            </a:r>
          </a:p>
          <a:p>
            <a:pPr lvl="1"/>
            <a:r>
              <a:rPr lang="en-GB" dirty="0"/>
              <a:t>Increased track multiplicity</a:t>
            </a:r>
          </a:p>
          <a:p>
            <a:pPr lvl="1"/>
            <a:r>
              <a:rPr lang="en-GB" dirty="0"/>
              <a:t>Event reconstruction</a:t>
            </a:r>
          </a:p>
          <a:p>
            <a:r>
              <a:rPr lang="en-GB" dirty="0"/>
              <a:t>Radiation damage</a:t>
            </a:r>
          </a:p>
          <a:p>
            <a:pPr lvl="1"/>
            <a:r>
              <a:rPr lang="en-GB" dirty="0"/>
              <a:t>10x dose compared to Run 3</a:t>
            </a:r>
          </a:p>
          <a:p>
            <a:pPr lvl="1"/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pixel layer: 2x10</a:t>
            </a:r>
            <a:r>
              <a:rPr lang="en-GB" baseline="30000" dirty="0"/>
              <a:t>16</a:t>
            </a:r>
            <a:r>
              <a:rPr lang="en-GB" dirty="0"/>
              <a:t> </a:t>
            </a:r>
            <a:r>
              <a:rPr lang="en-GB" dirty="0" err="1"/>
              <a:t>n</a:t>
            </a:r>
            <a:r>
              <a:rPr lang="en-GB" baseline="-25000" dirty="0" err="1"/>
              <a:t>eq</a:t>
            </a:r>
            <a:r>
              <a:rPr lang="en-GB" dirty="0"/>
              <a:t>/cm</a:t>
            </a:r>
            <a:r>
              <a:rPr lang="en-GB" baseline="30000" dirty="0"/>
              <a:t>2</a:t>
            </a:r>
            <a:r>
              <a:rPr lang="en-GB" dirty="0"/>
              <a:t> </a:t>
            </a:r>
            <a:r>
              <a:rPr lang="en-GB" sz="1400" dirty="0">
                <a:solidFill>
                  <a:schemeClr val="tx1"/>
                </a:solidFill>
              </a:rPr>
              <a:t>(3000 fb</a:t>
            </a:r>
            <a:r>
              <a:rPr lang="en-GB" sz="1400" baseline="30000" dirty="0">
                <a:solidFill>
                  <a:schemeClr val="tx1"/>
                </a:solidFill>
              </a:rPr>
              <a:t>-1</a:t>
            </a:r>
            <a:r>
              <a:rPr lang="en-GB" sz="1400" dirty="0">
                <a:solidFill>
                  <a:schemeClr val="tx1"/>
                </a:solidFill>
              </a:rPr>
              <a:t>)</a:t>
            </a:r>
            <a:r>
              <a:rPr lang="en-GB" sz="1400" baseline="30000" dirty="0">
                <a:solidFill>
                  <a:schemeClr val="tx1"/>
                </a:solidFill>
              </a:rPr>
              <a:t> </a:t>
            </a:r>
            <a:endParaRPr lang="en-GB" baseline="30000" dirty="0">
              <a:solidFill>
                <a:schemeClr val="tx1"/>
              </a:solidFill>
            </a:endParaRPr>
          </a:p>
          <a:p>
            <a:r>
              <a:rPr lang="en-GB" dirty="0"/>
              <a:t>Data readout </a:t>
            </a:r>
          </a:p>
          <a:p>
            <a:pPr lvl="1"/>
            <a:r>
              <a:rPr lang="en-GB" dirty="0"/>
              <a:t>Data cables will become a significant part of the material budget</a:t>
            </a:r>
          </a:p>
          <a:p>
            <a:pPr lvl="2"/>
            <a:r>
              <a:rPr lang="en-GB" dirty="0"/>
              <a:t>Serial powering, DC/DC &amp; CO</a:t>
            </a:r>
            <a:r>
              <a:rPr lang="en-GB" baseline="-25000" dirty="0"/>
              <a:t>2</a:t>
            </a:r>
            <a:r>
              <a:rPr lang="en-GB" dirty="0"/>
              <a:t> cooling reduced material for LV cables and cooling</a:t>
            </a:r>
          </a:p>
          <a:p>
            <a:pPr marL="342900" lvl="1" indent="0">
              <a:buNone/>
            </a:pPr>
            <a:endParaRPr lang="en-GB" dirty="0"/>
          </a:p>
          <a:p>
            <a:r>
              <a:rPr lang="en-GB" dirty="0"/>
              <a:t>Computing</a:t>
            </a:r>
          </a:p>
          <a:p>
            <a:pPr lvl="1"/>
            <a:r>
              <a:rPr lang="en-GB" dirty="0"/>
              <a:t>Significant challenges for offline computing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A9BDA-E9AC-D04F-8388-F36710AB2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01519-D0B8-0B4B-B771-E95BCFECA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EA73A-C41F-5E4A-9E93-154A7BAAF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20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A12039-14D2-AF45-BE8E-2241E3250BB9}"/>
              </a:ext>
            </a:extLst>
          </p:cNvPr>
          <p:cNvSpPr txBox="1"/>
          <p:nvPr/>
        </p:nvSpPr>
        <p:spPr>
          <a:xfrm>
            <a:off x="8117660" y="1062166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eq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/cm</a:t>
            </a:r>
            <a:r>
              <a:rPr lang="en-GB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A5378B-28F3-2242-964B-B84E62A630A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8402" y="4069724"/>
            <a:ext cx="3502719" cy="252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1383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DF907-4904-C645-A959-241B2FE5C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LS3 – ATLAS phase II – detector upgrades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7D76E-3A05-5A42-BA0E-E0C2A2608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26D74-90F9-C049-BE3A-FF825B751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B3E19-BA7C-AA44-89EB-8326DC8F5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21</a:t>
            </a:fld>
            <a:endParaRPr lang="en-GB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BA380340-0450-014D-A42D-6A31313EE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8453" y="3091061"/>
            <a:ext cx="5201275" cy="3469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6C43F48-310B-044B-9506-3BE2D0B4D00C}"/>
              </a:ext>
            </a:extLst>
          </p:cNvPr>
          <p:cNvSpPr txBox="1"/>
          <p:nvPr/>
        </p:nvSpPr>
        <p:spPr>
          <a:xfrm>
            <a:off x="1187526" y="2376901"/>
            <a:ext cx="3076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ITk</a:t>
            </a:r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New inner tracking system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BF2D58-B400-424F-AEDE-86A2C4954DA2}"/>
              </a:ext>
            </a:extLst>
          </p:cNvPr>
          <p:cNvSpPr txBox="1"/>
          <p:nvPr/>
        </p:nvSpPr>
        <p:spPr>
          <a:xfrm>
            <a:off x="1729806" y="1265451"/>
            <a:ext cx="64924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TDAQ: new readout for </a:t>
            </a:r>
            <a:r>
              <a:rPr lang="en-GB" dirty="0" err="1">
                <a:solidFill>
                  <a:schemeClr val="accent6"/>
                </a:solidFill>
              </a:rPr>
              <a:t>ITk</a:t>
            </a:r>
            <a:r>
              <a:rPr lang="en-GB" dirty="0">
                <a:solidFill>
                  <a:schemeClr val="accent6"/>
                </a:solidFill>
              </a:rPr>
              <a:t>, </a:t>
            </a:r>
            <a:r>
              <a:rPr lang="en-GB" dirty="0" err="1">
                <a:solidFill>
                  <a:schemeClr val="accent6"/>
                </a:solidFill>
              </a:rPr>
              <a:t>LAr</a:t>
            </a:r>
            <a:r>
              <a:rPr lang="en-GB" dirty="0">
                <a:solidFill>
                  <a:schemeClr val="accent6"/>
                </a:solidFill>
              </a:rPr>
              <a:t>/Tile calorimeters &amp; muons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H/W trigger output 1 MHz </a:t>
            </a:r>
            <a:r>
              <a:rPr lang="en-GB" sz="1600" dirty="0"/>
              <a:t>(data rate 42 </a:t>
            </a:r>
            <a:r>
              <a:rPr lang="en-GB" sz="1600" dirty="0" err="1"/>
              <a:t>Tbit</a:t>
            </a:r>
            <a:r>
              <a:rPr lang="en-GB" sz="1600" dirty="0"/>
              <a:t>/s)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Trigger: L1, H/W track &amp; </a:t>
            </a:r>
            <a:r>
              <a:rPr lang="en-GB" dirty="0" err="1">
                <a:solidFill>
                  <a:schemeClr val="accent6"/>
                </a:solidFill>
              </a:rPr>
              <a:t>calo</a:t>
            </a:r>
            <a:r>
              <a:rPr lang="en-GB" dirty="0">
                <a:solidFill>
                  <a:schemeClr val="accent6"/>
                </a:solidFill>
              </a:rPr>
              <a:t> triggers and event filter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8F30E8-1E3E-B04C-B304-4925787379D2}"/>
              </a:ext>
            </a:extLst>
          </p:cNvPr>
          <p:cNvSpPr txBox="1"/>
          <p:nvPr/>
        </p:nvSpPr>
        <p:spPr>
          <a:xfrm>
            <a:off x="4641578" y="2446479"/>
            <a:ext cx="4104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Muon system:  New inner barrel region</a:t>
            </a:r>
          </a:p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New forward tagger (option)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87C88EA-A3D3-4543-90A6-898D6EE15F24}"/>
              </a:ext>
            </a:extLst>
          </p:cNvPr>
          <p:cNvCxnSpPr>
            <a:cxnSpLocks/>
          </p:cNvCxnSpPr>
          <p:nvPr/>
        </p:nvCxnSpPr>
        <p:spPr>
          <a:xfrm flipH="1">
            <a:off x="4482551" y="2683560"/>
            <a:ext cx="1570383" cy="170953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93AB277-9494-2D42-A63A-47052B0CF40E}"/>
              </a:ext>
            </a:extLst>
          </p:cNvPr>
          <p:cNvCxnSpPr>
            <a:cxnSpLocks/>
          </p:cNvCxnSpPr>
          <p:nvPr/>
        </p:nvCxnSpPr>
        <p:spPr>
          <a:xfrm flipH="1">
            <a:off x="6202021" y="3001612"/>
            <a:ext cx="924339" cy="116287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395DC9A-AC64-7A43-BB22-A9D9E1A4E444}"/>
              </a:ext>
            </a:extLst>
          </p:cNvPr>
          <p:cNvCxnSpPr>
            <a:cxnSpLocks/>
          </p:cNvCxnSpPr>
          <p:nvPr/>
        </p:nvCxnSpPr>
        <p:spPr>
          <a:xfrm>
            <a:off x="2417598" y="2735333"/>
            <a:ext cx="1826414" cy="1945992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D9ABB69-17C2-5840-903E-7EDBBE454653}"/>
              </a:ext>
            </a:extLst>
          </p:cNvPr>
          <p:cNvSpPr txBox="1"/>
          <p:nvPr/>
        </p:nvSpPr>
        <p:spPr>
          <a:xfrm>
            <a:off x="6024097" y="5631259"/>
            <a:ext cx="24866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HGTD: High granularity timing detector (option)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A2B9D3B-30BC-AB41-A541-B307F157A795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4989449" y="4733863"/>
            <a:ext cx="1034648" cy="118978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232643D-E09D-4A49-A1E0-508A3843DEE3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4018208" y="4842456"/>
            <a:ext cx="2005889" cy="108119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CADA1AF-6696-BD4F-9767-204A0FF35966}"/>
              </a:ext>
            </a:extLst>
          </p:cNvPr>
          <p:cNvSpPr txBox="1"/>
          <p:nvPr/>
        </p:nvSpPr>
        <p:spPr>
          <a:xfrm>
            <a:off x="129342" y="1287848"/>
            <a:ext cx="1688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</a:rPr>
              <a:t>UK contribution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A8F93C1-C05A-4F4B-B8BA-B90AC2B74D82}"/>
              </a:ext>
            </a:extLst>
          </p:cNvPr>
          <p:cNvSpPr txBox="1"/>
          <p:nvPr/>
        </p:nvSpPr>
        <p:spPr>
          <a:xfrm>
            <a:off x="695869" y="2649503"/>
            <a:ext cx="1688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</a:rPr>
              <a:t>UK contribution</a:t>
            </a:r>
          </a:p>
        </p:txBody>
      </p:sp>
    </p:spTree>
    <p:extLst>
      <p:ext uri="{BB962C8B-B14F-4D97-AF65-F5344CB8AC3E}">
        <p14:creationId xmlns:p14="http://schemas.microsoft.com/office/powerpoint/2010/main" val="3857667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2D3BB30-0430-4C46-9D85-3ACC4FEE74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1083366"/>
            <a:ext cx="3836503" cy="24786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356494-D27C-514F-B77C-5761846D3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8314" y="3312671"/>
            <a:ext cx="2598772" cy="15707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BDF907-4904-C645-A959-241B2FE5C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LS3 – ATLAS phase II – Inner tracking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13B71-C04D-1A43-AD2D-2D1AC1BE0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10" y="1250522"/>
            <a:ext cx="5526155" cy="5214672"/>
          </a:xfrm>
        </p:spPr>
        <p:txBody>
          <a:bodyPr/>
          <a:lstStyle/>
          <a:p>
            <a:r>
              <a:rPr lang="en-GB" dirty="0"/>
              <a:t>All silicon tracker replaces ID</a:t>
            </a:r>
          </a:p>
          <a:p>
            <a:pPr lvl="1"/>
            <a:r>
              <a:rPr lang="en-GB" dirty="0"/>
              <a:t>Pixels: 10 m</a:t>
            </a:r>
            <a:r>
              <a:rPr lang="en-GB" baseline="30000" dirty="0"/>
              <a:t>2</a:t>
            </a:r>
            <a:r>
              <a:rPr lang="en-GB" dirty="0"/>
              <a:t> – 10 000 modules</a:t>
            </a:r>
          </a:p>
          <a:p>
            <a:pPr lvl="2"/>
            <a:r>
              <a:rPr lang="en-GB" sz="1600" dirty="0"/>
              <a:t>Increase coverage |</a:t>
            </a:r>
            <a:r>
              <a:rPr lang="en-GB" sz="1600" dirty="0" err="1"/>
              <a:t>η</a:t>
            </a:r>
            <a:r>
              <a:rPr lang="en-GB" sz="1600" dirty="0"/>
              <a:t>| &lt; 4</a:t>
            </a:r>
          </a:p>
          <a:p>
            <a:pPr lvl="1"/>
            <a:r>
              <a:rPr lang="en-GB" dirty="0"/>
              <a:t>Strips: 165 m</a:t>
            </a:r>
            <a:r>
              <a:rPr lang="en-GB" baseline="30000" dirty="0"/>
              <a:t>2</a:t>
            </a:r>
            <a:r>
              <a:rPr lang="en-GB" dirty="0"/>
              <a:t> - 17 888 modules</a:t>
            </a:r>
          </a:p>
          <a:p>
            <a:pPr lvl="2"/>
            <a:r>
              <a:rPr lang="en-GB" sz="1600" dirty="0"/>
              <a:t>Mass-producibility &amp; ease of integration</a:t>
            </a:r>
          </a:p>
          <a:p>
            <a:r>
              <a:rPr lang="en-GB" dirty="0"/>
              <a:t>2-phase CO</a:t>
            </a:r>
            <a:r>
              <a:rPr lang="en-GB" baseline="-25000" dirty="0"/>
              <a:t>2</a:t>
            </a:r>
            <a:r>
              <a:rPr lang="en-GB" dirty="0"/>
              <a:t> cooling system</a:t>
            </a:r>
          </a:p>
          <a:p>
            <a:pPr lvl="1"/>
            <a:r>
              <a:rPr lang="en-GB" dirty="0"/>
              <a:t>Higher efficiency, reduced mass</a:t>
            </a:r>
          </a:p>
          <a:p>
            <a:pPr lvl="1"/>
            <a:r>
              <a:rPr lang="en-GB" dirty="0"/>
              <a:t>Careful thermal design</a:t>
            </a:r>
          </a:p>
          <a:p>
            <a:r>
              <a:rPr lang="en-GB" dirty="0"/>
              <a:t>Serial LV powering</a:t>
            </a:r>
          </a:p>
          <a:p>
            <a:pPr lvl="1"/>
            <a:r>
              <a:rPr lang="en-GB" dirty="0"/>
              <a:t>Reduced mass in cables</a:t>
            </a:r>
          </a:p>
          <a:p>
            <a:r>
              <a:rPr lang="en-GB" dirty="0"/>
              <a:t>Data readout</a:t>
            </a:r>
          </a:p>
          <a:p>
            <a:pPr lvl="1"/>
            <a:r>
              <a:rPr lang="en-GB" dirty="0"/>
              <a:t>High-speed electrical and optical links</a:t>
            </a:r>
          </a:p>
          <a:p>
            <a:r>
              <a:rPr lang="en-GB" dirty="0"/>
              <a:t>Improved performance</a:t>
            </a:r>
          </a:p>
          <a:p>
            <a:pPr lvl="1"/>
            <a:r>
              <a:rPr lang="en-GB" dirty="0"/>
              <a:t>E.g. mass resolution in </a:t>
            </a:r>
            <a:r>
              <a:rPr lang="en-GB" dirty="0" err="1"/>
              <a:t>B</a:t>
            </a:r>
            <a:r>
              <a:rPr lang="en-GB" baseline="-25000" dirty="0" err="1"/>
              <a:t>s</a:t>
            </a:r>
            <a:r>
              <a:rPr lang="en-GB" dirty="0"/>
              <a:t> → </a:t>
            </a:r>
            <a:r>
              <a:rPr lang="en-GB" dirty="0" err="1"/>
              <a:t>μ</a:t>
            </a:r>
            <a:r>
              <a:rPr lang="en-GB" baseline="30000" dirty="0" err="1"/>
              <a:t>+</a:t>
            </a:r>
            <a:r>
              <a:rPr lang="en-GB" dirty="0" err="1"/>
              <a:t>μ</a:t>
            </a:r>
            <a:r>
              <a:rPr lang="en-GB" baseline="30000" dirty="0"/>
              <a:t>-</a:t>
            </a:r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7D76E-3A05-5A42-BA0E-E0C2A2608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26D74-90F9-C049-BE3A-FF825B751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B3E19-BA7C-AA44-89EB-8326DC8F5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22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9253DC1-9069-C84D-BE19-17EC2DC58B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5797" y="4234777"/>
            <a:ext cx="3010998" cy="2370685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4C35B47-8CEC-9B49-9220-6CCE32E604E6}"/>
              </a:ext>
            </a:extLst>
          </p:cNvPr>
          <p:cNvCxnSpPr>
            <a:cxnSpLocks/>
          </p:cNvCxnSpPr>
          <p:nvPr/>
        </p:nvCxnSpPr>
        <p:spPr>
          <a:xfrm>
            <a:off x="4363278" y="5844206"/>
            <a:ext cx="1610139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90482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2A14755-BA7C-2248-BD5E-12E272C5E98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174" y="4244009"/>
            <a:ext cx="3024556" cy="22661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D4A499-BE75-C24C-B208-26E521EB533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3608" y="3230216"/>
            <a:ext cx="2284151" cy="12006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BDF907-4904-C645-A959-241B2FE5C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LS3 – ATLAS phase II – High granularity timing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13B71-C04D-1A43-AD2D-2D1AC1BE0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149" y="1161072"/>
            <a:ext cx="5496339" cy="5037513"/>
          </a:xfrm>
        </p:spPr>
        <p:txBody>
          <a:bodyPr/>
          <a:lstStyle/>
          <a:p>
            <a:r>
              <a:rPr lang="en-GB" dirty="0"/>
              <a:t>4D reconstruction</a:t>
            </a:r>
          </a:p>
          <a:p>
            <a:pPr lvl="1"/>
            <a:r>
              <a:rPr lang="en-GB" dirty="0"/>
              <a:t>Adding time information to tracks</a:t>
            </a:r>
          </a:p>
          <a:p>
            <a:r>
              <a:rPr lang="en-GB" dirty="0"/>
              <a:t>High granularity timing detector</a:t>
            </a:r>
          </a:p>
          <a:p>
            <a:pPr lvl="1"/>
            <a:r>
              <a:rPr lang="en-GB" dirty="0"/>
              <a:t>Timing plane in front of endcap CALO</a:t>
            </a:r>
          </a:p>
          <a:p>
            <a:pPr lvl="1"/>
            <a:r>
              <a:rPr lang="en-GB" dirty="0"/>
              <a:t>4-layer LGAD detector</a:t>
            </a:r>
          </a:p>
          <a:p>
            <a:pPr lvl="2"/>
            <a:r>
              <a:rPr lang="en-GB" dirty="0"/>
              <a:t>1.3x1.3 mm</a:t>
            </a:r>
            <a:r>
              <a:rPr lang="en-GB" baseline="30000" dirty="0"/>
              <a:t>2</a:t>
            </a:r>
            <a:r>
              <a:rPr lang="en-GB" dirty="0"/>
              <a:t> pads (&lt;10% occupancy)</a:t>
            </a:r>
          </a:p>
          <a:p>
            <a:pPr lvl="2"/>
            <a:r>
              <a:rPr lang="en-GB" dirty="0"/>
              <a:t>Timing resolution 30-50 </a:t>
            </a:r>
            <a:r>
              <a:rPr lang="en-GB" dirty="0" err="1"/>
              <a:t>ps</a:t>
            </a:r>
            <a:endParaRPr lang="en-GB" dirty="0"/>
          </a:p>
          <a:p>
            <a:pPr lvl="2"/>
            <a:endParaRPr lang="en-GB" dirty="0"/>
          </a:p>
          <a:p>
            <a:r>
              <a:rPr lang="en-GB" dirty="0"/>
              <a:t>Reduces the effects of pile-up</a:t>
            </a:r>
          </a:p>
          <a:p>
            <a:pPr lvl="1"/>
            <a:r>
              <a:rPr lang="en-GB" dirty="0"/>
              <a:t>Light jet pile-up reduced up to 5 times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7D76E-3A05-5A42-BA0E-E0C2A2608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26D74-90F9-C049-BE3A-FF825B751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B3E19-BA7C-AA44-89EB-8326DC8F5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23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DA41DE-F3D8-B241-9C96-925A39F172D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6097" y="1091874"/>
            <a:ext cx="3768330" cy="21802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E5C24C-7523-394A-9E26-E4F30B446D8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3764" y="4631635"/>
            <a:ext cx="2858720" cy="212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289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BFECF93-C343-684B-93C1-6959A7F49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2204" y="2855387"/>
            <a:ext cx="5342021" cy="31217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BDF907-4904-C645-A959-241B2FE5C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LS3 – CMS phase II – detector upgrades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7D76E-3A05-5A42-BA0E-E0C2A2608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26D74-90F9-C049-BE3A-FF825B751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B3E19-BA7C-AA44-89EB-8326DC8F5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24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72A2E3-4C71-5E4F-A6F3-7633F5F68E58}"/>
              </a:ext>
            </a:extLst>
          </p:cNvPr>
          <p:cNvSpPr txBox="1"/>
          <p:nvPr/>
        </p:nvSpPr>
        <p:spPr>
          <a:xfrm>
            <a:off x="342701" y="2545866"/>
            <a:ext cx="3076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Tracker: new full-silicon tracker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C79419-8867-C54E-9F9A-15B81F758F03}"/>
              </a:ext>
            </a:extLst>
          </p:cNvPr>
          <p:cNvSpPr txBox="1"/>
          <p:nvPr/>
        </p:nvSpPr>
        <p:spPr>
          <a:xfrm>
            <a:off x="367878" y="2311573"/>
            <a:ext cx="1688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</a:rPr>
              <a:t>UK contribution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100EB7-C619-8D42-88B5-C4CB38CD98D7}"/>
              </a:ext>
            </a:extLst>
          </p:cNvPr>
          <p:cNvSpPr txBox="1"/>
          <p:nvPr/>
        </p:nvSpPr>
        <p:spPr>
          <a:xfrm>
            <a:off x="564674" y="5033961"/>
            <a:ext cx="24468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Muon system:</a:t>
            </a:r>
          </a:p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 coverage</a:t>
            </a:r>
          </a:p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GEM chambers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E5F944-5D94-4648-BF57-9B3883F29273}"/>
              </a:ext>
            </a:extLst>
          </p:cNvPr>
          <p:cNvSpPr txBox="1"/>
          <p:nvPr/>
        </p:nvSpPr>
        <p:spPr>
          <a:xfrm>
            <a:off x="4522305" y="2204623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Calorimeters:</a:t>
            </a:r>
          </a:p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Barrel ECAL – electronics for single-crystal R/O</a:t>
            </a:r>
          </a:p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Forward – high-granularity calorimeter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F36BE7-3919-F344-A117-C2E8AF3C6141}"/>
              </a:ext>
            </a:extLst>
          </p:cNvPr>
          <p:cNvSpPr txBox="1"/>
          <p:nvPr/>
        </p:nvSpPr>
        <p:spPr>
          <a:xfrm>
            <a:off x="1570779" y="1126303"/>
            <a:ext cx="60484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Trigger &amp; data acquisition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Full detector readout at 750 kHz </a:t>
            </a:r>
            <a:r>
              <a:rPr lang="en-GB" sz="1600" dirty="0">
                <a:solidFill>
                  <a:schemeClr val="accent4"/>
                </a:solidFill>
              </a:rPr>
              <a:t>(data rate ~50 Tb/s)</a:t>
            </a:r>
            <a:endParaRPr lang="en-GB" dirty="0">
              <a:solidFill>
                <a:schemeClr val="accent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Upgrade of the trigger system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5D3803-556A-4F43-9AB0-10A652BED180}"/>
              </a:ext>
            </a:extLst>
          </p:cNvPr>
          <p:cNvSpPr txBox="1"/>
          <p:nvPr/>
        </p:nvSpPr>
        <p:spPr>
          <a:xfrm>
            <a:off x="6577848" y="3675614"/>
            <a:ext cx="23276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MiP</a:t>
            </a:r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timing detector:</a:t>
            </a:r>
          </a:p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Barrel – LYSO + </a:t>
            </a:r>
            <a:r>
              <a:rPr lang="en-GB" sz="16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SiPM</a:t>
            </a:r>
            <a:endParaRPr lang="en-GB" sz="16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Forward – LGADs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8FC388-BFC9-174A-BB2B-BCB3219B8D13}"/>
              </a:ext>
            </a:extLst>
          </p:cNvPr>
          <p:cNvSpPr txBox="1"/>
          <p:nvPr/>
        </p:nvSpPr>
        <p:spPr>
          <a:xfrm>
            <a:off x="4605260" y="1142068"/>
            <a:ext cx="1688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</a:rPr>
              <a:t>UK contribution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637656-FABF-DA45-911A-F75C4FF8ADB4}"/>
              </a:ext>
            </a:extLst>
          </p:cNvPr>
          <p:cNvSpPr txBox="1"/>
          <p:nvPr/>
        </p:nvSpPr>
        <p:spPr>
          <a:xfrm>
            <a:off x="5827772" y="2185677"/>
            <a:ext cx="1688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</a:rPr>
              <a:t>UK contribution</a:t>
            </a:r>
          </a:p>
        </p:txBody>
      </p:sp>
    </p:spTree>
    <p:extLst>
      <p:ext uri="{BB962C8B-B14F-4D97-AF65-F5344CB8AC3E}">
        <p14:creationId xmlns:p14="http://schemas.microsoft.com/office/powerpoint/2010/main" val="2434380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DF907-4904-C645-A959-241B2FE5C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LS3 – CMS phase II – detector upgrades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13B71-C04D-1A43-AD2D-2D1AC1BE0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449" y="1323736"/>
            <a:ext cx="8435975" cy="5037513"/>
          </a:xfrm>
        </p:spPr>
        <p:txBody>
          <a:bodyPr/>
          <a:lstStyle/>
          <a:p>
            <a:r>
              <a:rPr lang="en-GB" dirty="0"/>
              <a:t>Barrel ECAL electronics</a:t>
            </a:r>
          </a:p>
          <a:p>
            <a:pPr lvl="1"/>
            <a:r>
              <a:rPr lang="en-GB" dirty="0"/>
              <a:t>Single crystal readout</a:t>
            </a:r>
          </a:p>
          <a:p>
            <a:pPr lvl="2"/>
            <a:r>
              <a:rPr lang="en-GB" dirty="0"/>
              <a:t>C.f. 5x5 crystals now</a:t>
            </a:r>
          </a:p>
          <a:p>
            <a:endParaRPr lang="en-GB" dirty="0"/>
          </a:p>
          <a:p>
            <a:r>
              <a:rPr lang="en-GB" dirty="0"/>
              <a:t>Forward high-granularity calorimeter</a:t>
            </a:r>
          </a:p>
          <a:p>
            <a:pPr lvl="1"/>
            <a:r>
              <a:rPr lang="en-GB" dirty="0"/>
              <a:t>ECAL: Silicon-W-Cu-</a:t>
            </a:r>
            <a:r>
              <a:rPr lang="en-GB" dirty="0" err="1"/>
              <a:t>Pb</a:t>
            </a:r>
            <a:r>
              <a:rPr lang="en-GB" dirty="0"/>
              <a:t>-Fe</a:t>
            </a:r>
          </a:p>
          <a:p>
            <a:pPr lvl="1"/>
            <a:r>
              <a:rPr lang="en-GB" dirty="0"/>
              <a:t>HCAL: Silicon/Scintillator-Fe-Cu</a:t>
            </a:r>
          </a:p>
          <a:p>
            <a:pPr lvl="1"/>
            <a:r>
              <a:rPr lang="en-GB" dirty="0"/>
              <a:t>Particle flow calorimetry</a:t>
            </a:r>
          </a:p>
          <a:p>
            <a:pPr lvl="1"/>
            <a:endParaRPr lang="en-GB" dirty="0"/>
          </a:p>
          <a:p>
            <a:r>
              <a:rPr lang="en-GB" dirty="0"/>
              <a:t>Tracker upgrade</a:t>
            </a:r>
          </a:p>
          <a:p>
            <a:pPr lvl="1"/>
            <a:r>
              <a:rPr lang="en-GB" dirty="0"/>
              <a:t>Increased granularity</a:t>
            </a:r>
          </a:p>
          <a:p>
            <a:pPr lvl="1"/>
            <a:r>
              <a:rPr lang="en-GB" dirty="0"/>
              <a:t>Extended coverage</a:t>
            </a:r>
          </a:p>
          <a:p>
            <a:pPr lvl="1"/>
            <a:r>
              <a:rPr lang="en-GB" dirty="0"/>
              <a:t>Stub-detecting module</a:t>
            </a:r>
          </a:p>
          <a:p>
            <a:pPr lvl="2"/>
            <a:r>
              <a:rPr lang="en-GB" dirty="0"/>
              <a:t>Low-</a:t>
            </a:r>
            <a:r>
              <a:rPr lang="en-GB" dirty="0" err="1"/>
              <a:t>pT</a:t>
            </a:r>
            <a:r>
              <a:rPr lang="en-GB" dirty="0"/>
              <a:t> track rejection</a:t>
            </a:r>
          </a:p>
          <a:p>
            <a:pPr lvl="2"/>
            <a:r>
              <a:rPr lang="en-GB" dirty="0"/>
              <a:t>40 MHz input to trigger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7D76E-3A05-5A42-BA0E-E0C2A2608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26D74-90F9-C049-BE3A-FF825B751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B3E19-BA7C-AA44-89EB-8326DC8F5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25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2ED18A-54E5-EB4D-B500-E23E5F14C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0274" y="1133062"/>
            <a:ext cx="3002954" cy="14703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A16C10-E796-754C-A40E-4ED05827FE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209" y="2520762"/>
            <a:ext cx="3113543" cy="26351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1BEE8D6-556C-6749-A232-40BA8EAF57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0" y="3902298"/>
            <a:ext cx="2176529" cy="20964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4CEE13A-125F-0941-93D9-46C6E1CD63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229" y="5155208"/>
            <a:ext cx="3233832" cy="120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8388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3D300-A681-944C-ADE3-9587128F9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LS3 – </a:t>
            </a:r>
            <a:r>
              <a:rPr lang="en-GB" dirty="0" err="1"/>
              <a:t>LHCb</a:t>
            </a:r>
            <a:r>
              <a:rPr lang="en-GB" dirty="0"/>
              <a:t>  Upgrade 1b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E7339C-12BF-D744-BCD1-D7ABFE6EFF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423" y="1188367"/>
            <a:ext cx="5215945" cy="5109402"/>
          </a:xfrm>
        </p:spPr>
        <p:txBody>
          <a:bodyPr/>
          <a:lstStyle/>
          <a:p>
            <a:r>
              <a:rPr lang="en-GB" dirty="0"/>
              <a:t>Consolidation work of LS2 upgrade</a:t>
            </a:r>
          </a:p>
          <a:p>
            <a:pPr lvl="1"/>
            <a:r>
              <a:rPr lang="en-GB" dirty="0"/>
              <a:t>Possibility to enhance performance in key areas</a:t>
            </a:r>
          </a:p>
          <a:p>
            <a:pPr lvl="1"/>
            <a:r>
              <a:rPr lang="en-GB" dirty="0"/>
              <a:t>Several concepts under study</a:t>
            </a:r>
          </a:p>
          <a:p>
            <a:endParaRPr lang="en-GB" dirty="0"/>
          </a:p>
          <a:p>
            <a:r>
              <a:rPr lang="en-GB" dirty="0"/>
              <a:t>New inner tracker</a:t>
            </a:r>
          </a:p>
          <a:p>
            <a:pPr lvl="1"/>
            <a:r>
              <a:rPr lang="en-GB" dirty="0"/>
              <a:t>HV-CMOS tracker at the centre of </a:t>
            </a:r>
            <a:r>
              <a:rPr lang="en-GB" dirty="0" err="1"/>
              <a:t>SciFi</a:t>
            </a:r>
            <a:endParaRPr lang="en-GB" dirty="0"/>
          </a:p>
          <a:p>
            <a:endParaRPr lang="en-GB" dirty="0"/>
          </a:p>
          <a:p>
            <a:r>
              <a:rPr lang="en-GB" dirty="0"/>
              <a:t>TORCH – DIRC &amp; </a:t>
            </a:r>
            <a:r>
              <a:rPr lang="en-GB" dirty="0" err="1"/>
              <a:t>ToF</a:t>
            </a:r>
            <a:r>
              <a:rPr lang="en-GB" dirty="0"/>
              <a:t> combined</a:t>
            </a:r>
          </a:p>
          <a:p>
            <a:pPr lvl="1"/>
            <a:r>
              <a:rPr lang="en-GB" dirty="0"/>
              <a:t>Improved PID for p &lt; 10 GeV</a:t>
            </a:r>
          </a:p>
          <a:p>
            <a:pPr lvl="1"/>
            <a:r>
              <a:rPr lang="en-GB" dirty="0"/>
              <a:t>Prototyped in beam tests</a:t>
            </a:r>
          </a:p>
          <a:p>
            <a:endParaRPr lang="en-GB" dirty="0"/>
          </a:p>
          <a:p>
            <a:r>
              <a:rPr lang="en-GB" dirty="0"/>
              <a:t>Magnet side stations</a:t>
            </a:r>
          </a:p>
          <a:p>
            <a:pPr lvl="1"/>
            <a:r>
              <a:rPr lang="en-GB" dirty="0"/>
              <a:t>Increased acceptance for low momentum tracks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4FF3B5-2690-1545-A5E0-95780D2FD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C8723-089E-8A45-8830-A7DB129C6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40AE8D-17FA-D147-B9CC-0B2A0E472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26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C2B86C-0448-1A48-857D-E04EB24ED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4140" y="4715863"/>
            <a:ext cx="2893779" cy="186228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D83BDDE-FE70-4345-8B6E-4ACDA84A4E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8596" y="1289304"/>
            <a:ext cx="3006219" cy="1600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CFEF640-5837-884B-8E42-EDF2C1961D68}"/>
              </a:ext>
            </a:extLst>
          </p:cNvPr>
          <p:cNvSpPr txBox="1"/>
          <p:nvPr/>
        </p:nvSpPr>
        <p:spPr>
          <a:xfrm>
            <a:off x="5879592" y="1051560"/>
            <a:ext cx="3127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Run 4 occupancy with and w/o new IT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15353C-11A1-1249-A654-2783E9142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5517" y="2897746"/>
            <a:ext cx="1521596" cy="16763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D5DA5B2-08DA-8747-A0FA-1CD6CBAB9E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5504" y="3016636"/>
            <a:ext cx="1178108" cy="149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8602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65EB3-C543-A94F-AB4F-A9BFAB796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 – Luminosity &amp; upgrades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005853-2B74-084C-998F-E3649BE25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1EE7F-F2EC-1445-8426-160F3A6D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3CE6A0-93DB-1545-A5C3-BC90F6800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27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82434C-17E6-4E47-BF7A-5571770CDF90}"/>
              </a:ext>
            </a:extLst>
          </p:cNvPr>
          <p:cNvSpPr txBox="1"/>
          <p:nvPr/>
        </p:nvSpPr>
        <p:spPr>
          <a:xfrm>
            <a:off x="110837" y="1208662"/>
            <a:ext cx="864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Energy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BCD3CDC-5CD1-B94A-BD33-C6FDB034B63F}"/>
              </a:ext>
            </a:extLst>
          </p:cNvPr>
          <p:cNvSpPr txBox="1"/>
          <p:nvPr/>
        </p:nvSpPr>
        <p:spPr>
          <a:xfrm>
            <a:off x="110837" y="1951761"/>
            <a:ext cx="900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CMS &amp; ATLAS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AD134B-AC88-D145-AD80-276948576187}"/>
              </a:ext>
            </a:extLst>
          </p:cNvPr>
          <p:cNvSpPr txBox="1"/>
          <p:nvPr/>
        </p:nvSpPr>
        <p:spPr>
          <a:xfrm>
            <a:off x="110837" y="3081267"/>
            <a:ext cx="9005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>
                <a:solidFill>
                  <a:schemeClr val="accent6">
                    <a:lumMod val="50000"/>
                  </a:schemeClr>
                </a:solidFill>
              </a:rPr>
              <a:t>LHCb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937589-5014-9F4A-8EE7-380350E95898}"/>
              </a:ext>
            </a:extLst>
          </p:cNvPr>
          <p:cNvSpPr txBox="1"/>
          <p:nvPr/>
        </p:nvSpPr>
        <p:spPr>
          <a:xfrm>
            <a:off x="1062592" y="2958157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3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0 – 4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DAD9DB-53CD-B348-AC7A-1C95588FBCB8}"/>
              </a:ext>
            </a:extLst>
          </p:cNvPr>
          <p:cNvSpPr txBox="1"/>
          <p:nvPr/>
        </p:nvSpPr>
        <p:spPr>
          <a:xfrm>
            <a:off x="3606058" y="2958157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9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3 – 4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121252-F461-594E-BD91-0CE337F58315}"/>
              </a:ext>
            </a:extLst>
          </p:cNvPr>
          <p:cNvSpPr txBox="1"/>
          <p:nvPr/>
        </p:nvSpPr>
        <p:spPr>
          <a:xfrm>
            <a:off x="1177635" y="1208662"/>
            <a:ext cx="619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7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26A3EE2-3036-5D4F-834C-30D7FE24C382}"/>
              </a:ext>
            </a:extLst>
          </p:cNvPr>
          <p:cNvSpPr txBox="1"/>
          <p:nvPr/>
        </p:nvSpPr>
        <p:spPr>
          <a:xfrm>
            <a:off x="1925784" y="1208662"/>
            <a:ext cx="619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8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376A6F1-3619-C04F-BD94-E1279D130C02}"/>
              </a:ext>
            </a:extLst>
          </p:cNvPr>
          <p:cNvSpPr txBox="1"/>
          <p:nvPr/>
        </p:nvSpPr>
        <p:spPr>
          <a:xfrm>
            <a:off x="4045532" y="1208662"/>
            <a:ext cx="712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13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B53C23-ECF5-224D-82C1-79483150E795}"/>
              </a:ext>
            </a:extLst>
          </p:cNvPr>
          <p:cNvSpPr txBox="1"/>
          <p:nvPr/>
        </p:nvSpPr>
        <p:spPr>
          <a:xfrm>
            <a:off x="6497781" y="1208662"/>
            <a:ext cx="9273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14(?)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CB4E21D-9B10-ED44-9E29-7BFC2F1FDC88}"/>
              </a:ext>
            </a:extLst>
          </p:cNvPr>
          <p:cNvSpPr txBox="1"/>
          <p:nvPr/>
        </p:nvSpPr>
        <p:spPr>
          <a:xfrm>
            <a:off x="6183528" y="2958157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23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1 –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CC2D10E-CC46-3E48-8560-F2305728C74B}"/>
              </a:ext>
            </a:extLst>
          </p:cNvPr>
          <p:cNvSpPr txBox="1"/>
          <p:nvPr/>
        </p:nvSpPr>
        <p:spPr>
          <a:xfrm>
            <a:off x="1062592" y="1951761"/>
            <a:ext cx="147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21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0 – 8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054551C-3714-684C-8C55-D6FD97AFCB80}"/>
              </a:ext>
            </a:extLst>
          </p:cNvPr>
          <p:cNvSpPr txBox="1"/>
          <p:nvPr/>
        </p:nvSpPr>
        <p:spPr>
          <a:xfrm>
            <a:off x="3606058" y="1951761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170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1 –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B5B529-84B0-6A47-9885-6024A4544D13}"/>
              </a:ext>
            </a:extLst>
          </p:cNvPr>
          <p:cNvSpPr txBox="1"/>
          <p:nvPr/>
        </p:nvSpPr>
        <p:spPr>
          <a:xfrm>
            <a:off x="6183528" y="1951761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380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2.5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0D8DC3E-8EE8-884F-B1F3-369F729AA811}"/>
              </a:ext>
            </a:extLst>
          </p:cNvPr>
          <p:cNvGrpSpPr/>
          <p:nvPr/>
        </p:nvGrpSpPr>
        <p:grpSpPr>
          <a:xfrm>
            <a:off x="1114226" y="1547776"/>
            <a:ext cx="7915433" cy="1970750"/>
            <a:chOff x="1129632" y="1589341"/>
            <a:chExt cx="7915433" cy="19707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C29544B-184A-4743-A230-0FEA142FAE88}"/>
                </a:ext>
              </a:extLst>
            </p:cNvPr>
            <p:cNvSpPr/>
            <p:nvPr/>
          </p:nvSpPr>
          <p:spPr>
            <a:xfrm>
              <a:off x="2531481" y="1940091"/>
              <a:ext cx="1008000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F3C18D3-0F95-0C4D-B758-B03787C89DCE}"/>
                </a:ext>
              </a:extLst>
            </p:cNvPr>
            <p:cNvSpPr/>
            <p:nvPr/>
          </p:nvSpPr>
          <p:spPr>
            <a:xfrm>
              <a:off x="2531481" y="1589341"/>
              <a:ext cx="1008000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LS1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40A6571-DF0C-F441-9E27-294A39C1443B}"/>
                </a:ext>
              </a:extLst>
            </p:cNvPr>
            <p:cNvSpPr/>
            <p:nvPr/>
          </p:nvSpPr>
          <p:spPr>
            <a:xfrm>
              <a:off x="7601154" y="1940090"/>
              <a:ext cx="1097972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9B78DDB-A107-BD4F-8A35-0B633B3CB84E}"/>
                </a:ext>
              </a:extLst>
            </p:cNvPr>
            <p:cNvSpPr/>
            <p:nvPr/>
          </p:nvSpPr>
          <p:spPr>
            <a:xfrm>
              <a:off x="5284778" y="1940090"/>
              <a:ext cx="966836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D917546-8389-D542-A67D-C7B1AF8E5F45}"/>
                </a:ext>
              </a:extLst>
            </p:cNvPr>
            <p:cNvSpPr/>
            <p:nvPr/>
          </p:nvSpPr>
          <p:spPr>
            <a:xfrm>
              <a:off x="5284778" y="1590259"/>
              <a:ext cx="966836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2EA4A2B-0CCB-614C-856E-C3F6D42C1B2D}"/>
                </a:ext>
              </a:extLst>
            </p:cNvPr>
            <p:cNvSpPr/>
            <p:nvPr/>
          </p:nvSpPr>
          <p:spPr>
            <a:xfrm>
              <a:off x="7601154" y="1590259"/>
              <a:ext cx="1097972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LS3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4913BCA-4637-AA4F-BB4B-9C2D8ACB65EC}"/>
                </a:ext>
              </a:extLst>
            </p:cNvPr>
            <p:cNvSpPr/>
            <p:nvPr/>
          </p:nvSpPr>
          <p:spPr>
            <a:xfrm>
              <a:off x="1129632" y="1589341"/>
              <a:ext cx="1404350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1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9B889C8-4126-9C47-BA1F-BDC820A1F792}"/>
                </a:ext>
              </a:extLst>
            </p:cNvPr>
            <p:cNvSpPr/>
            <p:nvPr/>
          </p:nvSpPr>
          <p:spPr>
            <a:xfrm>
              <a:off x="3536202" y="1589341"/>
              <a:ext cx="1755292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2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9314B71-398B-B947-BADD-08235512E7D2}"/>
                </a:ext>
              </a:extLst>
            </p:cNvPr>
            <p:cNvSpPr/>
            <p:nvPr/>
          </p:nvSpPr>
          <p:spPr>
            <a:xfrm>
              <a:off x="6251614" y="1589341"/>
              <a:ext cx="1355686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8F4CB65-A0FE-C843-8375-9692A25E58AC}"/>
                </a:ext>
              </a:extLst>
            </p:cNvPr>
            <p:cNvSpPr txBox="1"/>
            <p:nvPr/>
          </p:nvSpPr>
          <p:spPr>
            <a:xfrm>
              <a:off x="1129632" y="2610891"/>
              <a:ext cx="7915433" cy="360000"/>
            </a:xfrm>
            <a:prstGeom prst="rect">
              <a:avLst/>
            </a:prstGeom>
            <a:solidFill>
              <a:schemeClr val="accent2"/>
            </a:solidFill>
            <a:effectLst/>
          </p:spPr>
          <p:txBody>
            <a:bodyPr wrap="none" lIns="0" rIns="0" bIns="46800" rtlCol="0" anchor="ctr" anchorCtr="1">
              <a:no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2010  2011  2012  2013  2014  2015  2016  2017  2018  2019  2020  2021  2022  2023  2024  2025  2026 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1111DBA-F462-814B-BACE-535A20C18081}"/>
                </a:ext>
              </a:extLst>
            </p:cNvPr>
            <p:cNvSpPr/>
            <p:nvPr/>
          </p:nvSpPr>
          <p:spPr>
            <a:xfrm>
              <a:off x="8705073" y="1590259"/>
              <a:ext cx="257240" cy="36060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8306CEC-4766-724B-9B90-0691F1091B78}"/>
              </a:ext>
            </a:extLst>
          </p:cNvPr>
          <p:cNvGrpSpPr/>
          <p:nvPr/>
        </p:nvGrpSpPr>
        <p:grpSpPr>
          <a:xfrm>
            <a:off x="1114226" y="4319276"/>
            <a:ext cx="6237550" cy="1977131"/>
            <a:chOff x="878691" y="4263856"/>
            <a:chExt cx="6299668" cy="1977131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717A96B-EE1E-EA42-A823-0580994A42AF}"/>
                </a:ext>
              </a:extLst>
            </p:cNvPr>
            <p:cNvSpPr/>
            <p:nvPr/>
          </p:nvSpPr>
          <p:spPr>
            <a:xfrm>
              <a:off x="4703143" y="4620987"/>
              <a:ext cx="448965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EFD1AF2-442F-D447-9C1D-27FDD7CB30A5}"/>
                </a:ext>
              </a:extLst>
            </p:cNvPr>
            <p:cNvSpPr/>
            <p:nvPr/>
          </p:nvSpPr>
          <p:spPr>
            <a:xfrm>
              <a:off x="2837864" y="4620987"/>
              <a:ext cx="637234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F0A6DCB-4756-7D42-BBFD-BAB8F113561F}"/>
                </a:ext>
              </a:extLst>
            </p:cNvPr>
            <p:cNvSpPr/>
            <p:nvPr/>
          </p:nvSpPr>
          <p:spPr>
            <a:xfrm>
              <a:off x="2837864" y="4263856"/>
              <a:ext cx="637234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LS4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89E64A6-77D6-0847-8E06-EAD46B6BAE03}"/>
                </a:ext>
              </a:extLst>
            </p:cNvPr>
            <p:cNvSpPr/>
            <p:nvPr/>
          </p:nvSpPr>
          <p:spPr>
            <a:xfrm>
              <a:off x="1198711" y="4263856"/>
              <a:ext cx="1639167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4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8E8F67E-56D7-C64C-839D-189E479E78E7}"/>
                </a:ext>
              </a:extLst>
            </p:cNvPr>
            <p:cNvSpPr/>
            <p:nvPr/>
          </p:nvSpPr>
          <p:spPr>
            <a:xfrm>
              <a:off x="4703143" y="4263856"/>
              <a:ext cx="448965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LS5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3553540-556D-3547-A391-5F8F19440146}"/>
                </a:ext>
              </a:extLst>
            </p:cNvPr>
            <p:cNvSpPr/>
            <p:nvPr/>
          </p:nvSpPr>
          <p:spPr>
            <a:xfrm>
              <a:off x="3475099" y="4263856"/>
              <a:ext cx="1237497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5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2063F66-FC34-EF4C-85BA-DC8F52189338}"/>
                </a:ext>
              </a:extLst>
            </p:cNvPr>
            <p:cNvSpPr/>
            <p:nvPr/>
          </p:nvSpPr>
          <p:spPr>
            <a:xfrm>
              <a:off x="878691" y="4620987"/>
              <a:ext cx="319044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34FFE10-C639-6D4E-815E-F1513AB80520}"/>
                </a:ext>
              </a:extLst>
            </p:cNvPr>
            <p:cNvSpPr/>
            <p:nvPr/>
          </p:nvSpPr>
          <p:spPr>
            <a:xfrm>
              <a:off x="878691" y="4263856"/>
              <a:ext cx="320400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AF8AB72-1BD9-2941-B650-3F66FA08A67B}"/>
                </a:ext>
              </a:extLst>
            </p:cNvPr>
            <p:cNvSpPr txBox="1"/>
            <p:nvPr/>
          </p:nvSpPr>
          <p:spPr>
            <a:xfrm>
              <a:off x="878692" y="5262044"/>
              <a:ext cx="5745562" cy="360000"/>
            </a:xfrm>
            <a:prstGeom prst="rect">
              <a:avLst/>
            </a:prstGeom>
            <a:solidFill>
              <a:schemeClr val="accent2"/>
            </a:solidFill>
            <a:effectLst/>
          </p:spPr>
          <p:txBody>
            <a:bodyPr wrap="none" lIns="0" rIns="0" bIns="46800" rtlCol="0" anchor="ctr" anchorCtr="1">
              <a:no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2026  2027  2028  2029  2030  2031  2032  2033  2034  2035  2036  2037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4925809-BF66-CF47-A193-843D72625434}"/>
                </a:ext>
              </a:extLst>
            </p:cNvPr>
            <p:cNvSpPr/>
            <p:nvPr/>
          </p:nvSpPr>
          <p:spPr>
            <a:xfrm>
              <a:off x="5156530" y="4263856"/>
              <a:ext cx="1472067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6</a:t>
              </a:r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4DAD8427-CE3D-9247-9DC2-D7614ABF9F11}"/>
                </a:ext>
              </a:extLst>
            </p:cNvPr>
            <p:cNvSpPr/>
            <p:nvPr/>
          </p:nvSpPr>
          <p:spPr>
            <a:xfrm>
              <a:off x="6623906" y="5094644"/>
              <a:ext cx="554453" cy="694800"/>
            </a:xfrm>
            <a:prstGeom prst="rightArrow">
              <a:avLst>
                <a:gd name="adj1" fmla="val 51916"/>
                <a:gd name="adj2" fmla="val 61893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44D60C82-DF90-CF4F-85D3-CEBB69D420A8}"/>
              </a:ext>
            </a:extLst>
          </p:cNvPr>
          <p:cNvSpPr txBox="1"/>
          <p:nvPr/>
        </p:nvSpPr>
        <p:spPr>
          <a:xfrm>
            <a:off x="110837" y="3965719"/>
            <a:ext cx="864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Energy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A4B5CC8-A122-974E-AE3D-5061E2CBB4ED}"/>
              </a:ext>
            </a:extLst>
          </p:cNvPr>
          <p:cNvSpPr txBox="1"/>
          <p:nvPr/>
        </p:nvSpPr>
        <p:spPr>
          <a:xfrm>
            <a:off x="110837" y="4708003"/>
            <a:ext cx="900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CMS &amp; ATLAS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BB7BC61-8C02-0B4F-9FFC-7FB93CEAFAB0}"/>
              </a:ext>
            </a:extLst>
          </p:cNvPr>
          <p:cNvSpPr txBox="1"/>
          <p:nvPr/>
        </p:nvSpPr>
        <p:spPr>
          <a:xfrm>
            <a:off x="110837" y="5833614"/>
            <a:ext cx="9005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>
                <a:solidFill>
                  <a:schemeClr val="accent6">
                    <a:lumMod val="50000"/>
                  </a:schemeClr>
                </a:solidFill>
              </a:rPr>
              <a:t>LHCb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8D77D90-8851-BA4A-800B-D5B7DF6C1C57}"/>
              </a:ext>
            </a:extLst>
          </p:cNvPr>
          <p:cNvSpPr txBox="1"/>
          <p:nvPr/>
        </p:nvSpPr>
        <p:spPr>
          <a:xfrm>
            <a:off x="1858228" y="3965719"/>
            <a:ext cx="712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14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9AB2903-12C6-144F-9FCF-A17C64174832}"/>
              </a:ext>
            </a:extLst>
          </p:cNvPr>
          <p:cNvSpPr txBox="1"/>
          <p:nvPr/>
        </p:nvSpPr>
        <p:spPr>
          <a:xfrm>
            <a:off x="3930563" y="3965719"/>
            <a:ext cx="712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14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2B4A033-962C-2142-9C14-C1BA3DD4CE94}"/>
              </a:ext>
            </a:extLst>
          </p:cNvPr>
          <p:cNvSpPr txBox="1"/>
          <p:nvPr/>
        </p:nvSpPr>
        <p:spPr>
          <a:xfrm>
            <a:off x="5698521" y="3965719"/>
            <a:ext cx="712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14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693A39C-F223-7143-92A3-E385A30F48E8}"/>
              </a:ext>
            </a:extLst>
          </p:cNvPr>
          <p:cNvSpPr txBox="1"/>
          <p:nvPr/>
        </p:nvSpPr>
        <p:spPr>
          <a:xfrm>
            <a:off x="1459405" y="5710504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50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D073274-4B10-8140-B061-EFB8399A3596}"/>
              </a:ext>
            </a:extLst>
          </p:cNvPr>
          <p:cNvSpPr txBox="1"/>
          <p:nvPr/>
        </p:nvSpPr>
        <p:spPr>
          <a:xfrm>
            <a:off x="3535370" y="5956725"/>
            <a:ext cx="1588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1 –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DA245D7-B783-7341-8B8C-A3423E4EAC21}"/>
              </a:ext>
            </a:extLst>
          </p:cNvPr>
          <p:cNvSpPr txBox="1"/>
          <p:nvPr/>
        </p:nvSpPr>
        <p:spPr>
          <a:xfrm>
            <a:off x="5237150" y="30812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 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E5C2C87-4628-E740-AF03-B8A432C77EA4}"/>
              </a:ext>
            </a:extLst>
          </p:cNvPr>
          <p:cNvSpPr txBox="1"/>
          <p:nvPr/>
        </p:nvSpPr>
        <p:spPr>
          <a:xfrm>
            <a:off x="7582667" y="3081267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 1b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31DEE47-6307-AA43-B5D1-1C397C5B650A}"/>
              </a:ext>
            </a:extLst>
          </p:cNvPr>
          <p:cNvSpPr txBox="1"/>
          <p:nvPr/>
        </p:nvSpPr>
        <p:spPr>
          <a:xfrm>
            <a:off x="5306880" y="1944249"/>
            <a:ext cx="865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</a:t>
            </a:r>
          </a:p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phase I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48E687F-D954-4F4E-9D60-02D3B9687425}"/>
              </a:ext>
            </a:extLst>
          </p:cNvPr>
          <p:cNvSpPr txBox="1"/>
          <p:nvPr/>
        </p:nvSpPr>
        <p:spPr>
          <a:xfrm>
            <a:off x="5388837" y="5710504"/>
            <a:ext cx="1655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&gt; 300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1 –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D719D53-8A8D-974A-8DAF-F61746B1F240}"/>
              </a:ext>
            </a:extLst>
          </p:cNvPr>
          <p:cNvSpPr txBox="1"/>
          <p:nvPr/>
        </p:nvSpPr>
        <p:spPr>
          <a:xfrm>
            <a:off x="7703694" y="1944249"/>
            <a:ext cx="865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</a:t>
            </a:r>
          </a:p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phase II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ABCDF0A-7243-8247-BECC-9C5C3B6F0AF1}"/>
              </a:ext>
            </a:extLst>
          </p:cNvPr>
          <p:cNvSpPr txBox="1"/>
          <p:nvPr/>
        </p:nvSpPr>
        <p:spPr>
          <a:xfrm>
            <a:off x="2981302" y="5741281"/>
            <a:ext cx="780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</a:t>
            </a:r>
          </a:p>
          <a:p>
            <a:pPr algn="ctr"/>
            <a:r>
              <a:rPr lang="en-GB" sz="14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2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7C8781B-19E3-F64C-A0F7-A84083775F61}"/>
              </a:ext>
            </a:extLst>
          </p:cNvPr>
          <p:cNvSpPr txBox="1"/>
          <p:nvPr/>
        </p:nvSpPr>
        <p:spPr>
          <a:xfrm>
            <a:off x="1459405" y="4708003"/>
            <a:ext cx="1450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1000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3 – 5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63FBC6B-E53D-5A4B-A7A9-5E39386DB15E}"/>
              </a:ext>
            </a:extLst>
          </p:cNvPr>
          <p:cNvSpPr txBox="1"/>
          <p:nvPr/>
        </p:nvSpPr>
        <p:spPr>
          <a:xfrm>
            <a:off x="3632636" y="4708003"/>
            <a:ext cx="1325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2000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5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691C96B-16BB-704A-B007-12C29D483283}"/>
              </a:ext>
            </a:extLst>
          </p:cNvPr>
          <p:cNvSpPr txBox="1"/>
          <p:nvPr/>
        </p:nvSpPr>
        <p:spPr>
          <a:xfrm>
            <a:off x="5388837" y="4708003"/>
            <a:ext cx="1527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4000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5 – 7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8C6BA4-C696-B04D-9DC6-16E94620DC44}"/>
              </a:ext>
            </a:extLst>
          </p:cNvPr>
          <p:cNvSpPr txBox="1"/>
          <p:nvPr/>
        </p:nvSpPr>
        <p:spPr>
          <a:xfrm>
            <a:off x="8174736" y="6190488"/>
            <a:ext cx="877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[cm</a:t>
            </a:r>
            <a:r>
              <a:rPr lang="en-GB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5A13E6B-3EBF-1748-AA6B-9460C91DAE2D}"/>
              </a:ext>
            </a:extLst>
          </p:cNvPr>
          <p:cNvSpPr txBox="1"/>
          <p:nvPr/>
        </p:nvSpPr>
        <p:spPr>
          <a:xfrm>
            <a:off x="2587291" y="1944249"/>
            <a:ext cx="865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</a:t>
            </a:r>
          </a:p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phase I</a:t>
            </a:r>
          </a:p>
        </p:txBody>
      </p:sp>
    </p:spTree>
    <p:extLst>
      <p:ext uri="{BB962C8B-B14F-4D97-AF65-F5344CB8AC3E}">
        <p14:creationId xmlns:p14="http://schemas.microsoft.com/office/powerpoint/2010/main" val="4872800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F4729-C253-3841-8301-4B3598E41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LS4 – </a:t>
            </a:r>
            <a:r>
              <a:rPr lang="en-GB" dirty="0" err="1"/>
              <a:t>LHCb</a:t>
            </a:r>
            <a:r>
              <a:rPr lang="en-GB" dirty="0"/>
              <a:t> Upgrade II – physics 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AA098-1C72-E441-AAF1-23D6C57A6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73" y="1275171"/>
            <a:ext cx="6071615" cy="5164266"/>
          </a:xfrm>
        </p:spPr>
        <p:txBody>
          <a:bodyPr/>
          <a:lstStyle/>
          <a:p>
            <a:r>
              <a:rPr lang="en-GB" dirty="0"/>
              <a:t>Precision measurements of the SM</a:t>
            </a:r>
          </a:p>
          <a:p>
            <a:pPr lvl="1"/>
            <a:r>
              <a:rPr lang="en-GB" dirty="0"/>
              <a:t>Flavour physics, spectroscopy, etc.</a:t>
            </a:r>
          </a:p>
          <a:p>
            <a:r>
              <a:rPr lang="en-GB" dirty="0"/>
              <a:t>Search for deviations from the SM</a:t>
            </a:r>
          </a:p>
          <a:p>
            <a:pPr lvl="1"/>
            <a:r>
              <a:rPr lang="en-GB" dirty="0"/>
              <a:t>Rare decays, LFU, LFV, etc.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 err="1"/>
              <a:t>LHCb</a:t>
            </a:r>
            <a:r>
              <a:rPr lang="en-GB" dirty="0"/>
              <a:t> upgrade is (still) not limited by the LHC</a:t>
            </a:r>
          </a:p>
          <a:p>
            <a:pPr lvl="1"/>
            <a:r>
              <a:rPr lang="en-GB" dirty="0"/>
              <a:t>1–2 x 10</a:t>
            </a:r>
            <a:r>
              <a:rPr lang="en-GB" baseline="30000" dirty="0"/>
              <a:t>34</a:t>
            </a:r>
            <a:r>
              <a:rPr lang="en-GB" dirty="0"/>
              <a:t> cm</a:t>
            </a:r>
            <a:r>
              <a:rPr lang="en-GB" baseline="30000" dirty="0"/>
              <a:t>-2</a:t>
            </a:r>
            <a:r>
              <a:rPr lang="en-GB" dirty="0"/>
              <a:t>s</a:t>
            </a:r>
            <a:r>
              <a:rPr lang="en-GB" baseline="30000" dirty="0"/>
              <a:t>-1</a:t>
            </a:r>
            <a:r>
              <a:rPr lang="en-GB" dirty="0"/>
              <a:t> achievable at IP8</a:t>
            </a:r>
          </a:p>
          <a:p>
            <a:pPr lvl="1"/>
            <a:r>
              <a:rPr lang="en-GB" dirty="0"/>
              <a:t>Exploit the full potential of LHC</a:t>
            </a:r>
          </a:p>
          <a:p>
            <a:pPr lvl="2"/>
            <a:r>
              <a:rPr lang="en-GB" dirty="0"/>
              <a:t>&gt; 300 fb</a:t>
            </a:r>
            <a:r>
              <a:rPr lang="en-GB" baseline="30000" dirty="0"/>
              <a:t>-1</a:t>
            </a:r>
            <a:r>
              <a:rPr lang="en-GB" dirty="0"/>
              <a:t> possible at IP8</a:t>
            </a:r>
          </a:p>
          <a:p>
            <a:pPr lvl="1"/>
            <a:endParaRPr lang="en-GB" dirty="0"/>
          </a:p>
          <a:p>
            <a:r>
              <a:rPr lang="en-GB" dirty="0"/>
              <a:t>Belle II data taking 2019 – 2025</a:t>
            </a:r>
          </a:p>
          <a:p>
            <a:pPr lvl="1"/>
            <a:r>
              <a:rPr lang="en-GB" dirty="0" err="1"/>
              <a:t>LHCb</a:t>
            </a:r>
            <a:r>
              <a:rPr lang="en-GB" dirty="0"/>
              <a:t> is the  planned flavour experiment beyond 2026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A47AC-22FE-454D-B21B-8348FDF9B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F7B2A1-7EA1-0741-9F7F-DB008748F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974460-03E9-7A4C-8947-3132251AD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28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F788B9-0A64-8B40-9F0F-D430658D7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309" y="1502064"/>
            <a:ext cx="3384691" cy="17647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68AC87B-F046-8544-9004-F615414FEEDB}"/>
              </a:ext>
            </a:extLst>
          </p:cNvPr>
          <p:cNvSpPr txBox="1"/>
          <p:nvPr/>
        </p:nvSpPr>
        <p:spPr>
          <a:xfrm>
            <a:off x="5989320" y="1209456"/>
            <a:ext cx="3174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CKM triangle with </a:t>
            </a:r>
            <a:r>
              <a:rPr lang="en-GB" sz="1400" dirty="0" err="1"/>
              <a:t>LHCb</a:t>
            </a:r>
            <a:r>
              <a:rPr lang="en-GB" sz="1400" dirty="0"/>
              <a:t> @ 300 fb</a:t>
            </a:r>
            <a:r>
              <a:rPr lang="en-GB" sz="1400" baseline="30000" dirty="0"/>
              <a:t>-1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38A054-1FCC-5B4D-BA7E-2CB3361784D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3639" y="3870038"/>
            <a:ext cx="2492609" cy="25579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2B88533-EF04-BF40-ACB6-F321757CD3E1}"/>
                  </a:ext>
                </a:extLst>
              </p:cNvPr>
              <p:cNvSpPr txBox="1"/>
              <p:nvPr/>
            </p:nvSpPr>
            <p:spPr>
              <a:xfrm>
                <a:off x="6492240" y="3465450"/>
                <a:ext cx="21671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GB" sz="1400" dirty="0"/>
                  <a:t>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GB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∗0</m:t>
                        </m:r>
                      </m:sup>
                    </m:sSup>
                    <m:sSup>
                      <m:sSupPr>
                        <m:ctrlPr>
                          <a:rPr lang="en-GB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400" dirty="0"/>
                  <a:t> with </a:t>
                </a:r>
                <a:r>
                  <a:rPr lang="en-GB" sz="1400" dirty="0" err="1"/>
                  <a:t>LHCb</a:t>
                </a:r>
                <a:r>
                  <a:rPr lang="en-GB" sz="1400" dirty="0"/>
                  <a:t> @ 300 fb</a:t>
                </a:r>
                <a:r>
                  <a:rPr lang="en-GB" sz="1400" baseline="30000" dirty="0"/>
                  <a:t>-1</a:t>
                </a:r>
                <a:r>
                  <a:rPr lang="en-GB" sz="1400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2B88533-EF04-BF40-ACB6-F321757CD3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0" y="3465450"/>
                <a:ext cx="2167128" cy="523220"/>
              </a:xfrm>
              <a:prstGeom prst="rect">
                <a:avLst/>
              </a:prstGeom>
              <a:blipFill>
                <a:blip r:embed="rId4"/>
                <a:stretch>
                  <a:fillRect r="-1744" b="-95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605353D-32DD-0F48-AA05-2B242490E0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913072"/>
              </p:ext>
            </p:extLst>
          </p:nvPr>
        </p:nvGraphicFramePr>
        <p:xfrm>
          <a:off x="517861" y="2831062"/>
          <a:ext cx="492861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35950">
                  <a:extLst>
                    <a:ext uri="{9D8B030D-6E8A-4147-A177-3AD203B41FA5}">
                      <a16:colId xmlns:a16="http://schemas.microsoft.com/office/drawing/2014/main" val="3579535359"/>
                    </a:ext>
                  </a:extLst>
                </a:gridCol>
                <a:gridCol w="1174561">
                  <a:extLst>
                    <a:ext uri="{9D8B030D-6E8A-4147-A177-3AD203B41FA5}">
                      <a16:colId xmlns:a16="http://schemas.microsoft.com/office/drawing/2014/main" val="2673731150"/>
                    </a:ext>
                  </a:extLst>
                </a:gridCol>
                <a:gridCol w="1298448">
                  <a:extLst>
                    <a:ext uri="{9D8B030D-6E8A-4147-A177-3AD203B41FA5}">
                      <a16:colId xmlns:a16="http://schemas.microsoft.com/office/drawing/2014/main" val="501390968"/>
                    </a:ext>
                  </a:extLst>
                </a:gridCol>
                <a:gridCol w="1819656">
                  <a:extLst>
                    <a:ext uri="{9D8B030D-6E8A-4147-A177-3AD203B41FA5}">
                      <a16:colId xmlns:a16="http://schemas.microsoft.com/office/drawing/2014/main" val="10595976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b="0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[5 fb</a:t>
                      </a:r>
                      <a:r>
                        <a:rPr lang="en-GB" sz="1400" b="0" baseline="3000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GB" sz="1400" b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 [23 fb</a:t>
                      </a:r>
                      <a:r>
                        <a:rPr lang="en-GB" sz="1400" b="0" baseline="3000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GB" sz="1400" b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Upgrade II [300 fb</a:t>
                      </a:r>
                      <a:r>
                        <a:rPr lang="en-GB" sz="1400" b="0" baseline="3000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GB" sz="1400" b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0992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sz="1400" b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</a:t>
                      </a:r>
                      <a:r>
                        <a:rPr lang="en-GB" sz="1400" b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(R</a:t>
                      </a:r>
                      <a:r>
                        <a:rPr lang="en-GB" sz="1400" b="0" baseline="-2500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en-GB" sz="1400" b="0" baseline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56754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96027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4545B-9B61-AD4D-9B01-08B8D4559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LS4 – </a:t>
            </a:r>
            <a:r>
              <a:rPr lang="en-GB" dirty="0" err="1"/>
              <a:t>LHCb</a:t>
            </a:r>
            <a:r>
              <a:rPr lang="en-GB" dirty="0"/>
              <a:t> upgrade II – detector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05D50-07F1-754C-A387-803893E88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138" y="1249251"/>
            <a:ext cx="5886417" cy="5164428"/>
          </a:xfrm>
        </p:spPr>
        <p:txBody>
          <a:bodyPr/>
          <a:lstStyle/>
          <a:p>
            <a:r>
              <a:rPr lang="en-GB" dirty="0"/>
              <a:t>All detector systems will require upgrades</a:t>
            </a:r>
          </a:p>
          <a:p>
            <a:pPr lvl="1"/>
            <a:r>
              <a:rPr lang="en-GB" dirty="0"/>
              <a:t>Increased granularity &amp; rates</a:t>
            </a:r>
          </a:p>
          <a:p>
            <a:pPr lvl="1"/>
            <a:r>
              <a:rPr lang="en-GB" dirty="0"/>
              <a:t>Calorimeters largely untouched in upgrade 1</a:t>
            </a:r>
          </a:p>
          <a:p>
            <a:pPr lvl="2"/>
            <a:r>
              <a:rPr lang="en-GB" dirty="0"/>
              <a:t>Potential for significant physics gains</a:t>
            </a:r>
          </a:p>
          <a:p>
            <a:pPr marL="342900" lvl="1" indent="0">
              <a:buNone/>
            </a:pPr>
            <a:endParaRPr lang="en-GB" dirty="0"/>
          </a:p>
          <a:p>
            <a:r>
              <a:rPr lang="en-GB" dirty="0"/>
              <a:t>Maintain or improve the performance</a:t>
            </a:r>
          </a:p>
          <a:p>
            <a:pPr lvl="1"/>
            <a:r>
              <a:rPr lang="en-GB" dirty="0"/>
              <a:t>Keep 40 MHz </a:t>
            </a:r>
            <a:r>
              <a:rPr lang="en-GB" dirty="0" err="1"/>
              <a:t>triggerless</a:t>
            </a:r>
            <a:r>
              <a:rPr lang="en-GB" dirty="0"/>
              <a:t> readout</a:t>
            </a:r>
          </a:p>
          <a:p>
            <a:pPr lvl="1"/>
            <a:endParaRPr lang="en-GB" dirty="0"/>
          </a:p>
          <a:p>
            <a:r>
              <a:rPr lang="en-GB" dirty="0"/>
              <a:t>10x luminosity – 10x multiplicity</a:t>
            </a:r>
          </a:p>
          <a:p>
            <a:pPr lvl="1"/>
            <a:r>
              <a:rPr lang="en-GB" dirty="0"/>
              <a:t>Tracking and reconstruction challenges</a:t>
            </a:r>
          </a:p>
          <a:p>
            <a:pPr lvl="1"/>
            <a:r>
              <a:rPr lang="en-GB" dirty="0"/>
              <a:t>Favour physics – secondary vertices</a:t>
            </a:r>
          </a:p>
          <a:p>
            <a:pPr lvl="1"/>
            <a:endParaRPr lang="en-GB" dirty="0"/>
          </a:p>
          <a:p>
            <a:r>
              <a:rPr lang="en-GB" dirty="0"/>
              <a:t>4D tracking: add time information</a:t>
            </a:r>
          </a:p>
          <a:p>
            <a:pPr lvl="1"/>
            <a:r>
              <a:rPr lang="en-GB" dirty="0"/>
              <a:t>Pattern recognition for tracking</a:t>
            </a:r>
          </a:p>
          <a:p>
            <a:pPr lvl="1"/>
            <a:r>
              <a:rPr lang="en-GB" dirty="0"/>
              <a:t>Primary &amp; secondary vertex association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D3DCE-C1C8-414C-9BC8-C2E5A6226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4FE65-1331-B945-83E4-4D932FB46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519F8-9271-9841-9466-41E888D4E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29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C8A99F-BCD8-7145-8D22-7ECCB02269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8152" y="2987986"/>
            <a:ext cx="3022092" cy="111157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F78BB1A8-282E-AF43-B1B5-A77C3F2FA197}"/>
              </a:ext>
            </a:extLst>
          </p:cNvPr>
          <p:cNvGrpSpPr/>
          <p:nvPr/>
        </p:nvGrpSpPr>
        <p:grpSpPr>
          <a:xfrm>
            <a:off x="5751576" y="4251959"/>
            <a:ext cx="3027193" cy="2202943"/>
            <a:chOff x="5666955" y="4182533"/>
            <a:chExt cx="3420000" cy="214257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77DA28B-FA73-FC4F-96C6-E2B32F480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6955" y="4182533"/>
              <a:ext cx="3420000" cy="202280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31032A6-4283-6142-B87F-80A470853FBB}"/>
                </a:ext>
              </a:extLst>
            </p:cNvPr>
            <p:cNvSpPr txBox="1"/>
            <p:nvPr/>
          </p:nvSpPr>
          <p:spPr>
            <a:xfrm>
              <a:off x="5666955" y="6048107"/>
              <a:ext cx="34200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dirty="0"/>
                <a:t>Time resolution per hit [</a:t>
              </a:r>
              <a:r>
                <a:rPr lang="en-GB" sz="1200" dirty="0" err="1"/>
                <a:t>ps</a:t>
              </a:r>
              <a:r>
                <a:rPr lang="en-GB" sz="1200" dirty="0"/>
                <a:t>]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ECACE07-F887-8242-B095-C669C02449F0}"/>
              </a:ext>
            </a:extLst>
          </p:cNvPr>
          <p:cNvSpPr txBox="1"/>
          <p:nvPr/>
        </p:nvSpPr>
        <p:spPr>
          <a:xfrm>
            <a:off x="5815584" y="4041648"/>
            <a:ext cx="2972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PV mismatch vs. hit time resolution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29E9163-7735-104B-BD1C-653CD02094E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1343" y="1133012"/>
            <a:ext cx="2117209" cy="196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501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411C6-5A39-C647-B9B1-EF99D60C1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Experimental achievements &amp; status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94ADA4-C165-8249-88EE-82B8F9275B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1" y="1233050"/>
                <a:ext cx="8435975" cy="5037513"/>
              </a:xfrm>
            </p:spPr>
            <p:txBody>
              <a:bodyPr/>
              <a:lstStyle/>
              <a:p>
                <a:r>
                  <a:rPr lang="en-GB" dirty="0"/>
                  <a:t>Seven years of physics data taking: 2010 – 2012, 2015 – 2018</a:t>
                </a:r>
              </a:p>
              <a:p>
                <a:r>
                  <a:rPr lang="en-GB" dirty="0"/>
                  <a:t>Recorded luminosity</a:t>
                </a:r>
              </a:p>
              <a:p>
                <a:pPr lvl="1"/>
                <a:r>
                  <a:rPr lang="en-GB" dirty="0"/>
                  <a:t>ATLAS &amp; CMS: 170 fb</a:t>
                </a:r>
                <a:r>
                  <a:rPr lang="en-GB" baseline="30000" dirty="0"/>
                  <a:t>-1</a:t>
                </a:r>
                <a:endParaRPr lang="en-GB" dirty="0"/>
              </a:p>
              <a:p>
                <a:pPr lvl="2"/>
                <a:r>
                  <a:rPr lang="en-GB" dirty="0"/>
                  <a:t>500 pb</a:t>
                </a:r>
                <a:r>
                  <a:rPr lang="en-GB" baseline="30000" dirty="0"/>
                  <a:t>-1</a:t>
                </a:r>
                <a:r>
                  <a:rPr lang="en-GB" dirty="0"/>
                  <a:t> / good fill</a:t>
                </a:r>
              </a:p>
              <a:p>
                <a:pPr lvl="1"/>
                <a:r>
                  <a:rPr lang="en-GB" dirty="0" err="1"/>
                  <a:t>LHCb</a:t>
                </a:r>
                <a:r>
                  <a:rPr lang="en-GB" dirty="0"/>
                  <a:t>: 9.1 fb</a:t>
                </a:r>
                <a:r>
                  <a:rPr lang="en-GB" baseline="30000" dirty="0"/>
                  <a:t>-1</a:t>
                </a:r>
                <a:endParaRPr lang="en-GB" dirty="0"/>
              </a:p>
              <a:p>
                <a:pPr lvl="2"/>
                <a:r>
                  <a:rPr lang="en-GB" dirty="0"/>
                  <a:t>20 pb</a:t>
                </a:r>
                <a:r>
                  <a:rPr lang="en-GB" baseline="30000" dirty="0"/>
                  <a:t>-1</a:t>
                </a:r>
                <a:r>
                  <a:rPr lang="en-GB" dirty="0"/>
                  <a:t> / good fill</a:t>
                </a:r>
              </a:p>
              <a:p>
                <a:r>
                  <a:rPr lang="en-GB" dirty="0"/>
                  <a:t>Published papers</a:t>
                </a:r>
              </a:p>
              <a:p>
                <a:pPr lvl="1"/>
                <a:r>
                  <a:rPr lang="en-GB" dirty="0"/>
                  <a:t>ATLAS: 844</a:t>
                </a:r>
              </a:p>
              <a:p>
                <a:pPr lvl="1"/>
                <a:r>
                  <a:rPr lang="en-GB" dirty="0"/>
                  <a:t>CMS: 891 </a:t>
                </a:r>
              </a:p>
              <a:p>
                <a:pPr lvl="1"/>
                <a:r>
                  <a:rPr lang="en-GB" dirty="0" err="1"/>
                  <a:t>LHCb</a:t>
                </a:r>
                <a:r>
                  <a:rPr lang="en-GB" dirty="0"/>
                  <a:t>: 471</a:t>
                </a:r>
              </a:p>
              <a:p>
                <a:r>
                  <a:rPr lang="en-GB" dirty="0"/>
                  <a:t>Simplest argument for upgrading: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rad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LHC has exceeded it design luminosity</a:t>
                </a:r>
              </a:p>
              <a:p>
                <a:pPr lvl="1"/>
                <a:r>
                  <a:rPr lang="en-GB" dirty="0"/>
                  <a:t>Data doubling time (2018 performance)</a:t>
                </a:r>
              </a:p>
              <a:p>
                <a:pPr lvl="2"/>
                <a:r>
                  <a:rPr lang="en-GB" dirty="0"/>
                  <a:t>ATLAS &amp; CMS: 2.7 years</a:t>
                </a:r>
              </a:p>
              <a:p>
                <a:pPr lvl="2"/>
                <a:r>
                  <a:rPr lang="en-GB" dirty="0" err="1"/>
                  <a:t>LHCb</a:t>
                </a:r>
                <a:r>
                  <a:rPr lang="en-GB" dirty="0"/>
                  <a:t>: 4.2 years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94ADA4-C165-8249-88EE-82B8F9275B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1" y="1233050"/>
                <a:ext cx="8435975" cy="5037513"/>
              </a:xfrm>
              <a:blipFill>
                <a:blip r:embed="rId2"/>
                <a:stretch>
                  <a:fillRect l="-753" t="-503" b="-3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BB8FF-18A9-CC4E-8939-FB4840F0D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A5A5B6-493C-3248-BB1A-151937F66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82E76-6A32-D241-A4D9-6365E2F70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A3B333-8E4C-4F47-9F0C-58856908FD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1181" y="1773385"/>
            <a:ext cx="3274274" cy="235287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2B571DF-8A4B-EB48-ADD0-8F73E8D57341}"/>
              </a:ext>
            </a:extLst>
          </p:cNvPr>
          <p:cNvGrpSpPr/>
          <p:nvPr/>
        </p:nvGrpSpPr>
        <p:grpSpPr>
          <a:xfrm>
            <a:off x="5792491" y="1717769"/>
            <a:ext cx="2793493" cy="2479181"/>
            <a:chOff x="5706632" y="1841679"/>
            <a:chExt cx="2793493" cy="247918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A413903-F8C7-B444-B323-C583A5253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06632" y="1841679"/>
              <a:ext cx="2793493" cy="247918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68B8DDB-0C82-094B-B40F-45CEA43D7366}"/>
                </a:ext>
              </a:extLst>
            </p:cNvPr>
            <p:cNvSpPr txBox="1"/>
            <p:nvPr/>
          </p:nvSpPr>
          <p:spPr>
            <a:xfrm>
              <a:off x="5924282" y="2292439"/>
              <a:ext cx="19060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rgbClr val="C00000"/>
                  </a:solidFill>
                </a:rPr>
                <a:t>CMS publications versus time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F7B5BC-0FB7-B84B-8A97-D5606E819F1F}"/>
              </a:ext>
            </a:extLst>
          </p:cNvPr>
          <p:cNvGrpSpPr/>
          <p:nvPr/>
        </p:nvGrpSpPr>
        <p:grpSpPr>
          <a:xfrm>
            <a:off x="5911403" y="4308722"/>
            <a:ext cx="3013657" cy="1906764"/>
            <a:chOff x="5911403" y="4308722"/>
            <a:chExt cx="3013657" cy="190676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2E6AEAA-5DD5-4041-B069-9AAB25F929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11403" y="4308722"/>
              <a:ext cx="3013657" cy="190676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DA84F6C-04E2-0B4A-8378-96DBD23671DE}"/>
                </a:ext>
              </a:extLst>
            </p:cNvPr>
            <p:cNvSpPr txBox="1"/>
            <p:nvPr/>
          </p:nvSpPr>
          <p:spPr>
            <a:xfrm>
              <a:off x="7006108" y="5653827"/>
              <a:ext cx="15440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err="1">
                  <a:solidFill>
                    <a:srgbClr val="C00000"/>
                  </a:solidFill>
                </a:rPr>
                <a:t>LHCb</a:t>
              </a:r>
              <a:r>
                <a:rPr lang="en-GB" sz="1400" b="1" dirty="0">
                  <a:solidFill>
                    <a:srgbClr val="C00000"/>
                  </a:solidFill>
                </a:rPr>
                <a:t> luminosity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AB1C1B7-33EA-D045-B291-3F6089DA0F36}"/>
              </a:ext>
            </a:extLst>
          </p:cNvPr>
          <p:cNvGrpSpPr/>
          <p:nvPr/>
        </p:nvGrpSpPr>
        <p:grpSpPr>
          <a:xfrm>
            <a:off x="5881352" y="4262906"/>
            <a:ext cx="2927798" cy="2195849"/>
            <a:chOff x="5881352" y="4262906"/>
            <a:chExt cx="2927798" cy="219584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29A5874-6490-B546-8211-85D8BF3DDB5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81352" y="4262906"/>
              <a:ext cx="2927798" cy="2195849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811334D-7E38-0142-B7F2-D623E0F53232}"/>
                </a:ext>
              </a:extLst>
            </p:cNvPr>
            <p:cNvSpPr txBox="1"/>
            <p:nvPr/>
          </p:nvSpPr>
          <p:spPr>
            <a:xfrm>
              <a:off x="6317675" y="4475017"/>
              <a:ext cx="14718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C00000"/>
                  </a:solidFill>
                </a:rPr>
                <a:t>26.8 k citations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806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3824B-F795-B34F-BB7F-B8DB2E3DE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LS4 - </a:t>
            </a:r>
            <a:r>
              <a:rPr lang="en-GB" dirty="0" err="1"/>
              <a:t>LHCb</a:t>
            </a:r>
            <a:r>
              <a:rPr lang="en-GB" dirty="0"/>
              <a:t> Upgrade II – detector concepts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FFE10EA-2590-C64A-8686-B3F6A100CA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440" y="1284315"/>
                <a:ext cx="5943600" cy="5037513"/>
              </a:xfrm>
            </p:spPr>
            <p:txBody>
              <a:bodyPr/>
              <a:lstStyle/>
              <a:p>
                <a:r>
                  <a:rPr lang="en-GB" sz="1800" dirty="0"/>
                  <a:t>6x integrated luminosity – 6x radiation damage</a:t>
                </a:r>
              </a:p>
              <a:p>
                <a:pPr lvl="1"/>
                <a:r>
                  <a:rPr lang="en-GB" sz="1600" dirty="0"/>
                  <a:t>VELO upgrade 1: 8x10</a:t>
                </a:r>
                <a:r>
                  <a:rPr lang="en-GB" sz="1600" baseline="30000" dirty="0"/>
                  <a:t>15</a:t>
                </a:r>
                <a:r>
                  <a:rPr lang="en-GB" sz="1600" dirty="0"/>
                  <a:t> </a:t>
                </a:r>
                <a:r>
                  <a:rPr lang="en-GB" sz="1600" dirty="0" err="1"/>
                  <a:t>n</a:t>
                </a:r>
                <a:r>
                  <a:rPr lang="en-GB" sz="1600" baseline="-25000" dirty="0" err="1"/>
                  <a:t>eq</a:t>
                </a:r>
                <a:r>
                  <a:rPr lang="en-GB" sz="1600" dirty="0"/>
                  <a:t>/cm</a:t>
                </a:r>
                <a:r>
                  <a:rPr lang="en-GB" sz="1600" baseline="30000" dirty="0"/>
                  <a:t>2</a:t>
                </a:r>
                <a:r>
                  <a:rPr lang="en-GB" sz="1600" dirty="0"/>
                  <a:t> maximum</a:t>
                </a:r>
              </a:p>
              <a:p>
                <a:pPr lvl="2"/>
                <a:r>
                  <a:rPr lang="en-GB" sz="1600" dirty="0"/>
                  <a:t>Is 5x10</a:t>
                </a:r>
                <a:r>
                  <a:rPr lang="en-GB" sz="1600" baseline="30000" dirty="0"/>
                  <a:t>16</a:t>
                </a:r>
                <a:r>
                  <a:rPr lang="en-GB" sz="1600" dirty="0"/>
                  <a:t> </a:t>
                </a:r>
                <a:r>
                  <a:rPr lang="en-GB" sz="1600" dirty="0" err="1"/>
                  <a:t>n</a:t>
                </a:r>
                <a:r>
                  <a:rPr lang="en-GB" sz="1600" baseline="-25000" dirty="0" err="1"/>
                  <a:t>eq</a:t>
                </a:r>
                <a:r>
                  <a:rPr lang="en-GB" sz="1600" dirty="0"/>
                  <a:t>/cm</a:t>
                </a:r>
                <a:r>
                  <a:rPr lang="en-GB" sz="1600" baseline="30000" dirty="0"/>
                  <a:t>2</a:t>
                </a:r>
                <a:r>
                  <a:rPr lang="en-GB" sz="1600" dirty="0"/>
                  <a:t> feasible?</a:t>
                </a:r>
              </a:p>
              <a:p>
                <a:pPr lvl="2"/>
                <a:r>
                  <a:rPr lang="en-GB" sz="1600" dirty="0"/>
                  <a:t>Thinner sensors? Replaceable sensors?</a:t>
                </a:r>
              </a:p>
              <a:p>
                <a:pPr lvl="2"/>
                <a:r>
                  <a:rPr lang="en-GB" sz="1600" dirty="0"/>
                  <a:t>New technologies?</a:t>
                </a:r>
              </a:p>
              <a:p>
                <a:r>
                  <a:rPr lang="en-GB" sz="1800" dirty="0"/>
                  <a:t>10x luminosity – 10x data rates</a:t>
                </a:r>
              </a:p>
              <a:p>
                <a:pPr lvl="1"/>
                <a:r>
                  <a:rPr lang="en-GB" sz="1600" dirty="0"/>
                  <a:t>MHz rate of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GB" sz="1600" dirty="0"/>
                  <a:t> at 10</a:t>
                </a:r>
                <a:r>
                  <a:rPr lang="en-GB" sz="1600" baseline="30000" dirty="0"/>
                  <a:t>34</a:t>
                </a:r>
                <a:r>
                  <a:rPr lang="en-GB" sz="1600" dirty="0"/>
                  <a:t> cm</a:t>
                </a:r>
                <a:r>
                  <a:rPr lang="en-GB" sz="1600" baseline="30000" dirty="0"/>
                  <a:t>-2</a:t>
                </a:r>
                <a:r>
                  <a:rPr lang="en-GB" sz="1600" dirty="0"/>
                  <a:t>s</a:t>
                </a:r>
                <a:r>
                  <a:rPr lang="en-GB" sz="1600" baseline="30000" dirty="0"/>
                  <a:t>-1</a:t>
                </a:r>
              </a:p>
              <a:p>
                <a:pPr lvl="1"/>
                <a:r>
                  <a:rPr lang="en-GB" sz="1600" dirty="0"/>
                  <a:t> VELO upgrade 1: 4 x 5.12 Gbit/s for hottest ASIC</a:t>
                </a:r>
              </a:p>
              <a:p>
                <a:pPr lvl="2"/>
                <a:r>
                  <a:rPr lang="en-GB" sz="1600" dirty="0"/>
                  <a:t>On-chip data transport challenging</a:t>
                </a:r>
              </a:p>
              <a:p>
                <a:pPr lvl="1"/>
                <a:r>
                  <a:rPr lang="en-GB" sz="1600" dirty="0"/>
                  <a:t>Data links: 10x rate unlikely on electrical links</a:t>
                </a:r>
              </a:p>
              <a:p>
                <a:pPr lvl="2"/>
                <a:r>
                  <a:rPr lang="en-GB" sz="1600" dirty="0"/>
                  <a:t>Optical direct from front-end</a:t>
                </a:r>
              </a:p>
              <a:p>
                <a:pPr lvl="2"/>
                <a:r>
                  <a:rPr lang="en-GB" sz="1600" dirty="0"/>
                  <a:t>Silicon photonics possible option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FFE10EA-2590-C64A-8686-B3F6A100CA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" y="1284315"/>
                <a:ext cx="5943600" cy="5037513"/>
              </a:xfrm>
              <a:blipFill>
                <a:blip r:embed="rId2"/>
                <a:stretch>
                  <a:fillRect l="-640" t="-5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4FD0F-6DBD-4648-B00C-21398F9A8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BA42F-1621-6448-B160-24F765682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CC919-27AE-A043-B921-112A1B00E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30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167058-1A10-1E45-90CA-0646B42CD8C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7917" y="1190752"/>
            <a:ext cx="3438651" cy="19626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7FD64CD-1904-B248-BE3E-1D3460A1BA92}"/>
              </a:ext>
            </a:extLst>
          </p:cNvPr>
          <p:cNvSpPr txBox="1"/>
          <p:nvPr/>
        </p:nvSpPr>
        <p:spPr>
          <a:xfrm>
            <a:off x="7142690" y="1084143"/>
            <a:ext cx="175721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s-IS" sz="1200" dirty="0"/>
              <a:t>JINST 8 (2013) P08004</a:t>
            </a:r>
            <a:endParaRPr lang="en-GB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BBEE51-8CCA-A848-B722-81E9D0536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1577" y="3182111"/>
            <a:ext cx="2935224" cy="33486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7722A82-3D30-4F49-AEAE-3CAF95728E3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818" y="4974336"/>
            <a:ext cx="3208729" cy="141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0811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65EB3-C543-A94F-AB4F-A9BFAB796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 – Luminosity &amp; upgrades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005853-2B74-084C-998F-E3649BE25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1EE7F-F2EC-1445-8426-160F3A6D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3CE6A0-93DB-1545-A5C3-BC90F6800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31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82434C-17E6-4E47-BF7A-5571770CDF90}"/>
              </a:ext>
            </a:extLst>
          </p:cNvPr>
          <p:cNvSpPr txBox="1"/>
          <p:nvPr/>
        </p:nvSpPr>
        <p:spPr>
          <a:xfrm>
            <a:off x="110837" y="1208662"/>
            <a:ext cx="864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Energy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BCD3CDC-5CD1-B94A-BD33-C6FDB034B63F}"/>
              </a:ext>
            </a:extLst>
          </p:cNvPr>
          <p:cNvSpPr txBox="1"/>
          <p:nvPr/>
        </p:nvSpPr>
        <p:spPr>
          <a:xfrm>
            <a:off x="110837" y="1951761"/>
            <a:ext cx="900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CMS &amp; ATLAS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AD134B-AC88-D145-AD80-276948576187}"/>
              </a:ext>
            </a:extLst>
          </p:cNvPr>
          <p:cNvSpPr txBox="1"/>
          <p:nvPr/>
        </p:nvSpPr>
        <p:spPr>
          <a:xfrm>
            <a:off x="110837" y="3081267"/>
            <a:ext cx="9005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>
                <a:solidFill>
                  <a:schemeClr val="accent6">
                    <a:lumMod val="50000"/>
                  </a:schemeClr>
                </a:solidFill>
              </a:rPr>
              <a:t>LHCb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937589-5014-9F4A-8EE7-380350E95898}"/>
              </a:ext>
            </a:extLst>
          </p:cNvPr>
          <p:cNvSpPr txBox="1"/>
          <p:nvPr/>
        </p:nvSpPr>
        <p:spPr>
          <a:xfrm>
            <a:off x="1062592" y="2958157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3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0 – 4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DAD9DB-53CD-B348-AC7A-1C95588FBCB8}"/>
              </a:ext>
            </a:extLst>
          </p:cNvPr>
          <p:cNvSpPr txBox="1"/>
          <p:nvPr/>
        </p:nvSpPr>
        <p:spPr>
          <a:xfrm>
            <a:off x="3606058" y="2958157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9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3 – 4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121252-F461-594E-BD91-0CE337F58315}"/>
              </a:ext>
            </a:extLst>
          </p:cNvPr>
          <p:cNvSpPr txBox="1"/>
          <p:nvPr/>
        </p:nvSpPr>
        <p:spPr>
          <a:xfrm>
            <a:off x="1177635" y="1208662"/>
            <a:ext cx="619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7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26A3EE2-3036-5D4F-834C-30D7FE24C382}"/>
              </a:ext>
            </a:extLst>
          </p:cNvPr>
          <p:cNvSpPr txBox="1"/>
          <p:nvPr/>
        </p:nvSpPr>
        <p:spPr>
          <a:xfrm>
            <a:off x="1925784" y="1208662"/>
            <a:ext cx="619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8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376A6F1-3619-C04F-BD94-E1279D130C02}"/>
              </a:ext>
            </a:extLst>
          </p:cNvPr>
          <p:cNvSpPr txBox="1"/>
          <p:nvPr/>
        </p:nvSpPr>
        <p:spPr>
          <a:xfrm>
            <a:off x="4045532" y="1208662"/>
            <a:ext cx="712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13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B53C23-ECF5-224D-82C1-79483150E795}"/>
              </a:ext>
            </a:extLst>
          </p:cNvPr>
          <p:cNvSpPr txBox="1"/>
          <p:nvPr/>
        </p:nvSpPr>
        <p:spPr>
          <a:xfrm>
            <a:off x="6497781" y="1208662"/>
            <a:ext cx="9273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14(?)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CB4E21D-9B10-ED44-9E29-7BFC2F1FDC88}"/>
              </a:ext>
            </a:extLst>
          </p:cNvPr>
          <p:cNvSpPr txBox="1"/>
          <p:nvPr/>
        </p:nvSpPr>
        <p:spPr>
          <a:xfrm>
            <a:off x="6183528" y="2958157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23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1 –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CC2D10E-CC46-3E48-8560-F2305728C74B}"/>
              </a:ext>
            </a:extLst>
          </p:cNvPr>
          <p:cNvSpPr txBox="1"/>
          <p:nvPr/>
        </p:nvSpPr>
        <p:spPr>
          <a:xfrm>
            <a:off x="1062592" y="1951761"/>
            <a:ext cx="147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21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0 – 8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054551C-3714-684C-8C55-D6FD97AFCB80}"/>
              </a:ext>
            </a:extLst>
          </p:cNvPr>
          <p:cNvSpPr txBox="1"/>
          <p:nvPr/>
        </p:nvSpPr>
        <p:spPr>
          <a:xfrm>
            <a:off x="3606058" y="1951761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170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1 –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B5B529-84B0-6A47-9885-6024A4544D13}"/>
              </a:ext>
            </a:extLst>
          </p:cNvPr>
          <p:cNvSpPr txBox="1"/>
          <p:nvPr/>
        </p:nvSpPr>
        <p:spPr>
          <a:xfrm>
            <a:off x="6183528" y="1951761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380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2.5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0D8DC3E-8EE8-884F-B1F3-369F729AA811}"/>
              </a:ext>
            </a:extLst>
          </p:cNvPr>
          <p:cNvGrpSpPr/>
          <p:nvPr/>
        </p:nvGrpSpPr>
        <p:grpSpPr>
          <a:xfrm>
            <a:off x="1114226" y="1547776"/>
            <a:ext cx="7915433" cy="1970750"/>
            <a:chOff x="1129632" y="1589341"/>
            <a:chExt cx="7915433" cy="19707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C29544B-184A-4743-A230-0FEA142FAE88}"/>
                </a:ext>
              </a:extLst>
            </p:cNvPr>
            <p:cNvSpPr/>
            <p:nvPr/>
          </p:nvSpPr>
          <p:spPr>
            <a:xfrm>
              <a:off x="2531481" y="1940091"/>
              <a:ext cx="1008000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F3C18D3-0F95-0C4D-B758-B03787C89DCE}"/>
                </a:ext>
              </a:extLst>
            </p:cNvPr>
            <p:cNvSpPr/>
            <p:nvPr/>
          </p:nvSpPr>
          <p:spPr>
            <a:xfrm>
              <a:off x="2531481" y="1589341"/>
              <a:ext cx="1008000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LS1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40A6571-DF0C-F441-9E27-294A39C1443B}"/>
                </a:ext>
              </a:extLst>
            </p:cNvPr>
            <p:cNvSpPr/>
            <p:nvPr/>
          </p:nvSpPr>
          <p:spPr>
            <a:xfrm>
              <a:off x="7601154" y="1940090"/>
              <a:ext cx="1097972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9B78DDB-A107-BD4F-8A35-0B633B3CB84E}"/>
                </a:ext>
              </a:extLst>
            </p:cNvPr>
            <p:cNvSpPr/>
            <p:nvPr/>
          </p:nvSpPr>
          <p:spPr>
            <a:xfrm>
              <a:off x="5284778" y="1940090"/>
              <a:ext cx="966836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D917546-8389-D542-A67D-C7B1AF8E5F45}"/>
                </a:ext>
              </a:extLst>
            </p:cNvPr>
            <p:cNvSpPr/>
            <p:nvPr/>
          </p:nvSpPr>
          <p:spPr>
            <a:xfrm>
              <a:off x="5284778" y="1590259"/>
              <a:ext cx="966836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2EA4A2B-0CCB-614C-856E-C3F6D42C1B2D}"/>
                </a:ext>
              </a:extLst>
            </p:cNvPr>
            <p:cNvSpPr/>
            <p:nvPr/>
          </p:nvSpPr>
          <p:spPr>
            <a:xfrm>
              <a:off x="7601154" y="1590259"/>
              <a:ext cx="1097972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LS3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4913BCA-4637-AA4F-BB4B-9C2D8ACB65EC}"/>
                </a:ext>
              </a:extLst>
            </p:cNvPr>
            <p:cNvSpPr/>
            <p:nvPr/>
          </p:nvSpPr>
          <p:spPr>
            <a:xfrm>
              <a:off x="1129632" y="1589341"/>
              <a:ext cx="1404350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1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9B889C8-4126-9C47-BA1F-BDC820A1F792}"/>
                </a:ext>
              </a:extLst>
            </p:cNvPr>
            <p:cNvSpPr/>
            <p:nvPr/>
          </p:nvSpPr>
          <p:spPr>
            <a:xfrm>
              <a:off x="3536202" y="1589341"/>
              <a:ext cx="1755292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2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9314B71-398B-B947-BADD-08235512E7D2}"/>
                </a:ext>
              </a:extLst>
            </p:cNvPr>
            <p:cNvSpPr/>
            <p:nvPr/>
          </p:nvSpPr>
          <p:spPr>
            <a:xfrm>
              <a:off x="6251614" y="1589341"/>
              <a:ext cx="1355686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8F4CB65-A0FE-C843-8375-9692A25E58AC}"/>
                </a:ext>
              </a:extLst>
            </p:cNvPr>
            <p:cNvSpPr txBox="1"/>
            <p:nvPr/>
          </p:nvSpPr>
          <p:spPr>
            <a:xfrm>
              <a:off x="1129632" y="2610891"/>
              <a:ext cx="7915433" cy="360000"/>
            </a:xfrm>
            <a:prstGeom prst="rect">
              <a:avLst/>
            </a:prstGeom>
            <a:solidFill>
              <a:schemeClr val="accent2"/>
            </a:solidFill>
            <a:effectLst/>
          </p:spPr>
          <p:txBody>
            <a:bodyPr wrap="none" lIns="0" rIns="0" bIns="46800" rtlCol="0" anchor="ctr" anchorCtr="1">
              <a:no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2010  2011  2012  2013  2014  2015  2016  2017  2018  2019  2020  2021  2022  2023  2024  2025  2026 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1111DBA-F462-814B-BACE-535A20C18081}"/>
                </a:ext>
              </a:extLst>
            </p:cNvPr>
            <p:cNvSpPr/>
            <p:nvPr/>
          </p:nvSpPr>
          <p:spPr>
            <a:xfrm>
              <a:off x="8705073" y="1590259"/>
              <a:ext cx="257240" cy="36060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8306CEC-4766-724B-9B90-0691F1091B78}"/>
              </a:ext>
            </a:extLst>
          </p:cNvPr>
          <p:cNvGrpSpPr/>
          <p:nvPr/>
        </p:nvGrpSpPr>
        <p:grpSpPr>
          <a:xfrm>
            <a:off x="1114226" y="4319276"/>
            <a:ext cx="6237550" cy="1977131"/>
            <a:chOff x="878691" y="4263856"/>
            <a:chExt cx="6299668" cy="1977131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717A96B-EE1E-EA42-A823-0580994A42AF}"/>
                </a:ext>
              </a:extLst>
            </p:cNvPr>
            <p:cNvSpPr/>
            <p:nvPr/>
          </p:nvSpPr>
          <p:spPr>
            <a:xfrm>
              <a:off x="4703143" y="4620987"/>
              <a:ext cx="448965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EFD1AF2-442F-D447-9C1D-27FDD7CB30A5}"/>
                </a:ext>
              </a:extLst>
            </p:cNvPr>
            <p:cNvSpPr/>
            <p:nvPr/>
          </p:nvSpPr>
          <p:spPr>
            <a:xfrm>
              <a:off x="2837864" y="4620987"/>
              <a:ext cx="637234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F0A6DCB-4756-7D42-BBFD-BAB8F113561F}"/>
                </a:ext>
              </a:extLst>
            </p:cNvPr>
            <p:cNvSpPr/>
            <p:nvPr/>
          </p:nvSpPr>
          <p:spPr>
            <a:xfrm>
              <a:off x="2837864" y="4263856"/>
              <a:ext cx="637234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LS4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89E64A6-77D6-0847-8E06-EAD46B6BAE03}"/>
                </a:ext>
              </a:extLst>
            </p:cNvPr>
            <p:cNvSpPr/>
            <p:nvPr/>
          </p:nvSpPr>
          <p:spPr>
            <a:xfrm>
              <a:off x="1198711" y="4263856"/>
              <a:ext cx="1639167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4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8E8F67E-56D7-C64C-839D-189E479E78E7}"/>
                </a:ext>
              </a:extLst>
            </p:cNvPr>
            <p:cNvSpPr/>
            <p:nvPr/>
          </p:nvSpPr>
          <p:spPr>
            <a:xfrm>
              <a:off x="4703143" y="4263856"/>
              <a:ext cx="448965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LS5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3553540-556D-3547-A391-5F8F19440146}"/>
                </a:ext>
              </a:extLst>
            </p:cNvPr>
            <p:cNvSpPr/>
            <p:nvPr/>
          </p:nvSpPr>
          <p:spPr>
            <a:xfrm>
              <a:off x="3475099" y="4263856"/>
              <a:ext cx="1237497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5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2063F66-FC34-EF4C-85BA-DC8F52189338}"/>
                </a:ext>
              </a:extLst>
            </p:cNvPr>
            <p:cNvSpPr/>
            <p:nvPr/>
          </p:nvSpPr>
          <p:spPr>
            <a:xfrm>
              <a:off x="878691" y="4620987"/>
              <a:ext cx="319044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34FFE10-C639-6D4E-815E-F1513AB80520}"/>
                </a:ext>
              </a:extLst>
            </p:cNvPr>
            <p:cNvSpPr/>
            <p:nvPr/>
          </p:nvSpPr>
          <p:spPr>
            <a:xfrm>
              <a:off x="878691" y="4263856"/>
              <a:ext cx="320400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AF8AB72-1BD9-2941-B650-3F66FA08A67B}"/>
                </a:ext>
              </a:extLst>
            </p:cNvPr>
            <p:cNvSpPr txBox="1"/>
            <p:nvPr/>
          </p:nvSpPr>
          <p:spPr>
            <a:xfrm>
              <a:off x="878692" y="5262044"/>
              <a:ext cx="5745562" cy="360000"/>
            </a:xfrm>
            <a:prstGeom prst="rect">
              <a:avLst/>
            </a:prstGeom>
            <a:solidFill>
              <a:schemeClr val="accent2"/>
            </a:solidFill>
            <a:effectLst/>
          </p:spPr>
          <p:txBody>
            <a:bodyPr wrap="none" lIns="0" rIns="0" bIns="46800" rtlCol="0" anchor="ctr" anchorCtr="1">
              <a:no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2026  2027  2028  2029  2030  2031  2032  2033  2034  2035  2036  2037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4925809-BF66-CF47-A193-843D72625434}"/>
                </a:ext>
              </a:extLst>
            </p:cNvPr>
            <p:cNvSpPr/>
            <p:nvPr/>
          </p:nvSpPr>
          <p:spPr>
            <a:xfrm>
              <a:off x="5156530" y="4263856"/>
              <a:ext cx="1472067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6</a:t>
              </a:r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4DAD8427-CE3D-9247-9DC2-D7614ABF9F11}"/>
                </a:ext>
              </a:extLst>
            </p:cNvPr>
            <p:cNvSpPr/>
            <p:nvPr/>
          </p:nvSpPr>
          <p:spPr>
            <a:xfrm>
              <a:off x="6623906" y="5094644"/>
              <a:ext cx="554453" cy="694800"/>
            </a:xfrm>
            <a:prstGeom prst="rightArrow">
              <a:avLst>
                <a:gd name="adj1" fmla="val 51916"/>
                <a:gd name="adj2" fmla="val 61893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44D60C82-DF90-CF4F-85D3-CEBB69D420A8}"/>
              </a:ext>
            </a:extLst>
          </p:cNvPr>
          <p:cNvSpPr txBox="1"/>
          <p:nvPr/>
        </p:nvSpPr>
        <p:spPr>
          <a:xfrm>
            <a:off x="110837" y="3965719"/>
            <a:ext cx="864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Energy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A4B5CC8-A122-974E-AE3D-5061E2CBB4ED}"/>
              </a:ext>
            </a:extLst>
          </p:cNvPr>
          <p:cNvSpPr txBox="1"/>
          <p:nvPr/>
        </p:nvSpPr>
        <p:spPr>
          <a:xfrm>
            <a:off x="110837" y="4708003"/>
            <a:ext cx="900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CMS &amp; ATLAS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BB7BC61-8C02-0B4F-9FFC-7FB93CEAFAB0}"/>
              </a:ext>
            </a:extLst>
          </p:cNvPr>
          <p:cNvSpPr txBox="1"/>
          <p:nvPr/>
        </p:nvSpPr>
        <p:spPr>
          <a:xfrm>
            <a:off x="110837" y="5833614"/>
            <a:ext cx="9005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>
                <a:solidFill>
                  <a:schemeClr val="accent6">
                    <a:lumMod val="50000"/>
                  </a:schemeClr>
                </a:solidFill>
              </a:rPr>
              <a:t>LHCb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8D77D90-8851-BA4A-800B-D5B7DF6C1C57}"/>
              </a:ext>
            </a:extLst>
          </p:cNvPr>
          <p:cNvSpPr txBox="1"/>
          <p:nvPr/>
        </p:nvSpPr>
        <p:spPr>
          <a:xfrm>
            <a:off x="1858228" y="3965719"/>
            <a:ext cx="712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14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9AB2903-12C6-144F-9FCF-A17C64174832}"/>
              </a:ext>
            </a:extLst>
          </p:cNvPr>
          <p:cNvSpPr txBox="1"/>
          <p:nvPr/>
        </p:nvSpPr>
        <p:spPr>
          <a:xfrm>
            <a:off x="3930563" y="3965719"/>
            <a:ext cx="712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14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2B4A033-962C-2142-9C14-C1BA3DD4CE94}"/>
              </a:ext>
            </a:extLst>
          </p:cNvPr>
          <p:cNvSpPr txBox="1"/>
          <p:nvPr/>
        </p:nvSpPr>
        <p:spPr>
          <a:xfrm>
            <a:off x="5698521" y="3965719"/>
            <a:ext cx="712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14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693A39C-F223-7143-92A3-E385A30F48E8}"/>
              </a:ext>
            </a:extLst>
          </p:cNvPr>
          <p:cNvSpPr txBox="1"/>
          <p:nvPr/>
        </p:nvSpPr>
        <p:spPr>
          <a:xfrm>
            <a:off x="1459405" y="5710504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50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D073274-4B10-8140-B061-EFB8399A3596}"/>
              </a:ext>
            </a:extLst>
          </p:cNvPr>
          <p:cNvSpPr txBox="1"/>
          <p:nvPr/>
        </p:nvSpPr>
        <p:spPr>
          <a:xfrm>
            <a:off x="3535370" y="5956725"/>
            <a:ext cx="1588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1 –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DA245D7-B783-7341-8B8C-A3423E4EAC21}"/>
              </a:ext>
            </a:extLst>
          </p:cNvPr>
          <p:cNvSpPr txBox="1"/>
          <p:nvPr/>
        </p:nvSpPr>
        <p:spPr>
          <a:xfrm>
            <a:off x="5237150" y="30812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 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E5C2C87-4628-E740-AF03-B8A432C77EA4}"/>
              </a:ext>
            </a:extLst>
          </p:cNvPr>
          <p:cNvSpPr txBox="1"/>
          <p:nvPr/>
        </p:nvSpPr>
        <p:spPr>
          <a:xfrm>
            <a:off x="7582667" y="3081267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 1b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31DEE47-6307-AA43-B5D1-1C397C5B650A}"/>
              </a:ext>
            </a:extLst>
          </p:cNvPr>
          <p:cNvSpPr txBox="1"/>
          <p:nvPr/>
        </p:nvSpPr>
        <p:spPr>
          <a:xfrm>
            <a:off x="5306880" y="1944249"/>
            <a:ext cx="865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</a:t>
            </a:r>
          </a:p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phase I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48E687F-D954-4F4E-9D60-02D3B9687425}"/>
              </a:ext>
            </a:extLst>
          </p:cNvPr>
          <p:cNvSpPr txBox="1"/>
          <p:nvPr/>
        </p:nvSpPr>
        <p:spPr>
          <a:xfrm>
            <a:off x="5388837" y="5710504"/>
            <a:ext cx="1655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&gt; 300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1 –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D719D53-8A8D-974A-8DAF-F61746B1F240}"/>
              </a:ext>
            </a:extLst>
          </p:cNvPr>
          <p:cNvSpPr txBox="1"/>
          <p:nvPr/>
        </p:nvSpPr>
        <p:spPr>
          <a:xfrm>
            <a:off x="7703694" y="1944249"/>
            <a:ext cx="865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</a:t>
            </a:r>
          </a:p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phase II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ABCDF0A-7243-8247-BECC-9C5C3B6F0AF1}"/>
              </a:ext>
            </a:extLst>
          </p:cNvPr>
          <p:cNvSpPr txBox="1"/>
          <p:nvPr/>
        </p:nvSpPr>
        <p:spPr>
          <a:xfrm>
            <a:off x="2981302" y="5741281"/>
            <a:ext cx="780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</a:t>
            </a:r>
          </a:p>
          <a:p>
            <a:pPr algn="ctr"/>
            <a:r>
              <a:rPr lang="en-GB" sz="14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2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7C8781B-19E3-F64C-A0F7-A84083775F61}"/>
              </a:ext>
            </a:extLst>
          </p:cNvPr>
          <p:cNvSpPr txBox="1"/>
          <p:nvPr/>
        </p:nvSpPr>
        <p:spPr>
          <a:xfrm>
            <a:off x="1459405" y="4708003"/>
            <a:ext cx="1450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1000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3 – 5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63FBC6B-E53D-5A4B-A7A9-5E39386DB15E}"/>
              </a:ext>
            </a:extLst>
          </p:cNvPr>
          <p:cNvSpPr txBox="1"/>
          <p:nvPr/>
        </p:nvSpPr>
        <p:spPr>
          <a:xfrm>
            <a:off x="3632636" y="4708003"/>
            <a:ext cx="1325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2000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5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691C96B-16BB-704A-B007-12C29D483283}"/>
              </a:ext>
            </a:extLst>
          </p:cNvPr>
          <p:cNvSpPr txBox="1"/>
          <p:nvPr/>
        </p:nvSpPr>
        <p:spPr>
          <a:xfrm>
            <a:off x="5388837" y="4708003"/>
            <a:ext cx="1527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4000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5 – 7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8C6BA4-C696-B04D-9DC6-16E94620DC44}"/>
              </a:ext>
            </a:extLst>
          </p:cNvPr>
          <p:cNvSpPr txBox="1"/>
          <p:nvPr/>
        </p:nvSpPr>
        <p:spPr>
          <a:xfrm>
            <a:off x="8174736" y="6190488"/>
            <a:ext cx="877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[cm</a:t>
            </a:r>
            <a:r>
              <a:rPr lang="en-GB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5A13E6B-3EBF-1748-AA6B-9460C91DAE2D}"/>
              </a:ext>
            </a:extLst>
          </p:cNvPr>
          <p:cNvSpPr txBox="1"/>
          <p:nvPr/>
        </p:nvSpPr>
        <p:spPr>
          <a:xfrm>
            <a:off x="2587291" y="1944249"/>
            <a:ext cx="865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</a:t>
            </a:r>
          </a:p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phase I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B964CFB-1535-944C-8D0E-80D2926E5436}"/>
              </a:ext>
            </a:extLst>
          </p:cNvPr>
          <p:cNvSpPr txBox="1"/>
          <p:nvPr/>
        </p:nvSpPr>
        <p:spPr>
          <a:xfrm>
            <a:off x="6954592" y="4306565"/>
            <a:ext cx="1880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upgrade: HE-LHC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B4FAA50-0C47-3D42-95E7-415BBBB26B45}"/>
              </a:ext>
            </a:extLst>
          </p:cNvPr>
          <p:cNvSpPr txBox="1"/>
          <p:nvPr/>
        </p:nvSpPr>
        <p:spPr>
          <a:xfrm>
            <a:off x="6699830" y="3663696"/>
            <a:ext cx="2413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Several future facilities are being discussed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06FE806-13D7-3546-A60D-50BBE5D6A04E}"/>
              </a:ext>
            </a:extLst>
          </p:cNvPr>
          <p:cNvSpPr txBox="1"/>
          <p:nvPr/>
        </p:nvSpPr>
        <p:spPr>
          <a:xfrm>
            <a:off x="7175810" y="4925181"/>
            <a:ext cx="1659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 collider: </a:t>
            </a:r>
            <a:r>
              <a:rPr lang="en-GB" sz="1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</a:t>
            </a:r>
            <a:endParaRPr lang="en-GB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5968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49565-9D29-1144-8C65-6321D01BD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D8B59-BE38-5A4A-A190-3E0EC015A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668" y="1330035"/>
            <a:ext cx="8820555" cy="5037513"/>
          </a:xfrm>
        </p:spPr>
        <p:txBody>
          <a:bodyPr/>
          <a:lstStyle/>
          <a:p>
            <a:r>
              <a:rPr lang="en-GB" dirty="0"/>
              <a:t>The LHC experiments have collected physics data since 2010</a:t>
            </a:r>
          </a:p>
          <a:p>
            <a:pPr lvl="1"/>
            <a:r>
              <a:rPr lang="en-GB" dirty="0"/>
              <a:t>Produced an extraordinary set of results</a:t>
            </a:r>
          </a:p>
          <a:p>
            <a:endParaRPr lang="en-GB" dirty="0"/>
          </a:p>
          <a:p>
            <a:r>
              <a:rPr lang="en-GB" dirty="0"/>
              <a:t>The upgrade programme started already in LS1 (2013-2014)</a:t>
            </a:r>
          </a:p>
          <a:p>
            <a:pPr lvl="1"/>
            <a:r>
              <a:rPr lang="en-GB" dirty="0"/>
              <a:t>Continuous improvements during shut-downs</a:t>
            </a:r>
          </a:p>
          <a:p>
            <a:pPr lvl="1"/>
            <a:endParaRPr lang="en-GB" dirty="0"/>
          </a:p>
          <a:p>
            <a:r>
              <a:rPr lang="en-GB" dirty="0"/>
              <a:t>Major accelerator and detector upgrades in preparation</a:t>
            </a:r>
          </a:p>
          <a:p>
            <a:pPr lvl="1"/>
            <a:r>
              <a:rPr lang="en-GB" dirty="0"/>
              <a:t>LS2 (2019-2020): </a:t>
            </a:r>
            <a:r>
              <a:rPr lang="en-GB" dirty="0" err="1"/>
              <a:t>LHCb</a:t>
            </a:r>
            <a:r>
              <a:rPr lang="en-GB" dirty="0"/>
              <a:t> Upgrade 1</a:t>
            </a:r>
          </a:p>
          <a:p>
            <a:pPr lvl="1"/>
            <a:r>
              <a:rPr lang="en-GB" dirty="0"/>
              <a:t>LS3 (2024-2025): ATLAS &amp; CMS Phase II upgrades</a:t>
            </a:r>
            <a:r>
              <a:rPr lang="en-GB" dirty="0">
                <a:solidFill>
                  <a:schemeClr val="tx1"/>
                </a:solidFill>
              </a:rPr>
              <a:t> (</a:t>
            </a:r>
            <a:r>
              <a:rPr lang="en-GB" dirty="0" err="1">
                <a:solidFill>
                  <a:schemeClr val="tx1"/>
                </a:solidFill>
              </a:rPr>
              <a:t>LHCb</a:t>
            </a:r>
            <a:r>
              <a:rPr lang="en-GB" dirty="0">
                <a:solidFill>
                  <a:schemeClr val="tx1"/>
                </a:solidFill>
              </a:rPr>
              <a:t> Phase 1b)</a:t>
            </a:r>
          </a:p>
          <a:p>
            <a:pPr lvl="1"/>
            <a:r>
              <a:rPr lang="en-GB" dirty="0"/>
              <a:t>LS4 (2030): </a:t>
            </a:r>
            <a:r>
              <a:rPr lang="en-GB" dirty="0" err="1"/>
              <a:t>LHCb</a:t>
            </a:r>
            <a:r>
              <a:rPr lang="en-GB" dirty="0"/>
              <a:t> Upgrade 2</a:t>
            </a:r>
          </a:p>
          <a:p>
            <a:endParaRPr lang="en-GB" dirty="0"/>
          </a:p>
          <a:p>
            <a:r>
              <a:rPr lang="en-GB" dirty="0"/>
              <a:t>LHC will remain a major player in our field for at least 20 more years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43FFB-16DF-1643-B731-FF1134B7A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5B537-3C1F-FC42-A2D0-939C2F604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6C1C5-888C-4A4C-9A0F-C72353576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731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65EB3-C543-A94F-AB4F-A9BFAB796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 – Luminosity &amp; upgrades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005853-2B74-084C-998F-E3649BE25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1EE7F-F2EC-1445-8426-160F3A6D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3CE6A0-93DB-1545-A5C3-BC90F6800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4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82434C-17E6-4E47-BF7A-5571770CDF90}"/>
              </a:ext>
            </a:extLst>
          </p:cNvPr>
          <p:cNvSpPr txBox="1"/>
          <p:nvPr/>
        </p:nvSpPr>
        <p:spPr>
          <a:xfrm>
            <a:off x="110837" y="1208662"/>
            <a:ext cx="864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Energy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BCD3CDC-5CD1-B94A-BD33-C6FDB034B63F}"/>
              </a:ext>
            </a:extLst>
          </p:cNvPr>
          <p:cNvSpPr txBox="1"/>
          <p:nvPr/>
        </p:nvSpPr>
        <p:spPr>
          <a:xfrm>
            <a:off x="110837" y="1951761"/>
            <a:ext cx="900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CMS &amp; ATLAS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AD134B-AC88-D145-AD80-276948576187}"/>
              </a:ext>
            </a:extLst>
          </p:cNvPr>
          <p:cNvSpPr txBox="1"/>
          <p:nvPr/>
        </p:nvSpPr>
        <p:spPr>
          <a:xfrm>
            <a:off x="110837" y="3081267"/>
            <a:ext cx="9005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>
                <a:solidFill>
                  <a:schemeClr val="accent6">
                    <a:lumMod val="50000"/>
                  </a:schemeClr>
                </a:solidFill>
              </a:rPr>
              <a:t>LHCb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937589-5014-9F4A-8EE7-380350E95898}"/>
              </a:ext>
            </a:extLst>
          </p:cNvPr>
          <p:cNvSpPr txBox="1"/>
          <p:nvPr/>
        </p:nvSpPr>
        <p:spPr>
          <a:xfrm>
            <a:off x="1062592" y="2958157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3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0 – 4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DAD9DB-53CD-B348-AC7A-1C95588FBCB8}"/>
              </a:ext>
            </a:extLst>
          </p:cNvPr>
          <p:cNvSpPr txBox="1"/>
          <p:nvPr/>
        </p:nvSpPr>
        <p:spPr>
          <a:xfrm>
            <a:off x="3606058" y="2958157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9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3 – 4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121252-F461-594E-BD91-0CE337F58315}"/>
              </a:ext>
            </a:extLst>
          </p:cNvPr>
          <p:cNvSpPr txBox="1"/>
          <p:nvPr/>
        </p:nvSpPr>
        <p:spPr>
          <a:xfrm>
            <a:off x="1177635" y="1208662"/>
            <a:ext cx="619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7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26A3EE2-3036-5D4F-834C-30D7FE24C382}"/>
              </a:ext>
            </a:extLst>
          </p:cNvPr>
          <p:cNvSpPr txBox="1"/>
          <p:nvPr/>
        </p:nvSpPr>
        <p:spPr>
          <a:xfrm>
            <a:off x="1925784" y="1208662"/>
            <a:ext cx="619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8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376A6F1-3619-C04F-BD94-E1279D130C02}"/>
              </a:ext>
            </a:extLst>
          </p:cNvPr>
          <p:cNvSpPr txBox="1"/>
          <p:nvPr/>
        </p:nvSpPr>
        <p:spPr>
          <a:xfrm>
            <a:off x="4045532" y="1208662"/>
            <a:ext cx="712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13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B53C23-ECF5-224D-82C1-79483150E795}"/>
              </a:ext>
            </a:extLst>
          </p:cNvPr>
          <p:cNvSpPr txBox="1"/>
          <p:nvPr/>
        </p:nvSpPr>
        <p:spPr>
          <a:xfrm>
            <a:off x="6497781" y="1208662"/>
            <a:ext cx="9273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14(?)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CB4E21D-9B10-ED44-9E29-7BFC2F1FDC88}"/>
              </a:ext>
            </a:extLst>
          </p:cNvPr>
          <p:cNvSpPr txBox="1"/>
          <p:nvPr/>
        </p:nvSpPr>
        <p:spPr>
          <a:xfrm>
            <a:off x="6183528" y="2958157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23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1 –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CC2D10E-CC46-3E48-8560-F2305728C74B}"/>
              </a:ext>
            </a:extLst>
          </p:cNvPr>
          <p:cNvSpPr txBox="1"/>
          <p:nvPr/>
        </p:nvSpPr>
        <p:spPr>
          <a:xfrm>
            <a:off x="1062592" y="1951761"/>
            <a:ext cx="147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21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0 – 8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054551C-3714-684C-8C55-D6FD97AFCB80}"/>
              </a:ext>
            </a:extLst>
          </p:cNvPr>
          <p:cNvSpPr txBox="1"/>
          <p:nvPr/>
        </p:nvSpPr>
        <p:spPr>
          <a:xfrm>
            <a:off x="3606058" y="1951761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170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1 –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B5B529-84B0-6A47-9885-6024A4544D13}"/>
              </a:ext>
            </a:extLst>
          </p:cNvPr>
          <p:cNvSpPr txBox="1"/>
          <p:nvPr/>
        </p:nvSpPr>
        <p:spPr>
          <a:xfrm>
            <a:off x="6183528" y="1951761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380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2.5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0D8DC3E-8EE8-884F-B1F3-369F729AA811}"/>
              </a:ext>
            </a:extLst>
          </p:cNvPr>
          <p:cNvGrpSpPr/>
          <p:nvPr/>
        </p:nvGrpSpPr>
        <p:grpSpPr>
          <a:xfrm>
            <a:off x="1114226" y="1547776"/>
            <a:ext cx="7915433" cy="1970750"/>
            <a:chOff x="1129632" y="1589341"/>
            <a:chExt cx="7915433" cy="19707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C29544B-184A-4743-A230-0FEA142FAE88}"/>
                </a:ext>
              </a:extLst>
            </p:cNvPr>
            <p:cNvSpPr/>
            <p:nvPr/>
          </p:nvSpPr>
          <p:spPr>
            <a:xfrm>
              <a:off x="2531481" y="1940091"/>
              <a:ext cx="1008000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F3C18D3-0F95-0C4D-B758-B03787C89DCE}"/>
                </a:ext>
              </a:extLst>
            </p:cNvPr>
            <p:cNvSpPr/>
            <p:nvPr/>
          </p:nvSpPr>
          <p:spPr>
            <a:xfrm>
              <a:off x="2531481" y="1589341"/>
              <a:ext cx="1008000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LS1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40A6571-DF0C-F441-9E27-294A39C1443B}"/>
                </a:ext>
              </a:extLst>
            </p:cNvPr>
            <p:cNvSpPr/>
            <p:nvPr/>
          </p:nvSpPr>
          <p:spPr>
            <a:xfrm>
              <a:off x="7601154" y="1940090"/>
              <a:ext cx="1097972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9B78DDB-A107-BD4F-8A35-0B633B3CB84E}"/>
                </a:ext>
              </a:extLst>
            </p:cNvPr>
            <p:cNvSpPr/>
            <p:nvPr/>
          </p:nvSpPr>
          <p:spPr>
            <a:xfrm>
              <a:off x="5284778" y="1940090"/>
              <a:ext cx="966836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D917546-8389-D542-A67D-C7B1AF8E5F45}"/>
                </a:ext>
              </a:extLst>
            </p:cNvPr>
            <p:cNvSpPr/>
            <p:nvPr/>
          </p:nvSpPr>
          <p:spPr>
            <a:xfrm>
              <a:off x="5284778" y="1590259"/>
              <a:ext cx="966836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2EA4A2B-0CCB-614C-856E-C3F6D42C1B2D}"/>
                </a:ext>
              </a:extLst>
            </p:cNvPr>
            <p:cNvSpPr/>
            <p:nvPr/>
          </p:nvSpPr>
          <p:spPr>
            <a:xfrm>
              <a:off x="7601154" y="1590259"/>
              <a:ext cx="1097972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LS3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4913BCA-4637-AA4F-BB4B-9C2D8ACB65EC}"/>
                </a:ext>
              </a:extLst>
            </p:cNvPr>
            <p:cNvSpPr/>
            <p:nvPr/>
          </p:nvSpPr>
          <p:spPr>
            <a:xfrm>
              <a:off x="1129632" y="1589341"/>
              <a:ext cx="1404350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1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9B889C8-4126-9C47-BA1F-BDC820A1F792}"/>
                </a:ext>
              </a:extLst>
            </p:cNvPr>
            <p:cNvSpPr/>
            <p:nvPr/>
          </p:nvSpPr>
          <p:spPr>
            <a:xfrm>
              <a:off x="3536202" y="1589341"/>
              <a:ext cx="1755292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2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9314B71-398B-B947-BADD-08235512E7D2}"/>
                </a:ext>
              </a:extLst>
            </p:cNvPr>
            <p:cNvSpPr/>
            <p:nvPr/>
          </p:nvSpPr>
          <p:spPr>
            <a:xfrm>
              <a:off x="6251614" y="1589341"/>
              <a:ext cx="1355686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8F4CB65-A0FE-C843-8375-9692A25E58AC}"/>
                </a:ext>
              </a:extLst>
            </p:cNvPr>
            <p:cNvSpPr txBox="1"/>
            <p:nvPr/>
          </p:nvSpPr>
          <p:spPr>
            <a:xfrm>
              <a:off x="1129632" y="2610891"/>
              <a:ext cx="7915433" cy="360000"/>
            </a:xfrm>
            <a:prstGeom prst="rect">
              <a:avLst/>
            </a:prstGeom>
            <a:solidFill>
              <a:schemeClr val="accent2"/>
            </a:solidFill>
            <a:effectLst/>
          </p:spPr>
          <p:txBody>
            <a:bodyPr wrap="none" lIns="0" rIns="0" bIns="46800" rtlCol="0" anchor="ctr" anchorCtr="1">
              <a:no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2010  2011  2012  2013  2014  2015  2016  2017  2018  2019  2020  2021  2022  2023  2024  2025  2026 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1111DBA-F462-814B-BACE-535A20C18081}"/>
                </a:ext>
              </a:extLst>
            </p:cNvPr>
            <p:cNvSpPr/>
            <p:nvPr/>
          </p:nvSpPr>
          <p:spPr>
            <a:xfrm>
              <a:off x="8705073" y="1590259"/>
              <a:ext cx="257240" cy="36060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8306CEC-4766-724B-9B90-0691F1091B78}"/>
              </a:ext>
            </a:extLst>
          </p:cNvPr>
          <p:cNvGrpSpPr/>
          <p:nvPr/>
        </p:nvGrpSpPr>
        <p:grpSpPr>
          <a:xfrm>
            <a:off x="1114226" y="4319276"/>
            <a:ext cx="6237550" cy="1977131"/>
            <a:chOff x="878691" y="4263856"/>
            <a:chExt cx="6299668" cy="1977131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717A96B-EE1E-EA42-A823-0580994A42AF}"/>
                </a:ext>
              </a:extLst>
            </p:cNvPr>
            <p:cNvSpPr/>
            <p:nvPr/>
          </p:nvSpPr>
          <p:spPr>
            <a:xfrm>
              <a:off x="4703143" y="4620987"/>
              <a:ext cx="448965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EFD1AF2-442F-D447-9C1D-27FDD7CB30A5}"/>
                </a:ext>
              </a:extLst>
            </p:cNvPr>
            <p:cNvSpPr/>
            <p:nvPr/>
          </p:nvSpPr>
          <p:spPr>
            <a:xfrm>
              <a:off x="2837864" y="4620987"/>
              <a:ext cx="637234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F0A6DCB-4756-7D42-BBFD-BAB8F113561F}"/>
                </a:ext>
              </a:extLst>
            </p:cNvPr>
            <p:cNvSpPr/>
            <p:nvPr/>
          </p:nvSpPr>
          <p:spPr>
            <a:xfrm>
              <a:off x="2837864" y="4263856"/>
              <a:ext cx="637234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LS4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89E64A6-77D6-0847-8E06-EAD46B6BAE03}"/>
                </a:ext>
              </a:extLst>
            </p:cNvPr>
            <p:cNvSpPr/>
            <p:nvPr/>
          </p:nvSpPr>
          <p:spPr>
            <a:xfrm>
              <a:off x="1198711" y="4263856"/>
              <a:ext cx="1639167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4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8E8F67E-56D7-C64C-839D-189E479E78E7}"/>
                </a:ext>
              </a:extLst>
            </p:cNvPr>
            <p:cNvSpPr/>
            <p:nvPr/>
          </p:nvSpPr>
          <p:spPr>
            <a:xfrm>
              <a:off x="4703143" y="4263856"/>
              <a:ext cx="448965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LS5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3553540-556D-3547-A391-5F8F19440146}"/>
                </a:ext>
              </a:extLst>
            </p:cNvPr>
            <p:cNvSpPr/>
            <p:nvPr/>
          </p:nvSpPr>
          <p:spPr>
            <a:xfrm>
              <a:off x="3475099" y="4263856"/>
              <a:ext cx="1237497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5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2063F66-FC34-EF4C-85BA-DC8F52189338}"/>
                </a:ext>
              </a:extLst>
            </p:cNvPr>
            <p:cNvSpPr/>
            <p:nvPr/>
          </p:nvSpPr>
          <p:spPr>
            <a:xfrm>
              <a:off x="878691" y="4620987"/>
              <a:ext cx="319044" cy="162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34FFE10-C639-6D4E-815E-F1513AB80520}"/>
                </a:ext>
              </a:extLst>
            </p:cNvPr>
            <p:cNvSpPr/>
            <p:nvPr/>
          </p:nvSpPr>
          <p:spPr>
            <a:xfrm>
              <a:off x="878691" y="4263856"/>
              <a:ext cx="320400" cy="3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AF8AB72-1BD9-2941-B650-3F66FA08A67B}"/>
                </a:ext>
              </a:extLst>
            </p:cNvPr>
            <p:cNvSpPr txBox="1"/>
            <p:nvPr/>
          </p:nvSpPr>
          <p:spPr>
            <a:xfrm>
              <a:off x="878692" y="5262044"/>
              <a:ext cx="5745562" cy="360000"/>
            </a:xfrm>
            <a:prstGeom prst="rect">
              <a:avLst/>
            </a:prstGeom>
            <a:solidFill>
              <a:schemeClr val="accent2"/>
            </a:solidFill>
            <a:effectLst/>
          </p:spPr>
          <p:txBody>
            <a:bodyPr wrap="none" lIns="0" rIns="0" bIns="46800" rtlCol="0" anchor="ctr" anchorCtr="1">
              <a:no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2026  2027  2028  2029  2030  2031  2032  2033  2034  2035  2036  2037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4925809-BF66-CF47-A193-843D72625434}"/>
                </a:ext>
              </a:extLst>
            </p:cNvPr>
            <p:cNvSpPr/>
            <p:nvPr/>
          </p:nvSpPr>
          <p:spPr>
            <a:xfrm>
              <a:off x="5156530" y="4263856"/>
              <a:ext cx="1472067" cy="360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Run 6</a:t>
              </a:r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4DAD8427-CE3D-9247-9DC2-D7614ABF9F11}"/>
                </a:ext>
              </a:extLst>
            </p:cNvPr>
            <p:cNvSpPr/>
            <p:nvPr/>
          </p:nvSpPr>
          <p:spPr>
            <a:xfrm>
              <a:off x="6623906" y="5094644"/>
              <a:ext cx="554453" cy="694800"/>
            </a:xfrm>
            <a:prstGeom prst="rightArrow">
              <a:avLst>
                <a:gd name="adj1" fmla="val 51916"/>
                <a:gd name="adj2" fmla="val 61893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44D60C82-DF90-CF4F-85D3-CEBB69D420A8}"/>
              </a:ext>
            </a:extLst>
          </p:cNvPr>
          <p:cNvSpPr txBox="1"/>
          <p:nvPr/>
        </p:nvSpPr>
        <p:spPr>
          <a:xfrm>
            <a:off x="110837" y="3965719"/>
            <a:ext cx="864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Energy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A4B5CC8-A122-974E-AE3D-5061E2CBB4ED}"/>
              </a:ext>
            </a:extLst>
          </p:cNvPr>
          <p:cNvSpPr txBox="1"/>
          <p:nvPr/>
        </p:nvSpPr>
        <p:spPr>
          <a:xfrm>
            <a:off x="110837" y="4708003"/>
            <a:ext cx="900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CMS &amp; ATLAS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BB7BC61-8C02-0B4F-9FFC-7FB93CEAFAB0}"/>
              </a:ext>
            </a:extLst>
          </p:cNvPr>
          <p:cNvSpPr txBox="1"/>
          <p:nvPr/>
        </p:nvSpPr>
        <p:spPr>
          <a:xfrm>
            <a:off x="110837" y="5833614"/>
            <a:ext cx="9005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>
                <a:solidFill>
                  <a:schemeClr val="accent6">
                    <a:lumMod val="50000"/>
                  </a:schemeClr>
                </a:solidFill>
              </a:rPr>
              <a:t>LHCb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8D77D90-8851-BA4A-800B-D5B7DF6C1C57}"/>
              </a:ext>
            </a:extLst>
          </p:cNvPr>
          <p:cNvSpPr txBox="1"/>
          <p:nvPr/>
        </p:nvSpPr>
        <p:spPr>
          <a:xfrm>
            <a:off x="1858228" y="3965719"/>
            <a:ext cx="712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14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9AB2903-12C6-144F-9FCF-A17C64174832}"/>
              </a:ext>
            </a:extLst>
          </p:cNvPr>
          <p:cNvSpPr txBox="1"/>
          <p:nvPr/>
        </p:nvSpPr>
        <p:spPr>
          <a:xfrm>
            <a:off x="3904805" y="3965719"/>
            <a:ext cx="712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14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2B4A033-962C-2142-9C14-C1BA3DD4CE94}"/>
              </a:ext>
            </a:extLst>
          </p:cNvPr>
          <p:cNvSpPr txBox="1"/>
          <p:nvPr/>
        </p:nvSpPr>
        <p:spPr>
          <a:xfrm>
            <a:off x="5659884" y="3965719"/>
            <a:ext cx="712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14 </a:t>
            </a:r>
            <a:r>
              <a:rPr lang="en-GB" sz="1600" b="1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TeV</a:t>
            </a:r>
            <a:endParaRPr lang="en-GB" sz="1600" b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693A39C-F223-7143-92A3-E385A30F48E8}"/>
              </a:ext>
            </a:extLst>
          </p:cNvPr>
          <p:cNvSpPr txBox="1"/>
          <p:nvPr/>
        </p:nvSpPr>
        <p:spPr>
          <a:xfrm>
            <a:off x="1459405" y="5710504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50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D073274-4B10-8140-B061-EFB8399A3596}"/>
              </a:ext>
            </a:extLst>
          </p:cNvPr>
          <p:cNvSpPr txBox="1"/>
          <p:nvPr/>
        </p:nvSpPr>
        <p:spPr>
          <a:xfrm>
            <a:off x="3535370" y="5956725"/>
            <a:ext cx="1588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1 –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DA245D7-B783-7341-8B8C-A3423E4EAC21}"/>
              </a:ext>
            </a:extLst>
          </p:cNvPr>
          <p:cNvSpPr txBox="1"/>
          <p:nvPr/>
        </p:nvSpPr>
        <p:spPr>
          <a:xfrm>
            <a:off x="5237150" y="30812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 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E5C2C87-4628-E740-AF03-B8A432C77EA4}"/>
              </a:ext>
            </a:extLst>
          </p:cNvPr>
          <p:cNvSpPr txBox="1"/>
          <p:nvPr/>
        </p:nvSpPr>
        <p:spPr>
          <a:xfrm>
            <a:off x="7582667" y="3081267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 1b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31DEE47-6307-AA43-B5D1-1C397C5B650A}"/>
              </a:ext>
            </a:extLst>
          </p:cNvPr>
          <p:cNvSpPr txBox="1"/>
          <p:nvPr/>
        </p:nvSpPr>
        <p:spPr>
          <a:xfrm>
            <a:off x="5306880" y="1944249"/>
            <a:ext cx="865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</a:t>
            </a:r>
          </a:p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phase I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48E687F-D954-4F4E-9D60-02D3B9687425}"/>
              </a:ext>
            </a:extLst>
          </p:cNvPr>
          <p:cNvSpPr txBox="1"/>
          <p:nvPr/>
        </p:nvSpPr>
        <p:spPr>
          <a:xfrm>
            <a:off x="5388837" y="5710504"/>
            <a:ext cx="1655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&gt; 300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1 – 2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D719D53-8A8D-974A-8DAF-F61746B1F240}"/>
              </a:ext>
            </a:extLst>
          </p:cNvPr>
          <p:cNvSpPr txBox="1"/>
          <p:nvPr/>
        </p:nvSpPr>
        <p:spPr>
          <a:xfrm>
            <a:off x="7703694" y="1944249"/>
            <a:ext cx="865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</a:t>
            </a:r>
          </a:p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phase II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ABCDF0A-7243-8247-BECC-9C5C3B6F0AF1}"/>
              </a:ext>
            </a:extLst>
          </p:cNvPr>
          <p:cNvSpPr txBox="1"/>
          <p:nvPr/>
        </p:nvSpPr>
        <p:spPr>
          <a:xfrm>
            <a:off x="2981302" y="5741281"/>
            <a:ext cx="780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</a:t>
            </a:r>
          </a:p>
          <a:p>
            <a:pPr algn="ctr"/>
            <a:r>
              <a:rPr lang="en-GB" sz="14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2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7C8781B-19E3-F64C-A0F7-A84083775F61}"/>
              </a:ext>
            </a:extLst>
          </p:cNvPr>
          <p:cNvSpPr txBox="1"/>
          <p:nvPr/>
        </p:nvSpPr>
        <p:spPr>
          <a:xfrm>
            <a:off x="1459405" y="4708003"/>
            <a:ext cx="1450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1000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3 – 5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63FBC6B-E53D-5A4B-A7A9-5E39386DB15E}"/>
              </a:ext>
            </a:extLst>
          </p:cNvPr>
          <p:cNvSpPr txBox="1"/>
          <p:nvPr/>
        </p:nvSpPr>
        <p:spPr>
          <a:xfrm>
            <a:off x="3632636" y="4708003"/>
            <a:ext cx="1325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2000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5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691C96B-16BB-704A-B007-12C29D483283}"/>
              </a:ext>
            </a:extLst>
          </p:cNvPr>
          <p:cNvSpPr txBox="1"/>
          <p:nvPr/>
        </p:nvSpPr>
        <p:spPr>
          <a:xfrm>
            <a:off x="5388837" y="4708003"/>
            <a:ext cx="1527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∫ ℒ = 4000 fb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-1</a:t>
            </a:r>
          </a:p>
          <a:p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 ℒ = 5 – 7 x 10</a:t>
            </a:r>
            <a:r>
              <a:rPr lang="en-GB" sz="16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34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8C6BA4-C696-B04D-9DC6-16E94620DC44}"/>
              </a:ext>
            </a:extLst>
          </p:cNvPr>
          <p:cNvSpPr txBox="1"/>
          <p:nvPr/>
        </p:nvSpPr>
        <p:spPr>
          <a:xfrm>
            <a:off x="8174736" y="6190488"/>
            <a:ext cx="877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[cm</a:t>
            </a:r>
            <a:r>
              <a:rPr lang="en-GB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5A13E6B-3EBF-1748-AA6B-9460C91DAE2D}"/>
              </a:ext>
            </a:extLst>
          </p:cNvPr>
          <p:cNvSpPr txBox="1"/>
          <p:nvPr/>
        </p:nvSpPr>
        <p:spPr>
          <a:xfrm>
            <a:off x="2587291" y="1944249"/>
            <a:ext cx="865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Upgrade</a:t>
            </a:r>
          </a:p>
          <a:p>
            <a:pPr algn="ctr"/>
            <a:r>
              <a:rPr lang="en-GB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phase I</a:t>
            </a:r>
          </a:p>
        </p:txBody>
      </p:sp>
    </p:spTree>
    <p:extLst>
      <p:ext uri="{BB962C8B-B14F-4D97-AF65-F5344CB8AC3E}">
        <p14:creationId xmlns:p14="http://schemas.microsoft.com/office/powerpoint/2010/main" val="3822968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7B6E9-7E10-FE4C-9122-14B3E9A8A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ATLAS phase I upgrade – during LS1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EAD87-A49B-7448-B3D9-189F54F97B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Detector consolidation</a:t>
            </a:r>
          </a:p>
          <a:p>
            <a:pPr lvl="1"/>
            <a:r>
              <a:rPr lang="en-GB" dirty="0"/>
              <a:t>Complete muon chamber installation</a:t>
            </a:r>
          </a:p>
          <a:p>
            <a:pPr lvl="1"/>
            <a:r>
              <a:rPr lang="en-GB" dirty="0"/>
              <a:t>Repairs &amp; improvements</a:t>
            </a:r>
          </a:p>
          <a:p>
            <a:r>
              <a:rPr lang="en-GB" dirty="0"/>
              <a:t>Insertable 4</a:t>
            </a:r>
            <a:r>
              <a:rPr lang="en-GB" baseline="30000" dirty="0"/>
              <a:t>th</a:t>
            </a:r>
            <a:r>
              <a:rPr lang="en-GB" dirty="0"/>
              <a:t> pixel layer: IBL</a:t>
            </a:r>
          </a:p>
          <a:p>
            <a:pPr lvl="1"/>
            <a:r>
              <a:rPr lang="en-GB" dirty="0"/>
              <a:t>3.3 cm from beam axis</a:t>
            </a:r>
          </a:p>
          <a:p>
            <a:pPr lvl="1"/>
            <a:r>
              <a:rPr lang="en-GB" dirty="0"/>
              <a:t>Improved IP resolution</a:t>
            </a:r>
          </a:p>
          <a:p>
            <a:pPr lvl="2"/>
            <a:r>
              <a:rPr lang="en-GB" dirty="0"/>
              <a:t>B-tagging efficiency</a:t>
            </a:r>
          </a:p>
          <a:p>
            <a:r>
              <a:rPr lang="en-GB" dirty="0"/>
              <a:t>Trigger &amp; DAQ improvements</a:t>
            </a:r>
          </a:p>
          <a:p>
            <a:pPr lvl="1"/>
            <a:r>
              <a:rPr lang="en-GB" dirty="0"/>
              <a:t>L1 trigger, high-level trigger</a:t>
            </a:r>
          </a:p>
          <a:p>
            <a:pPr lvl="1"/>
            <a:r>
              <a:rPr lang="en-GB" dirty="0"/>
              <a:t>Fast track trigger</a:t>
            </a:r>
          </a:p>
          <a:p>
            <a:r>
              <a:rPr lang="en-GB" dirty="0"/>
              <a:t>Software improvements</a:t>
            </a:r>
          </a:p>
          <a:p>
            <a:r>
              <a:rPr lang="en-GB" dirty="0"/>
              <a:t>Forward proton tagger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D49FF-63B2-514E-ACA6-7EC2A69F0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F5E1E6-217B-724C-86AF-4F172F1F7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490B3-EFC0-8F4F-BBFB-855E55048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04086D-45D5-AF4D-9714-432DE33338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6"/>
          <a:stretch/>
        </p:blipFill>
        <p:spPr>
          <a:xfrm>
            <a:off x="5988676" y="1210614"/>
            <a:ext cx="2668071" cy="20065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66B8BC-17A3-6D4B-9962-98492459909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7733" y="3515932"/>
            <a:ext cx="3807022" cy="28040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26ABC00-CB39-5D49-850E-6B70EE218CC2}"/>
              </a:ext>
            </a:extLst>
          </p:cNvPr>
          <p:cNvSpPr txBox="1"/>
          <p:nvPr/>
        </p:nvSpPr>
        <p:spPr>
          <a:xfrm>
            <a:off x="6709893" y="4172755"/>
            <a:ext cx="14638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</a:rPr>
              <a:t>IP</a:t>
            </a:r>
            <a:r>
              <a:rPr lang="en-GB" sz="1600" b="1" baseline="-25000" dirty="0">
                <a:solidFill>
                  <a:srgbClr val="002060"/>
                </a:solidFill>
              </a:rPr>
              <a:t>⊥</a:t>
            </a:r>
            <a:r>
              <a:rPr lang="en-GB" sz="1600" b="1" dirty="0">
                <a:solidFill>
                  <a:srgbClr val="002060"/>
                </a:solidFill>
              </a:rPr>
              <a:t> resolution</a:t>
            </a:r>
          </a:p>
          <a:p>
            <a:r>
              <a:rPr lang="en-GB" sz="1600" b="1" dirty="0"/>
              <a:t>2012</a:t>
            </a:r>
            <a:r>
              <a:rPr lang="en-GB" sz="1600" b="1" dirty="0">
                <a:solidFill>
                  <a:srgbClr val="002060"/>
                </a:solidFill>
              </a:rPr>
              <a:t> vs </a:t>
            </a:r>
            <a:r>
              <a:rPr lang="en-GB" sz="1600" b="1" dirty="0">
                <a:solidFill>
                  <a:srgbClr val="C00000"/>
                </a:solidFill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1853706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D1954-9989-CC48-8F44-1415EB9D1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ATLAS phase I upgrades – LS2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9EBF6-C32E-1447-942E-E5AC82F43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12" y="1188367"/>
            <a:ext cx="5273897" cy="5225312"/>
          </a:xfrm>
        </p:spPr>
        <p:txBody>
          <a:bodyPr/>
          <a:lstStyle/>
          <a:p>
            <a:r>
              <a:rPr lang="en-GB" dirty="0"/>
              <a:t>Replace first layer for endcap muon</a:t>
            </a:r>
          </a:p>
          <a:p>
            <a:pPr lvl="1"/>
            <a:r>
              <a:rPr lang="en-GB" dirty="0"/>
              <a:t>New small wheel (NSW)</a:t>
            </a:r>
          </a:p>
          <a:p>
            <a:pPr lvl="1"/>
            <a:r>
              <a:rPr lang="en-GB" dirty="0"/>
              <a:t>&lt; 1 </a:t>
            </a:r>
            <a:r>
              <a:rPr lang="en-GB" dirty="0" err="1"/>
              <a:t>mrad</a:t>
            </a:r>
            <a:r>
              <a:rPr lang="en-GB" dirty="0"/>
              <a:t> angular resolution</a:t>
            </a:r>
          </a:p>
          <a:p>
            <a:pPr lvl="2"/>
            <a:r>
              <a:rPr lang="en-GB" dirty="0"/>
              <a:t>Trigger vector capability</a:t>
            </a:r>
          </a:p>
          <a:p>
            <a:pPr lvl="2"/>
            <a:r>
              <a:rPr lang="en-GB" dirty="0"/>
              <a:t>Reduces L1 muon rate up to 5 times</a:t>
            </a:r>
          </a:p>
          <a:p>
            <a:r>
              <a:rPr lang="en-GB" dirty="0"/>
              <a:t>TDAQ upgrade</a:t>
            </a:r>
          </a:p>
          <a:p>
            <a:pPr lvl="1"/>
            <a:r>
              <a:rPr lang="en-GB" dirty="0"/>
              <a:t>L1 muon and calorimeter triggers</a:t>
            </a:r>
          </a:p>
          <a:p>
            <a:pPr lvl="1"/>
            <a:r>
              <a:rPr lang="en-GB" dirty="0"/>
              <a:t>Topological triggers</a:t>
            </a:r>
          </a:p>
          <a:p>
            <a:pPr lvl="1"/>
            <a:r>
              <a:rPr lang="en-GB" dirty="0"/>
              <a:t>High level trigger</a:t>
            </a:r>
          </a:p>
          <a:p>
            <a:pPr lvl="1"/>
            <a:r>
              <a:rPr lang="en-GB" dirty="0"/>
              <a:t>Readout</a:t>
            </a:r>
          </a:p>
          <a:p>
            <a:r>
              <a:rPr lang="en-GB" dirty="0" err="1"/>
              <a:t>LAr</a:t>
            </a:r>
            <a:r>
              <a:rPr lang="en-GB" dirty="0"/>
              <a:t> readout electronics</a:t>
            </a:r>
          </a:p>
          <a:p>
            <a:pPr lvl="1"/>
            <a:r>
              <a:rPr lang="en-GB" dirty="0"/>
              <a:t>Improved granularity</a:t>
            </a:r>
          </a:p>
          <a:p>
            <a:r>
              <a:rPr lang="en-GB" dirty="0"/>
              <a:t>Upgrades to the forward detector system</a:t>
            </a:r>
          </a:p>
          <a:p>
            <a:r>
              <a:rPr lang="en-GB" dirty="0"/>
              <a:t>Computing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3AC64-1A33-364A-9D7B-CD05EEF15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EA7A2-1679-8745-A850-BDA07A768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0B1C9-2E4A-EF4D-9E36-6B1A509E6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F40395-8D8A-4245-AAB1-D6880C770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128" y="1111967"/>
            <a:ext cx="3608764" cy="2510917"/>
          </a:xfrm>
          <a:prstGeom prst="rect">
            <a:avLst/>
          </a:prstGeom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FACC6A34-D333-0044-A2C0-2F39FA5F0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3055" y="4558150"/>
            <a:ext cx="3573260" cy="1713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9006BFF-D5AA-E443-907B-A1BE5C3C8622}"/>
              </a:ext>
            </a:extLst>
          </p:cNvPr>
          <p:cNvSpPr txBox="1"/>
          <p:nvPr/>
        </p:nvSpPr>
        <p:spPr>
          <a:xfrm>
            <a:off x="6026729" y="4156365"/>
            <a:ext cx="2048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LAr</a:t>
            </a:r>
            <a:r>
              <a:rPr lang="en-GB" dirty="0"/>
              <a:t> readout cells</a:t>
            </a:r>
          </a:p>
        </p:txBody>
      </p:sp>
    </p:spTree>
    <p:extLst>
      <p:ext uri="{BB962C8B-B14F-4D97-AF65-F5344CB8AC3E}">
        <p14:creationId xmlns:p14="http://schemas.microsoft.com/office/powerpoint/2010/main" val="2033129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EBB595B-8F39-824D-9F50-76887D702F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370" y="3793017"/>
            <a:ext cx="3065549" cy="23688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694282-7525-964D-9C35-0E4A90C8E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7220" y="1302886"/>
            <a:ext cx="2219870" cy="219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DCD023-4A5B-D54C-8DE7-62D1B5FAC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0435" y="1302886"/>
            <a:ext cx="2211912" cy="219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8288DD-932F-E744-ACD8-49099B012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CMS phase I upgrade – until present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902A6-7CD9-4140-B343-49C136A8D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34" y="1340961"/>
            <a:ext cx="5014958" cy="5037513"/>
          </a:xfrm>
        </p:spPr>
        <p:txBody>
          <a:bodyPr/>
          <a:lstStyle/>
          <a:p>
            <a:r>
              <a:rPr lang="en-GB" dirty="0"/>
              <a:t>L1 Trigger upgrade (2016)</a:t>
            </a:r>
          </a:p>
          <a:p>
            <a:pPr lvl="1"/>
            <a:r>
              <a:rPr lang="en-GB" dirty="0"/>
              <a:t>Full system upgrade</a:t>
            </a:r>
          </a:p>
          <a:p>
            <a:r>
              <a:rPr lang="en-GB" dirty="0"/>
              <a:t>Pixel detector upgrade (2017)</a:t>
            </a:r>
          </a:p>
          <a:p>
            <a:pPr lvl="1"/>
            <a:r>
              <a:rPr lang="en-GB" dirty="0"/>
              <a:t>Change 3 → 4 layers </a:t>
            </a:r>
          </a:p>
          <a:p>
            <a:pPr lvl="1"/>
            <a:r>
              <a:rPr lang="en-GB" dirty="0"/>
              <a:t>Improved hit efficiency</a:t>
            </a:r>
          </a:p>
          <a:p>
            <a:pPr lvl="1"/>
            <a:r>
              <a:rPr lang="en-GB" dirty="0"/>
              <a:t>Closer to the beam &amp; less material</a:t>
            </a:r>
          </a:p>
          <a:p>
            <a:r>
              <a:rPr lang="en-GB" dirty="0"/>
              <a:t>Repairs of DC/DC converters (2018)</a:t>
            </a:r>
          </a:p>
          <a:p>
            <a:pPr lvl="2"/>
            <a:r>
              <a:rPr lang="en-GB" dirty="0"/>
              <a:t>Adjusted operating procedure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HCAL upgrade (2015-2018)</a:t>
            </a:r>
          </a:p>
          <a:p>
            <a:pPr lvl="1"/>
            <a:r>
              <a:rPr lang="en-GB" dirty="0"/>
              <a:t>Photo detectors (HPD → </a:t>
            </a:r>
            <a:r>
              <a:rPr lang="en-GB" dirty="0" err="1"/>
              <a:t>SiPM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Front- and backend electronics</a:t>
            </a:r>
          </a:p>
          <a:p>
            <a:pPr lvl="1"/>
            <a:r>
              <a:rPr lang="en-GB" dirty="0"/>
              <a:t>Optimised readout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6532A-3C3C-0D47-9195-1299C67F5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4BE77A-C783-A84D-963D-F5CBE96F3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67CC3-6F18-9B47-B906-40F500864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7</a:t>
            </a:fld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F87174-0387-2A4D-924A-CD77F96F64A2}"/>
              </a:ext>
            </a:extLst>
          </p:cNvPr>
          <p:cNvSpPr/>
          <p:nvPr/>
        </p:nvSpPr>
        <p:spPr>
          <a:xfrm>
            <a:off x="5043824" y="2120950"/>
            <a:ext cx="13819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</a:rPr>
              <a:t>Hit Efficiency 2016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5687AC-EF91-9041-BB4C-12291A99465F}"/>
              </a:ext>
            </a:extLst>
          </p:cNvPr>
          <p:cNvSpPr/>
          <p:nvPr/>
        </p:nvSpPr>
        <p:spPr>
          <a:xfrm>
            <a:off x="7261278" y="2120950"/>
            <a:ext cx="13819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</a:rPr>
              <a:t>Hit Efficiency 2018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97D221-4530-8D40-9B88-BE9EE427FE56}"/>
              </a:ext>
            </a:extLst>
          </p:cNvPr>
          <p:cNvSpPr txBox="1"/>
          <p:nvPr/>
        </p:nvSpPr>
        <p:spPr>
          <a:xfrm>
            <a:off x="6881998" y="3582283"/>
            <a:ext cx="170411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Material budget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2425B9A-F5FA-3C40-95D5-4909DBBE2E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1278" y="5204693"/>
            <a:ext cx="1720867" cy="130114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D00F446-708B-F747-8F3E-1DF431CEC3DF}"/>
              </a:ext>
            </a:extLst>
          </p:cNvPr>
          <p:cNvSpPr txBox="1"/>
          <p:nvPr/>
        </p:nvSpPr>
        <p:spPr>
          <a:xfrm>
            <a:off x="4488873" y="491836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/>
              <a:t>SiPM</a:t>
            </a:r>
            <a:r>
              <a:rPr lang="en-GB" sz="1400" b="1" dirty="0"/>
              <a:t> array</a:t>
            </a:r>
          </a:p>
        </p:txBody>
      </p:sp>
    </p:spTree>
    <p:extLst>
      <p:ext uri="{BB962C8B-B14F-4D97-AF65-F5344CB8AC3E}">
        <p14:creationId xmlns:p14="http://schemas.microsoft.com/office/powerpoint/2010/main" val="2647842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D1954-9989-CC48-8F44-1415EB9D1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CMS phase I upgrades – LS2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9EBF6-C32E-1447-942E-E5AC82F43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2" y="1330035"/>
            <a:ext cx="5264725" cy="5037513"/>
          </a:xfrm>
        </p:spPr>
        <p:txBody>
          <a:bodyPr/>
          <a:lstStyle/>
          <a:p>
            <a:r>
              <a:rPr lang="en-GB" dirty="0"/>
              <a:t>Complete repairs of the pixel detector</a:t>
            </a:r>
          </a:p>
          <a:p>
            <a:pPr lvl="1"/>
            <a:r>
              <a:rPr lang="en-GB" dirty="0"/>
              <a:t>Permanent solution for the DC/DC converters </a:t>
            </a:r>
          </a:p>
          <a:p>
            <a:pPr lvl="1"/>
            <a:r>
              <a:rPr lang="en-GB" dirty="0"/>
              <a:t>Redesign of the converter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Consolidation of previous upgrades</a:t>
            </a:r>
          </a:p>
          <a:p>
            <a:r>
              <a:rPr lang="en-GB" dirty="0"/>
              <a:t>Preparation for phase II upgrade</a:t>
            </a:r>
          </a:p>
          <a:p>
            <a:pPr lvl="1"/>
            <a:r>
              <a:rPr lang="en-GB" dirty="0"/>
              <a:t>Infrastructure in the cavern</a:t>
            </a:r>
          </a:p>
          <a:p>
            <a:r>
              <a:rPr lang="en-GB" dirty="0"/>
              <a:t>Upgrades of the data readout</a:t>
            </a:r>
          </a:p>
          <a:p>
            <a:r>
              <a:rPr lang="en-GB" dirty="0"/>
              <a:t>Computing and trigger algorithm developments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3AC64-1A33-364A-9D7B-CD05EEF15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EA7A2-1679-8745-A850-BDA07A768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0B1C9-2E4A-EF4D-9E36-6B1A509E6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8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964690-03CB-7A47-BF45-EBBE21418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592" y="1200719"/>
            <a:ext cx="2304808" cy="14548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9A60E4D-0D06-734D-B14D-A81BA53C0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7903" y="3297683"/>
            <a:ext cx="3035300" cy="227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75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1A012-74A0-9B4C-86AB-96B6AC44B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LS2 – accelerator upgrades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75930-E80A-2E46-A598-047AE16FC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611" y="1288470"/>
            <a:ext cx="4530441" cy="5037513"/>
          </a:xfrm>
        </p:spPr>
        <p:txBody>
          <a:bodyPr/>
          <a:lstStyle/>
          <a:p>
            <a:r>
              <a:rPr lang="en-GB" dirty="0"/>
              <a:t>Preparing for HL-LHC</a:t>
            </a:r>
          </a:p>
          <a:p>
            <a:pPr lvl="1"/>
            <a:r>
              <a:rPr lang="en-GB" dirty="0"/>
              <a:t>Civil engineering</a:t>
            </a:r>
          </a:p>
          <a:p>
            <a:pPr lvl="1"/>
            <a:r>
              <a:rPr lang="en-GB" dirty="0"/>
              <a:t>Consolidation work</a:t>
            </a:r>
          </a:p>
          <a:p>
            <a:endParaRPr lang="en-GB" dirty="0"/>
          </a:p>
          <a:p>
            <a:r>
              <a:rPr lang="en-GB" dirty="0"/>
              <a:t>Upgrade of the injector chain</a:t>
            </a:r>
          </a:p>
          <a:p>
            <a:pPr lvl="1"/>
            <a:r>
              <a:rPr lang="en-GB" dirty="0"/>
              <a:t>Increased brightness and intensity</a:t>
            </a:r>
          </a:p>
          <a:p>
            <a:pPr lvl="1"/>
            <a:r>
              <a:rPr lang="en-GB" dirty="0"/>
              <a:t>Increased reliability and lifetime</a:t>
            </a:r>
          </a:p>
          <a:p>
            <a:endParaRPr lang="en-GB" dirty="0"/>
          </a:p>
          <a:p>
            <a:r>
              <a:rPr lang="en-GB" dirty="0"/>
              <a:t>Increasing the </a:t>
            </a:r>
            <a:r>
              <a:rPr lang="en-GB" dirty="0" err="1"/>
              <a:t>CoM</a:t>
            </a:r>
            <a:r>
              <a:rPr lang="en-GB" dirty="0"/>
              <a:t> energy</a:t>
            </a:r>
          </a:p>
          <a:p>
            <a:pPr lvl="1"/>
            <a:r>
              <a:rPr lang="en-GB" dirty="0"/>
              <a:t>Magnet training in 2016</a:t>
            </a:r>
          </a:p>
          <a:p>
            <a:pPr lvl="2"/>
            <a:r>
              <a:rPr lang="en-GB" dirty="0"/>
              <a:t>2 sectors reached 6.75 </a:t>
            </a:r>
            <a:r>
              <a:rPr lang="en-GB" dirty="0" err="1"/>
              <a:t>TeV</a:t>
            </a:r>
            <a:r>
              <a:rPr lang="en-GB" dirty="0"/>
              <a:t>  </a:t>
            </a:r>
          </a:p>
          <a:p>
            <a:pPr lvl="1"/>
            <a:r>
              <a:rPr lang="en-GB" dirty="0"/>
              <a:t>Estimate ~500 quenches to reach 14 </a:t>
            </a:r>
            <a:r>
              <a:rPr lang="en-GB" dirty="0" err="1"/>
              <a:t>TeV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E6477F-96F3-AE40-BA4D-E9FF37D73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10 April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D006E-42E2-B549-87A9-55DE9299D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Eklund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DE4B59-1408-9045-9A5E-E4D8475C3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932A-DA49-6044-A452-E5C806CB7094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781B73-B47F-0949-A507-22249A14497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759" y="4218053"/>
            <a:ext cx="4466432" cy="2238270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8D13DBC-4800-0146-B92B-981B941CD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053211"/>
              </p:ext>
            </p:extLst>
          </p:nvPr>
        </p:nvGraphicFramePr>
        <p:xfrm>
          <a:off x="4739428" y="1158318"/>
          <a:ext cx="4299920" cy="2916000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1815920">
                  <a:extLst>
                    <a:ext uri="{9D8B030D-6E8A-4147-A177-3AD203B41FA5}">
                      <a16:colId xmlns:a16="http://schemas.microsoft.com/office/drawing/2014/main" val="493198193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336004418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18664361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12401592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en-GB" sz="12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Run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28977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200" dirty="0"/>
                        <a:t>Energy [</a:t>
                      </a:r>
                      <a:r>
                        <a:rPr lang="en-GB" sz="1200" dirty="0" err="1"/>
                        <a:t>TeV</a:t>
                      </a:r>
                      <a:r>
                        <a:rPr lang="en-GB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rgbClr val="C00000"/>
                          </a:solidFill>
                        </a:rPr>
                        <a:t>7.0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887573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200" dirty="0"/>
                        <a:t># 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2556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2808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~2760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11583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200" dirty="0"/>
                        <a:t>Stored energy [MJ]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&gt;500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764973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l-GR" sz="1200" dirty="0"/>
                        <a:t>β</a:t>
                      </a:r>
                      <a:r>
                        <a:rPr lang="en-GB" sz="1200" dirty="0"/>
                        <a:t>* 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30-25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40-30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27813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200" dirty="0"/>
                        <a:t>p/bunch [10</a:t>
                      </a:r>
                      <a:r>
                        <a:rPr lang="en-GB" sz="1200" baseline="30000" dirty="0"/>
                        <a:t>11</a:t>
                      </a:r>
                      <a:r>
                        <a:rPr lang="en-GB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99385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200" dirty="0"/>
                        <a:t>Emittance [</a:t>
                      </a:r>
                      <a:r>
                        <a:rPr lang="en-GB" sz="1200" dirty="0" err="1"/>
                        <a:t>μm</a:t>
                      </a:r>
                      <a:r>
                        <a:rPr lang="en-GB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~1.8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1.5-2.0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69782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200" dirty="0"/>
                        <a:t>Peak luminosity [10</a:t>
                      </a:r>
                      <a:r>
                        <a:rPr lang="en-GB" sz="1200" baseline="30000" dirty="0"/>
                        <a:t>34</a:t>
                      </a:r>
                      <a:r>
                        <a:rPr lang="en-GB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rgbClr val="C00000"/>
                          </a:solidFill>
                        </a:rPr>
                        <a:t>3-4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00704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200" dirty="0"/>
                        <a:t>Crossing angle [</a:t>
                      </a:r>
                      <a:r>
                        <a:rPr lang="en-GB" sz="1200" dirty="0" err="1"/>
                        <a:t>μrad</a:t>
                      </a:r>
                      <a:r>
                        <a:rPr lang="en-GB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69765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726135"/>
      </p:ext>
    </p:extLst>
  </p:cSld>
  <p:clrMapOvr>
    <a:masterClrMapping/>
  </p:clrMapOvr>
</p:sld>
</file>

<file path=ppt/theme/theme1.xml><?xml version="1.0" encoding="utf-8"?>
<a:theme xmlns:a="http://schemas.openxmlformats.org/drawingml/2006/main" name="GlasgowTemplate">
  <a:themeElements>
    <a:clrScheme name="Glasgow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lasgowTemplate">
      <a:majorFont>
        <a:latin typeface="Comic Sans MS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40000"/>
            <a:lumOff val="60000"/>
          </a:schemeClr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002060"/>
          </a:solidFill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Glasgow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gow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gow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gow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gow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gow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lasgowTemplate2017" id="{A6D5C5A1-0E33-9042-9D43-3ED4A574C8E1}" vid="{126173C3-4F85-D247-AF49-024F710208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GlasgowTemplate2017</Template>
  <TotalTime>5085</TotalTime>
  <Words>3254</Words>
  <Application>Microsoft Macintosh PowerPoint</Application>
  <PresentationFormat>On-screen Show (4:3)</PresentationFormat>
  <Paragraphs>835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Arial Narrow</vt:lpstr>
      <vt:lpstr>Calibri</vt:lpstr>
      <vt:lpstr>Cambria Math</vt:lpstr>
      <vt:lpstr>Century Gothic</vt:lpstr>
      <vt:lpstr>Comic Sans MS</vt:lpstr>
      <vt:lpstr>GlasgowTemplate</vt:lpstr>
      <vt:lpstr>LHC Detector Upgrades</vt:lpstr>
      <vt:lpstr>Outline and initial comments</vt:lpstr>
      <vt:lpstr>LHC Experimental achievements &amp; status</vt:lpstr>
      <vt:lpstr>Timeline – Luminosity &amp; upgrades</vt:lpstr>
      <vt:lpstr>ATLAS phase I upgrade – during LS1</vt:lpstr>
      <vt:lpstr>ATLAS phase I upgrades – LS2</vt:lpstr>
      <vt:lpstr>CMS phase I upgrade – until present</vt:lpstr>
      <vt:lpstr>CMS phase I upgrades – LS2</vt:lpstr>
      <vt:lpstr>LS2 – accelerator upgrades</vt:lpstr>
      <vt:lpstr>Luminosity levelling</vt:lpstr>
      <vt:lpstr>LS2 – LHCb Upgrade – physics motivation</vt:lpstr>
      <vt:lpstr>LHCb Upgrade – trigger </vt:lpstr>
      <vt:lpstr>LHCb upgrade – data processing strategy</vt:lpstr>
      <vt:lpstr>LS2 – LHCb Upgrade 1</vt:lpstr>
      <vt:lpstr>LS2 – LHCb Upgrade – VELO</vt:lpstr>
      <vt:lpstr>LS2 – LHCb Upgrade – RICH</vt:lpstr>
      <vt:lpstr>Timeline – Luminosity &amp; upgrades</vt:lpstr>
      <vt:lpstr>LHC machine upgrades in LS3 </vt:lpstr>
      <vt:lpstr>LS3 – ATLAS &amp; CMS phase II – physics motivation</vt:lpstr>
      <vt:lpstr>LS3 – ATLAS &amp; CMS phase II - challenges</vt:lpstr>
      <vt:lpstr>LS3 – ATLAS phase II – detector upgrades</vt:lpstr>
      <vt:lpstr>LS3 – ATLAS phase II – Inner tracking system</vt:lpstr>
      <vt:lpstr>LS3 – ATLAS phase II – High granularity timing detector</vt:lpstr>
      <vt:lpstr>LS3 – CMS phase II – detector upgrades</vt:lpstr>
      <vt:lpstr>LS3 – CMS phase II – detector upgrades</vt:lpstr>
      <vt:lpstr>LS3 – LHCb  Upgrade 1b</vt:lpstr>
      <vt:lpstr>Timeline – Luminosity &amp; upgrades</vt:lpstr>
      <vt:lpstr>LS4 – LHCb Upgrade II – physics motivation</vt:lpstr>
      <vt:lpstr>LS4 – LHCb upgrade II – detector concepts</vt:lpstr>
      <vt:lpstr>LS4 - LHCb Upgrade II – detector concepts</vt:lpstr>
      <vt:lpstr>Timeline – Luminosity &amp; upgrades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250</cp:revision>
  <cp:lastPrinted>2019-04-06T17:08:21Z</cp:lastPrinted>
  <dcterms:created xsi:type="dcterms:W3CDTF">2019-03-22T15:27:09Z</dcterms:created>
  <dcterms:modified xsi:type="dcterms:W3CDTF">2019-04-10T11:46:30Z</dcterms:modified>
</cp:coreProperties>
</file>