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1.jpeg" ContentType="image/jpeg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Futura"/>
      </a:defRPr>
    </a:lvl1pPr>
    <a:lvl2pPr marL="0" marR="0" indent="3429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Futura"/>
      </a:defRPr>
    </a:lvl2pPr>
    <a:lvl3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Futura"/>
      </a:defRPr>
    </a:lvl3pPr>
    <a:lvl4pPr marL="0" marR="0" indent="10287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Futura"/>
      </a:defRPr>
    </a:lvl4pPr>
    <a:lvl5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Futura"/>
      </a:defRPr>
    </a:lvl5pPr>
    <a:lvl6pPr marL="0" marR="0" indent="17145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Futura"/>
      </a:defRPr>
    </a:lvl6pPr>
    <a:lvl7pPr marL="0" marR="0" indent="2057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Futura"/>
      </a:defRPr>
    </a:lvl7pPr>
    <a:lvl8pPr marL="0" marR="0" indent="24003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Futura"/>
      </a:defRPr>
    </a:lvl8pPr>
    <a:lvl9pPr marL="0" marR="0" indent="2743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Futura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8F44A2F1-9E1F-4B54-A3A2-5F16C0AD49E2}" styleName="">
    <a:tblBg/>
    <a:wholeTbl>
      <a:tcTxStyle b="off" i="off">
        <a:fontRef idx="minor">
          <a:srgbClr val="5E5E5E"/>
        </a:fontRef>
        <a:srgbClr val="5E5E5E"/>
      </a:tcTxStyle>
      <a:tcStyle>
        <a:tcBdr>
          <a:left>
            <a:ln w="25400" cap="flat">
              <a:solidFill>
                <a:srgbClr val="919191"/>
              </a:solidFill>
              <a:prstDash val="solid"/>
              <a:miter lim="400000"/>
            </a:ln>
          </a:left>
          <a:right>
            <a:ln w="25400" cap="flat">
              <a:solidFill>
                <a:srgbClr val="919191"/>
              </a:solidFill>
              <a:prstDash val="solid"/>
              <a:miter lim="400000"/>
            </a:ln>
          </a:right>
          <a:top>
            <a:ln w="25400" cap="flat">
              <a:solidFill>
                <a:srgbClr val="919191"/>
              </a:solidFill>
              <a:prstDash val="solid"/>
              <a:miter lim="400000"/>
            </a:ln>
          </a:top>
          <a:bottom>
            <a:ln w="25400" cap="flat">
              <a:solidFill>
                <a:srgbClr val="919191"/>
              </a:solidFill>
              <a:prstDash val="solid"/>
              <a:miter lim="400000"/>
            </a:ln>
          </a:bottom>
          <a:insideH>
            <a:ln w="25400" cap="flat">
              <a:solidFill>
                <a:srgbClr val="919191"/>
              </a:solidFill>
              <a:prstDash val="solid"/>
              <a:miter lim="400000"/>
            </a:ln>
          </a:insideH>
          <a:insideV>
            <a:ln w="25400" cap="flat">
              <a:solidFill>
                <a:srgbClr val="919191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4C3C2611-4C71-4FC5-86AE-919BDF0F9419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5" name="Shape 115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584200" latinLnBrk="0">
      <a:defRPr sz="2200">
        <a:latin typeface="Lucida Grande"/>
        <a:ea typeface="Lucida Grande"/>
        <a:cs typeface="Lucida Grande"/>
        <a:sym typeface="Lucida Grande"/>
      </a:defRPr>
    </a:lvl1pPr>
    <a:lvl2pPr indent="228600" defTabSz="584200" latinLnBrk="0">
      <a:defRPr sz="2200">
        <a:latin typeface="Lucida Grande"/>
        <a:ea typeface="Lucida Grande"/>
        <a:cs typeface="Lucida Grande"/>
        <a:sym typeface="Lucida Grande"/>
      </a:defRPr>
    </a:lvl2pPr>
    <a:lvl3pPr indent="457200" defTabSz="584200" latinLnBrk="0">
      <a:defRPr sz="2200">
        <a:latin typeface="Lucida Grande"/>
        <a:ea typeface="Lucida Grande"/>
        <a:cs typeface="Lucida Grande"/>
        <a:sym typeface="Lucida Grande"/>
      </a:defRPr>
    </a:lvl3pPr>
    <a:lvl4pPr indent="685800" defTabSz="584200" latinLnBrk="0">
      <a:defRPr sz="2200">
        <a:latin typeface="Lucida Grande"/>
        <a:ea typeface="Lucida Grande"/>
        <a:cs typeface="Lucida Grande"/>
        <a:sym typeface="Lucida Grande"/>
      </a:defRPr>
    </a:lvl4pPr>
    <a:lvl5pPr indent="914400" defTabSz="584200" latinLnBrk="0">
      <a:defRPr sz="2200">
        <a:latin typeface="Lucida Grande"/>
        <a:ea typeface="Lucida Grande"/>
        <a:cs typeface="Lucida Grande"/>
        <a:sym typeface="Lucida Grande"/>
      </a:defRPr>
    </a:lvl5pPr>
    <a:lvl6pPr indent="1143000" defTabSz="584200" latinLnBrk="0">
      <a:defRPr sz="2200">
        <a:latin typeface="Lucida Grande"/>
        <a:ea typeface="Lucida Grande"/>
        <a:cs typeface="Lucida Grande"/>
        <a:sym typeface="Lucida Grande"/>
      </a:defRPr>
    </a:lvl6pPr>
    <a:lvl7pPr indent="1371600" defTabSz="584200" latinLnBrk="0">
      <a:defRPr sz="2200">
        <a:latin typeface="Lucida Grande"/>
        <a:ea typeface="Lucida Grande"/>
        <a:cs typeface="Lucida Grande"/>
        <a:sym typeface="Lucida Grande"/>
      </a:defRPr>
    </a:lvl7pPr>
    <a:lvl8pPr indent="1600200" defTabSz="584200" latinLnBrk="0">
      <a:defRPr sz="2200">
        <a:latin typeface="Lucida Grande"/>
        <a:ea typeface="Lucida Grande"/>
        <a:cs typeface="Lucida Grande"/>
        <a:sym typeface="Lucida Grande"/>
      </a:defRPr>
    </a:lvl8pPr>
    <a:lvl9pPr indent="1828800" defTabSz="584200" latinLnBrk="0">
      <a:defRPr sz="22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t2k_logo_small.png" descr="t2k_logo_small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150600" y="8813800"/>
            <a:ext cx="1346200" cy="673100"/>
          </a:xfrm>
          <a:prstGeom prst="rect">
            <a:avLst/>
          </a:prstGeom>
          <a:ln w="12700">
            <a:miter lim="400000"/>
          </a:ln>
        </p:spPr>
      </p:pic>
      <p:sp>
        <p:nvSpPr>
          <p:cNvPr id="96" name="Title Text"/>
          <p:cNvSpPr txBox="1"/>
          <p:nvPr>
            <p:ph type="title"/>
          </p:nvPr>
        </p:nvSpPr>
        <p:spPr>
          <a:xfrm>
            <a:off x="1270000" y="-254000"/>
            <a:ext cx="10464800" cy="2438400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97" name="Slide Number"/>
          <p:cNvSpPr txBox="1"/>
          <p:nvPr>
            <p:ph type="sldNum" sz="quarter" idx="2"/>
          </p:nvPr>
        </p:nvSpPr>
        <p:spPr>
          <a:xfrm>
            <a:off x="6262538" y="8902700"/>
            <a:ext cx="467024" cy="498922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98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14112" y="8788400"/>
            <a:ext cx="1384301" cy="723900"/>
          </a:xfrm>
          <a:prstGeom prst="rect">
            <a:avLst/>
          </a:prstGeom>
          <a:ln w="12700">
            <a:miter lim="400000"/>
          </a:ln>
        </p:spPr>
      </p:pic>
      <p:sp>
        <p:nvSpPr>
          <p:cNvPr id="99" name="Rounded Rectangle"/>
          <p:cNvSpPr/>
          <p:nvPr/>
        </p:nvSpPr>
        <p:spPr>
          <a:xfrm>
            <a:off x="266700" y="203200"/>
            <a:ext cx="12471400" cy="9334500"/>
          </a:xfrm>
          <a:prstGeom prst="roundRect">
            <a:avLst>
              <a:gd name="adj" fmla="val 1134"/>
            </a:avLst>
          </a:prstGeom>
          <a:ln w="25400">
            <a:solidFill>
              <a:srgbClr val="C0C0C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t2k_logo_small.png" descr="t2k_logo_small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150600" y="8813800"/>
            <a:ext cx="1346200" cy="673100"/>
          </a:xfrm>
          <a:prstGeom prst="rect">
            <a:avLst/>
          </a:prstGeom>
          <a:ln w="12700">
            <a:miter lim="400000"/>
          </a:ln>
        </p:spPr>
      </p:pic>
      <p:sp>
        <p:nvSpPr>
          <p:cNvPr id="107" name="Slide Number"/>
          <p:cNvSpPr txBox="1"/>
          <p:nvPr>
            <p:ph type="sldNum" sz="quarter" idx="2"/>
          </p:nvPr>
        </p:nvSpPr>
        <p:spPr>
          <a:xfrm>
            <a:off x="6262538" y="8902700"/>
            <a:ext cx="467024" cy="498922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08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14112" y="8788400"/>
            <a:ext cx="1384301" cy="7239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/>
          <p:nvPr>
            <p:ph type="title"/>
          </p:nvPr>
        </p:nvSpPr>
        <p:spPr>
          <a:xfrm>
            <a:off x="1270000" y="-254000"/>
            <a:ext cx="10464800" cy="2438400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21" name="Body Level One…"/>
          <p:cNvSpPr txBox="1"/>
          <p:nvPr>
            <p:ph type="body" idx="1"/>
          </p:nvPr>
        </p:nvSpPr>
        <p:spPr>
          <a:xfrm>
            <a:off x="1270000" y="2209800"/>
            <a:ext cx="10464800" cy="5715000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825500" indent="-508000">
              <a:buClr>
                <a:srgbClr val="797979"/>
              </a:buClr>
              <a:buSzPct val="75000"/>
              <a:buFont typeface="Thonburi"/>
              <a:buChar char="๏"/>
              <a:defRPr sz="4800">
                <a:solidFill>
                  <a:srgbClr val="424242"/>
                </a:solidFill>
                <a:latin typeface="+mn-lt"/>
                <a:ea typeface="+mn-ea"/>
                <a:cs typeface="+mn-cs"/>
                <a:sym typeface="Futura"/>
              </a:defRPr>
            </a:lvl1pPr>
            <a:lvl2pPr marL="1270000" indent="-508000">
              <a:buClr>
                <a:srgbClr val="797979"/>
              </a:buClr>
              <a:buSzPct val="75000"/>
              <a:buFont typeface="Thonburi"/>
              <a:buChar char="๏"/>
              <a:defRPr sz="4800">
                <a:solidFill>
                  <a:srgbClr val="424242"/>
                </a:solidFill>
                <a:latin typeface="+mn-lt"/>
                <a:ea typeface="+mn-ea"/>
                <a:cs typeface="+mn-cs"/>
                <a:sym typeface="Futura"/>
              </a:defRPr>
            </a:lvl2pPr>
            <a:lvl3pPr marL="1714500" indent="-508000">
              <a:buClr>
                <a:srgbClr val="797979"/>
              </a:buClr>
              <a:buSzPct val="75000"/>
              <a:buFont typeface="Thonburi"/>
              <a:buChar char="๏"/>
              <a:defRPr sz="4800">
                <a:solidFill>
                  <a:srgbClr val="424242"/>
                </a:solidFill>
                <a:latin typeface="+mn-lt"/>
                <a:ea typeface="+mn-ea"/>
                <a:cs typeface="+mn-cs"/>
                <a:sym typeface="Futura"/>
              </a:defRPr>
            </a:lvl3pPr>
            <a:lvl4pPr marL="2159000" indent="-508000">
              <a:buClr>
                <a:srgbClr val="797979"/>
              </a:buClr>
              <a:buSzPct val="75000"/>
              <a:buFont typeface="Thonburi"/>
              <a:buChar char="๏"/>
              <a:defRPr sz="4800">
                <a:solidFill>
                  <a:srgbClr val="424242"/>
                </a:solidFill>
                <a:latin typeface="+mn-lt"/>
                <a:ea typeface="+mn-ea"/>
                <a:cs typeface="+mn-cs"/>
                <a:sym typeface="Futura"/>
              </a:defRPr>
            </a:lvl4pPr>
            <a:lvl5pPr marL="2603500" indent="-508000">
              <a:buClr>
                <a:srgbClr val="797979"/>
              </a:buClr>
              <a:buSzPct val="75000"/>
              <a:buFont typeface="Thonburi"/>
              <a:buChar char="๏"/>
              <a:defRPr sz="4800">
                <a:solidFill>
                  <a:srgbClr val="424242"/>
                </a:solidFill>
                <a:latin typeface="+mn-lt"/>
                <a:ea typeface="+mn-ea"/>
                <a:cs typeface="+mn-cs"/>
                <a:sym typeface="Futur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/>
          <p:nvPr>
            <p:ph type="sldNum" sz="quarter" idx="2"/>
          </p:nvPr>
        </p:nvSpPr>
        <p:spPr>
          <a:xfrm>
            <a:off x="6262538" y="8902700"/>
            <a:ext cx="467024" cy="498922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 &amp;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Object"/>
          <p:cNvSpPr txBox="1"/>
          <p:nvPr>
            <p:ph type="obj" sz="half" idx="3"/>
          </p:nvPr>
        </p:nvSpPr>
        <p:spPr>
          <a:xfrm>
            <a:off x="6845300" y="2324100"/>
            <a:ext cx="5194300" cy="6921500"/>
          </a:xfrm>
          <a:prstGeom prst="rect">
            <a:avLst/>
          </a:prstGeom>
        </p:spPr>
        <p:txBody>
          <a:bodyPr/>
          <a:lstStyle/>
          <a:p>
            <a:pPr marL="0" indent="0" algn="ctr">
              <a:spcBef>
                <a:spcPts val="0"/>
              </a:spcBef>
              <a:buSzTx/>
              <a:buNone/>
              <a:defRPr sz="4000"/>
            </a:pPr>
          </a:p>
        </p:txBody>
      </p:sp>
      <p:sp>
        <p:nvSpPr>
          <p:cNvPr id="30" name="Title Text"/>
          <p:cNvSpPr txBox="1"/>
          <p:nvPr>
            <p:ph type="title"/>
          </p:nvPr>
        </p:nvSpPr>
        <p:spPr>
          <a:xfrm>
            <a:off x="1270000" y="-254000"/>
            <a:ext cx="10464800" cy="2438400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1" name="Body Level One…"/>
          <p:cNvSpPr txBox="1"/>
          <p:nvPr>
            <p:ph type="body" sz="half" idx="1"/>
          </p:nvPr>
        </p:nvSpPr>
        <p:spPr>
          <a:xfrm>
            <a:off x="1155700" y="2324100"/>
            <a:ext cx="5232400" cy="6934200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825500" indent="-508000">
              <a:buClr>
                <a:srgbClr val="797979"/>
              </a:buClr>
              <a:buSzPct val="75000"/>
              <a:buFont typeface="Thonburi"/>
              <a:buChar char="๏"/>
              <a:defRPr sz="3600">
                <a:solidFill>
                  <a:srgbClr val="424242"/>
                </a:solidFill>
                <a:latin typeface="+mn-lt"/>
                <a:ea typeface="+mn-ea"/>
                <a:cs typeface="+mn-cs"/>
                <a:sym typeface="Futura"/>
              </a:defRPr>
            </a:lvl1pPr>
            <a:lvl2pPr marL="1270000" indent="-508000">
              <a:buClr>
                <a:srgbClr val="797979"/>
              </a:buClr>
              <a:buSzPct val="75000"/>
              <a:buFont typeface="Thonburi"/>
              <a:buChar char="๏"/>
              <a:defRPr sz="3600">
                <a:solidFill>
                  <a:srgbClr val="424242"/>
                </a:solidFill>
                <a:latin typeface="+mn-lt"/>
                <a:ea typeface="+mn-ea"/>
                <a:cs typeface="+mn-cs"/>
                <a:sym typeface="Futura"/>
              </a:defRPr>
            </a:lvl2pPr>
            <a:lvl3pPr marL="1714500" indent="-508000">
              <a:buClr>
                <a:srgbClr val="797979"/>
              </a:buClr>
              <a:buSzPct val="75000"/>
              <a:buFont typeface="Thonburi"/>
              <a:buChar char="๏"/>
              <a:defRPr sz="3600">
                <a:solidFill>
                  <a:srgbClr val="424242"/>
                </a:solidFill>
                <a:latin typeface="+mn-lt"/>
                <a:ea typeface="+mn-ea"/>
                <a:cs typeface="+mn-cs"/>
                <a:sym typeface="Futura"/>
              </a:defRPr>
            </a:lvl3pPr>
            <a:lvl4pPr marL="2159000" indent="-508000">
              <a:buClr>
                <a:srgbClr val="797979"/>
              </a:buClr>
              <a:buSzPct val="75000"/>
              <a:buFont typeface="Thonburi"/>
              <a:buChar char="๏"/>
              <a:defRPr sz="3600">
                <a:solidFill>
                  <a:srgbClr val="424242"/>
                </a:solidFill>
                <a:latin typeface="+mn-lt"/>
                <a:ea typeface="+mn-ea"/>
                <a:cs typeface="+mn-cs"/>
                <a:sym typeface="Futura"/>
              </a:defRPr>
            </a:lvl4pPr>
            <a:lvl5pPr marL="2603500" indent="-508000">
              <a:buClr>
                <a:srgbClr val="797979"/>
              </a:buClr>
              <a:buSzPct val="75000"/>
              <a:buFont typeface="Thonburi"/>
              <a:buChar char="๏"/>
              <a:defRPr sz="3600">
                <a:solidFill>
                  <a:srgbClr val="424242"/>
                </a:solidFill>
                <a:latin typeface="+mn-lt"/>
                <a:ea typeface="+mn-ea"/>
                <a:cs typeface="+mn-cs"/>
                <a:sym typeface="Futur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2" name="Slide Number"/>
          <p:cNvSpPr txBox="1"/>
          <p:nvPr>
            <p:ph type="sldNum" sz="quarter" idx="2"/>
          </p:nvPr>
        </p:nvSpPr>
        <p:spPr>
          <a:xfrm>
            <a:off x="6262538" y="8902700"/>
            <a:ext cx="467024" cy="498922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Object"/>
          <p:cNvSpPr txBox="1"/>
          <p:nvPr>
            <p:ph type="obj" idx="3"/>
          </p:nvPr>
        </p:nvSpPr>
        <p:spPr>
          <a:xfrm>
            <a:off x="1257300" y="2120900"/>
            <a:ext cx="10477500" cy="7226300"/>
          </a:xfrm>
          <a:prstGeom prst="rect">
            <a:avLst/>
          </a:prstGeom>
        </p:spPr>
        <p:txBody>
          <a:bodyPr/>
          <a:lstStyle/>
          <a:p>
            <a:pPr marL="0" indent="0" algn="ctr">
              <a:spcBef>
                <a:spcPts val="0"/>
              </a:spcBef>
              <a:buSzTx/>
              <a:buNone/>
              <a:defRPr sz="4000"/>
            </a:pPr>
          </a:p>
        </p:txBody>
      </p:sp>
      <p:sp>
        <p:nvSpPr>
          <p:cNvPr id="40" name="Title Text"/>
          <p:cNvSpPr txBox="1"/>
          <p:nvPr>
            <p:ph type="title"/>
          </p:nvPr>
        </p:nvSpPr>
        <p:spPr>
          <a:xfrm>
            <a:off x="1270000" y="-241300"/>
            <a:ext cx="10464800" cy="2438400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41" name="Slide Number"/>
          <p:cNvSpPr txBox="1"/>
          <p:nvPr>
            <p:ph type="sldNum" sz="quarter" idx="2"/>
          </p:nvPr>
        </p:nvSpPr>
        <p:spPr>
          <a:xfrm>
            <a:off x="6262538" y="8902700"/>
            <a:ext cx="467024" cy="498922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/>
          <p:nvPr>
            <p:ph type="title"/>
          </p:nvPr>
        </p:nvSpPr>
        <p:spPr>
          <a:xfrm>
            <a:off x="1270000" y="-254000"/>
            <a:ext cx="10464800" cy="2438400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49" name="Slide Number"/>
          <p:cNvSpPr txBox="1"/>
          <p:nvPr>
            <p:ph type="sldNum" sz="quarter" idx="2"/>
          </p:nvPr>
        </p:nvSpPr>
        <p:spPr>
          <a:xfrm>
            <a:off x="6262538" y="8902700"/>
            <a:ext cx="467024" cy="498922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lide Number"/>
          <p:cNvSpPr txBox="1"/>
          <p:nvPr>
            <p:ph type="sldNum" sz="quarter" idx="2"/>
          </p:nvPr>
        </p:nvSpPr>
        <p:spPr>
          <a:xfrm>
            <a:off x="6262538" y="8902700"/>
            <a:ext cx="467024" cy="498922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Object"/>
          <p:cNvSpPr txBox="1"/>
          <p:nvPr>
            <p:ph type="obj" idx="3"/>
          </p:nvPr>
        </p:nvSpPr>
        <p:spPr>
          <a:xfrm>
            <a:off x="1257300" y="2120900"/>
            <a:ext cx="10477500" cy="7226300"/>
          </a:xfrm>
          <a:prstGeom prst="rect">
            <a:avLst/>
          </a:prstGeom>
        </p:spPr>
        <p:txBody>
          <a:bodyPr/>
          <a:lstStyle/>
          <a:p>
            <a:pPr marL="0" indent="0" algn="ctr">
              <a:spcBef>
                <a:spcPts val="0"/>
              </a:spcBef>
              <a:buSzTx/>
              <a:buNone/>
              <a:defRPr sz="4000"/>
            </a:pPr>
          </a:p>
        </p:txBody>
      </p:sp>
      <p:sp>
        <p:nvSpPr>
          <p:cNvPr id="64" name="Title Text"/>
          <p:cNvSpPr txBox="1"/>
          <p:nvPr>
            <p:ph type="title"/>
          </p:nvPr>
        </p:nvSpPr>
        <p:spPr>
          <a:xfrm>
            <a:off x="1270000" y="-241300"/>
            <a:ext cx="10464800" cy="2438400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65" name="Slide Number"/>
          <p:cNvSpPr txBox="1"/>
          <p:nvPr>
            <p:ph type="sldNum" sz="quarter" idx="2"/>
          </p:nvPr>
        </p:nvSpPr>
        <p:spPr>
          <a:xfrm>
            <a:off x="6262538" y="8902700"/>
            <a:ext cx="467024" cy="498922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 &amp;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t2k_logo_small.png" descr="t2k_logo_small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150600" y="8813800"/>
            <a:ext cx="1346200" cy="673100"/>
          </a:xfrm>
          <a:prstGeom prst="rect">
            <a:avLst/>
          </a:prstGeom>
          <a:ln w="12700">
            <a:miter lim="400000"/>
          </a:ln>
        </p:spPr>
      </p:pic>
      <p:sp>
        <p:nvSpPr>
          <p:cNvPr id="73" name="Object"/>
          <p:cNvSpPr txBox="1"/>
          <p:nvPr>
            <p:ph type="obj" sz="half" idx="3"/>
          </p:nvPr>
        </p:nvSpPr>
        <p:spPr>
          <a:xfrm>
            <a:off x="6845300" y="2324100"/>
            <a:ext cx="5194300" cy="6921500"/>
          </a:xfrm>
          <a:prstGeom prst="rect">
            <a:avLst/>
          </a:prstGeom>
        </p:spPr>
        <p:txBody>
          <a:bodyPr/>
          <a:lstStyle/>
          <a:p>
            <a:pPr marL="0" indent="0" algn="ctr">
              <a:spcBef>
                <a:spcPts val="0"/>
              </a:spcBef>
              <a:buSzTx/>
              <a:buNone/>
              <a:defRPr sz="4000"/>
            </a:pPr>
          </a:p>
        </p:txBody>
      </p:sp>
      <p:sp>
        <p:nvSpPr>
          <p:cNvPr id="74" name="Title Text"/>
          <p:cNvSpPr txBox="1"/>
          <p:nvPr>
            <p:ph type="title"/>
          </p:nvPr>
        </p:nvSpPr>
        <p:spPr>
          <a:xfrm>
            <a:off x="1270000" y="-254000"/>
            <a:ext cx="10464800" cy="2438400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75" name="Body Level One…"/>
          <p:cNvSpPr txBox="1"/>
          <p:nvPr>
            <p:ph type="body" sz="half" idx="1"/>
          </p:nvPr>
        </p:nvSpPr>
        <p:spPr>
          <a:xfrm>
            <a:off x="1155700" y="2324100"/>
            <a:ext cx="5232400" cy="6934200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825500" indent="-508000">
              <a:buClr>
                <a:srgbClr val="797979"/>
              </a:buClr>
              <a:buSzPct val="75000"/>
              <a:buFont typeface="Thonburi"/>
              <a:buChar char="๏"/>
              <a:defRPr sz="3600">
                <a:solidFill>
                  <a:srgbClr val="424242"/>
                </a:solidFill>
                <a:latin typeface="+mn-lt"/>
                <a:ea typeface="+mn-ea"/>
                <a:cs typeface="+mn-cs"/>
                <a:sym typeface="Futura"/>
              </a:defRPr>
            </a:lvl1pPr>
            <a:lvl2pPr marL="1270000" indent="-508000">
              <a:buClr>
                <a:srgbClr val="797979"/>
              </a:buClr>
              <a:buSzPct val="75000"/>
              <a:buFont typeface="Thonburi"/>
              <a:buChar char="๏"/>
              <a:defRPr sz="3600">
                <a:solidFill>
                  <a:srgbClr val="424242"/>
                </a:solidFill>
                <a:latin typeface="+mn-lt"/>
                <a:ea typeface="+mn-ea"/>
                <a:cs typeface="+mn-cs"/>
                <a:sym typeface="Futura"/>
              </a:defRPr>
            </a:lvl2pPr>
            <a:lvl3pPr marL="1714500" indent="-508000">
              <a:buClr>
                <a:srgbClr val="797979"/>
              </a:buClr>
              <a:buSzPct val="75000"/>
              <a:buFont typeface="Thonburi"/>
              <a:buChar char="๏"/>
              <a:defRPr sz="3600">
                <a:solidFill>
                  <a:srgbClr val="424242"/>
                </a:solidFill>
                <a:latin typeface="+mn-lt"/>
                <a:ea typeface="+mn-ea"/>
                <a:cs typeface="+mn-cs"/>
                <a:sym typeface="Futura"/>
              </a:defRPr>
            </a:lvl3pPr>
            <a:lvl4pPr marL="2159000" indent="-508000">
              <a:buClr>
                <a:srgbClr val="797979"/>
              </a:buClr>
              <a:buSzPct val="75000"/>
              <a:buFont typeface="Thonburi"/>
              <a:buChar char="๏"/>
              <a:defRPr sz="3600">
                <a:solidFill>
                  <a:srgbClr val="424242"/>
                </a:solidFill>
                <a:latin typeface="+mn-lt"/>
                <a:ea typeface="+mn-ea"/>
                <a:cs typeface="+mn-cs"/>
                <a:sym typeface="Futura"/>
              </a:defRPr>
            </a:lvl4pPr>
            <a:lvl5pPr marL="2603500" indent="-508000">
              <a:buClr>
                <a:srgbClr val="797979"/>
              </a:buClr>
              <a:buSzPct val="75000"/>
              <a:buFont typeface="Thonburi"/>
              <a:buChar char="๏"/>
              <a:defRPr sz="3600">
                <a:solidFill>
                  <a:srgbClr val="424242"/>
                </a:solidFill>
                <a:latin typeface="+mn-lt"/>
                <a:ea typeface="+mn-ea"/>
                <a:cs typeface="+mn-cs"/>
                <a:sym typeface="Futur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/>
          <p:nvPr>
            <p:ph type="sldNum" sz="quarter" idx="2"/>
          </p:nvPr>
        </p:nvSpPr>
        <p:spPr>
          <a:xfrm>
            <a:off x="6262538" y="8902700"/>
            <a:ext cx="467024" cy="498922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77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14112" y="8788400"/>
            <a:ext cx="1384301" cy="7239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t2k_logo_small.png" descr="t2k_logo_small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150600" y="8813800"/>
            <a:ext cx="1346200" cy="673100"/>
          </a:xfrm>
          <a:prstGeom prst="rect">
            <a:avLst/>
          </a:prstGeom>
          <a:ln w="12700">
            <a:miter lim="400000"/>
          </a:ln>
        </p:spPr>
      </p:pic>
      <p:sp>
        <p:nvSpPr>
          <p:cNvPr id="85" name="Object"/>
          <p:cNvSpPr txBox="1"/>
          <p:nvPr>
            <p:ph type="obj" idx="3"/>
          </p:nvPr>
        </p:nvSpPr>
        <p:spPr>
          <a:xfrm>
            <a:off x="1257300" y="2120900"/>
            <a:ext cx="10477500" cy="7226300"/>
          </a:xfrm>
          <a:prstGeom prst="rect">
            <a:avLst/>
          </a:prstGeom>
        </p:spPr>
        <p:txBody>
          <a:bodyPr/>
          <a:lstStyle/>
          <a:p>
            <a:pPr marL="0" indent="0" algn="ctr">
              <a:spcBef>
                <a:spcPts val="0"/>
              </a:spcBef>
              <a:buSzTx/>
              <a:buNone/>
              <a:defRPr sz="4000"/>
            </a:pPr>
          </a:p>
        </p:txBody>
      </p:sp>
      <p:sp>
        <p:nvSpPr>
          <p:cNvPr id="86" name="Title Text"/>
          <p:cNvSpPr txBox="1"/>
          <p:nvPr>
            <p:ph type="title"/>
          </p:nvPr>
        </p:nvSpPr>
        <p:spPr>
          <a:xfrm>
            <a:off x="1270000" y="-241300"/>
            <a:ext cx="10464800" cy="2438400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87" name="Slide Number"/>
          <p:cNvSpPr txBox="1"/>
          <p:nvPr>
            <p:ph type="sldNum" sz="quarter" idx="2"/>
          </p:nvPr>
        </p:nvSpPr>
        <p:spPr>
          <a:xfrm>
            <a:off x="6262538" y="8902700"/>
            <a:ext cx="467024" cy="498922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88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14112" y="8788400"/>
            <a:ext cx="1384301" cy="7239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"/>
          <p:cNvSpPr/>
          <p:nvPr/>
        </p:nvSpPr>
        <p:spPr>
          <a:xfrm>
            <a:off x="266700" y="203200"/>
            <a:ext cx="12471400" cy="9334500"/>
          </a:xfrm>
          <a:prstGeom prst="roundRect">
            <a:avLst>
              <a:gd name="adj" fmla="val 1134"/>
            </a:avLst>
          </a:prstGeom>
          <a:ln w="25400">
            <a:solidFill>
              <a:srgbClr val="C0C0C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" name="Title Text"/>
          <p:cNvSpPr txBox="1"/>
          <p:nvPr>
            <p:ph type="title"/>
          </p:nvPr>
        </p:nvSpPr>
        <p:spPr>
          <a:xfrm>
            <a:off x="1270000" y="2413000"/>
            <a:ext cx="10464800" cy="2438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/>
            <a:r>
              <a:t>Title Text</a:t>
            </a:r>
          </a:p>
        </p:txBody>
      </p:sp>
      <p:sp>
        <p:nvSpPr>
          <p:cNvPr id="4" name="Body Level One…"/>
          <p:cNvSpPr txBox="1"/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/>
          <p:nvPr>
            <p:ph type="sldNum" sz="quarter" idx="2"/>
          </p:nvPr>
        </p:nvSpPr>
        <p:spPr>
          <a:xfrm>
            <a:off x="12117238" y="8902700"/>
            <a:ext cx="467024" cy="49892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>
                <a:solidFill>
                  <a:srgbClr val="424242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400" u="none">
          <a:ln>
            <a:noFill/>
          </a:ln>
          <a:solidFill>
            <a:srgbClr val="424242"/>
          </a:solidFill>
          <a:uFillTx/>
          <a:latin typeface="+mn-lt"/>
          <a:ea typeface="+mn-ea"/>
          <a:cs typeface="+mn-cs"/>
          <a:sym typeface="Futura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400" u="none">
          <a:ln>
            <a:noFill/>
          </a:ln>
          <a:solidFill>
            <a:srgbClr val="424242"/>
          </a:solidFill>
          <a:uFillTx/>
          <a:latin typeface="+mn-lt"/>
          <a:ea typeface="+mn-ea"/>
          <a:cs typeface="+mn-cs"/>
          <a:sym typeface="Futura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400" u="none">
          <a:ln>
            <a:noFill/>
          </a:ln>
          <a:solidFill>
            <a:srgbClr val="424242"/>
          </a:solidFill>
          <a:uFillTx/>
          <a:latin typeface="+mn-lt"/>
          <a:ea typeface="+mn-ea"/>
          <a:cs typeface="+mn-cs"/>
          <a:sym typeface="Futura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400" u="none">
          <a:ln>
            <a:noFill/>
          </a:ln>
          <a:solidFill>
            <a:srgbClr val="424242"/>
          </a:solidFill>
          <a:uFillTx/>
          <a:latin typeface="+mn-lt"/>
          <a:ea typeface="+mn-ea"/>
          <a:cs typeface="+mn-cs"/>
          <a:sym typeface="Futura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400" u="none">
          <a:ln>
            <a:noFill/>
          </a:ln>
          <a:solidFill>
            <a:srgbClr val="424242"/>
          </a:solidFill>
          <a:uFillTx/>
          <a:latin typeface="+mn-lt"/>
          <a:ea typeface="+mn-ea"/>
          <a:cs typeface="+mn-cs"/>
          <a:sym typeface="Futura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400" u="none">
          <a:ln>
            <a:noFill/>
          </a:ln>
          <a:solidFill>
            <a:srgbClr val="424242"/>
          </a:solidFill>
          <a:uFillTx/>
          <a:latin typeface="+mn-lt"/>
          <a:ea typeface="+mn-ea"/>
          <a:cs typeface="+mn-cs"/>
          <a:sym typeface="Futura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400" u="none">
          <a:ln>
            <a:noFill/>
          </a:ln>
          <a:solidFill>
            <a:srgbClr val="424242"/>
          </a:solidFill>
          <a:uFillTx/>
          <a:latin typeface="+mn-lt"/>
          <a:ea typeface="+mn-ea"/>
          <a:cs typeface="+mn-cs"/>
          <a:sym typeface="Futura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400" u="none">
          <a:ln>
            <a:noFill/>
          </a:ln>
          <a:solidFill>
            <a:srgbClr val="424242"/>
          </a:solidFill>
          <a:uFillTx/>
          <a:latin typeface="+mn-lt"/>
          <a:ea typeface="+mn-ea"/>
          <a:cs typeface="+mn-cs"/>
          <a:sym typeface="Futura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400" u="none">
          <a:ln>
            <a:noFill/>
          </a:ln>
          <a:solidFill>
            <a:srgbClr val="424242"/>
          </a:solidFill>
          <a:uFillTx/>
          <a:latin typeface="+mn-lt"/>
          <a:ea typeface="+mn-ea"/>
          <a:cs typeface="+mn-cs"/>
          <a:sym typeface="Futura"/>
        </a:defRPr>
      </a:lvl9pPr>
    </p:titleStyle>
    <p:bodyStyle>
      <a:lvl1pPr marL="889000" marR="0" indent="-571500" algn="l" defTabSz="584200" latinLnBrk="0">
        <a:lnSpc>
          <a:spcPct val="100000"/>
        </a:lnSpc>
        <a:spcBef>
          <a:spcPts val="24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4200" u="none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1pPr>
      <a:lvl2pPr marL="1333500" marR="0" indent="-571500" algn="l" defTabSz="584200" latinLnBrk="0">
        <a:lnSpc>
          <a:spcPct val="100000"/>
        </a:lnSpc>
        <a:spcBef>
          <a:spcPts val="24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4200" u="none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2pPr>
      <a:lvl3pPr marL="1778000" marR="0" indent="-571500" algn="l" defTabSz="584200" latinLnBrk="0">
        <a:lnSpc>
          <a:spcPct val="100000"/>
        </a:lnSpc>
        <a:spcBef>
          <a:spcPts val="24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4200" u="none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3pPr>
      <a:lvl4pPr marL="2222500" marR="0" indent="-571500" algn="l" defTabSz="584200" latinLnBrk="0">
        <a:lnSpc>
          <a:spcPct val="100000"/>
        </a:lnSpc>
        <a:spcBef>
          <a:spcPts val="24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4200" u="none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4pPr>
      <a:lvl5pPr marL="2667000" marR="0" indent="-571500" algn="l" defTabSz="584200" latinLnBrk="0">
        <a:lnSpc>
          <a:spcPct val="100000"/>
        </a:lnSpc>
        <a:spcBef>
          <a:spcPts val="24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4200" u="none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5pPr>
      <a:lvl6pPr marL="3022600" marR="0" indent="-571500" algn="l" defTabSz="584200" latinLnBrk="0">
        <a:lnSpc>
          <a:spcPct val="100000"/>
        </a:lnSpc>
        <a:spcBef>
          <a:spcPts val="24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4200" u="none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6pPr>
      <a:lvl7pPr marL="3378200" marR="0" indent="-571500" algn="l" defTabSz="584200" latinLnBrk="0">
        <a:lnSpc>
          <a:spcPct val="100000"/>
        </a:lnSpc>
        <a:spcBef>
          <a:spcPts val="24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4200" u="none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7pPr>
      <a:lvl8pPr marL="3733800" marR="0" indent="-571500" algn="l" defTabSz="584200" latinLnBrk="0">
        <a:lnSpc>
          <a:spcPct val="100000"/>
        </a:lnSpc>
        <a:spcBef>
          <a:spcPts val="24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4200" u="none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8pPr>
      <a:lvl9pPr marL="4089400" marR="0" indent="-571500" algn="l" defTabSz="584200" latinLnBrk="0">
        <a:lnSpc>
          <a:spcPct val="100000"/>
        </a:lnSpc>
        <a:spcBef>
          <a:spcPts val="24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4200" u="none">
          <a:ln>
            <a:noFill/>
          </a:ln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Futura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png"/><Relationship Id="rId3" Type="http://schemas.openxmlformats.org/officeDocument/2006/relationships/image" Target="../media/image1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2.tif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Relationship Id="rId3" Type="http://schemas.openxmlformats.org/officeDocument/2006/relationships/image" Target="../media/image3.tif"/><Relationship Id="rId4" Type="http://schemas.openxmlformats.org/officeDocument/2006/relationships/image" Target="../media/image4.tif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Relationship Id="rId4" Type="http://schemas.openxmlformats.org/officeDocument/2006/relationships/image" Target="../media/image22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Relationship Id="rId4" Type="http://schemas.openxmlformats.org/officeDocument/2006/relationships/image" Target="../media/image25.pn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tif"/><Relationship Id="rId3" Type="http://schemas.openxmlformats.org/officeDocument/2006/relationships/image" Target="../media/image6.tif"/><Relationship Id="rId4" Type="http://schemas.openxmlformats.org/officeDocument/2006/relationships/image" Target="../media/image7.tif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tif"/><Relationship Id="rId3" Type="http://schemas.openxmlformats.org/officeDocument/2006/relationships/image" Target="../media/image8.tif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tif"/><Relationship Id="rId3" Type="http://schemas.openxmlformats.org/officeDocument/2006/relationships/image" Target="../media/image10.tif"/><Relationship Id="rId4" Type="http://schemas.openxmlformats.org/officeDocument/2006/relationships/image" Target="../media/image11.tif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8.png"/><Relationship Id="rId3" Type="http://schemas.openxmlformats.org/officeDocument/2006/relationships/image" Target="../media/image12.tif"/><Relationship Id="rId4" Type="http://schemas.openxmlformats.org/officeDocument/2006/relationships/image" Target="../media/image29.png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0.png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3.png"/></Relationships>
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3.png"/><Relationship Id="rId3" Type="http://schemas.openxmlformats.org/officeDocument/2006/relationships/image" Target="../media/image34.png"/></Relationships>
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/Relationships>
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7.png"/><Relationship Id="rId3" Type="http://schemas.openxmlformats.org/officeDocument/2006/relationships/image" Target="../media/image38.png"/></Relationships>
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9.png"/></Relationships>
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0.png"/></Relationships>
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1.png"/><Relationship Id="rId3" Type="http://schemas.openxmlformats.org/officeDocument/2006/relationships/image" Target="../media/image2.gif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image" Target="../media/image1.png"/><Relationship Id="rId5" Type="http://schemas.openxmlformats.org/officeDocument/2006/relationships/image" Target="../media/image2.png"/></Relationships>
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2.png"/><Relationship Id="rId3" Type="http://schemas.openxmlformats.org/officeDocument/2006/relationships/image" Target="../media/image43.png"/><Relationship Id="rId4" Type="http://schemas.openxmlformats.org/officeDocument/2006/relationships/image" Target="../media/image44.png"/></Relationships>
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5.png"/></Relationships>
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6.png"/><Relationship Id="rId3" Type="http://schemas.openxmlformats.org/officeDocument/2006/relationships/image" Target="../media/image47.png"/></Relationships>
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8.png"/><Relationship Id="rId3" Type="http://schemas.openxmlformats.org/officeDocument/2006/relationships/image" Target="../media/image49.png"/></Relationships>
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0.png"/></Relationships>
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gif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tif"/><Relationship Id="rId3" Type="http://schemas.openxmlformats.org/officeDocument/2006/relationships/image" Target="../media/image9.png"/><Relationship Id="rId4" Type="http://schemas.openxmlformats.org/officeDocument/2006/relationships/image" Target="../media/image10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Near Detectors for Long Baseline Oscillation Experiments"/>
          <p:cNvSpPr txBox="1"/>
          <p:nvPr>
            <p:ph type="title"/>
          </p:nvPr>
        </p:nvSpPr>
        <p:spPr>
          <a:xfrm>
            <a:off x="1270000" y="622300"/>
            <a:ext cx="10464800" cy="6133406"/>
          </a:xfrm>
          <a:prstGeom prst="rect">
            <a:avLst/>
          </a:prstGeom>
        </p:spPr>
        <p:txBody>
          <a:bodyPr/>
          <a:lstStyle/>
          <a:p>
            <a:pPr/>
            <a:r>
              <a:t>Near Detectors for Long Baseline Oscillation Experiments</a:t>
            </a:r>
          </a:p>
        </p:txBody>
      </p:sp>
      <p:sp>
        <p:nvSpPr>
          <p:cNvPr id="118" name="Asher Kaboth…"/>
          <p:cNvSpPr txBox="1"/>
          <p:nvPr/>
        </p:nvSpPr>
        <p:spPr>
          <a:xfrm>
            <a:off x="4707272" y="6904043"/>
            <a:ext cx="3590256" cy="15081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Asher Kaboth</a:t>
            </a:r>
          </a:p>
          <a:p>
            <a:pPr/>
            <a:r>
              <a:t>10 April 2019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Rounded Rectangle"/>
          <p:cNvSpPr/>
          <p:nvPr/>
        </p:nvSpPr>
        <p:spPr>
          <a:xfrm>
            <a:off x="266700" y="203200"/>
            <a:ext cx="12471400" cy="9334500"/>
          </a:xfrm>
          <a:prstGeom prst="roundRect">
            <a:avLst>
              <a:gd name="adj" fmla="val 1134"/>
            </a:avLst>
          </a:prstGeom>
          <a:ln w="25400">
            <a:solidFill>
              <a:srgbClr val="C0C0C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pic>
        <p:nvPicPr>
          <p:cNvPr id="203" name="image47.png" descr="image47.png"/>
          <p:cNvPicPr>
            <a:picLocks noChangeAspect="1"/>
          </p:cNvPicPr>
          <p:nvPr/>
        </p:nvPicPr>
        <p:blipFill>
          <a:blip r:embed="rId2">
            <a:extLst/>
          </a:blip>
          <a:srcRect l="0" t="13330" r="0" b="0"/>
          <a:stretch>
            <a:fillRect/>
          </a:stretch>
        </p:blipFill>
        <p:spPr>
          <a:xfrm>
            <a:off x="956943" y="4594669"/>
            <a:ext cx="5751851" cy="4932360"/>
          </a:xfrm>
          <a:prstGeom prst="rect">
            <a:avLst/>
          </a:prstGeom>
          <a:ln w="12700">
            <a:miter lim="400000"/>
          </a:ln>
        </p:spPr>
      </p:pic>
      <p:sp>
        <p:nvSpPr>
          <p:cNvPr id="204" name="Rounded Rectangle"/>
          <p:cNvSpPr/>
          <p:nvPr/>
        </p:nvSpPr>
        <p:spPr>
          <a:xfrm>
            <a:off x="266700" y="203200"/>
            <a:ext cx="12471400" cy="9334500"/>
          </a:xfrm>
          <a:prstGeom prst="roundRect">
            <a:avLst>
              <a:gd name="adj" fmla="val 1134"/>
            </a:avLst>
          </a:prstGeom>
          <a:ln w="25400">
            <a:solidFill>
              <a:srgbClr val="C0C0C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pic>
        <p:nvPicPr>
          <p:cNvPr id="205" name="t2k_logo_small.png" descr="t2k_logo_small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150600" y="8813800"/>
            <a:ext cx="1346200" cy="673100"/>
          </a:xfrm>
          <a:prstGeom prst="rect">
            <a:avLst/>
          </a:prstGeom>
          <a:ln w="12700">
            <a:miter lim="400000"/>
          </a:ln>
        </p:spPr>
      </p:pic>
      <p:sp>
        <p:nvSpPr>
          <p:cNvPr id="206" name="Beam Uncertainti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Beam Uncertainties</a:t>
            </a:r>
          </a:p>
        </p:txBody>
      </p:sp>
      <p:sp>
        <p:nvSpPr>
          <p:cNvPr id="207" name="Slide Number"/>
          <p:cNvSpPr txBox="1"/>
          <p:nvPr>
            <p:ph type="sldNum" sz="quarter" idx="2"/>
          </p:nvPr>
        </p:nvSpPr>
        <p:spPr>
          <a:xfrm>
            <a:off x="6344840" y="8902700"/>
            <a:ext cx="302420" cy="4989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pSp>
        <p:nvGrpSpPr>
          <p:cNvPr id="224" name="Group"/>
          <p:cNvGrpSpPr/>
          <p:nvPr/>
        </p:nvGrpSpPr>
        <p:grpSpPr>
          <a:xfrm>
            <a:off x="381822" y="1447145"/>
            <a:ext cx="6636010" cy="3203963"/>
            <a:chOff x="0" y="0"/>
            <a:chExt cx="6636009" cy="3203962"/>
          </a:xfrm>
        </p:grpSpPr>
        <p:pic>
          <p:nvPicPr>
            <p:cNvPr id="208" name="image50.png" descr="image50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6496311" cy="320396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211" name="Group"/>
            <p:cNvGrpSpPr/>
            <p:nvPr/>
          </p:nvGrpSpPr>
          <p:grpSpPr>
            <a:xfrm>
              <a:off x="95506" y="215900"/>
              <a:ext cx="3009904" cy="457201"/>
              <a:chOff x="0" y="0"/>
              <a:chExt cx="3009902" cy="457200"/>
            </a:xfrm>
          </p:grpSpPr>
          <p:sp>
            <p:nvSpPr>
              <p:cNvPr id="209" name="Rectangle"/>
              <p:cNvSpPr/>
              <p:nvPr/>
            </p:nvSpPr>
            <p:spPr>
              <a:xfrm>
                <a:off x="-1" y="-1"/>
                <a:ext cx="3009904" cy="457201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solidFill>
                  <a:srgbClr val="008F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1800"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210" name="1. Proton beam measurement"/>
              <p:cNvSpPr txBox="1"/>
              <p:nvPr/>
            </p:nvSpPr>
            <p:spPr>
              <a:xfrm>
                <a:off x="-1" y="98276"/>
                <a:ext cx="3009904" cy="26064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>
                  <a:defRPr sz="1600">
                    <a:solidFill>
                      <a:srgbClr val="000000"/>
                    </a:solidFill>
                  </a:defRPr>
                </a:lvl1pPr>
              </a:lstStyle>
              <a:p>
                <a:pPr/>
                <a:r>
                  <a:t>1. Proton beam measurement</a:t>
                </a:r>
              </a:p>
            </p:txBody>
          </p:sp>
        </p:grpSp>
        <p:grpSp>
          <p:nvGrpSpPr>
            <p:cNvPr id="214" name="Group"/>
            <p:cNvGrpSpPr/>
            <p:nvPr/>
          </p:nvGrpSpPr>
          <p:grpSpPr>
            <a:xfrm>
              <a:off x="235207" y="2692399"/>
              <a:ext cx="3708403" cy="431802"/>
              <a:chOff x="0" y="0"/>
              <a:chExt cx="3708401" cy="431801"/>
            </a:xfrm>
          </p:grpSpPr>
          <p:sp>
            <p:nvSpPr>
              <p:cNvPr id="212" name="Rectangle"/>
              <p:cNvSpPr/>
              <p:nvPr/>
            </p:nvSpPr>
            <p:spPr>
              <a:xfrm>
                <a:off x="0" y="-1"/>
                <a:ext cx="3708402" cy="431803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solidFill>
                  <a:srgbClr val="008F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1800"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213" name="3. Horn and beam alignment"/>
              <p:cNvSpPr txBox="1"/>
              <p:nvPr/>
            </p:nvSpPr>
            <p:spPr>
              <a:xfrm>
                <a:off x="0" y="85576"/>
                <a:ext cx="3708402" cy="2606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>
                  <a:defRPr sz="1600">
                    <a:solidFill>
                      <a:srgbClr val="000000"/>
                    </a:solidFill>
                  </a:defRPr>
                </a:lvl1pPr>
              </a:lstStyle>
              <a:p>
                <a:pPr/>
                <a:r>
                  <a:t>3. Horn and beam alignment</a:t>
                </a:r>
              </a:p>
            </p:txBody>
          </p:sp>
        </p:grpSp>
        <p:grpSp>
          <p:nvGrpSpPr>
            <p:cNvPr id="217" name="Group"/>
            <p:cNvGrpSpPr/>
            <p:nvPr/>
          </p:nvGrpSpPr>
          <p:grpSpPr>
            <a:xfrm>
              <a:off x="4375408" y="2285999"/>
              <a:ext cx="2260602" cy="469902"/>
              <a:chOff x="0" y="0"/>
              <a:chExt cx="2260600" cy="469901"/>
            </a:xfrm>
          </p:grpSpPr>
          <p:sp>
            <p:nvSpPr>
              <p:cNvPr id="215" name="Rectangle"/>
              <p:cNvSpPr/>
              <p:nvPr/>
            </p:nvSpPr>
            <p:spPr>
              <a:xfrm>
                <a:off x="0" y="-1"/>
                <a:ext cx="2260601" cy="469903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solidFill>
                  <a:srgbClr val="008F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1800"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216" name="5. Beam direction"/>
              <p:cNvSpPr txBox="1"/>
              <p:nvPr/>
            </p:nvSpPr>
            <p:spPr>
              <a:xfrm>
                <a:off x="0" y="104626"/>
                <a:ext cx="2260601" cy="2606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>
                  <a:defRPr sz="1600">
                    <a:solidFill>
                      <a:srgbClr val="000000"/>
                    </a:solidFill>
                  </a:defRPr>
                </a:lvl1pPr>
              </a:lstStyle>
              <a:p>
                <a:pPr/>
                <a:r>
                  <a:t>5. Beam direction</a:t>
                </a:r>
              </a:p>
            </p:txBody>
          </p:sp>
        </p:grpSp>
        <p:grpSp>
          <p:nvGrpSpPr>
            <p:cNvPr id="220" name="Group"/>
            <p:cNvGrpSpPr/>
            <p:nvPr/>
          </p:nvGrpSpPr>
          <p:grpSpPr>
            <a:xfrm>
              <a:off x="946407" y="2108199"/>
              <a:ext cx="2959103" cy="444502"/>
              <a:chOff x="0" y="0"/>
              <a:chExt cx="2959102" cy="444501"/>
            </a:xfrm>
          </p:grpSpPr>
          <p:sp>
            <p:nvSpPr>
              <p:cNvPr id="218" name="Rectangle"/>
              <p:cNvSpPr/>
              <p:nvPr/>
            </p:nvSpPr>
            <p:spPr>
              <a:xfrm>
                <a:off x="-1" y="-1"/>
                <a:ext cx="2959104" cy="444503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solidFill>
                  <a:srgbClr val="0433FF"/>
                </a:solidFill>
                <a:custDash>
                  <a:ds d="300000" sp="300000"/>
                </a:custDash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1800"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219" name="2. Hadron production"/>
              <p:cNvSpPr txBox="1"/>
              <p:nvPr/>
            </p:nvSpPr>
            <p:spPr>
              <a:xfrm>
                <a:off x="-1" y="91926"/>
                <a:ext cx="2959104" cy="2606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>
                  <a:defRPr sz="1600">
                    <a:solidFill>
                      <a:srgbClr val="000000"/>
                    </a:solidFill>
                  </a:defRPr>
                </a:lvl1pPr>
              </a:lstStyle>
              <a:p>
                <a:pPr/>
                <a:r>
                  <a:t>2. Hadron production</a:t>
                </a:r>
              </a:p>
            </p:txBody>
          </p:sp>
        </p:grpSp>
        <p:grpSp>
          <p:nvGrpSpPr>
            <p:cNvPr id="223" name="Group"/>
            <p:cNvGrpSpPr/>
            <p:nvPr/>
          </p:nvGrpSpPr>
          <p:grpSpPr>
            <a:xfrm>
              <a:off x="1759207" y="812800"/>
              <a:ext cx="2616202" cy="444501"/>
              <a:chOff x="0" y="0"/>
              <a:chExt cx="2616200" cy="444500"/>
            </a:xfrm>
          </p:grpSpPr>
          <p:sp>
            <p:nvSpPr>
              <p:cNvPr id="221" name="Rectangle"/>
              <p:cNvSpPr/>
              <p:nvPr/>
            </p:nvSpPr>
            <p:spPr>
              <a:xfrm>
                <a:off x="0" y="-1"/>
                <a:ext cx="2616201" cy="444501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solidFill>
                  <a:srgbClr val="FF40FF"/>
                </a:solidFill>
                <a:custDash>
                  <a:ds d="600000" sp="600000"/>
                </a:custDash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1800">
                    <a:solidFill>
                      <a:srgbClr val="000000"/>
                    </a:solidFill>
                  </a:defRPr>
                </a:pPr>
              </a:p>
            </p:txBody>
          </p:sp>
          <p:sp>
            <p:nvSpPr>
              <p:cNvPr id="222" name="4. Horn current and field"/>
              <p:cNvSpPr txBox="1"/>
              <p:nvPr/>
            </p:nvSpPr>
            <p:spPr>
              <a:xfrm>
                <a:off x="0" y="91926"/>
                <a:ext cx="2616201" cy="26064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>
                  <a:defRPr sz="1600">
                    <a:solidFill>
                      <a:srgbClr val="000000"/>
                    </a:solidFill>
                  </a:defRPr>
                </a:lvl1pPr>
              </a:lstStyle>
              <a:p>
                <a:pPr/>
                <a:r>
                  <a:t>4. Horn current and field</a:t>
                </a:r>
              </a:p>
            </p:txBody>
          </p:sp>
        </p:grpSp>
      </p:grpSp>
      <p:sp>
        <p:nvSpPr>
          <p:cNvPr id="225" name="Rectangle"/>
          <p:cNvSpPr/>
          <p:nvPr/>
        </p:nvSpPr>
        <p:spPr>
          <a:xfrm>
            <a:off x="360679" y="4109720"/>
            <a:ext cx="205105" cy="41910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26" name="Line"/>
          <p:cNvSpPr/>
          <p:nvPr/>
        </p:nvSpPr>
        <p:spPr>
          <a:xfrm flipV="1">
            <a:off x="2983327" y="4712091"/>
            <a:ext cx="2" cy="3818217"/>
          </a:xfrm>
          <a:prstGeom prst="line">
            <a:avLst/>
          </a:prstGeom>
          <a:ln w="50800" cap="rnd">
            <a:solidFill>
              <a:srgbClr val="000000"/>
            </a:solidFill>
            <a:custDash>
              <a:ds d="100000" sp="200000"/>
            </a:custDash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227" name="Line"/>
          <p:cNvSpPr/>
          <p:nvPr/>
        </p:nvSpPr>
        <p:spPr>
          <a:xfrm flipV="1">
            <a:off x="3945234" y="4712091"/>
            <a:ext cx="2" cy="3818217"/>
          </a:xfrm>
          <a:prstGeom prst="line">
            <a:avLst/>
          </a:prstGeom>
          <a:ln w="50800" cap="rnd">
            <a:solidFill>
              <a:srgbClr val="000000"/>
            </a:solidFill>
            <a:custDash>
              <a:ds d="100000" sp="200000"/>
            </a:custDash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228" name="Line"/>
          <p:cNvSpPr/>
          <p:nvPr/>
        </p:nvSpPr>
        <p:spPr>
          <a:xfrm flipV="1">
            <a:off x="4911480" y="4712091"/>
            <a:ext cx="2" cy="3818217"/>
          </a:xfrm>
          <a:prstGeom prst="line">
            <a:avLst/>
          </a:prstGeom>
          <a:ln w="50800" cap="rnd">
            <a:solidFill>
              <a:srgbClr val="000000"/>
            </a:solidFill>
            <a:custDash>
              <a:ds d="100000" sp="200000"/>
            </a:custDash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229" name="Line"/>
          <p:cNvSpPr/>
          <p:nvPr/>
        </p:nvSpPr>
        <p:spPr>
          <a:xfrm flipH="1">
            <a:off x="1982530" y="7542377"/>
            <a:ext cx="3929748" cy="2"/>
          </a:xfrm>
          <a:prstGeom prst="line">
            <a:avLst/>
          </a:prstGeom>
          <a:ln w="50800" cap="rnd">
            <a:solidFill>
              <a:srgbClr val="000000"/>
            </a:solidFill>
            <a:custDash>
              <a:ds d="100000" sp="200000"/>
            </a:custDash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230" name="Line"/>
          <p:cNvSpPr/>
          <p:nvPr/>
        </p:nvSpPr>
        <p:spPr>
          <a:xfrm flipH="1">
            <a:off x="1969831" y="6583099"/>
            <a:ext cx="3929749" cy="2"/>
          </a:xfrm>
          <a:prstGeom prst="line">
            <a:avLst/>
          </a:prstGeom>
          <a:ln w="50800" cap="rnd">
            <a:solidFill>
              <a:srgbClr val="000000"/>
            </a:solidFill>
            <a:custDash>
              <a:ds d="100000" sp="200000"/>
            </a:custDash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231" name="Line"/>
          <p:cNvSpPr/>
          <p:nvPr/>
        </p:nvSpPr>
        <p:spPr>
          <a:xfrm flipH="1" flipV="1">
            <a:off x="1995231" y="5626816"/>
            <a:ext cx="3929749" cy="2"/>
          </a:xfrm>
          <a:prstGeom prst="line">
            <a:avLst/>
          </a:prstGeom>
          <a:ln w="50800" cap="rnd">
            <a:solidFill>
              <a:srgbClr val="000000"/>
            </a:solidFill>
            <a:custDash>
              <a:ds d="100000" sp="200000"/>
            </a:custDash>
          </a:ln>
        </p:spPr>
        <p:txBody>
          <a:bodyPr lIns="45718" tIns="45718" rIns="45718" bIns="45718"/>
          <a:lstStyle/>
          <a:p>
            <a:pPr/>
          </a:p>
        </p:txBody>
      </p:sp>
      <p:pic>
        <p:nvPicPr>
          <p:cNvPr id="232" name="flux_error_t2k_nd5_numode_numu.pdf" descr="flux_error_t2k_nd5_numode_numu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052263" y="1846075"/>
            <a:ext cx="5628628" cy="3821908"/>
          </a:xfrm>
          <a:prstGeom prst="rect">
            <a:avLst/>
          </a:prstGeom>
          <a:ln w="12700">
            <a:miter lim="400000"/>
          </a:ln>
        </p:spPr>
      </p:pic>
      <p:pic>
        <p:nvPicPr>
          <p:cNvPr id="233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7141058" y="5690778"/>
            <a:ext cx="5451037" cy="370319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Rounded Rectangle"/>
          <p:cNvSpPr/>
          <p:nvPr/>
        </p:nvSpPr>
        <p:spPr>
          <a:xfrm>
            <a:off x="266700" y="203200"/>
            <a:ext cx="12471400" cy="9334500"/>
          </a:xfrm>
          <a:prstGeom prst="roundRect">
            <a:avLst>
              <a:gd name="adj" fmla="val 1134"/>
            </a:avLst>
          </a:prstGeom>
          <a:ln w="25400">
            <a:solidFill>
              <a:srgbClr val="C0C0C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36" name="ν-N Cross Section Model"/>
          <p:cNvSpPr txBox="1"/>
          <p:nvPr>
            <p:ph type="title"/>
          </p:nvPr>
        </p:nvSpPr>
        <p:spPr>
          <a:xfrm>
            <a:off x="1270000" y="-389081"/>
            <a:ext cx="10464800" cy="2438401"/>
          </a:xfrm>
          <a:prstGeom prst="rect">
            <a:avLst/>
          </a:prstGeom>
        </p:spPr>
        <p:txBody>
          <a:bodyPr/>
          <a:lstStyle>
            <a:lvl1pPr>
              <a:defRPr sz="7200"/>
            </a:lvl1pPr>
          </a:lstStyle>
          <a:p>
            <a:pPr/>
            <a:r>
              <a:t>ν-N Cross Section Model</a:t>
            </a:r>
          </a:p>
        </p:txBody>
      </p:sp>
      <p:sp>
        <p:nvSpPr>
          <p:cNvPr id="237" name="Slide Number"/>
          <p:cNvSpPr txBox="1"/>
          <p:nvPr>
            <p:ph type="sldNum" sz="quarter" idx="2"/>
          </p:nvPr>
        </p:nvSpPr>
        <p:spPr>
          <a:xfrm>
            <a:off x="6259934" y="8902700"/>
            <a:ext cx="472232" cy="4989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pSp>
        <p:nvGrpSpPr>
          <p:cNvPr id="253" name="Group"/>
          <p:cNvGrpSpPr/>
          <p:nvPr/>
        </p:nvGrpSpPr>
        <p:grpSpPr>
          <a:xfrm>
            <a:off x="9530245" y="6099452"/>
            <a:ext cx="2971455" cy="2761079"/>
            <a:chOff x="0" y="0"/>
            <a:chExt cx="2971454" cy="2761077"/>
          </a:xfrm>
        </p:grpSpPr>
        <p:grpSp>
          <p:nvGrpSpPr>
            <p:cNvPr id="240" name="Group"/>
            <p:cNvGrpSpPr/>
            <p:nvPr/>
          </p:nvGrpSpPr>
          <p:grpSpPr>
            <a:xfrm>
              <a:off x="941361" y="827880"/>
              <a:ext cx="1145220" cy="402645"/>
              <a:chOff x="0" y="0"/>
              <a:chExt cx="1145219" cy="402643"/>
            </a:xfrm>
          </p:grpSpPr>
          <p:sp>
            <p:nvSpPr>
              <p:cNvPr id="238" name="Line"/>
              <p:cNvSpPr/>
              <p:nvPr/>
            </p:nvSpPr>
            <p:spPr>
              <a:xfrm flipV="1">
                <a:off x="561190" y="0"/>
                <a:ext cx="584030" cy="390363"/>
              </a:xfrm>
              <a:prstGeom prst="line">
                <a:avLst/>
              </a:prstGeom>
              <a:noFill/>
              <a:ln w="38100" cap="flat">
                <a:solidFill>
                  <a:srgbClr val="424242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algn="l" defTabSz="457200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239" name="Line"/>
              <p:cNvSpPr/>
              <p:nvPr/>
            </p:nvSpPr>
            <p:spPr>
              <a:xfrm>
                <a:off x="0" y="14031"/>
                <a:ext cx="573891" cy="388613"/>
              </a:xfrm>
              <a:prstGeom prst="line">
                <a:avLst/>
              </a:prstGeom>
              <a:noFill/>
              <a:ln w="38100" cap="flat">
                <a:solidFill>
                  <a:srgbClr val="424242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algn="l" defTabSz="457200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</p:grpSp>
        <p:grpSp>
          <p:nvGrpSpPr>
            <p:cNvPr id="243" name="Group"/>
            <p:cNvGrpSpPr/>
            <p:nvPr/>
          </p:nvGrpSpPr>
          <p:grpSpPr>
            <a:xfrm flipH="1" rot="10800000">
              <a:off x="941361" y="1793080"/>
              <a:ext cx="1145220" cy="402645"/>
              <a:chOff x="0" y="0"/>
              <a:chExt cx="1145219" cy="402643"/>
            </a:xfrm>
          </p:grpSpPr>
          <p:sp>
            <p:nvSpPr>
              <p:cNvPr id="241" name="Line"/>
              <p:cNvSpPr/>
              <p:nvPr/>
            </p:nvSpPr>
            <p:spPr>
              <a:xfrm flipV="1">
                <a:off x="561190" y="0"/>
                <a:ext cx="584030" cy="390363"/>
              </a:xfrm>
              <a:prstGeom prst="line">
                <a:avLst/>
              </a:prstGeom>
              <a:noFill/>
              <a:ln w="38100" cap="flat">
                <a:solidFill>
                  <a:srgbClr val="424242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algn="l" defTabSz="457200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  <p:sp>
            <p:nvSpPr>
              <p:cNvPr id="242" name="Line"/>
              <p:cNvSpPr/>
              <p:nvPr/>
            </p:nvSpPr>
            <p:spPr>
              <a:xfrm>
                <a:off x="0" y="14031"/>
                <a:ext cx="573891" cy="388613"/>
              </a:xfrm>
              <a:prstGeom prst="line">
                <a:avLst/>
              </a:prstGeom>
              <a:noFill/>
              <a:ln w="38100" cap="flat">
                <a:solidFill>
                  <a:srgbClr val="424242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algn="l" defTabSz="457200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pPr>
              </a:p>
            </p:txBody>
          </p:sp>
        </p:grpSp>
        <p:sp>
          <p:nvSpPr>
            <p:cNvPr id="244" name="Line"/>
            <p:cNvSpPr/>
            <p:nvPr/>
          </p:nvSpPr>
          <p:spPr>
            <a:xfrm flipH="1">
              <a:off x="1487576" y="1209867"/>
              <a:ext cx="1" cy="605774"/>
            </a:xfrm>
            <a:prstGeom prst="line">
              <a:avLst/>
            </a:prstGeom>
            <a:noFill/>
            <a:ln w="38100" cap="flat">
              <a:solidFill>
                <a:srgbClr val="424242"/>
              </a:solidFill>
              <a:prstDash val="sysDot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45" name="νμ"/>
            <p:cNvSpPr txBox="1"/>
            <p:nvPr/>
          </p:nvSpPr>
          <p:spPr>
            <a:xfrm>
              <a:off x="513923" y="543117"/>
              <a:ext cx="434728" cy="457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sz="2400">
                  <a:solidFill>
                    <a:srgbClr val="606060"/>
                  </a:solidFill>
                </a:defRPr>
              </a:pPr>
              <a:r>
                <a:t>ν</a:t>
              </a:r>
              <a:r>
                <a:rPr baseline="-5999"/>
                <a:t>μ</a:t>
              </a:r>
            </a:p>
          </p:txBody>
        </p:sp>
        <p:sp>
          <p:nvSpPr>
            <p:cNvPr id="246" name="μ/νμ"/>
            <p:cNvSpPr txBox="1"/>
            <p:nvPr/>
          </p:nvSpPr>
          <p:spPr>
            <a:xfrm>
              <a:off x="2081976" y="509556"/>
              <a:ext cx="803822" cy="4989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sz="2400">
                  <a:solidFill>
                    <a:srgbClr val="606060"/>
                  </a:solidFill>
                </a:defRPr>
              </a:pPr>
              <a:r>
                <a:t>μ/ν</a:t>
              </a:r>
              <a:r>
                <a:rPr baseline="-5999"/>
                <a:t>μ</a:t>
              </a:r>
            </a:p>
          </p:txBody>
        </p:sp>
        <p:sp>
          <p:nvSpPr>
            <p:cNvPr id="247" name="N"/>
            <p:cNvSpPr txBox="1"/>
            <p:nvPr/>
          </p:nvSpPr>
          <p:spPr>
            <a:xfrm>
              <a:off x="545475" y="1919256"/>
              <a:ext cx="371624" cy="4989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400">
                  <a:solidFill>
                    <a:srgbClr val="606060"/>
                  </a:solidFill>
                </a:defRPr>
              </a:lvl1pPr>
            </a:lstStyle>
            <a:p>
              <a:pPr/>
              <a:r>
                <a:t>N</a:t>
              </a:r>
            </a:p>
          </p:txBody>
        </p:sp>
        <p:sp>
          <p:nvSpPr>
            <p:cNvPr id="248" name="N’"/>
            <p:cNvSpPr txBox="1"/>
            <p:nvPr/>
          </p:nvSpPr>
          <p:spPr>
            <a:xfrm>
              <a:off x="2248292" y="1881156"/>
              <a:ext cx="471191" cy="4989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400">
                  <a:solidFill>
                    <a:srgbClr val="606060"/>
                  </a:solidFill>
                </a:defRPr>
              </a:lvl1pPr>
            </a:lstStyle>
            <a:p>
              <a:pPr/>
              <a:r>
                <a:t>N’</a:t>
              </a:r>
            </a:p>
          </p:txBody>
        </p:sp>
        <p:sp>
          <p:nvSpPr>
            <p:cNvPr id="249" name="W/Z"/>
            <p:cNvSpPr txBox="1"/>
            <p:nvPr/>
          </p:nvSpPr>
          <p:spPr>
            <a:xfrm>
              <a:off x="643106" y="1258856"/>
              <a:ext cx="785962" cy="4989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400">
                  <a:solidFill>
                    <a:srgbClr val="606060"/>
                  </a:solidFill>
                </a:defRPr>
              </a:lvl1pPr>
            </a:lstStyle>
            <a:p>
              <a:pPr/>
              <a:r>
                <a:t>W/Z</a:t>
              </a:r>
            </a:p>
          </p:txBody>
        </p:sp>
        <p:sp>
          <p:nvSpPr>
            <p:cNvPr id="250" name="Line"/>
            <p:cNvSpPr/>
            <p:nvPr/>
          </p:nvSpPr>
          <p:spPr>
            <a:xfrm>
              <a:off x="1500275" y="1819467"/>
              <a:ext cx="533650" cy="631328"/>
            </a:xfrm>
            <a:prstGeom prst="line">
              <a:avLst/>
            </a:prstGeom>
            <a:noFill/>
            <a:ln w="38100" cap="flat">
              <a:solidFill>
                <a:srgbClr val="424242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51" name="π"/>
            <p:cNvSpPr txBox="1"/>
            <p:nvPr/>
          </p:nvSpPr>
          <p:spPr>
            <a:xfrm>
              <a:off x="2002155" y="2262156"/>
              <a:ext cx="328464" cy="4989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400">
                  <a:solidFill>
                    <a:srgbClr val="606060"/>
                  </a:solidFill>
                </a:defRPr>
              </a:lvl1pPr>
            </a:lstStyle>
            <a:p>
              <a:pPr/>
              <a:r>
                <a:t>π</a:t>
              </a:r>
            </a:p>
          </p:txBody>
        </p:sp>
        <p:sp>
          <p:nvSpPr>
            <p:cNvPr id="252" name="Charged Current 1π"/>
            <p:cNvSpPr txBox="1"/>
            <p:nvPr/>
          </p:nvSpPr>
          <p:spPr>
            <a:xfrm>
              <a:off x="0" y="-1"/>
              <a:ext cx="2971455" cy="4989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z="2400">
                  <a:solidFill>
                    <a:srgbClr val="0433FF"/>
                  </a:solidFill>
                </a:defRPr>
              </a:lvl1pPr>
            </a:lstStyle>
            <a:p>
              <a:pPr/>
              <a:r>
                <a:t>Charged Current 1π</a:t>
              </a:r>
            </a:p>
          </p:txBody>
        </p:sp>
      </p:grpSp>
      <p:sp>
        <p:nvSpPr>
          <p:cNvPr id="254" name="N’"/>
          <p:cNvSpPr txBox="1"/>
          <p:nvPr/>
        </p:nvSpPr>
        <p:spPr>
          <a:xfrm>
            <a:off x="8252014" y="8054132"/>
            <a:ext cx="471190" cy="498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solidFill>
                  <a:srgbClr val="606060"/>
                </a:solidFill>
              </a:defRPr>
            </a:lvl1pPr>
          </a:lstStyle>
          <a:p>
            <a:pPr/>
            <a:r>
              <a:t>N’</a:t>
            </a:r>
          </a:p>
        </p:txBody>
      </p:sp>
      <p:grpSp>
        <p:nvGrpSpPr>
          <p:cNvPr id="257" name="Group"/>
          <p:cNvGrpSpPr/>
          <p:nvPr/>
        </p:nvGrpSpPr>
        <p:grpSpPr>
          <a:xfrm>
            <a:off x="6945083" y="7000856"/>
            <a:ext cx="1145220" cy="402645"/>
            <a:chOff x="0" y="0"/>
            <a:chExt cx="1145219" cy="402643"/>
          </a:xfrm>
        </p:grpSpPr>
        <p:sp>
          <p:nvSpPr>
            <p:cNvPr id="255" name="Line"/>
            <p:cNvSpPr/>
            <p:nvPr/>
          </p:nvSpPr>
          <p:spPr>
            <a:xfrm flipV="1">
              <a:off x="561190" y="0"/>
              <a:ext cx="584030" cy="390363"/>
            </a:xfrm>
            <a:prstGeom prst="line">
              <a:avLst/>
            </a:prstGeom>
            <a:noFill/>
            <a:ln w="38100" cap="flat">
              <a:solidFill>
                <a:srgbClr val="424242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56" name="Line"/>
            <p:cNvSpPr/>
            <p:nvPr/>
          </p:nvSpPr>
          <p:spPr>
            <a:xfrm>
              <a:off x="0" y="14031"/>
              <a:ext cx="573891" cy="388613"/>
            </a:xfrm>
            <a:prstGeom prst="line">
              <a:avLst/>
            </a:prstGeom>
            <a:noFill/>
            <a:ln w="38100" cap="flat">
              <a:solidFill>
                <a:srgbClr val="424242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grpSp>
        <p:nvGrpSpPr>
          <p:cNvPr id="260" name="Group"/>
          <p:cNvGrpSpPr/>
          <p:nvPr/>
        </p:nvGrpSpPr>
        <p:grpSpPr>
          <a:xfrm flipH="1" rot="10800000">
            <a:off x="6945083" y="7966056"/>
            <a:ext cx="1145220" cy="402645"/>
            <a:chOff x="0" y="0"/>
            <a:chExt cx="1145219" cy="402643"/>
          </a:xfrm>
        </p:grpSpPr>
        <p:sp>
          <p:nvSpPr>
            <p:cNvPr id="258" name="Line"/>
            <p:cNvSpPr/>
            <p:nvPr/>
          </p:nvSpPr>
          <p:spPr>
            <a:xfrm flipV="1">
              <a:off x="561190" y="0"/>
              <a:ext cx="584030" cy="390363"/>
            </a:xfrm>
            <a:prstGeom prst="line">
              <a:avLst/>
            </a:prstGeom>
            <a:noFill/>
            <a:ln w="38100" cap="flat">
              <a:solidFill>
                <a:srgbClr val="424242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59" name="Line"/>
            <p:cNvSpPr/>
            <p:nvPr/>
          </p:nvSpPr>
          <p:spPr>
            <a:xfrm>
              <a:off x="0" y="14031"/>
              <a:ext cx="573891" cy="388613"/>
            </a:xfrm>
            <a:prstGeom prst="line">
              <a:avLst/>
            </a:prstGeom>
            <a:noFill/>
            <a:ln w="38100" cap="flat">
              <a:solidFill>
                <a:srgbClr val="424242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261" name="Line"/>
          <p:cNvSpPr/>
          <p:nvPr/>
        </p:nvSpPr>
        <p:spPr>
          <a:xfrm>
            <a:off x="7491298" y="7382843"/>
            <a:ext cx="1" cy="605774"/>
          </a:xfrm>
          <a:prstGeom prst="line">
            <a:avLst/>
          </a:prstGeom>
          <a:ln w="38100">
            <a:solidFill>
              <a:srgbClr val="424242"/>
            </a:solidFill>
            <a:prstDash val="sysDot"/>
            <a:miter lim="400000"/>
          </a:ln>
        </p:spPr>
        <p:txBody>
          <a:bodyPr lIns="0" tIns="0" rIns="0" bIns="0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62" name="νμ"/>
          <p:cNvSpPr txBox="1"/>
          <p:nvPr/>
        </p:nvSpPr>
        <p:spPr>
          <a:xfrm>
            <a:off x="6517645" y="6716093"/>
            <a:ext cx="43472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400">
                <a:solidFill>
                  <a:srgbClr val="606060"/>
                </a:solidFill>
              </a:defRPr>
            </a:pPr>
            <a:r>
              <a:t>ν</a:t>
            </a:r>
            <a:r>
              <a:rPr baseline="-5999"/>
              <a:t>μ</a:t>
            </a:r>
          </a:p>
        </p:txBody>
      </p:sp>
      <p:sp>
        <p:nvSpPr>
          <p:cNvPr id="263" name="μ/νμ"/>
          <p:cNvSpPr txBox="1"/>
          <p:nvPr/>
        </p:nvSpPr>
        <p:spPr>
          <a:xfrm>
            <a:off x="8085698" y="6682532"/>
            <a:ext cx="803822" cy="498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400">
                <a:solidFill>
                  <a:srgbClr val="606060"/>
                </a:solidFill>
              </a:defRPr>
            </a:pPr>
            <a:r>
              <a:t>μ/ν</a:t>
            </a:r>
            <a:r>
              <a:rPr baseline="-5999"/>
              <a:t>μ</a:t>
            </a:r>
          </a:p>
        </p:txBody>
      </p:sp>
      <p:sp>
        <p:nvSpPr>
          <p:cNvPr id="264" name="N"/>
          <p:cNvSpPr txBox="1"/>
          <p:nvPr/>
        </p:nvSpPr>
        <p:spPr>
          <a:xfrm>
            <a:off x="6549197" y="8092232"/>
            <a:ext cx="371624" cy="498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solidFill>
                  <a:srgbClr val="606060"/>
                </a:solidFill>
              </a:defRPr>
            </a:lvl1pPr>
          </a:lstStyle>
          <a:p>
            <a:pPr/>
            <a:r>
              <a:t>N</a:t>
            </a:r>
          </a:p>
        </p:txBody>
      </p:sp>
      <p:sp>
        <p:nvSpPr>
          <p:cNvPr id="265" name="W/Z"/>
          <p:cNvSpPr txBox="1"/>
          <p:nvPr/>
        </p:nvSpPr>
        <p:spPr>
          <a:xfrm>
            <a:off x="6646828" y="7431832"/>
            <a:ext cx="785962" cy="498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solidFill>
                  <a:srgbClr val="606060"/>
                </a:solidFill>
              </a:defRPr>
            </a:lvl1pPr>
          </a:lstStyle>
          <a:p>
            <a:pPr/>
            <a:r>
              <a:t>W/Z</a:t>
            </a:r>
          </a:p>
        </p:txBody>
      </p:sp>
      <p:sp>
        <p:nvSpPr>
          <p:cNvPr id="266" name="Line"/>
          <p:cNvSpPr/>
          <p:nvPr/>
        </p:nvSpPr>
        <p:spPr>
          <a:xfrm flipV="1">
            <a:off x="7503997" y="7946922"/>
            <a:ext cx="649424" cy="45522"/>
          </a:xfrm>
          <a:prstGeom prst="line">
            <a:avLst/>
          </a:prstGeom>
          <a:ln w="38100">
            <a:solidFill>
              <a:srgbClr val="424242"/>
            </a:solidFill>
            <a:miter lim="400000"/>
          </a:ln>
        </p:spPr>
        <p:txBody>
          <a:bodyPr lIns="0" tIns="0" rIns="0" bIns="0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67" name="π,etc"/>
          <p:cNvSpPr txBox="1"/>
          <p:nvPr/>
        </p:nvSpPr>
        <p:spPr>
          <a:xfrm>
            <a:off x="8139896" y="7596932"/>
            <a:ext cx="822426" cy="498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solidFill>
                  <a:srgbClr val="606060"/>
                </a:solidFill>
              </a:defRPr>
            </a:lvl1pPr>
          </a:lstStyle>
          <a:p>
            <a:pPr/>
            <a:r>
              <a:t>π,etc</a:t>
            </a:r>
          </a:p>
        </p:txBody>
      </p:sp>
      <p:pic>
        <p:nvPicPr>
          <p:cNvPr id="268" name="CC_Enu_XSECS_FLAT_numu_C12_NIWG_2015_overEnu.pdf" descr="CC_Enu_XSECS_FLAT_numu_C12_NIWG_2015_overEnu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19210" y="1485834"/>
            <a:ext cx="4988378" cy="3862253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71" name="Group"/>
          <p:cNvGrpSpPr/>
          <p:nvPr/>
        </p:nvGrpSpPr>
        <p:grpSpPr>
          <a:xfrm>
            <a:off x="10385596" y="3808334"/>
            <a:ext cx="1145220" cy="402645"/>
            <a:chOff x="0" y="0"/>
            <a:chExt cx="1145219" cy="402643"/>
          </a:xfrm>
        </p:grpSpPr>
        <p:sp>
          <p:nvSpPr>
            <p:cNvPr id="269" name="Line"/>
            <p:cNvSpPr/>
            <p:nvPr/>
          </p:nvSpPr>
          <p:spPr>
            <a:xfrm flipV="1">
              <a:off x="561190" y="0"/>
              <a:ext cx="584030" cy="390363"/>
            </a:xfrm>
            <a:prstGeom prst="line">
              <a:avLst/>
            </a:prstGeom>
            <a:noFill/>
            <a:ln w="38100" cap="flat">
              <a:solidFill>
                <a:srgbClr val="424242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70" name="Line"/>
            <p:cNvSpPr/>
            <p:nvPr/>
          </p:nvSpPr>
          <p:spPr>
            <a:xfrm>
              <a:off x="0" y="14031"/>
              <a:ext cx="573891" cy="388613"/>
            </a:xfrm>
            <a:prstGeom prst="line">
              <a:avLst/>
            </a:prstGeom>
            <a:noFill/>
            <a:ln w="38100" cap="flat">
              <a:solidFill>
                <a:srgbClr val="424242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272" name="Line"/>
          <p:cNvSpPr/>
          <p:nvPr/>
        </p:nvSpPr>
        <p:spPr>
          <a:xfrm>
            <a:off x="10946786" y="4785816"/>
            <a:ext cx="584030" cy="390364"/>
          </a:xfrm>
          <a:prstGeom prst="line">
            <a:avLst/>
          </a:prstGeom>
          <a:ln w="38100">
            <a:solidFill>
              <a:srgbClr val="424242"/>
            </a:solidFill>
            <a:miter lim="400000"/>
          </a:ln>
        </p:spPr>
        <p:txBody>
          <a:bodyPr lIns="0" tIns="0" rIns="0" bIns="0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73" name="Line"/>
          <p:cNvSpPr/>
          <p:nvPr/>
        </p:nvSpPr>
        <p:spPr>
          <a:xfrm flipV="1">
            <a:off x="10385596" y="4773535"/>
            <a:ext cx="573891" cy="388614"/>
          </a:xfrm>
          <a:prstGeom prst="line">
            <a:avLst/>
          </a:prstGeom>
          <a:ln w="38100">
            <a:solidFill>
              <a:srgbClr val="424242"/>
            </a:solidFill>
            <a:miter lim="400000"/>
          </a:ln>
        </p:spPr>
        <p:txBody>
          <a:bodyPr lIns="0" tIns="0" rIns="0" bIns="0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74" name="Line"/>
          <p:cNvSpPr/>
          <p:nvPr/>
        </p:nvSpPr>
        <p:spPr>
          <a:xfrm>
            <a:off x="10931811" y="4190321"/>
            <a:ext cx="1" cy="605774"/>
          </a:xfrm>
          <a:prstGeom prst="line">
            <a:avLst/>
          </a:prstGeom>
          <a:ln w="38100">
            <a:solidFill>
              <a:srgbClr val="424242"/>
            </a:solidFill>
            <a:prstDash val="sysDot"/>
            <a:miter lim="400000"/>
          </a:ln>
        </p:spPr>
        <p:txBody>
          <a:bodyPr lIns="0" tIns="0" rIns="0" bIns="0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75" name="νμ"/>
          <p:cNvSpPr txBox="1"/>
          <p:nvPr/>
        </p:nvSpPr>
        <p:spPr>
          <a:xfrm>
            <a:off x="9840062" y="3523571"/>
            <a:ext cx="43472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400">
                <a:solidFill>
                  <a:srgbClr val="606060"/>
                </a:solidFill>
              </a:defRPr>
            </a:pPr>
            <a:r>
              <a:t>ν</a:t>
            </a:r>
            <a:r>
              <a:rPr baseline="-5999"/>
              <a:t>μ</a:t>
            </a:r>
          </a:p>
        </p:txBody>
      </p:sp>
      <p:sp>
        <p:nvSpPr>
          <p:cNvPr id="276" name="μ"/>
          <p:cNvSpPr txBox="1"/>
          <p:nvPr/>
        </p:nvSpPr>
        <p:spPr>
          <a:xfrm>
            <a:off x="11524078" y="3523571"/>
            <a:ext cx="32548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solidFill>
                  <a:srgbClr val="606060"/>
                </a:solidFill>
              </a:defRPr>
            </a:lvl1pPr>
          </a:lstStyle>
          <a:p>
            <a:pPr/>
            <a:r>
              <a:t>μ</a:t>
            </a:r>
          </a:p>
        </p:txBody>
      </p:sp>
      <p:sp>
        <p:nvSpPr>
          <p:cNvPr id="277" name="n"/>
          <p:cNvSpPr txBox="1"/>
          <p:nvPr/>
        </p:nvSpPr>
        <p:spPr>
          <a:xfrm>
            <a:off x="10034805" y="4980997"/>
            <a:ext cx="281435" cy="498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solidFill>
                  <a:srgbClr val="606060"/>
                </a:solidFill>
              </a:defRPr>
            </a:lvl1pPr>
          </a:lstStyle>
          <a:p>
            <a:pPr/>
            <a:r>
              <a:t>n</a:t>
            </a:r>
          </a:p>
        </p:txBody>
      </p:sp>
      <p:sp>
        <p:nvSpPr>
          <p:cNvPr id="278" name="p"/>
          <p:cNvSpPr txBox="1"/>
          <p:nvPr/>
        </p:nvSpPr>
        <p:spPr>
          <a:xfrm>
            <a:off x="11610242" y="4951857"/>
            <a:ext cx="297062" cy="498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solidFill>
                  <a:srgbClr val="606060"/>
                </a:solidFill>
              </a:defRPr>
            </a:lvl1pPr>
          </a:lstStyle>
          <a:p>
            <a:pPr/>
            <a:r>
              <a:t>p</a:t>
            </a:r>
          </a:p>
        </p:txBody>
      </p:sp>
      <p:sp>
        <p:nvSpPr>
          <p:cNvPr id="279" name="W"/>
          <p:cNvSpPr txBox="1"/>
          <p:nvPr/>
        </p:nvSpPr>
        <p:spPr>
          <a:xfrm>
            <a:off x="10375844" y="4239311"/>
            <a:ext cx="437556" cy="498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solidFill>
                  <a:srgbClr val="606060"/>
                </a:solidFill>
              </a:defRPr>
            </a:lvl1pPr>
          </a:lstStyle>
          <a:p>
            <a:pPr/>
            <a:r>
              <a:t>W</a:t>
            </a:r>
          </a:p>
        </p:txBody>
      </p:sp>
      <p:sp>
        <p:nvSpPr>
          <p:cNvPr id="280" name="Charged current multinucleon"/>
          <p:cNvSpPr txBox="1"/>
          <p:nvPr/>
        </p:nvSpPr>
        <p:spPr>
          <a:xfrm>
            <a:off x="9271546" y="2670019"/>
            <a:ext cx="3072435" cy="9053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400">
                <a:solidFill>
                  <a:srgbClr val="FF2600"/>
                </a:solidFill>
              </a:defRPr>
            </a:lvl1pPr>
          </a:lstStyle>
          <a:p>
            <a:pPr/>
            <a:r>
              <a:t>Charged current multinucleon</a:t>
            </a:r>
          </a:p>
        </p:txBody>
      </p:sp>
      <p:sp>
        <p:nvSpPr>
          <p:cNvPr id="281" name="n/p"/>
          <p:cNvSpPr txBox="1"/>
          <p:nvPr/>
        </p:nvSpPr>
        <p:spPr>
          <a:xfrm>
            <a:off x="9864471" y="5319943"/>
            <a:ext cx="622103" cy="498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solidFill>
                  <a:srgbClr val="606060"/>
                </a:solidFill>
              </a:defRPr>
            </a:lvl1pPr>
          </a:lstStyle>
          <a:p>
            <a:pPr/>
            <a:r>
              <a:t>n/p</a:t>
            </a:r>
          </a:p>
        </p:txBody>
      </p:sp>
      <p:sp>
        <p:nvSpPr>
          <p:cNvPr id="282" name="Oval"/>
          <p:cNvSpPr/>
          <p:nvPr/>
        </p:nvSpPr>
        <p:spPr>
          <a:xfrm>
            <a:off x="9881067" y="4988610"/>
            <a:ext cx="579801" cy="981576"/>
          </a:xfrm>
          <a:prstGeom prst="ellips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283" name="Uncertainties come from underlying model parameters and normalizations"/>
          <p:cNvSpPr txBox="1"/>
          <p:nvPr/>
        </p:nvSpPr>
        <p:spPr>
          <a:xfrm>
            <a:off x="6213185" y="1432635"/>
            <a:ext cx="6262793" cy="9053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400"/>
            </a:lvl1pPr>
          </a:lstStyle>
          <a:p>
            <a:pPr/>
            <a:r>
              <a:t>Uncertainties come from underlying model parameters and normalizations</a:t>
            </a:r>
          </a:p>
        </p:txBody>
      </p:sp>
      <p:sp>
        <p:nvSpPr>
          <p:cNvPr id="284" name="Deep Inelastic Scattering"/>
          <p:cNvSpPr txBox="1"/>
          <p:nvPr/>
        </p:nvSpPr>
        <p:spPr>
          <a:xfrm>
            <a:off x="5869424" y="6137094"/>
            <a:ext cx="3544045" cy="498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solidFill>
                  <a:srgbClr val="FF40FF"/>
                </a:solidFill>
              </a:defRPr>
            </a:lvl1pPr>
          </a:lstStyle>
          <a:p>
            <a:pPr/>
            <a:r>
              <a:t>Deep Inelastic Scattering</a:t>
            </a:r>
          </a:p>
        </p:txBody>
      </p:sp>
      <p:pic>
        <p:nvPicPr>
          <p:cNvPr id="285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43244" y="5536927"/>
            <a:ext cx="5118948" cy="3978496"/>
          </a:xfrm>
          <a:prstGeom prst="rect">
            <a:avLst/>
          </a:prstGeom>
          <a:ln w="12700">
            <a:miter lim="400000"/>
          </a:ln>
        </p:spPr>
      </p:pic>
      <p:sp>
        <p:nvSpPr>
          <p:cNvPr id="286" name="ν on C"/>
          <p:cNvSpPr txBox="1"/>
          <p:nvPr/>
        </p:nvSpPr>
        <p:spPr>
          <a:xfrm>
            <a:off x="2540433" y="2948276"/>
            <a:ext cx="1823840" cy="7595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pPr/>
            <a:r>
              <a:t>ν on C </a:t>
            </a:r>
          </a:p>
        </p:txBody>
      </p:sp>
      <p:sp>
        <p:nvSpPr>
          <p:cNvPr id="287" name="ν̅ on C"/>
          <p:cNvSpPr txBox="1"/>
          <p:nvPr/>
        </p:nvSpPr>
        <p:spPr>
          <a:xfrm>
            <a:off x="2540433" y="7189107"/>
            <a:ext cx="1823840" cy="7595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/>
            </a:lvl1pPr>
          </a:lstStyle>
          <a:p>
            <a:pPr/>
            <a:r>
              <a:t>ν̅ on C </a:t>
            </a:r>
          </a:p>
        </p:txBody>
      </p:sp>
      <p:sp>
        <p:nvSpPr>
          <p:cNvPr id="288" name="a.k.a. 2p-2h or MEC"/>
          <p:cNvSpPr txBox="1"/>
          <p:nvPr/>
        </p:nvSpPr>
        <p:spPr>
          <a:xfrm>
            <a:off x="11372406" y="4188200"/>
            <a:ext cx="1257847" cy="6289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600"/>
            </a:lvl1pPr>
          </a:lstStyle>
          <a:p>
            <a:pPr/>
            <a:r>
              <a:t>a.k.a. 2p-2h or MEC</a:t>
            </a:r>
          </a:p>
        </p:txBody>
      </p:sp>
      <p:grpSp>
        <p:nvGrpSpPr>
          <p:cNvPr id="291" name="Group"/>
          <p:cNvGrpSpPr/>
          <p:nvPr/>
        </p:nvGrpSpPr>
        <p:grpSpPr>
          <a:xfrm>
            <a:off x="7474424" y="3822097"/>
            <a:ext cx="1145220" cy="402645"/>
            <a:chOff x="0" y="0"/>
            <a:chExt cx="1145219" cy="402643"/>
          </a:xfrm>
        </p:grpSpPr>
        <p:sp>
          <p:nvSpPr>
            <p:cNvPr id="289" name="Line"/>
            <p:cNvSpPr/>
            <p:nvPr/>
          </p:nvSpPr>
          <p:spPr>
            <a:xfrm flipV="1">
              <a:off x="561190" y="0"/>
              <a:ext cx="584030" cy="390363"/>
            </a:xfrm>
            <a:prstGeom prst="line">
              <a:avLst/>
            </a:prstGeom>
            <a:noFill/>
            <a:ln w="38100" cap="flat">
              <a:solidFill>
                <a:srgbClr val="424242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90" name="Line"/>
            <p:cNvSpPr/>
            <p:nvPr/>
          </p:nvSpPr>
          <p:spPr>
            <a:xfrm>
              <a:off x="0" y="14031"/>
              <a:ext cx="573891" cy="388613"/>
            </a:xfrm>
            <a:prstGeom prst="line">
              <a:avLst/>
            </a:prstGeom>
            <a:noFill/>
            <a:ln w="38100" cap="flat">
              <a:solidFill>
                <a:srgbClr val="424242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grpSp>
        <p:nvGrpSpPr>
          <p:cNvPr id="294" name="Group"/>
          <p:cNvGrpSpPr/>
          <p:nvPr/>
        </p:nvGrpSpPr>
        <p:grpSpPr>
          <a:xfrm flipH="1" rot="10800000">
            <a:off x="7474424" y="4787297"/>
            <a:ext cx="1145220" cy="402645"/>
            <a:chOff x="0" y="0"/>
            <a:chExt cx="1145219" cy="402643"/>
          </a:xfrm>
        </p:grpSpPr>
        <p:sp>
          <p:nvSpPr>
            <p:cNvPr id="292" name="Line"/>
            <p:cNvSpPr/>
            <p:nvPr/>
          </p:nvSpPr>
          <p:spPr>
            <a:xfrm flipV="1">
              <a:off x="561190" y="0"/>
              <a:ext cx="584030" cy="390363"/>
            </a:xfrm>
            <a:prstGeom prst="line">
              <a:avLst/>
            </a:prstGeom>
            <a:noFill/>
            <a:ln w="38100" cap="flat">
              <a:solidFill>
                <a:srgbClr val="424242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93" name="Line"/>
            <p:cNvSpPr/>
            <p:nvPr/>
          </p:nvSpPr>
          <p:spPr>
            <a:xfrm>
              <a:off x="0" y="14031"/>
              <a:ext cx="573891" cy="388613"/>
            </a:xfrm>
            <a:prstGeom prst="line">
              <a:avLst/>
            </a:prstGeom>
            <a:noFill/>
            <a:ln w="38100" cap="flat">
              <a:solidFill>
                <a:srgbClr val="424242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295" name="Line"/>
          <p:cNvSpPr/>
          <p:nvPr/>
        </p:nvSpPr>
        <p:spPr>
          <a:xfrm>
            <a:off x="8020639" y="4204084"/>
            <a:ext cx="1" cy="605774"/>
          </a:xfrm>
          <a:prstGeom prst="line">
            <a:avLst/>
          </a:prstGeom>
          <a:ln w="38100">
            <a:solidFill>
              <a:srgbClr val="424242"/>
            </a:solidFill>
            <a:prstDash val="sysDot"/>
            <a:miter lim="400000"/>
          </a:ln>
        </p:spPr>
        <p:txBody>
          <a:bodyPr lIns="0" tIns="0" rIns="0" bIns="0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6" name="νμ"/>
          <p:cNvSpPr txBox="1"/>
          <p:nvPr/>
        </p:nvSpPr>
        <p:spPr>
          <a:xfrm>
            <a:off x="7046986" y="3537334"/>
            <a:ext cx="43472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400">
                <a:solidFill>
                  <a:srgbClr val="606060"/>
                </a:solidFill>
              </a:defRPr>
            </a:pPr>
            <a:r>
              <a:t>ν</a:t>
            </a:r>
            <a:r>
              <a:rPr baseline="-5999"/>
              <a:t>μ</a:t>
            </a:r>
          </a:p>
        </p:txBody>
      </p:sp>
      <p:sp>
        <p:nvSpPr>
          <p:cNvPr id="297" name="μ"/>
          <p:cNvSpPr txBox="1"/>
          <p:nvPr/>
        </p:nvSpPr>
        <p:spPr>
          <a:xfrm>
            <a:off x="8612906" y="3537334"/>
            <a:ext cx="325488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solidFill>
                  <a:srgbClr val="606060"/>
                </a:solidFill>
              </a:defRPr>
            </a:lvl1pPr>
          </a:lstStyle>
          <a:p>
            <a:pPr/>
            <a:r>
              <a:t>μ</a:t>
            </a:r>
          </a:p>
        </p:txBody>
      </p:sp>
      <p:sp>
        <p:nvSpPr>
          <p:cNvPr id="298" name="n"/>
          <p:cNvSpPr txBox="1"/>
          <p:nvPr/>
        </p:nvSpPr>
        <p:spPr>
          <a:xfrm>
            <a:off x="7123633" y="4913473"/>
            <a:ext cx="281435" cy="498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solidFill>
                  <a:srgbClr val="606060"/>
                </a:solidFill>
              </a:defRPr>
            </a:lvl1pPr>
          </a:lstStyle>
          <a:p>
            <a:pPr/>
            <a:r>
              <a:t>n</a:t>
            </a:r>
          </a:p>
        </p:txBody>
      </p:sp>
      <p:sp>
        <p:nvSpPr>
          <p:cNvPr id="299" name="p"/>
          <p:cNvSpPr txBox="1"/>
          <p:nvPr/>
        </p:nvSpPr>
        <p:spPr>
          <a:xfrm>
            <a:off x="8741461" y="4910647"/>
            <a:ext cx="297061" cy="498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solidFill>
                  <a:srgbClr val="606060"/>
                </a:solidFill>
              </a:defRPr>
            </a:lvl1pPr>
          </a:lstStyle>
          <a:p>
            <a:pPr/>
            <a:r>
              <a:t>p</a:t>
            </a:r>
          </a:p>
        </p:txBody>
      </p:sp>
      <p:sp>
        <p:nvSpPr>
          <p:cNvPr id="300" name="W"/>
          <p:cNvSpPr txBox="1"/>
          <p:nvPr/>
        </p:nvSpPr>
        <p:spPr>
          <a:xfrm>
            <a:off x="7464673" y="4253073"/>
            <a:ext cx="437555" cy="498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solidFill>
                  <a:srgbClr val="606060"/>
                </a:solidFill>
              </a:defRPr>
            </a:lvl1pPr>
          </a:lstStyle>
          <a:p>
            <a:pPr/>
            <a:r>
              <a:t>W</a:t>
            </a:r>
          </a:p>
        </p:txBody>
      </p:sp>
      <p:sp>
        <p:nvSpPr>
          <p:cNvPr id="301" name="Charged current quasi-elastic"/>
          <p:cNvSpPr txBox="1"/>
          <p:nvPr/>
        </p:nvSpPr>
        <p:spPr>
          <a:xfrm>
            <a:off x="6360374" y="2683782"/>
            <a:ext cx="3072435" cy="9053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400">
                <a:solidFill>
                  <a:srgbClr val="FF2600"/>
                </a:solidFill>
              </a:defRPr>
            </a:lvl1pPr>
          </a:lstStyle>
          <a:p>
            <a:pPr/>
            <a:r>
              <a:t>Charged current quasi-elastic</a:t>
            </a:r>
          </a:p>
        </p:txBody>
      </p:sp>
      <p:sp>
        <p:nvSpPr>
          <p:cNvPr id="302" name="n/p"/>
          <p:cNvSpPr txBox="1"/>
          <p:nvPr/>
        </p:nvSpPr>
        <p:spPr>
          <a:xfrm>
            <a:off x="11460422" y="5372089"/>
            <a:ext cx="622102" cy="498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solidFill>
                  <a:srgbClr val="606060"/>
                </a:solidFill>
              </a:defRPr>
            </a:lvl1pPr>
          </a:lstStyle>
          <a:p>
            <a:pPr/>
            <a:r>
              <a:t>n/p</a:t>
            </a:r>
          </a:p>
        </p:txBody>
      </p:sp>
      <p:sp>
        <p:nvSpPr>
          <p:cNvPr id="303" name="Oval"/>
          <p:cNvSpPr/>
          <p:nvPr/>
        </p:nvSpPr>
        <p:spPr>
          <a:xfrm>
            <a:off x="11473122" y="4970468"/>
            <a:ext cx="579801" cy="981576"/>
          </a:xfrm>
          <a:prstGeom prst="ellipse">
            <a:avLst/>
          </a:prstGeom>
          <a:ln w="25400">
            <a:solidFill>
              <a:srgbClr val="000000"/>
            </a:solidFill>
            <a:prstDash val="sysDot"/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Slide Number"/>
          <p:cNvSpPr txBox="1"/>
          <p:nvPr>
            <p:ph type="sldNum" sz="quarter" idx="2"/>
          </p:nvPr>
        </p:nvSpPr>
        <p:spPr>
          <a:xfrm>
            <a:off x="6273031" y="8902700"/>
            <a:ext cx="446038" cy="4989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06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0" t="0" r="0" b="56429"/>
          <a:stretch>
            <a:fillRect/>
          </a:stretch>
        </p:blipFill>
        <p:spPr>
          <a:xfrm>
            <a:off x="589359" y="3503053"/>
            <a:ext cx="11826102" cy="2251499"/>
          </a:xfrm>
          <a:prstGeom prst="rect">
            <a:avLst/>
          </a:prstGeom>
          <a:ln w="12700">
            <a:miter lim="400000"/>
          </a:ln>
        </p:spPr>
      </p:pic>
      <p:sp>
        <p:nvSpPr>
          <p:cNvPr id="307" name="Rectangle"/>
          <p:cNvSpPr/>
          <p:nvPr/>
        </p:nvSpPr>
        <p:spPr>
          <a:xfrm>
            <a:off x="796687" y="3837086"/>
            <a:ext cx="2709317" cy="1803054"/>
          </a:xfrm>
          <a:prstGeom prst="rect">
            <a:avLst/>
          </a:prstGeom>
          <a:ln w="88900">
            <a:solidFill>
              <a:srgbClr val="FF26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08" name="Rectangle"/>
          <p:cNvSpPr/>
          <p:nvPr/>
        </p:nvSpPr>
        <p:spPr>
          <a:xfrm>
            <a:off x="6092587" y="3837086"/>
            <a:ext cx="2924324" cy="1803054"/>
          </a:xfrm>
          <a:prstGeom prst="rect">
            <a:avLst/>
          </a:prstGeom>
          <a:ln w="88900">
            <a:solidFill>
              <a:srgbClr val="0433FF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09" name="Rectangle"/>
          <p:cNvSpPr/>
          <p:nvPr/>
        </p:nvSpPr>
        <p:spPr>
          <a:xfrm>
            <a:off x="9267587" y="3837086"/>
            <a:ext cx="2975124" cy="1803054"/>
          </a:xfrm>
          <a:prstGeom prst="rect">
            <a:avLst/>
          </a:prstGeom>
          <a:ln w="88900">
            <a:solidFill>
              <a:srgbClr val="FF40FF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pic>
        <p:nvPicPr>
          <p:cNvPr id="310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882607" y="466878"/>
            <a:ext cx="9239606" cy="3053944"/>
          </a:xfrm>
          <a:prstGeom prst="rect">
            <a:avLst/>
          </a:prstGeom>
          <a:ln w="12700">
            <a:miter lim="400000"/>
          </a:ln>
        </p:spPr>
      </p:pic>
      <p:sp>
        <p:nvSpPr>
          <p:cNvPr id="311" name="Rectangle"/>
          <p:cNvSpPr/>
          <p:nvPr/>
        </p:nvSpPr>
        <p:spPr>
          <a:xfrm>
            <a:off x="3390910" y="812800"/>
            <a:ext cx="1270001" cy="1759149"/>
          </a:xfrm>
          <a:prstGeom prst="rect">
            <a:avLst/>
          </a:prstGeom>
          <a:solidFill>
            <a:srgbClr val="FF2600">
              <a:alpha val="4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12" name="Rectangle"/>
          <p:cNvSpPr/>
          <p:nvPr/>
        </p:nvSpPr>
        <p:spPr>
          <a:xfrm>
            <a:off x="5588010" y="812799"/>
            <a:ext cx="2098824" cy="1759150"/>
          </a:xfrm>
          <a:prstGeom prst="rect">
            <a:avLst/>
          </a:prstGeom>
          <a:solidFill>
            <a:srgbClr val="0433FF">
              <a:alpha val="4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13" name="Rectangle"/>
          <p:cNvSpPr/>
          <p:nvPr/>
        </p:nvSpPr>
        <p:spPr>
          <a:xfrm>
            <a:off x="7239010" y="812800"/>
            <a:ext cx="3597077" cy="1759149"/>
          </a:xfrm>
          <a:prstGeom prst="rect">
            <a:avLst/>
          </a:prstGeom>
          <a:solidFill>
            <a:srgbClr val="FF40FF">
              <a:alpha val="4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pic>
        <p:nvPicPr>
          <p:cNvPr id="314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215125" y="6083612"/>
            <a:ext cx="8844594" cy="3348066"/>
          </a:xfrm>
          <a:prstGeom prst="rect">
            <a:avLst/>
          </a:prstGeom>
          <a:ln w="12700">
            <a:miter lim="400000"/>
          </a:ln>
        </p:spPr>
      </p:pic>
      <p:sp>
        <p:nvSpPr>
          <p:cNvPr id="315" name="Rectangle"/>
          <p:cNvSpPr/>
          <p:nvPr/>
        </p:nvSpPr>
        <p:spPr>
          <a:xfrm>
            <a:off x="3911610" y="6812631"/>
            <a:ext cx="1531690" cy="1759149"/>
          </a:xfrm>
          <a:prstGeom prst="rect">
            <a:avLst/>
          </a:prstGeom>
          <a:solidFill>
            <a:srgbClr val="FF2600">
              <a:alpha val="4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16" name="Rectangle"/>
          <p:cNvSpPr/>
          <p:nvPr/>
        </p:nvSpPr>
        <p:spPr>
          <a:xfrm>
            <a:off x="5430103" y="6812631"/>
            <a:ext cx="2015431" cy="1759149"/>
          </a:xfrm>
          <a:prstGeom prst="rect">
            <a:avLst/>
          </a:prstGeom>
          <a:solidFill>
            <a:srgbClr val="0433FF">
              <a:alpha val="4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17" name="Rectangle"/>
          <p:cNvSpPr/>
          <p:nvPr/>
        </p:nvSpPr>
        <p:spPr>
          <a:xfrm>
            <a:off x="7239010" y="6812631"/>
            <a:ext cx="3597077" cy="1759149"/>
          </a:xfrm>
          <a:prstGeom prst="rect">
            <a:avLst/>
          </a:prstGeom>
          <a:solidFill>
            <a:srgbClr val="FF40FF">
              <a:alpha val="4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18" name="Rectangle"/>
          <p:cNvSpPr/>
          <p:nvPr/>
        </p:nvSpPr>
        <p:spPr>
          <a:xfrm>
            <a:off x="4566503" y="7940696"/>
            <a:ext cx="2015431" cy="632918"/>
          </a:xfrm>
          <a:prstGeom prst="rect">
            <a:avLst/>
          </a:prstGeom>
          <a:solidFill>
            <a:srgbClr val="000000">
              <a:alpha val="4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0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0" t="17161" r="0" b="0"/>
          <a:stretch>
            <a:fillRect/>
          </a:stretch>
        </p:blipFill>
        <p:spPr>
          <a:xfrm>
            <a:off x="2146300" y="2289621"/>
            <a:ext cx="8712200" cy="6270179"/>
          </a:xfrm>
          <a:prstGeom prst="rect">
            <a:avLst/>
          </a:prstGeom>
          <a:ln w="12700">
            <a:miter lim="400000"/>
          </a:ln>
        </p:spPr>
      </p:pic>
      <p:sp>
        <p:nvSpPr>
          <p:cNvPr id="321" name="Rounded Rectangle"/>
          <p:cNvSpPr/>
          <p:nvPr/>
        </p:nvSpPr>
        <p:spPr>
          <a:xfrm>
            <a:off x="266700" y="203200"/>
            <a:ext cx="12471400" cy="9334500"/>
          </a:xfrm>
          <a:prstGeom prst="roundRect">
            <a:avLst>
              <a:gd name="adj" fmla="val 1134"/>
            </a:avLst>
          </a:prstGeom>
          <a:ln w="25400">
            <a:solidFill>
              <a:srgbClr val="C0C0C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22" name="Mode vs Topology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Mode vs Topology</a:t>
            </a:r>
          </a:p>
        </p:txBody>
      </p:sp>
      <p:sp>
        <p:nvSpPr>
          <p:cNvPr id="323" name="Slide Number"/>
          <p:cNvSpPr txBox="1"/>
          <p:nvPr>
            <p:ph type="sldNum" sz="quarter" idx="2"/>
          </p:nvPr>
        </p:nvSpPr>
        <p:spPr>
          <a:xfrm>
            <a:off x="6262836" y="8902700"/>
            <a:ext cx="466428" cy="4989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Rounded Rectangle"/>
          <p:cNvSpPr/>
          <p:nvPr/>
        </p:nvSpPr>
        <p:spPr>
          <a:xfrm>
            <a:off x="266700" y="203200"/>
            <a:ext cx="12471400" cy="9334500"/>
          </a:xfrm>
          <a:prstGeom prst="roundRect">
            <a:avLst>
              <a:gd name="adj" fmla="val 1134"/>
            </a:avLst>
          </a:prstGeom>
          <a:ln w="25400">
            <a:solidFill>
              <a:srgbClr val="C0C0C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326" name="Rounded Rectangle"/>
          <p:cNvSpPr/>
          <p:nvPr/>
        </p:nvSpPr>
        <p:spPr>
          <a:xfrm>
            <a:off x="266700" y="203200"/>
            <a:ext cx="12471400" cy="9334500"/>
          </a:xfrm>
          <a:prstGeom prst="roundRect">
            <a:avLst>
              <a:gd name="adj" fmla="val 1134"/>
            </a:avLst>
          </a:prstGeom>
          <a:ln w="25400">
            <a:solidFill>
              <a:srgbClr val="C0C0C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pic>
        <p:nvPicPr>
          <p:cNvPr id="327" name="image58.png" descr="image58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96280" y="1146016"/>
            <a:ext cx="5370912" cy="3940971"/>
          </a:xfrm>
          <a:prstGeom prst="rect">
            <a:avLst/>
          </a:prstGeom>
          <a:ln w="12700">
            <a:miter lim="400000"/>
          </a:ln>
        </p:spPr>
      </p:pic>
      <p:sp>
        <p:nvSpPr>
          <p:cNvPr id="328" name="P0D ECal"/>
          <p:cNvSpPr txBox="1"/>
          <p:nvPr/>
        </p:nvSpPr>
        <p:spPr>
          <a:xfrm>
            <a:off x="7178191" y="2428891"/>
            <a:ext cx="1427289" cy="3376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/>
            <a:r>
              <a:t>P0D ECal</a:t>
            </a:r>
          </a:p>
        </p:txBody>
      </p:sp>
      <p:sp>
        <p:nvSpPr>
          <p:cNvPr id="329" name="Electromagnetic…"/>
          <p:cNvSpPr txBox="1"/>
          <p:nvPr/>
        </p:nvSpPr>
        <p:spPr>
          <a:xfrm>
            <a:off x="7979609" y="2472464"/>
            <a:ext cx="3003755" cy="5789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1400">
                <a:solidFill>
                  <a:srgbClr val="FFFFFF"/>
                </a:solidFill>
              </a:defRPr>
            </a:pPr>
            <a:r>
              <a:t>Electromagnetic</a:t>
            </a:r>
          </a:p>
          <a:p>
            <a:pPr>
              <a:defRPr sz="1400">
                <a:solidFill>
                  <a:srgbClr val="FFFFFF"/>
                </a:solidFill>
              </a:defRPr>
            </a:pPr>
            <a:r>
              <a:t>Calorimeter (ECal)</a:t>
            </a:r>
          </a:p>
        </p:txBody>
      </p:sp>
      <p:sp>
        <p:nvSpPr>
          <p:cNvPr id="330" name="π0 detector…"/>
          <p:cNvSpPr txBox="1"/>
          <p:nvPr/>
        </p:nvSpPr>
        <p:spPr>
          <a:xfrm>
            <a:off x="7765408" y="3878786"/>
            <a:ext cx="1739017" cy="7036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1600">
                <a:solidFill>
                  <a:srgbClr val="FFFFFF"/>
                </a:solidFill>
              </a:defRPr>
            </a:pPr>
            <a:r>
              <a:t>π</a:t>
            </a:r>
            <a:r>
              <a:rPr baseline="31999"/>
              <a:t>0</a:t>
            </a:r>
            <a:r>
              <a:t> detector</a:t>
            </a:r>
          </a:p>
          <a:p>
            <a:pPr>
              <a:defRPr sz="2000">
                <a:solidFill>
                  <a:srgbClr val="FFFFFF"/>
                </a:solidFill>
              </a:defRPr>
            </a:pPr>
            <a:r>
              <a:t>(P0D)</a:t>
            </a:r>
          </a:p>
        </p:txBody>
      </p:sp>
      <p:sp>
        <p:nvSpPr>
          <p:cNvPr id="331" name="UA1 Magnet"/>
          <p:cNvSpPr txBox="1"/>
          <p:nvPr/>
        </p:nvSpPr>
        <p:spPr>
          <a:xfrm rot="21362776">
            <a:off x="7875216" y="1858198"/>
            <a:ext cx="1918089" cy="3622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600">
                <a:solidFill>
                  <a:srgbClr val="FFFFFF"/>
                </a:solidFill>
              </a:defRPr>
            </a:lvl1pPr>
          </a:lstStyle>
          <a:p>
            <a:pPr/>
            <a:r>
              <a:t>UA1 Magnet</a:t>
            </a:r>
          </a:p>
        </p:txBody>
      </p:sp>
      <p:sp>
        <p:nvSpPr>
          <p:cNvPr id="332" name="Time Projection…"/>
          <p:cNvSpPr txBox="1"/>
          <p:nvPr/>
        </p:nvSpPr>
        <p:spPr>
          <a:xfrm>
            <a:off x="9629660" y="5499889"/>
            <a:ext cx="2474682" cy="6289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1600">
                <a:solidFill>
                  <a:srgbClr val="D26100"/>
                </a:solidFill>
              </a:defRPr>
            </a:pPr>
            <a:r>
              <a:t>Time Projection </a:t>
            </a:r>
          </a:p>
          <a:p>
            <a:pPr>
              <a:defRPr sz="1600">
                <a:solidFill>
                  <a:srgbClr val="D26100"/>
                </a:solidFill>
              </a:defRPr>
            </a:pPr>
            <a:r>
              <a:t>Chambers (TPCs)</a:t>
            </a:r>
          </a:p>
        </p:txBody>
      </p:sp>
      <p:sp>
        <p:nvSpPr>
          <p:cNvPr id="333" name="Fine Grained…"/>
          <p:cNvSpPr txBox="1"/>
          <p:nvPr/>
        </p:nvSpPr>
        <p:spPr>
          <a:xfrm>
            <a:off x="10358122" y="1121195"/>
            <a:ext cx="2581713" cy="6039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1500">
                <a:solidFill>
                  <a:srgbClr val="00BD00"/>
                </a:solidFill>
              </a:defRPr>
            </a:pPr>
            <a:r>
              <a:t>Fine Grained</a:t>
            </a:r>
          </a:p>
          <a:p>
            <a:pPr>
              <a:defRPr sz="1500">
                <a:solidFill>
                  <a:srgbClr val="00BD00"/>
                </a:solidFill>
              </a:defRPr>
            </a:pPr>
            <a:r>
              <a:t> Detectors (FGDs)</a:t>
            </a:r>
          </a:p>
        </p:txBody>
      </p:sp>
      <p:sp>
        <p:nvSpPr>
          <p:cNvPr id="334" name="Line"/>
          <p:cNvSpPr/>
          <p:nvPr/>
        </p:nvSpPr>
        <p:spPr>
          <a:xfrm flipV="1">
            <a:off x="10487368" y="1639637"/>
            <a:ext cx="1662786" cy="1662785"/>
          </a:xfrm>
          <a:prstGeom prst="line">
            <a:avLst/>
          </a:prstGeom>
          <a:ln w="38100">
            <a:solidFill>
              <a:srgbClr val="424242"/>
            </a:solidFill>
            <a:miter lim="400000"/>
            <a:head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35" name="Line"/>
          <p:cNvSpPr/>
          <p:nvPr/>
        </p:nvSpPr>
        <p:spPr>
          <a:xfrm flipV="1">
            <a:off x="9821728" y="1741829"/>
            <a:ext cx="2239529" cy="1727498"/>
          </a:xfrm>
          <a:prstGeom prst="line">
            <a:avLst/>
          </a:prstGeom>
          <a:ln w="38100">
            <a:solidFill>
              <a:srgbClr val="424242"/>
            </a:solidFill>
            <a:miter lim="400000"/>
            <a:head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36" name="ECal"/>
          <p:cNvSpPr txBox="1"/>
          <p:nvPr/>
        </p:nvSpPr>
        <p:spPr>
          <a:xfrm rot="16199993">
            <a:off x="11090064" y="3718729"/>
            <a:ext cx="597866" cy="2875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200">
                <a:solidFill>
                  <a:srgbClr val="FFFFFF"/>
                </a:solidFill>
              </a:defRPr>
            </a:lvl1pPr>
          </a:lstStyle>
          <a:p>
            <a:pPr/>
            <a:r>
              <a:t>ECal</a:t>
            </a:r>
          </a:p>
        </p:txBody>
      </p:sp>
      <p:sp>
        <p:nvSpPr>
          <p:cNvPr id="337" name="Line"/>
          <p:cNvSpPr/>
          <p:nvPr/>
        </p:nvSpPr>
        <p:spPr>
          <a:xfrm flipH="1">
            <a:off x="10866998" y="4415349"/>
            <a:ext cx="2" cy="1009361"/>
          </a:xfrm>
          <a:prstGeom prst="line">
            <a:avLst/>
          </a:prstGeom>
          <a:ln w="38100">
            <a:solidFill>
              <a:srgbClr val="424242"/>
            </a:solidFill>
            <a:miter lim="400000"/>
            <a:head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38" name="Line"/>
          <p:cNvSpPr/>
          <p:nvPr/>
        </p:nvSpPr>
        <p:spPr>
          <a:xfrm>
            <a:off x="10223719" y="4407758"/>
            <a:ext cx="656876" cy="1010466"/>
          </a:xfrm>
          <a:prstGeom prst="line">
            <a:avLst/>
          </a:prstGeom>
          <a:ln w="38100">
            <a:solidFill>
              <a:srgbClr val="424242"/>
            </a:solidFill>
            <a:miter lim="400000"/>
            <a:head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39" name="Line"/>
          <p:cNvSpPr/>
          <p:nvPr/>
        </p:nvSpPr>
        <p:spPr>
          <a:xfrm>
            <a:off x="9498562" y="4465813"/>
            <a:ext cx="1400892" cy="974923"/>
          </a:xfrm>
          <a:prstGeom prst="line">
            <a:avLst/>
          </a:prstGeom>
          <a:ln w="38100">
            <a:solidFill>
              <a:srgbClr val="424242"/>
            </a:solidFill>
            <a:miter lim="400000"/>
            <a:head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40" name="T2K Off-Axis Near Detector"/>
          <p:cNvSpPr txBox="1"/>
          <p:nvPr>
            <p:ph type="title"/>
          </p:nvPr>
        </p:nvSpPr>
        <p:spPr>
          <a:xfrm>
            <a:off x="215899" y="-487478"/>
            <a:ext cx="12269293" cy="2438401"/>
          </a:xfrm>
          <a:prstGeom prst="rect">
            <a:avLst/>
          </a:prstGeom>
        </p:spPr>
        <p:txBody>
          <a:bodyPr/>
          <a:lstStyle>
            <a:lvl1pPr>
              <a:defRPr sz="7200"/>
            </a:lvl1pPr>
          </a:lstStyle>
          <a:p>
            <a:pPr/>
            <a:r>
              <a:t>T2K Off-Axis Near Detector</a:t>
            </a:r>
          </a:p>
        </p:txBody>
      </p:sp>
      <p:sp>
        <p:nvSpPr>
          <p:cNvPr id="341" name="Slide Number"/>
          <p:cNvSpPr txBox="1"/>
          <p:nvPr>
            <p:ph type="sldNum" sz="quarter" idx="2"/>
          </p:nvPr>
        </p:nvSpPr>
        <p:spPr>
          <a:xfrm>
            <a:off x="6261720" y="8902700"/>
            <a:ext cx="468660" cy="4989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42" name="Text"/>
          <p:cNvSpPr txBox="1"/>
          <p:nvPr/>
        </p:nvSpPr>
        <p:spPr>
          <a:xfrm>
            <a:off x="6432550" y="8902700"/>
            <a:ext cx="127001" cy="3973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rgbClr val="424242"/>
                </a:solidFill>
              </a:defRPr>
            </a:lvl1pPr>
          </a:lstStyle>
          <a:p>
            <a:pPr/>
            <a:r>
              <a:t> </a:t>
            </a:r>
          </a:p>
        </p:txBody>
      </p:sp>
      <p:sp>
        <p:nvSpPr>
          <p:cNvPr id="343" name="Beam"/>
          <p:cNvSpPr txBox="1"/>
          <p:nvPr/>
        </p:nvSpPr>
        <p:spPr>
          <a:xfrm>
            <a:off x="5694645" y="1306460"/>
            <a:ext cx="887017" cy="498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pPr/>
            <a:r>
              <a:t>Beam</a:t>
            </a:r>
          </a:p>
        </p:txBody>
      </p:sp>
      <p:sp>
        <p:nvSpPr>
          <p:cNvPr id="344" name="Line"/>
          <p:cNvSpPr/>
          <p:nvPr/>
        </p:nvSpPr>
        <p:spPr>
          <a:xfrm flipH="1" flipV="1">
            <a:off x="5858640" y="1890745"/>
            <a:ext cx="712764" cy="128"/>
          </a:xfrm>
          <a:prstGeom prst="line">
            <a:avLst/>
          </a:prstGeom>
          <a:ln w="38100">
            <a:solidFill>
              <a:srgbClr val="000000"/>
            </a:solidFill>
            <a:miter lim="400000"/>
            <a:headEnd type="triangle"/>
          </a:ln>
        </p:spPr>
        <p:txBody>
          <a:bodyPr lIns="45718" tIns="45718" rIns="45718" bIns="45718"/>
          <a:lstStyle/>
          <a:p>
            <a:pPr/>
          </a:p>
        </p:txBody>
      </p:sp>
      <p:pic>
        <p:nvPicPr>
          <p:cNvPr id="345" name="image59.png" descr="image59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737100" y="7620000"/>
            <a:ext cx="673100" cy="3683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46" name="image60.png" descr="image60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flipH="1">
            <a:off x="918536" y="4892954"/>
            <a:ext cx="6606669" cy="3601409"/>
          </a:xfrm>
          <a:prstGeom prst="rect">
            <a:avLst/>
          </a:prstGeom>
          <a:ln w="12700">
            <a:miter lim="400000"/>
          </a:ln>
        </p:spPr>
      </p:pic>
      <p:sp>
        <p:nvSpPr>
          <p:cNvPr id="347" name="Line"/>
          <p:cNvSpPr/>
          <p:nvPr/>
        </p:nvSpPr>
        <p:spPr>
          <a:xfrm flipH="1" flipV="1">
            <a:off x="4169126" y="4620052"/>
            <a:ext cx="421526" cy="1166399"/>
          </a:xfrm>
          <a:prstGeom prst="line">
            <a:avLst/>
          </a:prstGeom>
          <a:ln w="38100">
            <a:solidFill>
              <a:srgbClr val="0096FF"/>
            </a:solidFill>
            <a:miter lim="400000"/>
            <a:head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48" name="Interaction in FGD1"/>
          <p:cNvSpPr txBox="1"/>
          <p:nvPr/>
        </p:nvSpPr>
        <p:spPr>
          <a:xfrm>
            <a:off x="2638550" y="4078925"/>
            <a:ext cx="3848103" cy="498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400"/>
            </a:lvl1pPr>
          </a:lstStyle>
          <a:p>
            <a:pPr/>
            <a:r>
              <a:t>Interaction in FGD1</a:t>
            </a:r>
          </a:p>
        </p:txBody>
      </p:sp>
      <p:sp>
        <p:nvSpPr>
          <p:cNvPr id="349" name="Primary Interaction Material: Carbon…"/>
          <p:cNvSpPr txBox="1"/>
          <p:nvPr/>
        </p:nvSpPr>
        <p:spPr>
          <a:xfrm>
            <a:off x="732558" y="2370945"/>
            <a:ext cx="5482175" cy="13117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2400">
                <a:solidFill>
                  <a:srgbClr val="000000"/>
                </a:solidFill>
              </a:defRPr>
            </a:pPr>
            <a:r>
              <a:t>Primary Interaction Material: Carbon</a:t>
            </a:r>
          </a:p>
          <a:p>
            <a:pPr>
              <a:defRPr sz="2400">
                <a:solidFill>
                  <a:srgbClr val="424242"/>
                </a:solidFill>
              </a:defRPr>
            </a:pPr>
            <a:r>
              <a:t>Secondary Interaction Materials: Oxygen, Lead, Brass, Argon</a:t>
            </a:r>
          </a:p>
        </p:txBody>
      </p:sp>
      <p:sp>
        <p:nvSpPr>
          <p:cNvPr id="350" name="Side Muon Range Detector"/>
          <p:cNvSpPr txBox="1"/>
          <p:nvPr/>
        </p:nvSpPr>
        <p:spPr>
          <a:xfrm rot="21412092">
            <a:off x="7684951" y="1387120"/>
            <a:ext cx="2298618" cy="3376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/>
            <a:r>
              <a:t>Side Muon Range Detector</a:t>
            </a:r>
          </a:p>
        </p:txBody>
      </p:sp>
      <p:sp>
        <p:nvSpPr>
          <p:cNvPr id="351" name="Beam"/>
          <p:cNvSpPr txBox="1"/>
          <p:nvPr/>
        </p:nvSpPr>
        <p:spPr>
          <a:xfrm>
            <a:off x="1223098" y="7292282"/>
            <a:ext cx="887016" cy="498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solidFill>
                  <a:srgbClr val="EBEBEB"/>
                </a:solidFill>
              </a:defRPr>
            </a:lvl1pPr>
          </a:lstStyle>
          <a:p>
            <a:pPr/>
            <a:r>
              <a:t>Beam</a:t>
            </a:r>
          </a:p>
        </p:txBody>
      </p:sp>
      <p:sp>
        <p:nvSpPr>
          <p:cNvPr id="352" name="Line"/>
          <p:cNvSpPr/>
          <p:nvPr/>
        </p:nvSpPr>
        <p:spPr>
          <a:xfrm flipH="1" flipV="1">
            <a:off x="1445894" y="7117306"/>
            <a:ext cx="712765" cy="129"/>
          </a:xfrm>
          <a:prstGeom prst="line">
            <a:avLst/>
          </a:prstGeom>
          <a:ln w="38100">
            <a:solidFill>
              <a:srgbClr val="EBEBEB"/>
            </a:solidFill>
            <a:miter lim="400000"/>
            <a:head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53" name="Line"/>
          <p:cNvSpPr/>
          <p:nvPr/>
        </p:nvSpPr>
        <p:spPr>
          <a:xfrm flipH="1" flipV="1">
            <a:off x="1781183" y="4457901"/>
            <a:ext cx="1412350" cy="1697489"/>
          </a:xfrm>
          <a:prstGeom prst="line">
            <a:avLst/>
          </a:prstGeom>
          <a:ln w="38100">
            <a:solidFill>
              <a:srgbClr val="0096FF"/>
            </a:solidFill>
            <a:miter lim="400000"/>
            <a:head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54" name="Interaction in P0D"/>
          <p:cNvSpPr txBox="1"/>
          <p:nvPr/>
        </p:nvSpPr>
        <p:spPr>
          <a:xfrm>
            <a:off x="-257446" y="3814914"/>
            <a:ext cx="3848103" cy="498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400"/>
            </a:lvl1pPr>
          </a:lstStyle>
          <a:p>
            <a:pPr/>
            <a:r>
              <a:t>Interaction in P0D</a:t>
            </a:r>
          </a:p>
        </p:txBody>
      </p:sp>
      <p:sp>
        <p:nvSpPr>
          <p:cNvPr id="355" name="Line"/>
          <p:cNvSpPr/>
          <p:nvPr/>
        </p:nvSpPr>
        <p:spPr>
          <a:xfrm flipH="1">
            <a:off x="3979706" y="8151589"/>
            <a:ext cx="534662" cy="662215"/>
          </a:xfrm>
          <a:prstGeom prst="line">
            <a:avLst/>
          </a:prstGeom>
          <a:ln w="38100">
            <a:solidFill>
              <a:srgbClr val="0096FF"/>
            </a:solidFill>
            <a:miter lim="400000"/>
            <a:headEnd type="triangle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56" name="Interaction in ECal"/>
          <p:cNvSpPr txBox="1"/>
          <p:nvPr/>
        </p:nvSpPr>
        <p:spPr>
          <a:xfrm>
            <a:off x="2315169" y="8813799"/>
            <a:ext cx="3848103" cy="498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400"/>
            </a:lvl1pPr>
          </a:lstStyle>
          <a:p>
            <a:pPr/>
            <a:r>
              <a:t>Interaction in ECal</a:t>
            </a:r>
          </a:p>
        </p:txBody>
      </p:sp>
      <p:sp>
        <p:nvSpPr>
          <p:cNvPr id="357" name="Strategy:…"/>
          <p:cNvSpPr txBox="1"/>
          <p:nvPr/>
        </p:nvSpPr>
        <p:spPr>
          <a:xfrm>
            <a:off x="8037185" y="5989733"/>
            <a:ext cx="4464758" cy="27602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2200"/>
            </a:pPr>
            <a:r>
              <a:t>Strategy:</a:t>
            </a:r>
          </a:p>
          <a:p>
            <a:pPr marL="228600" indent="-228600" algn="l">
              <a:buSzPct val="100000"/>
              <a:buChar char="•"/>
              <a:defRPr sz="2200"/>
            </a:pPr>
            <a:r>
              <a:t>Parameterize underlying models</a:t>
            </a:r>
          </a:p>
          <a:p>
            <a:pPr marL="228600" indent="-228600" algn="l">
              <a:buSzPct val="100000"/>
              <a:buChar char="•"/>
              <a:defRPr sz="2200"/>
            </a:pPr>
            <a:r>
              <a:t>Select data samples to optimize constraints</a:t>
            </a:r>
          </a:p>
          <a:p>
            <a:pPr marL="228600" indent="-228600" algn="l">
              <a:buSzPct val="100000"/>
              <a:buChar char="•"/>
              <a:defRPr sz="2200"/>
            </a:pPr>
            <a:r>
              <a:t>Propagate uncertainties through parameters</a:t>
            </a:r>
          </a:p>
          <a:p>
            <a:pPr algn="l">
              <a:defRPr sz="2200"/>
            </a:pPr>
            <a:r>
              <a:t>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Rounded Rectangle"/>
          <p:cNvSpPr/>
          <p:nvPr/>
        </p:nvSpPr>
        <p:spPr>
          <a:xfrm>
            <a:off x="266700" y="203200"/>
            <a:ext cx="12471400" cy="9334500"/>
          </a:xfrm>
          <a:prstGeom prst="roundRect">
            <a:avLst>
              <a:gd name="adj" fmla="val 1134"/>
            </a:avLst>
          </a:prstGeom>
          <a:ln w="25400">
            <a:solidFill>
              <a:srgbClr val="C0C0C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pic>
        <p:nvPicPr>
          <p:cNvPr id="360" name="image61.png" descr="image61.png"/>
          <p:cNvPicPr>
            <a:picLocks noChangeAspect="1"/>
          </p:cNvPicPr>
          <p:nvPr/>
        </p:nvPicPr>
        <p:blipFill>
          <a:blip r:embed="rId2">
            <a:extLst/>
          </a:blip>
          <a:srcRect l="8903" t="14336" r="14300" b="3942"/>
          <a:stretch>
            <a:fillRect/>
          </a:stretch>
        </p:blipFill>
        <p:spPr>
          <a:xfrm>
            <a:off x="622299" y="1079499"/>
            <a:ext cx="5476877" cy="3619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61" name="image62.png" descr="image62.png"/>
          <p:cNvPicPr>
            <a:picLocks noChangeAspect="1"/>
          </p:cNvPicPr>
          <p:nvPr/>
        </p:nvPicPr>
        <p:blipFill>
          <a:blip r:embed="rId3">
            <a:extLst/>
          </a:blip>
          <a:srcRect l="1429" t="1922" r="9055" b="8676"/>
          <a:stretch>
            <a:fillRect/>
          </a:stretch>
        </p:blipFill>
        <p:spPr>
          <a:xfrm>
            <a:off x="6934199" y="1091619"/>
            <a:ext cx="5308601" cy="3594681"/>
          </a:xfrm>
          <a:prstGeom prst="rect">
            <a:avLst/>
          </a:prstGeom>
          <a:ln w="12700">
            <a:miter lim="400000"/>
          </a:ln>
        </p:spPr>
      </p:pic>
      <p:pic>
        <p:nvPicPr>
          <p:cNvPr id="362" name="image63.png" descr="image63.png"/>
          <p:cNvPicPr>
            <a:picLocks noChangeAspect="1"/>
          </p:cNvPicPr>
          <p:nvPr/>
        </p:nvPicPr>
        <p:blipFill>
          <a:blip r:embed="rId4">
            <a:extLst/>
          </a:blip>
          <a:srcRect l="2049" t="4633" r="15196" b="11195"/>
          <a:stretch>
            <a:fillRect/>
          </a:stretch>
        </p:blipFill>
        <p:spPr>
          <a:xfrm>
            <a:off x="3822700" y="5344890"/>
            <a:ext cx="5346701" cy="3608611"/>
          </a:xfrm>
          <a:prstGeom prst="rect">
            <a:avLst/>
          </a:prstGeom>
          <a:ln w="12700">
            <a:miter lim="400000"/>
          </a:ln>
        </p:spPr>
      </p:pic>
      <p:sp>
        <p:nvSpPr>
          <p:cNvPr id="363" name="Slide Number"/>
          <p:cNvSpPr txBox="1"/>
          <p:nvPr>
            <p:ph type="sldNum" sz="quarter" idx="2"/>
          </p:nvPr>
        </p:nvSpPr>
        <p:spPr>
          <a:xfrm>
            <a:off x="6262836" y="8902700"/>
            <a:ext cx="466428" cy="4989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64" name="CC0π"/>
          <p:cNvSpPr txBox="1"/>
          <p:nvPr/>
        </p:nvSpPr>
        <p:spPr>
          <a:xfrm>
            <a:off x="2334319" y="242893"/>
            <a:ext cx="1565785" cy="7969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CC0π</a:t>
            </a:r>
          </a:p>
        </p:txBody>
      </p:sp>
      <p:sp>
        <p:nvSpPr>
          <p:cNvPr id="365" name="CC1π+"/>
          <p:cNvSpPr txBox="1"/>
          <p:nvPr/>
        </p:nvSpPr>
        <p:spPr>
          <a:xfrm>
            <a:off x="8904782" y="242893"/>
            <a:ext cx="1785257" cy="7969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CC1π</a:t>
            </a:r>
            <a:r>
              <a:rPr baseline="31999"/>
              <a:t>+</a:t>
            </a:r>
          </a:p>
        </p:txBody>
      </p:sp>
      <p:sp>
        <p:nvSpPr>
          <p:cNvPr id="366" name="CC other"/>
          <p:cNvSpPr txBox="1"/>
          <p:nvPr/>
        </p:nvSpPr>
        <p:spPr>
          <a:xfrm>
            <a:off x="5348541" y="4598993"/>
            <a:ext cx="2293740" cy="7969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CC other</a:t>
            </a:r>
          </a:p>
        </p:txBody>
      </p:sp>
      <p:grpSp>
        <p:nvGrpSpPr>
          <p:cNvPr id="369" name="Group"/>
          <p:cNvGrpSpPr/>
          <p:nvPr/>
        </p:nvGrpSpPr>
        <p:grpSpPr>
          <a:xfrm>
            <a:off x="558799" y="5981700"/>
            <a:ext cx="2451101" cy="2324100"/>
            <a:chOff x="0" y="0"/>
            <a:chExt cx="2451100" cy="2324100"/>
          </a:xfrm>
        </p:grpSpPr>
        <p:sp>
          <p:nvSpPr>
            <p:cNvPr id="367" name="Arrow"/>
            <p:cNvSpPr/>
            <p:nvPr/>
          </p:nvSpPr>
          <p:spPr>
            <a:xfrm>
              <a:off x="0" y="0"/>
              <a:ext cx="2451100" cy="2324100"/>
            </a:xfrm>
            <a:prstGeom prst="rightArrow">
              <a:avLst>
                <a:gd name="adj1" fmla="val 32000"/>
                <a:gd name="adj2" fmla="val 24044"/>
              </a:avLst>
            </a:prstGeom>
            <a:solidFill>
              <a:srgbClr val="929292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1800">
                  <a:solidFill>
                    <a:srgbClr val="000000"/>
                  </a:solidFill>
                </a:defRPr>
              </a:pPr>
            </a:p>
          </p:txBody>
        </p:sp>
        <p:sp>
          <p:nvSpPr>
            <p:cNvPr id="368" name="Beam"/>
            <p:cNvSpPr txBox="1"/>
            <p:nvPr/>
          </p:nvSpPr>
          <p:spPr>
            <a:xfrm>
              <a:off x="-1" y="963389"/>
              <a:ext cx="2272284" cy="3973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>
                <a:defRPr sz="2400">
                  <a:solidFill>
                    <a:srgbClr val="424242"/>
                  </a:solidFill>
                </a:defRPr>
              </a:lvl1pPr>
            </a:lstStyle>
            <a:p>
              <a:pPr/>
              <a:r>
                <a:t>Beam</a:t>
              </a:r>
            </a:p>
          </p:txBody>
        </p:sp>
      </p:grpSp>
      <p:sp>
        <p:nvSpPr>
          <p:cNvPr id="370" name="TPC"/>
          <p:cNvSpPr txBox="1"/>
          <p:nvPr/>
        </p:nvSpPr>
        <p:spPr>
          <a:xfrm>
            <a:off x="1117103" y="3951293"/>
            <a:ext cx="672816" cy="7969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800">
                <a:solidFill>
                  <a:srgbClr val="FFFFFF"/>
                </a:solidFill>
              </a:defRPr>
            </a:pPr>
            <a:r>
              <a:t>TPC</a:t>
            </a:r>
            <a:r>
              <a:rPr sz="4200">
                <a:solidFill>
                  <a:srgbClr val="5E5E5E"/>
                </a:solidFill>
              </a:rPr>
              <a:t> </a:t>
            </a:r>
          </a:p>
        </p:txBody>
      </p:sp>
      <p:sp>
        <p:nvSpPr>
          <p:cNvPr id="371" name="FGD"/>
          <p:cNvSpPr txBox="1"/>
          <p:nvPr/>
        </p:nvSpPr>
        <p:spPr>
          <a:xfrm>
            <a:off x="2003797" y="3951293"/>
            <a:ext cx="753629" cy="7969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800">
                <a:solidFill>
                  <a:srgbClr val="FFFFFF"/>
                </a:solidFill>
              </a:defRPr>
            </a:pPr>
            <a:r>
              <a:t>FGD</a:t>
            </a:r>
            <a:r>
              <a:rPr sz="4200">
                <a:solidFill>
                  <a:srgbClr val="5E5E5E"/>
                </a:solidFill>
              </a:rPr>
              <a:t> </a:t>
            </a:r>
          </a:p>
        </p:txBody>
      </p:sp>
      <p:sp>
        <p:nvSpPr>
          <p:cNvPr id="372" name="TPC"/>
          <p:cNvSpPr txBox="1"/>
          <p:nvPr/>
        </p:nvSpPr>
        <p:spPr>
          <a:xfrm>
            <a:off x="3022103" y="3951293"/>
            <a:ext cx="672816" cy="7969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800">
                <a:solidFill>
                  <a:srgbClr val="FFFFFF"/>
                </a:solidFill>
              </a:defRPr>
            </a:pPr>
            <a:r>
              <a:t>TPC</a:t>
            </a:r>
            <a:r>
              <a:rPr sz="4200">
                <a:solidFill>
                  <a:srgbClr val="5E5E5E"/>
                </a:solidFill>
              </a:rPr>
              <a:t> </a:t>
            </a:r>
          </a:p>
        </p:txBody>
      </p:sp>
      <p:sp>
        <p:nvSpPr>
          <p:cNvPr id="373" name="TPC"/>
          <p:cNvSpPr txBox="1"/>
          <p:nvPr/>
        </p:nvSpPr>
        <p:spPr>
          <a:xfrm>
            <a:off x="4927103" y="3951293"/>
            <a:ext cx="672816" cy="7969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800">
                <a:solidFill>
                  <a:srgbClr val="FFFFFF"/>
                </a:solidFill>
              </a:defRPr>
            </a:pPr>
            <a:r>
              <a:t>TPC</a:t>
            </a:r>
            <a:r>
              <a:rPr sz="4200">
                <a:solidFill>
                  <a:srgbClr val="5E5E5E"/>
                </a:solidFill>
              </a:rPr>
              <a:t> </a:t>
            </a:r>
          </a:p>
        </p:txBody>
      </p:sp>
      <p:sp>
        <p:nvSpPr>
          <p:cNvPr id="374" name="FGD"/>
          <p:cNvSpPr txBox="1"/>
          <p:nvPr/>
        </p:nvSpPr>
        <p:spPr>
          <a:xfrm>
            <a:off x="3921497" y="3951293"/>
            <a:ext cx="753629" cy="7969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800">
                <a:solidFill>
                  <a:srgbClr val="FFFFFF"/>
                </a:solidFill>
              </a:defRPr>
            </a:pPr>
            <a:r>
              <a:t>FGD</a:t>
            </a:r>
            <a:r>
              <a:rPr sz="4200">
                <a:solidFill>
                  <a:srgbClr val="5E5E5E"/>
                </a:solidFill>
              </a:rPr>
              <a:t> </a:t>
            </a:r>
          </a:p>
        </p:txBody>
      </p:sp>
      <p:sp>
        <p:nvSpPr>
          <p:cNvPr id="375" name="TPC"/>
          <p:cNvSpPr txBox="1"/>
          <p:nvPr/>
        </p:nvSpPr>
        <p:spPr>
          <a:xfrm>
            <a:off x="7403603" y="3849693"/>
            <a:ext cx="672816" cy="7969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800">
                <a:solidFill>
                  <a:srgbClr val="FFFFFF"/>
                </a:solidFill>
              </a:defRPr>
            </a:pPr>
            <a:r>
              <a:t>TPC</a:t>
            </a:r>
            <a:r>
              <a:rPr sz="4200">
                <a:solidFill>
                  <a:srgbClr val="5E5E5E"/>
                </a:solidFill>
              </a:rPr>
              <a:t> </a:t>
            </a:r>
          </a:p>
        </p:txBody>
      </p:sp>
      <p:sp>
        <p:nvSpPr>
          <p:cNvPr id="376" name="FGD"/>
          <p:cNvSpPr txBox="1"/>
          <p:nvPr/>
        </p:nvSpPr>
        <p:spPr>
          <a:xfrm>
            <a:off x="8290297" y="3849693"/>
            <a:ext cx="753629" cy="7969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800">
                <a:solidFill>
                  <a:srgbClr val="FFFFFF"/>
                </a:solidFill>
              </a:defRPr>
            </a:pPr>
            <a:r>
              <a:t>FGD</a:t>
            </a:r>
            <a:r>
              <a:rPr sz="4200">
                <a:solidFill>
                  <a:srgbClr val="5E5E5E"/>
                </a:solidFill>
              </a:rPr>
              <a:t> </a:t>
            </a:r>
          </a:p>
        </p:txBody>
      </p:sp>
      <p:sp>
        <p:nvSpPr>
          <p:cNvPr id="377" name="TPC"/>
          <p:cNvSpPr txBox="1"/>
          <p:nvPr/>
        </p:nvSpPr>
        <p:spPr>
          <a:xfrm>
            <a:off x="9308603" y="3849693"/>
            <a:ext cx="672816" cy="7969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800">
                <a:solidFill>
                  <a:srgbClr val="FFFFFF"/>
                </a:solidFill>
              </a:defRPr>
            </a:pPr>
            <a:r>
              <a:t>TPC</a:t>
            </a:r>
            <a:r>
              <a:rPr sz="4200">
                <a:solidFill>
                  <a:srgbClr val="5E5E5E"/>
                </a:solidFill>
              </a:rPr>
              <a:t> </a:t>
            </a:r>
          </a:p>
        </p:txBody>
      </p:sp>
      <p:sp>
        <p:nvSpPr>
          <p:cNvPr id="378" name="TPC"/>
          <p:cNvSpPr txBox="1"/>
          <p:nvPr/>
        </p:nvSpPr>
        <p:spPr>
          <a:xfrm>
            <a:off x="11213603" y="3849693"/>
            <a:ext cx="672816" cy="7969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800">
                <a:solidFill>
                  <a:srgbClr val="FFFFFF"/>
                </a:solidFill>
              </a:defRPr>
            </a:pPr>
            <a:r>
              <a:t>TPC</a:t>
            </a:r>
            <a:r>
              <a:rPr sz="4200">
                <a:solidFill>
                  <a:srgbClr val="5E5E5E"/>
                </a:solidFill>
              </a:rPr>
              <a:t> </a:t>
            </a:r>
          </a:p>
        </p:txBody>
      </p:sp>
      <p:sp>
        <p:nvSpPr>
          <p:cNvPr id="379" name="FGD"/>
          <p:cNvSpPr txBox="1"/>
          <p:nvPr/>
        </p:nvSpPr>
        <p:spPr>
          <a:xfrm>
            <a:off x="10207997" y="3849693"/>
            <a:ext cx="753629" cy="7969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800">
                <a:solidFill>
                  <a:srgbClr val="FFFFFF"/>
                </a:solidFill>
              </a:defRPr>
            </a:pPr>
            <a:r>
              <a:t>FGD</a:t>
            </a:r>
            <a:r>
              <a:rPr sz="4200">
                <a:solidFill>
                  <a:srgbClr val="5E5E5E"/>
                </a:solidFill>
              </a:rPr>
              <a:t> </a:t>
            </a:r>
          </a:p>
        </p:txBody>
      </p:sp>
      <p:sp>
        <p:nvSpPr>
          <p:cNvPr id="380" name="TPC"/>
          <p:cNvSpPr txBox="1"/>
          <p:nvPr/>
        </p:nvSpPr>
        <p:spPr>
          <a:xfrm>
            <a:off x="4254499" y="8154993"/>
            <a:ext cx="672816" cy="7969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800">
                <a:solidFill>
                  <a:srgbClr val="FFFFFF"/>
                </a:solidFill>
              </a:defRPr>
            </a:pPr>
            <a:r>
              <a:t>TPC</a:t>
            </a:r>
            <a:r>
              <a:rPr sz="4200">
                <a:solidFill>
                  <a:srgbClr val="5E5E5E"/>
                </a:solidFill>
              </a:rPr>
              <a:t> </a:t>
            </a:r>
          </a:p>
        </p:txBody>
      </p:sp>
      <p:sp>
        <p:nvSpPr>
          <p:cNvPr id="381" name="FGD"/>
          <p:cNvSpPr txBox="1"/>
          <p:nvPr/>
        </p:nvSpPr>
        <p:spPr>
          <a:xfrm>
            <a:off x="5178797" y="8154993"/>
            <a:ext cx="753629" cy="7969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800">
                <a:solidFill>
                  <a:srgbClr val="FFFFFF"/>
                </a:solidFill>
              </a:defRPr>
            </a:pPr>
            <a:r>
              <a:t>FGD</a:t>
            </a:r>
            <a:r>
              <a:rPr sz="4200">
                <a:solidFill>
                  <a:srgbClr val="5E5E5E"/>
                </a:solidFill>
              </a:rPr>
              <a:t> </a:t>
            </a:r>
          </a:p>
        </p:txBody>
      </p:sp>
      <p:sp>
        <p:nvSpPr>
          <p:cNvPr id="382" name="TPC"/>
          <p:cNvSpPr txBox="1"/>
          <p:nvPr/>
        </p:nvSpPr>
        <p:spPr>
          <a:xfrm>
            <a:off x="6222503" y="8154993"/>
            <a:ext cx="672816" cy="7969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800">
                <a:solidFill>
                  <a:srgbClr val="FFFFFF"/>
                </a:solidFill>
              </a:defRPr>
            </a:pPr>
            <a:r>
              <a:t>TPC</a:t>
            </a:r>
            <a:r>
              <a:rPr sz="4200">
                <a:solidFill>
                  <a:srgbClr val="5E5E5E"/>
                </a:solidFill>
              </a:rPr>
              <a:t> </a:t>
            </a:r>
          </a:p>
        </p:txBody>
      </p:sp>
      <p:sp>
        <p:nvSpPr>
          <p:cNvPr id="383" name="TPC"/>
          <p:cNvSpPr txBox="1"/>
          <p:nvPr/>
        </p:nvSpPr>
        <p:spPr>
          <a:xfrm>
            <a:off x="8127503" y="8154993"/>
            <a:ext cx="672816" cy="7969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800">
                <a:solidFill>
                  <a:srgbClr val="FFFFFF"/>
                </a:solidFill>
              </a:defRPr>
            </a:pPr>
            <a:r>
              <a:t>TPC</a:t>
            </a:r>
            <a:r>
              <a:rPr sz="4200">
                <a:solidFill>
                  <a:srgbClr val="5E5E5E"/>
                </a:solidFill>
              </a:rPr>
              <a:t> </a:t>
            </a:r>
          </a:p>
        </p:txBody>
      </p:sp>
      <p:sp>
        <p:nvSpPr>
          <p:cNvPr id="384" name="FGD"/>
          <p:cNvSpPr txBox="1"/>
          <p:nvPr/>
        </p:nvSpPr>
        <p:spPr>
          <a:xfrm>
            <a:off x="7121897" y="8154993"/>
            <a:ext cx="753629" cy="7969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800">
                <a:solidFill>
                  <a:srgbClr val="FFFFFF"/>
                </a:solidFill>
              </a:defRPr>
            </a:pPr>
            <a:r>
              <a:t>FGD</a:t>
            </a:r>
            <a:r>
              <a:rPr sz="4200">
                <a:solidFill>
                  <a:srgbClr val="5E5E5E"/>
                </a:solidFill>
              </a:rPr>
              <a:t> </a:t>
            </a:r>
          </a:p>
        </p:txBody>
      </p:sp>
      <p:sp>
        <p:nvSpPr>
          <p:cNvPr id="385" name="Line"/>
          <p:cNvSpPr/>
          <p:nvPr/>
        </p:nvSpPr>
        <p:spPr>
          <a:xfrm flipV="1">
            <a:off x="1482864" y="1964551"/>
            <a:ext cx="412868" cy="387745"/>
          </a:xfrm>
          <a:prstGeom prst="line">
            <a:avLst/>
          </a:prstGeom>
          <a:ln w="38100">
            <a:solidFill>
              <a:srgbClr val="FFFFFF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86" name="Line"/>
          <p:cNvSpPr/>
          <p:nvPr/>
        </p:nvSpPr>
        <p:spPr>
          <a:xfrm>
            <a:off x="1086142" y="1978488"/>
            <a:ext cx="405700" cy="386011"/>
          </a:xfrm>
          <a:prstGeom prst="line">
            <a:avLst/>
          </a:prstGeom>
          <a:ln w="38100">
            <a:solidFill>
              <a:srgbClr val="FFFFFF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87" name="Line"/>
          <p:cNvSpPr/>
          <p:nvPr/>
        </p:nvSpPr>
        <p:spPr>
          <a:xfrm>
            <a:off x="1482863" y="2935472"/>
            <a:ext cx="412870" cy="387743"/>
          </a:xfrm>
          <a:prstGeom prst="line">
            <a:avLst/>
          </a:prstGeom>
          <a:ln w="38100">
            <a:solidFill>
              <a:srgbClr val="FFFFFF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88" name="Line"/>
          <p:cNvSpPr/>
          <p:nvPr/>
        </p:nvSpPr>
        <p:spPr>
          <a:xfrm flipV="1">
            <a:off x="1086142" y="2923271"/>
            <a:ext cx="405700" cy="386011"/>
          </a:xfrm>
          <a:prstGeom prst="line">
            <a:avLst/>
          </a:prstGeom>
          <a:ln w="38100">
            <a:solidFill>
              <a:srgbClr val="FFFFFF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89" name="Line"/>
          <p:cNvSpPr/>
          <p:nvPr/>
        </p:nvSpPr>
        <p:spPr>
          <a:xfrm flipH="1">
            <a:off x="1472276" y="2343973"/>
            <a:ext cx="2" cy="601709"/>
          </a:xfrm>
          <a:prstGeom prst="line">
            <a:avLst/>
          </a:prstGeom>
          <a:ln w="38100">
            <a:solidFill>
              <a:srgbClr val="FFFFFF"/>
            </a:solidFill>
            <a:prstDash val="sysDot"/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90" name="νμ"/>
          <p:cNvSpPr txBox="1"/>
          <p:nvPr/>
        </p:nvSpPr>
        <p:spPr>
          <a:xfrm>
            <a:off x="658194" y="1724614"/>
            <a:ext cx="423967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1800">
                <a:solidFill>
                  <a:srgbClr val="FFFFFF"/>
                </a:solidFill>
              </a:defRPr>
            </a:pPr>
            <a:r>
              <a:t>ν</a:t>
            </a:r>
            <a:r>
              <a:rPr baseline="-5998"/>
              <a:t>μ</a:t>
            </a:r>
          </a:p>
        </p:txBody>
      </p:sp>
      <p:sp>
        <p:nvSpPr>
          <p:cNvPr id="391" name="μ"/>
          <p:cNvSpPr txBox="1"/>
          <p:nvPr/>
        </p:nvSpPr>
        <p:spPr>
          <a:xfrm>
            <a:off x="1827787" y="1724614"/>
            <a:ext cx="381533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</a:defRPr>
            </a:lvl1pPr>
          </a:lstStyle>
          <a:p>
            <a:pPr/>
            <a:r>
              <a:t>μ</a:t>
            </a:r>
          </a:p>
        </p:txBody>
      </p:sp>
      <p:sp>
        <p:nvSpPr>
          <p:cNvPr id="392" name="n"/>
          <p:cNvSpPr txBox="1"/>
          <p:nvPr/>
        </p:nvSpPr>
        <p:spPr>
          <a:xfrm>
            <a:off x="748063" y="3090243"/>
            <a:ext cx="289051" cy="4122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</a:defRPr>
            </a:lvl1pPr>
          </a:lstStyle>
          <a:p>
            <a:pPr/>
            <a:r>
              <a:t>n</a:t>
            </a:r>
          </a:p>
        </p:txBody>
      </p:sp>
      <p:sp>
        <p:nvSpPr>
          <p:cNvPr id="393" name="p"/>
          <p:cNvSpPr txBox="1"/>
          <p:nvPr/>
        </p:nvSpPr>
        <p:spPr>
          <a:xfrm>
            <a:off x="1892038" y="3090243"/>
            <a:ext cx="393702" cy="4122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</a:defRPr>
            </a:lvl1pPr>
          </a:lstStyle>
          <a:p>
            <a:pPr/>
            <a:r>
              <a:t>p</a:t>
            </a:r>
          </a:p>
        </p:txBody>
      </p:sp>
      <p:sp>
        <p:nvSpPr>
          <p:cNvPr id="394" name="W"/>
          <p:cNvSpPr txBox="1"/>
          <p:nvPr/>
        </p:nvSpPr>
        <p:spPr>
          <a:xfrm>
            <a:off x="964604" y="2434275"/>
            <a:ext cx="423966" cy="4122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</a:defRPr>
            </a:lvl1pPr>
          </a:lstStyle>
          <a:p>
            <a:pPr/>
            <a:r>
              <a:t>W</a:t>
            </a:r>
          </a:p>
        </p:txBody>
      </p:sp>
      <p:sp>
        <p:nvSpPr>
          <p:cNvPr id="395" name="Line"/>
          <p:cNvSpPr/>
          <p:nvPr/>
        </p:nvSpPr>
        <p:spPr>
          <a:xfrm flipV="1">
            <a:off x="7903153" y="1861998"/>
            <a:ext cx="481314" cy="422703"/>
          </a:xfrm>
          <a:prstGeom prst="line">
            <a:avLst/>
          </a:prstGeom>
          <a:ln w="38100">
            <a:solidFill>
              <a:srgbClr val="FFFFFF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96" name="Line"/>
          <p:cNvSpPr/>
          <p:nvPr/>
        </p:nvSpPr>
        <p:spPr>
          <a:xfrm>
            <a:off x="7440659" y="1877191"/>
            <a:ext cx="472960" cy="420812"/>
          </a:xfrm>
          <a:prstGeom prst="line">
            <a:avLst/>
          </a:prstGeom>
          <a:ln w="38100">
            <a:solidFill>
              <a:srgbClr val="FFFFFF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97" name="Line"/>
          <p:cNvSpPr/>
          <p:nvPr/>
        </p:nvSpPr>
        <p:spPr>
          <a:xfrm>
            <a:off x="7903153" y="2920455"/>
            <a:ext cx="481320" cy="422695"/>
          </a:xfrm>
          <a:prstGeom prst="line">
            <a:avLst/>
          </a:prstGeom>
          <a:ln w="38100">
            <a:solidFill>
              <a:srgbClr val="FFFFFF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98" name="Line"/>
          <p:cNvSpPr/>
          <p:nvPr/>
        </p:nvSpPr>
        <p:spPr>
          <a:xfrm flipV="1">
            <a:off x="7440660" y="2907154"/>
            <a:ext cx="472960" cy="420808"/>
          </a:xfrm>
          <a:prstGeom prst="line">
            <a:avLst/>
          </a:prstGeom>
          <a:ln w="38100">
            <a:solidFill>
              <a:srgbClr val="FFFFFF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399" name="Line"/>
          <p:cNvSpPr/>
          <p:nvPr/>
        </p:nvSpPr>
        <p:spPr>
          <a:xfrm>
            <a:off x="7890811" y="2275628"/>
            <a:ext cx="2" cy="655958"/>
          </a:xfrm>
          <a:prstGeom prst="line">
            <a:avLst/>
          </a:prstGeom>
          <a:ln w="38100">
            <a:solidFill>
              <a:srgbClr val="FFFFFF"/>
            </a:solidFill>
            <a:prstDash val="sysDot"/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00" name="νμ"/>
          <p:cNvSpPr txBox="1"/>
          <p:nvPr/>
        </p:nvSpPr>
        <p:spPr>
          <a:xfrm>
            <a:off x="7011971" y="1617033"/>
            <a:ext cx="393702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1800">
                <a:solidFill>
                  <a:srgbClr val="FFFFFF"/>
                </a:solidFill>
              </a:defRPr>
            </a:pPr>
            <a:r>
              <a:t>ν</a:t>
            </a:r>
            <a:r>
              <a:rPr baseline="-5998"/>
              <a:t>μ</a:t>
            </a:r>
          </a:p>
        </p:txBody>
      </p:sp>
      <p:sp>
        <p:nvSpPr>
          <p:cNvPr id="401" name="μ"/>
          <p:cNvSpPr txBox="1"/>
          <p:nvPr/>
        </p:nvSpPr>
        <p:spPr>
          <a:xfrm>
            <a:off x="8329759" y="1617033"/>
            <a:ext cx="352188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</a:defRPr>
            </a:lvl1pPr>
          </a:lstStyle>
          <a:p>
            <a:pPr/>
            <a:r>
              <a:t>μ</a:t>
            </a:r>
          </a:p>
        </p:txBody>
      </p:sp>
      <p:sp>
        <p:nvSpPr>
          <p:cNvPr id="402" name="N"/>
          <p:cNvSpPr txBox="1"/>
          <p:nvPr/>
        </p:nvSpPr>
        <p:spPr>
          <a:xfrm>
            <a:off x="7041970" y="3107764"/>
            <a:ext cx="352188" cy="4122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</a:defRPr>
            </a:lvl1pPr>
          </a:lstStyle>
          <a:p>
            <a:pPr/>
            <a:r>
              <a:t>N</a:t>
            </a:r>
          </a:p>
        </p:txBody>
      </p:sp>
      <p:sp>
        <p:nvSpPr>
          <p:cNvPr id="403" name="N’"/>
          <p:cNvSpPr txBox="1"/>
          <p:nvPr/>
        </p:nvSpPr>
        <p:spPr>
          <a:xfrm>
            <a:off x="8427504" y="3066508"/>
            <a:ext cx="393702" cy="4122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</a:defRPr>
            </a:lvl1pPr>
          </a:lstStyle>
          <a:p>
            <a:pPr/>
            <a:r>
              <a:t>N’</a:t>
            </a:r>
          </a:p>
        </p:txBody>
      </p:sp>
      <p:sp>
        <p:nvSpPr>
          <p:cNvPr id="404" name="W"/>
          <p:cNvSpPr txBox="1"/>
          <p:nvPr/>
        </p:nvSpPr>
        <p:spPr>
          <a:xfrm>
            <a:off x="7247963" y="2396431"/>
            <a:ext cx="501496" cy="4122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</a:defRPr>
            </a:lvl1pPr>
          </a:lstStyle>
          <a:p>
            <a:pPr/>
            <a:r>
              <a:t>W</a:t>
            </a:r>
          </a:p>
        </p:txBody>
      </p:sp>
      <p:sp>
        <p:nvSpPr>
          <p:cNvPr id="405" name="Line"/>
          <p:cNvSpPr/>
          <p:nvPr/>
        </p:nvSpPr>
        <p:spPr>
          <a:xfrm>
            <a:off x="7901276" y="2935727"/>
            <a:ext cx="439805" cy="683622"/>
          </a:xfrm>
          <a:prstGeom prst="line">
            <a:avLst/>
          </a:prstGeom>
          <a:ln w="38100">
            <a:solidFill>
              <a:srgbClr val="FFFFFF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06" name="π"/>
          <p:cNvSpPr txBox="1"/>
          <p:nvPr/>
        </p:nvSpPr>
        <p:spPr>
          <a:xfrm>
            <a:off x="8336953" y="3479070"/>
            <a:ext cx="226573" cy="4122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</a:defRPr>
            </a:lvl1pPr>
          </a:lstStyle>
          <a:p>
            <a:pPr/>
            <a:r>
              <a:t>π</a:t>
            </a:r>
          </a:p>
        </p:txBody>
      </p:sp>
      <p:sp>
        <p:nvSpPr>
          <p:cNvPr id="407" name="Line"/>
          <p:cNvSpPr/>
          <p:nvPr/>
        </p:nvSpPr>
        <p:spPr>
          <a:xfrm flipV="1">
            <a:off x="4548324" y="6197181"/>
            <a:ext cx="401987" cy="464069"/>
          </a:xfrm>
          <a:prstGeom prst="line">
            <a:avLst/>
          </a:prstGeom>
          <a:ln w="38100">
            <a:solidFill>
              <a:srgbClr val="FFFFFF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08" name="Line"/>
          <p:cNvSpPr/>
          <p:nvPr/>
        </p:nvSpPr>
        <p:spPr>
          <a:xfrm>
            <a:off x="4162057" y="6213860"/>
            <a:ext cx="395010" cy="461990"/>
          </a:xfrm>
          <a:prstGeom prst="line">
            <a:avLst/>
          </a:prstGeom>
          <a:ln w="38100">
            <a:solidFill>
              <a:srgbClr val="FFFFFF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09" name="Line"/>
          <p:cNvSpPr/>
          <p:nvPr/>
        </p:nvSpPr>
        <p:spPr>
          <a:xfrm>
            <a:off x="4548323" y="7359222"/>
            <a:ext cx="401989" cy="464067"/>
          </a:xfrm>
          <a:prstGeom prst="line">
            <a:avLst/>
          </a:prstGeom>
          <a:ln w="38100">
            <a:solidFill>
              <a:srgbClr val="FFFFFF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10" name="Line"/>
          <p:cNvSpPr/>
          <p:nvPr/>
        </p:nvSpPr>
        <p:spPr>
          <a:xfrm flipV="1">
            <a:off x="4162057" y="7344622"/>
            <a:ext cx="395010" cy="461987"/>
          </a:xfrm>
          <a:prstGeom prst="line">
            <a:avLst/>
          </a:prstGeom>
          <a:ln w="38100">
            <a:solidFill>
              <a:srgbClr val="FFFFFF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11" name="Line"/>
          <p:cNvSpPr/>
          <p:nvPr/>
        </p:nvSpPr>
        <p:spPr>
          <a:xfrm>
            <a:off x="4538016" y="6651291"/>
            <a:ext cx="2" cy="720152"/>
          </a:xfrm>
          <a:prstGeom prst="line">
            <a:avLst/>
          </a:prstGeom>
          <a:ln w="38100">
            <a:solidFill>
              <a:srgbClr val="FFFFFF"/>
            </a:solidFill>
            <a:prstDash val="sysDot"/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12" name="νμ"/>
          <p:cNvSpPr txBox="1"/>
          <p:nvPr/>
        </p:nvSpPr>
        <p:spPr>
          <a:xfrm>
            <a:off x="3761416" y="5946263"/>
            <a:ext cx="37142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1800">
                <a:solidFill>
                  <a:srgbClr val="FFFFFF"/>
                </a:solidFill>
              </a:defRPr>
            </a:pPr>
            <a:r>
              <a:t>ν</a:t>
            </a:r>
            <a:r>
              <a:rPr baseline="-5998"/>
              <a:t>μ</a:t>
            </a:r>
          </a:p>
        </p:txBody>
      </p:sp>
      <p:sp>
        <p:nvSpPr>
          <p:cNvPr id="413" name="μ"/>
          <p:cNvSpPr txBox="1"/>
          <p:nvPr/>
        </p:nvSpPr>
        <p:spPr>
          <a:xfrm>
            <a:off x="4896346" y="5943866"/>
            <a:ext cx="289052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</a:defRPr>
            </a:lvl1pPr>
          </a:lstStyle>
          <a:p>
            <a:pPr/>
            <a:r>
              <a:t>μ</a:t>
            </a:r>
          </a:p>
        </p:txBody>
      </p:sp>
      <p:sp>
        <p:nvSpPr>
          <p:cNvPr id="414" name="N"/>
          <p:cNvSpPr txBox="1"/>
          <p:nvPr/>
        </p:nvSpPr>
        <p:spPr>
          <a:xfrm>
            <a:off x="3771032" y="7585037"/>
            <a:ext cx="352189" cy="4122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</a:defRPr>
            </a:lvl1pPr>
          </a:lstStyle>
          <a:p>
            <a:pPr/>
            <a:r>
              <a:t>N</a:t>
            </a:r>
          </a:p>
        </p:txBody>
      </p:sp>
      <p:sp>
        <p:nvSpPr>
          <p:cNvPr id="415" name="N’"/>
          <p:cNvSpPr txBox="1"/>
          <p:nvPr/>
        </p:nvSpPr>
        <p:spPr>
          <a:xfrm>
            <a:off x="4859928" y="7577844"/>
            <a:ext cx="660402" cy="4122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</a:defRPr>
            </a:lvl1pPr>
          </a:lstStyle>
          <a:p>
            <a:pPr/>
            <a:r>
              <a:t>N’</a:t>
            </a:r>
          </a:p>
        </p:txBody>
      </p:sp>
      <p:sp>
        <p:nvSpPr>
          <p:cNvPr id="416" name="W"/>
          <p:cNvSpPr txBox="1"/>
          <p:nvPr/>
        </p:nvSpPr>
        <p:spPr>
          <a:xfrm>
            <a:off x="3956329" y="6799946"/>
            <a:ext cx="393702" cy="4122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</a:defRPr>
            </a:lvl1pPr>
          </a:lstStyle>
          <a:p>
            <a:pPr/>
            <a:r>
              <a:t>W</a:t>
            </a:r>
          </a:p>
        </p:txBody>
      </p:sp>
      <p:sp>
        <p:nvSpPr>
          <p:cNvPr id="417" name="Line"/>
          <p:cNvSpPr/>
          <p:nvPr/>
        </p:nvSpPr>
        <p:spPr>
          <a:xfrm flipV="1">
            <a:off x="4546757" y="7321876"/>
            <a:ext cx="446998" cy="54116"/>
          </a:xfrm>
          <a:prstGeom prst="line">
            <a:avLst/>
          </a:prstGeom>
          <a:ln w="38100">
            <a:solidFill>
              <a:srgbClr val="FFFFFF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418" name="π,etc"/>
          <p:cNvSpPr txBox="1"/>
          <p:nvPr/>
        </p:nvSpPr>
        <p:spPr>
          <a:xfrm>
            <a:off x="4727869" y="6945420"/>
            <a:ext cx="723902" cy="4122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</a:defRPr>
            </a:lvl1pPr>
          </a:lstStyle>
          <a:p>
            <a:pPr/>
            <a:r>
              <a:t>π,etc</a:t>
            </a:r>
          </a:p>
        </p:txBody>
      </p:sp>
      <p:sp>
        <p:nvSpPr>
          <p:cNvPr id="419" name="data"/>
          <p:cNvSpPr txBox="1"/>
          <p:nvPr/>
        </p:nvSpPr>
        <p:spPr>
          <a:xfrm>
            <a:off x="5351221" y="1085234"/>
            <a:ext cx="642889" cy="4369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>
                <a:solidFill>
                  <a:srgbClr val="EBEBEB"/>
                </a:solidFill>
              </a:defRPr>
            </a:lvl1pPr>
          </a:lstStyle>
          <a:p>
            <a:pPr/>
            <a:r>
              <a:t>data</a:t>
            </a:r>
          </a:p>
        </p:txBody>
      </p:sp>
      <p:sp>
        <p:nvSpPr>
          <p:cNvPr id="420" name="data"/>
          <p:cNvSpPr txBox="1"/>
          <p:nvPr/>
        </p:nvSpPr>
        <p:spPr>
          <a:xfrm>
            <a:off x="11502256" y="1085234"/>
            <a:ext cx="642888" cy="4369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>
                <a:solidFill>
                  <a:srgbClr val="EBEBEB"/>
                </a:solidFill>
              </a:defRPr>
            </a:lvl1pPr>
          </a:lstStyle>
          <a:p>
            <a:pPr/>
            <a:r>
              <a:t>data</a:t>
            </a:r>
          </a:p>
        </p:txBody>
      </p:sp>
      <p:sp>
        <p:nvSpPr>
          <p:cNvPr id="421" name="data"/>
          <p:cNvSpPr txBox="1"/>
          <p:nvPr/>
        </p:nvSpPr>
        <p:spPr>
          <a:xfrm>
            <a:off x="8509289" y="5362988"/>
            <a:ext cx="642889" cy="4369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>
                <a:solidFill>
                  <a:srgbClr val="EBEBEB"/>
                </a:solidFill>
              </a:defRPr>
            </a:lvl1pPr>
          </a:lstStyle>
          <a:p>
            <a:pPr/>
            <a:r>
              <a:t>data</a:t>
            </a:r>
          </a:p>
        </p:txBody>
      </p:sp>
      <p:sp>
        <p:nvSpPr>
          <p:cNvPr id="422" name="μ-"/>
          <p:cNvSpPr txBox="1"/>
          <p:nvPr/>
        </p:nvSpPr>
        <p:spPr>
          <a:xfrm>
            <a:off x="4585733" y="1291424"/>
            <a:ext cx="327167" cy="4369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000">
                <a:solidFill>
                  <a:srgbClr val="EBEBEB"/>
                </a:solidFill>
              </a:defRPr>
            </a:pPr>
            <a:r>
              <a:t>μ</a:t>
            </a:r>
            <a:r>
              <a:rPr baseline="31999"/>
              <a:t>-</a:t>
            </a:r>
          </a:p>
        </p:txBody>
      </p:sp>
      <p:sp>
        <p:nvSpPr>
          <p:cNvPr id="423" name="μ-"/>
          <p:cNvSpPr txBox="1"/>
          <p:nvPr/>
        </p:nvSpPr>
        <p:spPr>
          <a:xfrm>
            <a:off x="11778613" y="1582715"/>
            <a:ext cx="327166" cy="4369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000">
                <a:solidFill>
                  <a:srgbClr val="EBEBEB"/>
                </a:solidFill>
              </a:defRPr>
            </a:pPr>
            <a:r>
              <a:t>μ</a:t>
            </a:r>
            <a:r>
              <a:rPr baseline="31999"/>
              <a:t>-</a:t>
            </a:r>
          </a:p>
        </p:txBody>
      </p:sp>
      <p:sp>
        <p:nvSpPr>
          <p:cNvPr id="424" name="μ-"/>
          <p:cNvSpPr txBox="1"/>
          <p:nvPr/>
        </p:nvSpPr>
        <p:spPr>
          <a:xfrm>
            <a:off x="8664620" y="6931632"/>
            <a:ext cx="327166" cy="4369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000">
                <a:solidFill>
                  <a:srgbClr val="EBEBEB"/>
                </a:solidFill>
              </a:defRPr>
            </a:pPr>
            <a:r>
              <a:t>μ</a:t>
            </a:r>
            <a:r>
              <a:rPr baseline="31999"/>
              <a:t>-</a:t>
            </a:r>
          </a:p>
        </p:txBody>
      </p:sp>
      <p:sp>
        <p:nvSpPr>
          <p:cNvPr id="425" name="π+"/>
          <p:cNvSpPr txBox="1"/>
          <p:nvPr/>
        </p:nvSpPr>
        <p:spPr>
          <a:xfrm>
            <a:off x="11690814" y="3849694"/>
            <a:ext cx="397281" cy="4369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000">
                <a:solidFill>
                  <a:srgbClr val="EBEBEB"/>
                </a:solidFill>
              </a:defRPr>
            </a:pPr>
            <a:r>
              <a:t>π</a:t>
            </a:r>
            <a:r>
              <a:rPr baseline="31999"/>
              <a:t>+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Rounded Rectangle"/>
          <p:cNvSpPr/>
          <p:nvPr/>
        </p:nvSpPr>
        <p:spPr>
          <a:xfrm>
            <a:off x="266700" y="203200"/>
            <a:ext cx="12471400" cy="9334500"/>
          </a:xfrm>
          <a:prstGeom prst="roundRect">
            <a:avLst>
              <a:gd name="adj" fmla="val 1134"/>
            </a:avLst>
          </a:prstGeom>
          <a:ln w="25400">
            <a:solidFill>
              <a:srgbClr val="C0C0C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28" name="Rounded Rectangle"/>
          <p:cNvSpPr/>
          <p:nvPr/>
        </p:nvSpPr>
        <p:spPr>
          <a:xfrm>
            <a:off x="266700" y="203200"/>
            <a:ext cx="12471400" cy="9334500"/>
          </a:xfrm>
          <a:prstGeom prst="roundRect">
            <a:avLst>
              <a:gd name="adj" fmla="val 1134"/>
            </a:avLst>
          </a:prstGeom>
          <a:ln w="25400">
            <a:solidFill>
              <a:srgbClr val="C0C0C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29" name="ND280 ν-mode sampl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14095">
              <a:defRPr sz="7392"/>
            </a:lvl1pPr>
          </a:lstStyle>
          <a:p>
            <a:pPr/>
            <a:r>
              <a:t>ND280 ν-mode samples</a:t>
            </a:r>
          </a:p>
        </p:txBody>
      </p:sp>
      <p:sp>
        <p:nvSpPr>
          <p:cNvPr id="430" name="Three samples allow sensitivity to different beam energies and cross section interaction modes…"/>
          <p:cNvSpPr txBox="1"/>
          <p:nvPr>
            <p:ph type="body" sz="half" idx="1"/>
          </p:nvPr>
        </p:nvSpPr>
        <p:spPr>
          <a:xfrm>
            <a:off x="685800" y="6595479"/>
            <a:ext cx="11963152" cy="2438401"/>
          </a:xfrm>
          <a:prstGeom prst="rect">
            <a:avLst/>
          </a:prstGeom>
        </p:spPr>
        <p:txBody>
          <a:bodyPr/>
          <a:lstStyle/>
          <a:p>
            <a:pPr>
              <a:defRPr sz="2800"/>
            </a:pPr>
            <a:r>
              <a:t>Three samples allow sensitivity to different beam energies and cross section interaction modes</a:t>
            </a:r>
          </a:p>
          <a:p>
            <a:pPr>
              <a:defRPr sz="2800"/>
            </a:pPr>
            <a:r>
              <a:t>High statistics in neutrino mode provide strong constraints</a:t>
            </a:r>
          </a:p>
        </p:txBody>
      </p:sp>
      <p:sp>
        <p:nvSpPr>
          <p:cNvPr id="431" name="Slide Number"/>
          <p:cNvSpPr txBox="1"/>
          <p:nvPr>
            <p:ph type="sldNum" sz="quarter" idx="2"/>
          </p:nvPr>
        </p:nvSpPr>
        <p:spPr>
          <a:xfrm>
            <a:off x="6262836" y="8902700"/>
            <a:ext cx="466428" cy="4989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32" name="Stacked histograms are MC…"/>
          <p:cNvSpPr txBox="1"/>
          <p:nvPr/>
        </p:nvSpPr>
        <p:spPr>
          <a:xfrm>
            <a:off x="8467627" y="5496306"/>
            <a:ext cx="3799843" cy="8552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200"/>
            </a:pPr>
            <a:r>
              <a:t>Stacked histograms are MC </a:t>
            </a:r>
          </a:p>
          <a:p>
            <a:pPr>
              <a:defRPr sz="2200"/>
            </a:pPr>
            <a:r>
              <a:t>before data fit</a:t>
            </a:r>
          </a:p>
        </p:txBody>
      </p:sp>
      <p:sp>
        <p:nvSpPr>
          <p:cNvPr id="433" name="FGD1 samples shown;…"/>
          <p:cNvSpPr txBox="1"/>
          <p:nvPr/>
        </p:nvSpPr>
        <p:spPr>
          <a:xfrm>
            <a:off x="536442" y="1842223"/>
            <a:ext cx="3020852" cy="8552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200"/>
            </a:pPr>
            <a:r>
              <a:t>FGD1 samples shown;</a:t>
            </a:r>
          </a:p>
          <a:p>
            <a:pPr>
              <a:defRPr sz="2200"/>
            </a:pPr>
            <a:r>
              <a:t>FGD2 similar</a:t>
            </a:r>
          </a:p>
        </p:txBody>
      </p:sp>
      <p:pic>
        <p:nvPicPr>
          <p:cNvPr id="43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6467" y="2863531"/>
            <a:ext cx="5264189" cy="3565920"/>
          </a:xfrm>
          <a:prstGeom prst="rect">
            <a:avLst/>
          </a:prstGeom>
          <a:ln w="12700">
            <a:miter lim="400000"/>
          </a:ln>
        </p:spPr>
      </p:pic>
      <p:pic>
        <p:nvPicPr>
          <p:cNvPr id="435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718665" y="1454613"/>
            <a:ext cx="5264190" cy="3565920"/>
          </a:xfrm>
          <a:prstGeom prst="rect">
            <a:avLst/>
          </a:prstGeom>
          <a:ln w="12700">
            <a:miter lim="400000"/>
          </a:ln>
        </p:spPr>
      </p:pic>
      <p:pic>
        <p:nvPicPr>
          <p:cNvPr id="436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392445" y="2863531"/>
            <a:ext cx="5264189" cy="3565920"/>
          </a:xfrm>
          <a:prstGeom prst="rect">
            <a:avLst/>
          </a:prstGeom>
          <a:ln w="12700">
            <a:miter lim="400000"/>
          </a:ln>
        </p:spPr>
      </p:pic>
      <p:sp>
        <p:nvSpPr>
          <p:cNvPr id="437" name="CC0π"/>
          <p:cNvSpPr txBox="1"/>
          <p:nvPr/>
        </p:nvSpPr>
        <p:spPr>
          <a:xfrm>
            <a:off x="1920612" y="3360350"/>
            <a:ext cx="1565784" cy="7969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CC0π</a:t>
            </a:r>
          </a:p>
        </p:txBody>
      </p:sp>
      <p:sp>
        <p:nvSpPr>
          <p:cNvPr id="438" name="CC1π"/>
          <p:cNvSpPr txBox="1"/>
          <p:nvPr/>
        </p:nvSpPr>
        <p:spPr>
          <a:xfrm>
            <a:off x="5230471" y="2027114"/>
            <a:ext cx="1565784" cy="7969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CC1π</a:t>
            </a:r>
          </a:p>
        </p:txBody>
      </p:sp>
      <p:sp>
        <p:nvSpPr>
          <p:cNvPr id="439" name="CCother"/>
          <p:cNvSpPr txBox="1"/>
          <p:nvPr/>
        </p:nvSpPr>
        <p:spPr>
          <a:xfrm>
            <a:off x="8933446" y="3202147"/>
            <a:ext cx="2129137" cy="7969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CCother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Rounded Rectangle"/>
          <p:cNvSpPr/>
          <p:nvPr/>
        </p:nvSpPr>
        <p:spPr>
          <a:xfrm>
            <a:off x="266700" y="203200"/>
            <a:ext cx="12471400" cy="9334500"/>
          </a:xfrm>
          <a:prstGeom prst="roundRect">
            <a:avLst>
              <a:gd name="adj" fmla="val 1134"/>
            </a:avLst>
          </a:prstGeom>
          <a:ln w="25400">
            <a:solidFill>
              <a:srgbClr val="C0C0C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42" name="Rounded Rectangle"/>
          <p:cNvSpPr/>
          <p:nvPr/>
        </p:nvSpPr>
        <p:spPr>
          <a:xfrm>
            <a:off x="266700" y="203200"/>
            <a:ext cx="12471400" cy="9334500"/>
          </a:xfrm>
          <a:prstGeom prst="roundRect">
            <a:avLst>
              <a:gd name="adj" fmla="val 1134"/>
            </a:avLst>
          </a:prstGeom>
          <a:ln w="25400">
            <a:solidFill>
              <a:srgbClr val="C0C0C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43" name="CC0π Sampl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CC0π Samples</a:t>
            </a:r>
          </a:p>
        </p:txBody>
      </p:sp>
      <p:sp>
        <p:nvSpPr>
          <p:cNvPr id="444" name="Clear that data is in better agreement after the analysis…"/>
          <p:cNvSpPr txBox="1"/>
          <p:nvPr>
            <p:ph type="body" sz="half" idx="1"/>
          </p:nvPr>
        </p:nvSpPr>
        <p:spPr>
          <a:xfrm>
            <a:off x="1155699" y="6387901"/>
            <a:ext cx="11064628" cy="2667199"/>
          </a:xfrm>
          <a:prstGeom prst="rect">
            <a:avLst/>
          </a:prstGeom>
        </p:spPr>
        <p:txBody>
          <a:bodyPr lIns="0" tIns="0" rIns="0" bIns="0"/>
          <a:lstStyle/>
          <a:p>
            <a:pPr marL="740833" indent="-423333">
              <a:defRPr sz="3000"/>
            </a:pPr>
            <a:r>
              <a:t>Clear that data is in better agreement after the analysis</a:t>
            </a:r>
          </a:p>
          <a:p>
            <a:pPr marL="740833" indent="-423333">
              <a:defRPr sz="3000"/>
            </a:pPr>
            <a:r>
              <a:t>Adjustment comes through all the modes</a:t>
            </a:r>
          </a:p>
          <a:p>
            <a:pPr marL="740833" indent="-423333">
              <a:defRPr sz="3000"/>
            </a:pPr>
            <a:r>
              <a:t>T2K is no longer statistically limited at the near detector!</a:t>
            </a:r>
          </a:p>
        </p:txBody>
      </p:sp>
      <p:sp>
        <p:nvSpPr>
          <p:cNvPr id="445" name="Slide Number"/>
          <p:cNvSpPr txBox="1"/>
          <p:nvPr>
            <p:ph type="sldNum" sz="quarter" idx="2"/>
          </p:nvPr>
        </p:nvSpPr>
        <p:spPr>
          <a:xfrm>
            <a:off x="6264175" y="8902700"/>
            <a:ext cx="463749" cy="4989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46" name="Before analysis"/>
          <p:cNvSpPr txBox="1"/>
          <p:nvPr/>
        </p:nvSpPr>
        <p:spPr>
          <a:xfrm>
            <a:off x="1794109" y="1731156"/>
            <a:ext cx="3791062" cy="7969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Before analysis</a:t>
            </a:r>
          </a:p>
        </p:txBody>
      </p:sp>
      <p:sp>
        <p:nvSpPr>
          <p:cNvPr id="447" name="After analysis"/>
          <p:cNvSpPr txBox="1"/>
          <p:nvPr/>
        </p:nvSpPr>
        <p:spPr>
          <a:xfrm>
            <a:off x="8152566" y="1731156"/>
            <a:ext cx="3422006" cy="7969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After analysis</a:t>
            </a:r>
          </a:p>
        </p:txBody>
      </p:sp>
      <p:pic>
        <p:nvPicPr>
          <p:cNvPr id="448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58296" y="2661694"/>
            <a:ext cx="5864156" cy="3972334"/>
          </a:xfrm>
          <a:prstGeom prst="rect">
            <a:avLst/>
          </a:prstGeom>
          <a:ln w="12700">
            <a:miter lim="400000"/>
          </a:ln>
        </p:spPr>
      </p:pic>
      <p:pic>
        <p:nvPicPr>
          <p:cNvPr id="449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776408" y="2661694"/>
            <a:ext cx="5864159" cy="397233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6165" y="1216648"/>
            <a:ext cx="6768870" cy="45813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52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888555" y="1488300"/>
            <a:ext cx="5958690" cy="4037996"/>
          </a:xfrm>
          <a:prstGeom prst="rect">
            <a:avLst/>
          </a:prstGeom>
          <a:ln w="12700">
            <a:miter lim="400000"/>
          </a:ln>
        </p:spPr>
      </p:pic>
      <p:sp>
        <p:nvSpPr>
          <p:cNvPr id="453" name="Rounded Rectangle"/>
          <p:cNvSpPr/>
          <p:nvPr/>
        </p:nvSpPr>
        <p:spPr>
          <a:xfrm>
            <a:off x="266700" y="203200"/>
            <a:ext cx="12471400" cy="9334500"/>
          </a:xfrm>
          <a:prstGeom prst="roundRect">
            <a:avLst>
              <a:gd name="adj" fmla="val 1134"/>
            </a:avLst>
          </a:prstGeom>
          <a:ln w="25400">
            <a:solidFill>
              <a:srgbClr val="C0C0C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54" name="Propagation of Uncertainty"/>
          <p:cNvSpPr txBox="1"/>
          <p:nvPr>
            <p:ph type="title"/>
          </p:nvPr>
        </p:nvSpPr>
        <p:spPr>
          <a:xfrm>
            <a:off x="722833" y="-533400"/>
            <a:ext cx="11559134" cy="2438400"/>
          </a:xfrm>
          <a:prstGeom prst="rect">
            <a:avLst/>
          </a:prstGeom>
        </p:spPr>
        <p:txBody>
          <a:bodyPr/>
          <a:lstStyle>
            <a:lvl1pPr defTabSz="508254">
              <a:defRPr sz="7308"/>
            </a:lvl1pPr>
          </a:lstStyle>
          <a:p>
            <a:pPr/>
            <a:r>
              <a:t>Propagation of Uncertainty</a:t>
            </a:r>
          </a:p>
        </p:txBody>
      </p:sp>
      <p:sp>
        <p:nvSpPr>
          <p:cNvPr id="455" name="Slide Number"/>
          <p:cNvSpPr txBox="1"/>
          <p:nvPr>
            <p:ph type="sldNum" sz="quarter" idx="2"/>
          </p:nvPr>
        </p:nvSpPr>
        <p:spPr>
          <a:xfrm>
            <a:off x="6264919" y="8902700"/>
            <a:ext cx="462262" cy="4989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456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750833" y="5717296"/>
            <a:ext cx="9122134" cy="379513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8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057900" y="1600200"/>
            <a:ext cx="6654800" cy="4165600"/>
          </a:xfrm>
          <a:prstGeom prst="rect">
            <a:avLst/>
          </a:prstGeom>
          <a:ln w="12700">
            <a:miter lim="400000"/>
          </a:ln>
        </p:spPr>
      </p:pic>
      <p:sp>
        <p:nvSpPr>
          <p:cNvPr id="459" name="Rounded Rectangle"/>
          <p:cNvSpPr/>
          <p:nvPr/>
        </p:nvSpPr>
        <p:spPr>
          <a:xfrm>
            <a:off x="266700" y="203200"/>
            <a:ext cx="12471400" cy="9334500"/>
          </a:xfrm>
          <a:prstGeom prst="roundRect">
            <a:avLst>
              <a:gd name="adj" fmla="val 1134"/>
            </a:avLst>
          </a:prstGeom>
          <a:ln w="25400">
            <a:solidFill>
              <a:srgbClr val="C0C0C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60" name="‘Fake Data’ Analys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‘Fake Data’ Analyses</a:t>
            </a:r>
          </a:p>
        </p:txBody>
      </p:sp>
      <p:sp>
        <p:nvSpPr>
          <p:cNvPr id="461" name="Generate ‘fake data’ from alternative models…"/>
          <p:cNvSpPr txBox="1"/>
          <p:nvPr>
            <p:ph type="body" sz="half" idx="1"/>
          </p:nvPr>
        </p:nvSpPr>
        <p:spPr>
          <a:xfrm>
            <a:off x="774700" y="2247900"/>
            <a:ext cx="5232400" cy="6934200"/>
          </a:xfrm>
          <a:prstGeom prst="rect">
            <a:avLst/>
          </a:prstGeom>
        </p:spPr>
        <p:txBody>
          <a:bodyPr/>
          <a:lstStyle/>
          <a:p>
            <a:pPr/>
            <a:r>
              <a:t>Generate ‘fake data’ from alternative models</a:t>
            </a:r>
          </a:p>
          <a:p>
            <a:pPr/>
            <a:r>
              <a:t>Perform full analysis</a:t>
            </a:r>
          </a:p>
          <a:p>
            <a:pPr/>
            <a:r>
              <a:t>Example: Binding energy in nuclei</a:t>
            </a:r>
          </a:p>
          <a:p>
            <a:pPr/>
            <a:r>
              <a:t>Check if the analysis is sensitive to this</a:t>
            </a:r>
          </a:p>
        </p:txBody>
      </p:sp>
      <p:sp>
        <p:nvSpPr>
          <p:cNvPr id="462" name="Slide Number"/>
          <p:cNvSpPr txBox="1"/>
          <p:nvPr>
            <p:ph type="sldNum" sz="quarter" idx="2"/>
          </p:nvPr>
        </p:nvSpPr>
        <p:spPr>
          <a:xfrm>
            <a:off x="6262241" y="8902700"/>
            <a:ext cx="467618" cy="4989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463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076950" y="4552950"/>
            <a:ext cx="6616700" cy="49403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Rounded Rectangle"/>
          <p:cNvSpPr/>
          <p:nvPr/>
        </p:nvSpPr>
        <p:spPr>
          <a:xfrm>
            <a:off x="266700" y="203200"/>
            <a:ext cx="12471400" cy="9334500"/>
          </a:xfrm>
          <a:prstGeom prst="roundRect">
            <a:avLst>
              <a:gd name="adj" fmla="val 1134"/>
            </a:avLst>
          </a:prstGeom>
          <a:ln w="25400">
            <a:solidFill>
              <a:srgbClr val="C0C0C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pic>
        <p:nvPicPr>
          <p:cNvPr id="121" name="contours_wrc_data_123sigma_1d_dcp_both_official.pdf" descr="contours_wrc_data_123sigma_1d_dcp_both_official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20135" y="1623045"/>
            <a:ext cx="7627233" cy="4761976"/>
          </a:xfrm>
          <a:prstGeom prst="rect">
            <a:avLst/>
          </a:prstGeom>
          <a:ln w="12700">
            <a:miter lim="400000"/>
          </a:ln>
        </p:spPr>
      </p:pic>
      <p:pic>
        <p:nvPicPr>
          <p:cNvPr id="122" name="contours_wrc_data_123sigma_1d_dcp_ih_official.pdf" descr="contours_wrc_data_123sigma_1d_dcp_ih_official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008421" y="4006056"/>
            <a:ext cx="4294606" cy="2681288"/>
          </a:xfrm>
          <a:prstGeom prst="rect">
            <a:avLst/>
          </a:prstGeom>
          <a:ln w="12700">
            <a:miter lim="400000"/>
          </a:ln>
        </p:spPr>
      </p:pic>
      <p:sp>
        <p:nvSpPr>
          <p:cNvPr id="123" name="CP Viola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CP Violation</a:t>
            </a:r>
          </a:p>
        </p:txBody>
      </p:sp>
      <p:sp>
        <p:nvSpPr>
          <p:cNvPr id="124" name="There is a hint from T2K that δCP is not 0/π…"/>
          <p:cNvSpPr txBox="1"/>
          <p:nvPr>
            <p:ph type="body" sz="half" idx="1"/>
          </p:nvPr>
        </p:nvSpPr>
        <p:spPr>
          <a:xfrm>
            <a:off x="772790" y="6731694"/>
            <a:ext cx="11459220" cy="2285306"/>
          </a:xfrm>
          <a:prstGeom prst="rect">
            <a:avLst/>
          </a:prstGeom>
        </p:spPr>
        <p:txBody>
          <a:bodyPr/>
          <a:lstStyle/>
          <a:p>
            <a:pPr/>
            <a:r>
              <a:t>There is a hint from T2K that δ</a:t>
            </a:r>
            <a:r>
              <a:rPr baseline="-5999"/>
              <a:t>CP </a:t>
            </a:r>
            <a:r>
              <a:t>is not 0/π</a:t>
            </a:r>
          </a:p>
          <a:p>
            <a:pPr/>
            <a:r>
              <a:t>Should we trust this result?</a:t>
            </a:r>
          </a:p>
        </p:txBody>
      </p:sp>
      <p:sp>
        <p:nvSpPr>
          <p:cNvPr id="125" name="Slide Number"/>
          <p:cNvSpPr txBox="1"/>
          <p:nvPr>
            <p:ph type="sldNum" sz="quarter" idx="2"/>
          </p:nvPr>
        </p:nvSpPr>
        <p:spPr>
          <a:xfrm>
            <a:off x="6344840" y="8902700"/>
            <a:ext cx="302420" cy="4989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26" name="contours_wrc_data_123sigma_1d_dcp_nh_official.pdf" descr="contours_wrc_data_123sigma_1d_dcp_nh_official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008421" y="1479252"/>
            <a:ext cx="4294605" cy="2681288"/>
          </a:xfrm>
          <a:prstGeom prst="rect">
            <a:avLst/>
          </a:prstGeom>
          <a:ln w="12700">
            <a:miter lim="400000"/>
          </a:ln>
        </p:spPr>
      </p:pic>
      <p:sp>
        <p:nvSpPr>
          <p:cNvPr id="127" name="NH"/>
          <p:cNvSpPr txBox="1"/>
          <p:nvPr/>
        </p:nvSpPr>
        <p:spPr>
          <a:xfrm>
            <a:off x="10644454" y="2493360"/>
            <a:ext cx="555092" cy="4742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>
                <a:solidFill>
                  <a:srgbClr val="0096FF"/>
                </a:solidFill>
              </a:defRPr>
            </a:lvl1pPr>
          </a:lstStyle>
          <a:p>
            <a:pPr/>
            <a:r>
              <a:t>NH</a:t>
            </a:r>
          </a:p>
        </p:txBody>
      </p:sp>
      <p:sp>
        <p:nvSpPr>
          <p:cNvPr id="128" name="IH"/>
          <p:cNvSpPr txBox="1"/>
          <p:nvPr/>
        </p:nvSpPr>
        <p:spPr>
          <a:xfrm>
            <a:off x="10721193" y="5007960"/>
            <a:ext cx="401614" cy="4742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>
                <a:solidFill>
                  <a:srgbClr val="0096FF"/>
                </a:solidFill>
              </a:defRPr>
            </a:lvl1pPr>
          </a:lstStyle>
          <a:p>
            <a:pPr/>
            <a:r>
              <a:t>IH</a:t>
            </a:r>
          </a:p>
        </p:txBody>
      </p:sp>
      <p:sp>
        <p:nvSpPr>
          <p:cNvPr id="129" name="Results shown are for with reactor constraint; T2K only in back up"/>
          <p:cNvSpPr txBox="1"/>
          <p:nvPr/>
        </p:nvSpPr>
        <p:spPr>
          <a:xfrm>
            <a:off x="2643981" y="1659619"/>
            <a:ext cx="4643438" cy="2875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200"/>
            </a:lvl1pPr>
          </a:lstStyle>
          <a:p>
            <a:pPr/>
            <a:r>
              <a:t>Results shown are for with reactor constraint; T2K only in back up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Rounded Rectangle"/>
          <p:cNvSpPr/>
          <p:nvPr/>
        </p:nvSpPr>
        <p:spPr>
          <a:xfrm>
            <a:off x="266700" y="203200"/>
            <a:ext cx="12471400" cy="9334500"/>
          </a:xfrm>
          <a:prstGeom prst="roundRect">
            <a:avLst>
              <a:gd name="adj" fmla="val 1134"/>
            </a:avLst>
          </a:prstGeom>
          <a:ln w="25400">
            <a:solidFill>
              <a:srgbClr val="C0C0C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66" name="NOvA ND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NOvA ND</a:t>
            </a:r>
          </a:p>
        </p:txBody>
      </p:sp>
      <p:sp>
        <p:nvSpPr>
          <p:cNvPr id="467" name="Slide Number"/>
          <p:cNvSpPr txBox="1"/>
          <p:nvPr>
            <p:ph type="sldNum" sz="quarter" idx="2"/>
          </p:nvPr>
        </p:nvSpPr>
        <p:spPr>
          <a:xfrm>
            <a:off x="6263133" y="8902700"/>
            <a:ext cx="465834" cy="4989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468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07332" y="1759942"/>
            <a:ext cx="10790136" cy="2678709"/>
          </a:xfrm>
          <a:prstGeom prst="rect">
            <a:avLst/>
          </a:prstGeom>
          <a:ln w="12700">
            <a:miter lim="400000"/>
          </a:ln>
        </p:spPr>
      </p:pic>
      <p:pic>
        <p:nvPicPr>
          <p:cNvPr id="469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376251" y="4500570"/>
            <a:ext cx="9795098" cy="4721062"/>
          </a:xfrm>
          <a:prstGeom prst="rect">
            <a:avLst/>
          </a:prstGeom>
          <a:ln w="12700">
            <a:miter lim="400000"/>
          </a:ln>
        </p:spPr>
      </p:pic>
      <p:sp>
        <p:nvSpPr>
          <p:cNvPr id="470" name="Muon catcher"/>
          <p:cNvSpPr txBox="1"/>
          <p:nvPr/>
        </p:nvSpPr>
        <p:spPr>
          <a:xfrm>
            <a:off x="9059775" y="4618043"/>
            <a:ext cx="3470450" cy="7969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Muon catcher</a:t>
            </a:r>
          </a:p>
        </p:txBody>
      </p:sp>
      <p:sp>
        <p:nvSpPr>
          <p:cNvPr id="471" name="Line"/>
          <p:cNvSpPr/>
          <p:nvPr/>
        </p:nvSpPr>
        <p:spPr>
          <a:xfrm flipH="1">
            <a:off x="8569821" y="5416847"/>
            <a:ext cx="2675583" cy="1938239"/>
          </a:xfrm>
          <a:prstGeom prst="line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  <p:txBody>
          <a:bodyPr lIns="0" tIns="0" rIns="0" bIns="0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72" name="Scintillator units"/>
          <p:cNvSpPr txBox="1"/>
          <p:nvPr/>
        </p:nvSpPr>
        <p:spPr>
          <a:xfrm>
            <a:off x="2986881" y="4478343"/>
            <a:ext cx="3881438" cy="7969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Scintillator units</a:t>
            </a:r>
          </a:p>
        </p:txBody>
      </p:sp>
      <p:sp>
        <p:nvSpPr>
          <p:cNvPr id="473" name="Line"/>
          <p:cNvSpPr/>
          <p:nvPr/>
        </p:nvSpPr>
        <p:spPr>
          <a:xfrm>
            <a:off x="5433863" y="5236666"/>
            <a:ext cx="621358" cy="1877120"/>
          </a:xfrm>
          <a:prstGeom prst="line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  <p:txBody>
          <a:bodyPr lIns="0" tIns="0" rIns="0" bIns="0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74" name="Primary Interaction Material: Carbon"/>
          <p:cNvSpPr txBox="1"/>
          <p:nvPr/>
        </p:nvSpPr>
        <p:spPr>
          <a:xfrm>
            <a:off x="618258" y="1380346"/>
            <a:ext cx="5482175" cy="9053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400">
                <a:solidFill>
                  <a:srgbClr val="000000"/>
                </a:solidFill>
              </a:defRPr>
            </a:lvl1pPr>
          </a:lstStyle>
          <a:p>
            <a:pPr/>
            <a:r>
              <a:t>Primary Interaction Material: Carbon</a:t>
            </a:r>
          </a:p>
        </p:txBody>
      </p:sp>
      <p:pic>
        <p:nvPicPr>
          <p:cNvPr id="475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81709" y="5256683"/>
            <a:ext cx="1373382" cy="380151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Rounded Rectangle"/>
          <p:cNvSpPr/>
          <p:nvPr/>
        </p:nvSpPr>
        <p:spPr>
          <a:xfrm>
            <a:off x="266700" y="203200"/>
            <a:ext cx="12471400" cy="9334500"/>
          </a:xfrm>
          <a:prstGeom prst="roundRect">
            <a:avLst>
              <a:gd name="adj" fmla="val 1134"/>
            </a:avLst>
          </a:prstGeom>
          <a:ln w="25400">
            <a:solidFill>
              <a:srgbClr val="C0C0C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78" name="NOvA ND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NOvA ND</a:t>
            </a:r>
          </a:p>
        </p:txBody>
      </p:sp>
      <p:sp>
        <p:nvSpPr>
          <p:cNvPr id="479" name="Slide Number"/>
          <p:cNvSpPr txBox="1"/>
          <p:nvPr>
            <p:ph type="sldNum" sz="quarter" idx="2"/>
          </p:nvPr>
        </p:nvSpPr>
        <p:spPr>
          <a:xfrm>
            <a:off x="6250781" y="8902700"/>
            <a:ext cx="490538" cy="4989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480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0" t="3867" r="0" b="0"/>
          <a:stretch>
            <a:fillRect/>
          </a:stretch>
        </p:blipFill>
        <p:spPr>
          <a:xfrm>
            <a:off x="638968" y="2591823"/>
            <a:ext cx="11726895" cy="3861730"/>
          </a:xfrm>
          <a:prstGeom prst="rect">
            <a:avLst/>
          </a:prstGeom>
          <a:ln w="12700">
            <a:miter lim="400000"/>
          </a:ln>
        </p:spPr>
      </p:pic>
      <p:sp>
        <p:nvSpPr>
          <p:cNvPr id="481" name="Strategy:…"/>
          <p:cNvSpPr txBox="1"/>
          <p:nvPr/>
        </p:nvSpPr>
        <p:spPr>
          <a:xfrm>
            <a:off x="1000195" y="6662833"/>
            <a:ext cx="10201933" cy="19982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2200"/>
            </a:pPr>
            <a:r>
              <a:t>Strategy:</a:t>
            </a:r>
          </a:p>
          <a:p>
            <a:pPr marL="228600" indent="-228600" algn="l">
              <a:buSzPct val="100000"/>
              <a:buChar char="•"/>
              <a:defRPr sz="2200"/>
            </a:pPr>
            <a:r>
              <a:t>Unfold ND data to predict true energy spectrum</a:t>
            </a:r>
          </a:p>
          <a:p>
            <a:pPr marL="228600" indent="-228600" algn="l">
              <a:buSzPct val="100000"/>
              <a:buChar char="•"/>
              <a:defRPr sz="2200"/>
            </a:pPr>
            <a:r>
              <a:t>Apply Far/Near ratio and oscillations</a:t>
            </a:r>
          </a:p>
          <a:p>
            <a:pPr marL="228600" indent="-228600" algn="l">
              <a:buSzPct val="100000"/>
              <a:buChar char="•"/>
              <a:defRPr sz="2200"/>
            </a:pPr>
            <a:r>
              <a:t>Fold back to reconstructed energy</a:t>
            </a:r>
          </a:p>
          <a:p>
            <a:pPr marL="228600" indent="-228600" algn="l">
              <a:buSzPct val="100000"/>
              <a:buChar char="•"/>
              <a:defRPr sz="2200"/>
            </a:pPr>
            <a:r>
              <a:t>Systematics are applied as variations on the true-reconstructed matrices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Rounded Rectangle"/>
          <p:cNvSpPr/>
          <p:nvPr/>
        </p:nvSpPr>
        <p:spPr>
          <a:xfrm>
            <a:off x="266700" y="203200"/>
            <a:ext cx="12471400" cy="9334500"/>
          </a:xfrm>
          <a:prstGeom prst="roundRect">
            <a:avLst>
              <a:gd name="adj" fmla="val 1134"/>
            </a:avLst>
          </a:prstGeom>
          <a:ln w="25400">
            <a:solidFill>
              <a:srgbClr val="C0C0C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84" name="NOvA ND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NOvA ND</a:t>
            </a:r>
          </a:p>
        </p:txBody>
      </p:sp>
      <p:sp>
        <p:nvSpPr>
          <p:cNvPr id="485" name="Split into bins of hadronic energy…"/>
          <p:cNvSpPr txBox="1"/>
          <p:nvPr>
            <p:ph type="body" sz="quarter" idx="1"/>
          </p:nvPr>
        </p:nvSpPr>
        <p:spPr>
          <a:xfrm>
            <a:off x="5735637" y="6022452"/>
            <a:ext cx="6740427" cy="3058048"/>
          </a:xfrm>
          <a:prstGeom prst="rect">
            <a:avLst/>
          </a:prstGeom>
        </p:spPr>
        <p:txBody>
          <a:bodyPr/>
          <a:lstStyle/>
          <a:p>
            <a:pPr/>
            <a:r>
              <a:t>Split into bins of hadronic energy</a:t>
            </a:r>
          </a:p>
          <a:p>
            <a:pPr/>
            <a:r>
              <a:t>This reflects different energy resolutions</a:t>
            </a:r>
          </a:p>
        </p:txBody>
      </p:sp>
      <p:sp>
        <p:nvSpPr>
          <p:cNvPr id="486" name="Slide Number"/>
          <p:cNvSpPr txBox="1"/>
          <p:nvPr>
            <p:ph type="sldNum" sz="quarter" idx="2"/>
          </p:nvPr>
        </p:nvSpPr>
        <p:spPr>
          <a:xfrm>
            <a:off x="6263580" y="8902700"/>
            <a:ext cx="464940" cy="4989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487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95078" y="1590894"/>
            <a:ext cx="11814644" cy="4483456"/>
          </a:xfrm>
          <a:prstGeom prst="rect">
            <a:avLst/>
          </a:prstGeom>
          <a:ln w="12700">
            <a:miter lim="400000"/>
          </a:ln>
        </p:spPr>
      </p:pic>
      <p:pic>
        <p:nvPicPr>
          <p:cNvPr id="488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35621" y="6221151"/>
            <a:ext cx="4977158" cy="305804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Rounded Rectangle"/>
          <p:cNvSpPr/>
          <p:nvPr/>
        </p:nvSpPr>
        <p:spPr>
          <a:xfrm>
            <a:off x="266700" y="203200"/>
            <a:ext cx="12471400" cy="9334500"/>
          </a:xfrm>
          <a:prstGeom prst="roundRect">
            <a:avLst>
              <a:gd name="adj" fmla="val 1134"/>
            </a:avLst>
          </a:prstGeom>
          <a:ln w="25400">
            <a:solidFill>
              <a:srgbClr val="C0C0C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91" name="Propagation of Uncertainty"/>
          <p:cNvSpPr txBox="1"/>
          <p:nvPr>
            <p:ph type="title"/>
          </p:nvPr>
        </p:nvSpPr>
        <p:spPr>
          <a:xfrm>
            <a:off x="825822" y="-254000"/>
            <a:ext cx="11353156" cy="2438400"/>
          </a:xfrm>
          <a:prstGeom prst="rect">
            <a:avLst/>
          </a:prstGeom>
        </p:spPr>
        <p:txBody>
          <a:bodyPr/>
          <a:lstStyle>
            <a:lvl1pPr defTabSz="496570">
              <a:defRPr sz="7140"/>
            </a:lvl1pPr>
          </a:lstStyle>
          <a:p>
            <a:pPr/>
            <a:r>
              <a:t>Propagation of Uncertainty</a:t>
            </a:r>
          </a:p>
        </p:txBody>
      </p:sp>
      <p:sp>
        <p:nvSpPr>
          <p:cNvPr id="492" name="Statistical uncertainty still dominates for NOvA…"/>
          <p:cNvSpPr txBox="1"/>
          <p:nvPr>
            <p:ph type="body" sz="half" idx="1"/>
          </p:nvPr>
        </p:nvSpPr>
        <p:spPr>
          <a:xfrm>
            <a:off x="736600" y="2247900"/>
            <a:ext cx="5232400" cy="6934200"/>
          </a:xfrm>
          <a:prstGeom prst="rect">
            <a:avLst/>
          </a:prstGeom>
        </p:spPr>
        <p:txBody>
          <a:bodyPr/>
          <a:lstStyle/>
          <a:p>
            <a:pPr/>
            <a:r>
              <a:t>Statistical uncertainty still dominates for NOvA</a:t>
            </a:r>
          </a:p>
          <a:p>
            <a:pPr/>
            <a:r>
              <a:t>Nevertheless, as datasets increase, this will become increasingly important</a:t>
            </a:r>
          </a:p>
        </p:txBody>
      </p:sp>
      <p:sp>
        <p:nvSpPr>
          <p:cNvPr id="493" name="Slide Number"/>
          <p:cNvSpPr txBox="1"/>
          <p:nvPr>
            <p:ph type="sldNum" sz="quarter" idx="2"/>
          </p:nvPr>
        </p:nvSpPr>
        <p:spPr>
          <a:xfrm>
            <a:off x="6250781" y="8902700"/>
            <a:ext cx="490538" cy="4989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49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42065" y="2486041"/>
            <a:ext cx="6432535" cy="478151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Rounded Rectangle"/>
          <p:cNvSpPr/>
          <p:nvPr/>
        </p:nvSpPr>
        <p:spPr>
          <a:xfrm>
            <a:off x="266700" y="203200"/>
            <a:ext cx="12471400" cy="9334500"/>
          </a:xfrm>
          <a:prstGeom prst="roundRect">
            <a:avLst>
              <a:gd name="adj" fmla="val 1134"/>
            </a:avLst>
          </a:prstGeom>
          <a:ln w="25400">
            <a:solidFill>
              <a:srgbClr val="C0C0C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497" name="Problems: Phase Spac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37463">
              <a:defRPr sz="7728"/>
            </a:lvl1pPr>
          </a:lstStyle>
          <a:p>
            <a:pPr/>
            <a:r>
              <a:t>Problems: Phase Space</a:t>
            </a:r>
          </a:p>
        </p:txBody>
      </p:sp>
      <p:sp>
        <p:nvSpPr>
          <p:cNvPr id="498" name="Near detectors typically have a restricted phase space relative to their far detectors…"/>
          <p:cNvSpPr txBox="1"/>
          <p:nvPr>
            <p:ph type="body" sz="half" idx="1"/>
          </p:nvPr>
        </p:nvSpPr>
        <p:spPr>
          <a:xfrm>
            <a:off x="6732262" y="1574800"/>
            <a:ext cx="5813377" cy="6934201"/>
          </a:xfrm>
          <a:prstGeom prst="rect">
            <a:avLst/>
          </a:prstGeom>
        </p:spPr>
        <p:txBody>
          <a:bodyPr/>
          <a:lstStyle/>
          <a:p>
            <a:pPr/>
            <a:r>
              <a:t>Near detectors typically have a restricted phase space relative to their far detectors</a:t>
            </a:r>
          </a:p>
          <a:p>
            <a:pPr/>
            <a:r>
              <a:t>Uncertainties in Q</a:t>
            </a:r>
            <a:r>
              <a:rPr baseline="31999"/>
              <a:t>2 </a:t>
            </a:r>
            <a:r>
              <a:t>can badly affect this!</a:t>
            </a:r>
          </a:p>
        </p:txBody>
      </p:sp>
      <p:sp>
        <p:nvSpPr>
          <p:cNvPr id="499" name="Slide Number"/>
          <p:cNvSpPr txBox="1"/>
          <p:nvPr>
            <p:ph type="sldNum" sz="quarter" idx="2"/>
          </p:nvPr>
        </p:nvSpPr>
        <p:spPr>
          <a:xfrm>
            <a:off x="6250781" y="8902700"/>
            <a:ext cx="490538" cy="4989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500" name="image61.png" descr="image61.png"/>
          <p:cNvPicPr>
            <a:picLocks noChangeAspect="1"/>
          </p:cNvPicPr>
          <p:nvPr/>
        </p:nvPicPr>
        <p:blipFill>
          <a:blip r:embed="rId2">
            <a:extLst/>
          </a:blip>
          <a:srcRect l="8903" t="14336" r="14300" b="3942"/>
          <a:stretch>
            <a:fillRect/>
          </a:stretch>
        </p:blipFill>
        <p:spPr>
          <a:xfrm>
            <a:off x="952499" y="1828799"/>
            <a:ext cx="5476877" cy="3619501"/>
          </a:xfrm>
          <a:prstGeom prst="rect">
            <a:avLst/>
          </a:prstGeom>
          <a:ln w="12700">
            <a:miter lim="400000"/>
          </a:ln>
        </p:spPr>
      </p:pic>
      <p:sp>
        <p:nvSpPr>
          <p:cNvPr id="501" name="Triangle"/>
          <p:cNvSpPr/>
          <p:nvPr/>
        </p:nvSpPr>
        <p:spPr>
          <a:xfrm>
            <a:off x="2766218" y="1983382"/>
            <a:ext cx="1649563" cy="34034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9916"/>
                </a:moveTo>
                <a:lnTo>
                  <a:pt x="20992" y="0"/>
                </a:lnTo>
                <a:lnTo>
                  <a:pt x="21600" y="21600"/>
                </a:lnTo>
                <a:lnTo>
                  <a:pt x="0" y="9916"/>
                </a:lnTo>
                <a:close/>
              </a:path>
            </a:pathLst>
          </a:custGeom>
          <a:solidFill>
            <a:srgbClr val="FFFFFF">
              <a:alpha val="37334"/>
            </a:srgbClr>
          </a:solidFill>
          <a:ln w="38100">
            <a:solidFill>
              <a:srgbClr val="D6D6D6"/>
            </a:solidFill>
            <a:miter lim="400000"/>
          </a:ln>
        </p:spPr>
        <p:txBody>
          <a:bodyPr lIns="0" tIns="0" rIns="0" bIns="0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pic>
        <p:nvPicPr>
          <p:cNvPr id="502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18726" y="5459512"/>
            <a:ext cx="4937912" cy="3828042"/>
          </a:xfrm>
          <a:prstGeom prst="rect">
            <a:avLst/>
          </a:prstGeom>
          <a:ln w="12700">
            <a:miter lim="400000"/>
          </a:ln>
        </p:spPr>
      </p:pic>
      <p:sp>
        <p:nvSpPr>
          <p:cNvPr id="503" name="Rectangle"/>
          <p:cNvSpPr/>
          <p:nvPr/>
        </p:nvSpPr>
        <p:spPr>
          <a:xfrm>
            <a:off x="1752599" y="7735837"/>
            <a:ext cx="5683500" cy="938263"/>
          </a:xfrm>
          <a:prstGeom prst="rect">
            <a:avLst/>
          </a:prstGeom>
          <a:solidFill>
            <a:srgbClr val="008F00">
              <a:alpha val="39031"/>
            </a:srgbClr>
          </a:solidFill>
          <a:ln w="25400">
            <a:solidFill>
              <a:srgbClr val="008F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04" name="T2K FD sample"/>
          <p:cNvSpPr txBox="1"/>
          <p:nvPr/>
        </p:nvSpPr>
        <p:spPr>
          <a:xfrm rot="16200000">
            <a:off x="-365795" y="6983378"/>
            <a:ext cx="2280990" cy="5112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/>
            </a:lvl1pPr>
          </a:lstStyle>
          <a:p>
            <a:pPr/>
            <a:r>
              <a:t>T2K FD sample</a:t>
            </a:r>
          </a:p>
        </p:txBody>
      </p:sp>
      <p:sp>
        <p:nvSpPr>
          <p:cNvPr id="505" name="Rectangle"/>
          <p:cNvSpPr/>
          <p:nvPr/>
        </p:nvSpPr>
        <p:spPr>
          <a:xfrm>
            <a:off x="1752599" y="5778499"/>
            <a:ext cx="3431035" cy="2870201"/>
          </a:xfrm>
          <a:prstGeom prst="rect">
            <a:avLst/>
          </a:prstGeom>
          <a:solidFill>
            <a:srgbClr val="9437FF">
              <a:alpha val="22275"/>
            </a:srgbClr>
          </a:solidFill>
          <a:ln w="25400">
            <a:solidFill>
              <a:srgbClr val="9437FF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Rounded Rectangle"/>
          <p:cNvSpPr/>
          <p:nvPr/>
        </p:nvSpPr>
        <p:spPr>
          <a:xfrm>
            <a:off x="266700" y="203200"/>
            <a:ext cx="12471400" cy="9334500"/>
          </a:xfrm>
          <a:prstGeom prst="roundRect">
            <a:avLst>
              <a:gd name="adj" fmla="val 1134"/>
            </a:avLst>
          </a:prstGeom>
          <a:ln w="25400">
            <a:solidFill>
              <a:srgbClr val="C0C0C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08" name="Problems: Energy Spectrum"/>
          <p:cNvSpPr txBox="1"/>
          <p:nvPr>
            <p:ph type="title"/>
          </p:nvPr>
        </p:nvSpPr>
        <p:spPr>
          <a:xfrm>
            <a:off x="808657" y="-241300"/>
            <a:ext cx="11387486" cy="2438400"/>
          </a:xfrm>
          <a:prstGeom prst="rect">
            <a:avLst/>
          </a:prstGeom>
        </p:spPr>
        <p:txBody>
          <a:bodyPr/>
          <a:lstStyle>
            <a:lvl1pPr defTabSz="496570">
              <a:defRPr sz="7140"/>
            </a:lvl1pPr>
          </a:lstStyle>
          <a:p>
            <a:pPr/>
            <a:r>
              <a:t>Problems: Energy Spectrum</a:t>
            </a:r>
          </a:p>
        </p:txBody>
      </p:sp>
      <p:sp>
        <p:nvSpPr>
          <p:cNvPr id="509" name="Near and far do not see identical fluxes…"/>
          <p:cNvSpPr txBox="1"/>
          <p:nvPr>
            <p:ph type="body" sz="half" idx="1"/>
          </p:nvPr>
        </p:nvSpPr>
        <p:spPr>
          <a:xfrm>
            <a:off x="868362" y="6654800"/>
            <a:ext cx="11268076" cy="2438401"/>
          </a:xfrm>
          <a:prstGeom prst="rect">
            <a:avLst/>
          </a:prstGeom>
        </p:spPr>
        <p:txBody>
          <a:bodyPr/>
          <a:lstStyle/>
          <a:p>
            <a:pPr marL="734694" indent="-452119" defTabSz="519937">
              <a:spcBef>
                <a:spcPts val="2100"/>
              </a:spcBef>
              <a:defRPr sz="3204"/>
            </a:pPr>
            <a:r>
              <a:t>Near and far do not see identical fluxes</a:t>
            </a:r>
          </a:p>
          <a:p>
            <a:pPr marL="734694" indent="-452119" defTabSz="519937">
              <a:spcBef>
                <a:spcPts val="2100"/>
              </a:spcBef>
              <a:defRPr sz="3204"/>
            </a:pPr>
            <a:r>
              <a:t>Different modes have different energy resolution/biases</a:t>
            </a:r>
          </a:p>
          <a:p>
            <a:pPr marL="734694" indent="-452119" defTabSz="519937">
              <a:spcBef>
                <a:spcPts val="2100"/>
              </a:spcBef>
              <a:defRPr sz="3204"/>
            </a:pPr>
            <a:r>
              <a:t>If this is wrong—can produce biases in osc. parameters</a:t>
            </a:r>
          </a:p>
        </p:txBody>
      </p:sp>
      <p:sp>
        <p:nvSpPr>
          <p:cNvPr id="510" name="Slide Number"/>
          <p:cNvSpPr txBox="1"/>
          <p:nvPr>
            <p:ph type="sldNum" sz="quarter" idx="2"/>
          </p:nvPr>
        </p:nvSpPr>
        <p:spPr>
          <a:xfrm>
            <a:off x="6251823" y="8902700"/>
            <a:ext cx="488454" cy="4989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511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0" t="1396" r="0" b="736"/>
          <a:stretch>
            <a:fillRect/>
          </a:stretch>
        </p:blipFill>
        <p:spPr>
          <a:xfrm>
            <a:off x="628650" y="2006284"/>
            <a:ext cx="6667500" cy="4449615"/>
          </a:xfrm>
          <a:prstGeom prst="rect">
            <a:avLst/>
          </a:prstGeom>
          <a:ln w="12700">
            <a:miter lim="400000"/>
          </a:ln>
        </p:spPr>
      </p:pic>
      <p:pic>
        <p:nvPicPr>
          <p:cNvPr id="512" name="Image" descr="Image"/>
          <p:cNvPicPr>
            <a:picLocks noChangeAspect="1"/>
          </p:cNvPicPr>
          <p:nvPr/>
        </p:nvPicPr>
        <p:blipFill>
          <a:blip r:embed="rId3">
            <a:extLst/>
          </a:blip>
          <a:srcRect l="0" t="0" r="0" b="269"/>
          <a:stretch>
            <a:fillRect/>
          </a:stretch>
        </p:blipFill>
        <p:spPr>
          <a:xfrm>
            <a:off x="7054211" y="1883650"/>
            <a:ext cx="5531489" cy="469495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Rounded Rectangle"/>
          <p:cNvSpPr/>
          <p:nvPr/>
        </p:nvSpPr>
        <p:spPr>
          <a:xfrm>
            <a:off x="266700" y="203200"/>
            <a:ext cx="12471400" cy="9334500"/>
          </a:xfrm>
          <a:prstGeom prst="roundRect">
            <a:avLst>
              <a:gd name="adj" fmla="val 1134"/>
            </a:avLst>
          </a:prstGeom>
          <a:ln w="25400">
            <a:solidFill>
              <a:srgbClr val="C0C0C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15" name="Problem: Model Degeneracy"/>
          <p:cNvSpPr txBox="1"/>
          <p:nvPr>
            <p:ph type="title"/>
          </p:nvPr>
        </p:nvSpPr>
        <p:spPr>
          <a:xfrm>
            <a:off x="463252" y="-228600"/>
            <a:ext cx="12078296" cy="2438400"/>
          </a:xfrm>
          <a:prstGeom prst="rect">
            <a:avLst/>
          </a:prstGeom>
        </p:spPr>
        <p:txBody>
          <a:bodyPr/>
          <a:lstStyle>
            <a:lvl1pPr defTabSz="496570">
              <a:defRPr sz="7140"/>
            </a:lvl1pPr>
          </a:lstStyle>
          <a:p>
            <a:pPr/>
            <a:r>
              <a:t>Problem: Model Degeneracy</a:t>
            </a:r>
          </a:p>
        </p:txBody>
      </p:sp>
      <p:sp>
        <p:nvSpPr>
          <p:cNvPr id="516" name="Example: can shift energy from protons to neutrons and the ND spectrum looks fine via other model compensations…"/>
          <p:cNvSpPr txBox="1"/>
          <p:nvPr>
            <p:ph type="body" sz="half" idx="1"/>
          </p:nvPr>
        </p:nvSpPr>
        <p:spPr>
          <a:xfrm>
            <a:off x="821481" y="2057400"/>
            <a:ext cx="5477719" cy="6934201"/>
          </a:xfrm>
          <a:prstGeom prst="rect">
            <a:avLst/>
          </a:prstGeom>
        </p:spPr>
        <p:txBody>
          <a:bodyPr/>
          <a:lstStyle/>
          <a:p>
            <a:pPr/>
            <a:r>
              <a:t>Example: can shift energy from protons to neutrons and the ND spectrum looks fine via other model compensations</a:t>
            </a:r>
          </a:p>
          <a:p>
            <a:pPr/>
            <a:r>
              <a:t>Impact on oscillation contours is large</a:t>
            </a:r>
          </a:p>
        </p:txBody>
      </p:sp>
      <p:sp>
        <p:nvSpPr>
          <p:cNvPr id="517" name="Slide Number"/>
          <p:cNvSpPr txBox="1"/>
          <p:nvPr>
            <p:ph type="sldNum" sz="quarter" idx="2"/>
          </p:nvPr>
        </p:nvSpPr>
        <p:spPr>
          <a:xfrm>
            <a:off x="6250781" y="8902700"/>
            <a:ext cx="490538" cy="4989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518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652815" y="1847850"/>
            <a:ext cx="5033170" cy="4398616"/>
          </a:xfrm>
          <a:prstGeom prst="rect">
            <a:avLst/>
          </a:prstGeom>
          <a:ln w="12700">
            <a:miter lim="400000"/>
          </a:ln>
        </p:spPr>
      </p:pic>
      <p:pic>
        <p:nvPicPr>
          <p:cNvPr id="519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959600" y="6066457"/>
            <a:ext cx="4419600" cy="32258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Rounded Rectangle"/>
          <p:cNvSpPr/>
          <p:nvPr/>
        </p:nvSpPr>
        <p:spPr>
          <a:xfrm>
            <a:off x="266700" y="203200"/>
            <a:ext cx="12471400" cy="9334500"/>
          </a:xfrm>
          <a:prstGeom prst="roundRect">
            <a:avLst>
              <a:gd name="adj" fmla="val 1134"/>
            </a:avLst>
          </a:prstGeom>
          <a:ln w="25400">
            <a:solidFill>
              <a:srgbClr val="C0C0C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22" name="Next Genera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Next Generation</a:t>
            </a:r>
          </a:p>
        </p:txBody>
      </p:sp>
      <p:sp>
        <p:nvSpPr>
          <p:cNvPr id="523" name="Systematic uncertainties have a huge effect on the sensitivity of future LBL experiments…"/>
          <p:cNvSpPr txBox="1"/>
          <p:nvPr>
            <p:ph type="body" sz="half" idx="1"/>
          </p:nvPr>
        </p:nvSpPr>
        <p:spPr>
          <a:xfrm>
            <a:off x="1155699" y="6563022"/>
            <a:ext cx="11032184" cy="2695278"/>
          </a:xfrm>
          <a:prstGeom prst="rect">
            <a:avLst/>
          </a:prstGeom>
        </p:spPr>
        <p:txBody>
          <a:bodyPr/>
          <a:lstStyle/>
          <a:p>
            <a:pPr/>
            <a:r>
              <a:t>Systematic uncertainties have a huge effect on the sensitivity of future LBL experiments</a:t>
            </a:r>
          </a:p>
          <a:p>
            <a:pPr/>
            <a:r>
              <a:t>We have to do much better!</a:t>
            </a:r>
          </a:p>
        </p:txBody>
      </p:sp>
      <p:sp>
        <p:nvSpPr>
          <p:cNvPr id="524" name="Slide Number"/>
          <p:cNvSpPr txBox="1"/>
          <p:nvPr>
            <p:ph type="sldNum" sz="quarter" idx="2"/>
          </p:nvPr>
        </p:nvSpPr>
        <p:spPr>
          <a:xfrm>
            <a:off x="6250781" y="8902700"/>
            <a:ext cx="490538" cy="4989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525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73200" y="1479550"/>
            <a:ext cx="8890000" cy="4965700"/>
          </a:xfrm>
          <a:prstGeom prst="rect">
            <a:avLst/>
          </a:prstGeom>
          <a:ln w="12700">
            <a:miter lim="400000"/>
          </a:ln>
        </p:spPr>
      </p:pic>
      <p:sp>
        <p:nvSpPr>
          <p:cNvPr id="526" name="HK"/>
          <p:cNvSpPr txBox="1"/>
          <p:nvPr/>
        </p:nvSpPr>
        <p:spPr>
          <a:xfrm>
            <a:off x="9260637" y="1519243"/>
            <a:ext cx="858926" cy="7969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HK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8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956817" y="1636141"/>
            <a:ext cx="10494766" cy="7202291"/>
          </a:xfrm>
          <a:prstGeom prst="rect">
            <a:avLst/>
          </a:prstGeom>
          <a:ln w="12700">
            <a:miter lim="400000"/>
          </a:ln>
        </p:spPr>
      </p:pic>
      <p:sp>
        <p:nvSpPr>
          <p:cNvPr id="529" name="Rounded Rectangle"/>
          <p:cNvSpPr/>
          <p:nvPr/>
        </p:nvSpPr>
        <p:spPr>
          <a:xfrm>
            <a:off x="266700" y="203200"/>
            <a:ext cx="12471400" cy="9334500"/>
          </a:xfrm>
          <a:prstGeom prst="roundRect">
            <a:avLst>
              <a:gd name="adj" fmla="val 1134"/>
            </a:avLst>
          </a:prstGeom>
          <a:ln w="25400">
            <a:solidFill>
              <a:srgbClr val="C0C0C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30" name="New Concepts: PRISM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49148">
              <a:defRPr sz="7896"/>
            </a:lvl1pPr>
          </a:lstStyle>
          <a:p>
            <a:pPr/>
            <a:r>
              <a:t>New Concepts: PRISM</a:t>
            </a:r>
          </a:p>
        </p:txBody>
      </p:sp>
      <p:sp>
        <p:nvSpPr>
          <p:cNvPr id="531" name="Use the off-axis effect to generate different energy neutrino beams…"/>
          <p:cNvSpPr txBox="1"/>
          <p:nvPr>
            <p:ph type="body" sz="quarter" idx="1"/>
          </p:nvPr>
        </p:nvSpPr>
        <p:spPr>
          <a:xfrm>
            <a:off x="209748" y="6164758"/>
            <a:ext cx="7153772" cy="2750642"/>
          </a:xfrm>
          <a:prstGeom prst="rect">
            <a:avLst/>
          </a:prstGeom>
        </p:spPr>
        <p:txBody>
          <a:bodyPr/>
          <a:lstStyle/>
          <a:p>
            <a:pPr marL="800735" indent="-492760" defTabSz="566674">
              <a:spcBef>
                <a:spcPts val="2300"/>
              </a:spcBef>
              <a:defRPr sz="3492"/>
            </a:pPr>
            <a:r>
              <a:t>Use the off-axis effect to generate different energy neutrino beams</a:t>
            </a:r>
          </a:p>
          <a:p>
            <a:pPr marL="800735" indent="-492760" defTabSz="566674">
              <a:spcBef>
                <a:spcPts val="2300"/>
              </a:spcBef>
              <a:defRPr sz="3492"/>
            </a:pPr>
            <a:r>
              <a:t>Systematics are low ‘bin-to-bin’</a:t>
            </a:r>
          </a:p>
        </p:txBody>
      </p:sp>
      <p:sp>
        <p:nvSpPr>
          <p:cNvPr id="532" name="Slide Number"/>
          <p:cNvSpPr txBox="1"/>
          <p:nvPr>
            <p:ph type="sldNum" sz="quarter" idx="2"/>
          </p:nvPr>
        </p:nvSpPr>
        <p:spPr>
          <a:xfrm>
            <a:off x="6254725" y="8902700"/>
            <a:ext cx="482650" cy="4989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Rounded Rectangle"/>
          <p:cNvSpPr/>
          <p:nvPr/>
        </p:nvSpPr>
        <p:spPr>
          <a:xfrm>
            <a:off x="266700" y="203200"/>
            <a:ext cx="12471400" cy="9334500"/>
          </a:xfrm>
          <a:prstGeom prst="roundRect">
            <a:avLst>
              <a:gd name="adj" fmla="val 1134"/>
            </a:avLst>
          </a:prstGeom>
          <a:ln w="25400">
            <a:solidFill>
              <a:srgbClr val="C0C0C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35" name="New Concepts: PRISM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49148">
              <a:defRPr sz="7896"/>
            </a:lvl1pPr>
          </a:lstStyle>
          <a:p>
            <a:pPr/>
            <a:r>
              <a:t>New Concepts: PRISM</a:t>
            </a:r>
          </a:p>
        </p:txBody>
      </p:sp>
      <p:sp>
        <p:nvSpPr>
          <p:cNvPr id="536" name="Can construct ‘monoenergetic’ beams…"/>
          <p:cNvSpPr txBox="1"/>
          <p:nvPr>
            <p:ph type="body" sz="half" idx="1"/>
          </p:nvPr>
        </p:nvSpPr>
        <p:spPr>
          <a:xfrm>
            <a:off x="812800" y="2184400"/>
            <a:ext cx="5232400" cy="6934200"/>
          </a:xfrm>
          <a:prstGeom prst="rect">
            <a:avLst/>
          </a:prstGeom>
        </p:spPr>
        <p:txBody>
          <a:bodyPr/>
          <a:lstStyle/>
          <a:p>
            <a:pPr/>
            <a:r>
              <a:t>Can construct ‘monoenergetic’ beams</a:t>
            </a:r>
          </a:p>
          <a:p>
            <a:pPr/>
            <a:r>
              <a:t>Can construct ‘pre-oscillated’ beams</a:t>
            </a:r>
          </a:p>
          <a:p>
            <a:pPr/>
            <a:r>
              <a:t>Both HK and DUNE have plans for a PRISM detector</a:t>
            </a:r>
          </a:p>
        </p:txBody>
      </p:sp>
      <p:sp>
        <p:nvSpPr>
          <p:cNvPr id="537" name="Slide Number"/>
          <p:cNvSpPr txBox="1"/>
          <p:nvPr>
            <p:ph type="sldNum" sz="quarter" idx="2"/>
          </p:nvPr>
        </p:nvSpPr>
        <p:spPr>
          <a:xfrm>
            <a:off x="6250781" y="8902700"/>
            <a:ext cx="490538" cy="4989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538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062217" y="5872410"/>
            <a:ext cx="4953331" cy="3277940"/>
          </a:xfrm>
          <a:prstGeom prst="rect">
            <a:avLst/>
          </a:prstGeom>
          <a:ln w="12700">
            <a:miter lim="400000"/>
          </a:ln>
        </p:spPr>
      </p:pic>
      <p:pic>
        <p:nvPicPr>
          <p:cNvPr id="539" name="numu_disappearance_flux.gif" descr="numu_disappearance_flux.gif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274141" y="1568136"/>
            <a:ext cx="5778462" cy="3918727"/>
          </a:xfrm>
          <a:prstGeom prst="rect">
            <a:avLst/>
          </a:prstGeom>
          <a:ln w="12700">
            <a:miter lim="400000"/>
          </a:ln>
        </p:spPr>
      </p:pic>
      <p:sp>
        <p:nvSpPr>
          <p:cNvPr id="540" name="Rectangle"/>
          <p:cNvSpPr/>
          <p:nvPr/>
        </p:nvSpPr>
        <p:spPr>
          <a:xfrm>
            <a:off x="10071099" y="5812283"/>
            <a:ext cx="2056161" cy="18211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41" name="Rectangle"/>
          <p:cNvSpPr/>
          <p:nvPr/>
        </p:nvSpPr>
        <p:spPr>
          <a:xfrm>
            <a:off x="11394826" y="8539757"/>
            <a:ext cx="732434" cy="62964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" name="Group"/>
          <p:cNvGrpSpPr/>
          <p:nvPr/>
        </p:nvGrpSpPr>
        <p:grpSpPr>
          <a:xfrm>
            <a:off x="123518" y="1534302"/>
            <a:ext cx="12639530" cy="4039978"/>
            <a:chOff x="0" y="0"/>
            <a:chExt cx="12639529" cy="4039977"/>
          </a:xfrm>
        </p:grpSpPr>
        <p:pic>
          <p:nvPicPr>
            <p:cNvPr id="131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8680638" cy="403997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32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8444508" y="22797"/>
              <a:ext cx="4195022" cy="398444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34" name="Rounded Rectangle"/>
          <p:cNvSpPr/>
          <p:nvPr/>
        </p:nvSpPr>
        <p:spPr>
          <a:xfrm>
            <a:off x="266700" y="203200"/>
            <a:ext cx="12471400" cy="9334500"/>
          </a:xfrm>
          <a:prstGeom prst="roundRect">
            <a:avLst>
              <a:gd name="adj" fmla="val 1134"/>
            </a:avLst>
          </a:prstGeom>
          <a:ln w="25400">
            <a:solidFill>
              <a:srgbClr val="C0C0C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pic>
        <p:nvPicPr>
          <p:cNvPr id="135" name="t2k_logo_small.png" descr="t2k_logo_small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1150600" y="8813800"/>
            <a:ext cx="1346200" cy="673100"/>
          </a:xfrm>
          <a:prstGeom prst="rect">
            <a:avLst/>
          </a:prstGeom>
          <a:ln w="12700">
            <a:miter lim="400000"/>
          </a:ln>
        </p:spPr>
      </p:pic>
      <p:sp>
        <p:nvSpPr>
          <p:cNvPr id="136" name="Disappearance Sector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60831">
              <a:defRPr sz="8064"/>
            </a:lvl1pPr>
          </a:lstStyle>
          <a:p>
            <a:pPr/>
            <a:r>
              <a:t>Disappearance Sector</a:t>
            </a:r>
          </a:p>
        </p:txBody>
      </p:sp>
      <p:sp>
        <p:nvSpPr>
          <p:cNvPr id="137" name="T2K prefers NH with a Bayes factor of 8.0, assuming an equal prior between NH and IH…"/>
          <p:cNvSpPr txBox="1"/>
          <p:nvPr>
            <p:ph type="body" sz="quarter" idx="1"/>
          </p:nvPr>
        </p:nvSpPr>
        <p:spPr>
          <a:xfrm>
            <a:off x="-38101" y="5806206"/>
            <a:ext cx="7250263" cy="2750267"/>
          </a:xfrm>
          <a:prstGeom prst="rect">
            <a:avLst/>
          </a:prstGeom>
        </p:spPr>
        <p:txBody>
          <a:bodyPr/>
          <a:lstStyle/>
          <a:p>
            <a:pPr marL="569594" indent="-350520" defTabSz="403097">
              <a:spcBef>
                <a:spcPts val="900"/>
              </a:spcBef>
              <a:defRPr sz="2484"/>
            </a:pPr>
            <a:r>
              <a:t>T2K prefers NH with a Bayes factor of 8.0, assuming an equal prior between NH and IH</a:t>
            </a:r>
          </a:p>
          <a:p>
            <a:pPr marL="569594" indent="-350520" defTabSz="403097">
              <a:spcBef>
                <a:spcPts val="900"/>
              </a:spcBef>
              <a:defRPr sz="2484"/>
            </a:pPr>
            <a:r>
              <a:t>T2K is consistent with sin</a:t>
            </a:r>
            <a:r>
              <a:rPr baseline="31999"/>
              <a:t>2</a:t>
            </a:r>
            <a:r>
              <a:t>θ</a:t>
            </a:r>
            <a:r>
              <a:rPr baseline="-5999"/>
              <a:t>23</a:t>
            </a:r>
            <a:r>
              <a:t>=0.5</a:t>
            </a:r>
          </a:p>
          <a:p>
            <a:pPr marL="569594" indent="-350520" defTabSz="403097">
              <a:spcBef>
                <a:spcPts val="900"/>
              </a:spcBef>
              <a:defRPr sz="2484"/>
            </a:pPr>
            <a:r>
              <a:t>Best fit value of sin</a:t>
            </a:r>
            <a:r>
              <a:rPr baseline="31999"/>
              <a:t>2</a:t>
            </a:r>
            <a:r>
              <a:t>θ</a:t>
            </a:r>
            <a:r>
              <a:rPr baseline="-5999"/>
              <a:t>23</a:t>
            </a:r>
            <a:r>
              <a:t>=0.537 (NH)</a:t>
            </a:r>
          </a:p>
          <a:p>
            <a:pPr marL="569594" indent="-350520" defTabSz="403097">
              <a:spcBef>
                <a:spcPts val="900"/>
              </a:spcBef>
              <a:defRPr sz="2484"/>
            </a:pPr>
            <a:r>
              <a:t>Best fit value of ∆m</a:t>
            </a:r>
            <a:r>
              <a:rPr baseline="31999"/>
              <a:t>2</a:t>
            </a:r>
            <a:r>
              <a:rPr baseline="-5999"/>
              <a:t>32</a:t>
            </a:r>
            <a:r>
              <a:t>=2.46x10</a:t>
            </a:r>
            <a:r>
              <a:rPr baseline="31999"/>
              <a:t>-3</a:t>
            </a:r>
            <a:r>
              <a:t> eV</a:t>
            </a:r>
            <a:r>
              <a:rPr baseline="31999"/>
              <a:t>2</a:t>
            </a:r>
            <a:r>
              <a:t> (NH)</a:t>
            </a:r>
          </a:p>
        </p:txBody>
      </p:sp>
      <p:sp>
        <p:nvSpPr>
          <p:cNvPr id="138" name="Slide Number"/>
          <p:cNvSpPr txBox="1"/>
          <p:nvPr>
            <p:ph type="sldNum" sz="quarter" idx="2"/>
          </p:nvPr>
        </p:nvSpPr>
        <p:spPr>
          <a:xfrm>
            <a:off x="6344766" y="8902700"/>
            <a:ext cx="302568" cy="4989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39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14112" y="8788400"/>
            <a:ext cx="1384301" cy="723900"/>
          </a:xfrm>
          <a:prstGeom prst="rect">
            <a:avLst/>
          </a:prstGeom>
          <a:ln w="12700">
            <a:miter lim="400000"/>
          </a:ln>
        </p:spPr>
      </p:pic>
      <p:sp>
        <p:nvSpPr>
          <p:cNvPr id="140" name="NH"/>
          <p:cNvSpPr txBox="1"/>
          <p:nvPr/>
        </p:nvSpPr>
        <p:spPr>
          <a:xfrm>
            <a:off x="1382210" y="2202774"/>
            <a:ext cx="715380" cy="5982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>
                <a:solidFill>
                  <a:srgbClr val="0096FF"/>
                </a:solidFill>
              </a:defRPr>
            </a:lvl1pPr>
          </a:lstStyle>
          <a:p>
            <a:pPr/>
            <a:r>
              <a:t>NH</a:t>
            </a:r>
          </a:p>
        </p:txBody>
      </p:sp>
      <p:sp>
        <p:nvSpPr>
          <p:cNvPr id="141" name="IH"/>
          <p:cNvSpPr txBox="1"/>
          <p:nvPr/>
        </p:nvSpPr>
        <p:spPr>
          <a:xfrm>
            <a:off x="5741354" y="2075774"/>
            <a:ext cx="506092" cy="5982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>
                <a:solidFill>
                  <a:srgbClr val="0096FF"/>
                </a:solidFill>
              </a:defRPr>
            </a:lvl1pPr>
          </a:lstStyle>
          <a:p>
            <a:pPr/>
            <a:r>
              <a:t>IH</a:t>
            </a:r>
          </a:p>
        </p:txBody>
      </p:sp>
      <p:graphicFrame>
        <p:nvGraphicFramePr>
          <p:cNvPr id="142" name="Table"/>
          <p:cNvGraphicFramePr/>
          <p:nvPr/>
        </p:nvGraphicFramePr>
        <p:xfrm>
          <a:off x="7213600" y="6095216"/>
          <a:ext cx="5507137" cy="2223047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{8F44A2F1-9E1F-4B54-A3A2-5F16C0AD49E2}</a:tableStyleId>
              </a:tblPr>
              <a:tblGrid>
                <a:gridCol w="997305"/>
                <a:gridCol w="1783266"/>
                <a:gridCol w="1666337"/>
                <a:gridCol w="1034827"/>
              </a:tblGrid>
              <a:tr h="549411">
                <a:tc>
                  <a:txBody>
                    <a:bodyPr/>
                    <a:lstStyle/>
                    <a:p>
                      <a:pPr defTabSz="914400">
                        <a:tabLst>
                          <a:tab pos="914400" algn="l"/>
                        </a:tabLst>
                        <a:defRPr sz="1600"/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914400" algn="l"/>
                        </a:tabLst>
                        <a:defRPr sz="1600"/>
                      </a:pPr>
                      <a:r>
                        <a:t>sin</a:t>
                      </a:r>
                      <a:r>
                        <a:rPr baseline="31999"/>
                        <a:t>2</a:t>
                      </a:r>
                      <a:r>
                        <a:t>(θ</a:t>
                      </a:r>
                      <a:r>
                        <a:rPr baseline="-5999"/>
                        <a:t>23</a:t>
                      </a:r>
                      <a:r>
                        <a:t>)&lt;0.5</a:t>
                      </a:r>
                    </a:p>
                  </a:txBody>
                  <a:tcPr marL="50800" marR="50800" marT="50800" marB="50800" anchor="ctr" anchorCtr="0" horzOverflow="overflow">
                    <a:lnR w="0"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914400" algn="l"/>
                        </a:tabLst>
                        <a:defRPr sz="1600"/>
                      </a:pPr>
                      <a:r>
                        <a:t>sin</a:t>
                      </a:r>
                      <a:r>
                        <a:rPr baseline="31999"/>
                        <a:t>2</a:t>
                      </a:r>
                      <a:r>
                        <a:t>(θ</a:t>
                      </a:r>
                      <a:r>
                        <a:rPr baseline="-5999"/>
                        <a:t>23</a:t>
                      </a:r>
                      <a:r>
                        <a:t>)&gt;0.5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9144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5E5E5E"/>
                          </a:solidFill>
                        </a:rPr>
                        <a:t>Sum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549411">
                <a:tc>
                  <a:txBody>
                    <a:bodyPr/>
                    <a:lstStyle/>
                    <a:p>
                      <a:pPr defTabSz="914400">
                        <a:tabLst>
                          <a:tab pos="9144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5E5E5E"/>
                          </a:solidFill>
                        </a:rPr>
                        <a:t>NH</a:t>
                      </a:r>
                    </a:p>
                  </a:txBody>
                  <a:tcPr marL="50800" marR="50800" marT="50800" marB="50800" anchor="ctr" anchorCtr="0" horzOverflow="overflow"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9144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5E5E5E"/>
                          </a:solidFill>
                        </a:rPr>
                        <a:t>0.184</a:t>
                      </a:r>
                    </a:p>
                  </a:txBody>
                  <a:tcPr marL="50800" marR="50800" marT="50800" marB="50800" anchor="ctr" anchorCtr="0" horzOverflow="overflow">
                    <a:lnR w="0">
                      <a:miter lim="400000"/>
                    </a:lnR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9144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5E5E5E"/>
                          </a:solidFill>
                        </a:rPr>
                        <a:t>0.705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9144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5E5E5E"/>
                          </a:solidFill>
                        </a:rPr>
                        <a:t>0.889</a:t>
                      </a:r>
                    </a:p>
                  </a:txBody>
                  <a:tcPr marL="50800" marR="50800" marT="50800" marB="50800" anchor="ctr" anchorCtr="0" horzOverflow="overflow">
                    <a:lnB w="0">
                      <a:miter lim="400000"/>
                    </a:lnB>
                  </a:tcPr>
                </a:tc>
              </a:tr>
              <a:tr h="549411">
                <a:tc>
                  <a:txBody>
                    <a:bodyPr/>
                    <a:lstStyle/>
                    <a:p>
                      <a:pPr defTabSz="914400">
                        <a:tabLst>
                          <a:tab pos="9144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5E5E5E"/>
                          </a:solidFill>
                        </a:rPr>
                        <a:t>IH</a:t>
                      </a:r>
                    </a:p>
                  </a:txBody>
                  <a:tcPr marL="50800" marR="50800" marT="50800" marB="50800" anchor="ctr" anchorCtr="0" horzOverflow="overflow">
                    <a:lnT w="0"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9144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5E5E5E"/>
                          </a:solidFill>
                        </a:rPr>
                        <a:t>0.021</a:t>
                      </a:r>
                    </a:p>
                  </a:txBody>
                  <a:tcPr marL="50800" marR="50800" marT="50800" marB="50800" anchor="ctr" anchorCtr="0" horzOverflow="overflow">
                    <a:lnR w="0">
                      <a:miter lim="400000"/>
                    </a:lnR>
                    <a:lnT w="0"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9144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5E5E5E"/>
                          </a:solidFill>
                        </a:rPr>
                        <a:t>0.090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T w="0"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9144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5E5E5E"/>
                          </a:solidFill>
                        </a:rPr>
                        <a:t>0.111</a:t>
                      </a:r>
                    </a:p>
                  </a:txBody>
                  <a:tcPr marL="50800" marR="50800" marT="50800" marB="50800" anchor="ctr" anchorCtr="0" horzOverflow="overflow">
                    <a:lnT w="0">
                      <a:miter lim="400000"/>
                    </a:lnT>
                  </a:tcPr>
                </a:tc>
              </a:tr>
              <a:tr h="549411">
                <a:tc>
                  <a:txBody>
                    <a:bodyPr/>
                    <a:lstStyle/>
                    <a:p>
                      <a:pPr defTabSz="914400">
                        <a:tabLst>
                          <a:tab pos="9144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5E5E5E"/>
                          </a:solidFill>
                        </a:rPr>
                        <a:t>Sum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9144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5E5E5E"/>
                          </a:solidFill>
                        </a:rPr>
                        <a:t>0.205</a:t>
                      </a:r>
                    </a:p>
                  </a:txBody>
                  <a:tcPr marL="50800" marR="50800" marT="50800" marB="50800" anchor="ctr" anchorCtr="0" horzOverflow="overflow">
                    <a:lnR w="0"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9144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5E5E5E"/>
                          </a:solidFill>
                        </a:rPr>
                        <a:t>0.795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9144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solidFill>
                            <a:srgbClr val="5E5E5E"/>
                          </a:solidFill>
                        </a:rPr>
                        <a:t>1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</a:tbl>
          </a:graphicData>
        </a:graphic>
      </p:graphicFrame>
      <p:sp>
        <p:nvSpPr>
          <p:cNvPr id="143" name="both"/>
          <p:cNvSpPr txBox="1"/>
          <p:nvPr/>
        </p:nvSpPr>
        <p:spPr>
          <a:xfrm>
            <a:off x="9738041" y="2353465"/>
            <a:ext cx="894718" cy="5982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>
                <a:solidFill>
                  <a:srgbClr val="0096FF"/>
                </a:solidFill>
              </a:defRPr>
            </a:lvl1pPr>
          </a:lstStyle>
          <a:p>
            <a:pPr/>
            <a:r>
              <a:t>both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Rounded Rectangle"/>
          <p:cNvSpPr/>
          <p:nvPr/>
        </p:nvSpPr>
        <p:spPr>
          <a:xfrm>
            <a:off x="266700" y="203200"/>
            <a:ext cx="12471400" cy="9334500"/>
          </a:xfrm>
          <a:prstGeom prst="roundRect">
            <a:avLst>
              <a:gd name="adj" fmla="val 1134"/>
            </a:avLst>
          </a:prstGeom>
          <a:ln w="25400">
            <a:solidFill>
              <a:srgbClr val="C0C0C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pic>
        <p:nvPicPr>
          <p:cNvPr id="544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0" t="10998" r="0" b="6615"/>
          <a:stretch>
            <a:fillRect/>
          </a:stretch>
        </p:blipFill>
        <p:spPr>
          <a:xfrm>
            <a:off x="6166636" y="1711507"/>
            <a:ext cx="6402800" cy="4004799"/>
          </a:xfrm>
          <a:prstGeom prst="rect">
            <a:avLst/>
          </a:prstGeom>
          <a:ln w="12700">
            <a:miter lim="400000"/>
          </a:ln>
        </p:spPr>
      </p:pic>
      <p:sp>
        <p:nvSpPr>
          <p:cNvPr id="545" name="New Concepts: Low Threshold"/>
          <p:cNvSpPr txBox="1"/>
          <p:nvPr>
            <p:ph type="title"/>
          </p:nvPr>
        </p:nvSpPr>
        <p:spPr>
          <a:xfrm>
            <a:off x="253999" y="-342900"/>
            <a:ext cx="12496802" cy="2438400"/>
          </a:xfrm>
          <a:prstGeom prst="rect">
            <a:avLst/>
          </a:prstGeom>
        </p:spPr>
        <p:txBody>
          <a:bodyPr/>
          <a:lstStyle>
            <a:lvl1pPr defTabSz="490727">
              <a:defRPr sz="7056"/>
            </a:lvl1pPr>
          </a:lstStyle>
          <a:p>
            <a:pPr/>
            <a:r>
              <a:t>New Concepts: Low Threshold</a:t>
            </a:r>
          </a:p>
        </p:txBody>
      </p:sp>
      <p:sp>
        <p:nvSpPr>
          <p:cNvPr id="546" name="Upgrade to T2K ND280 to increase efficiency at high angles…"/>
          <p:cNvSpPr txBox="1"/>
          <p:nvPr>
            <p:ph type="body" sz="half" idx="1"/>
          </p:nvPr>
        </p:nvSpPr>
        <p:spPr>
          <a:xfrm>
            <a:off x="635000" y="1841500"/>
            <a:ext cx="5232400" cy="6934200"/>
          </a:xfrm>
          <a:prstGeom prst="rect">
            <a:avLst/>
          </a:prstGeom>
        </p:spPr>
        <p:txBody>
          <a:bodyPr/>
          <a:lstStyle/>
          <a:p>
            <a:pPr/>
            <a:r>
              <a:t>Upgrade to T2K ND280 to increase efficiency at high angles</a:t>
            </a:r>
          </a:p>
          <a:p>
            <a:pPr/>
            <a:r>
              <a:t>New detector target with much finer granularity</a:t>
            </a:r>
          </a:p>
        </p:txBody>
      </p:sp>
      <p:sp>
        <p:nvSpPr>
          <p:cNvPr id="547" name="Slide Number"/>
          <p:cNvSpPr txBox="1"/>
          <p:nvPr>
            <p:ph type="sldNum" sz="quarter" idx="2"/>
          </p:nvPr>
        </p:nvSpPr>
        <p:spPr>
          <a:xfrm>
            <a:off x="6250781" y="8902700"/>
            <a:ext cx="490538" cy="4989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548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661150" y="6001436"/>
            <a:ext cx="4318475" cy="2438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549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1042650" y="5995086"/>
            <a:ext cx="1562100" cy="24511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Rounded Rectangle"/>
          <p:cNvSpPr/>
          <p:nvPr/>
        </p:nvSpPr>
        <p:spPr>
          <a:xfrm>
            <a:off x="266700" y="203200"/>
            <a:ext cx="12471400" cy="9334500"/>
          </a:xfrm>
          <a:prstGeom prst="roundRect">
            <a:avLst>
              <a:gd name="adj" fmla="val 1134"/>
            </a:avLst>
          </a:prstGeom>
          <a:ln w="25400">
            <a:solidFill>
              <a:srgbClr val="C0C0C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52" name="New Concepts: Low Threshold"/>
          <p:cNvSpPr txBox="1"/>
          <p:nvPr>
            <p:ph type="title"/>
          </p:nvPr>
        </p:nvSpPr>
        <p:spPr>
          <a:xfrm>
            <a:off x="254000" y="-330200"/>
            <a:ext cx="12496800" cy="2438400"/>
          </a:xfrm>
          <a:prstGeom prst="rect">
            <a:avLst/>
          </a:prstGeom>
        </p:spPr>
        <p:txBody>
          <a:bodyPr/>
          <a:lstStyle>
            <a:lvl1pPr defTabSz="490727">
              <a:defRPr sz="7056"/>
            </a:lvl1pPr>
          </a:lstStyle>
          <a:p>
            <a:pPr/>
            <a:r>
              <a:t>New Concepts: Low Threshold</a:t>
            </a:r>
          </a:p>
        </p:txBody>
      </p:sp>
      <p:sp>
        <p:nvSpPr>
          <p:cNvPr id="553" name="Resolution only gets us so far—to do better, need lower density…"/>
          <p:cNvSpPr txBox="1"/>
          <p:nvPr>
            <p:ph type="body" sz="half" idx="1"/>
          </p:nvPr>
        </p:nvSpPr>
        <p:spPr>
          <a:xfrm>
            <a:off x="6972300" y="2108200"/>
            <a:ext cx="5232400" cy="6934200"/>
          </a:xfrm>
          <a:prstGeom prst="rect">
            <a:avLst/>
          </a:prstGeom>
        </p:spPr>
        <p:txBody>
          <a:bodyPr/>
          <a:lstStyle/>
          <a:p>
            <a:pPr marL="767715" indent="-472440" defTabSz="543305">
              <a:spcBef>
                <a:spcPts val="2200"/>
              </a:spcBef>
              <a:defRPr sz="3348"/>
            </a:pPr>
            <a:r>
              <a:t>Resolution only gets us so far—to do better, need lower density</a:t>
            </a:r>
          </a:p>
          <a:p>
            <a:pPr marL="767715" indent="-472440" defTabSz="543305">
              <a:spcBef>
                <a:spcPts val="2200"/>
              </a:spcBef>
              <a:defRPr sz="3348"/>
            </a:pPr>
            <a:r>
              <a:t>Proposal: High pressure gas TPC</a:t>
            </a:r>
          </a:p>
          <a:p>
            <a:pPr marL="767715" indent="-472440" defTabSz="543305">
              <a:spcBef>
                <a:spcPts val="2200"/>
              </a:spcBef>
              <a:defRPr sz="3348"/>
            </a:pPr>
            <a:r>
              <a:t>Begin to distinguish low energy hadrons—better mode determination, model constraint</a:t>
            </a:r>
          </a:p>
        </p:txBody>
      </p:sp>
      <p:sp>
        <p:nvSpPr>
          <p:cNvPr id="554" name="Slide Number"/>
          <p:cNvSpPr txBox="1"/>
          <p:nvPr>
            <p:ph type="sldNum" sz="quarter" idx="2"/>
          </p:nvPr>
        </p:nvSpPr>
        <p:spPr>
          <a:xfrm>
            <a:off x="6250781" y="8902700"/>
            <a:ext cx="490538" cy="4989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555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30789" y="2549152"/>
            <a:ext cx="6301222" cy="570939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Rounded Rectangle"/>
          <p:cNvSpPr/>
          <p:nvPr/>
        </p:nvSpPr>
        <p:spPr>
          <a:xfrm>
            <a:off x="266700" y="203200"/>
            <a:ext cx="12471400" cy="9334500"/>
          </a:xfrm>
          <a:prstGeom prst="roundRect">
            <a:avLst>
              <a:gd name="adj" fmla="val 1134"/>
            </a:avLst>
          </a:prstGeom>
          <a:ln w="25400">
            <a:solidFill>
              <a:srgbClr val="C0C0C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58" name="New Concepts: Low Threshold"/>
          <p:cNvSpPr txBox="1"/>
          <p:nvPr>
            <p:ph type="title"/>
          </p:nvPr>
        </p:nvSpPr>
        <p:spPr>
          <a:xfrm>
            <a:off x="254000" y="-241300"/>
            <a:ext cx="12496800" cy="2438400"/>
          </a:xfrm>
          <a:prstGeom prst="rect">
            <a:avLst/>
          </a:prstGeom>
        </p:spPr>
        <p:txBody>
          <a:bodyPr/>
          <a:lstStyle>
            <a:lvl1pPr defTabSz="490727">
              <a:defRPr sz="7056"/>
            </a:lvl1pPr>
          </a:lstStyle>
          <a:p>
            <a:pPr/>
            <a:r>
              <a:t>New Concepts: Low Threshold</a:t>
            </a:r>
          </a:p>
        </p:txBody>
      </p:sp>
      <p:sp>
        <p:nvSpPr>
          <p:cNvPr id="559" name="DUNE plans to build a HPgTPC a part of the near detector complex…"/>
          <p:cNvSpPr txBox="1"/>
          <p:nvPr>
            <p:ph type="body" sz="half" idx="1"/>
          </p:nvPr>
        </p:nvSpPr>
        <p:spPr>
          <a:xfrm>
            <a:off x="546100" y="1841500"/>
            <a:ext cx="5232400" cy="6934200"/>
          </a:xfrm>
          <a:prstGeom prst="rect">
            <a:avLst/>
          </a:prstGeom>
        </p:spPr>
        <p:txBody>
          <a:bodyPr/>
          <a:lstStyle/>
          <a:p>
            <a:pPr/>
            <a:r>
              <a:t>DUNE plans to build a HPgTPC a part of the near detector complex </a:t>
            </a:r>
          </a:p>
          <a:p>
            <a:pPr/>
            <a:r>
              <a:t>Prototype detectors are underway both at FNAL and RHUL</a:t>
            </a:r>
          </a:p>
        </p:txBody>
      </p:sp>
      <p:sp>
        <p:nvSpPr>
          <p:cNvPr id="560" name="Slide Number"/>
          <p:cNvSpPr txBox="1"/>
          <p:nvPr>
            <p:ph type="sldNum" sz="quarter" idx="2"/>
          </p:nvPr>
        </p:nvSpPr>
        <p:spPr>
          <a:xfrm>
            <a:off x="6264175" y="8902700"/>
            <a:ext cx="463750" cy="4989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56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41842" y="5426075"/>
            <a:ext cx="5083716" cy="3859858"/>
          </a:xfrm>
          <a:prstGeom prst="rect">
            <a:avLst/>
          </a:prstGeom>
          <a:ln w="12700">
            <a:miter lim="400000"/>
          </a:ln>
        </p:spPr>
      </p:pic>
      <p:pic>
        <p:nvPicPr>
          <p:cNvPr id="562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597650" y="1543050"/>
            <a:ext cx="5092700" cy="37465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Rounded Rectangle"/>
          <p:cNvSpPr/>
          <p:nvPr/>
        </p:nvSpPr>
        <p:spPr>
          <a:xfrm>
            <a:off x="266700" y="203200"/>
            <a:ext cx="12471400" cy="9334500"/>
          </a:xfrm>
          <a:prstGeom prst="roundRect">
            <a:avLst>
              <a:gd name="adj" fmla="val 1134"/>
            </a:avLst>
          </a:prstGeom>
          <a:ln w="25400">
            <a:solidFill>
              <a:srgbClr val="C0C0C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65" name="New Concepts: Beam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78358">
              <a:defRPr sz="8316"/>
            </a:lvl1pPr>
          </a:lstStyle>
          <a:p>
            <a:pPr/>
            <a:r>
              <a:t>New Concepts: Beam</a:t>
            </a:r>
          </a:p>
        </p:txBody>
      </p:sp>
      <p:sp>
        <p:nvSpPr>
          <p:cNvPr id="566" name="Major problem is the fact that near detectors measure flux times cross section…"/>
          <p:cNvSpPr txBox="1"/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Major problem is the fact that near detectors measure flux times cross section </a:t>
            </a:r>
          </a:p>
          <a:p>
            <a:pPr/>
            <a:r>
              <a:t>Separation of the two is desirable!</a:t>
            </a:r>
          </a:p>
          <a:p>
            <a:pPr/>
            <a:r>
              <a:t>Enter electron scattering!</a:t>
            </a:r>
          </a:p>
        </p:txBody>
      </p:sp>
      <p:sp>
        <p:nvSpPr>
          <p:cNvPr id="567" name="Slide Number"/>
          <p:cNvSpPr txBox="1"/>
          <p:nvPr>
            <p:ph type="sldNum" sz="quarter" idx="2"/>
          </p:nvPr>
        </p:nvSpPr>
        <p:spPr>
          <a:xfrm>
            <a:off x="6250781" y="8902700"/>
            <a:ext cx="490538" cy="4989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568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230185" y="2531764"/>
            <a:ext cx="4411830" cy="3221336"/>
          </a:xfrm>
          <a:prstGeom prst="rect">
            <a:avLst/>
          </a:prstGeom>
          <a:ln w="12700">
            <a:miter lim="400000"/>
          </a:ln>
        </p:spPr>
      </p:pic>
      <p:pic>
        <p:nvPicPr>
          <p:cNvPr id="569" name="Image" descr="Image"/>
          <p:cNvPicPr>
            <a:picLocks noChangeAspect="1"/>
          </p:cNvPicPr>
          <p:nvPr/>
        </p:nvPicPr>
        <p:blipFill>
          <a:blip r:embed="rId3">
            <a:extLst/>
          </a:blip>
          <a:srcRect l="2271" t="0" r="0" b="0"/>
          <a:stretch>
            <a:fillRect/>
          </a:stretch>
        </p:blipFill>
        <p:spPr>
          <a:xfrm>
            <a:off x="7480250" y="5787082"/>
            <a:ext cx="4368850" cy="34163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Rounded Rectangle"/>
          <p:cNvSpPr/>
          <p:nvPr/>
        </p:nvSpPr>
        <p:spPr>
          <a:xfrm>
            <a:off x="266700" y="203200"/>
            <a:ext cx="12471400" cy="9334500"/>
          </a:xfrm>
          <a:prstGeom prst="roundRect">
            <a:avLst>
              <a:gd name="adj" fmla="val 1134"/>
            </a:avLst>
          </a:prstGeom>
          <a:ln w="25400">
            <a:solidFill>
              <a:srgbClr val="C0C0C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72" name="New Concepts: Beam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78358">
              <a:defRPr sz="8316"/>
            </a:lvl1pPr>
          </a:lstStyle>
          <a:p>
            <a:pPr/>
            <a:r>
              <a:t>New Concepts: Beam</a:t>
            </a:r>
          </a:p>
        </p:txBody>
      </p:sp>
      <p:sp>
        <p:nvSpPr>
          <p:cNvPr id="573" name="MINERvA has show a proof-of-concept analysis of this technique…"/>
          <p:cNvSpPr txBox="1"/>
          <p:nvPr>
            <p:ph type="body" sz="half" idx="1"/>
          </p:nvPr>
        </p:nvSpPr>
        <p:spPr>
          <a:xfrm>
            <a:off x="6997700" y="1917700"/>
            <a:ext cx="5232400" cy="6934200"/>
          </a:xfrm>
          <a:prstGeom prst="rect">
            <a:avLst/>
          </a:prstGeom>
        </p:spPr>
        <p:txBody>
          <a:bodyPr/>
          <a:lstStyle/>
          <a:p>
            <a:pPr marL="709930" indent="-436880" defTabSz="502412">
              <a:spcBef>
                <a:spcPts val="2000"/>
              </a:spcBef>
              <a:defRPr sz="3096"/>
            </a:pPr>
            <a:r>
              <a:t>MINERvA has show a proof-of-concept analysis of this technique</a:t>
            </a:r>
          </a:p>
          <a:p>
            <a:pPr marL="709930" indent="-436880" defTabSz="502412">
              <a:spcBef>
                <a:spcPts val="2000"/>
              </a:spcBef>
              <a:defRPr sz="3096"/>
            </a:pPr>
            <a:r>
              <a:t>Difficulty lies in separating events from intrinsic beam nue, tiny cross section</a:t>
            </a:r>
          </a:p>
          <a:p>
            <a:pPr marL="709930" indent="-436880" defTabSz="502412">
              <a:spcBef>
                <a:spcPts val="2000"/>
              </a:spcBef>
              <a:defRPr sz="3096"/>
            </a:pPr>
            <a:r>
              <a:t>Future experiments thinking about ways to include this measurement in NDs</a:t>
            </a:r>
          </a:p>
        </p:txBody>
      </p:sp>
      <p:sp>
        <p:nvSpPr>
          <p:cNvPr id="574" name="Slide Number"/>
          <p:cNvSpPr txBox="1"/>
          <p:nvPr>
            <p:ph type="sldNum" sz="quarter" idx="2"/>
          </p:nvPr>
        </p:nvSpPr>
        <p:spPr>
          <a:xfrm>
            <a:off x="6250781" y="8902700"/>
            <a:ext cx="490538" cy="4989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575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04441" y="2562671"/>
            <a:ext cx="5207918" cy="564425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" name="Rounded Rectangle"/>
          <p:cNvSpPr/>
          <p:nvPr/>
        </p:nvSpPr>
        <p:spPr>
          <a:xfrm>
            <a:off x="266700" y="203200"/>
            <a:ext cx="12471400" cy="9334500"/>
          </a:xfrm>
          <a:prstGeom prst="roundRect">
            <a:avLst>
              <a:gd name="adj" fmla="val 1134"/>
            </a:avLst>
          </a:prstGeom>
          <a:ln w="25400">
            <a:solidFill>
              <a:srgbClr val="C0C0C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578" name="Conclusion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Conclusions</a:t>
            </a:r>
          </a:p>
        </p:txBody>
      </p:sp>
      <p:sp>
        <p:nvSpPr>
          <p:cNvPr id="579" name="The difficulty of QCD modeling produces complex challenges for neutrino physics…"/>
          <p:cNvSpPr txBox="1"/>
          <p:nvPr>
            <p:ph type="body" idx="1"/>
          </p:nvPr>
        </p:nvSpPr>
        <p:spPr>
          <a:xfrm>
            <a:off x="1270000" y="2082799"/>
            <a:ext cx="10464800" cy="6421786"/>
          </a:xfrm>
          <a:prstGeom prst="rect">
            <a:avLst/>
          </a:prstGeom>
        </p:spPr>
        <p:txBody>
          <a:bodyPr/>
          <a:lstStyle/>
          <a:p>
            <a:pPr marL="709930" indent="-436880" defTabSz="502412">
              <a:spcBef>
                <a:spcPts val="2000"/>
              </a:spcBef>
              <a:defRPr sz="4128"/>
            </a:pPr>
            <a:r>
              <a:t>The difficulty of QCD modeling produces complex challenges for neutrino physics</a:t>
            </a:r>
          </a:p>
          <a:p>
            <a:pPr marL="709930" indent="-436880" defTabSz="502412">
              <a:spcBef>
                <a:spcPts val="2000"/>
              </a:spcBef>
              <a:defRPr sz="4128"/>
            </a:pPr>
            <a:r>
              <a:t>The current generation of near detectors do a great job for their experiments</a:t>
            </a:r>
          </a:p>
          <a:p>
            <a:pPr marL="709930" indent="-436880" defTabSz="502412">
              <a:spcBef>
                <a:spcPts val="2000"/>
              </a:spcBef>
              <a:defRPr sz="4128"/>
            </a:pPr>
            <a:r>
              <a:t>Novel techniques and analyses are needed to drive the next generation of experiments</a:t>
            </a:r>
          </a:p>
        </p:txBody>
      </p:sp>
      <p:sp>
        <p:nvSpPr>
          <p:cNvPr id="580" name="Slide Number"/>
          <p:cNvSpPr txBox="1"/>
          <p:nvPr>
            <p:ph type="sldNum" sz="quarter" idx="2"/>
          </p:nvPr>
        </p:nvSpPr>
        <p:spPr>
          <a:xfrm>
            <a:off x="6254278" y="8902700"/>
            <a:ext cx="483544" cy="4989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Rounded Rectangle"/>
          <p:cNvSpPr/>
          <p:nvPr/>
        </p:nvSpPr>
        <p:spPr>
          <a:xfrm>
            <a:off x="266700" y="203200"/>
            <a:ext cx="12471400" cy="9334500"/>
          </a:xfrm>
          <a:prstGeom prst="roundRect">
            <a:avLst>
              <a:gd name="adj" fmla="val 1134"/>
            </a:avLst>
          </a:prstGeom>
          <a:ln w="25400">
            <a:solidFill>
              <a:srgbClr val="C0C0C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46" name="Disappearance Sector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60831">
              <a:defRPr sz="8064"/>
            </a:lvl1pPr>
          </a:lstStyle>
          <a:p>
            <a:pPr/>
            <a:r>
              <a:t>Disappearance Sector</a:t>
            </a:r>
          </a:p>
        </p:txBody>
      </p:sp>
      <p:sp>
        <p:nvSpPr>
          <p:cNvPr id="147" name="NOvA results prefer non-maximal mixing…"/>
          <p:cNvSpPr txBox="1"/>
          <p:nvPr>
            <p:ph type="body" sz="half" idx="1"/>
          </p:nvPr>
        </p:nvSpPr>
        <p:spPr>
          <a:xfrm>
            <a:off x="520700" y="1917700"/>
            <a:ext cx="5232400" cy="6934200"/>
          </a:xfrm>
          <a:prstGeom prst="rect">
            <a:avLst/>
          </a:prstGeom>
        </p:spPr>
        <p:txBody>
          <a:bodyPr/>
          <a:lstStyle/>
          <a:p>
            <a:pPr/>
            <a:r>
              <a:t>NOvA results prefer non-maximal mixing</a:t>
            </a:r>
          </a:p>
          <a:p>
            <a:pPr/>
            <a:r>
              <a:t>Very narrow result in ∆m</a:t>
            </a:r>
            <a:r>
              <a:rPr baseline="31999"/>
              <a:t>2</a:t>
            </a:r>
            <a:r>
              <a:rPr baseline="-5999"/>
              <a:t>32</a:t>
            </a:r>
            <a:endParaRPr baseline="-5999"/>
          </a:p>
          <a:p>
            <a:pPr/>
            <a:r>
              <a:t>Should we trust this result?</a:t>
            </a:r>
          </a:p>
        </p:txBody>
      </p:sp>
      <p:sp>
        <p:nvSpPr>
          <p:cNvPr id="148" name="Slide Number"/>
          <p:cNvSpPr txBox="1"/>
          <p:nvPr>
            <p:ph type="sldNum" sz="quarter" idx="2"/>
          </p:nvPr>
        </p:nvSpPr>
        <p:spPr>
          <a:xfrm>
            <a:off x="6344840" y="8902700"/>
            <a:ext cx="302420" cy="4989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49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0" t="0" r="0" b="636"/>
          <a:stretch>
            <a:fillRect/>
          </a:stretch>
        </p:blipFill>
        <p:spPr>
          <a:xfrm>
            <a:off x="6003036" y="2374960"/>
            <a:ext cx="6626766" cy="4468709"/>
          </a:xfrm>
          <a:prstGeom prst="rect">
            <a:avLst/>
          </a:prstGeom>
          <a:ln w="12700">
            <a:miter lim="400000"/>
          </a:ln>
        </p:spPr>
      </p:pic>
      <p:sp>
        <p:nvSpPr>
          <p:cNvPr id="150" name="Prefer NH at 1.8σ…"/>
          <p:cNvSpPr txBox="1"/>
          <p:nvPr/>
        </p:nvSpPr>
        <p:spPr>
          <a:xfrm>
            <a:off x="7011075" y="7297743"/>
            <a:ext cx="4850050" cy="15081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Prefer NH at 1.8σ </a:t>
            </a:r>
          </a:p>
          <a:p>
            <a:pPr/>
            <a:r>
              <a:t>(T2K similar)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Rounded Rectangle"/>
          <p:cNvSpPr/>
          <p:nvPr/>
        </p:nvSpPr>
        <p:spPr>
          <a:xfrm>
            <a:off x="266700" y="203200"/>
            <a:ext cx="12471400" cy="9334500"/>
          </a:xfrm>
          <a:prstGeom prst="roundRect">
            <a:avLst>
              <a:gd name="adj" fmla="val 1134"/>
            </a:avLst>
          </a:prstGeom>
          <a:ln w="25400">
            <a:solidFill>
              <a:srgbClr val="C0C0C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53" name="Oscillation Experiments in a Nutshell"/>
          <p:cNvSpPr txBox="1"/>
          <p:nvPr>
            <p:ph type="title"/>
          </p:nvPr>
        </p:nvSpPr>
        <p:spPr>
          <a:xfrm>
            <a:off x="1270000" y="266700"/>
            <a:ext cx="10464800" cy="2438400"/>
          </a:xfrm>
          <a:prstGeom prst="rect">
            <a:avLst/>
          </a:prstGeom>
        </p:spPr>
        <p:txBody>
          <a:bodyPr/>
          <a:lstStyle>
            <a:lvl1pPr defTabSz="490727">
              <a:defRPr sz="7056"/>
            </a:lvl1pPr>
          </a:lstStyle>
          <a:p>
            <a:pPr/>
            <a:r>
              <a:t>Oscillation Experiments in a Nutshell</a:t>
            </a:r>
          </a:p>
        </p:txBody>
      </p:sp>
      <p:sp>
        <p:nvSpPr>
          <p:cNvPr id="154" name="Slide Number"/>
          <p:cNvSpPr txBox="1"/>
          <p:nvPr>
            <p:ph type="sldNum" sz="quarter" idx="2"/>
          </p:nvPr>
        </p:nvSpPr>
        <p:spPr>
          <a:xfrm>
            <a:off x="6344840" y="8902700"/>
            <a:ext cx="302420" cy="4989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55" name="ν beam"/>
          <p:cNvSpPr/>
          <p:nvPr/>
        </p:nvSpPr>
        <p:spPr>
          <a:xfrm>
            <a:off x="571500" y="4826000"/>
            <a:ext cx="1416050" cy="1270000"/>
          </a:xfrm>
          <a:prstGeom prst="rightArrow">
            <a:avLst>
              <a:gd name="adj1" fmla="val 46508"/>
              <a:gd name="adj2" fmla="val 64906"/>
            </a:avLst>
          </a:prstGeom>
          <a:ln w="25400">
            <a:solidFill>
              <a:srgbClr val="85888D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000">
                <a:solidFill>
                  <a:srgbClr val="FF2600"/>
                </a:solidFill>
              </a:defRPr>
            </a:lvl1pPr>
          </a:lstStyle>
          <a:p>
            <a:pPr/>
            <a:r>
              <a:t>ν beam</a:t>
            </a:r>
          </a:p>
        </p:txBody>
      </p:sp>
      <p:sp>
        <p:nvSpPr>
          <p:cNvPr id="156" name="Near Detector"/>
          <p:cNvSpPr/>
          <p:nvPr/>
        </p:nvSpPr>
        <p:spPr>
          <a:xfrm>
            <a:off x="2857500" y="4826000"/>
            <a:ext cx="1270000" cy="1270000"/>
          </a:xfrm>
          <a:prstGeom prst="rect">
            <a:avLst/>
          </a:prstGeom>
          <a:solidFill>
            <a:srgbClr val="008F00"/>
          </a:solidFill>
          <a:ln w="12700">
            <a:miter lim="400000"/>
          </a:ln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lvl1pPr>
          </a:lstStyle>
          <a:p>
            <a:pPr/>
            <a:r>
              <a:t>Near Detector</a:t>
            </a:r>
          </a:p>
        </p:txBody>
      </p:sp>
      <p:sp>
        <p:nvSpPr>
          <p:cNvPr id="157" name="Far Detector"/>
          <p:cNvSpPr/>
          <p:nvPr/>
        </p:nvSpPr>
        <p:spPr>
          <a:xfrm>
            <a:off x="10058400" y="2774503"/>
            <a:ext cx="2460625" cy="6576914"/>
          </a:xfrm>
          <a:prstGeom prst="rect">
            <a:avLst/>
          </a:prstGeom>
          <a:solidFill>
            <a:srgbClr val="531B93"/>
          </a:solidFill>
          <a:ln w="12700">
            <a:miter lim="400000"/>
          </a:ln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lvl1pPr>
          </a:lstStyle>
          <a:p>
            <a:pPr/>
            <a:r>
              <a:t>Far Detector</a:t>
            </a:r>
          </a:p>
        </p:txBody>
      </p:sp>
      <p:sp>
        <p:nvSpPr>
          <p:cNvPr id="158" name="Line"/>
          <p:cNvSpPr/>
          <p:nvPr/>
        </p:nvSpPr>
        <p:spPr>
          <a:xfrm>
            <a:off x="4254500" y="5511800"/>
            <a:ext cx="5676901" cy="0"/>
          </a:xfrm>
          <a:prstGeom prst="line">
            <a:avLst/>
          </a:prstGeom>
          <a:ln w="114300">
            <a:solidFill>
              <a:srgbClr val="85888D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59" name="102-3 of km"/>
          <p:cNvSpPr txBox="1"/>
          <p:nvPr/>
        </p:nvSpPr>
        <p:spPr>
          <a:xfrm>
            <a:off x="6059007" y="4855560"/>
            <a:ext cx="1496386" cy="4742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200"/>
            </a:pPr>
            <a:r>
              <a:t>10</a:t>
            </a:r>
            <a:r>
              <a:rPr baseline="31999"/>
              <a:t>2-3</a:t>
            </a:r>
            <a:r>
              <a:t> of km</a:t>
            </a:r>
          </a:p>
        </p:txBody>
      </p:sp>
      <p:sp>
        <p:nvSpPr>
          <p:cNvPr id="160" name="How many να here?"/>
          <p:cNvSpPr txBox="1"/>
          <p:nvPr/>
        </p:nvSpPr>
        <p:spPr>
          <a:xfrm>
            <a:off x="2182597" y="6316060"/>
            <a:ext cx="2619806" cy="4742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200"/>
            </a:pPr>
            <a:r>
              <a:t>How many ν</a:t>
            </a:r>
            <a:r>
              <a:rPr baseline="-5999"/>
              <a:t>α </a:t>
            </a:r>
            <a:r>
              <a:t>here?</a:t>
            </a:r>
          </a:p>
        </p:txBody>
      </p:sp>
      <p:sp>
        <p:nvSpPr>
          <p:cNvPr id="161" name="How many νβ here?"/>
          <p:cNvSpPr txBox="1"/>
          <p:nvPr/>
        </p:nvSpPr>
        <p:spPr>
          <a:xfrm>
            <a:off x="9987131" y="8055960"/>
            <a:ext cx="2603162" cy="4742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200">
                <a:solidFill>
                  <a:srgbClr val="FFFFFF"/>
                </a:solidFill>
              </a:defRPr>
            </a:pPr>
            <a:r>
              <a:t>How many ν</a:t>
            </a:r>
            <a:r>
              <a:rPr baseline="-5999"/>
              <a:t>β </a:t>
            </a:r>
            <a:r>
              <a:t>here?</a:t>
            </a:r>
          </a:p>
        </p:txBody>
      </p:sp>
      <p:sp>
        <p:nvSpPr>
          <p:cNvPr id="162" name="N = Φ × σ × ε × P(να→νβ)"/>
          <p:cNvSpPr txBox="1"/>
          <p:nvPr/>
        </p:nvSpPr>
        <p:spPr>
          <a:xfrm>
            <a:off x="698610" y="7584045"/>
            <a:ext cx="8586424" cy="7634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5200">
                <a:latin typeface="Consolas"/>
                <a:ea typeface="Consolas"/>
                <a:cs typeface="Consolas"/>
                <a:sym typeface="Consolas"/>
              </a:defRPr>
            </a:pPr>
            <a:r>
              <a:t>N = Φ × σ × ε × P(ν</a:t>
            </a:r>
            <a:r>
              <a:rPr baseline="-5999"/>
              <a:t>α</a:t>
            </a:r>
            <a:r>
              <a:t>→ν</a:t>
            </a:r>
            <a:r>
              <a:rPr baseline="-5999"/>
              <a:t>β</a:t>
            </a:r>
            <a:r>
              <a:t>)</a:t>
            </a:r>
          </a:p>
        </p:txBody>
      </p:sp>
      <p:sp>
        <p:nvSpPr>
          <p:cNvPr id="163" name="Line"/>
          <p:cNvSpPr/>
          <p:nvPr/>
        </p:nvSpPr>
        <p:spPr>
          <a:xfrm>
            <a:off x="2235362" y="8406779"/>
            <a:ext cx="3406515" cy="1"/>
          </a:xfrm>
          <a:prstGeom prst="line">
            <a:avLst/>
          </a:prstGeom>
          <a:ln w="88900">
            <a:solidFill>
              <a:srgbClr val="008F00"/>
            </a:solidFill>
            <a:miter lim="400000"/>
          </a:ln>
        </p:spPr>
        <p:txBody>
          <a:bodyPr lIns="0" tIns="0" rIns="0" bIns="0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64" name="Line"/>
          <p:cNvSpPr/>
          <p:nvPr/>
        </p:nvSpPr>
        <p:spPr>
          <a:xfrm>
            <a:off x="2248062" y="7524750"/>
            <a:ext cx="6793147" cy="0"/>
          </a:xfrm>
          <a:prstGeom prst="line">
            <a:avLst/>
          </a:prstGeom>
          <a:ln w="88900">
            <a:solidFill>
              <a:srgbClr val="531B93"/>
            </a:solidFill>
            <a:miter lim="400000"/>
          </a:ln>
        </p:spPr>
        <p:txBody>
          <a:bodyPr lIns="0" tIns="0" rIns="0" bIns="0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Rounded Rectangle"/>
          <p:cNvSpPr/>
          <p:nvPr/>
        </p:nvSpPr>
        <p:spPr>
          <a:xfrm>
            <a:off x="266700" y="203200"/>
            <a:ext cx="12471400" cy="9334500"/>
          </a:xfrm>
          <a:prstGeom prst="roundRect">
            <a:avLst>
              <a:gd name="adj" fmla="val 1134"/>
            </a:avLst>
          </a:prstGeom>
          <a:ln w="25400">
            <a:solidFill>
              <a:srgbClr val="C0C0C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67" name="Why Is This Hard?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Why Is This Hard?</a:t>
            </a:r>
          </a:p>
        </p:txBody>
      </p:sp>
      <p:sp>
        <p:nvSpPr>
          <p:cNvPr id="168" name="Slide Number"/>
          <p:cNvSpPr txBox="1"/>
          <p:nvPr>
            <p:ph type="sldNum" sz="quarter" idx="2"/>
          </p:nvPr>
        </p:nvSpPr>
        <p:spPr>
          <a:xfrm>
            <a:off x="6344840" y="8902700"/>
            <a:ext cx="302420" cy="4989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69" name="cooltext320705785825375.gif" descr="cooltext320705785825375.gif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92150" y="3020221"/>
            <a:ext cx="11620500" cy="1333501"/>
          </a:xfrm>
          <a:prstGeom prst="rect">
            <a:avLst/>
          </a:prstGeom>
          <a:ln w="12700">
            <a:miter lim="400000"/>
          </a:ln>
        </p:spPr>
      </p:pic>
      <p:sp>
        <p:nvSpPr>
          <p:cNvPr id="170" name="Non-perturbative!…"/>
          <p:cNvSpPr txBox="1"/>
          <p:nvPr/>
        </p:nvSpPr>
        <p:spPr>
          <a:xfrm>
            <a:off x="3695594" y="4972454"/>
            <a:ext cx="5385012" cy="36417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Non-perturbative! </a:t>
            </a:r>
          </a:p>
          <a:p>
            <a:pPr/>
            <a:r>
              <a:t>Ancient data!</a:t>
            </a:r>
          </a:p>
          <a:p>
            <a:pPr/>
            <a:r>
              <a:t>Axial currents!</a:t>
            </a:r>
          </a:p>
          <a:p>
            <a:pPr/>
            <a:r>
              <a:t>Effective parameters!</a:t>
            </a:r>
          </a:p>
          <a:p>
            <a:pPr/>
            <a:r>
              <a:t>A-scaling is hard!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Rounded Rectangle"/>
          <p:cNvSpPr/>
          <p:nvPr/>
        </p:nvSpPr>
        <p:spPr>
          <a:xfrm>
            <a:off x="266700" y="203200"/>
            <a:ext cx="12471400" cy="9334500"/>
          </a:xfrm>
          <a:prstGeom prst="roundRect">
            <a:avLst>
              <a:gd name="adj" fmla="val 1134"/>
            </a:avLst>
          </a:prstGeom>
          <a:ln w="25400">
            <a:solidFill>
              <a:srgbClr val="C0C0C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73" name="Oscillation Experiments in a Nutshell"/>
          <p:cNvSpPr txBox="1"/>
          <p:nvPr>
            <p:ph type="title"/>
          </p:nvPr>
        </p:nvSpPr>
        <p:spPr>
          <a:xfrm>
            <a:off x="1270000" y="266700"/>
            <a:ext cx="10464800" cy="2438400"/>
          </a:xfrm>
          <a:prstGeom prst="rect">
            <a:avLst/>
          </a:prstGeom>
        </p:spPr>
        <p:txBody>
          <a:bodyPr/>
          <a:lstStyle>
            <a:lvl1pPr defTabSz="490727">
              <a:defRPr sz="7056"/>
            </a:lvl1pPr>
          </a:lstStyle>
          <a:p>
            <a:pPr/>
            <a:r>
              <a:t>Oscillation Experiments in a Nutshell</a:t>
            </a:r>
          </a:p>
        </p:txBody>
      </p:sp>
      <p:sp>
        <p:nvSpPr>
          <p:cNvPr id="174" name="Slide Number"/>
          <p:cNvSpPr txBox="1"/>
          <p:nvPr>
            <p:ph type="sldNum" sz="quarter" idx="2"/>
          </p:nvPr>
        </p:nvSpPr>
        <p:spPr>
          <a:xfrm>
            <a:off x="6344840" y="8902700"/>
            <a:ext cx="302420" cy="4989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75" name="ν beam"/>
          <p:cNvSpPr/>
          <p:nvPr/>
        </p:nvSpPr>
        <p:spPr>
          <a:xfrm>
            <a:off x="571500" y="4826000"/>
            <a:ext cx="1416050" cy="1270000"/>
          </a:xfrm>
          <a:prstGeom prst="rightArrow">
            <a:avLst>
              <a:gd name="adj1" fmla="val 46508"/>
              <a:gd name="adj2" fmla="val 64906"/>
            </a:avLst>
          </a:prstGeom>
          <a:ln w="25400">
            <a:solidFill>
              <a:srgbClr val="85888D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000">
                <a:solidFill>
                  <a:srgbClr val="FF2600"/>
                </a:solidFill>
              </a:defRPr>
            </a:lvl1pPr>
          </a:lstStyle>
          <a:p>
            <a:pPr/>
            <a:r>
              <a:t>ν beam</a:t>
            </a:r>
          </a:p>
        </p:txBody>
      </p:sp>
      <p:sp>
        <p:nvSpPr>
          <p:cNvPr id="176" name="Near Detector"/>
          <p:cNvSpPr/>
          <p:nvPr/>
        </p:nvSpPr>
        <p:spPr>
          <a:xfrm>
            <a:off x="2857500" y="4826000"/>
            <a:ext cx="1270000" cy="1270000"/>
          </a:xfrm>
          <a:prstGeom prst="rect">
            <a:avLst/>
          </a:prstGeom>
          <a:solidFill>
            <a:srgbClr val="008F00"/>
          </a:solidFill>
          <a:ln w="12700">
            <a:miter lim="400000"/>
          </a:ln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lvl1pPr>
          </a:lstStyle>
          <a:p>
            <a:pPr/>
            <a:r>
              <a:t>Near Detector</a:t>
            </a:r>
          </a:p>
        </p:txBody>
      </p:sp>
      <p:sp>
        <p:nvSpPr>
          <p:cNvPr id="177" name="Far Detector"/>
          <p:cNvSpPr/>
          <p:nvPr/>
        </p:nvSpPr>
        <p:spPr>
          <a:xfrm>
            <a:off x="10058400" y="2774503"/>
            <a:ext cx="2460625" cy="6576914"/>
          </a:xfrm>
          <a:prstGeom prst="rect">
            <a:avLst/>
          </a:prstGeom>
          <a:solidFill>
            <a:srgbClr val="531B93"/>
          </a:solidFill>
          <a:ln w="12700">
            <a:miter lim="400000"/>
          </a:ln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lvl1pPr>
          </a:lstStyle>
          <a:p>
            <a:pPr/>
            <a:r>
              <a:t>Far Detector</a:t>
            </a:r>
          </a:p>
        </p:txBody>
      </p:sp>
      <p:sp>
        <p:nvSpPr>
          <p:cNvPr id="178" name="Line"/>
          <p:cNvSpPr/>
          <p:nvPr/>
        </p:nvSpPr>
        <p:spPr>
          <a:xfrm>
            <a:off x="4254500" y="5511800"/>
            <a:ext cx="5676901" cy="0"/>
          </a:xfrm>
          <a:prstGeom prst="line">
            <a:avLst/>
          </a:prstGeom>
          <a:ln w="114300">
            <a:solidFill>
              <a:srgbClr val="85888D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79" name="102-3 of km"/>
          <p:cNvSpPr txBox="1"/>
          <p:nvPr/>
        </p:nvSpPr>
        <p:spPr>
          <a:xfrm>
            <a:off x="6059007" y="4855560"/>
            <a:ext cx="1496386" cy="4742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200"/>
            </a:pPr>
            <a:r>
              <a:t>10</a:t>
            </a:r>
            <a:r>
              <a:rPr baseline="31999"/>
              <a:t>2-3</a:t>
            </a:r>
            <a:r>
              <a:t> of km</a:t>
            </a:r>
          </a:p>
        </p:txBody>
      </p:sp>
      <p:sp>
        <p:nvSpPr>
          <p:cNvPr id="180" name="How many να here?"/>
          <p:cNvSpPr txBox="1"/>
          <p:nvPr/>
        </p:nvSpPr>
        <p:spPr>
          <a:xfrm>
            <a:off x="2182597" y="6316060"/>
            <a:ext cx="2619806" cy="4742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200"/>
            </a:pPr>
            <a:r>
              <a:t>How many ν</a:t>
            </a:r>
            <a:r>
              <a:rPr baseline="-5999"/>
              <a:t>α </a:t>
            </a:r>
            <a:r>
              <a:t>here?</a:t>
            </a:r>
          </a:p>
        </p:txBody>
      </p:sp>
      <p:sp>
        <p:nvSpPr>
          <p:cNvPr id="181" name="How many νβ here?"/>
          <p:cNvSpPr txBox="1"/>
          <p:nvPr/>
        </p:nvSpPr>
        <p:spPr>
          <a:xfrm>
            <a:off x="9987131" y="8055960"/>
            <a:ext cx="2603162" cy="4742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200">
                <a:solidFill>
                  <a:srgbClr val="FFFFFF"/>
                </a:solidFill>
              </a:defRPr>
            </a:pPr>
            <a:r>
              <a:t>How many ν</a:t>
            </a:r>
            <a:r>
              <a:rPr baseline="-5999"/>
              <a:t>β </a:t>
            </a:r>
            <a:r>
              <a:t>here?</a:t>
            </a:r>
          </a:p>
        </p:txBody>
      </p:sp>
      <p:sp>
        <p:nvSpPr>
          <p:cNvPr id="182" name="Nf = Φf × σf × εf × P(να→νβ)"/>
          <p:cNvSpPr txBox="1"/>
          <p:nvPr/>
        </p:nvSpPr>
        <p:spPr>
          <a:xfrm>
            <a:off x="376733" y="8092045"/>
            <a:ext cx="9554668" cy="7634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5200">
                <a:latin typeface="Consolas"/>
                <a:ea typeface="Consolas"/>
                <a:cs typeface="Consolas"/>
                <a:sym typeface="Consolas"/>
              </a:defRPr>
            </a:pPr>
            <a:r>
              <a:t>N</a:t>
            </a:r>
            <a:r>
              <a:rPr baseline="-5999"/>
              <a:t>f</a:t>
            </a:r>
            <a:r>
              <a:t> = Φ</a:t>
            </a:r>
            <a:r>
              <a:rPr baseline="-5999"/>
              <a:t>f</a:t>
            </a:r>
            <a:r>
              <a:t> × σ</a:t>
            </a:r>
            <a:r>
              <a:rPr baseline="-5999"/>
              <a:t>f</a:t>
            </a:r>
            <a:r>
              <a:t> × ε</a:t>
            </a:r>
            <a:r>
              <a:rPr baseline="-5999"/>
              <a:t>f</a:t>
            </a:r>
            <a:r>
              <a:t> × P(ν</a:t>
            </a:r>
            <a:r>
              <a:rPr baseline="-5999"/>
              <a:t>α</a:t>
            </a:r>
            <a:r>
              <a:t>→ν</a:t>
            </a:r>
            <a:r>
              <a:rPr baseline="-5999"/>
              <a:t>β</a:t>
            </a:r>
            <a:r>
              <a:t>)</a:t>
            </a:r>
          </a:p>
        </p:txBody>
      </p:sp>
      <p:sp>
        <p:nvSpPr>
          <p:cNvPr id="183" name="Nn = Φn × σn × εn"/>
          <p:cNvSpPr txBox="1"/>
          <p:nvPr/>
        </p:nvSpPr>
        <p:spPr>
          <a:xfrm>
            <a:off x="337859" y="7281391"/>
            <a:ext cx="5802726" cy="763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5200">
                <a:latin typeface="Consolas"/>
                <a:ea typeface="Consolas"/>
                <a:cs typeface="Consolas"/>
                <a:sym typeface="Consolas"/>
              </a:defRPr>
            </a:pPr>
            <a:r>
              <a:t>N</a:t>
            </a:r>
            <a:r>
              <a:rPr baseline="-5999"/>
              <a:t>n</a:t>
            </a:r>
            <a:r>
              <a:t> = Φ</a:t>
            </a:r>
            <a:r>
              <a:rPr baseline="-5999"/>
              <a:t>n</a:t>
            </a:r>
            <a:r>
              <a:t> × σ</a:t>
            </a:r>
            <a:r>
              <a:rPr baseline="-5999"/>
              <a:t>n</a:t>
            </a:r>
            <a:r>
              <a:t> × ε</a:t>
            </a:r>
            <a:r>
              <a:rPr baseline="-5999"/>
              <a:t>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Rounded Rectangle"/>
          <p:cNvSpPr/>
          <p:nvPr/>
        </p:nvSpPr>
        <p:spPr>
          <a:xfrm>
            <a:off x="266700" y="203200"/>
            <a:ext cx="12471400" cy="9334500"/>
          </a:xfrm>
          <a:prstGeom prst="roundRect">
            <a:avLst>
              <a:gd name="adj" fmla="val 1134"/>
            </a:avLst>
          </a:prstGeom>
          <a:ln w="25400">
            <a:solidFill>
              <a:srgbClr val="C0C0C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86" name="Neutrino Beam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Neutrino Beam</a:t>
            </a:r>
          </a:p>
        </p:txBody>
      </p:sp>
      <p:sp>
        <p:nvSpPr>
          <p:cNvPr id="187" name="Slide Number"/>
          <p:cNvSpPr txBox="1"/>
          <p:nvPr>
            <p:ph type="sldNum" sz="quarter" idx="2"/>
          </p:nvPr>
        </p:nvSpPr>
        <p:spPr>
          <a:xfrm>
            <a:off x="6344840" y="8902700"/>
            <a:ext cx="302420" cy="4989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88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29087" y="5083406"/>
            <a:ext cx="12200626" cy="3310170"/>
          </a:xfrm>
          <a:prstGeom prst="rect">
            <a:avLst/>
          </a:prstGeom>
          <a:ln w="12700">
            <a:miter lim="400000"/>
          </a:ln>
        </p:spPr>
      </p:pic>
      <p:sp>
        <p:nvSpPr>
          <p:cNvPr id="189" name="QCD Lives Here"/>
          <p:cNvSpPr txBox="1"/>
          <p:nvPr/>
        </p:nvSpPr>
        <p:spPr>
          <a:xfrm>
            <a:off x="1163240" y="3119443"/>
            <a:ext cx="3998120" cy="7969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763636"/>
                </a:solidFill>
              </a:defRPr>
            </a:lvl1pPr>
          </a:lstStyle>
          <a:p>
            <a:pPr/>
            <a:r>
              <a:t>QCD Lives Here</a:t>
            </a:r>
          </a:p>
        </p:txBody>
      </p:sp>
      <p:sp>
        <p:nvSpPr>
          <p:cNvPr id="190" name="Line"/>
          <p:cNvSpPr/>
          <p:nvPr/>
        </p:nvSpPr>
        <p:spPr>
          <a:xfrm>
            <a:off x="2270968" y="3940521"/>
            <a:ext cx="356444" cy="2435586"/>
          </a:xfrm>
          <a:prstGeom prst="line">
            <a:avLst/>
          </a:prstGeom>
          <a:ln w="38100">
            <a:solidFill>
              <a:srgbClr val="763636"/>
            </a:solidFill>
            <a:miter lim="400000"/>
            <a:tailEnd type="triangle"/>
          </a:ln>
        </p:spPr>
        <p:txBody>
          <a:bodyPr lIns="0" tIns="0" rIns="0" bIns="0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pic>
        <p:nvPicPr>
          <p:cNvPr id="191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429250" y="1993220"/>
            <a:ext cx="3826127" cy="2581063"/>
          </a:xfrm>
          <a:prstGeom prst="rect">
            <a:avLst/>
          </a:prstGeom>
          <a:ln w="12700">
            <a:miter lim="400000"/>
          </a:ln>
        </p:spPr>
      </p:pic>
      <p:pic>
        <p:nvPicPr>
          <p:cNvPr id="192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159340" y="1724339"/>
            <a:ext cx="3294573" cy="311882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Rounded Rectangle"/>
          <p:cNvSpPr/>
          <p:nvPr/>
        </p:nvSpPr>
        <p:spPr>
          <a:xfrm>
            <a:off x="266700" y="203200"/>
            <a:ext cx="12471400" cy="9334500"/>
          </a:xfrm>
          <a:prstGeom prst="roundRect">
            <a:avLst>
              <a:gd name="adj" fmla="val 1134"/>
            </a:avLst>
          </a:prstGeom>
          <a:ln w="25400">
            <a:solidFill>
              <a:srgbClr val="C0C0C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pic>
        <p:nvPicPr>
          <p:cNvPr id="195" name="image51.png" descr="image5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871689" y="5393568"/>
            <a:ext cx="3843911" cy="3674427"/>
          </a:xfrm>
          <a:prstGeom prst="rect">
            <a:avLst/>
          </a:prstGeom>
          <a:ln w="12700">
            <a:miter lim="400000"/>
          </a:ln>
        </p:spPr>
      </p:pic>
      <p:pic>
        <p:nvPicPr>
          <p:cNvPr id="196" name="image52.png" descr="image52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780125" y="1637027"/>
            <a:ext cx="4027037" cy="3849724"/>
          </a:xfrm>
          <a:prstGeom prst="rect">
            <a:avLst/>
          </a:prstGeom>
          <a:ln w="12700">
            <a:miter lim="400000"/>
          </a:ln>
        </p:spPr>
      </p:pic>
      <p:sp>
        <p:nvSpPr>
          <p:cNvPr id="197" name="Rounded Rectangle"/>
          <p:cNvSpPr/>
          <p:nvPr/>
        </p:nvSpPr>
        <p:spPr>
          <a:xfrm>
            <a:off x="266700" y="203200"/>
            <a:ext cx="12471400" cy="9334500"/>
          </a:xfrm>
          <a:prstGeom prst="roundRect">
            <a:avLst>
              <a:gd name="adj" fmla="val 1134"/>
            </a:avLst>
          </a:prstGeom>
          <a:ln w="25400">
            <a:solidFill>
              <a:srgbClr val="C0C0C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98" name="Hadronic Uncertainti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43305">
              <a:defRPr sz="7812"/>
            </a:lvl1pPr>
          </a:lstStyle>
          <a:p>
            <a:pPr/>
            <a:r>
              <a:t>Hadronic Uncertainties</a:t>
            </a:r>
          </a:p>
        </p:txBody>
      </p:sp>
      <p:sp>
        <p:nvSpPr>
          <p:cNvPr id="199" name="Long baseline experiments use associated hadronic production experiments (e.g. NA61/SHINE) to constrain pion/kaon production…"/>
          <p:cNvSpPr txBox="1"/>
          <p:nvPr>
            <p:ph type="body" sz="half" idx="1"/>
          </p:nvPr>
        </p:nvSpPr>
        <p:spPr>
          <a:xfrm>
            <a:off x="838200" y="1816100"/>
            <a:ext cx="5232400" cy="6934200"/>
          </a:xfrm>
          <a:prstGeom prst="rect">
            <a:avLst/>
          </a:prstGeom>
        </p:spPr>
        <p:txBody>
          <a:bodyPr/>
          <a:lstStyle/>
          <a:p>
            <a:pPr>
              <a:defRPr sz="3100"/>
            </a:pPr>
            <a:r>
              <a:t>Long baseline experiments use associated hadronic production experiments (e.g. NA61/SHINE) to constrain pion/kaon production</a:t>
            </a:r>
          </a:p>
          <a:p>
            <a:pPr>
              <a:defRPr sz="3100"/>
            </a:pPr>
            <a:r>
              <a:t>Still need to extrapolate from phase space of associated experiments to full beam line</a:t>
            </a:r>
          </a:p>
        </p:txBody>
      </p:sp>
      <p:sp>
        <p:nvSpPr>
          <p:cNvPr id="200" name="Slide Number"/>
          <p:cNvSpPr txBox="1"/>
          <p:nvPr>
            <p:ph type="sldNum" sz="quarter" idx="2"/>
          </p:nvPr>
        </p:nvSpPr>
        <p:spPr>
          <a:xfrm>
            <a:off x="6344840" y="8902700"/>
            <a:ext cx="302419" cy="4989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_rels/theme1.xml.rels><?xml version="1.0" encoding="UTF-8"?>
<Relationships xmlns="http://schemas.openxmlformats.org/package/2006/relationships"><Relationship Id="rId1" Type="http://schemas.openxmlformats.org/officeDocument/2006/relationships/image" Target="../media/image1.jpeg"/></Relationships>

</file>

<file path=ppt/theme/_rels/theme2.xml.rels><?xml version="1.0" encoding="UTF-8"?>
<Relationships xmlns="http://schemas.openxmlformats.org/package/2006/relationships"><Relationship Id="rId1" Type="http://schemas.openxmlformats.org/officeDocument/2006/relationships/image" Target="../media/image1.jpe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5E5E5E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Futura"/>
        <a:ea typeface="Futura"/>
        <a:cs typeface="Futura"/>
      </a:majorFont>
      <a:minorFont>
        <a:latin typeface="Futura"/>
        <a:ea typeface="Futura"/>
        <a:cs typeface="Futur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381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2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Futur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Futura"/>
        <a:ea typeface="Futura"/>
        <a:cs typeface="Futura"/>
      </a:majorFont>
      <a:minorFont>
        <a:latin typeface="Futura"/>
        <a:ea typeface="Futura"/>
        <a:cs typeface="Futur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381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2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Futur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